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8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95"/>
  </p:notesMasterIdLst>
  <p:handoutMasterIdLst>
    <p:handoutMasterId r:id="rId96"/>
  </p:handoutMasterIdLst>
  <p:sldIdLst>
    <p:sldId id="256" r:id="rId2"/>
    <p:sldId id="304" r:id="rId3"/>
    <p:sldId id="785" r:id="rId4"/>
    <p:sldId id="420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262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434" r:id="rId25"/>
    <p:sldId id="465" r:id="rId26"/>
    <p:sldId id="499" r:id="rId27"/>
    <p:sldId id="468" r:id="rId28"/>
    <p:sldId id="691" r:id="rId29"/>
    <p:sldId id="692" r:id="rId30"/>
    <p:sldId id="545" r:id="rId31"/>
    <p:sldId id="500" r:id="rId32"/>
    <p:sldId id="513" r:id="rId33"/>
    <p:sldId id="583" r:id="rId34"/>
    <p:sldId id="514" r:id="rId35"/>
    <p:sldId id="859" r:id="rId36"/>
    <p:sldId id="861" r:id="rId37"/>
    <p:sldId id="523" r:id="rId38"/>
    <p:sldId id="549" r:id="rId39"/>
    <p:sldId id="516" r:id="rId40"/>
    <p:sldId id="792" r:id="rId41"/>
    <p:sldId id="521" r:id="rId42"/>
    <p:sldId id="529" r:id="rId43"/>
    <p:sldId id="522" r:id="rId44"/>
    <p:sldId id="559" r:id="rId45"/>
    <p:sldId id="563" r:id="rId46"/>
    <p:sldId id="562" r:id="rId47"/>
    <p:sldId id="696" r:id="rId48"/>
    <p:sldId id="704" r:id="rId49"/>
    <p:sldId id="705" r:id="rId50"/>
    <p:sldId id="706" r:id="rId51"/>
    <p:sldId id="850" r:id="rId52"/>
    <p:sldId id="747" r:id="rId53"/>
    <p:sldId id="748" r:id="rId54"/>
    <p:sldId id="749" r:id="rId55"/>
    <p:sldId id="584" r:id="rId56"/>
    <p:sldId id="585" r:id="rId57"/>
    <p:sldId id="564" r:id="rId58"/>
    <p:sldId id="532" r:id="rId59"/>
    <p:sldId id="751" r:id="rId60"/>
    <p:sldId id="753" r:id="rId61"/>
    <p:sldId id="755" r:id="rId62"/>
    <p:sldId id="533" r:id="rId63"/>
    <p:sldId id="757" r:id="rId64"/>
    <p:sldId id="758" r:id="rId65"/>
    <p:sldId id="760" r:id="rId66"/>
    <p:sldId id="802" r:id="rId67"/>
    <p:sldId id="857" r:id="rId68"/>
    <p:sldId id="761" r:id="rId69"/>
    <p:sldId id="710" r:id="rId70"/>
    <p:sldId id="711" r:id="rId71"/>
    <p:sldId id="712" r:id="rId72"/>
    <p:sldId id="727" r:id="rId73"/>
    <p:sldId id="728" r:id="rId74"/>
    <p:sldId id="730" r:id="rId75"/>
    <p:sldId id="731" r:id="rId76"/>
    <p:sldId id="732" r:id="rId77"/>
    <p:sldId id="733" r:id="rId78"/>
    <p:sldId id="734" r:id="rId79"/>
    <p:sldId id="735" r:id="rId80"/>
    <p:sldId id="737" r:id="rId81"/>
    <p:sldId id="794" r:id="rId82"/>
    <p:sldId id="795" r:id="rId83"/>
    <p:sldId id="796" r:id="rId84"/>
    <p:sldId id="762" r:id="rId85"/>
    <p:sldId id="740" r:id="rId86"/>
    <p:sldId id="766" r:id="rId87"/>
    <p:sldId id="767" r:id="rId88"/>
    <p:sldId id="765" r:id="rId89"/>
    <p:sldId id="768" r:id="rId90"/>
    <p:sldId id="741" r:id="rId91"/>
    <p:sldId id="769" r:id="rId92"/>
    <p:sldId id="544" r:id="rId93"/>
    <p:sldId id="608" r:id="rId94"/>
  </p:sldIdLst>
  <p:sldSz cx="9144000" cy="6858000" type="screen4x3"/>
  <p:notesSz cx="68580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만든 이" initials="오전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71277" autoAdjust="0"/>
  </p:normalViewPr>
  <p:slideViewPr>
    <p:cSldViewPr>
      <p:cViewPr varScale="1">
        <p:scale>
          <a:sx n="90" d="100"/>
          <a:sy n="90" d="100"/>
        </p:scale>
        <p:origin x="25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4068" y="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6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Chen &amp; Mooney (2011)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90.16</c:v>
                </c:pt>
                <c:pt idx="1">
                  <c:v>55.41</c:v>
                </c:pt>
                <c:pt idx="2">
                  <c:v>68.59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Chen (2012)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88.36</c:v>
                </c:pt>
                <c:pt idx="1">
                  <c:v>57.03</c:v>
                </c:pt>
                <c:pt idx="2">
                  <c:v>69.31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Hierarchy Generation PCFG Model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87.58</c:v>
                </c:pt>
                <c:pt idx="1">
                  <c:v>65.41</c:v>
                </c:pt>
                <c:pt idx="2">
                  <c:v>74.81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Unigram Generation PCFG Model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86.1</c:v>
                </c:pt>
                <c:pt idx="1">
                  <c:v>68.790000000000006</c:v>
                </c:pt>
                <c:pt idx="2">
                  <c:v>76.44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0910856"/>
        <c:axId val="670911640"/>
      </c:barChart>
      <c:catAx>
        <c:axId val="67091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0911640"/>
        <c:crosses val="autoZero"/>
        <c:auto val="1"/>
        <c:lblAlgn val="ctr"/>
        <c:lblOffset val="100"/>
        <c:noMultiLvlLbl val="0"/>
      </c:catAx>
      <c:valAx>
        <c:axId val="670911640"/>
        <c:scaling>
          <c:orientation val="minMax"/>
          <c:max val="95"/>
          <c:min val="5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091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Parse F1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75.53</c:v>
                </c:pt>
                <c:pt idx="1">
                  <c:v>76.41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77.260000000000005</c:v>
                </c:pt>
                <c:pt idx="1">
                  <c:v>77.739999999999995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4946400"/>
        <c:axId val="4349467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Gold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79.2</c:v>
                      </c:pt>
                      <c:pt idx="1">
                        <c:v>79.430000000000007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349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4946792"/>
        <c:crosses val="autoZero"/>
        <c:auto val="1"/>
        <c:lblAlgn val="ctr"/>
        <c:lblOffset val="100"/>
        <c:noMultiLvlLbl val="0"/>
      </c:catAx>
      <c:valAx>
        <c:axId val="4349467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4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Single-sentence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61.03</c:v>
                </c:pt>
                <c:pt idx="1">
                  <c:v>63.4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64.12</c:v>
                </c:pt>
                <c:pt idx="1">
                  <c:v>65.64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4947576"/>
        <c:axId val="4349479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Gold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56.62</c:v>
                      </c:pt>
                      <c:pt idx="1">
                        <c:v>64.48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3494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4947968"/>
        <c:crosses val="autoZero"/>
        <c:auto val="1"/>
        <c:lblAlgn val="ctr"/>
        <c:lblOffset val="100"/>
        <c:noMultiLvlLbl val="0"/>
      </c:catAx>
      <c:valAx>
        <c:axId val="4349479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4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Paragraph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19.079999999999998</c:v>
                </c:pt>
                <c:pt idx="1">
                  <c:v>23.12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21.29</c:v>
                </c:pt>
                <c:pt idx="1">
                  <c:v>23.74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4948752"/>
        <c:axId val="4349491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Gold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17.25</c:v>
                      </c:pt>
                      <c:pt idx="1">
                        <c:v>23.28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349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4949144"/>
        <c:crosses val="autoZero"/>
        <c:auto val="1"/>
        <c:lblAlgn val="ctr"/>
        <c:lblOffset val="100"/>
        <c:noMultiLvlLbl val="0"/>
      </c:catAx>
      <c:valAx>
        <c:axId val="434949144"/>
        <c:scaling>
          <c:orientation val="minMax"/>
          <c:min val="15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Parse F1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73.05</c:v>
                </c:pt>
                <c:pt idx="1">
                  <c:v>77.55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76.260000000000005</c:v>
                </c:pt>
                <c:pt idx="1">
                  <c:v>79.760000000000005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4949928"/>
        <c:axId val="4349503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Gold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79.959999999999994</c:v>
                      </c:pt>
                      <c:pt idx="1">
                        <c:v>81.03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3494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4950320"/>
        <c:crosses val="autoZero"/>
        <c:auto val="1"/>
        <c:lblAlgn val="ctr"/>
        <c:lblOffset val="100"/>
        <c:noMultiLvlLbl val="0"/>
      </c:catAx>
      <c:valAx>
        <c:axId val="434950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4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Single-sentence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55.61</c:v>
                </c:pt>
                <c:pt idx="1">
                  <c:v>62.85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64.08</c:v>
                </c:pt>
                <c:pt idx="1">
                  <c:v>65.5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4951104"/>
        <c:axId val="4349514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Gold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61.43</c:v>
                      </c:pt>
                      <c:pt idx="1">
                        <c:v>64.930000000000007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349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4951496"/>
        <c:crosses val="autoZero"/>
        <c:auto val="1"/>
        <c:lblAlgn val="ctr"/>
        <c:lblOffset val="100"/>
        <c:noMultiLvlLbl val="0"/>
      </c:catAx>
      <c:valAx>
        <c:axId val="434951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5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Paragraph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12.74</c:v>
                </c:pt>
                <c:pt idx="1">
                  <c:v>23.33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22.25</c:v>
                </c:pt>
                <c:pt idx="1">
                  <c:v>25.35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4952280"/>
        <c:axId val="4349526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Gold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20.86</c:v>
                      </c:pt>
                      <c:pt idx="1">
                        <c:v>23.97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3495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4952672"/>
        <c:crosses val="autoZero"/>
        <c:auto val="1"/>
        <c:lblAlgn val="ctr"/>
        <c:lblOffset val="100"/>
        <c:noMultiLvlLbl val="0"/>
      </c:catAx>
      <c:valAx>
        <c:axId val="434952672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5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Parse F1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73.319999999999993</c:v>
                </c:pt>
                <c:pt idx="1">
                  <c:v>77.239999999999995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73.430000000000007</c:v>
                </c:pt>
                <c:pt idx="1">
                  <c:v>77.81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3996424"/>
        <c:axId val="673996816"/>
      </c:barChart>
      <c:catAx>
        <c:axId val="67399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3996816"/>
        <c:crosses val="autoZero"/>
        <c:auto val="1"/>
        <c:lblAlgn val="ctr"/>
        <c:lblOffset val="100"/>
        <c:noMultiLvlLbl val="0"/>
      </c:catAx>
      <c:valAx>
        <c:axId val="6739968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399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Single-sentence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59.65</c:v>
                </c:pt>
                <c:pt idx="1">
                  <c:v>68.27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62.81</c:v>
                </c:pt>
                <c:pt idx="1">
                  <c:v>68.930000000000007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3997600"/>
        <c:axId val="673997992"/>
      </c:barChart>
      <c:catAx>
        <c:axId val="6739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3997992"/>
        <c:crosses val="autoZero"/>
        <c:auto val="1"/>
        <c:lblAlgn val="ctr"/>
        <c:lblOffset val="100"/>
        <c:noMultiLvlLbl val="0"/>
      </c:catAx>
      <c:valAx>
        <c:axId val="673997992"/>
        <c:scaling>
          <c:orientation val="minMax"/>
          <c:min val="56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399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Paragraph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22.62</c:v>
                </c:pt>
                <c:pt idx="1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26.57</c:v>
                </c:pt>
                <c:pt idx="1">
                  <c:v>29.1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3998776"/>
        <c:axId val="673999168"/>
      </c:barChart>
      <c:catAx>
        <c:axId val="67399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3999168"/>
        <c:crosses val="autoZero"/>
        <c:auto val="1"/>
        <c:lblAlgn val="ctr"/>
        <c:lblOffset val="100"/>
        <c:noMultiLvlLbl val="0"/>
      </c:catAx>
      <c:valAx>
        <c:axId val="673999168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399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Parse F1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77.260000000000005</c:v>
                </c:pt>
                <c:pt idx="1">
                  <c:v>77.739999999999995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78.8</c:v>
                </c:pt>
                <c:pt idx="1">
                  <c:v>78.11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3999952"/>
        <c:axId val="674000344"/>
      </c:barChart>
      <c:catAx>
        <c:axId val="67399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4000344"/>
        <c:crosses val="autoZero"/>
        <c:auto val="1"/>
        <c:lblAlgn val="ctr"/>
        <c:lblOffset val="100"/>
        <c:noMultiLvlLbl val="0"/>
      </c:catAx>
      <c:valAx>
        <c:axId val="674000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399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Chen (2012)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88.87</c:v>
                </c:pt>
                <c:pt idx="1">
                  <c:v>58.76</c:v>
                </c:pt>
                <c:pt idx="2">
                  <c:v>70.739999999999995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Hierarchy Generation PCFG Model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80.56</c:v>
                </c:pt>
                <c:pt idx="1">
                  <c:v>71.14</c:v>
                </c:pt>
                <c:pt idx="2">
                  <c:v>75.53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Unigram Generation PCFG Model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79.45</c:v>
                </c:pt>
                <c:pt idx="1">
                  <c:v>73.66</c:v>
                </c:pt>
                <c:pt idx="2">
                  <c:v>76.41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0912424"/>
        <c:axId val="670912816"/>
      </c:barChart>
      <c:catAx>
        <c:axId val="67091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0912816"/>
        <c:crosses val="autoZero"/>
        <c:auto val="1"/>
        <c:lblAlgn val="ctr"/>
        <c:lblOffset val="100"/>
        <c:noMultiLvlLbl val="0"/>
      </c:catAx>
      <c:valAx>
        <c:axId val="670912816"/>
        <c:scaling>
          <c:orientation val="minMax"/>
          <c:max val="95"/>
          <c:min val="5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091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Single-sentence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64.12</c:v>
                </c:pt>
                <c:pt idx="1">
                  <c:v>65.64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64.150000000000006</c:v>
                </c:pt>
                <c:pt idx="1">
                  <c:v>66.27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4001128"/>
        <c:axId val="674001520"/>
      </c:barChart>
      <c:catAx>
        <c:axId val="67400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4001520"/>
        <c:crosses val="autoZero"/>
        <c:auto val="1"/>
        <c:lblAlgn val="ctr"/>
        <c:lblOffset val="100"/>
        <c:noMultiLvlLbl val="0"/>
      </c:catAx>
      <c:valAx>
        <c:axId val="6740015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400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Paragraph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21.29</c:v>
                </c:pt>
                <c:pt idx="1">
                  <c:v>23.74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21.55</c:v>
                </c:pt>
                <c:pt idx="1">
                  <c:v>25.95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4002304"/>
        <c:axId val="674002696"/>
      </c:barChart>
      <c:catAx>
        <c:axId val="6740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4002696"/>
        <c:crosses val="autoZero"/>
        <c:auto val="1"/>
        <c:lblAlgn val="ctr"/>
        <c:lblOffset val="100"/>
        <c:noMultiLvlLbl val="0"/>
      </c:catAx>
      <c:valAx>
        <c:axId val="67400269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400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Parse F1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76.260000000000005</c:v>
                </c:pt>
                <c:pt idx="1">
                  <c:v>79.760000000000005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79.44</c:v>
                </c:pt>
                <c:pt idx="1">
                  <c:v>79.94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4003480"/>
        <c:axId val="674003872"/>
      </c:barChart>
      <c:catAx>
        <c:axId val="67400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4003872"/>
        <c:crosses val="autoZero"/>
        <c:auto val="1"/>
        <c:lblAlgn val="ctr"/>
        <c:lblOffset val="100"/>
        <c:noMultiLvlLbl val="0"/>
      </c:catAx>
      <c:valAx>
        <c:axId val="674003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400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Single-sentence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64.08</c:v>
                </c:pt>
                <c:pt idx="1">
                  <c:v>65.5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64.08</c:v>
                </c:pt>
                <c:pt idx="1">
                  <c:v>66.84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4005080"/>
        <c:axId val="384005472"/>
      </c:barChart>
      <c:catAx>
        <c:axId val="38400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84005472"/>
        <c:crosses val="autoZero"/>
        <c:auto val="1"/>
        <c:lblAlgn val="ctr"/>
        <c:lblOffset val="100"/>
        <c:noMultiLvlLbl val="0"/>
      </c:catAx>
      <c:valAx>
        <c:axId val="384005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400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Paragraph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22.25</c:v>
                </c:pt>
                <c:pt idx="1">
                  <c:v>25.35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22.58</c:v>
                </c:pt>
                <c:pt idx="1">
                  <c:v>27.16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4006256"/>
        <c:axId val="384006648"/>
      </c:barChart>
      <c:catAx>
        <c:axId val="3840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84006648"/>
        <c:crosses val="autoZero"/>
        <c:auto val="1"/>
        <c:lblAlgn val="ctr"/>
        <c:lblOffset val="100"/>
        <c:noMultiLvlLbl val="0"/>
      </c:catAx>
      <c:valAx>
        <c:axId val="384006648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40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Chen (2012)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92.48</c:v>
                </c:pt>
                <c:pt idx="1">
                  <c:v>56.47</c:v>
                </c:pt>
                <c:pt idx="2">
                  <c:v>70.010000000000005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Hierarchy Generation PCFG Model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79.77</c:v>
                </c:pt>
                <c:pt idx="1">
                  <c:v>67.38</c:v>
                </c:pt>
                <c:pt idx="2">
                  <c:v>73.05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Unigram Generation PCFG Model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79.73</c:v>
                </c:pt>
                <c:pt idx="1">
                  <c:v>75.52</c:v>
                </c:pt>
                <c:pt idx="2">
                  <c:v>77.55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0913600"/>
        <c:axId val="444052112"/>
      </c:barChart>
      <c:catAx>
        <c:axId val="6709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4052112"/>
        <c:crosses val="autoZero"/>
        <c:auto val="1"/>
        <c:lblAlgn val="ctr"/>
        <c:lblOffset val="100"/>
        <c:noMultiLvlLbl val="0"/>
      </c:catAx>
      <c:valAx>
        <c:axId val="444052112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091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Chen &amp; Mooney (2011)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54.4</c:v>
                </c:pt>
                <c:pt idx="1">
                  <c:v>16.18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Chen (2012)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57.28</c:v>
                </c:pt>
                <c:pt idx="1">
                  <c:v>19.18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Hierarchy Generation PCFG Model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57.22</c:v>
                </c:pt>
                <c:pt idx="1">
                  <c:v>20.170000000000002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Unigram Generation PCFG Model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67.14</c:v>
                </c:pt>
                <c:pt idx="1">
                  <c:v>28.12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4052896"/>
        <c:axId val="444053288"/>
      </c:barChart>
      <c:catAx>
        <c:axId val="4440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4053288"/>
        <c:crosses val="autoZero"/>
        <c:auto val="1"/>
        <c:lblAlgn val="ctr"/>
        <c:lblOffset val="100"/>
        <c:noMultiLvlLbl val="0"/>
      </c:catAx>
      <c:valAx>
        <c:axId val="444053288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40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Chen (2012)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58.7</c:v>
                </c:pt>
                <c:pt idx="1">
                  <c:v>20.13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Hierarchy Generation PCFG Model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61.03</c:v>
                </c:pt>
                <c:pt idx="1">
                  <c:v>19.079999999999998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Unigram Generation PCFG Model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63.4</c:v>
                </c:pt>
                <c:pt idx="1">
                  <c:v>23.12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4054072"/>
        <c:axId val="444054464"/>
      </c:barChart>
      <c:catAx>
        <c:axId val="44405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4054464"/>
        <c:crosses val="autoZero"/>
        <c:auto val="1"/>
        <c:lblAlgn val="ctr"/>
        <c:lblOffset val="100"/>
        <c:noMultiLvlLbl val="0"/>
      </c:catAx>
      <c:valAx>
        <c:axId val="444054464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405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Chen (2012)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57.27</c:v>
                </c:pt>
                <c:pt idx="1">
                  <c:v>16.73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Hierarchy Generation PCFG Model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55.61</c:v>
                </c:pt>
                <c:pt idx="1">
                  <c:v>12.74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Unigram Generation PCFG Model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Single-Sentence</c:v>
                </c:pt>
                <c:pt idx="1">
                  <c:v>Paragraph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62.85</c:v>
                </c:pt>
                <c:pt idx="1">
                  <c:v>23.33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4055640"/>
        <c:axId val="659574104"/>
      </c:barChart>
      <c:catAx>
        <c:axId val="44405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59574104"/>
        <c:crosses val="autoZero"/>
        <c:auto val="1"/>
        <c:lblAlgn val="ctr"/>
        <c:lblOffset val="100"/>
        <c:noMultiLvlLbl val="0"/>
      </c:catAx>
      <c:valAx>
        <c:axId val="659574104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405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Parse F1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74.81</c:v>
                </c:pt>
                <c:pt idx="1">
                  <c:v>76.44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73.319999999999993</c:v>
                </c:pt>
                <c:pt idx="1">
                  <c:v>77.239999999999995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59575672"/>
        <c:axId val="65957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5957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59576064"/>
        <c:crosses val="autoZero"/>
        <c:auto val="1"/>
        <c:lblAlgn val="ctr"/>
        <c:lblOffset val="100"/>
        <c:noMultiLvlLbl val="0"/>
      </c:catAx>
      <c:valAx>
        <c:axId val="65957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957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Single-sentence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57.22</c:v>
                </c:pt>
                <c:pt idx="1">
                  <c:v>67.14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59.65</c:v>
                </c:pt>
                <c:pt idx="1">
                  <c:v>68.27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59576848"/>
        <c:axId val="6595772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5957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59577240"/>
        <c:crosses val="autoZero"/>
        <c:auto val="1"/>
        <c:lblAlgn val="ctr"/>
        <c:lblOffset val="100"/>
        <c:noMultiLvlLbl val="0"/>
      </c:catAx>
      <c:valAx>
        <c:axId val="659577240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957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Paragraph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20.170000000000002</c:v>
                </c:pt>
                <c:pt idx="1">
                  <c:v>28.12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Response-based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Hierarchy</c:v>
                </c:pt>
                <c:pt idx="1">
                  <c:v>Unigram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22.62</c:v>
                </c:pt>
                <c:pt idx="1">
                  <c:v>29.2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4945616"/>
        <c:axId val="4349460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Gold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ko-K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Hierarchy</c:v>
                      </c:pt>
                      <c:pt idx="1">
                        <c:v>Unigram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19.329999999999998</c:v>
                      </c:pt>
                      <c:pt idx="1">
                        <c:v>26.85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349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4946008"/>
        <c:crosses val="autoZero"/>
        <c:auto val="1"/>
        <c:lblAlgn val="ctr"/>
        <c:lblOffset val="100"/>
        <c:noMultiLvlLbl val="0"/>
      </c:catAx>
      <c:valAx>
        <c:axId val="434946008"/>
        <c:scaling>
          <c:orientation val="minMax"/>
          <c:min val="15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94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EA95-5276-4DAB-9646-5191DA86609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254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C1BA-CE2F-4999-9204-DE9C4A744DAC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F74-C909-4A27-A5BD-8ECDA30C47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5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72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429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121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49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970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27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902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43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94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42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47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912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99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718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168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7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443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991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518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241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985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31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979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459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272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122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466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650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354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999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055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389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6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73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918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613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3405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8177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207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729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60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3123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8950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38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345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092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9180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4572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180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5199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9377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4304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4079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042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7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443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1365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5065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1237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9772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4079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2670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001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4363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3427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8214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2095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6698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175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7944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678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5769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4008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123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86928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79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77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4599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1026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5389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37631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0469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00811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1694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098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7539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66800" y="484188"/>
            <a:ext cx="4724400" cy="35448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9887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82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9428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18003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86327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08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5F7475F-A21C-43EB-9EAE-9CC3FDA683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ü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Relationship Id="rId14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Relationship Id="rId1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7.png"/><Relationship Id="rId1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Grounded Language Learning Models for Ambiguous </a:t>
            </a:r>
            <a:r>
              <a:rPr lang="en-US" altLang="ko-KR" dirty="0"/>
              <a:t>Supervision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242312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 err="1">
                <a:solidFill>
                  <a:schemeClr val="tx1"/>
                </a:solidFill>
              </a:rPr>
              <a:t>Joohyun</a:t>
            </a:r>
            <a:r>
              <a:rPr lang="en-US" altLang="ko-KR" b="1" dirty="0">
                <a:solidFill>
                  <a:schemeClr val="tx1"/>
                </a:solidFill>
              </a:rPr>
              <a:t> Kim</a:t>
            </a:r>
          </a:p>
          <a:p>
            <a:r>
              <a:rPr lang="en-US" altLang="ko-KR" dirty="0" smtClean="0"/>
              <a:t>Supervising Professor: Raymond J. Mooney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Ph.D</a:t>
            </a:r>
            <a:r>
              <a:rPr lang="en-US" altLang="ko-KR" dirty="0" smtClean="0"/>
              <a:t> Thesis Defense Talk</a:t>
            </a:r>
          </a:p>
          <a:p>
            <a:r>
              <a:rPr lang="en-US" altLang="ko-KR" dirty="0" smtClean="0"/>
              <a:t>August 23, 2013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6232351"/>
            <a:ext cx="9140825" cy="581025"/>
          </a:xfrm>
          <a:prstGeom prst="rect">
            <a:avLst/>
          </a:prstGeom>
          <a:noFill/>
        </p:spPr>
      </p:pic>
    </p:spTree>
  </p:cSld>
  <p:clrMapOvr>
    <a:masterClrMapping/>
  </p:clrMapOvr>
  <p:transition advTm="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>
                <a:ea typeface="굴림" charset="-127"/>
              </a:rPr>
              <a:t>Natural Language and Meaning Representation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dirty="0" smtClean="0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NL: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 language that arises naturally by the innate nature of human intellect, such as English, German, French, Korean, etc</a:t>
            </a:r>
            <a:endParaRPr kumimoji="1" lang="en-US" altLang="zh-TW" sz="2400" dirty="0" smtClean="0">
              <a:solidFill>
                <a:srgbClr val="00CCFF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  <a:p>
            <a:pPr latinLnBrk="0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</a:t>
            </a:r>
            <a:r>
              <a:rPr kumimoji="1" lang="en-US" altLang="zh-TW" sz="2400" dirty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: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 Formal languages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that machine can understand such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as logic or any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computer-executable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code</a:t>
            </a:r>
            <a:endParaRPr kumimoji="1" lang="en-US" altLang="zh-TW" sz="2400" dirty="0">
              <a:solidFill>
                <a:srgbClr val="00CCFF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419600" y="20574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 dirty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Meaning Representation Language </a:t>
            </a:r>
            <a:r>
              <a:rPr kumimoji="1" lang="en-US" altLang="zh-TW" sz="2000" b="1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/>
            </a:r>
            <a:br>
              <a:rPr kumimoji="1" lang="en-US" altLang="zh-TW" sz="2000" b="1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</a:br>
            <a:r>
              <a:rPr kumimoji="1" lang="en-US" altLang="zh-TW" sz="2000" b="1" dirty="0" smtClean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(</a:t>
            </a:r>
            <a:r>
              <a:rPr kumimoji="1" lang="en-US" altLang="zh-TW" sz="2000" b="1" dirty="0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MRL)</a:t>
            </a:r>
          </a:p>
        </p:txBody>
      </p:sp>
      <p:sp>
        <p:nvSpPr>
          <p:cNvPr id="14342" name="AutoShape 13"/>
          <p:cNvSpPr>
            <a:spLocks noChangeArrowheads="1"/>
          </p:cNvSpPr>
          <p:nvPr/>
        </p:nvSpPr>
        <p:spPr bwMode="auto">
          <a:xfrm rot="5314061">
            <a:off x="3544887" y="2324101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4343" name="AutoShape 14"/>
          <p:cNvSpPr>
            <a:spLocks noChangeArrowheads="1"/>
          </p:cNvSpPr>
          <p:nvPr/>
        </p:nvSpPr>
        <p:spPr bwMode="auto">
          <a:xfrm rot="-5419761">
            <a:off x="3695700" y="3009900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434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Natural Language (NL)</a:t>
            </a: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5576" y="2780928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72000" y="2789684"/>
            <a:ext cx="30243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Semantic Parsing and Surface Realization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" y="1700808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3986808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b="1" dirty="0">
                <a:solidFill>
                  <a:srgbClr val="0080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Semantic Parsing: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maps a natural-language sentence to a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full,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detailed semantic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representation</a:t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→ Machine understands natural language</a:t>
            </a:r>
            <a:endParaRPr lang="en-US" altLang="zh-CN" sz="2400" b="1" i="1" dirty="0">
              <a:solidFill>
                <a:schemeClr val="accent3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19600" y="1700808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377208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ko-KR" sz="2000" b="1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Semantic Parsing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</a:rPr>
              <a:t> (</a:t>
            </a:r>
            <a:r>
              <a:rPr lang="en-US" altLang="ko-KR" sz="2000" b="1">
                <a:solidFill>
                  <a:srgbClr val="0099FF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NL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</a:rPr>
              <a:t> 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2000" b="1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MRL</a:t>
            </a:r>
            <a:r>
              <a:rPr lang="en-US" altLang="ko-KR" sz="2000" b="1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)</a:t>
            </a:r>
            <a:endParaRPr lang="en-US" altLang="ko-KR" sz="2000" b="1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3" name="AutoShape 16"/>
          <p:cNvSpPr>
            <a:spLocks noChangeArrowheads="1"/>
          </p:cNvSpPr>
          <p:nvPr/>
        </p:nvSpPr>
        <p:spPr bwMode="auto">
          <a:xfrm rot="5314061">
            <a:off x="3979822" y="1815109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4" name="AutoShape 17"/>
          <p:cNvSpPr>
            <a:spLocks noChangeArrowheads="1"/>
          </p:cNvSpPr>
          <p:nvPr/>
        </p:nvSpPr>
        <p:spPr bwMode="auto">
          <a:xfrm rot="-5419761">
            <a:off x="4130635" y="2500908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3568" y="2204864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92080" y="2213620"/>
            <a:ext cx="30243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Semantic Parsing and </a:t>
            </a:r>
            <a:r>
              <a:rPr lang="en-US" altLang="ko-KR" dirty="0">
                <a:ea typeface="굴림" charset="-127"/>
              </a:rPr>
              <a:t>Surface Realization</a:t>
            </a:r>
            <a:endParaRPr lang="en-US" altLang="ko-KR" dirty="0" smtClean="0">
              <a:ea typeface="굴림" charset="-127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" y="1700808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3986808"/>
            <a:ext cx="7848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 b="1" dirty="0">
                <a:solidFill>
                  <a:srgbClr val="0080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Semantic Parsing: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maps a natural-language sentence to a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full,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detailed semantic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representation</a:t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b="1" i="1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→ Machine understands natural </a:t>
            </a: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language</a:t>
            </a:r>
            <a:endParaRPr lang="en-US" altLang="zh-CN" sz="24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Surface </a:t>
            </a:r>
            <a:r>
              <a:rPr lang="en-US" altLang="zh-CN" sz="2400" b="1" dirty="0">
                <a:solidFill>
                  <a:srgbClr val="008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Realization: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Generates a natural-language sentence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from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a meaning representation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.</a:t>
            </a:r>
            <a:br>
              <a:rPr lang="en-US" altLang="zh-CN" sz="24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2400" b="1" i="1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→ Machine </a:t>
            </a: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communicates with </a:t>
            </a:r>
            <a:r>
              <a:rPr lang="en-US" altLang="zh-CN" sz="2400" b="1" i="1" dirty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natural </a:t>
            </a:r>
            <a:r>
              <a:rPr lang="en-US" altLang="zh-CN" sz="2400" b="1" i="1" dirty="0" smtClean="0">
                <a:solidFill>
                  <a:schemeClr val="accent3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language</a:t>
            </a:r>
            <a:endParaRPr lang="en-US" altLang="zh-CN" sz="2400" dirty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19600" y="1700808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FF990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MRL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377208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ko-KR" sz="2000" b="1" dirty="0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Semantic Parsing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</a:rPr>
              <a:t> (</a:t>
            </a:r>
            <a:r>
              <a:rPr lang="en-US" altLang="ko-KR" sz="2000" b="1" dirty="0">
                <a:solidFill>
                  <a:srgbClr val="0099FF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NL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</a:rPr>
              <a:t> 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2000" b="1" dirty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MRL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)</a:t>
            </a:r>
            <a:endParaRPr lang="en-US" altLang="ko-KR" sz="2000" b="1" dirty="0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2362200" y="1700808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ko-KR" sz="2000" b="1" dirty="0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Surface </a:t>
            </a:r>
            <a:r>
              <a:rPr lang="en-US" altLang="ko-KR" sz="2000" b="1" dirty="0" smtClean="0">
                <a:solidFill>
                  <a:srgbClr val="008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Realization </a:t>
            </a:r>
            <a:r>
              <a:rPr lang="en-US" altLang="ko-KR" sz="2000" b="1" dirty="0" smtClean="0">
                <a:latin typeface="Calibri" pitchFamily="34" charset="0"/>
                <a:ea typeface="굴림" charset="-127"/>
                <a:cs typeface="Calibri" pitchFamily="34" charset="0"/>
              </a:rPr>
              <a:t>(</a:t>
            </a:r>
            <a:r>
              <a:rPr lang="en-US" altLang="ko-KR" sz="2000" b="1" dirty="0" smtClean="0">
                <a:solidFill>
                  <a:srgbClr val="0099FF"/>
                </a:solidFill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NL</a:t>
            </a:r>
            <a:r>
              <a:rPr lang="en-US" altLang="ko-KR" sz="2000" b="1" dirty="0" smtClean="0">
                <a:latin typeface="Calibri" pitchFamily="34" charset="0"/>
                <a:ea typeface="굴림" charset="-127"/>
                <a:cs typeface="Calibri" pitchFamily="34" charset="0"/>
              </a:rPr>
              <a:t> 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 </a:t>
            </a:r>
            <a:r>
              <a:rPr lang="en-US" altLang="ko-KR" sz="2000" b="1" dirty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MRL</a:t>
            </a:r>
            <a:r>
              <a:rPr lang="en-US" altLang="ko-KR" sz="2000" b="1" dirty="0">
                <a:latin typeface="Calibri" pitchFamily="34" charset="0"/>
                <a:ea typeface="굴림" charset="-127"/>
                <a:cs typeface="Calibri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16393" name="AutoShape 16"/>
          <p:cNvSpPr>
            <a:spLocks noChangeArrowheads="1"/>
          </p:cNvSpPr>
          <p:nvPr/>
        </p:nvSpPr>
        <p:spPr bwMode="auto">
          <a:xfrm rot="5314061">
            <a:off x="3979822" y="1815109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394" name="AutoShape 17"/>
          <p:cNvSpPr>
            <a:spLocks noChangeArrowheads="1"/>
          </p:cNvSpPr>
          <p:nvPr/>
        </p:nvSpPr>
        <p:spPr bwMode="auto">
          <a:xfrm rot="-5419761">
            <a:off x="4130635" y="2500908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3568" y="2204864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292080" y="2213620"/>
            <a:ext cx="30243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4" y="274638"/>
            <a:ext cx="9143256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Conventional Language Learning Systems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44015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Requires manually annotated corpora</a:t>
            </a:r>
          </a:p>
          <a:p>
            <a:r>
              <a:rPr lang="en-US" altLang="ko-KR" dirty="0" smtClean="0"/>
              <a:t>Time-consuming, hard to acquire, and not scalable</a:t>
            </a:r>
          </a:p>
          <a:p>
            <a:endParaRPr lang="ko-KR" altLang="en-US" dirty="0"/>
          </a:p>
        </p:txBody>
      </p:sp>
      <p:sp>
        <p:nvSpPr>
          <p:cNvPr id="211" name="Text Box 180"/>
          <p:cNvSpPr txBox="1">
            <a:spLocks noChangeArrowheads="1"/>
          </p:cNvSpPr>
          <p:nvPr/>
        </p:nvSpPr>
        <p:spPr bwMode="auto">
          <a:xfrm>
            <a:off x="976661" y="4221088"/>
            <a:ext cx="2371203" cy="101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Manually Annotated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Training Corpora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1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NL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b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MRL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pairs)</a:t>
            </a:r>
          </a:p>
        </p:txBody>
      </p:sp>
      <p:sp>
        <p:nvSpPr>
          <p:cNvPr id="212" name="Line 256"/>
          <p:cNvSpPr>
            <a:spLocks noChangeShapeType="1"/>
          </p:cNvSpPr>
          <p:nvPr/>
        </p:nvSpPr>
        <p:spPr bwMode="auto">
          <a:xfrm>
            <a:off x="2743200" y="3656996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3" name="Line 258"/>
          <p:cNvSpPr>
            <a:spLocks noChangeShapeType="1"/>
          </p:cNvSpPr>
          <p:nvPr/>
        </p:nvSpPr>
        <p:spPr bwMode="auto">
          <a:xfrm>
            <a:off x="4932040" y="4293096"/>
            <a:ext cx="0" cy="1152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4" name="Line 259"/>
          <p:cNvSpPr>
            <a:spLocks noChangeShapeType="1"/>
          </p:cNvSpPr>
          <p:nvPr/>
        </p:nvSpPr>
        <p:spPr bwMode="auto">
          <a:xfrm>
            <a:off x="2743200" y="580303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" name="Text Box 218"/>
          <p:cNvSpPr txBox="1">
            <a:spLocks noChangeArrowheads="1"/>
          </p:cNvSpPr>
          <p:nvPr/>
        </p:nvSpPr>
        <p:spPr bwMode="auto">
          <a:xfrm>
            <a:off x="3962400" y="5574432"/>
            <a:ext cx="1981200" cy="40011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Semantic Parser</a:t>
            </a:r>
          </a:p>
        </p:txBody>
      </p:sp>
      <p:sp>
        <p:nvSpPr>
          <p:cNvPr id="216" name="Text Box 290"/>
          <p:cNvSpPr txBox="1">
            <a:spLocks noChangeArrowheads="1"/>
          </p:cNvSpPr>
          <p:nvPr/>
        </p:nvSpPr>
        <p:spPr bwMode="auto">
          <a:xfrm>
            <a:off x="5868144" y="6165304"/>
            <a:ext cx="2819400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MRL</a:t>
            </a:r>
          </a:p>
        </p:txBody>
      </p:sp>
      <p:grpSp>
        <p:nvGrpSpPr>
          <p:cNvPr id="217" name="Group 238"/>
          <p:cNvGrpSpPr>
            <a:grpSpLocks/>
          </p:cNvGrpSpPr>
          <p:nvPr/>
        </p:nvGrpSpPr>
        <p:grpSpPr bwMode="auto">
          <a:xfrm>
            <a:off x="1862356" y="5373216"/>
            <a:ext cx="693420" cy="800100"/>
            <a:chOff x="4512" y="2352"/>
            <a:chExt cx="624" cy="720"/>
          </a:xfrm>
        </p:grpSpPr>
        <p:sp>
          <p:nvSpPr>
            <p:cNvPr id="218" name="Line 184"/>
            <p:cNvSpPr>
              <a:spLocks noChangeShapeType="1"/>
            </p:cNvSpPr>
            <p:nvPr/>
          </p:nvSpPr>
          <p:spPr bwMode="auto">
            <a:xfrm>
              <a:off x="4560" y="2400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9" name="Line 185"/>
            <p:cNvSpPr>
              <a:spLocks noChangeShapeType="1"/>
            </p:cNvSpPr>
            <p:nvPr/>
          </p:nvSpPr>
          <p:spPr bwMode="auto">
            <a:xfrm>
              <a:off x="4560" y="2448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0" name="Line 186"/>
            <p:cNvSpPr>
              <a:spLocks noChangeShapeType="1"/>
            </p:cNvSpPr>
            <p:nvPr/>
          </p:nvSpPr>
          <p:spPr bwMode="auto">
            <a:xfrm>
              <a:off x="4560" y="2496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1" name="Line 187"/>
            <p:cNvSpPr>
              <a:spLocks noChangeShapeType="1"/>
            </p:cNvSpPr>
            <p:nvPr/>
          </p:nvSpPr>
          <p:spPr bwMode="auto">
            <a:xfrm>
              <a:off x="4560" y="2544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2" name="Line 188"/>
            <p:cNvSpPr>
              <a:spLocks noChangeShapeType="1"/>
            </p:cNvSpPr>
            <p:nvPr/>
          </p:nvSpPr>
          <p:spPr bwMode="auto">
            <a:xfrm>
              <a:off x="4560" y="2592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3" name="Line 189"/>
            <p:cNvSpPr>
              <a:spLocks noChangeShapeType="1"/>
            </p:cNvSpPr>
            <p:nvPr/>
          </p:nvSpPr>
          <p:spPr bwMode="auto">
            <a:xfrm>
              <a:off x="4560" y="2640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4" name="Line 190"/>
            <p:cNvSpPr>
              <a:spLocks noChangeShapeType="1"/>
            </p:cNvSpPr>
            <p:nvPr/>
          </p:nvSpPr>
          <p:spPr bwMode="auto">
            <a:xfrm>
              <a:off x="4560" y="2688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5" name="Line 191"/>
            <p:cNvSpPr>
              <a:spLocks noChangeShapeType="1"/>
            </p:cNvSpPr>
            <p:nvPr/>
          </p:nvSpPr>
          <p:spPr bwMode="auto">
            <a:xfrm>
              <a:off x="4560" y="2736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6" name="Line 192"/>
            <p:cNvSpPr>
              <a:spLocks noChangeShapeType="1"/>
            </p:cNvSpPr>
            <p:nvPr/>
          </p:nvSpPr>
          <p:spPr bwMode="auto">
            <a:xfrm>
              <a:off x="4560" y="2784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7" name="Line 193"/>
            <p:cNvSpPr>
              <a:spLocks noChangeShapeType="1"/>
            </p:cNvSpPr>
            <p:nvPr/>
          </p:nvSpPr>
          <p:spPr bwMode="auto">
            <a:xfrm>
              <a:off x="4560" y="2832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8" name="Line 194"/>
            <p:cNvSpPr>
              <a:spLocks noChangeShapeType="1"/>
            </p:cNvSpPr>
            <p:nvPr/>
          </p:nvSpPr>
          <p:spPr bwMode="auto">
            <a:xfrm>
              <a:off x="4560" y="2880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9" name="Line 195"/>
            <p:cNvSpPr>
              <a:spLocks noChangeShapeType="1"/>
            </p:cNvSpPr>
            <p:nvPr/>
          </p:nvSpPr>
          <p:spPr bwMode="auto">
            <a:xfrm>
              <a:off x="4560" y="2928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0" name="Line 196"/>
            <p:cNvSpPr>
              <a:spLocks noChangeShapeType="1"/>
            </p:cNvSpPr>
            <p:nvPr/>
          </p:nvSpPr>
          <p:spPr bwMode="auto">
            <a:xfrm>
              <a:off x="4560" y="2976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1" name="Line 197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2" name="Rectangle 237"/>
            <p:cNvSpPr>
              <a:spLocks noChangeArrowheads="1"/>
            </p:cNvSpPr>
            <p:nvPr/>
          </p:nvSpPr>
          <p:spPr bwMode="auto">
            <a:xfrm>
              <a:off x="4512" y="2352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3" name="Group 255"/>
          <p:cNvGrpSpPr>
            <a:grpSpLocks/>
          </p:cNvGrpSpPr>
          <p:nvPr/>
        </p:nvGrpSpPr>
        <p:grpSpPr bwMode="auto">
          <a:xfrm>
            <a:off x="6948264" y="5373216"/>
            <a:ext cx="693420" cy="800100"/>
            <a:chOff x="4512" y="1440"/>
            <a:chExt cx="624" cy="720"/>
          </a:xfrm>
        </p:grpSpPr>
        <p:sp>
          <p:nvSpPr>
            <p:cNvPr id="234" name="Line 184"/>
            <p:cNvSpPr>
              <a:spLocks noChangeShapeType="1"/>
            </p:cNvSpPr>
            <p:nvPr/>
          </p:nvSpPr>
          <p:spPr bwMode="auto">
            <a:xfrm>
              <a:off x="4560" y="1488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5" name="Line 185"/>
            <p:cNvSpPr>
              <a:spLocks noChangeShapeType="1"/>
            </p:cNvSpPr>
            <p:nvPr/>
          </p:nvSpPr>
          <p:spPr bwMode="auto">
            <a:xfrm>
              <a:off x="4560" y="1536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6" name="Line 186"/>
            <p:cNvSpPr>
              <a:spLocks noChangeShapeType="1"/>
            </p:cNvSpPr>
            <p:nvPr/>
          </p:nvSpPr>
          <p:spPr bwMode="auto">
            <a:xfrm>
              <a:off x="4560" y="1584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7" name="Line 187"/>
            <p:cNvSpPr>
              <a:spLocks noChangeShapeType="1"/>
            </p:cNvSpPr>
            <p:nvPr/>
          </p:nvSpPr>
          <p:spPr bwMode="auto">
            <a:xfrm>
              <a:off x="4560" y="1632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8" name="Line 188"/>
            <p:cNvSpPr>
              <a:spLocks noChangeShapeType="1"/>
            </p:cNvSpPr>
            <p:nvPr/>
          </p:nvSpPr>
          <p:spPr bwMode="auto">
            <a:xfrm>
              <a:off x="4560" y="1680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9" name="Line 189"/>
            <p:cNvSpPr>
              <a:spLocks noChangeShapeType="1"/>
            </p:cNvSpPr>
            <p:nvPr/>
          </p:nvSpPr>
          <p:spPr bwMode="auto">
            <a:xfrm>
              <a:off x="4560" y="1728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0" name="Line 190"/>
            <p:cNvSpPr>
              <a:spLocks noChangeShapeType="1"/>
            </p:cNvSpPr>
            <p:nvPr/>
          </p:nvSpPr>
          <p:spPr bwMode="auto">
            <a:xfrm>
              <a:off x="4560" y="1776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191"/>
            <p:cNvSpPr>
              <a:spLocks noChangeShapeType="1"/>
            </p:cNvSpPr>
            <p:nvPr/>
          </p:nvSpPr>
          <p:spPr bwMode="auto">
            <a:xfrm>
              <a:off x="4560" y="1824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2" name="Line 192"/>
            <p:cNvSpPr>
              <a:spLocks noChangeShapeType="1"/>
            </p:cNvSpPr>
            <p:nvPr/>
          </p:nvSpPr>
          <p:spPr bwMode="auto">
            <a:xfrm>
              <a:off x="4560" y="1872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3" name="Line 193"/>
            <p:cNvSpPr>
              <a:spLocks noChangeShapeType="1"/>
            </p:cNvSpPr>
            <p:nvPr/>
          </p:nvSpPr>
          <p:spPr bwMode="auto">
            <a:xfrm>
              <a:off x="4560" y="1920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4" name="Line 194"/>
            <p:cNvSpPr>
              <a:spLocks noChangeShapeType="1"/>
            </p:cNvSpPr>
            <p:nvPr/>
          </p:nvSpPr>
          <p:spPr bwMode="auto">
            <a:xfrm>
              <a:off x="4560" y="1968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195"/>
            <p:cNvSpPr>
              <a:spLocks noChangeShapeType="1"/>
            </p:cNvSpPr>
            <p:nvPr/>
          </p:nvSpPr>
          <p:spPr bwMode="auto">
            <a:xfrm>
              <a:off x="4560" y="2016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6" name="Line 196"/>
            <p:cNvSpPr>
              <a:spLocks noChangeShapeType="1"/>
            </p:cNvSpPr>
            <p:nvPr/>
          </p:nvSpPr>
          <p:spPr bwMode="auto">
            <a:xfrm>
              <a:off x="4560" y="2064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7" name="Line 197"/>
            <p:cNvSpPr>
              <a:spLocks noChangeShapeType="1"/>
            </p:cNvSpPr>
            <p:nvPr/>
          </p:nvSpPr>
          <p:spPr bwMode="auto">
            <a:xfrm>
              <a:off x="4560" y="2112"/>
              <a:ext cx="52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8" name="Rectangle 254"/>
            <p:cNvSpPr>
              <a:spLocks noChangeArrowheads="1"/>
            </p:cNvSpPr>
            <p:nvPr/>
          </p:nvSpPr>
          <p:spPr bwMode="auto">
            <a:xfrm>
              <a:off x="4512" y="1440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9" name="Group 488"/>
          <p:cNvGrpSpPr>
            <a:grpSpLocks/>
          </p:cNvGrpSpPr>
          <p:nvPr/>
        </p:nvGrpSpPr>
        <p:grpSpPr bwMode="auto">
          <a:xfrm>
            <a:off x="1454304" y="2996952"/>
            <a:ext cx="1173480" cy="1226820"/>
            <a:chOff x="3840" y="1056"/>
            <a:chExt cx="1056" cy="1104"/>
          </a:xfrm>
        </p:grpSpPr>
        <p:grpSp>
          <p:nvGrpSpPr>
            <p:cNvPr id="250" name="Group 289"/>
            <p:cNvGrpSpPr>
              <a:grpSpLocks/>
            </p:cNvGrpSpPr>
            <p:nvPr/>
          </p:nvGrpSpPr>
          <p:grpSpPr bwMode="auto">
            <a:xfrm>
              <a:off x="3840" y="1056"/>
              <a:ext cx="672" cy="720"/>
              <a:chOff x="4080" y="1152"/>
              <a:chExt cx="672" cy="720"/>
            </a:xfrm>
          </p:grpSpPr>
          <p:sp>
            <p:nvSpPr>
              <p:cNvPr id="383" name="Rectangle 271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84" name="Group 288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385" name="Group 272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401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8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3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6" name="Group 273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87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0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1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2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3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7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8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1" name="Group 356"/>
            <p:cNvGrpSpPr>
              <a:grpSpLocks/>
            </p:cNvGrpSpPr>
            <p:nvPr/>
          </p:nvGrpSpPr>
          <p:grpSpPr bwMode="auto">
            <a:xfrm>
              <a:off x="3936" y="1152"/>
              <a:ext cx="672" cy="720"/>
              <a:chOff x="4080" y="1152"/>
              <a:chExt cx="672" cy="720"/>
            </a:xfrm>
          </p:grpSpPr>
          <p:sp>
            <p:nvSpPr>
              <p:cNvPr id="351" name="Rectangle 357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52" name="Group 358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353" name="Group 359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69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0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1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2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5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6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7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0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2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4" name="Group 374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5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1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4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5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7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8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2" name="Group 389"/>
            <p:cNvGrpSpPr>
              <a:grpSpLocks/>
            </p:cNvGrpSpPr>
            <p:nvPr/>
          </p:nvGrpSpPr>
          <p:grpSpPr bwMode="auto">
            <a:xfrm>
              <a:off x="4032" y="1248"/>
              <a:ext cx="672" cy="720"/>
              <a:chOff x="4080" y="1152"/>
              <a:chExt cx="672" cy="720"/>
            </a:xfrm>
          </p:grpSpPr>
          <p:sp>
            <p:nvSpPr>
              <p:cNvPr id="319" name="Rectangle 390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20" name="Group 391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321" name="Group 392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37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8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9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1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2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3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6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8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9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2" name="Group 407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23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4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6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7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8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5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3" name="Group 422"/>
            <p:cNvGrpSpPr>
              <a:grpSpLocks/>
            </p:cNvGrpSpPr>
            <p:nvPr/>
          </p:nvGrpSpPr>
          <p:grpSpPr bwMode="auto">
            <a:xfrm>
              <a:off x="4128" y="1344"/>
              <a:ext cx="672" cy="720"/>
              <a:chOff x="4080" y="1152"/>
              <a:chExt cx="672" cy="720"/>
            </a:xfrm>
          </p:grpSpPr>
          <p:sp>
            <p:nvSpPr>
              <p:cNvPr id="287" name="Rectangle 423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88" name="Group 424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289" name="Group 425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305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8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1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2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3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6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7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8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0" name="Group 440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291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5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6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7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8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54" name="Group 455"/>
            <p:cNvGrpSpPr>
              <a:grpSpLocks/>
            </p:cNvGrpSpPr>
            <p:nvPr/>
          </p:nvGrpSpPr>
          <p:grpSpPr bwMode="auto">
            <a:xfrm>
              <a:off x="4224" y="1440"/>
              <a:ext cx="672" cy="720"/>
              <a:chOff x="4080" y="1152"/>
              <a:chExt cx="672" cy="720"/>
            </a:xfrm>
          </p:grpSpPr>
          <p:sp>
            <p:nvSpPr>
              <p:cNvPr id="255" name="Rectangle 456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672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56" name="Group 457"/>
              <p:cNvGrpSpPr>
                <a:grpSpLocks/>
              </p:cNvGrpSpPr>
              <p:nvPr/>
            </p:nvGrpSpPr>
            <p:grpSpPr bwMode="auto">
              <a:xfrm>
                <a:off x="4128" y="1200"/>
                <a:ext cx="576" cy="624"/>
                <a:chOff x="4224" y="1968"/>
                <a:chExt cx="576" cy="624"/>
              </a:xfrm>
            </p:grpSpPr>
            <p:grpSp>
              <p:nvGrpSpPr>
                <p:cNvPr id="257" name="Group 458"/>
                <p:cNvGrpSpPr>
                  <a:grpSpLocks/>
                </p:cNvGrpSpPr>
                <p:nvPr/>
              </p:nvGrpSpPr>
              <p:grpSpPr bwMode="auto">
                <a:xfrm>
                  <a:off x="4224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273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4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5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6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9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0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6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CCFF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8" name="Group 473"/>
                <p:cNvGrpSpPr>
                  <a:grpSpLocks/>
                </p:cNvGrpSpPr>
                <p:nvPr/>
              </p:nvGrpSpPr>
              <p:grpSpPr bwMode="auto">
                <a:xfrm>
                  <a:off x="4512" y="1968"/>
                  <a:ext cx="288" cy="624"/>
                  <a:chOff x="4224" y="1968"/>
                  <a:chExt cx="528" cy="624"/>
                </a:xfrm>
              </p:grpSpPr>
              <p:sp>
                <p:nvSpPr>
                  <p:cNvPr id="259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96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0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1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1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06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1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16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0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5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25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0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7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35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00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9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48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496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1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44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2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592"/>
                    <a:ext cx="5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</p:grpSp>
      </p:grpSp>
      <p:sp>
        <p:nvSpPr>
          <p:cNvPr id="415" name="Line 259"/>
          <p:cNvSpPr>
            <a:spLocks noChangeShapeType="1"/>
          </p:cNvSpPr>
          <p:nvPr/>
        </p:nvSpPr>
        <p:spPr bwMode="auto">
          <a:xfrm>
            <a:off x="6019800" y="580303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6" name="Text Box 290"/>
          <p:cNvSpPr txBox="1">
            <a:spLocks noChangeArrowheads="1"/>
          </p:cNvSpPr>
          <p:nvPr/>
        </p:nvSpPr>
        <p:spPr bwMode="auto">
          <a:xfrm>
            <a:off x="1954088" y="6173316"/>
            <a:ext cx="459078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NL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7" name="Text Box 493"/>
          <p:cNvSpPr txBox="1">
            <a:spLocks noChangeArrowheads="1"/>
          </p:cNvSpPr>
          <p:nvPr/>
        </p:nvSpPr>
        <p:spPr bwMode="auto">
          <a:xfrm>
            <a:off x="3962400" y="3428396"/>
            <a:ext cx="1981200" cy="707886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Semantic Parser Learner</a:t>
            </a:r>
          </a:p>
        </p:txBody>
      </p:sp>
      <p:sp>
        <p:nvSpPr>
          <p:cNvPr id="419" name="슬라이드 번호 개체 틀 41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1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Learning from Perceptual Environment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Motivated by how children learn language in </a:t>
            </a:r>
            <a:r>
              <a:rPr lang="en-US" altLang="ko-KR" dirty="0" smtClean="0">
                <a:solidFill>
                  <a:srgbClr val="FF0000"/>
                </a:solidFill>
              </a:rPr>
              <a:t>rich, ambiguous perceptual environment </a:t>
            </a:r>
            <a:r>
              <a:rPr lang="en-US" altLang="ko-KR" dirty="0" smtClean="0"/>
              <a:t>with </a:t>
            </a:r>
            <a:r>
              <a:rPr lang="en-US" altLang="ko-KR" dirty="0" smtClean="0">
                <a:solidFill>
                  <a:srgbClr val="00B0F0"/>
                </a:solidFill>
              </a:rPr>
              <a:t>linguistic input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Advantages</a:t>
            </a:r>
          </a:p>
          <a:p>
            <a:pPr lvl="1"/>
            <a:r>
              <a:rPr lang="en-US" altLang="ko-KR" dirty="0" smtClean="0"/>
              <a:t>Naturally obtainable corpora</a:t>
            </a:r>
          </a:p>
          <a:p>
            <a:pPr lvl="1"/>
            <a:r>
              <a:rPr lang="en-US" altLang="ko-KR" dirty="0" smtClean="0"/>
              <a:t>Relatively easy to annotate</a:t>
            </a:r>
          </a:p>
          <a:p>
            <a:pPr lvl="1"/>
            <a:r>
              <a:rPr lang="en-US" altLang="ko-KR" smtClean="0"/>
              <a:t>Motivated by natural </a:t>
            </a:r>
            <a:r>
              <a:rPr lang="en-US" altLang="ko-KR" dirty="0" smtClean="0"/>
              <a:t>process of human language learning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>
            <a:off x="5076826" y="4956880"/>
            <a:ext cx="914400" cy="114793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9302" y="231530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식당에서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313" y="2313285"/>
            <a:ext cx="89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Alice: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2922" y="6104820"/>
            <a:ext cx="72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Bob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>
            <a:off x="5076826" y="3636530"/>
            <a:ext cx="914400" cy="24682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313" y="2313285"/>
            <a:ext cx="89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Alice: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922" y="6104820"/>
            <a:ext cx="72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Bob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59302" y="231530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병원에서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5530850"/>
            <a:ext cx="310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Make a right turn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Introduction/Motivation</a:t>
            </a:r>
          </a:p>
          <a:p>
            <a:r>
              <a:rPr lang="en-US" altLang="ko-KR" sz="3000" dirty="0" smtClean="0"/>
              <a:t>Grounded Language Learning in Limited Ambiguity 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Kim and Mooney, COLING 2010)</a:t>
            </a:r>
            <a:endParaRPr lang="en-US" altLang="ko-KR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ko-KR" sz="2600" dirty="0" smtClean="0"/>
              <a:t>Learning to sportscast</a:t>
            </a:r>
          </a:p>
          <a:p>
            <a:r>
              <a:rPr lang="en-US" altLang="ko-KR" sz="3000" dirty="0" smtClean="0"/>
              <a:t>Grounded </a:t>
            </a:r>
            <a:r>
              <a:rPr lang="en-US" altLang="ko-KR" sz="3000" dirty="0"/>
              <a:t>Language Learning in </a:t>
            </a:r>
            <a:r>
              <a:rPr lang="en-US" altLang="ko-KR" sz="3000" dirty="0" smtClean="0"/>
              <a:t>High Ambiguity </a:t>
            </a:r>
            <a:br>
              <a:rPr lang="en-US" altLang="ko-KR" sz="3000" dirty="0" smtClean="0"/>
            </a:b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Kim and Mooney,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EMNLP 2012)</a:t>
            </a:r>
          </a:p>
          <a:p>
            <a:pPr lvl="1"/>
            <a:r>
              <a:rPr lang="en-US" altLang="ko-KR" sz="2600" dirty="0" smtClean="0"/>
              <a:t>Learn to follow navigational instructions</a:t>
            </a:r>
          </a:p>
          <a:p>
            <a:r>
              <a:rPr lang="en-US" altLang="ko-KR" sz="3000" dirty="0" smtClean="0"/>
              <a:t>Discriminative </a:t>
            </a:r>
            <a:r>
              <a:rPr lang="en-US" altLang="ko-KR" sz="3000" dirty="0" err="1" smtClean="0"/>
              <a:t>Reranking</a:t>
            </a:r>
            <a:r>
              <a:rPr lang="en-US" altLang="ko-KR" sz="3000" dirty="0" smtClean="0"/>
              <a:t> for Grounded Language Learning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(Kim and Mooney, ACL 2013)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000" dirty="0" smtClean="0"/>
              <a:t>Future Directions</a:t>
            </a:r>
          </a:p>
          <a:p>
            <a:r>
              <a:rPr lang="en-US" altLang="ko-KR" sz="3000" dirty="0" smtClean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Oval 19"/>
          <p:cNvSpPr/>
          <p:nvPr/>
        </p:nvSpPr>
        <p:spPr>
          <a:xfrm>
            <a:off x="5257800" y="5213350"/>
            <a:ext cx="1059585" cy="11430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2717155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식당</a:t>
            </a:r>
            <a:r>
              <a:rPr lang="ko-KR" altLang="en-US" sz="24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에서 우회전 하세요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6" y="2776970"/>
            <a:ext cx="859559" cy="8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3" y="5530850"/>
            <a:ext cx="481013" cy="570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3" y="2135188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383" y="2774950"/>
            <a:ext cx="54483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8113" y="5213350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113" y="3636529"/>
            <a:ext cx="3048000" cy="317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urved Connector 12"/>
          <p:cNvCxnSpPr>
            <a:stCxn id="11" idx="3"/>
            <a:endCxn id="8" idx="2"/>
          </p:cNvCxnSpPr>
          <p:nvPr/>
        </p:nvCxnSpPr>
        <p:spPr>
          <a:xfrm flipV="1">
            <a:off x="6996113" y="2947988"/>
            <a:ext cx="1549400" cy="847291"/>
          </a:xfrm>
          <a:prstGeom prst="curvedConnector2">
            <a:avLst/>
          </a:prstGeom>
          <a:ln w="3206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313285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1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3976484"/>
            <a:ext cx="150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Scenario 2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ction Button: Help 17"/>
          <p:cNvSpPr/>
          <p:nvPr/>
        </p:nvSpPr>
        <p:spPr>
          <a:xfrm>
            <a:off x="4395312" y="4668982"/>
            <a:ext cx="380047" cy="41477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Action Button: Help 19"/>
          <p:cNvSpPr/>
          <p:nvPr/>
        </p:nvSpPr>
        <p:spPr>
          <a:xfrm>
            <a:off x="5801202" y="3509241"/>
            <a:ext cx="380047" cy="41477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Action Button: Help 20"/>
          <p:cNvSpPr/>
          <p:nvPr/>
        </p:nvSpPr>
        <p:spPr>
          <a:xfrm>
            <a:off x="8496776" y="2947988"/>
            <a:ext cx="380047" cy="41477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83" y="3954029"/>
            <a:ext cx="609600" cy="762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5576" y="4365104"/>
            <a:ext cx="3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병원</a:t>
            </a:r>
            <a:endParaRPr lang="en-US" sz="2400" dirty="0">
              <a:solidFill>
                <a:srgbClr val="33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496" y="6474822"/>
            <a:ext cx="201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Slide from David Chen</a:t>
            </a:r>
            <a:endParaRPr lang="ko-KR" altLang="en-US" sz="1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Thesis 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Generative models for grounded language learning from ambiguous, perceptual environment</a:t>
            </a:r>
          </a:p>
          <a:p>
            <a:pPr lvl="1"/>
            <a:r>
              <a:rPr lang="en-US" altLang="ko-KR" dirty="0" smtClean="0"/>
              <a:t>Unified probabilistic model incorporating linguistic cues and MR structures (vs. previous approaches)</a:t>
            </a:r>
          </a:p>
          <a:p>
            <a:pPr lvl="1"/>
            <a:r>
              <a:rPr lang="en-US" altLang="ko-KR" dirty="0" smtClean="0"/>
              <a:t>General framework of probabilistic approaches that learn NL-MR correspondences from ambiguous supervision</a:t>
            </a:r>
          </a:p>
          <a:p>
            <a:r>
              <a:rPr lang="en-US" altLang="ko-KR" dirty="0" smtClean="0"/>
              <a:t>Adapting discriminative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 to grounded language learning</a:t>
            </a:r>
          </a:p>
          <a:p>
            <a:pPr lvl="1"/>
            <a:r>
              <a:rPr lang="en-US" altLang="ko-KR" dirty="0" smtClean="0"/>
              <a:t>Standard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 is not available</a:t>
            </a:r>
          </a:p>
          <a:p>
            <a:pPr lvl="1"/>
            <a:r>
              <a:rPr lang="en-US" altLang="ko-KR" dirty="0" smtClean="0"/>
              <a:t>No single gold-standard reference for training data</a:t>
            </a:r>
          </a:p>
          <a:p>
            <a:pPr lvl="1"/>
            <a:r>
              <a:rPr lang="en-US" altLang="ko-KR" dirty="0" smtClean="0"/>
              <a:t>Weak response from perceptual environment can train discriminative </a:t>
            </a:r>
            <a:r>
              <a:rPr lang="en-US" altLang="ko-KR" dirty="0" err="1" smtClean="0"/>
              <a:t>reranker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7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i="1" strike="sngStrike" dirty="0">
                <a:solidFill>
                  <a:schemeClr val="bg1">
                    <a:lumMod val="65000"/>
                  </a:schemeClr>
                </a:solidFill>
              </a:rPr>
              <a:t>Grounded Language Learning in Limited Ambiguity </a:t>
            </a:r>
            <a:r>
              <a:rPr lang="en-US" altLang="ko-KR" sz="2000" i="1" strike="sngStrike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2400" i="1" strike="sngStrike" dirty="0">
                <a:solidFill>
                  <a:schemeClr val="bg1">
                    <a:lumMod val="65000"/>
                  </a:schemeClr>
                </a:solidFill>
              </a:rPr>
              <a:t>Kim and Mooney, COLING 2010)</a:t>
            </a:r>
            <a:endParaRPr lang="en-US" altLang="ko-KR" sz="2600" i="1" strike="sngStrik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600" i="1" strike="sngStrike" dirty="0">
                <a:solidFill>
                  <a:schemeClr val="bg1">
                    <a:lumMod val="65000"/>
                  </a:schemeClr>
                </a:solidFill>
              </a:rPr>
              <a:t>Learning to sportscast</a:t>
            </a:r>
          </a:p>
          <a:p>
            <a:r>
              <a:rPr lang="en-US" altLang="ko-KR" sz="3000" b="1" dirty="0">
                <a:solidFill>
                  <a:srgbClr val="FF0000"/>
                </a:solidFill>
              </a:rPr>
              <a:t>Grounded Language Learning in High Ambiguity </a:t>
            </a:r>
            <a:r>
              <a:rPr lang="en-US" altLang="ko-KR" sz="3000" dirty="0"/>
              <a:t/>
            </a:r>
            <a:br>
              <a:rPr lang="en-US" altLang="ko-KR" sz="3000" dirty="0"/>
            </a:b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(Kim and Mooney, EMNLP 2012)</a:t>
            </a:r>
          </a:p>
          <a:p>
            <a:pPr lvl="1"/>
            <a:r>
              <a:rPr lang="en-US" altLang="ko-KR" sz="2600" dirty="0"/>
              <a:t>Learn to follow navigational instructions</a:t>
            </a:r>
          </a:p>
          <a:p>
            <a:r>
              <a:rPr lang="en-US" altLang="ko-KR" sz="3000" dirty="0"/>
              <a:t>Discriminative </a:t>
            </a:r>
            <a:r>
              <a:rPr lang="en-US" altLang="ko-KR" sz="3000" dirty="0" err="1"/>
              <a:t>Reranking</a:t>
            </a:r>
            <a:r>
              <a:rPr lang="en-US" altLang="ko-KR" sz="3000" dirty="0"/>
              <a:t> for Grounded Language Learning </a:t>
            </a:r>
            <a:r>
              <a:rPr lang="en-US" altLang="ko-KR" sz="2200" dirty="0">
                <a:solidFill>
                  <a:schemeClr val="bg1">
                    <a:lumMod val="50000"/>
                  </a:schemeClr>
                </a:solidFill>
              </a:rPr>
              <a:t>(Kim and Mooney, ACL 2013)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000" dirty="0"/>
              <a:t>Future Directions</a:t>
            </a:r>
          </a:p>
          <a:p>
            <a:r>
              <a:rPr lang="en-US" altLang="ko-KR" sz="3000" dirty="0" smtClean="0"/>
              <a:t>Conclusion</a:t>
            </a:r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92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 to interpret and follow navigation instructions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e.g. </a:t>
            </a:r>
            <a:r>
              <a:rPr lang="en-US" i="1" dirty="0" smtClean="0">
                <a:solidFill>
                  <a:srgbClr val="008000"/>
                </a:solidFill>
              </a:rPr>
              <a:t>Go down this hall and make a right when you see an elevator to your left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dirty="0" smtClean="0"/>
              <a:t>Use virtual worlds and instructor/follower data from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MacMahon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(2006)</a:t>
            </a:r>
          </a:p>
          <a:p>
            <a:r>
              <a:rPr lang="en-US" altLang="ko-KR" dirty="0" smtClean="0"/>
              <a:t>No</a:t>
            </a:r>
            <a:r>
              <a:rPr lang="ko-KR" altLang="en-US" dirty="0" smtClean="0"/>
              <a:t> </a:t>
            </a:r>
            <a:r>
              <a:rPr lang="en-US" dirty="0" smtClean="0"/>
              <a:t>prior </a:t>
            </a:r>
            <a:r>
              <a:rPr lang="en-US" dirty="0"/>
              <a:t>linguistic knowledge</a:t>
            </a:r>
          </a:p>
          <a:p>
            <a:r>
              <a:rPr lang="en-US" dirty="0" smtClean="0"/>
              <a:t>Infer language semantics by </a:t>
            </a:r>
            <a:r>
              <a:rPr lang="en-US" dirty="0"/>
              <a:t>observing how humans follow instructions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60648"/>
            <a:ext cx="799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Navigation Task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(Chen and Mooney, 2011)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3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45953" y="1659090"/>
            <a:ext cx="5532716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64" y="3372205"/>
            <a:ext cx="173492" cy="350564"/>
          </a:xfrm>
          <a:prstGeom prst="rect">
            <a:avLst/>
          </a:prstGeom>
        </p:spPr>
      </p:pic>
      <p:pic>
        <p:nvPicPr>
          <p:cNvPr id="36" name="Picture 35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23122" y="3572455"/>
            <a:ext cx="136932" cy="444164"/>
          </a:xfrm>
          <a:prstGeom prst="rect">
            <a:avLst/>
          </a:prstGeom>
        </p:spPr>
      </p:pic>
      <p:pic>
        <p:nvPicPr>
          <p:cNvPr id="37" name="Picture 36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01292" y="5532320"/>
            <a:ext cx="136933" cy="444164"/>
          </a:xfrm>
          <a:prstGeom prst="rect">
            <a:avLst/>
          </a:prstGeom>
        </p:spPr>
      </p:pic>
      <p:pic>
        <p:nvPicPr>
          <p:cNvPr id="38" name="Picture 37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58" y="4357972"/>
            <a:ext cx="173492" cy="350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8869" y="176583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Picture 31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1906058"/>
            <a:ext cx="177667" cy="350566"/>
          </a:xfrm>
          <a:prstGeom prst="rect">
            <a:avLst/>
          </a:prstGeom>
        </p:spPr>
      </p:pic>
      <p:pic>
        <p:nvPicPr>
          <p:cNvPr id="50" name="Picture 49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668505" y="1613862"/>
            <a:ext cx="140226" cy="44416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338869" y="225662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" name="Picture 51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2396851"/>
            <a:ext cx="177667" cy="35056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38869" y="274741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4" name="Picture 53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2887644"/>
            <a:ext cx="177667" cy="35056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338869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" name="Picture 55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3372208"/>
            <a:ext cx="177667" cy="35056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38869" y="372277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" name="Picture 57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3863001"/>
            <a:ext cx="177667" cy="35056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338869" y="4213567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" name="Picture 60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0700" y="1906059"/>
            <a:ext cx="177666" cy="350564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960700" y="176583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" name="Picture 6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0336" y="2104654"/>
            <a:ext cx="140226" cy="444165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960700" y="225662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82532" y="225662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" name="Picture 65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707" y="2396850"/>
            <a:ext cx="173492" cy="350564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578358" y="274119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" name="Picture 67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2532" y="2881417"/>
            <a:ext cx="173492" cy="35056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582532" y="323198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" name="Picture 69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707" y="3372210"/>
            <a:ext cx="173492" cy="35056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578358" y="372277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64874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3" name="Picture 7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4511" y="3080011"/>
            <a:ext cx="140226" cy="444165"/>
          </a:xfrm>
          <a:prstGeom prst="rect">
            <a:avLst/>
          </a:prstGeom>
        </p:spPr>
      </p:pic>
      <p:pic>
        <p:nvPicPr>
          <p:cNvPr id="74" name="Picture 73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20519" y="3080014"/>
            <a:ext cx="140226" cy="44416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204364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6" name="Picture 75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875" y="3372210"/>
            <a:ext cx="177666" cy="35056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960699" y="3722770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8" name="Picture 77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700" y="3863000"/>
            <a:ext cx="177666" cy="350564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960698" y="421356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0" name="Picture 79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699" y="4353793"/>
            <a:ext cx="177666" cy="35056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960698" y="470435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" name="Picture 81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672678" y="3570806"/>
            <a:ext cx="140226" cy="444165"/>
          </a:xfrm>
          <a:prstGeom prst="rect">
            <a:avLst/>
          </a:prstGeom>
        </p:spPr>
      </p:pic>
      <p:pic>
        <p:nvPicPr>
          <p:cNvPr id="86" name="Picture 85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89" y="3863002"/>
            <a:ext cx="173492" cy="350564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3200189" y="372277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" name="Picture 87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13" y="4357963"/>
            <a:ext cx="173492" cy="350564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3212713" y="421773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" name="Picture 89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39" y="4848761"/>
            <a:ext cx="173492" cy="350564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3208539" y="470853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" name="Picture 91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89" y="5339549"/>
            <a:ext cx="173492" cy="350564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3200189" y="519932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4" name="Picture 93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15" y="5830347"/>
            <a:ext cx="173492" cy="350564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196015" y="569012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191841" y="618091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7" name="Picture 96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4511" y="4065769"/>
            <a:ext cx="140226" cy="44416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2590883" y="421356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9" name="Picture 98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57" y="4852061"/>
            <a:ext cx="173492" cy="350564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2590883" y="471183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1" name="Picture 100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183" y="5335372"/>
            <a:ext cx="173492" cy="350564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2590883" y="520262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78357" y="569012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" name="Picture 103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543995" y="5539799"/>
            <a:ext cx="136933" cy="44416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3838719" y="569760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6" name="Picture 105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74177" y="5547278"/>
            <a:ext cx="136933" cy="444164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4464726" y="570089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8" name="Picture 107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895" y="5841120"/>
            <a:ext cx="177666" cy="350564"/>
          </a:xfrm>
          <a:prstGeom prst="rect">
            <a:avLst/>
          </a:prstGeom>
        </p:spPr>
      </p:pic>
      <p:pic>
        <p:nvPicPr>
          <p:cNvPr id="110" name="Picture 109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172531" y="6039714"/>
            <a:ext cx="140226" cy="444165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3842895" y="619168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464727" y="619168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3" name="Picture 11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46524" y="4559865"/>
            <a:ext cx="140226" cy="444165"/>
          </a:xfrm>
          <a:prstGeom prst="rect">
            <a:avLst/>
          </a:prstGeom>
        </p:spPr>
      </p:pic>
      <p:pic>
        <p:nvPicPr>
          <p:cNvPr id="114" name="Picture 113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719" y="4852063"/>
            <a:ext cx="177666" cy="350564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3838719" y="471183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38719" y="5202627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7" name="Picture 116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50700" y="5050658"/>
            <a:ext cx="140226" cy="444165"/>
          </a:xfrm>
          <a:prstGeom prst="rect">
            <a:avLst/>
          </a:prstGeom>
        </p:spPr>
      </p:pic>
      <p:pic>
        <p:nvPicPr>
          <p:cNvPr id="118" name="Picture 117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896" y="3862995"/>
            <a:ext cx="177666" cy="350564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>
          <a:xfrm>
            <a:off x="3842896" y="372276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842896" y="421355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1" name="Picture 120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74179" y="3572446"/>
            <a:ext cx="136932" cy="444164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4493953" y="3722760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3" name="Picture 122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25237" y="3569145"/>
            <a:ext cx="136932" cy="444164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5145010" y="371945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" name="Picture 124" descr="fis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7462" y="5383052"/>
            <a:ext cx="1253491" cy="879635"/>
          </a:xfrm>
          <a:prstGeom prst="rect">
            <a:avLst/>
          </a:prstGeom>
        </p:spPr>
      </p:pic>
      <p:pic>
        <p:nvPicPr>
          <p:cNvPr id="126" name="Picture 125" descr="eiffe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0518" y="3165169"/>
            <a:ext cx="954387" cy="1121803"/>
          </a:xfrm>
          <a:prstGeom prst="rect">
            <a:avLst/>
          </a:prstGeom>
        </p:spPr>
      </p:pic>
      <p:pic>
        <p:nvPicPr>
          <p:cNvPr id="127" name="Picture 126" descr="butterfly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3597" y="1765832"/>
            <a:ext cx="1481128" cy="828654"/>
          </a:xfrm>
          <a:prstGeom prst="rect">
            <a:avLst/>
          </a:prstGeom>
        </p:spPr>
      </p:pic>
      <p:cxnSp>
        <p:nvCxnSpPr>
          <p:cNvPr id="128" name="Straight Connector 127"/>
          <p:cNvCxnSpPr/>
          <p:nvPr/>
        </p:nvCxnSpPr>
        <p:spPr>
          <a:xfrm>
            <a:off x="945953" y="6507467"/>
            <a:ext cx="5532716" cy="3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-1479359" y="4082153"/>
            <a:ext cx="485062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4053355" y="4082153"/>
            <a:ext cx="485062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45952" y="4852063"/>
            <a:ext cx="2245889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386206" y="4711838"/>
            <a:ext cx="3092463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3191841" y="4704358"/>
            <a:ext cx="206890" cy="1488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212714" y="2888768"/>
            <a:ext cx="3278479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1765952" y="2888768"/>
            <a:ext cx="1446761" cy="11411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1357191" y="4436532"/>
            <a:ext cx="814676" cy="14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9" name="Picture 168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20520" y="4552387"/>
            <a:ext cx="140226" cy="444165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1050292" y="166021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H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50292" y="356874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765952" y="2099295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763817" y="4043314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459099" y="3972315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80953" y="4555632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983597" y="439830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2983597" y="5386236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H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380953" y="292355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669382" y="602358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83044" y="341141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781800" y="1671125"/>
            <a:ext cx="190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 – Hat Rack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 – Lamp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 – Easel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 – Sofa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 – Barstool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 - Chair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196280" y="260648"/>
            <a:ext cx="9056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Sample Environment </a:t>
            </a:r>
            <a:r>
              <a:rPr lang="en-US" altLang="ko-KR" sz="3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3000" dirty="0" err="1" smtClean="0">
                <a:solidFill>
                  <a:schemeClr val="bg1">
                    <a:lumMod val="50000"/>
                  </a:schemeClr>
                </a:solidFill>
              </a:rPr>
              <a:t>MacMahon</a:t>
            </a:r>
            <a:r>
              <a:rPr lang="en-US" altLang="ko-KR" sz="3000" dirty="0" smtClean="0">
                <a:solidFill>
                  <a:schemeClr val="bg1">
                    <a:lumMod val="50000"/>
                  </a:schemeClr>
                </a:solidFill>
              </a:rPr>
              <a:t> et al., 2006)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-27384"/>
            <a:ext cx="799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Executing Test Instruction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Engish-New-L-38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311" y="980729"/>
            <a:ext cx="8557378" cy="5764906"/>
          </a:xfr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6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Task Objective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Learn the underlying meanings of </a:t>
            </a:r>
            <a:r>
              <a:rPr lang="en-US" altLang="ko-KR" dirty="0" smtClean="0">
                <a:solidFill>
                  <a:srgbClr val="00B0F0"/>
                </a:solidFill>
              </a:rPr>
              <a:t>instructions</a:t>
            </a:r>
            <a:r>
              <a:rPr lang="en-US" altLang="ko-KR" dirty="0" smtClean="0"/>
              <a:t> by observing human </a:t>
            </a:r>
            <a:r>
              <a:rPr lang="en-US" altLang="ko-KR" dirty="0" smtClean="0">
                <a:solidFill>
                  <a:srgbClr val="FF0000"/>
                </a:solidFill>
              </a:rPr>
              <a:t>actions</a:t>
            </a:r>
            <a:r>
              <a:rPr lang="en-US" altLang="ko-KR" dirty="0" smtClean="0"/>
              <a:t> for the instructions </a:t>
            </a:r>
          </a:p>
          <a:p>
            <a:pPr lvl="1"/>
            <a:r>
              <a:rPr lang="en-US" altLang="ko-KR" dirty="0" smtClean="0"/>
              <a:t>Learn to map </a:t>
            </a:r>
            <a:r>
              <a:rPr lang="en-US" altLang="ko-KR" dirty="0" smtClean="0">
                <a:solidFill>
                  <a:srgbClr val="00B0F0"/>
                </a:solidFill>
              </a:rPr>
              <a:t>instructions</a:t>
            </a:r>
            <a:r>
              <a:rPr lang="en-US" altLang="ko-KR" dirty="0" smtClean="0"/>
              <a:t> (</a:t>
            </a:r>
            <a:r>
              <a:rPr lang="en-US" altLang="ko-KR" dirty="0" smtClean="0">
                <a:solidFill>
                  <a:srgbClr val="00B0F0"/>
                </a:solidFill>
              </a:rPr>
              <a:t>NL</a:t>
            </a:r>
            <a:r>
              <a:rPr lang="en-US" altLang="ko-KR" dirty="0" smtClean="0"/>
              <a:t>) into correct </a:t>
            </a:r>
            <a:r>
              <a:rPr lang="en-US" altLang="ko-KR" dirty="0" smtClean="0">
                <a:solidFill>
                  <a:srgbClr val="FF0000"/>
                </a:solidFill>
              </a:rPr>
              <a:t>formal plan of actions 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FF0000"/>
                </a:solidFill>
              </a:rPr>
              <a:t>MR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Learn from high </a:t>
            </a:r>
            <a:r>
              <a:rPr lang="en-US" altLang="ko-KR" dirty="0"/>
              <a:t>a</a:t>
            </a:r>
            <a:r>
              <a:rPr lang="en-US" altLang="ko-KR" dirty="0" smtClean="0"/>
              <a:t>mbiguity</a:t>
            </a:r>
          </a:p>
          <a:p>
            <a:pPr lvl="1"/>
            <a:r>
              <a:rPr lang="en-US" altLang="ko-KR" dirty="0" smtClean="0"/>
              <a:t>Training input of NL instruction / landmarks plan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(Chen and Mooney, 2011) </a:t>
            </a:r>
            <a:r>
              <a:rPr lang="en-US" altLang="ko-KR" dirty="0" smtClean="0"/>
              <a:t>pairs</a:t>
            </a:r>
          </a:p>
          <a:p>
            <a:pPr lvl="1"/>
            <a:r>
              <a:rPr lang="en-US" altLang="ko-KR" dirty="0" smtClean="0"/>
              <a:t>Landmarks plan</a:t>
            </a:r>
          </a:p>
          <a:p>
            <a:pPr lvl="2"/>
            <a:r>
              <a:rPr lang="en-US" altLang="ko-KR" dirty="0" smtClean="0"/>
              <a:t>Describe actions in the environment along with notable objects encountered on the way</a:t>
            </a:r>
          </a:p>
          <a:p>
            <a:pPr lvl="2"/>
            <a:r>
              <a:rPr lang="en-US" altLang="ko-KR" dirty="0" smtClean="0"/>
              <a:t>Overestimate the meaning of the instruction, including unnecessary details</a:t>
            </a:r>
          </a:p>
          <a:p>
            <a:pPr lvl="2"/>
            <a:r>
              <a:rPr lang="en-US" altLang="ko-KR" dirty="0" smtClean="0"/>
              <a:t>Only subset of the plan is relevant for the instruction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6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Introduction/Motivation</a:t>
            </a:r>
          </a:p>
          <a:p>
            <a:r>
              <a:rPr lang="en-US" altLang="ko-KR" sz="3000" i="1" strike="sngStrike" dirty="0" smtClean="0">
                <a:solidFill>
                  <a:schemeClr val="bg1">
                    <a:lumMod val="65000"/>
                  </a:schemeClr>
                </a:solidFill>
              </a:rPr>
              <a:t>Grounded Language Learning in Limited Ambiguity </a:t>
            </a:r>
            <a:r>
              <a:rPr lang="en-US" altLang="ko-KR" sz="2000" i="1" strike="sngStrike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2400" i="1" strike="sngStrike" dirty="0" smtClean="0">
                <a:solidFill>
                  <a:schemeClr val="bg1">
                    <a:lumMod val="65000"/>
                  </a:schemeClr>
                </a:solidFill>
              </a:rPr>
              <a:t>Kim and Mooney, COLING 2010)</a:t>
            </a:r>
            <a:endParaRPr lang="en-US" altLang="ko-KR" sz="2600" i="1" strike="sngStrik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600" i="1" strike="sngStrike" dirty="0" smtClean="0">
                <a:solidFill>
                  <a:schemeClr val="bg1">
                    <a:lumMod val="65000"/>
                  </a:schemeClr>
                </a:solidFill>
              </a:rPr>
              <a:t>Learning to sportscast</a:t>
            </a:r>
          </a:p>
          <a:p>
            <a:r>
              <a:rPr lang="en-US" altLang="ko-KR" sz="3000" dirty="0" smtClean="0"/>
              <a:t>Grounded </a:t>
            </a:r>
            <a:r>
              <a:rPr lang="en-US" altLang="ko-KR" sz="3000" dirty="0"/>
              <a:t>Language Learning in </a:t>
            </a:r>
            <a:r>
              <a:rPr lang="en-US" altLang="ko-KR" sz="3000" dirty="0" smtClean="0"/>
              <a:t>High Ambiguity </a:t>
            </a:r>
            <a:br>
              <a:rPr lang="en-US" altLang="ko-KR" sz="3000" dirty="0" smtClean="0"/>
            </a:b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Kim and Mooney,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EMNLP 2012)</a:t>
            </a:r>
          </a:p>
          <a:p>
            <a:pPr lvl="1"/>
            <a:r>
              <a:rPr lang="en-US" altLang="ko-KR" sz="2600" dirty="0" smtClean="0"/>
              <a:t>Learn to follow navigational instructions</a:t>
            </a:r>
          </a:p>
          <a:p>
            <a:r>
              <a:rPr lang="en-US" altLang="ko-KR" sz="3000" dirty="0" smtClean="0"/>
              <a:t>Discriminative </a:t>
            </a:r>
            <a:r>
              <a:rPr lang="en-US" altLang="ko-KR" sz="3000" dirty="0" err="1" smtClean="0"/>
              <a:t>Reranking</a:t>
            </a:r>
            <a:r>
              <a:rPr lang="en-US" altLang="ko-KR" sz="3000" dirty="0" smtClean="0"/>
              <a:t> for Grounded Language Learning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(Kim and Mooney, ACL 2013)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000" dirty="0" smtClean="0"/>
              <a:t>Future Directions</a:t>
            </a:r>
          </a:p>
          <a:p>
            <a:r>
              <a:rPr lang="en-US" altLang="ko-KR" sz="3000" dirty="0" smtClean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0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30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56931"/>
              </p:ext>
            </p:extLst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Landmarks</a:t>
                      </a:r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 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Travel ( steps: 1 )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at: EASEL , side: CONCRETE HALLWAY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Turn ( LEFT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Travel ( steps: 1 )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side: BLUE HALLWAY , front: WALL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Turn ( RIGHT ) ,</a:t>
                      </a:r>
                    </a:p>
                    <a:p>
                      <a:pPr marL="0" indent="0"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back: WALL , front: BLUE HALLWAY , front: CHAIR ,</a:t>
                      </a:r>
                    </a:p>
                    <a:p>
                      <a:pPr marL="0" indent="0"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)</a:t>
                      </a:r>
                      <a:endParaRPr lang="ko-KR" alt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31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73556"/>
              </p:ext>
            </p:extLst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Landmarks</a:t>
                      </a:r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 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at: EASEL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 side: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LEFT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side: BLUE HALLWAY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WALL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RIGHT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marL="0" indent="0"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back: WALL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BLUE HALLWAY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 front: CHAIR ,</a:t>
                      </a:r>
                    </a:p>
                    <a:p>
                      <a:pPr marL="0" indent="0"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)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32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65281"/>
              </p:ext>
            </p:extLst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Correct</a:t>
                      </a:r>
                    </a:p>
                    <a:p>
                      <a:pPr latinLnBrk="1"/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at: EASEL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side: CONCRETE HALLWAY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LEFT</a:t>
                      </a:r>
                      <a:r>
                        <a:rPr lang="en-US" altLang="ko-KR" sz="22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steps: 1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side: BLUE HALLWAY </a:t>
                      </a:r>
                      <a:r>
                        <a:rPr lang="en-US" altLang="ko-KR" sz="2200" u="sng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WALL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RIGHT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marL="0" indent="0"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back: WALL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BLUE HALLWAY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front: CHAIR ,</a:t>
                      </a:r>
                    </a:p>
                    <a:p>
                      <a:pPr marL="0" indent="0" latinLnBrk="1"/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0721" y="5517232"/>
            <a:ext cx="481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Exponential Number of Possibilities!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978897"/>
            <a:ext cx="9045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Combinatorial </a:t>
            </a:r>
            <a:r>
              <a:rPr lang="en-US" altLang="ko-KR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matching problem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between instruction </a:t>
            </a:r>
            <a:r>
              <a:rPr lang="en-US" altLang="ko-KR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and landmarks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plan</a:t>
            </a:r>
            <a:endParaRPr lang="en-US" altLang="ko-KR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Previous Work 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(Chen and Mooney, 2011)</a:t>
            </a:r>
            <a:endParaRPr lang="ko-KR" alt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Circumvent </a:t>
            </a:r>
            <a:r>
              <a:rPr lang="en-US" altLang="ko-KR" dirty="0"/>
              <a:t>combinatorial NL-MR correspondence </a:t>
            </a:r>
            <a:r>
              <a:rPr lang="en-US" altLang="ko-KR" dirty="0" smtClean="0"/>
              <a:t>problem</a:t>
            </a:r>
          </a:p>
          <a:p>
            <a:pPr lvl="1"/>
            <a:r>
              <a:rPr lang="en-US" altLang="ko-KR" dirty="0" smtClean="0"/>
              <a:t>Constructs supervised NL-MR training data by refining landmarks plan with learned semantic lexicon</a:t>
            </a:r>
          </a:p>
          <a:p>
            <a:pPr lvl="2"/>
            <a:r>
              <a:rPr lang="en-US" altLang="ko-KR" dirty="0" smtClean="0"/>
              <a:t>Greedily select high-score lexemes to choose probable MR components out of landmarks plan</a:t>
            </a:r>
          </a:p>
          <a:p>
            <a:pPr lvl="1"/>
            <a:r>
              <a:rPr lang="en-US" altLang="ko-KR" dirty="0" smtClean="0"/>
              <a:t>Trains supervised semantic parser to map novel instruction (NL) to correct formal plan (MR)</a:t>
            </a:r>
          </a:p>
          <a:p>
            <a:pPr lvl="1"/>
            <a:r>
              <a:rPr lang="en-US" altLang="ko-KR" dirty="0" smtClean="0"/>
              <a:t>Loses information during refinement</a:t>
            </a:r>
          </a:p>
          <a:p>
            <a:pPr lvl="2"/>
            <a:r>
              <a:rPr lang="en-US" altLang="ko-KR" dirty="0" smtClean="0"/>
              <a:t>Deterministically select high-score lexemes</a:t>
            </a:r>
          </a:p>
          <a:p>
            <a:pPr lvl="2"/>
            <a:r>
              <a:rPr lang="en-US" altLang="ko-KR" dirty="0" smtClean="0"/>
              <a:t>Ignores possibly useful low-score lexemes</a:t>
            </a:r>
          </a:p>
          <a:p>
            <a:pPr lvl="2"/>
            <a:r>
              <a:rPr lang="en-US" altLang="ko-KR" dirty="0" smtClean="0"/>
              <a:t>Some relevant MR components are not considered at all</a:t>
            </a:r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9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Proposed Solution </a:t>
            </a:r>
            <a:r>
              <a:rPr lang="en-US" altLang="ko-KR" sz="3100" dirty="0" smtClean="0">
                <a:solidFill>
                  <a:schemeClr val="bg1">
                    <a:lumMod val="50000"/>
                  </a:schemeClr>
                </a:solidFill>
              </a:rPr>
              <a:t>(Kim and Mooney, 2012)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Learn </a:t>
            </a:r>
            <a:r>
              <a:rPr lang="en-US" altLang="ko-KR" b="1" dirty="0" smtClean="0"/>
              <a:t>probabilistic semantic parser </a:t>
            </a:r>
            <a:r>
              <a:rPr lang="en-US" altLang="ko-KR" dirty="0" smtClean="0"/>
              <a:t>directly from </a:t>
            </a:r>
            <a:r>
              <a:rPr lang="en-US" altLang="ko-KR" dirty="0" smtClean="0">
                <a:solidFill>
                  <a:srgbClr val="00B050"/>
                </a:solidFill>
              </a:rPr>
              <a:t>ambiguous training data</a:t>
            </a:r>
          </a:p>
          <a:p>
            <a:pPr lvl="1"/>
            <a:r>
              <a:rPr lang="en-US" altLang="ko-KR" dirty="0" smtClean="0"/>
              <a:t>Disambiguate input + learn to map NL instructions to formal MR plan</a:t>
            </a:r>
          </a:p>
          <a:p>
            <a:pPr lvl="1"/>
            <a:r>
              <a:rPr lang="en-US" altLang="ko-KR" dirty="0" smtClean="0"/>
              <a:t>Semantic lexicon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 and Mooney, 2011)</a:t>
            </a:r>
            <a:r>
              <a:rPr lang="en-US" altLang="ko-KR" dirty="0" smtClean="0"/>
              <a:t> as basic unit for building NL-MR correspondences</a:t>
            </a:r>
          </a:p>
          <a:p>
            <a:pPr lvl="1"/>
            <a:r>
              <a:rPr lang="en-US" altLang="ko-KR" dirty="0" smtClean="0"/>
              <a:t>Transforms into standard </a:t>
            </a:r>
            <a:r>
              <a:rPr lang="en-US" altLang="ko-KR" dirty="0" smtClean="0">
                <a:solidFill>
                  <a:srgbClr val="C00000"/>
                </a:solidFill>
              </a:rPr>
              <a:t>PCFG (Probabilistic Context-Free Grammar) </a:t>
            </a:r>
            <a:r>
              <a:rPr lang="en-US" altLang="ko-KR" dirty="0" smtClean="0"/>
              <a:t>induction problem with </a:t>
            </a:r>
            <a:r>
              <a:rPr lang="en-US" altLang="ko-KR" dirty="0" smtClean="0">
                <a:solidFill>
                  <a:srgbClr val="FF0000"/>
                </a:solidFill>
              </a:rPr>
              <a:t>semantic lexemes </a:t>
            </a:r>
            <a:r>
              <a:rPr lang="en-US" altLang="ko-KR" dirty="0" smtClean="0"/>
              <a:t>as </a:t>
            </a:r>
            <a:r>
              <a:rPr lang="en-US" altLang="ko-KR" dirty="0" err="1" smtClean="0">
                <a:solidFill>
                  <a:srgbClr val="FF0000"/>
                </a:solidFill>
              </a:rPr>
              <a:t>nonterminals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and </a:t>
            </a:r>
            <a:r>
              <a:rPr lang="en-US" altLang="ko-KR" dirty="0" smtClean="0">
                <a:solidFill>
                  <a:srgbClr val="00B0F0"/>
                </a:solidFill>
              </a:rPr>
              <a:t>NL words </a:t>
            </a:r>
            <a:r>
              <a:rPr lang="en-US" altLang="ko-KR" dirty="0" smtClean="0"/>
              <a:t>as </a:t>
            </a:r>
            <a:r>
              <a:rPr lang="en-US" altLang="ko-KR" dirty="0" smtClean="0">
                <a:solidFill>
                  <a:srgbClr val="00B0F0"/>
                </a:solidFill>
              </a:rPr>
              <a:t>terminals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8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9"/>
          <p:cNvGrpSpPr/>
          <p:nvPr/>
        </p:nvGrpSpPr>
        <p:grpSpPr>
          <a:xfrm>
            <a:off x="179512" y="908720"/>
            <a:ext cx="8153400" cy="5678388"/>
            <a:chOff x="228600" y="381000"/>
            <a:chExt cx="8153400" cy="5867400"/>
          </a:xfrm>
        </p:grpSpPr>
        <p:sp>
          <p:nvSpPr>
            <p:cNvPr id="33" name="Rounded Rectangle 8"/>
            <p:cNvSpPr/>
            <p:nvPr/>
          </p:nvSpPr>
          <p:spPr>
            <a:xfrm>
              <a:off x="3962400" y="381000"/>
              <a:ext cx="4267200" cy="5867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Learning system for parsing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navigation instructions</a:t>
              </a:r>
            </a:p>
          </p:txBody>
        </p:sp>
        <p:sp>
          <p:nvSpPr>
            <p:cNvPr id="34" name="Rounded Rectangle 5"/>
            <p:cNvSpPr/>
            <p:nvPr/>
          </p:nvSpPr>
          <p:spPr>
            <a:xfrm>
              <a:off x="990600" y="533400"/>
              <a:ext cx="2133600" cy="259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Observation</a:t>
              </a:r>
            </a:p>
          </p:txBody>
        </p:sp>
        <p:sp>
          <p:nvSpPr>
            <p:cNvPr id="35" name="Rounded Rectangle 2"/>
            <p:cNvSpPr/>
            <p:nvPr/>
          </p:nvSpPr>
          <p:spPr>
            <a:xfrm>
              <a:off x="1143000" y="2362200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Instruction</a:t>
              </a:r>
            </a:p>
          </p:txBody>
        </p:sp>
        <p:sp>
          <p:nvSpPr>
            <p:cNvPr id="36" name="Rounded Rectangle 6"/>
            <p:cNvSpPr/>
            <p:nvPr/>
          </p:nvSpPr>
          <p:spPr>
            <a:xfrm>
              <a:off x="1143000" y="1143000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World State</a:t>
              </a:r>
            </a:p>
          </p:txBody>
        </p:sp>
        <p:sp>
          <p:nvSpPr>
            <p:cNvPr id="37" name="Rounded Rectangle 10"/>
            <p:cNvSpPr/>
            <p:nvPr/>
          </p:nvSpPr>
          <p:spPr>
            <a:xfrm>
              <a:off x="4267200" y="5334000"/>
              <a:ext cx="3733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Execution Module (MARCO)</a:t>
              </a:r>
            </a:p>
          </p:txBody>
        </p:sp>
        <p:sp>
          <p:nvSpPr>
            <p:cNvPr id="38" name="Rounded Rectangle 27"/>
            <p:cNvSpPr/>
            <p:nvPr/>
          </p:nvSpPr>
          <p:spPr>
            <a:xfrm>
              <a:off x="1143000" y="4495800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Instruction</a:t>
              </a:r>
            </a:p>
          </p:txBody>
        </p:sp>
        <p:sp>
          <p:nvSpPr>
            <p:cNvPr id="39" name="Rounded Rectangle 40"/>
            <p:cNvSpPr/>
            <p:nvPr/>
          </p:nvSpPr>
          <p:spPr>
            <a:xfrm>
              <a:off x="1143000" y="5105400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World State</a:t>
              </a:r>
            </a:p>
          </p:txBody>
        </p:sp>
        <p:cxnSp>
          <p:nvCxnSpPr>
            <p:cNvPr id="40" name="Straight Connector 54"/>
            <p:cNvCxnSpPr/>
            <p:nvPr/>
          </p:nvCxnSpPr>
          <p:spPr>
            <a:xfrm>
              <a:off x="228600" y="3886200"/>
              <a:ext cx="8153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55"/>
            <p:cNvSpPr txBox="1">
              <a:spLocks noChangeArrowheads="1"/>
            </p:cNvSpPr>
            <p:nvPr/>
          </p:nvSpPr>
          <p:spPr bwMode="auto">
            <a:xfrm>
              <a:off x="228600" y="3429000"/>
              <a:ext cx="1371600" cy="43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Training</a:t>
              </a:r>
            </a:p>
          </p:txBody>
        </p:sp>
        <p:sp>
          <p:nvSpPr>
            <p:cNvPr id="42" name="TextBox 56"/>
            <p:cNvSpPr txBox="1">
              <a:spLocks noChangeArrowheads="1"/>
            </p:cNvSpPr>
            <p:nvPr/>
          </p:nvSpPr>
          <p:spPr bwMode="auto">
            <a:xfrm>
              <a:off x="228600" y="3886200"/>
              <a:ext cx="1219200" cy="43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Testing</a:t>
              </a:r>
            </a:p>
          </p:txBody>
        </p:sp>
        <p:sp>
          <p:nvSpPr>
            <p:cNvPr id="43" name="Rounded Rectangle 30"/>
            <p:cNvSpPr/>
            <p:nvPr/>
          </p:nvSpPr>
          <p:spPr>
            <a:xfrm>
              <a:off x="1143000" y="1752600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Action Trace</a:t>
              </a:r>
            </a:p>
          </p:txBody>
        </p:sp>
        <p:sp>
          <p:nvSpPr>
            <p:cNvPr id="44" name="Rounded Rectangle 143"/>
            <p:cNvSpPr/>
            <p:nvPr/>
          </p:nvSpPr>
          <p:spPr>
            <a:xfrm>
              <a:off x="4267200" y="1447800"/>
              <a:ext cx="3733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Navigation Plan Constructor</a:t>
              </a:r>
            </a:p>
          </p:txBody>
        </p:sp>
        <p:sp>
          <p:nvSpPr>
            <p:cNvPr id="45" name="Rounded Rectangle 144"/>
            <p:cNvSpPr/>
            <p:nvPr/>
          </p:nvSpPr>
          <p:spPr>
            <a:xfrm>
              <a:off x="4267200" y="3276600"/>
              <a:ext cx="3733800" cy="4572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spc="-100" dirty="0" smtClean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(Supervised) Semantic </a:t>
              </a:r>
              <a:r>
                <a:rPr lang="en-US" sz="2000" spc="-100" dirty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Parser Learner</a:t>
              </a:r>
              <a:endParaRPr lang="en-US" sz="2400" spc="-100" dirty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endParaRPr>
            </a:p>
          </p:txBody>
        </p:sp>
        <p:sp>
          <p:nvSpPr>
            <p:cNvPr id="46" name="Rounded Rectangle 145"/>
            <p:cNvSpPr/>
            <p:nvPr/>
          </p:nvSpPr>
          <p:spPr>
            <a:xfrm>
              <a:off x="4267200" y="2362200"/>
              <a:ext cx="3733800" cy="4572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Plan Refinement</a:t>
              </a:r>
            </a:p>
          </p:txBody>
        </p:sp>
        <p:sp>
          <p:nvSpPr>
            <p:cNvPr id="47" name="Rounded Rectangle 146"/>
            <p:cNvSpPr/>
            <p:nvPr/>
          </p:nvSpPr>
          <p:spPr>
            <a:xfrm>
              <a:off x="4267200" y="4495800"/>
              <a:ext cx="3733800" cy="4572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Semantic Parser</a:t>
              </a:r>
            </a:p>
          </p:txBody>
        </p:sp>
        <p:cxnSp>
          <p:nvCxnSpPr>
            <p:cNvPr id="48" name="Straight Arrow Connector 153"/>
            <p:cNvCxnSpPr>
              <a:stCxn id="43" idx="3"/>
            </p:cNvCxnSpPr>
            <p:nvPr/>
          </p:nvCxnSpPr>
          <p:spPr>
            <a:xfrm flipV="1">
              <a:off x="2971800" y="1828800"/>
              <a:ext cx="1295400" cy="15240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160"/>
            <p:cNvCxnSpPr/>
            <p:nvPr/>
          </p:nvCxnSpPr>
          <p:spPr>
            <a:xfrm>
              <a:off x="2971800" y="1371600"/>
              <a:ext cx="12954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161"/>
            <p:cNvCxnSpPr>
              <a:stCxn id="35" idx="3"/>
              <a:endCxn id="46" idx="1"/>
            </p:cNvCxnSpPr>
            <p:nvPr/>
          </p:nvCxnSpPr>
          <p:spPr>
            <a:xfrm>
              <a:off x="2971800" y="2590800"/>
              <a:ext cx="1295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164"/>
            <p:cNvCxnSpPr>
              <a:stCxn id="44" idx="2"/>
              <a:endCxn id="46" idx="0"/>
            </p:cNvCxnSpPr>
            <p:nvPr/>
          </p:nvCxnSpPr>
          <p:spPr>
            <a:xfrm rot="5400000">
              <a:off x="5905501" y="2133600"/>
              <a:ext cx="457200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167"/>
            <p:cNvCxnSpPr>
              <a:stCxn id="46" idx="2"/>
              <a:endCxn id="45" idx="0"/>
            </p:cNvCxnSpPr>
            <p:nvPr/>
          </p:nvCxnSpPr>
          <p:spPr>
            <a:xfrm rot="5400000">
              <a:off x="5905501" y="3048000"/>
              <a:ext cx="457200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171"/>
            <p:cNvCxnSpPr>
              <a:stCxn id="45" idx="2"/>
              <a:endCxn id="47" idx="0"/>
            </p:cNvCxnSpPr>
            <p:nvPr/>
          </p:nvCxnSpPr>
          <p:spPr>
            <a:xfrm rot="5400000">
              <a:off x="5753101" y="4114800"/>
              <a:ext cx="762000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174"/>
            <p:cNvCxnSpPr>
              <a:stCxn id="38" idx="3"/>
              <a:endCxn id="47" idx="1"/>
            </p:cNvCxnSpPr>
            <p:nvPr/>
          </p:nvCxnSpPr>
          <p:spPr>
            <a:xfrm>
              <a:off x="2971800" y="4724400"/>
              <a:ext cx="1295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177"/>
            <p:cNvCxnSpPr>
              <a:stCxn id="39" idx="3"/>
              <a:endCxn id="37" idx="1"/>
            </p:cNvCxnSpPr>
            <p:nvPr/>
          </p:nvCxnSpPr>
          <p:spPr>
            <a:xfrm>
              <a:off x="2971800" y="5334000"/>
              <a:ext cx="12954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180"/>
            <p:cNvCxnSpPr>
              <a:stCxn id="47" idx="2"/>
              <a:endCxn id="37" idx="0"/>
            </p:cNvCxnSpPr>
            <p:nvPr/>
          </p:nvCxnSpPr>
          <p:spPr>
            <a:xfrm rot="5400000">
              <a:off x="5943601" y="5143500"/>
              <a:ext cx="381000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25"/>
            <p:cNvSpPr/>
            <p:nvPr/>
          </p:nvSpPr>
          <p:spPr>
            <a:xfrm>
              <a:off x="1143000" y="5715000"/>
              <a:ext cx="18288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rPr>
                <a:t>Action Trace</a:t>
              </a:r>
            </a:p>
          </p:txBody>
        </p:sp>
        <p:cxnSp>
          <p:nvCxnSpPr>
            <p:cNvPr id="58" name="Straight Arrow Connector 28"/>
            <p:cNvCxnSpPr>
              <a:endCxn id="57" idx="3"/>
            </p:cNvCxnSpPr>
            <p:nvPr/>
          </p:nvCxnSpPr>
          <p:spPr>
            <a:xfrm rot="10800000" flipV="1">
              <a:off x="2971800" y="5715000"/>
              <a:ext cx="12954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43"/>
            <p:cNvCxnSpPr>
              <a:stCxn id="35" idx="3"/>
              <a:endCxn id="45" idx="1"/>
            </p:cNvCxnSpPr>
            <p:nvPr/>
          </p:nvCxnSpPr>
          <p:spPr>
            <a:xfrm>
              <a:off x="2971800" y="2590800"/>
              <a:ext cx="12954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제목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9273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System Diagram </a:t>
            </a:r>
            <a:r>
              <a:rPr lang="en-US" altLang="ko-KR" sz="3200" dirty="0" smtClean="0">
                <a:solidFill>
                  <a:schemeClr val="bg1">
                    <a:lumMod val="50000"/>
                  </a:schemeClr>
                </a:solidFill>
              </a:rPr>
              <a:t>(Chen and Mooney, 2011)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4439" y="2372344"/>
            <a:ext cx="2032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Landmarks Plan</a:t>
            </a:r>
            <a:endParaRPr lang="ko-KR" altLang="en-US" sz="22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17477" y="3306250"/>
            <a:ext cx="248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Supervised Refined Plan</a:t>
            </a:r>
            <a:endParaRPr lang="ko-KR" altLang="en-US" b="1" i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오른쪽 대괄호 64"/>
          <p:cNvSpPr/>
          <p:nvPr/>
        </p:nvSpPr>
        <p:spPr>
          <a:xfrm>
            <a:off x="8028384" y="2996952"/>
            <a:ext cx="556900" cy="2246107"/>
          </a:xfrm>
          <a:prstGeom prst="rightBracket">
            <a:avLst>
              <a:gd name="adj" fmla="val 36663"/>
            </a:avLst>
          </a:prstGeom>
          <a:ln w="19050">
            <a:solidFill>
              <a:srgbClr val="C0504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85284" y="3026354"/>
            <a:ext cx="523220" cy="22748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Learning/Inference</a:t>
            </a:r>
            <a:endParaRPr lang="ko-KR" altLang="en-US" sz="2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125433" y="2721935"/>
            <a:ext cx="4407007" cy="953647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973027" y="1444486"/>
            <a:ext cx="1198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Possible</a:t>
            </a:r>
          </a:p>
          <a:p>
            <a:r>
              <a:rPr lang="en-US" altLang="ko-KR" sz="16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ko-KR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nformation</a:t>
            </a:r>
          </a:p>
          <a:p>
            <a:r>
              <a:rPr lang="en-US" altLang="ko-KR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loss</a:t>
            </a:r>
            <a:endParaRPr lang="ko-KR" altLang="en-US" sz="1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직선 화살표 연결선 9"/>
          <p:cNvCxnSpPr>
            <a:stCxn id="8" idx="2"/>
          </p:cNvCxnSpPr>
          <p:nvPr/>
        </p:nvCxnSpPr>
        <p:spPr>
          <a:xfrm flipH="1">
            <a:off x="8180512" y="2275483"/>
            <a:ext cx="391558" cy="475321"/>
          </a:xfrm>
          <a:prstGeom prst="straightConnector1">
            <a:avLst/>
          </a:prstGeom>
          <a:ln w="31750">
            <a:solidFill>
              <a:srgbClr val="C0504D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8"/>
          <p:cNvSpPr/>
          <p:nvPr/>
        </p:nvSpPr>
        <p:spPr>
          <a:xfrm>
            <a:off x="3913312" y="908720"/>
            <a:ext cx="4267200" cy="5678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  <a:ea typeface="Arial" charset="0"/>
                <a:cs typeface="Calibri" pitchFamily="34" charset="0"/>
              </a:rPr>
              <a:t>Learning system for parsing </a:t>
            </a: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  <a:ea typeface="Arial" charset="0"/>
                <a:cs typeface="Calibri" pitchFamily="34" charset="0"/>
              </a:rPr>
              <a:t>navigation instructions</a:t>
            </a:r>
          </a:p>
        </p:txBody>
      </p:sp>
      <p:sp>
        <p:nvSpPr>
          <p:cNvPr id="34" name="Rounded Rectangle 5"/>
          <p:cNvSpPr/>
          <p:nvPr/>
        </p:nvSpPr>
        <p:spPr>
          <a:xfrm>
            <a:off x="941512" y="1056211"/>
            <a:ext cx="2133600" cy="25073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  <a:ea typeface="Arial" charset="0"/>
                <a:cs typeface="Calibri" pitchFamily="34" charset="0"/>
              </a:rPr>
              <a:t>Observation</a:t>
            </a:r>
          </a:p>
        </p:txBody>
      </p:sp>
      <p:sp>
        <p:nvSpPr>
          <p:cNvPr id="35" name="Rounded Rectangle 2"/>
          <p:cNvSpPr/>
          <p:nvPr/>
        </p:nvSpPr>
        <p:spPr>
          <a:xfrm>
            <a:off x="1093912" y="2826098"/>
            <a:ext cx="1828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Instruction</a:t>
            </a:r>
          </a:p>
        </p:txBody>
      </p:sp>
      <p:sp>
        <p:nvSpPr>
          <p:cNvPr id="36" name="Rounded Rectangle 6"/>
          <p:cNvSpPr/>
          <p:nvPr/>
        </p:nvSpPr>
        <p:spPr>
          <a:xfrm>
            <a:off x="1093912" y="1646173"/>
            <a:ext cx="1828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World State</a:t>
            </a:r>
          </a:p>
        </p:txBody>
      </p:sp>
      <p:sp>
        <p:nvSpPr>
          <p:cNvPr id="37" name="Rounded Rectangle 10"/>
          <p:cNvSpPr/>
          <p:nvPr/>
        </p:nvSpPr>
        <p:spPr>
          <a:xfrm>
            <a:off x="4218112" y="5702164"/>
            <a:ext cx="3733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Execution Module (MARCO)</a:t>
            </a:r>
          </a:p>
        </p:txBody>
      </p:sp>
      <p:sp>
        <p:nvSpPr>
          <p:cNvPr id="38" name="Rounded Rectangle 27"/>
          <p:cNvSpPr/>
          <p:nvPr/>
        </p:nvSpPr>
        <p:spPr>
          <a:xfrm>
            <a:off x="1093912" y="4890966"/>
            <a:ext cx="1828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Instruction</a:t>
            </a:r>
          </a:p>
        </p:txBody>
      </p:sp>
      <p:sp>
        <p:nvSpPr>
          <p:cNvPr id="39" name="Rounded Rectangle 40"/>
          <p:cNvSpPr/>
          <p:nvPr/>
        </p:nvSpPr>
        <p:spPr>
          <a:xfrm>
            <a:off x="1093912" y="5480929"/>
            <a:ext cx="1828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World State</a:t>
            </a:r>
          </a:p>
        </p:txBody>
      </p:sp>
      <p:cxnSp>
        <p:nvCxnSpPr>
          <p:cNvPr id="40" name="Straight Connector 54"/>
          <p:cNvCxnSpPr/>
          <p:nvPr/>
        </p:nvCxnSpPr>
        <p:spPr>
          <a:xfrm>
            <a:off x="179512" y="4301004"/>
            <a:ext cx="8153400" cy="15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55"/>
          <p:cNvSpPr txBox="1">
            <a:spLocks noChangeArrowheads="1"/>
          </p:cNvSpPr>
          <p:nvPr/>
        </p:nvSpPr>
        <p:spPr bwMode="auto">
          <a:xfrm>
            <a:off x="179512" y="3858532"/>
            <a:ext cx="1371600" cy="42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Training</a:t>
            </a:r>
          </a:p>
        </p:txBody>
      </p:sp>
      <p:sp>
        <p:nvSpPr>
          <p:cNvPr id="42" name="TextBox 56"/>
          <p:cNvSpPr txBox="1">
            <a:spLocks noChangeArrowheads="1"/>
          </p:cNvSpPr>
          <p:nvPr/>
        </p:nvSpPr>
        <p:spPr bwMode="auto">
          <a:xfrm>
            <a:off x="179512" y="4301004"/>
            <a:ext cx="1219200" cy="42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Testing</a:t>
            </a:r>
          </a:p>
        </p:txBody>
      </p:sp>
      <p:sp>
        <p:nvSpPr>
          <p:cNvPr id="43" name="Rounded Rectangle 30"/>
          <p:cNvSpPr/>
          <p:nvPr/>
        </p:nvSpPr>
        <p:spPr>
          <a:xfrm>
            <a:off x="1093912" y="2236135"/>
            <a:ext cx="1828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Action Trace</a:t>
            </a:r>
          </a:p>
        </p:txBody>
      </p:sp>
      <p:sp>
        <p:nvSpPr>
          <p:cNvPr id="44" name="Rounded Rectangle 143"/>
          <p:cNvSpPr/>
          <p:nvPr/>
        </p:nvSpPr>
        <p:spPr>
          <a:xfrm>
            <a:off x="4218112" y="1941154"/>
            <a:ext cx="3733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Navigation Plan Constructor</a:t>
            </a:r>
          </a:p>
        </p:txBody>
      </p:sp>
      <p:sp>
        <p:nvSpPr>
          <p:cNvPr id="46" name="Rounded Rectangle 145"/>
          <p:cNvSpPr/>
          <p:nvPr/>
        </p:nvSpPr>
        <p:spPr>
          <a:xfrm>
            <a:off x="4218112" y="2826098"/>
            <a:ext cx="3733800" cy="1327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Probabilistic Semantic Parser Learner (from ambiguous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supervison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sp>
        <p:nvSpPr>
          <p:cNvPr id="47" name="Rounded Rectangle 146"/>
          <p:cNvSpPr/>
          <p:nvPr/>
        </p:nvSpPr>
        <p:spPr>
          <a:xfrm>
            <a:off x="4218112" y="4890966"/>
            <a:ext cx="3733800" cy="4424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Semantic Parser</a:t>
            </a:r>
          </a:p>
        </p:txBody>
      </p:sp>
      <p:cxnSp>
        <p:nvCxnSpPr>
          <p:cNvPr id="48" name="Straight Arrow Connector 153"/>
          <p:cNvCxnSpPr>
            <a:stCxn id="43" idx="3"/>
          </p:cNvCxnSpPr>
          <p:nvPr/>
        </p:nvCxnSpPr>
        <p:spPr>
          <a:xfrm flipV="1">
            <a:off x="2922712" y="2309881"/>
            <a:ext cx="1295400" cy="147491"/>
          </a:xfrm>
          <a:prstGeom prst="straightConnector1">
            <a:avLst/>
          </a:prstGeom>
          <a:ln w="38100" cap="flat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60"/>
          <p:cNvCxnSpPr/>
          <p:nvPr/>
        </p:nvCxnSpPr>
        <p:spPr>
          <a:xfrm>
            <a:off x="2922712" y="1867409"/>
            <a:ext cx="1295400" cy="294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61"/>
          <p:cNvCxnSpPr>
            <a:stCxn id="35" idx="3"/>
            <a:endCxn id="46" idx="1"/>
          </p:cNvCxnSpPr>
          <p:nvPr/>
        </p:nvCxnSpPr>
        <p:spPr>
          <a:xfrm>
            <a:off x="2922712" y="3047334"/>
            <a:ext cx="1295400" cy="442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64"/>
          <p:cNvCxnSpPr>
            <a:stCxn id="44" idx="2"/>
            <a:endCxn id="46" idx="0"/>
          </p:cNvCxnSpPr>
          <p:nvPr/>
        </p:nvCxnSpPr>
        <p:spPr>
          <a:xfrm>
            <a:off x="6085012" y="2383626"/>
            <a:ext cx="0" cy="442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71"/>
          <p:cNvCxnSpPr>
            <a:endCxn id="47" idx="0"/>
          </p:cNvCxnSpPr>
          <p:nvPr/>
        </p:nvCxnSpPr>
        <p:spPr>
          <a:xfrm rot="5400000">
            <a:off x="5716287" y="4522188"/>
            <a:ext cx="737453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74"/>
          <p:cNvCxnSpPr>
            <a:stCxn id="38" idx="3"/>
            <a:endCxn id="47" idx="1"/>
          </p:cNvCxnSpPr>
          <p:nvPr/>
        </p:nvCxnSpPr>
        <p:spPr>
          <a:xfrm>
            <a:off x="2922712" y="5112202"/>
            <a:ext cx="1295400" cy="1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77"/>
          <p:cNvCxnSpPr>
            <a:stCxn id="39" idx="3"/>
            <a:endCxn id="37" idx="1"/>
          </p:cNvCxnSpPr>
          <p:nvPr/>
        </p:nvCxnSpPr>
        <p:spPr>
          <a:xfrm>
            <a:off x="2922712" y="5702164"/>
            <a:ext cx="1295400" cy="221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80"/>
          <p:cNvCxnSpPr>
            <a:stCxn id="47" idx="2"/>
            <a:endCxn id="37" idx="0"/>
          </p:cNvCxnSpPr>
          <p:nvPr/>
        </p:nvCxnSpPr>
        <p:spPr>
          <a:xfrm rot="5400000">
            <a:off x="5900650" y="5517750"/>
            <a:ext cx="368726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25"/>
          <p:cNvSpPr/>
          <p:nvPr/>
        </p:nvSpPr>
        <p:spPr>
          <a:xfrm>
            <a:off x="1093912" y="6070891"/>
            <a:ext cx="1828800" cy="442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rPr>
              <a:t>Action Trace</a:t>
            </a:r>
          </a:p>
        </p:txBody>
      </p:sp>
      <p:cxnSp>
        <p:nvCxnSpPr>
          <p:cNvPr id="58" name="Straight Arrow Connector 28"/>
          <p:cNvCxnSpPr>
            <a:endCxn id="57" idx="3"/>
          </p:cNvCxnSpPr>
          <p:nvPr/>
        </p:nvCxnSpPr>
        <p:spPr>
          <a:xfrm rot="10800000" flipV="1">
            <a:off x="2922712" y="6070891"/>
            <a:ext cx="1295400" cy="221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제목 1"/>
          <p:cNvSpPr>
            <a:spLocks noGrp="1"/>
          </p:cNvSpPr>
          <p:nvPr>
            <p:ph type="title"/>
          </p:nvPr>
        </p:nvSpPr>
        <p:spPr>
          <a:xfrm>
            <a:off x="518864" y="115985"/>
            <a:ext cx="8229600" cy="79273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System Diagram of Proposed Solution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4439" y="2372344"/>
            <a:ext cx="2032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Landmarks Plan</a:t>
            </a:r>
            <a:endParaRPr lang="ko-KR" altLang="en-US" sz="22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8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PCFG Induction Model for Grounded Language Learning </a:t>
            </a:r>
            <a:r>
              <a:rPr lang="en-US" altLang="ko-KR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2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Borschinger</a:t>
            </a:r>
            <a:r>
              <a:rPr lang="en-US" altLang="ko-KR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ko-KR" dirty="0" smtClean="0"/>
              <a:t>PCFG rules to describe generative process from MR components to corresponding NL words</a:t>
            </a:r>
            <a:r>
              <a:rPr lang="ko-KR" altLang="en-US" dirty="0"/>
              <a:t> </a:t>
            </a:r>
            <a:endParaRPr lang="en-US" altLang="ko-KR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1341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238116" y="3501008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707904" y="3263468"/>
            <a:ext cx="1296144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89034" y="3778282"/>
            <a:ext cx="482540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396362" y="3778282"/>
            <a:ext cx="482540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980538" y="3778282"/>
            <a:ext cx="482540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1979712" y="4437112"/>
            <a:ext cx="1440160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603622" y="6493070"/>
            <a:ext cx="576064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6681748" y="4437112"/>
            <a:ext cx="561576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036322" y="5474200"/>
            <a:ext cx="450266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4478476" y="5978256"/>
            <a:ext cx="309548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5882200" y="4962684"/>
            <a:ext cx="234242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Hierarchy Generation PCFG Model </a:t>
            </a:r>
            <a:br>
              <a:rPr lang="en-US" altLang="ko-KR" dirty="0" smtClean="0"/>
            </a:br>
            <a:r>
              <a:rPr lang="en-US" altLang="ko-KR" sz="3100" dirty="0" smtClean="0">
                <a:solidFill>
                  <a:schemeClr val="bg1">
                    <a:lumMod val="50000"/>
                  </a:schemeClr>
                </a:solidFill>
              </a:rPr>
              <a:t>(Kim and Mooney, 2012)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ko-KR" dirty="0" smtClean="0"/>
                  <a:t>Limitations of </a:t>
                </a:r>
                <a:r>
                  <a:rPr lang="en-US" altLang="ko-KR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Borschinger</a:t>
                </a:r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et </a:t>
                </a:r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al.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2011</a:t>
                </a:r>
              </a:p>
              <a:p>
                <a:pPr lvl="1"/>
                <a:r>
                  <a:rPr lang="en-US" altLang="ko-KR" dirty="0" smtClean="0"/>
                  <a:t>Only work in low ambiguity settings </a:t>
                </a:r>
              </a:p>
              <a:p>
                <a:pPr lvl="2"/>
                <a:r>
                  <a:rPr lang="en-US" altLang="ko-KR" dirty="0" smtClean="0"/>
                  <a:t>1 NL – a handful of MRs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ko-KR" dirty="0" smtClean="0"/>
                  <a:t> order of 10s)</a:t>
                </a:r>
              </a:p>
              <a:p>
                <a:pPr lvl="1"/>
                <a:r>
                  <a:rPr lang="en-US" altLang="ko-KR" dirty="0" smtClean="0"/>
                  <a:t>Only output MRs included in the constructed PCFG from training data</a:t>
                </a:r>
              </a:p>
              <a:p>
                <a:r>
                  <a:rPr lang="en-US" altLang="ko-KR" dirty="0" smtClean="0"/>
                  <a:t>Proposed model</a:t>
                </a:r>
              </a:p>
              <a:p>
                <a:pPr lvl="1"/>
                <a:r>
                  <a:rPr lang="en-US" altLang="ko-KR" dirty="0" smtClean="0"/>
                  <a:t>Use semantic lexemes as units of semantic concepts</a:t>
                </a:r>
              </a:p>
              <a:p>
                <a:pPr lvl="1"/>
                <a:r>
                  <a:rPr lang="en-US" altLang="ko-KR" dirty="0" smtClean="0"/>
                  <a:t>Disambiguate NL-MR correspondences in semantic concept (lexeme) level</a:t>
                </a:r>
              </a:p>
              <a:p>
                <a:pPr lvl="1"/>
                <a:r>
                  <a:rPr lang="en-US" altLang="ko-KR" dirty="0" smtClean="0"/>
                  <a:t>Disambiguate much higher level of ambiguous supervision</a:t>
                </a:r>
              </a:p>
              <a:p>
                <a:pPr lvl="1"/>
                <a:r>
                  <a:rPr lang="en-US" altLang="ko-KR" dirty="0" smtClean="0"/>
                  <a:t>Output novel MRs not appearing in the PCFG by composing MR parse with semantic lexeme MRs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781128"/>
              </a:xfrm>
              <a:blipFill rotWithShape="0">
                <a:blip r:embed="rId3"/>
                <a:stretch>
                  <a:fillRect l="-1218" t="-2041" b="-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Pair of NL phrase </a:t>
            </a:r>
            <a:r>
              <a:rPr lang="en-US" altLang="ko-KR" dirty="0" smtClean="0">
                <a:solidFill>
                  <a:srgbClr val="00B0F0"/>
                </a:solidFill>
              </a:rPr>
              <a:t>w</a:t>
            </a:r>
            <a:r>
              <a:rPr lang="en-US" altLang="ko-KR" dirty="0" smtClean="0"/>
              <a:t> and MR </a:t>
            </a:r>
            <a:r>
              <a:rPr lang="en-US" altLang="ko-KR" dirty="0" err="1" smtClean="0"/>
              <a:t>subgraph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altLang="ko-KR" dirty="0" smtClean="0"/>
              <a:t>Based on correlations between NL instructions and context MRs (landmarks plans)</a:t>
            </a:r>
          </a:p>
          <a:p>
            <a:pPr lvl="1"/>
            <a:r>
              <a:rPr lang="en-US" altLang="ko-KR" dirty="0" smtClean="0"/>
              <a:t>How graph </a:t>
            </a:r>
            <a:r>
              <a:rPr lang="en-US" altLang="ko-KR" dirty="0" smtClean="0">
                <a:solidFill>
                  <a:srgbClr val="FF0000"/>
                </a:solidFill>
              </a:rPr>
              <a:t>g </a:t>
            </a:r>
            <a:r>
              <a:rPr lang="en-US" altLang="ko-KR" dirty="0" smtClean="0"/>
              <a:t>is probable given seeing phrase </a:t>
            </a:r>
            <a:r>
              <a:rPr lang="en-US" altLang="ko-KR" dirty="0" smtClean="0">
                <a:solidFill>
                  <a:srgbClr val="00B0F0"/>
                </a:solidFill>
              </a:rPr>
              <a:t>w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Examples</a:t>
            </a:r>
          </a:p>
          <a:p>
            <a:pPr lvl="1"/>
            <a:r>
              <a:rPr lang="en-US" altLang="ko-KR" dirty="0" smtClean="0">
                <a:solidFill>
                  <a:srgbClr val="00B0F0"/>
                </a:solidFill>
              </a:rPr>
              <a:t>“to the stool”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Travel(), Verify(at: BARSTOOL)</a:t>
            </a:r>
          </a:p>
          <a:p>
            <a:pPr lvl="1"/>
            <a:r>
              <a:rPr lang="en-US" altLang="ko-KR" dirty="0" smtClean="0">
                <a:solidFill>
                  <a:srgbClr val="00B0F0"/>
                </a:solidFill>
              </a:rPr>
              <a:t>“black easel”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Verify(at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en-US" altLang="ko-KR" dirty="0" smtClean="0">
                <a:solidFill>
                  <a:srgbClr val="FF0000"/>
                </a:solidFill>
              </a:rPr>
              <a:t>EASEL)</a:t>
            </a:r>
          </a:p>
          <a:p>
            <a:pPr lvl="1"/>
            <a:r>
              <a:rPr lang="en-US" altLang="ko-KR" dirty="0" smtClean="0">
                <a:solidFill>
                  <a:srgbClr val="00B0F0"/>
                </a:solidFill>
              </a:rPr>
              <a:t>“turn left and walk”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Turn(), Travel()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Semantic </a:t>
            </a:r>
            <a:r>
              <a:rPr lang="en-US" altLang="ko-KR" dirty="0"/>
              <a:t>Lexicon</a:t>
            </a: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</a:rPr>
              <a:t> (Chen and Mooney, 2011)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39</a:t>
            </a:fld>
            <a:endParaRPr lang="ko-KR" altLang="en-US"/>
          </a:p>
        </p:txBody>
      </p:sp>
      <p:pic>
        <p:nvPicPr>
          <p:cNvPr id="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60" y="3212976"/>
            <a:ext cx="6604000" cy="814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8097" y="3739723"/>
            <a:ext cx="174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cooccurrence</a:t>
            </a:r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of g and w</a:t>
            </a:r>
            <a:endParaRPr lang="ko-KR" altLang="en-US" sz="22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3739723"/>
            <a:ext cx="2411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eneral occurrence</a:t>
            </a:r>
            <a:b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g without w</a:t>
            </a:r>
            <a:endParaRPr lang="ko-KR" altLang="en-US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5940152" y="3811731"/>
            <a:ext cx="1584176" cy="580"/>
          </a:xfrm>
          <a:prstGeom prst="line">
            <a:avLst/>
          </a:prstGeom>
          <a:ln w="3175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211960" y="3811731"/>
            <a:ext cx="1296144" cy="0"/>
          </a:xfrm>
          <a:prstGeom prst="line">
            <a:avLst/>
          </a:prstGeom>
          <a:ln w="31750">
            <a:solidFill>
              <a:srgbClr val="00B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Language Grounding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process </a:t>
            </a:r>
            <a:r>
              <a:rPr lang="en-US" altLang="ko-KR" dirty="0" smtClean="0"/>
              <a:t>to acquire </a:t>
            </a:r>
            <a:r>
              <a:rPr lang="en-US" altLang="ko-KR" dirty="0"/>
              <a:t>the </a:t>
            </a:r>
            <a:r>
              <a:rPr lang="en-US" altLang="ko-KR" dirty="0" smtClean="0">
                <a:solidFill>
                  <a:srgbClr val="FF0000"/>
                </a:solidFill>
              </a:rPr>
              <a:t>semantics</a:t>
            </a:r>
            <a:r>
              <a:rPr lang="en-US" altLang="ko-KR" dirty="0" smtClean="0"/>
              <a:t> of </a:t>
            </a:r>
            <a:r>
              <a:rPr lang="en-US" altLang="ko-KR" dirty="0" smtClean="0">
                <a:solidFill>
                  <a:srgbClr val="00B0F0"/>
                </a:solidFill>
              </a:rPr>
              <a:t>natural language</a:t>
            </a:r>
            <a:r>
              <a:rPr lang="en-US" altLang="ko-KR" dirty="0" smtClean="0"/>
              <a:t> with respect to relevant </a:t>
            </a:r>
            <a:r>
              <a:rPr lang="en-US" altLang="ko-KR" dirty="0" smtClean="0">
                <a:solidFill>
                  <a:srgbClr val="00B050"/>
                </a:solidFill>
              </a:rPr>
              <a:t>perceptual contexts</a:t>
            </a:r>
          </a:p>
          <a:p>
            <a:r>
              <a:rPr lang="en-US" altLang="ko-KR" dirty="0" smtClean="0"/>
              <a:t>Human child </a:t>
            </a:r>
            <a:r>
              <a:rPr lang="en-US" altLang="ko-KR" b="1" i="1" dirty="0" smtClean="0">
                <a:solidFill>
                  <a:srgbClr val="C00000"/>
                </a:solidFill>
              </a:rPr>
              <a:t>grounds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language </a:t>
            </a:r>
            <a:r>
              <a:rPr lang="en-US" altLang="ko-KR" dirty="0"/>
              <a:t>to perceptual contexts via repetitive </a:t>
            </a:r>
            <a:r>
              <a:rPr lang="en-US" altLang="ko-KR" dirty="0" smtClean="0"/>
              <a:t>exposure in statistical way </a:t>
            </a:r>
            <a:r>
              <a:rPr lang="fr-F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Saffran</a:t>
            </a:r>
            <a:r>
              <a:rPr lang="fr-F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1999, Saffran </a:t>
            </a:r>
            <a:r>
              <a:rPr lang="fr-F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2003)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dirty="0" smtClean="0"/>
              <a:t>Ideally, we want computational system to learn from the similar way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4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Lexeme Hierarchy Graph (LHG)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00200"/>
            <a:ext cx="4322849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Hierarchy of semantic lexemes by </a:t>
            </a:r>
            <a:r>
              <a:rPr lang="en-US" altLang="ko-KR" sz="2400" dirty="0" err="1" smtClean="0"/>
              <a:t>subgraph</a:t>
            </a:r>
            <a:r>
              <a:rPr lang="en-US" altLang="ko-KR" sz="2400" dirty="0" smtClean="0"/>
              <a:t> relationship, constructed for each training example</a:t>
            </a:r>
          </a:p>
          <a:p>
            <a:pPr lvl="1"/>
            <a:r>
              <a:rPr lang="en-US" altLang="ko-KR" sz="2000" dirty="0" smtClean="0"/>
              <a:t>Lexeme MRs = semantic concepts</a:t>
            </a:r>
          </a:p>
          <a:p>
            <a:pPr lvl="1"/>
            <a:r>
              <a:rPr lang="en-US" altLang="ko-KR" sz="2000" dirty="0" smtClean="0"/>
              <a:t>Lexeme hierarchy = semantic concept hierarchy</a:t>
            </a:r>
          </a:p>
          <a:p>
            <a:pPr lvl="1"/>
            <a:r>
              <a:rPr lang="en-US" altLang="ko-KR" sz="2000" dirty="0" smtClean="0"/>
              <a:t>Shows how </a:t>
            </a:r>
            <a:r>
              <a:rPr lang="en-US" altLang="ko-KR" sz="2000" dirty="0" smtClean="0">
                <a:solidFill>
                  <a:srgbClr val="0070C0"/>
                </a:solidFill>
              </a:rPr>
              <a:t>complicated semantic concepts </a:t>
            </a:r>
            <a:r>
              <a:rPr lang="en-US" altLang="ko-KR" sz="2000" dirty="0" smtClean="0"/>
              <a:t>hierarchically generate </a:t>
            </a:r>
            <a:r>
              <a:rPr lang="en-US" altLang="ko-KR" sz="2000" dirty="0" smtClean="0">
                <a:solidFill>
                  <a:srgbClr val="0070C0"/>
                </a:solidFill>
              </a:rPr>
              <a:t>smaller concepts</a:t>
            </a:r>
            <a:r>
              <a:rPr lang="en-US" altLang="ko-KR" sz="2000" dirty="0" smtClean="0"/>
              <a:t>, and further connected to 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NL word groundings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40</a:t>
            </a:fld>
            <a:endParaRPr lang="ko-KR" altLang="en-US"/>
          </a:p>
        </p:txBody>
      </p:sp>
      <p:grpSp>
        <p:nvGrpSpPr>
          <p:cNvPr id="67" name="그룹 66"/>
          <p:cNvGrpSpPr/>
          <p:nvPr/>
        </p:nvGrpSpPr>
        <p:grpSpPr>
          <a:xfrm>
            <a:off x="4759445" y="1700808"/>
            <a:ext cx="4133035" cy="3960441"/>
            <a:chOff x="163318" y="764704"/>
            <a:chExt cx="5560810" cy="5328593"/>
          </a:xfrm>
        </p:grpSpPr>
        <p:grpSp>
          <p:nvGrpSpPr>
            <p:cNvPr id="68" name="그룹 67"/>
            <p:cNvGrpSpPr/>
            <p:nvPr/>
          </p:nvGrpSpPr>
          <p:grpSpPr>
            <a:xfrm>
              <a:off x="251520" y="801110"/>
              <a:ext cx="4824536" cy="1133925"/>
              <a:chOff x="251520" y="801110"/>
              <a:chExt cx="4824536" cy="1133925"/>
            </a:xfrm>
          </p:grpSpPr>
          <p:sp>
            <p:nvSpPr>
              <p:cNvPr id="107" name="모서리가 둥근 직사각형 106"/>
              <p:cNvSpPr/>
              <p:nvPr/>
            </p:nvSpPr>
            <p:spPr>
              <a:xfrm>
                <a:off x="251520" y="801110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Turn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8" name="타원 107"/>
              <p:cNvSpPr/>
              <p:nvPr/>
            </p:nvSpPr>
            <p:spPr>
              <a:xfrm>
                <a:off x="251520" y="1430979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RIGHT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9" name="타원 108"/>
              <p:cNvSpPr/>
              <p:nvPr/>
            </p:nvSpPr>
            <p:spPr>
              <a:xfrm>
                <a:off x="1151620" y="1430979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side: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HATRACK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0" name="타원 109"/>
              <p:cNvSpPr/>
              <p:nvPr/>
            </p:nvSpPr>
            <p:spPr>
              <a:xfrm>
                <a:off x="2051720" y="1430979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front: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SOFA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1" name="타원 110"/>
              <p:cNvSpPr/>
              <p:nvPr/>
            </p:nvSpPr>
            <p:spPr>
              <a:xfrm>
                <a:off x="2939818" y="1430979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steps: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3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2" name="타원 111"/>
              <p:cNvSpPr/>
              <p:nvPr/>
            </p:nvSpPr>
            <p:spPr>
              <a:xfrm>
                <a:off x="4283968" y="1430978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at: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EASEL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3" name="모서리가 둥근 직사각형 112"/>
              <p:cNvSpPr/>
              <p:nvPr/>
            </p:nvSpPr>
            <p:spPr>
              <a:xfrm>
                <a:off x="1595669" y="801110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Verify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4" name="모서리가 둥근 직사각형 113"/>
              <p:cNvSpPr/>
              <p:nvPr/>
            </p:nvSpPr>
            <p:spPr>
              <a:xfrm>
                <a:off x="2939818" y="801110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Travel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5" name="모서리가 둥근 직사각형 114"/>
              <p:cNvSpPr/>
              <p:nvPr/>
            </p:nvSpPr>
            <p:spPr>
              <a:xfrm>
                <a:off x="4283968" y="801110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Verify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16" name="직선 연결선 115"/>
              <p:cNvCxnSpPr>
                <a:stCxn id="107" idx="2"/>
                <a:endCxn id="108" idx="0"/>
              </p:cNvCxnSpPr>
              <p:nvPr/>
            </p:nvCxnSpPr>
            <p:spPr>
              <a:xfrm>
                <a:off x="647564" y="1142946"/>
                <a:ext cx="0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116"/>
              <p:cNvCxnSpPr>
                <a:stCxn id="113" idx="2"/>
                <a:endCxn id="109" idx="0"/>
              </p:cNvCxnSpPr>
              <p:nvPr/>
            </p:nvCxnSpPr>
            <p:spPr>
              <a:xfrm flipH="1">
                <a:off x="1547664" y="1142947"/>
                <a:ext cx="444049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117"/>
              <p:cNvCxnSpPr>
                <a:stCxn id="113" idx="2"/>
                <a:endCxn id="110" idx="0"/>
              </p:cNvCxnSpPr>
              <p:nvPr/>
            </p:nvCxnSpPr>
            <p:spPr>
              <a:xfrm>
                <a:off x="1991713" y="1142947"/>
                <a:ext cx="456051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118"/>
              <p:cNvCxnSpPr>
                <a:stCxn id="114" idx="2"/>
                <a:endCxn id="111" idx="0"/>
              </p:cNvCxnSpPr>
              <p:nvPr/>
            </p:nvCxnSpPr>
            <p:spPr>
              <a:xfrm>
                <a:off x="3335862" y="1142947"/>
                <a:ext cx="0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119"/>
              <p:cNvCxnSpPr>
                <a:stCxn id="115" idx="2"/>
                <a:endCxn id="112" idx="0"/>
              </p:cNvCxnSpPr>
              <p:nvPr/>
            </p:nvCxnSpPr>
            <p:spPr>
              <a:xfrm>
                <a:off x="4680012" y="1142947"/>
                <a:ext cx="0" cy="2880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화살표 연결선 120"/>
              <p:cNvCxnSpPr>
                <a:stCxn id="107" idx="3"/>
                <a:endCxn id="113" idx="1"/>
              </p:cNvCxnSpPr>
              <p:nvPr/>
            </p:nvCxnSpPr>
            <p:spPr>
              <a:xfrm>
                <a:off x="1043608" y="972029"/>
                <a:ext cx="55206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화살표 연결선 121"/>
              <p:cNvCxnSpPr>
                <a:stCxn id="113" idx="3"/>
                <a:endCxn id="114" idx="1"/>
              </p:cNvCxnSpPr>
              <p:nvPr/>
            </p:nvCxnSpPr>
            <p:spPr>
              <a:xfrm>
                <a:off x="2387757" y="972029"/>
                <a:ext cx="55206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화살표 연결선 122"/>
              <p:cNvCxnSpPr>
                <a:stCxn id="114" idx="3"/>
                <a:endCxn id="115" idx="1"/>
              </p:cNvCxnSpPr>
              <p:nvPr/>
            </p:nvCxnSpPr>
            <p:spPr>
              <a:xfrm>
                <a:off x="3731906" y="972029"/>
                <a:ext cx="55206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모서리가 둥근 직사각형 68"/>
            <p:cNvSpPr/>
            <p:nvPr/>
          </p:nvSpPr>
          <p:spPr>
            <a:xfrm>
              <a:off x="1350184" y="5694224"/>
              <a:ext cx="792088" cy="341837"/>
            </a:xfrm>
            <a:prstGeom prst="roundRect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3724103" y="2498993"/>
              <a:ext cx="1905453" cy="970784"/>
              <a:chOff x="5873661" y="3484531"/>
              <a:chExt cx="1905453" cy="970784"/>
            </a:xfrm>
          </p:grpSpPr>
          <p:sp>
            <p:nvSpPr>
              <p:cNvPr id="102" name="타원 101"/>
              <p:cNvSpPr/>
              <p:nvPr/>
            </p:nvSpPr>
            <p:spPr>
              <a:xfrm>
                <a:off x="6987026" y="3951259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at: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EASEL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" name="모서리가 둥근 직사각형 102"/>
              <p:cNvSpPr/>
              <p:nvPr/>
            </p:nvSpPr>
            <p:spPr>
              <a:xfrm>
                <a:off x="5873661" y="3484531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Travel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" name="모서리가 둥근 직사각형 103"/>
              <p:cNvSpPr/>
              <p:nvPr/>
            </p:nvSpPr>
            <p:spPr>
              <a:xfrm>
                <a:off x="6987026" y="3484532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Verify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05" name="직선 연결선 104"/>
              <p:cNvCxnSpPr>
                <a:stCxn id="104" idx="2"/>
                <a:endCxn id="102" idx="0"/>
              </p:cNvCxnSpPr>
              <p:nvPr/>
            </p:nvCxnSpPr>
            <p:spPr>
              <a:xfrm>
                <a:off x="7383070" y="3826369"/>
                <a:ext cx="0" cy="124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화살표 연결선 105"/>
              <p:cNvCxnSpPr>
                <a:stCxn id="103" idx="3"/>
                <a:endCxn id="104" idx="1"/>
              </p:cNvCxnSpPr>
              <p:nvPr/>
            </p:nvCxnSpPr>
            <p:spPr>
              <a:xfrm>
                <a:off x="6665749" y="3655450"/>
                <a:ext cx="321277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그룹 70"/>
            <p:cNvGrpSpPr/>
            <p:nvPr/>
          </p:nvGrpSpPr>
          <p:grpSpPr>
            <a:xfrm>
              <a:off x="4280785" y="4102607"/>
              <a:ext cx="792088" cy="989908"/>
              <a:chOff x="6987026" y="4743347"/>
              <a:chExt cx="792088" cy="989908"/>
            </a:xfrm>
          </p:grpSpPr>
          <p:sp>
            <p:nvSpPr>
              <p:cNvPr id="99" name="타원 98"/>
              <p:cNvSpPr/>
              <p:nvPr/>
            </p:nvSpPr>
            <p:spPr>
              <a:xfrm>
                <a:off x="6987026" y="5229199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at: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EASEL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0" name="모서리가 둥근 직사각형 99"/>
              <p:cNvSpPr/>
              <p:nvPr/>
            </p:nvSpPr>
            <p:spPr>
              <a:xfrm>
                <a:off x="6987026" y="4743347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Verify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01" name="직선 연결선 100"/>
              <p:cNvCxnSpPr>
                <a:stCxn id="100" idx="2"/>
                <a:endCxn id="99" idx="0"/>
              </p:cNvCxnSpPr>
              <p:nvPr/>
            </p:nvCxnSpPr>
            <p:spPr>
              <a:xfrm>
                <a:off x="7383070" y="5085184"/>
                <a:ext cx="0" cy="1440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그룹 71"/>
            <p:cNvGrpSpPr/>
            <p:nvPr/>
          </p:nvGrpSpPr>
          <p:grpSpPr>
            <a:xfrm>
              <a:off x="251520" y="2511100"/>
              <a:ext cx="3018819" cy="989909"/>
              <a:chOff x="5873661" y="801110"/>
              <a:chExt cx="3018819" cy="989909"/>
            </a:xfrm>
          </p:grpSpPr>
          <p:sp>
            <p:nvSpPr>
              <p:cNvPr id="90" name="모서리가 둥근 직사각형 89"/>
              <p:cNvSpPr/>
              <p:nvPr/>
            </p:nvSpPr>
            <p:spPr>
              <a:xfrm>
                <a:off x="5873661" y="801110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Turn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5873661" y="1286963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RIGHT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6987026" y="1286962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side: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HATRACK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3" name="모서리가 둥근 직사각형 92"/>
              <p:cNvSpPr/>
              <p:nvPr/>
            </p:nvSpPr>
            <p:spPr>
              <a:xfrm>
                <a:off x="6987026" y="801110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Verify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4" name="모서리가 둥근 직사각형 93"/>
              <p:cNvSpPr/>
              <p:nvPr/>
            </p:nvSpPr>
            <p:spPr>
              <a:xfrm>
                <a:off x="8100392" y="801110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Travel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95" name="직선 연결선 94"/>
              <p:cNvCxnSpPr>
                <a:stCxn id="90" idx="2"/>
                <a:endCxn id="91" idx="0"/>
              </p:cNvCxnSpPr>
              <p:nvPr/>
            </p:nvCxnSpPr>
            <p:spPr>
              <a:xfrm>
                <a:off x="6269705" y="1142947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>
                <a:stCxn id="93" idx="2"/>
                <a:endCxn id="92" idx="0"/>
              </p:cNvCxnSpPr>
              <p:nvPr/>
            </p:nvCxnSpPr>
            <p:spPr>
              <a:xfrm>
                <a:off x="7383070" y="1142947"/>
                <a:ext cx="0" cy="1440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화살표 연결선 96"/>
              <p:cNvCxnSpPr>
                <a:stCxn id="90" idx="3"/>
                <a:endCxn id="93" idx="1"/>
              </p:cNvCxnSpPr>
              <p:nvPr/>
            </p:nvCxnSpPr>
            <p:spPr>
              <a:xfrm>
                <a:off x="6665749" y="972029"/>
                <a:ext cx="32127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화살표 연결선 97"/>
              <p:cNvCxnSpPr>
                <a:stCxn id="93" idx="3"/>
                <a:endCxn id="94" idx="1"/>
              </p:cNvCxnSpPr>
              <p:nvPr/>
            </p:nvCxnSpPr>
            <p:spPr>
              <a:xfrm>
                <a:off x="7779114" y="972029"/>
                <a:ext cx="32127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그룹 72"/>
            <p:cNvGrpSpPr/>
            <p:nvPr/>
          </p:nvGrpSpPr>
          <p:grpSpPr>
            <a:xfrm>
              <a:off x="816961" y="4102952"/>
              <a:ext cx="1905453" cy="989908"/>
              <a:chOff x="5873661" y="2169263"/>
              <a:chExt cx="1905453" cy="989908"/>
            </a:xfrm>
          </p:grpSpPr>
          <p:sp>
            <p:nvSpPr>
              <p:cNvPr id="85" name="모서리가 둥근 직사각형 84"/>
              <p:cNvSpPr/>
              <p:nvPr/>
            </p:nvSpPr>
            <p:spPr>
              <a:xfrm>
                <a:off x="5873661" y="2169263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Turn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6987026" y="2655115"/>
                <a:ext cx="792088" cy="504056"/>
              </a:xfrm>
              <a:prstGeom prst="ellipse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side: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HATRACK</a:t>
                </a:r>
                <a:endParaRPr lang="ko-KR" altLang="en-US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7" name="모서리가 둥근 직사각형 86"/>
              <p:cNvSpPr/>
              <p:nvPr/>
            </p:nvSpPr>
            <p:spPr>
              <a:xfrm>
                <a:off x="6987026" y="2169263"/>
                <a:ext cx="792088" cy="341837"/>
              </a:xfrm>
              <a:prstGeom prst="roundRect">
                <a:avLst/>
              </a:prstGeom>
              <a:solidFill>
                <a:schemeClr val="bg1"/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400" dirty="0" smtClean="0">
                    <a:ln w="9525">
                      <a:noFill/>
                    </a:ln>
                    <a:latin typeface="Calibri" pitchFamily="34" charset="0"/>
                    <a:cs typeface="Calibri" pitchFamily="34" charset="0"/>
                  </a:rPr>
                  <a:t>Verify</a:t>
                </a:r>
                <a:endParaRPr lang="ko-KR" altLang="en-US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88" name="직선 화살표 연결선 87"/>
              <p:cNvCxnSpPr>
                <a:stCxn id="85" idx="3"/>
                <a:endCxn id="87" idx="1"/>
              </p:cNvCxnSpPr>
              <p:nvPr/>
            </p:nvCxnSpPr>
            <p:spPr>
              <a:xfrm>
                <a:off x="6665749" y="2340182"/>
                <a:ext cx="32127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/>
              <p:cNvCxnSpPr>
                <a:stCxn id="87" idx="2"/>
                <a:endCxn id="86" idx="0"/>
              </p:cNvCxnSpPr>
              <p:nvPr/>
            </p:nvCxnSpPr>
            <p:spPr>
              <a:xfrm>
                <a:off x="7383070" y="2511100"/>
                <a:ext cx="0" cy="1440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직사각형 73"/>
            <p:cNvSpPr/>
            <p:nvPr/>
          </p:nvSpPr>
          <p:spPr>
            <a:xfrm>
              <a:off x="163318" y="764704"/>
              <a:ext cx="4984746" cy="1224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175524" y="2446976"/>
              <a:ext cx="3160338" cy="1126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746201" y="4034799"/>
              <a:ext cx="2025599" cy="1126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7" name="직선 연결선 76"/>
            <p:cNvCxnSpPr>
              <a:stCxn id="74" idx="2"/>
              <a:endCxn id="75" idx="0"/>
            </p:cNvCxnSpPr>
            <p:nvPr/>
          </p:nvCxnSpPr>
          <p:spPr>
            <a:xfrm flipH="1">
              <a:off x="1755693" y="1988840"/>
              <a:ext cx="899998" cy="45813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>
              <a:stCxn id="75" idx="2"/>
              <a:endCxn id="76" idx="0"/>
            </p:cNvCxnSpPr>
            <p:nvPr/>
          </p:nvCxnSpPr>
          <p:spPr>
            <a:xfrm>
              <a:off x="1755693" y="3573016"/>
              <a:ext cx="3308" cy="461783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직사각형 78"/>
            <p:cNvSpPr/>
            <p:nvPr/>
          </p:nvSpPr>
          <p:spPr>
            <a:xfrm>
              <a:off x="3653343" y="2446976"/>
              <a:ext cx="2070785" cy="1126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4227095" y="4025439"/>
              <a:ext cx="920969" cy="1126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1316455" y="5646821"/>
              <a:ext cx="879824" cy="446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2" name="직선 연결선 81"/>
            <p:cNvCxnSpPr>
              <a:stCxn id="76" idx="2"/>
              <a:endCxn id="81" idx="0"/>
            </p:cNvCxnSpPr>
            <p:nvPr/>
          </p:nvCxnSpPr>
          <p:spPr>
            <a:xfrm flipH="1">
              <a:off x="1756367" y="5160839"/>
              <a:ext cx="2634" cy="48598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>
              <a:stCxn id="74" idx="2"/>
              <a:endCxn id="79" idx="0"/>
            </p:cNvCxnSpPr>
            <p:nvPr/>
          </p:nvCxnSpPr>
          <p:spPr>
            <a:xfrm>
              <a:off x="2655691" y="1988840"/>
              <a:ext cx="2033045" cy="45813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>
              <a:stCxn id="79" idx="2"/>
              <a:endCxn id="80" idx="0"/>
            </p:cNvCxnSpPr>
            <p:nvPr/>
          </p:nvCxnSpPr>
          <p:spPr>
            <a:xfrm flipH="1">
              <a:off x="4687580" y="3573016"/>
              <a:ext cx="1156" cy="452423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3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PCFG Construction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Add rules per each node in LHG</a:t>
            </a:r>
          </a:p>
          <a:p>
            <a:pPr lvl="1"/>
            <a:r>
              <a:rPr lang="en-US" altLang="ko-KR" dirty="0" smtClean="0"/>
              <a:t>Each complex concept chooses which </a:t>
            </a:r>
            <a:r>
              <a:rPr lang="en-US" altLang="ko-KR" dirty="0" err="1" smtClean="0"/>
              <a:t>subconcepts</a:t>
            </a:r>
            <a:r>
              <a:rPr lang="en-US" altLang="ko-KR" dirty="0" smtClean="0"/>
              <a:t> to describe that will finally be connected to NL instruction</a:t>
            </a:r>
          </a:p>
          <a:p>
            <a:pPr lvl="2"/>
            <a:r>
              <a:rPr lang="en-US" altLang="ko-KR" dirty="0" smtClean="0"/>
              <a:t>Each node generates all </a:t>
            </a:r>
            <a:r>
              <a:rPr lang="en-US" altLang="ko-KR" b="1" dirty="0" smtClean="0"/>
              <a:t>k-permutations</a:t>
            </a:r>
            <a:r>
              <a:rPr lang="en-US" altLang="ko-KR" dirty="0" smtClean="0"/>
              <a:t> of children nodes – we do not know which subset is correct</a:t>
            </a:r>
          </a:p>
          <a:p>
            <a:pPr lvl="1"/>
            <a:r>
              <a:rPr lang="en-US" altLang="ko-KR" dirty="0" smtClean="0"/>
              <a:t>NL words are generated by lexeme nodes by </a:t>
            </a:r>
            <a:r>
              <a:rPr lang="en-US" altLang="ko-KR" dirty="0"/>
              <a:t>unigram Markov </a:t>
            </a:r>
            <a:r>
              <a:rPr lang="en-US" altLang="ko-KR" dirty="0" smtClean="0"/>
              <a:t>process</a:t>
            </a:r>
            <a:r>
              <a:rPr lang="ko-KR" altLang="en-US" dirty="0" smtClean="0"/>
              <a:t>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Borschinger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2011)</a:t>
            </a:r>
            <a:endParaRPr lang="en-US" altLang="ko-KR" dirty="0"/>
          </a:p>
          <a:p>
            <a:pPr lvl="1"/>
            <a:r>
              <a:rPr lang="en-US" altLang="ko-KR" dirty="0" smtClean="0"/>
              <a:t>PCFG rule weights are optimized by EM</a:t>
            </a:r>
          </a:p>
          <a:p>
            <a:pPr lvl="2"/>
            <a:r>
              <a:rPr lang="en-US" altLang="ko-KR" dirty="0" smtClean="0"/>
              <a:t>Most probable MR components out of all possible combinations are estimated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9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PCFG Construction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42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395536" y="1484784"/>
            <a:ext cx="4968552" cy="4634474"/>
            <a:chOff x="395536" y="836712"/>
            <a:chExt cx="4536504" cy="4765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536" y="836712"/>
                  <a:ext cx="4536504" cy="4765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/>
                            <a:cs typeface="Times New Roman" pitchFamily="18" charset="0"/>
                          </a:rPr>
                          <m:t>𝑅𝑜𝑜𝑡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𝑐𝑜𝑛𝑡𝑒𝑥𝑡𝑠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∀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𝑛𝑜𝑛</m:t>
                      </m:r>
                      <m:r>
                        <m:rPr>
                          <m:lit/>
                        </m:rP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𝑙𝑒𝑎𝑓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𝑛𝑜𝑑𝑒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𝑖𝑡𝑠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𝑀𝑅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altLang="ko-KR" sz="1600" i="1" dirty="0" smtClean="0">
                      <a:latin typeface="Times New Roman" pitchFamily="18" charset="0"/>
                      <a:ea typeface="Cambria Math"/>
                      <a:cs typeface="Times New Roman" pitchFamily="18" charset="0"/>
                    </a:rPr>
                    <a:t>m</a:t>
                  </a:r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sz="160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altLang="ko-KR" sz="1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h𝑒𝑟𝑒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𝑐h𝑖𝑙𝑑𝑟𝑒𝑛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𝑙𝑒𝑥𝑒𝑚𝑒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𝑀𝑅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𝑜𝑓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altLang="ko-KR" sz="1600" b="0" i="0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r>
                    <a:rPr lang="en-US" altLang="ko-KR" sz="1600" dirty="0" smtClean="0">
                      <a:ea typeface="Cambria Math"/>
                      <a:cs typeface="Times New Roman" pitchFamily="18" charset="0"/>
                    </a:rPr>
                    <a:t>       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ko-KR" sz="16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</m:e>
                      </m:d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𝑎𝑙𝑙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m:rPr>
                          <m:lit/>
                        </m:rP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ko-KR" sz="16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𝑝𝑒𝑟𝑚𝑢𝑡𝑎𝑡𝑖𝑜𝑛𝑠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𝑓𝑜𝑟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=1,…,</m:t>
                      </m:r>
                      <m:r>
                        <a:rPr lang="en-US" altLang="ko-KR" sz="16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𝑛</m:t>
                      </m:r>
                    </m:oMath>
                  </a14:m>
                  <a:endParaRPr lang="en-US" altLang="ko-KR" sz="1600" dirty="0" smtClean="0"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𝑙𝑒𝑥𝑒𝑚𝑒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𝑀𝑅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𝑃h𝑟𝑎𝑠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𝑙𝑒𝑥𝑖𝑐𝑜𝑛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𝑤𝑜𝑟𝑑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𝑙𝑒𝑥𝑖𝑐𝑜𝑛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ko-KR" sz="1600" i="1" dirty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  ∀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𝑤𝑜𝑟𝑑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𝑁𝐿𝑠</m:t>
                        </m:r>
                      </m:oMath>
                    </m:oMathPara>
                  </a14:m>
                  <a:endParaRPr lang="en-US" altLang="ko-KR" sz="1600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836712"/>
                  <a:ext cx="4536504" cy="47653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/>
                <p:cNvSpPr/>
                <p:nvPr/>
              </p:nvSpPr>
              <p:spPr>
                <a:xfrm>
                  <a:off x="2811759" y="3176526"/>
                  <a:ext cx="2120281" cy="1362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baseline="-25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직사각형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1759" y="3176526"/>
                  <a:ext cx="2120281" cy="13622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오른쪽 중괄호 13"/>
          <p:cNvSpPr/>
          <p:nvPr/>
        </p:nvSpPr>
        <p:spPr>
          <a:xfrm>
            <a:off x="5004048" y="2060848"/>
            <a:ext cx="360040" cy="864096"/>
          </a:xfrm>
          <a:prstGeom prst="rightBrace">
            <a:avLst>
              <a:gd name="adj1" fmla="val 32236"/>
              <a:gd name="adj2" fmla="val 50830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08104" y="1960964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Child concepts are generated from parent concepts selectively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오른쪽 중괄호 15"/>
          <p:cNvSpPr/>
          <p:nvPr/>
        </p:nvSpPr>
        <p:spPr>
          <a:xfrm>
            <a:off x="5360785" y="3406934"/>
            <a:ext cx="360040" cy="1966282"/>
          </a:xfrm>
          <a:prstGeom prst="rightBrace">
            <a:avLst>
              <a:gd name="adj1" fmla="val 32236"/>
              <a:gd name="adj2" fmla="val 50830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864841" y="3868759"/>
            <a:ext cx="3279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All semantic concepts generate relevant NL words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63688" y="3032864"/>
            <a:ext cx="1656184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31540" y="3789040"/>
            <a:ext cx="4788532" cy="1715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꺾인 연결선 23"/>
          <p:cNvCxnSpPr>
            <a:endCxn id="29" idx="1"/>
          </p:cNvCxnSpPr>
          <p:nvPr/>
        </p:nvCxnSpPr>
        <p:spPr>
          <a:xfrm>
            <a:off x="3635896" y="5504253"/>
            <a:ext cx="754178" cy="44502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90074" y="5564558"/>
            <a:ext cx="4050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Each semantic concept generates </a:t>
            </a:r>
            <a:br>
              <a:rPr lang="en-US" altLang="ko-KR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 least one NL word</a:t>
            </a:r>
            <a:endParaRPr lang="ko-KR" altLang="en-US" sz="2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7" grpId="0" animBg="1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Parsing New NL Sentences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PCFG rule weights are optimized by Inside-Outside algorithm with training data</a:t>
            </a:r>
          </a:p>
          <a:p>
            <a:r>
              <a:rPr lang="en-US" altLang="ko-KR" dirty="0" smtClean="0"/>
              <a:t>Obtain the most probable parse tree for each test NL sentence from the learned weights using CKY algorithm</a:t>
            </a:r>
          </a:p>
          <a:p>
            <a:r>
              <a:rPr lang="en-US" altLang="ko-KR" dirty="0" smtClean="0"/>
              <a:t>Compose final MR parse from lexeme MRs appeared in the parse tree</a:t>
            </a:r>
          </a:p>
          <a:p>
            <a:pPr lvl="1"/>
            <a:r>
              <a:rPr lang="en-US" altLang="ko-KR" dirty="0" smtClean="0"/>
              <a:t>Consider only the </a:t>
            </a:r>
            <a:r>
              <a:rPr lang="en-US" altLang="ko-KR" b="1" dirty="0" smtClean="0">
                <a:solidFill>
                  <a:srgbClr val="FF0000"/>
                </a:solidFill>
              </a:rPr>
              <a:t>lexeme MRs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responsible for </a:t>
            </a:r>
            <a:r>
              <a:rPr lang="en-US" altLang="ko-KR" dirty="0" smtClean="0">
                <a:solidFill>
                  <a:srgbClr val="00B0F0"/>
                </a:solidFill>
              </a:rPr>
              <a:t>generating NL words</a:t>
            </a:r>
          </a:p>
          <a:p>
            <a:pPr lvl="1"/>
            <a:r>
              <a:rPr lang="en-US" altLang="ko-KR" dirty="0" smtClean="0"/>
              <a:t>From the bottom of the tree, mark only responsible MR components that propagate to the top level</a:t>
            </a:r>
          </a:p>
          <a:p>
            <a:pPr lvl="1"/>
            <a:r>
              <a:rPr lang="en-US" altLang="ko-KR" dirty="0" smtClean="0"/>
              <a:t>Able to compose </a:t>
            </a:r>
            <a:r>
              <a:rPr lang="en-US" altLang="ko-KR" b="1" dirty="0" smtClean="0"/>
              <a:t>novel MRs </a:t>
            </a:r>
            <a:r>
              <a:rPr lang="en-US" altLang="ko-KR" dirty="0" smtClean="0"/>
              <a:t>never seen in the training data</a:t>
            </a:r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115616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1156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1918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919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9952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652120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27784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39952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52120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직선 연결선 17"/>
          <p:cNvCxnSpPr>
            <a:stCxn id="4" idx="2"/>
            <a:endCxn id="8" idx="0"/>
          </p:cNvCxnSpPr>
          <p:nvPr/>
        </p:nvCxnSpPr>
        <p:spPr>
          <a:xfrm>
            <a:off x="1511660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4" idx="2"/>
            <a:endCxn id="9" idx="0"/>
          </p:cNvCxnSpPr>
          <p:nvPr/>
        </p:nvCxnSpPr>
        <p:spPr>
          <a:xfrm flipH="1">
            <a:off x="2587860" y="1124745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4" idx="2"/>
            <a:endCxn id="11" idx="0"/>
          </p:cNvCxnSpPr>
          <p:nvPr/>
        </p:nvCxnSpPr>
        <p:spPr>
          <a:xfrm>
            <a:off x="3023828" y="1124745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12" idx="0"/>
          </p:cNvCxnSpPr>
          <p:nvPr/>
        </p:nvCxnSpPr>
        <p:spPr>
          <a:xfrm>
            <a:off x="4535996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6" idx="2"/>
            <a:endCxn id="13" idx="0"/>
          </p:cNvCxnSpPr>
          <p:nvPr/>
        </p:nvCxnSpPr>
        <p:spPr>
          <a:xfrm>
            <a:off x="6048164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" idx="3"/>
            <a:endCxn id="14" idx="1"/>
          </p:cNvCxnSpPr>
          <p:nvPr/>
        </p:nvCxnSpPr>
        <p:spPr>
          <a:xfrm>
            <a:off x="1907704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4" idx="3"/>
            <a:endCxn id="15" idx="1"/>
          </p:cNvCxnSpPr>
          <p:nvPr/>
        </p:nvCxnSpPr>
        <p:spPr>
          <a:xfrm>
            <a:off x="3419872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5" idx="3"/>
            <a:endCxn id="16" idx="1"/>
          </p:cNvCxnSpPr>
          <p:nvPr/>
        </p:nvCxnSpPr>
        <p:spPr>
          <a:xfrm>
            <a:off x="4932040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97160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97160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48376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48376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직선 연결선 44"/>
          <p:cNvCxnSpPr>
            <a:stCxn id="40" idx="2"/>
            <a:endCxn id="41" idx="0"/>
          </p:cNvCxnSpPr>
          <p:nvPr/>
        </p:nvCxnSpPr>
        <p:spPr>
          <a:xfrm>
            <a:off x="136764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44" idx="2"/>
            <a:endCxn id="43" idx="0"/>
          </p:cNvCxnSpPr>
          <p:nvPr/>
        </p:nvCxnSpPr>
        <p:spPr>
          <a:xfrm>
            <a:off x="287981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0" idx="3"/>
            <a:endCxn id="44" idx="1"/>
          </p:cNvCxnSpPr>
          <p:nvPr/>
        </p:nvCxnSpPr>
        <p:spPr>
          <a:xfrm>
            <a:off x="176368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171556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715562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111606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164288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7164288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직선 연결선 55"/>
          <p:cNvCxnSpPr>
            <a:stCxn id="54" idx="2"/>
            <a:endCxn id="55" idx="0"/>
          </p:cNvCxnSpPr>
          <p:nvPr/>
        </p:nvCxnSpPr>
        <p:spPr>
          <a:xfrm>
            <a:off x="7560332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16" idx="3"/>
            <a:endCxn id="54" idx="1"/>
          </p:cNvCxnSpPr>
          <p:nvPr/>
        </p:nvCxnSpPr>
        <p:spPr>
          <a:xfrm>
            <a:off x="6444208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4292352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80452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4292352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80452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4" name="직선 연결선 63"/>
          <p:cNvCxnSpPr>
            <a:stCxn id="62" idx="2"/>
            <a:endCxn id="60" idx="0"/>
          </p:cNvCxnSpPr>
          <p:nvPr/>
        </p:nvCxnSpPr>
        <p:spPr>
          <a:xfrm>
            <a:off x="4688396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63" idx="2"/>
            <a:endCxn id="61" idx="0"/>
          </p:cNvCxnSpPr>
          <p:nvPr/>
        </p:nvCxnSpPr>
        <p:spPr>
          <a:xfrm>
            <a:off x="620056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62" idx="3"/>
            <a:endCxn id="63" idx="1"/>
          </p:cNvCxnSpPr>
          <p:nvPr/>
        </p:nvCxnSpPr>
        <p:spPr>
          <a:xfrm>
            <a:off x="5084440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모서리가 둥근 직사각형 66"/>
          <p:cNvSpPr/>
          <p:nvPr/>
        </p:nvSpPr>
        <p:spPr>
          <a:xfrm>
            <a:off x="731668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731668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9" name="직선 연결선 68"/>
          <p:cNvCxnSpPr>
            <a:stCxn id="67" idx="2"/>
            <a:endCxn id="68" idx="0"/>
          </p:cNvCxnSpPr>
          <p:nvPr/>
        </p:nvCxnSpPr>
        <p:spPr>
          <a:xfrm>
            <a:off x="771273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63" idx="3"/>
            <a:endCxn id="67" idx="1"/>
          </p:cNvCxnSpPr>
          <p:nvPr/>
        </p:nvCxnSpPr>
        <p:spPr>
          <a:xfrm>
            <a:off x="659660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타원 71"/>
          <p:cNvSpPr/>
          <p:nvPr/>
        </p:nvSpPr>
        <p:spPr>
          <a:xfrm>
            <a:off x="5804520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429235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804520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6200564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5084440" y="4842257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7316688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3" name="직선 연결선 82"/>
          <p:cNvCxnSpPr>
            <a:stCxn id="103" idx="2"/>
            <a:endCxn id="104" idx="0"/>
          </p:cNvCxnSpPr>
          <p:nvPr/>
        </p:nvCxnSpPr>
        <p:spPr>
          <a:xfrm flipH="1">
            <a:off x="2110680" y="2060848"/>
            <a:ext cx="2429508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103" idx="2"/>
            <a:endCxn id="106" idx="0"/>
          </p:cNvCxnSpPr>
          <p:nvPr/>
        </p:nvCxnSpPr>
        <p:spPr>
          <a:xfrm>
            <a:off x="4540188" y="2060848"/>
            <a:ext cx="165199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stCxn id="104" idx="2"/>
            <a:endCxn id="107" idx="0"/>
          </p:cNvCxnSpPr>
          <p:nvPr/>
        </p:nvCxnSpPr>
        <p:spPr>
          <a:xfrm>
            <a:off x="2110680" y="4005065"/>
            <a:ext cx="926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106" idx="2"/>
            <a:endCxn id="108" idx="0"/>
          </p:cNvCxnSpPr>
          <p:nvPr/>
        </p:nvCxnSpPr>
        <p:spPr>
          <a:xfrm flipH="1">
            <a:off x="5436096" y="4005065"/>
            <a:ext cx="756084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stCxn id="106" idx="2"/>
            <a:endCxn id="109" idx="0"/>
          </p:cNvCxnSpPr>
          <p:nvPr/>
        </p:nvCxnSpPr>
        <p:spPr>
          <a:xfrm>
            <a:off x="6192180" y="4005065"/>
            <a:ext cx="152055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971600" y="620689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801488" y="2564904"/>
            <a:ext cx="2618384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139952" y="2564904"/>
            <a:ext cx="410445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571546" y="4509121"/>
            <a:ext cx="1080120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4139952" y="4509121"/>
            <a:ext cx="2592288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172672" y="4509121"/>
            <a:ext cx="1080120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4016" y="6165304"/>
            <a:ext cx="163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Turn left and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27573" y="6171816"/>
            <a:ext cx="1617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find the sofa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48264" y="6115362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then turn around </a:t>
            </a:r>
            <a:b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 corner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511660" y="6068616"/>
            <a:ext cx="1294184" cy="119335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이등변 삼각형 79"/>
          <p:cNvSpPr/>
          <p:nvPr/>
        </p:nvSpPr>
        <p:spPr>
          <a:xfrm>
            <a:off x="4753980" y="6068616"/>
            <a:ext cx="1294184" cy="119335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이등변 삼각형 80"/>
          <p:cNvSpPr/>
          <p:nvPr/>
        </p:nvSpPr>
        <p:spPr>
          <a:xfrm>
            <a:off x="7065640" y="5229202"/>
            <a:ext cx="1898848" cy="839414"/>
          </a:xfrm>
          <a:prstGeom prst="triangle">
            <a:avLst>
              <a:gd name="adj" fmla="val 3640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880" y="87015"/>
            <a:ext cx="892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Most </a:t>
            </a:r>
            <a:r>
              <a:rPr lang="en-US" altLang="ko-KR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probable parse tree for </a:t>
            </a:r>
            <a:r>
              <a:rPr lang="en-US" altLang="ko-K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 test NL instruction</a:t>
            </a:r>
            <a:endParaRPr lang="ko-KR" altLang="en-US" sz="2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166465"/>
            <a:ext cx="567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</a:t>
            </a:r>
            <a:endParaRPr lang="ko-KR" altLang="en-US" sz="22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115616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1156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1918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919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9952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652120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27784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39952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52120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직선 연결선 17"/>
          <p:cNvCxnSpPr>
            <a:stCxn id="4" idx="2"/>
            <a:endCxn id="8" idx="0"/>
          </p:cNvCxnSpPr>
          <p:nvPr/>
        </p:nvCxnSpPr>
        <p:spPr>
          <a:xfrm>
            <a:off x="1511660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4" idx="2"/>
            <a:endCxn id="9" idx="0"/>
          </p:cNvCxnSpPr>
          <p:nvPr/>
        </p:nvCxnSpPr>
        <p:spPr>
          <a:xfrm flipH="1">
            <a:off x="2587860" y="1124745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4" idx="2"/>
            <a:endCxn id="11" idx="0"/>
          </p:cNvCxnSpPr>
          <p:nvPr/>
        </p:nvCxnSpPr>
        <p:spPr>
          <a:xfrm>
            <a:off x="3023828" y="1124745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12" idx="0"/>
          </p:cNvCxnSpPr>
          <p:nvPr/>
        </p:nvCxnSpPr>
        <p:spPr>
          <a:xfrm>
            <a:off x="4535996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6" idx="2"/>
            <a:endCxn id="13" idx="0"/>
          </p:cNvCxnSpPr>
          <p:nvPr/>
        </p:nvCxnSpPr>
        <p:spPr>
          <a:xfrm>
            <a:off x="6048164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" idx="3"/>
            <a:endCxn id="14" idx="1"/>
          </p:cNvCxnSpPr>
          <p:nvPr/>
        </p:nvCxnSpPr>
        <p:spPr>
          <a:xfrm>
            <a:off x="1907704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4" idx="3"/>
            <a:endCxn id="15" idx="1"/>
          </p:cNvCxnSpPr>
          <p:nvPr/>
        </p:nvCxnSpPr>
        <p:spPr>
          <a:xfrm>
            <a:off x="3419872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5" idx="3"/>
            <a:endCxn id="16" idx="1"/>
          </p:cNvCxnSpPr>
          <p:nvPr/>
        </p:nvCxnSpPr>
        <p:spPr>
          <a:xfrm>
            <a:off x="4932040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97160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97160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48376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48376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직선 연결선 44"/>
          <p:cNvCxnSpPr>
            <a:stCxn id="40" idx="2"/>
            <a:endCxn id="41" idx="0"/>
          </p:cNvCxnSpPr>
          <p:nvPr/>
        </p:nvCxnSpPr>
        <p:spPr>
          <a:xfrm>
            <a:off x="136764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44" idx="2"/>
            <a:endCxn id="43" idx="0"/>
          </p:cNvCxnSpPr>
          <p:nvPr/>
        </p:nvCxnSpPr>
        <p:spPr>
          <a:xfrm>
            <a:off x="287981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0" idx="3"/>
            <a:endCxn id="44" idx="1"/>
          </p:cNvCxnSpPr>
          <p:nvPr/>
        </p:nvCxnSpPr>
        <p:spPr>
          <a:xfrm>
            <a:off x="176368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171556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715562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111606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164288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7164288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직선 연결선 55"/>
          <p:cNvCxnSpPr>
            <a:stCxn id="54" idx="2"/>
            <a:endCxn id="55" idx="0"/>
          </p:cNvCxnSpPr>
          <p:nvPr/>
        </p:nvCxnSpPr>
        <p:spPr>
          <a:xfrm>
            <a:off x="7560332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16" idx="3"/>
            <a:endCxn id="54" idx="1"/>
          </p:cNvCxnSpPr>
          <p:nvPr/>
        </p:nvCxnSpPr>
        <p:spPr>
          <a:xfrm>
            <a:off x="6444208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4292352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5804520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4292352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804520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4" name="직선 연결선 63"/>
          <p:cNvCxnSpPr>
            <a:stCxn id="62" idx="2"/>
            <a:endCxn id="60" idx="0"/>
          </p:cNvCxnSpPr>
          <p:nvPr/>
        </p:nvCxnSpPr>
        <p:spPr>
          <a:xfrm>
            <a:off x="4688396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63" idx="2"/>
            <a:endCxn id="61" idx="0"/>
          </p:cNvCxnSpPr>
          <p:nvPr/>
        </p:nvCxnSpPr>
        <p:spPr>
          <a:xfrm>
            <a:off x="6200564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62" idx="3"/>
            <a:endCxn id="63" idx="1"/>
          </p:cNvCxnSpPr>
          <p:nvPr/>
        </p:nvCxnSpPr>
        <p:spPr>
          <a:xfrm>
            <a:off x="5084440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모서리가 둥근 직사각형 66"/>
          <p:cNvSpPr/>
          <p:nvPr/>
        </p:nvSpPr>
        <p:spPr>
          <a:xfrm>
            <a:off x="7316688" y="270892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7316688" y="333879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9" name="직선 연결선 68"/>
          <p:cNvCxnSpPr>
            <a:stCxn id="67" idx="2"/>
            <a:endCxn id="68" idx="0"/>
          </p:cNvCxnSpPr>
          <p:nvPr/>
        </p:nvCxnSpPr>
        <p:spPr>
          <a:xfrm>
            <a:off x="7712732" y="305076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63" idx="3"/>
            <a:endCxn id="67" idx="1"/>
          </p:cNvCxnSpPr>
          <p:nvPr/>
        </p:nvCxnSpPr>
        <p:spPr>
          <a:xfrm>
            <a:off x="6596608" y="287983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타원 71"/>
          <p:cNvSpPr/>
          <p:nvPr/>
        </p:nvSpPr>
        <p:spPr>
          <a:xfrm>
            <a:off x="5804520" y="5301208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4292352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804520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6200564" y="501317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5084440" y="4842257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7316688" y="4671339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3" name="직선 연결선 82"/>
          <p:cNvCxnSpPr>
            <a:stCxn id="103" idx="2"/>
            <a:endCxn id="104" idx="0"/>
          </p:cNvCxnSpPr>
          <p:nvPr/>
        </p:nvCxnSpPr>
        <p:spPr>
          <a:xfrm flipH="1">
            <a:off x="2110680" y="2060848"/>
            <a:ext cx="2429508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103" idx="2"/>
            <a:endCxn id="106" idx="0"/>
          </p:cNvCxnSpPr>
          <p:nvPr/>
        </p:nvCxnSpPr>
        <p:spPr>
          <a:xfrm>
            <a:off x="4540188" y="2060848"/>
            <a:ext cx="165199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stCxn id="104" idx="2"/>
            <a:endCxn id="107" idx="0"/>
          </p:cNvCxnSpPr>
          <p:nvPr/>
        </p:nvCxnSpPr>
        <p:spPr>
          <a:xfrm>
            <a:off x="2110680" y="4005065"/>
            <a:ext cx="926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106" idx="2"/>
            <a:endCxn id="108" idx="0"/>
          </p:cNvCxnSpPr>
          <p:nvPr/>
        </p:nvCxnSpPr>
        <p:spPr>
          <a:xfrm flipH="1">
            <a:off x="5436096" y="4005065"/>
            <a:ext cx="756084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stCxn id="106" idx="2"/>
            <a:endCxn id="109" idx="0"/>
          </p:cNvCxnSpPr>
          <p:nvPr/>
        </p:nvCxnSpPr>
        <p:spPr>
          <a:xfrm>
            <a:off x="6192180" y="4005065"/>
            <a:ext cx="1520552" cy="504056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971600" y="620689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801488" y="2564904"/>
            <a:ext cx="2618384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139952" y="2564904"/>
            <a:ext cx="410445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571546" y="4509121"/>
            <a:ext cx="1080120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4139952" y="4509121"/>
            <a:ext cx="2592288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172672" y="4509121"/>
            <a:ext cx="1080120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6" grpId="2" animBg="1"/>
      <p:bldP spid="107" grpId="0" animBg="1"/>
      <p:bldP spid="108" grpId="0" animBg="1"/>
      <p:bldP spid="1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모서리가 둥근 직사각형 168"/>
          <p:cNvSpPr/>
          <p:nvPr/>
        </p:nvSpPr>
        <p:spPr>
          <a:xfrm>
            <a:off x="1115616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타원 169"/>
          <p:cNvSpPr/>
          <p:nvPr/>
        </p:nvSpPr>
        <p:spPr>
          <a:xfrm>
            <a:off x="1115616" y="198884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타원 170"/>
          <p:cNvSpPr/>
          <p:nvPr/>
        </p:nvSpPr>
        <p:spPr>
          <a:xfrm>
            <a:off x="2191816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타원 171"/>
          <p:cNvSpPr/>
          <p:nvPr/>
        </p:nvSpPr>
        <p:spPr>
          <a:xfrm>
            <a:off x="3091916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타원 172"/>
          <p:cNvSpPr/>
          <p:nvPr/>
        </p:nvSpPr>
        <p:spPr>
          <a:xfrm>
            <a:off x="4139952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5652120" y="198884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27784" y="1358972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4139952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5652120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8" name="직선 연결선 177"/>
          <p:cNvCxnSpPr>
            <a:stCxn id="169" idx="2"/>
            <a:endCxn id="170" idx="0"/>
          </p:cNvCxnSpPr>
          <p:nvPr/>
        </p:nvCxnSpPr>
        <p:spPr>
          <a:xfrm>
            <a:off x="1511660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>
            <a:stCxn id="175" idx="2"/>
            <a:endCxn id="171" idx="0"/>
          </p:cNvCxnSpPr>
          <p:nvPr/>
        </p:nvCxnSpPr>
        <p:spPr>
          <a:xfrm flipH="1">
            <a:off x="2587860" y="1700808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>
            <a:stCxn id="175" idx="2"/>
            <a:endCxn id="172" idx="0"/>
          </p:cNvCxnSpPr>
          <p:nvPr/>
        </p:nvCxnSpPr>
        <p:spPr>
          <a:xfrm>
            <a:off x="3023828" y="1700808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>
            <a:stCxn id="176" idx="2"/>
            <a:endCxn id="173" idx="0"/>
          </p:cNvCxnSpPr>
          <p:nvPr/>
        </p:nvCxnSpPr>
        <p:spPr>
          <a:xfrm>
            <a:off x="4535996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>
            <a:stCxn id="177" idx="2"/>
            <a:endCxn id="174" idx="0"/>
          </p:cNvCxnSpPr>
          <p:nvPr/>
        </p:nvCxnSpPr>
        <p:spPr>
          <a:xfrm>
            <a:off x="6048164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/>
          <p:cNvCxnSpPr>
            <a:stCxn id="169" idx="3"/>
            <a:endCxn id="175" idx="1"/>
          </p:cNvCxnSpPr>
          <p:nvPr/>
        </p:nvCxnSpPr>
        <p:spPr>
          <a:xfrm>
            <a:off x="1907704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/>
          <p:cNvCxnSpPr>
            <a:stCxn id="175" idx="3"/>
            <a:endCxn id="176" idx="1"/>
          </p:cNvCxnSpPr>
          <p:nvPr/>
        </p:nvCxnSpPr>
        <p:spPr>
          <a:xfrm>
            <a:off x="3419872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/>
          <p:cNvCxnSpPr>
            <a:stCxn id="176" idx="3"/>
            <a:endCxn id="177" idx="1"/>
          </p:cNvCxnSpPr>
          <p:nvPr/>
        </p:nvCxnSpPr>
        <p:spPr>
          <a:xfrm>
            <a:off x="4932040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모서리가 둥근 직사각형 195"/>
          <p:cNvSpPr/>
          <p:nvPr/>
        </p:nvSpPr>
        <p:spPr>
          <a:xfrm>
            <a:off x="7164288" y="1358972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7" name="타원 196"/>
          <p:cNvSpPr/>
          <p:nvPr/>
        </p:nvSpPr>
        <p:spPr>
          <a:xfrm>
            <a:off x="7164288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8" name="직선 연결선 197"/>
          <p:cNvCxnSpPr>
            <a:stCxn id="196" idx="2"/>
            <a:endCxn id="197" idx="0"/>
          </p:cNvCxnSpPr>
          <p:nvPr/>
        </p:nvCxnSpPr>
        <p:spPr>
          <a:xfrm>
            <a:off x="7560332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화살표 연결선 198"/>
          <p:cNvCxnSpPr>
            <a:stCxn id="177" idx="3"/>
            <a:endCxn id="196" idx="1"/>
          </p:cNvCxnSpPr>
          <p:nvPr/>
        </p:nvCxnSpPr>
        <p:spPr>
          <a:xfrm>
            <a:off x="6444208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직사각형 221"/>
          <p:cNvSpPr/>
          <p:nvPr/>
        </p:nvSpPr>
        <p:spPr>
          <a:xfrm>
            <a:off x="971600" y="1196754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1899320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899320" y="486916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4923656" y="4869161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3411488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4923656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0" name="직선 연결선 69"/>
          <p:cNvCxnSpPr>
            <a:stCxn id="61" idx="2"/>
            <a:endCxn id="62" idx="0"/>
          </p:cNvCxnSpPr>
          <p:nvPr/>
        </p:nvCxnSpPr>
        <p:spPr>
          <a:xfrm>
            <a:off x="2295364" y="458112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69" idx="2"/>
            <a:endCxn id="66" idx="0"/>
          </p:cNvCxnSpPr>
          <p:nvPr/>
        </p:nvCxnSpPr>
        <p:spPr>
          <a:xfrm>
            <a:off x="5319700" y="458112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61" idx="3"/>
            <a:endCxn id="68" idx="1"/>
          </p:cNvCxnSpPr>
          <p:nvPr/>
        </p:nvCxnSpPr>
        <p:spPr>
          <a:xfrm>
            <a:off x="2691408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68" idx="3"/>
            <a:endCxn id="69" idx="1"/>
          </p:cNvCxnSpPr>
          <p:nvPr/>
        </p:nvCxnSpPr>
        <p:spPr>
          <a:xfrm>
            <a:off x="4203576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6435824" y="4239291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직선 화살표 연결선 80"/>
          <p:cNvCxnSpPr>
            <a:stCxn id="69" idx="3"/>
            <a:endCxn id="78" idx="1"/>
          </p:cNvCxnSpPr>
          <p:nvPr/>
        </p:nvCxnSpPr>
        <p:spPr>
          <a:xfrm>
            <a:off x="5715744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/>
          <p:cNvSpPr/>
          <p:nvPr/>
        </p:nvSpPr>
        <p:spPr>
          <a:xfrm>
            <a:off x="1763688" y="4077073"/>
            <a:ext cx="5616624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203576" y="2996952"/>
            <a:ext cx="648072" cy="792088"/>
          </a:xfrm>
          <a:prstGeom prst="downArrow">
            <a:avLst>
              <a:gd name="adj1" fmla="val 40099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7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6" grpId="0" animBg="1"/>
      <p:bldP spid="68" grpId="0" animBg="1"/>
      <p:bldP spid="69" grpId="0" animBg="1"/>
      <p:bldP spid="78" grpId="0" animBg="1"/>
      <p:bldP spid="8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Unigram Generation PCFG Model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Limitations of Hierarchy Generation PCFG Model </a:t>
            </a:r>
          </a:p>
          <a:p>
            <a:pPr lvl="1"/>
            <a:r>
              <a:rPr lang="en-US" altLang="ko-KR" dirty="0" smtClean="0"/>
              <a:t>Complexities caused by </a:t>
            </a:r>
            <a:r>
              <a:rPr lang="en-US" altLang="ko-KR" b="1" dirty="0" smtClean="0"/>
              <a:t>Lexeme Hierarchy Graph</a:t>
            </a:r>
            <a:r>
              <a:rPr lang="en-US" altLang="ko-KR" dirty="0" smtClean="0"/>
              <a:t> and </a:t>
            </a:r>
            <a:r>
              <a:rPr lang="en-US" altLang="ko-KR" b="1" dirty="0" smtClean="0"/>
              <a:t>k-permutations</a:t>
            </a:r>
          </a:p>
          <a:p>
            <a:pPr lvl="1"/>
            <a:r>
              <a:rPr lang="en-US" altLang="ko-KR" dirty="0" smtClean="0"/>
              <a:t>Tend to over-fit to the training data</a:t>
            </a:r>
          </a:p>
          <a:p>
            <a:r>
              <a:rPr lang="en-US" altLang="ko-KR" dirty="0" smtClean="0"/>
              <a:t>Proposed Solution: Simpler model</a:t>
            </a:r>
          </a:p>
          <a:p>
            <a:pPr lvl="1"/>
            <a:r>
              <a:rPr lang="en-US" altLang="ko-KR" dirty="0" smtClean="0"/>
              <a:t>Generate relevant semantic lexemes one by one</a:t>
            </a:r>
          </a:p>
          <a:p>
            <a:pPr lvl="1"/>
            <a:r>
              <a:rPr lang="en-US" altLang="ko-KR" dirty="0" smtClean="0"/>
              <a:t>No extra PCFG rules for k-permutations</a:t>
            </a:r>
          </a:p>
          <a:p>
            <a:pPr lvl="1"/>
            <a:r>
              <a:rPr lang="en-US" altLang="ko-KR" dirty="0" smtClean="0"/>
              <a:t>Maintains simpler PCFG rule set, faster to train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PCFG Construction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Unigram Markov generation of relevant lexemes</a:t>
            </a:r>
          </a:p>
          <a:p>
            <a:pPr lvl="1"/>
            <a:r>
              <a:rPr lang="en-US" altLang="ko-KR" dirty="0" smtClean="0"/>
              <a:t>Each context MR generates relevant lexemes one by one</a:t>
            </a:r>
          </a:p>
          <a:p>
            <a:pPr lvl="1"/>
            <a:r>
              <a:rPr lang="en-US" altLang="ko-KR" dirty="0" smtClean="0"/>
              <a:t>Permutations of the appearing orders of relevant lexemes are already considered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395536" y="1556792"/>
            <a:ext cx="4994974" cy="4532779"/>
            <a:chOff x="395536" y="836712"/>
            <a:chExt cx="4560628" cy="4660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95536" y="836712"/>
                  <a:ext cx="4536504" cy="4660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/>
                            <a:cs typeface="Times New Roman" pitchFamily="18" charset="0"/>
                          </a:rPr>
                          <m:t>𝑅𝑜𝑜𝑡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𝑐𝑜𝑛𝑡𝑒𝑥𝑡𝑠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∀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𝑙𝑒𝑥𝑒𝑚𝑒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𝑀𝑅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altLang="ko-KR" sz="1600" b="0" i="1" dirty="0" smtClean="0">
                    <a:latin typeface="Cambria Math" panose="02040503050406030204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i="1" dirty="0" smtClean="0">
                    <a:latin typeface="Cambria Math" panose="02040503050406030204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𝑃h𝑟𝑎𝑠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ko-KR" sz="1600" b="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𝑙𝑒𝑥𝑖𝑐𝑜𝑛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ko-KR" sz="16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∀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𝑤𝑜𝑟𝑑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s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t</m:t>
                        </m:r>
                        <m:r>
                          <a:rPr lang="en-US" altLang="ko-KR" sz="1600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𝑙𝑒𝑥𝑖𝑐𝑜𝑛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ko-KR" sz="1600" i="1" dirty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𝑃h𝑟𝑎𝑠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𝑃h𝑟𝑎𝑠𝑒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 smtClean="0">
                    <a:latin typeface="Cambria Math" panose="02040503050406030204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    ∀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𝑤𝑜𝑟𝑑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𝑁𝐿𝑠</m:t>
                        </m:r>
                      </m:oMath>
                    </m:oMathPara>
                  </a14:m>
                  <a:endParaRPr lang="en-US" altLang="ko-KR" sz="1600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836712"/>
                  <a:ext cx="4536504" cy="46607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직사각형 19"/>
                <p:cNvSpPr/>
                <p:nvPr/>
              </p:nvSpPr>
              <p:spPr>
                <a:xfrm>
                  <a:off x="2835883" y="2588968"/>
                  <a:ext cx="2120281" cy="1362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𝑃h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baseline="-25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𝑃h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∅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𝑊𝑜𝑟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Times New Roman" pitchFamily="18" charset="0"/>
                    <a:ea typeface="Cambria Math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직사각형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883" y="2588968"/>
                  <a:ext cx="2120281" cy="1362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PCFG Construction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14" name="오른쪽 중괄호 13"/>
          <p:cNvSpPr/>
          <p:nvPr/>
        </p:nvSpPr>
        <p:spPr>
          <a:xfrm>
            <a:off x="5004048" y="2060848"/>
            <a:ext cx="360040" cy="864096"/>
          </a:xfrm>
          <a:prstGeom prst="rightBrace">
            <a:avLst>
              <a:gd name="adj1" fmla="val 32236"/>
              <a:gd name="adj2" fmla="val 50830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08104" y="1960964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Each semantic concept is generated by unigram Markov process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오른쪽 중괄호 15"/>
          <p:cNvSpPr/>
          <p:nvPr/>
        </p:nvSpPr>
        <p:spPr>
          <a:xfrm>
            <a:off x="5360785" y="3064098"/>
            <a:ext cx="360040" cy="1971426"/>
          </a:xfrm>
          <a:prstGeom prst="rightBrace">
            <a:avLst>
              <a:gd name="adj1" fmla="val 32236"/>
              <a:gd name="adj2" fmla="val 50830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757337" y="3501008"/>
            <a:ext cx="3279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All semantic concepts generate relevant NL words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31540" y="2060847"/>
            <a:ext cx="1548172" cy="864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0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Language Grounding: Machine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501008"/>
            <a:ext cx="2667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dirty="0" smtClean="0">
                <a:solidFill>
                  <a:srgbClr val="00CCFF"/>
                </a:solidFill>
                <a:ea typeface="굴림" charset="-127"/>
              </a:rPr>
              <a:t>Iran’s goalkeeper blocks the ball</a:t>
            </a:r>
          </a:p>
          <a:p>
            <a:pPr eaLnBrk="1" hangingPunct="1">
              <a:buFontTx/>
              <a:buNone/>
            </a:pPr>
            <a:endParaRPr lang="en-US" altLang="ko-KR" sz="2800" dirty="0" smtClean="0">
              <a:solidFill>
                <a:srgbClr val="00CCFF"/>
              </a:solidFill>
              <a:ea typeface="굴림" charset="-127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 rot="5314061">
            <a:off x="3467100" y="2933700"/>
            <a:ext cx="457200" cy="1447800"/>
          </a:xfrm>
          <a:prstGeom prst="curvedRight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 rot="-5419761">
            <a:off x="3620294" y="3542506"/>
            <a:ext cx="457200" cy="1449388"/>
          </a:xfrm>
          <a:prstGeom prst="curvedRightArrow">
            <a:avLst>
              <a:gd name="adj1" fmla="val 63403"/>
              <a:gd name="adj2" fmla="val 12680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9072" t="3612" b="7723"/>
          <a:stretch>
            <a:fillRect/>
          </a:stretch>
        </p:blipFill>
        <p:spPr bwMode="auto">
          <a:xfrm>
            <a:off x="4788024" y="2127077"/>
            <a:ext cx="3024336" cy="382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0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Parsing New NL Sentences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Follows the similar scheme as in Hierarchy Generation PCFG model</a:t>
            </a:r>
          </a:p>
          <a:p>
            <a:r>
              <a:rPr lang="en-US" altLang="ko-KR" dirty="0" smtClean="0"/>
              <a:t>Compose final MR parse from lexeme MRs appeared in the parse tree</a:t>
            </a:r>
          </a:p>
          <a:p>
            <a:pPr lvl="1"/>
            <a:r>
              <a:rPr lang="en-US" altLang="ko-KR" dirty="0" smtClean="0"/>
              <a:t>Consider only the lexeme MRs responsible for generating NL words</a:t>
            </a:r>
          </a:p>
          <a:p>
            <a:pPr lvl="1"/>
            <a:r>
              <a:rPr lang="en-US" altLang="ko-KR" dirty="0" smtClean="0"/>
              <a:t>Mark relevant lexeme MR components in the context MR appearing in the top nonterminal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직선 연결선 82"/>
          <p:cNvCxnSpPr>
            <a:stCxn id="103" idx="2"/>
            <a:endCxn id="107" idx="0"/>
          </p:cNvCxnSpPr>
          <p:nvPr/>
        </p:nvCxnSpPr>
        <p:spPr>
          <a:xfrm flipH="1">
            <a:off x="2123727" y="2060849"/>
            <a:ext cx="2416461" cy="64807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103" idx="2"/>
            <a:endCxn id="99" idx="0"/>
          </p:cNvCxnSpPr>
          <p:nvPr/>
        </p:nvCxnSpPr>
        <p:spPr>
          <a:xfrm>
            <a:off x="4540188" y="2060849"/>
            <a:ext cx="1476654" cy="40759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99" idx="2"/>
            <a:endCxn id="108" idx="0"/>
          </p:cNvCxnSpPr>
          <p:nvPr/>
        </p:nvCxnSpPr>
        <p:spPr>
          <a:xfrm flipH="1">
            <a:off x="4427984" y="3402708"/>
            <a:ext cx="1588858" cy="530348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stCxn id="99" idx="2"/>
            <a:endCxn id="126" idx="0"/>
          </p:cNvCxnSpPr>
          <p:nvPr/>
        </p:nvCxnSpPr>
        <p:spPr>
          <a:xfrm>
            <a:off x="6016842" y="3402708"/>
            <a:ext cx="1407981" cy="54037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971600" y="620689"/>
            <a:ext cx="7137176" cy="1440160"/>
            <a:chOff x="971600" y="620689"/>
            <a:chExt cx="7137176" cy="1440160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1115616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11156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LEFT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21918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BLUE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HALL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0919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4139952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steps: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2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5652120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27784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139952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652120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직선 연결선 17"/>
            <p:cNvCxnSpPr>
              <a:stCxn id="4" idx="2"/>
              <a:endCxn id="8" idx="0"/>
            </p:cNvCxnSpPr>
            <p:nvPr/>
          </p:nvCxnSpPr>
          <p:spPr>
            <a:xfrm>
              <a:off x="1511660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>
              <a:stCxn id="14" idx="2"/>
              <a:endCxn id="9" idx="0"/>
            </p:cNvCxnSpPr>
            <p:nvPr/>
          </p:nvCxnSpPr>
          <p:spPr>
            <a:xfrm flipH="1">
              <a:off x="2587860" y="1124745"/>
              <a:ext cx="435968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>
              <a:stCxn id="14" idx="2"/>
              <a:endCxn id="11" idx="0"/>
            </p:cNvCxnSpPr>
            <p:nvPr/>
          </p:nvCxnSpPr>
          <p:spPr>
            <a:xfrm>
              <a:off x="3023828" y="1124745"/>
              <a:ext cx="464132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>
              <a:stCxn id="15" idx="2"/>
              <a:endCxn id="12" idx="0"/>
            </p:cNvCxnSpPr>
            <p:nvPr/>
          </p:nvCxnSpPr>
          <p:spPr>
            <a:xfrm>
              <a:off x="4535996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>
              <a:stCxn id="16" idx="2"/>
              <a:endCxn id="13" idx="0"/>
            </p:cNvCxnSpPr>
            <p:nvPr/>
          </p:nvCxnSpPr>
          <p:spPr>
            <a:xfrm>
              <a:off x="6048164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>
              <a:stCxn id="4" idx="3"/>
              <a:endCxn id="14" idx="1"/>
            </p:cNvCxnSpPr>
            <p:nvPr/>
          </p:nvCxnSpPr>
          <p:spPr>
            <a:xfrm>
              <a:off x="1907704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>
              <a:stCxn id="14" idx="3"/>
              <a:endCxn id="15" idx="1"/>
            </p:cNvCxnSpPr>
            <p:nvPr/>
          </p:nvCxnSpPr>
          <p:spPr>
            <a:xfrm>
              <a:off x="3419872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15" idx="3"/>
              <a:endCxn id="16" idx="1"/>
            </p:cNvCxnSpPr>
            <p:nvPr/>
          </p:nvCxnSpPr>
          <p:spPr>
            <a:xfrm>
              <a:off x="4932040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모서리가 둥근 직사각형 53"/>
            <p:cNvSpPr/>
            <p:nvPr/>
          </p:nvSpPr>
          <p:spPr>
            <a:xfrm>
              <a:off x="7164288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7164288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6" name="직선 연결선 55"/>
            <p:cNvCxnSpPr>
              <a:stCxn id="54" idx="2"/>
              <a:endCxn id="55" idx="0"/>
            </p:cNvCxnSpPr>
            <p:nvPr/>
          </p:nvCxnSpPr>
          <p:spPr>
            <a:xfrm>
              <a:off x="7560332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>
              <a:stCxn id="16" idx="3"/>
              <a:endCxn id="54" idx="1"/>
            </p:cNvCxnSpPr>
            <p:nvPr/>
          </p:nvCxnSpPr>
          <p:spPr>
            <a:xfrm>
              <a:off x="6444208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971600" y="620689"/>
              <a:ext cx="7137176" cy="1440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1727683" y="2871138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727683" y="350100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123727" y="321297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직사각형 106"/>
          <p:cNvSpPr/>
          <p:nvPr/>
        </p:nvSpPr>
        <p:spPr>
          <a:xfrm>
            <a:off x="1583667" y="2708920"/>
            <a:ext cx="1080120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4796408" y="4725143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3284240" y="4095274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4796408" y="4095274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5192452" y="4437111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4076328" y="426619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3131840" y="3933056"/>
            <a:ext cx="2592288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7020272" y="5391418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886889" y="5229200"/>
            <a:ext cx="1080120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984" y="956048"/>
            <a:ext cx="101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Context</a:t>
            </a:r>
          </a:p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MR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473" y="2924944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Relevant</a:t>
            </a:r>
          </a:p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Lexemes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9" name="직선 연결선 88"/>
          <p:cNvCxnSpPr>
            <a:stCxn id="126" idx="2"/>
            <a:endCxn id="109" idx="0"/>
          </p:cNvCxnSpPr>
          <p:nvPr/>
        </p:nvCxnSpPr>
        <p:spPr>
          <a:xfrm>
            <a:off x="7424823" y="4877339"/>
            <a:ext cx="2126" cy="35186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04016" y="6165304"/>
            <a:ext cx="163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Turn left and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5034" y="6171816"/>
            <a:ext cx="1617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find the sofa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88224" y="6187370"/>
            <a:ext cx="2214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then turn around </a:t>
            </a:r>
          </a:p>
          <a:p>
            <a:pPr>
              <a:lnSpc>
                <a:spcPts val="1800"/>
              </a:lnSpc>
            </a:pPr>
            <a:r>
              <a:rPr lang="en-US" altLang="ko-KR" sz="2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 corner</a:t>
            </a:r>
            <a:endParaRPr lang="ko-KR" altLang="en-US" sz="22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이등변 삼각형 58"/>
          <p:cNvSpPr/>
          <p:nvPr/>
        </p:nvSpPr>
        <p:spPr>
          <a:xfrm>
            <a:off x="1511660" y="4149080"/>
            <a:ext cx="1294184" cy="2038871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이등변 삼각형 59"/>
          <p:cNvSpPr/>
          <p:nvPr/>
        </p:nvSpPr>
        <p:spPr>
          <a:xfrm>
            <a:off x="3801441" y="5373216"/>
            <a:ext cx="1294184" cy="814735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이등변 삼각형 60"/>
          <p:cNvSpPr/>
          <p:nvPr/>
        </p:nvSpPr>
        <p:spPr>
          <a:xfrm>
            <a:off x="6724188" y="5895474"/>
            <a:ext cx="1898848" cy="269830"/>
          </a:xfrm>
          <a:prstGeom prst="triangle">
            <a:avLst>
              <a:gd name="adj" fmla="val 3640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43880" y="87015"/>
            <a:ext cx="892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Most </a:t>
            </a:r>
            <a:r>
              <a:rPr lang="en-US" altLang="ko-KR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probable parse tree for </a:t>
            </a:r>
            <a:r>
              <a:rPr lang="en-US" altLang="ko-KR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 test NL instruction</a:t>
            </a:r>
            <a:endParaRPr lang="ko-KR" altLang="en-US" sz="2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28" y="6166465"/>
            <a:ext cx="567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</a:t>
            </a:r>
            <a:endParaRPr lang="ko-KR" altLang="en-US" sz="22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4431001" y="2468448"/>
            <a:ext cx="3171682" cy="934260"/>
            <a:chOff x="971600" y="620689"/>
            <a:chExt cx="7137176" cy="1440160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1115616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11156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LEFT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21918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BLUE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HALL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30919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타원 68"/>
            <p:cNvSpPr/>
            <p:nvPr/>
          </p:nvSpPr>
          <p:spPr>
            <a:xfrm>
              <a:off x="4139952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steps: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2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타원 69"/>
            <p:cNvSpPr/>
            <p:nvPr/>
          </p:nvSpPr>
          <p:spPr>
            <a:xfrm>
              <a:off x="5652120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모서리가 둥근 직사각형 70"/>
            <p:cNvSpPr/>
            <p:nvPr/>
          </p:nvSpPr>
          <p:spPr>
            <a:xfrm>
              <a:off x="2627784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4139952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모서리가 둥근 직사각형 78"/>
            <p:cNvSpPr/>
            <p:nvPr/>
          </p:nvSpPr>
          <p:spPr>
            <a:xfrm>
              <a:off x="5652120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0" name="직선 연결선 79"/>
            <p:cNvCxnSpPr>
              <a:stCxn id="65" idx="2"/>
              <a:endCxn id="66" idx="0"/>
            </p:cNvCxnSpPr>
            <p:nvPr/>
          </p:nvCxnSpPr>
          <p:spPr>
            <a:xfrm>
              <a:off x="1511660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>
              <a:stCxn id="71" idx="2"/>
              <a:endCxn id="67" idx="0"/>
            </p:cNvCxnSpPr>
            <p:nvPr/>
          </p:nvCxnSpPr>
          <p:spPr>
            <a:xfrm flipH="1">
              <a:off x="2587860" y="1124745"/>
              <a:ext cx="435968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>
              <a:stCxn id="71" idx="2"/>
              <a:endCxn id="68" idx="0"/>
            </p:cNvCxnSpPr>
            <p:nvPr/>
          </p:nvCxnSpPr>
          <p:spPr>
            <a:xfrm>
              <a:off x="3023828" y="1124745"/>
              <a:ext cx="464132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>
              <a:stCxn id="75" idx="2"/>
              <a:endCxn id="69" idx="0"/>
            </p:cNvCxnSpPr>
            <p:nvPr/>
          </p:nvCxnSpPr>
          <p:spPr>
            <a:xfrm>
              <a:off x="4535996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>
              <a:stCxn id="79" idx="2"/>
              <a:endCxn id="70" idx="0"/>
            </p:cNvCxnSpPr>
            <p:nvPr/>
          </p:nvCxnSpPr>
          <p:spPr>
            <a:xfrm>
              <a:off x="6048164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65" idx="3"/>
              <a:endCxn id="71" idx="1"/>
            </p:cNvCxnSpPr>
            <p:nvPr/>
          </p:nvCxnSpPr>
          <p:spPr>
            <a:xfrm>
              <a:off x="1907704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>
              <a:stCxn id="71" idx="3"/>
              <a:endCxn id="75" idx="1"/>
            </p:cNvCxnSpPr>
            <p:nvPr/>
          </p:nvCxnSpPr>
          <p:spPr>
            <a:xfrm>
              <a:off x="3419872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>
              <a:stCxn id="75" idx="3"/>
              <a:endCxn id="79" idx="1"/>
            </p:cNvCxnSpPr>
            <p:nvPr/>
          </p:nvCxnSpPr>
          <p:spPr>
            <a:xfrm>
              <a:off x="4932040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모서리가 둥근 직사각형 92"/>
            <p:cNvSpPr/>
            <p:nvPr/>
          </p:nvSpPr>
          <p:spPr>
            <a:xfrm>
              <a:off x="7164288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타원 93"/>
            <p:cNvSpPr/>
            <p:nvPr/>
          </p:nvSpPr>
          <p:spPr>
            <a:xfrm>
              <a:off x="7164288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5" name="직선 연결선 94"/>
            <p:cNvCxnSpPr>
              <a:stCxn id="93" idx="2"/>
              <a:endCxn id="94" idx="0"/>
            </p:cNvCxnSpPr>
            <p:nvPr/>
          </p:nvCxnSpPr>
          <p:spPr>
            <a:xfrm>
              <a:off x="7560332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/>
            <p:cNvCxnSpPr>
              <a:stCxn id="79" idx="3"/>
              <a:endCxn id="93" idx="1"/>
            </p:cNvCxnSpPr>
            <p:nvPr/>
          </p:nvCxnSpPr>
          <p:spPr>
            <a:xfrm>
              <a:off x="6444208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직사각형 98"/>
            <p:cNvSpPr/>
            <p:nvPr/>
          </p:nvSpPr>
          <p:spPr>
            <a:xfrm>
              <a:off x="971600" y="620689"/>
              <a:ext cx="7137176" cy="1440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5838982" y="3943079"/>
            <a:ext cx="3171682" cy="934260"/>
            <a:chOff x="971600" y="620689"/>
            <a:chExt cx="7137176" cy="1440160"/>
          </a:xfrm>
        </p:grpSpPr>
        <p:sp>
          <p:nvSpPr>
            <p:cNvPr id="101" name="모서리가 둥근 직사각형 100"/>
            <p:cNvSpPr/>
            <p:nvPr/>
          </p:nvSpPr>
          <p:spPr>
            <a:xfrm>
              <a:off x="1115616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타원 101"/>
            <p:cNvSpPr/>
            <p:nvPr/>
          </p:nvSpPr>
          <p:spPr>
            <a:xfrm>
              <a:off x="11156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LEFT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타원 103"/>
            <p:cNvSpPr/>
            <p:nvPr/>
          </p:nvSpPr>
          <p:spPr>
            <a:xfrm>
              <a:off x="21918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BLUE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HALL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타원 104"/>
            <p:cNvSpPr/>
            <p:nvPr/>
          </p:nvSpPr>
          <p:spPr>
            <a:xfrm>
              <a:off x="30919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타원 105"/>
            <p:cNvSpPr/>
            <p:nvPr/>
          </p:nvSpPr>
          <p:spPr>
            <a:xfrm>
              <a:off x="4139952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steps: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2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타원 109"/>
            <p:cNvSpPr/>
            <p:nvPr/>
          </p:nvSpPr>
          <p:spPr>
            <a:xfrm>
              <a:off x="5652120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모서리가 둥근 직사각형 110"/>
            <p:cNvSpPr/>
            <p:nvPr/>
          </p:nvSpPr>
          <p:spPr>
            <a:xfrm>
              <a:off x="2627784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모서리가 둥근 직사각형 111"/>
            <p:cNvSpPr/>
            <p:nvPr/>
          </p:nvSpPr>
          <p:spPr>
            <a:xfrm>
              <a:off x="4139952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5652120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4" name="직선 연결선 113"/>
            <p:cNvCxnSpPr>
              <a:stCxn id="101" idx="2"/>
              <a:endCxn id="102" idx="0"/>
            </p:cNvCxnSpPr>
            <p:nvPr/>
          </p:nvCxnSpPr>
          <p:spPr>
            <a:xfrm>
              <a:off x="1511660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>
              <a:stCxn id="111" idx="2"/>
              <a:endCxn id="104" idx="0"/>
            </p:cNvCxnSpPr>
            <p:nvPr/>
          </p:nvCxnSpPr>
          <p:spPr>
            <a:xfrm flipH="1">
              <a:off x="2587860" y="1124745"/>
              <a:ext cx="435968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>
              <a:stCxn id="111" idx="2"/>
              <a:endCxn id="105" idx="0"/>
            </p:cNvCxnSpPr>
            <p:nvPr/>
          </p:nvCxnSpPr>
          <p:spPr>
            <a:xfrm>
              <a:off x="3023828" y="1124745"/>
              <a:ext cx="464132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>
              <a:stCxn id="112" idx="2"/>
              <a:endCxn id="106" idx="0"/>
            </p:cNvCxnSpPr>
            <p:nvPr/>
          </p:nvCxnSpPr>
          <p:spPr>
            <a:xfrm>
              <a:off x="4535996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>
              <a:stCxn id="113" idx="2"/>
              <a:endCxn id="110" idx="0"/>
            </p:cNvCxnSpPr>
            <p:nvPr/>
          </p:nvCxnSpPr>
          <p:spPr>
            <a:xfrm>
              <a:off x="6048164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/>
            <p:cNvCxnSpPr>
              <a:stCxn id="101" idx="3"/>
              <a:endCxn id="111" idx="1"/>
            </p:cNvCxnSpPr>
            <p:nvPr/>
          </p:nvCxnSpPr>
          <p:spPr>
            <a:xfrm>
              <a:off x="1907704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/>
            <p:cNvCxnSpPr>
              <a:stCxn id="111" idx="3"/>
              <a:endCxn id="112" idx="1"/>
            </p:cNvCxnSpPr>
            <p:nvPr/>
          </p:nvCxnSpPr>
          <p:spPr>
            <a:xfrm>
              <a:off x="3419872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/>
            <p:cNvCxnSpPr>
              <a:stCxn id="112" idx="3"/>
              <a:endCxn id="113" idx="1"/>
            </p:cNvCxnSpPr>
            <p:nvPr/>
          </p:nvCxnSpPr>
          <p:spPr>
            <a:xfrm>
              <a:off x="4932040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모서리가 둥근 직사각형 121"/>
            <p:cNvSpPr/>
            <p:nvPr/>
          </p:nvSpPr>
          <p:spPr>
            <a:xfrm>
              <a:off x="7164288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0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타원 122"/>
            <p:cNvSpPr/>
            <p:nvPr/>
          </p:nvSpPr>
          <p:spPr>
            <a:xfrm>
              <a:off x="7164288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4" name="직선 연결선 123"/>
            <p:cNvCxnSpPr>
              <a:stCxn id="122" idx="2"/>
              <a:endCxn id="123" idx="0"/>
            </p:cNvCxnSpPr>
            <p:nvPr/>
          </p:nvCxnSpPr>
          <p:spPr>
            <a:xfrm>
              <a:off x="7560332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/>
            <p:cNvCxnSpPr>
              <a:stCxn id="113" idx="3"/>
              <a:endCxn id="122" idx="1"/>
            </p:cNvCxnSpPr>
            <p:nvPr/>
          </p:nvCxnSpPr>
          <p:spPr>
            <a:xfrm>
              <a:off x="6444208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직사각형 125"/>
            <p:cNvSpPr/>
            <p:nvPr/>
          </p:nvSpPr>
          <p:spPr>
            <a:xfrm>
              <a:off x="971600" y="620689"/>
              <a:ext cx="7137176" cy="1440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922324" y="2183598"/>
            <a:ext cx="1638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Context MR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21184" y="3644707"/>
            <a:ext cx="1638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Context MR</a:t>
            </a:r>
            <a:endParaRPr lang="ko-KR" altLang="en-US" sz="16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971600" y="620689"/>
            <a:ext cx="7137176" cy="1440160"/>
            <a:chOff x="971600" y="620689"/>
            <a:chExt cx="7137176" cy="1440160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1115616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11156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LEFT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21918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BLUE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HALL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091916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front: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4139952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steps: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2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5652120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at: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SOFA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27784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139952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Travel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652120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Verify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직선 연결선 17"/>
            <p:cNvCxnSpPr>
              <a:stCxn id="4" idx="2"/>
              <a:endCxn id="8" idx="0"/>
            </p:cNvCxnSpPr>
            <p:nvPr/>
          </p:nvCxnSpPr>
          <p:spPr>
            <a:xfrm>
              <a:off x="1511660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>
              <a:stCxn id="14" idx="2"/>
              <a:endCxn id="9" idx="0"/>
            </p:cNvCxnSpPr>
            <p:nvPr/>
          </p:nvCxnSpPr>
          <p:spPr>
            <a:xfrm flipH="1">
              <a:off x="2587860" y="1124745"/>
              <a:ext cx="435968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>
              <a:stCxn id="14" idx="2"/>
              <a:endCxn id="11" idx="0"/>
            </p:cNvCxnSpPr>
            <p:nvPr/>
          </p:nvCxnSpPr>
          <p:spPr>
            <a:xfrm>
              <a:off x="3023828" y="1124745"/>
              <a:ext cx="464132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>
              <a:stCxn id="15" idx="2"/>
              <a:endCxn id="12" idx="0"/>
            </p:cNvCxnSpPr>
            <p:nvPr/>
          </p:nvCxnSpPr>
          <p:spPr>
            <a:xfrm>
              <a:off x="4535996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>
              <a:stCxn id="16" idx="2"/>
              <a:endCxn id="13" idx="0"/>
            </p:cNvCxnSpPr>
            <p:nvPr/>
          </p:nvCxnSpPr>
          <p:spPr>
            <a:xfrm>
              <a:off x="6048164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>
              <a:stCxn id="4" idx="3"/>
              <a:endCxn id="14" idx="1"/>
            </p:cNvCxnSpPr>
            <p:nvPr/>
          </p:nvCxnSpPr>
          <p:spPr>
            <a:xfrm>
              <a:off x="1907704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>
              <a:stCxn id="14" idx="3"/>
              <a:endCxn id="15" idx="1"/>
            </p:cNvCxnSpPr>
            <p:nvPr/>
          </p:nvCxnSpPr>
          <p:spPr>
            <a:xfrm>
              <a:off x="3419872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15" idx="3"/>
              <a:endCxn id="16" idx="1"/>
            </p:cNvCxnSpPr>
            <p:nvPr/>
          </p:nvCxnSpPr>
          <p:spPr>
            <a:xfrm>
              <a:off x="4932040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모서리가 둥근 직사각형 53"/>
            <p:cNvSpPr/>
            <p:nvPr/>
          </p:nvSpPr>
          <p:spPr>
            <a:xfrm>
              <a:off x="7164288" y="782906"/>
              <a:ext cx="792088" cy="341837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Turn</a:t>
              </a:r>
              <a:endParaRPr lang="ko-KR" altLang="en-US" sz="1400" dirty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7164288" y="1412777"/>
              <a:ext cx="792088" cy="504056"/>
            </a:xfrm>
            <a:prstGeom prst="ellips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 smtClean="0">
                  <a:ln w="9525">
                    <a:noFill/>
                  </a:ln>
                  <a:latin typeface="Calibri" pitchFamily="34" charset="0"/>
                  <a:cs typeface="Calibri" pitchFamily="34" charset="0"/>
                </a:rPr>
                <a:t>RIGHT</a:t>
              </a:r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6" name="직선 연결선 55"/>
            <p:cNvCxnSpPr>
              <a:stCxn id="54" idx="2"/>
              <a:endCxn id="55" idx="0"/>
            </p:cNvCxnSpPr>
            <p:nvPr/>
          </p:nvCxnSpPr>
          <p:spPr>
            <a:xfrm>
              <a:off x="7560332" y="1124745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>
              <a:stCxn id="16" idx="3"/>
              <a:endCxn id="54" idx="1"/>
            </p:cNvCxnSpPr>
            <p:nvPr/>
          </p:nvCxnSpPr>
          <p:spPr>
            <a:xfrm>
              <a:off x="6444208" y="953825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971600" y="620689"/>
              <a:ext cx="7137176" cy="1440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1946425" y="4023265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946425" y="4653134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342469" y="436510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직사각형 106"/>
          <p:cNvSpPr/>
          <p:nvPr/>
        </p:nvSpPr>
        <p:spPr>
          <a:xfrm>
            <a:off x="1802409" y="3861047"/>
            <a:ext cx="1080120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5125879" y="4653134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3613711" y="4023265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125879" y="4023265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5521923" y="436510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4405799" y="4194183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3461311" y="3861047"/>
            <a:ext cx="2592288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6776397" y="4419309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632381" y="4257091"/>
            <a:ext cx="1080120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984" y="956048"/>
            <a:ext cx="101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Context</a:t>
            </a:r>
          </a:p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MR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219" y="4227184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Relevant</a:t>
            </a:r>
          </a:p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Lexemes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115616" y="782906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115616" y="1412777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1918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91916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9952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652120" y="1412777"/>
            <a:ext cx="792088" cy="504056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27784" y="782906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39952" y="782906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52120" y="782906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직선 연결선 17"/>
          <p:cNvCxnSpPr>
            <a:stCxn id="4" idx="2"/>
            <a:endCxn id="8" idx="0"/>
          </p:cNvCxnSpPr>
          <p:nvPr/>
        </p:nvCxnSpPr>
        <p:spPr>
          <a:xfrm>
            <a:off x="1511660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4" idx="2"/>
            <a:endCxn id="9" idx="0"/>
          </p:cNvCxnSpPr>
          <p:nvPr/>
        </p:nvCxnSpPr>
        <p:spPr>
          <a:xfrm flipH="1">
            <a:off x="2587860" y="1124745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4" idx="2"/>
            <a:endCxn id="11" idx="0"/>
          </p:cNvCxnSpPr>
          <p:nvPr/>
        </p:nvCxnSpPr>
        <p:spPr>
          <a:xfrm>
            <a:off x="3023828" y="1124745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12" idx="0"/>
          </p:cNvCxnSpPr>
          <p:nvPr/>
        </p:nvCxnSpPr>
        <p:spPr>
          <a:xfrm>
            <a:off x="4535996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6" idx="2"/>
            <a:endCxn id="13" idx="0"/>
          </p:cNvCxnSpPr>
          <p:nvPr/>
        </p:nvCxnSpPr>
        <p:spPr>
          <a:xfrm>
            <a:off x="6048164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" idx="3"/>
            <a:endCxn id="14" idx="1"/>
          </p:cNvCxnSpPr>
          <p:nvPr/>
        </p:nvCxnSpPr>
        <p:spPr>
          <a:xfrm>
            <a:off x="1907704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4" idx="3"/>
            <a:endCxn id="15" idx="1"/>
          </p:cNvCxnSpPr>
          <p:nvPr/>
        </p:nvCxnSpPr>
        <p:spPr>
          <a:xfrm>
            <a:off x="3419872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5" idx="3"/>
            <a:endCxn id="16" idx="1"/>
          </p:cNvCxnSpPr>
          <p:nvPr/>
        </p:nvCxnSpPr>
        <p:spPr>
          <a:xfrm>
            <a:off x="4932040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164288" y="782906"/>
            <a:ext cx="792088" cy="341837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7164288" y="1412777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직선 연결선 55"/>
          <p:cNvCxnSpPr>
            <a:stCxn id="54" idx="2"/>
            <a:endCxn id="55" idx="0"/>
          </p:cNvCxnSpPr>
          <p:nvPr/>
        </p:nvCxnSpPr>
        <p:spPr>
          <a:xfrm>
            <a:off x="7560332" y="1124745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16" idx="3"/>
            <a:endCxn id="54" idx="1"/>
          </p:cNvCxnSpPr>
          <p:nvPr/>
        </p:nvCxnSpPr>
        <p:spPr>
          <a:xfrm>
            <a:off x="6444208" y="95382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971600" y="620689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946425" y="4023265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946425" y="4653134"/>
            <a:ext cx="792088" cy="504056"/>
          </a:xfrm>
          <a:prstGeom prst="ellipse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342469" y="436510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직사각형 106"/>
          <p:cNvSpPr/>
          <p:nvPr/>
        </p:nvSpPr>
        <p:spPr>
          <a:xfrm>
            <a:off x="1802409" y="3861047"/>
            <a:ext cx="1080120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5125879" y="4653134"/>
            <a:ext cx="792088" cy="504056"/>
          </a:xfrm>
          <a:prstGeom prst="ellipse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3613711" y="4023265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125879" y="4023265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5521923" y="436510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4405799" y="4194183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3461311" y="3861047"/>
            <a:ext cx="2592288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6776397" y="4419309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632381" y="4257091"/>
            <a:ext cx="1080120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984" y="956048"/>
            <a:ext cx="101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Context</a:t>
            </a:r>
          </a:p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MR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219" y="4227184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Relevant</a:t>
            </a:r>
          </a:p>
          <a:p>
            <a:pPr algn="ctr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Lexemes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모서리가 둥근 직사각형 168"/>
          <p:cNvSpPr/>
          <p:nvPr/>
        </p:nvSpPr>
        <p:spPr>
          <a:xfrm>
            <a:off x="1115616" y="1358972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타원 169"/>
          <p:cNvSpPr/>
          <p:nvPr/>
        </p:nvSpPr>
        <p:spPr>
          <a:xfrm>
            <a:off x="1115616" y="1988841"/>
            <a:ext cx="792088" cy="504056"/>
          </a:xfrm>
          <a:prstGeom prst="ellipse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타원 170"/>
          <p:cNvSpPr/>
          <p:nvPr/>
        </p:nvSpPr>
        <p:spPr>
          <a:xfrm>
            <a:off x="2191816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타원 171"/>
          <p:cNvSpPr/>
          <p:nvPr/>
        </p:nvSpPr>
        <p:spPr>
          <a:xfrm>
            <a:off x="3091916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타원 172"/>
          <p:cNvSpPr/>
          <p:nvPr/>
        </p:nvSpPr>
        <p:spPr>
          <a:xfrm>
            <a:off x="4139952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5652120" y="1988841"/>
            <a:ext cx="792088" cy="504056"/>
          </a:xfrm>
          <a:prstGeom prst="ellipse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2627784" y="1358972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4139952" y="1358972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5652120" y="1358972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8" name="직선 연결선 177"/>
          <p:cNvCxnSpPr>
            <a:stCxn id="169" idx="2"/>
            <a:endCxn id="170" idx="0"/>
          </p:cNvCxnSpPr>
          <p:nvPr/>
        </p:nvCxnSpPr>
        <p:spPr>
          <a:xfrm>
            <a:off x="1511660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>
            <a:stCxn id="175" idx="2"/>
            <a:endCxn id="171" idx="0"/>
          </p:cNvCxnSpPr>
          <p:nvPr/>
        </p:nvCxnSpPr>
        <p:spPr>
          <a:xfrm flipH="1">
            <a:off x="2587860" y="1700808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>
            <a:stCxn id="175" idx="2"/>
            <a:endCxn id="172" idx="0"/>
          </p:cNvCxnSpPr>
          <p:nvPr/>
        </p:nvCxnSpPr>
        <p:spPr>
          <a:xfrm>
            <a:off x="3023828" y="1700808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>
            <a:stCxn id="176" idx="2"/>
            <a:endCxn id="173" idx="0"/>
          </p:cNvCxnSpPr>
          <p:nvPr/>
        </p:nvCxnSpPr>
        <p:spPr>
          <a:xfrm>
            <a:off x="4535996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>
            <a:stCxn id="177" idx="2"/>
            <a:endCxn id="174" idx="0"/>
          </p:cNvCxnSpPr>
          <p:nvPr/>
        </p:nvCxnSpPr>
        <p:spPr>
          <a:xfrm>
            <a:off x="6048164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/>
          <p:cNvCxnSpPr>
            <a:stCxn id="169" idx="3"/>
            <a:endCxn id="175" idx="1"/>
          </p:cNvCxnSpPr>
          <p:nvPr/>
        </p:nvCxnSpPr>
        <p:spPr>
          <a:xfrm>
            <a:off x="1907704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/>
          <p:cNvCxnSpPr>
            <a:stCxn id="175" idx="3"/>
            <a:endCxn id="176" idx="1"/>
          </p:cNvCxnSpPr>
          <p:nvPr/>
        </p:nvCxnSpPr>
        <p:spPr>
          <a:xfrm>
            <a:off x="3419872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/>
          <p:cNvCxnSpPr>
            <a:stCxn id="176" idx="3"/>
            <a:endCxn id="177" idx="1"/>
          </p:cNvCxnSpPr>
          <p:nvPr/>
        </p:nvCxnSpPr>
        <p:spPr>
          <a:xfrm>
            <a:off x="4932040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모서리가 둥근 직사각형 195"/>
          <p:cNvSpPr/>
          <p:nvPr/>
        </p:nvSpPr>
        <p:spPr>
          <a:xfrm>
            <a:off x="7164288" y="1358972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7" name="타원 196"/>
          <p:cNvSpPr/>
          <p:nvPr/>
        </p:nvSpPr>
        <p:spPr>
          <a:xfrm>
            <a:off x="7164288" y="1988841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8" name="직선 연결선 197"/>
          <p:cNvCxnSpPr>
            <a:stCxn id="196" idx="2"/>
            <a:endCxn id="197" idx="0"/>
          </p:cNvCxnSpPr>
          <p:nvPr/>
        </p:nvCxnSpPr>
        <p:spPr>
          <a:xfrm>
            <a:off x="7560332" y="17008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화살표 연결선 198"/>
          <p:cNvCxnSpPr>
            <a:stCxn id="177" idx="3"/>
            <a:endCxn id="196" idx="1"/>
          </p:cNvCxnSpPr>
          <p:nvPr/>
        </p:nvCxnSpPr>
        <p:spPr>
          <a:xfrm>
            <a:off x="6444208" y="152988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직사각형 221"/>
          <p:cNvSpPr/>
          <p:nvPr/>
        </p:nvSpPr>
        <p:spPr>
          <a:xfrm>
            <a:off x="971600" y="1196754"/>
            <a:ext cx="7137176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1899320" y="4239291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899320" y="4869161"/>
            <a:ext cx="792088" cy="504056"/>
          </a:xfrm>
          <a:prstGeom prst="ellipse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4923656" y="4869161"/>
            <a:ext cx="792088" cy="504056"/>
          </a:xfrm>
          <a:prstGeom prst="ellipse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3411488" y="4239291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4923656" y="4239291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0" name="직선 연결선 69"/>
          <p:cNvCxnSpPr>
            <a:stCxn id="61" idx="2"/>
            <a:endCxn id="62" idx="0"/>
          </p:cNvCxnSpPr>
          <p:nvPr/>
        </p:nvCxnSpPr>
        <p:spPr>
          <a:xfrm>
            <a:off x="2295364" y="458112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69" idx="2"/>
            <a:endCxn id="66" idx="0"/>
          </p:cNvCxnSpPr>
          <p:nvPr/>
        </p:nvCxnSpPr>
        <p:spPr>
          <a:xfrm>
            <a:off x="5319700" y="458112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61" idx="3"/>
            <a:endCxn id="68" idx="1"/>
          </p:cNvCxnSpPr>
          <p:nvPr/>
        </p:nvCxnSpPr>
        <p:spPr>
          <a:xfrm>
            <a:off x="2691408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68" idx="3"/>
            <a:endCxn id="69" idx="1"/>
          </p:cNvCxnSpPr>
          <p:nvPr/>
        </p:nvCxnSpPr>
        <p:spPr>
          <a:xfrm>
            <a:off x="4203576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6435824" y="4239291"/>
            <a:ext cx="792088" cy="341837"/>
          </a:xfrm>
          <a:prstGeom prst="roundRect">
            <a:avLst/>
          </a:prstGeom>
          <a:solidFill>
            <a:srgbClr val="C0504D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직선 화살표 연결선 80"/>
          <p:cNvCxnSpPr>
            <a:stCxn id="69" idx="3"/>
            <a:endCxn id="78" idx="1"/>
          </p:cNvCxnSpPr>
          <p:nvPr/>
        </p:nvCxnSpPr>
        <p:spPr>
          <a:xfrm>
            <a:off x="5715744" y="4410209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/>
          <p:cNvSpPr/>
          <p:nvPr/>
        </p:nvSpPr>
        <p:spPr>
          <a:xfrm>
            <a:off x="1763688" y="4077073"/>
            <a:ext cx="5616624" cy="144016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203576" y="2996952"/>
            <a:ext cx="648072" cy="792088"/>
          </a:xfrm>
          <a:prstGeom prst="downArrow">
            <a:avLst>
              <a:gd name="adj1" fmla="val 40099"/>
              <a:gd name="adj2" fmla="val 5000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6" grpId="0" animBg="1"/>
      <p:bldP spid="68" grpId="0" animBg="1"/>
      <p:bldP spid="69" grpId="0" animBg="1"/>
      <p:bldP spid="78" grpId="0" animBg="1"/>
      <p:bldP spid="82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2263"/>
          </a:xfrm>
        </p:spPr>
        <p:txBody>
          <a:bodyPr>
            <a:normAutofit fontScale="70000" lnSpcReduction="20000"/>
          </a:bodyPr>
          <a:lstStyle/>
          <a:p>
            <a:pPr defTabSz="457200">
              <a:buFont typeface="Arial"/>
              <a:buChar char="•"/>
              <a:defRPr/>
            </a:pPr>
            <a:r>
              <a:rPr lang="en-US" altLang="ko-KR" dirty="0">
                <a:solidFill>
                  <a:prstClr val="black"/>
                </a:solidFill>
              </a:rPr>
              <a:t>3 maps, 6 instructors, 1-15 followers/direction</a:t>
            </a:r>
          </a:p>
          <a:p>
            <a:pPr defTabSz="457200">
              <a:buFont typeface="Arial"/>
              <a:buChar char="•"/>
              <a:defRPr/>
            </a:pPr>
            <a:r>
              <a:rPr lang="en-US" altLang="ko-KR" dirty="0">
                <a:solidFill>
                  <a:prstClr val="black"/>
                </a:solidFill>
              </a:rPr>
              <a:t>Hand-segmented into single sentence </a:t>
            </a:r>
            <a:r>
              <a:rPr lang="en-US" altLang="ko-KR" dirty="0" smtClean="0">
                <a:solidFill>
                  <a:prstClr val="black"/>
                </a:solidFill>
              </a:rPr>
              <a:t>steps to make the learning easier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(Chen &amp; Mooney, 2011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defTabSz="457200"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Mandarin Chinese translation of each sentence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Chen, 2012)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Word-segmented version by Stanford Chinese Word </a:t>
            </a:r>
            <a:r>
              <a:rPr lang="en-US" altLang="ko-KR" dirty="0" err="1" smtClean="0">
                <a:solidFill>
                  <a:prstClr val="black"/>
                </a:solidFill>
              </a:rPr>
              <a:t>Segmenter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 defTabSz="457200"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Character-segmented version</a:t>
            </a: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55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92304" y="3948323"/>
            <a:ext cx="3809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latin typeface="Calibri" pitchFamily="34" charset="0"/>
                <a:cs typeface="Calibri" pitchFamily="34" charset="0"/>
              </a:rPr>
              <a:t>Take the wood path towards the easel.  At the easel, go left and then take a right on the the blue path at the corner.  Follow the blue path towards the chair and at the chair, take a right towards the stool.  When you reach the stool, you are at 7.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04" y="3491123"/>
            <a:ext cx="380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Paragraph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48472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Single sentence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0168" y="3892617"/>
            <a:ext cx="4532312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Take the wood path towards the easel.</a:t>
            </a:r>
          </a:p>
          <a:p>
            <a:pPr latinLnBrk="0">
              <a:lnSpc>
                <a:spcPct val="150000"/>
              </a:lnSpc>
            </a:pPr>
            <a:endParaRPr lang="en-US" sz="700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r>
              <a:rPr lang="en-US" dirty="0" smtClean="0">
                <a:latin typeface="Calibri" pitchFamily="34" charset="0"/>
                <a:cs typeface="Calibri" pitchFamily="34" charset="0"/>
              </a:rPr>
              <a:t>At the easel, go left and then take a right on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blue path at the corner.  </a:t>
            </a:r>
          </a:p>
          <a:p>
            <a:pPr latinLnBrk="0"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736" y="5818038"/>
            <a:ext cx="361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Turn, Forward, Turn left, Forward, Turn right, Forward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3, Turn right, Forward 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6368" y="5276515"/>
            <a:ext cx="38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Forward, Turn left, Forward, Turn right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6368" y="428380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Turn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Statistics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56</a:t>
            </a:fld>
            <a:endParaRPr lang="ko-KR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43561"/>
              </p:ext>
            </p:extLst>
          </p:nvPr>
        </p:nvGraphicFramePr>
        <p:xfrm>
          <a:off x="251520" y="1511404"/>
          <a:ext cx="8649344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520280"/>
                <a:gridCol w="2520280"/>
                <a:gridCol w="2600672"/>
              </a:tblGrid>
              <a:tr h="510540">
                <a:tc gridSpan="2"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Paragraph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Single-Sentence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40"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#  Instructions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706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3236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40"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Avg. # sentences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5.0 (±2.8)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1.0 (±0)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10540"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Avg. # actions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10.4 (±5.7)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2.1 (±2.4)</a:t>
                      </a:r>
                    </a:p>
                  </a:txBody>
                  <a:tcPr/>
                </a:tc>
              </a:tr>
              <a:tr h="5105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itchFamily="34" charset="0"/>
                          <a:cs typeface="Calibri" pitchFamily="34" charset="0"/>
                        </a:rPr>
                        <a:t>Avg. # words / 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English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37.6 (±21.1)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7.8 (±5.1)</a:t>
                      </a:r>
                    </a:p>
                  </a:txBody>
                  <a:tcPr/>
                </a:tc>
              </a:tr>
              <a:tr h="510540">
                <a:tc vMerge="1"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Chinese-Word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 smtClean="0">
                          <a:latin typeface="Calibri" pitchFamily="34" charset="0"/>
                          <a:cs typeface="Calibri" pitchFamily="34" charset="0"/>
                        </a:rPr>
                        <a:t>31.6 (±18.1)</a:t>
                      </a:r>
                      <a:endParaRPr lang="en-US" altLang="ko-K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6.9 (</a:t>
                      </a:r>
                      <a:r>
                        <a:rPr lang="en-US" altLang="ko-KR" sz="2400" dirty="0" smtClean="0">
                          <a:latin typeface="Calibri" pitchFamily="34" charset="0"/>
                          <a:cs typeface="Calibri" pitchFamily="34" charset="0"/>
                        </a:rPr>
                        <a:t>±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4.9)</a:t>
                      </a:r>
                    </a:p>
                  </a:txBody>
                  <a:tcPr/>
                </a:tc>
              </a:tr>
              <a:tr h="510540">
                <a:tc vMerge="1"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Chinese-Character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48.9 (</a:t>
                      </a:r>
                      <a:r>
                        <a:rPr lang="en-US" altLang="ko-KR" sz="2400" dirty="0" smtClean="0">
                          <a:latin typeface="Calibri" pitchFamily="34" charset="0"/>
                          <a:cs typeface="Calibri" pitchFamily="34" charset="0"/>
                        </a:rPr>
                        <a:t>±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28.3)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10.6 (</a:t>
                      </a:r>
                      <a:r>
                        <a:rPr lang="en-US" altLang="ko-KR" sz="2400" dirty="0" smtClean="0">
                          <a:latin typeface="Calibri" pitchFamily="34" charset="0"/>
                          <a:cs typeface="Calibri" pitchFamily="34" charset="0"/>
                        </a:rPr>
                        <a:t>±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7.3)</a:t>
                      </a:r>
                    </a:p>
                  </a:txBody>
                  <a:tcPr/>
                </a:tc>
              </a:tr>
              <a:tr h="5105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Calibri" pitchFamily="34" charset="0"/>
                          <a:cs typeface="Calibri" pitchFamily="34" charset="0"/>
                        </a:rPr>
                        <a:t>Vocabulary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English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660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629</a:t>
                      </a:r>
                    </a:p>
                  </a:txBody>
                  <a:tcPr/>
                </a:tc>
              </a:tr>
              <a:tr h="5105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Chinese-Word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661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508</a:t>
                      </a:r>
                    </a:p>
                  </a:txBody>
                  <a:tcPr/>
                </a:tc>
              </a:tr>
              <a:tr h="5105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Chinese-Character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448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328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2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Leave-one-map-out approach</a:t>
            </a:r>
          </a:p>
          <a:p>
            <a:pPr lvl="1"/>
            <a:r>
              <a:rPr lang="en-US" altLang="ko-KR" dirty="0" smtClean="0"/>
              <a:t>2 maps for training and 1 map for testing</a:t>
            </a:r>
          </a:p>
          <a:p>
            <a:pPr lvl="1"/>
            <a:r>
              <a:rPr lang="en-US" altLang="ko-KR" dirty="0" smtClean="0"/>
              <a:t>Parse accuracy &amp; Plan execution accuracy</a:t>
            </a:r>
          </a:p>
          <a:p>
            <a:r>
              <a:rPr lang="en-US" altLang="ko-KR" dirty="0" smtClean="0"/>
              <a:t>Co</a:t>
            </a:r>
            <a:r>
              <a:rPr lang="en-US" altLang="ko-KR" dirty="0"/>
              <a:t>mpared with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Chen and Mooney,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2011 </a:t>
            </a:r>
            <a:r>
              <a:rPr lang="en-US" altLang="ko-KR" dirty="0" smtClean="0"/>
              <a:t>and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Chen, 2012</a:t>
            </a:r>
          </a:p>
          <a:p>
            <a:pPr lvl="1"/>
            <a:r>
              <a:rPr lang="en-US" altLang="ko-KR" dirty="0" smtClean="0"/>
              <a:t>Ambiguous context (landmarks plan) is refined by greedy selection of high-score lexemes with two different lexicon learning algorithms</a:t>
            </a:r>
          </a:p>
          <a:p>
            <a:pPr lvl="2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Chen and Mooney, 2011:</a:t>
            </a:r>
            <a:r>
              <a:rPr lang="en-US" altLang="ko-KR" dirty="0" smtClean="0"/>
              <a:t> Graph Intersection Lexicon Learning (GILL)</a:t>
            </a:r>
          </a:p>
          <a:p>
            <a:pPr lvl="2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Chen, 2012: </a:t>
            </a:r>
            <a:r>
              <a:rPr lang="en-US" altLang="ko-KR" dirty="0" err="1" smtClean="0"/>
              <a:t>Subgraph</a:t>
            </a:r>
            <a:r>
              <a:rPr lang="en-US" altLang="ko-KR" dirty="0" smtClean="0"/>
              <a:t> Generation Online Lexicon Learning (SGOLL)</a:t>
            </a:r>
          </a:p>
          <a:p>
            <a:pPr lvl="1"/>
            <a:r>
              <a:rPr lang="en-US" altLang="ko-KR" dirty="0" smtClean="0"/>
              <a:t>Semantic parser KRISP 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</a:rPr>
              <a:t>(Kate and Mooney, 2006) </a:t>
            </a:r>
            <a:r>
              <a:rPr lang="en-US" altLang="ko-KR" dirty="0" smtClean="0"/>
              <a:t>trained on the resulting supervised data</a:t>
            </a:r>
          </a:p>
          <a:p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1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Parse Accuracy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Evaluate how </a:t>
            </a:r>
            <a:r>
              <a:rPr lang="en-US" altLang="ko-KR" dirty="0"/>
              <a:t>well the learned semantic parsers can parse novel </a:t>
            </a:r>
            <a:r>
              <a:rPr lang="en-US" altLang="ko-KR" dirty="0" smtClean="0"/>
              <a:t>sentences in test data</a:t>
            </a:r>
            <a:endParaRPr lang="en-US" altLang="ko-KR" dirty="0"/>
          </a:p>
          <a:p>
            <a:r>
              <a:rPr lang="en-US" altLang="ko-KR" dirty="0" smtClean="0"/>
              <a:t>Metric: partial </a:t>
            </a:r>
            <a:r>
              <a:rPr lang="en-US" altLang="ko-KR" dirty="0"/>
              <a:t>parse </a:t>
            </a:r>
            <a:r>
              <a:rPr lang="en-US" altLang="ko-KR" dirty="0" smtClean="0"/>
              <a:t>accuracy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Parse Accuracy (English)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603236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59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499992" y="3717032"/>
            <a:ext cx="1296144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92280" y="3140968"/>
            <a:ext cx="136815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0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Language Grounding: Machine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733800"/>
            <a:ext cx="2209800" cy="68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2400" dirty="0" smtClean="0">
                <a:solidFill>
                  <a:srgbClr val="00CCFF"/>
                </a:solidFill>
                <a:ea typeface="굴림" charset="-127"/>
              </a:rPr>
              <a:t>Iran’s goalkeeper blocks the ball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400" dirty="0" smtClean="0">
              <a:solidFill>
                <a:srgbClr val="00CCFF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 rot="5314061">
            <a:off x="5755481" y="3170610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 rot="-5419761">
            <a:off x="5868194" y="3819897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 rot="5314061">
            <a:off x="2555081" y="3163094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 rot="-5419761">
            <a:off x="2667794" y="3809206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3443536" y="3733800"/>
            <a:ext cx="19205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2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9072" t="3612" b="7723"/>
          <a:stretch>
            <a:fillRect/>
          </a:stretch>
        </p:blipFill>
        <p:spPr bwMode="auto">
          <a:xfrm>
            <a:off x="6692316" y="2813012"/>
            <a:ext cx="1872208" cy="23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3419872" y="3284984"/>
            <a:ext cx="194421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위쪽/아래쪽 화살표 14"/>
          <p:cNvSpPr/>
          <p:nvPr/>
        </p:nvSpPr>
        <p:spPr>
          <a:xfrm>
            <a:off x="4067944" y="5013176"/>
            <a:ext cx="720080" cy="1080120"/>
          </a:xfrm>
          <a:prstGeom prst="upDownArrow">
            <a:avLst>
              <a:gd name="adj1" fmla="val 36345"/>
              <a:gd name="adj2" fmla="val 390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802951" y="6207695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Machine</a:t>
            </a:r>
            <a:endParaRPr lang="ko-KR" altLang="en-US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9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Parse Accuracy (Chinese-Word)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95457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60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067944" y="3501008"/>
            <a:ext cx="1728192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804248" y="3284984"/>
            <a:ext cx="1584176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Parse Accuracy (Chinese-Character)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80611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067944" y="3356992"/>
            <a:ext cx="1728192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804248" y="3140968"/>
            <a:ext cx="1584176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5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End-to-End Execution Evaluations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r>
              <a:rPr lang="en-US" altLang="ko-KR" dirty="0"/>
              <a:t>Test how well </a:t>
            </a:r>
            <a:r>
              <a:rPr lang="en-US" altLang="ko-KR" dirty="0" smtClean="0"/>
              <a:t>the formal plan from the output of semantic parser reaches the destination</a:t>
            </a:r>
            <a:endParaRPr lang="en-US" altLang="ko-KR" dirty="0"/>
          </a:p>
          <a:p>
            <a:r>
              <a:rPr lang="en-US" altLang="ko-KR" dirty="0" smtClean="0"/>
              <a:t>Strict </a:t>
            </a:r>
            <a:r>
              <a:rPr lang="en-US" altLang="ko-KR" dirty="0"/>
              <a:t>metric: Only successful if the final position matches </a:t>
            </a:r>
            <a:r>
              <a:rPr lang="en-US" altLang="ko-KR" dirty="0" smtClean="0"/>
              <a:t>exactly</a:t>
            </a:r>
          </a:p>
          <a:p>
            <a:pPr lvl="1"/>
            <a:r>
              <a:rPr lang="en-US" altLang="ko-KR" dirty="0" smtClean="0"/>
              <a:t>Also consider facing direction in single-sentence</a:t>
            </a:r>
          </a:p>
          <a:p>
            <a:pPr lvl="1"/>
            <a:r>
              <a:rPr lang="en-US" altLang="ko-KR" dirty="0" smtClean="0"/>
              <a:t>Paragraph execution is affected by even one single-sentence execution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3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End-to-End Execution Evaluations</a:t>
            </a:r>
            <a:br>
              <a:rPr lang="en-US" altLang="ko-KR" dirty="0"/>
            </a:br>
            <a:r>
              <a:rPr lang="en-US" altLang="ko-KR" dirty="0"/>
              <a:t>(English)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31811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483768" y="1772816"/>
            <a:ext cx="1944216" cy="36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444208" y="4077072"/>
            <a:ext cx="187220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9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End-to-End Execution Evaluations</a:t>
            </a:r>
            <a:br>
              <a:rPr lang="en-US" altLang="ko-KR" dirty="0"/>
            </a:br>
            <a:r>
              <a:rPr lang="en-US" altLang="ko-KR" dirty="0" smtClean="0"/>
              <a:t>(Chinese-Word)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876270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64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79712" y="2060848"/>
            <a:ext cx="2304256" cy="36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940152" y="4653136"/>
            <a:ext cx="230425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6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End-to-End Execution Evaluations</a:t>
            </a:r>
            <a:br>
              <a:rPr lang="en-US" altLang="ko-KR" dirty="0"/>
            </a:br>
            <a:r>
              <a:rPr lang="en-US" altLang="ko-KR" dirty="0" smtClean="0"/>
              <a:t>(Chinese-Character)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686069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65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07704" y="2132856"/>
            <a:ext cx="2376264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940152" y="4653136"/>
            <a:ext cx="230425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0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Better recall </a:t>
            </a:r>
            <a:r>
              <a:rPr lang="en-US" altLang="ko-KR" dirty="0" smtClean="0"/>
              <a:t>in parse accuracy</a:t>
            </a:r>
          </a:p>
          <a:p>
            <a:pPr lvl="1"/>
            <a:r>
              <a:rPr lang="en-US" altLang="ko-KR" dirty="0" smtClean="0"/>
              <a:t>Our probabilistic model uses </a:t>
            </a:r>
            <a:r>
              <a:rPr lang="en-US" altLang="ko-KR" dirty="0"/>
              <a:t>useful but low score lexemes as </a:t>
            </a:r>
            <a:r>
              <a:rPr lang="en-US" altLang="ko-KR" dirty="0" smtClean="0"/>
              <a:t>well </a:t>
            </a:r>
            <a:r>
              <a:rPr lang="en-US" altLang="ko-KR" dirty="0" smtClean="0">
                <a:solidFill>
                  <a:srgbClr val="00B0F0"/>
                </a:solidFill>
              </a:rPr>
              <a:t>→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more coverage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/>
              <a:t>Unified models are not vulnerable to intermediate </a:t>
            </a:r>
            <a:r>
              <a:rPr lang="en-US" altLang="ko-KR" dirty="0"/>
              <a:t>information loss </a:t>
            </a:r>
            <a:endParaRPr lang="en-US" altLang="ko-KR" dirty="0" smtClean="0"/>
          </a:p>
          <a:p>
            <a:r>
              <a:rPr lang="en-US" altLang="ko-KR" b="1" dirty="0" smtClean="0">
                <a:solidFill>
                  <a:srgbClr val="00B050"/>
                </a:solidFill>
              </a:rPr>
              <a:t>Hierarchy Generation PCFG model </a:t>
            </a:r>
            <a:r>
              <a:rPr lang="en-US" altLang="ko-KR" dirty="0" smtClean="0">
                <a:solidFill>
                  <a:srgbClr val="00B0F0"/>
                </a:solidFill>
              </a:rPr>
              <a:t>over-fits</a:t>
            </a:r>
            <a:r>
              <a:rPr lang="en-US" altLang="ko-KR" dirty="0" smtClean="0"/>
              <a:t> to training data</a:t>
            </a:r>
          </a:p>
          <a:p>
            <a:pPr lvl="1"/>
            <a:r>
              <a:rPr lang="en-US" altLang="ko-KR" dirty="0" smtClean="0"/>
              <a:t>Complexities: </a:t>
            </a:r>
            <a:r>
              <a:rPr lang="en-US" altLang="ko-KR" b="1" dirty="0" smtClean="0"/>
              <a:t>LHG </a:t>
            </a:r>
            <a:r>
              <a:rPr lang="en-US" altLang="ko-KR" dirty="0" smtClean="0"/>
              <a:t>and</a:t>
            </a:r>
            <a:r>
              <a:rPr lang="en-US" altLang="ko-KR" b="1" dirty="0" smtClean="0"/>
              <a:t> k-permutation rules</a:t>
            </a:r>
          </a:p>
          <a:p>
            <a:pPr lvl="2"/>
            <a:r>
              <a:rPr lang="en-US" altLang="ko-KR" dirty="0" smtClean="0"/>
              <a:t>Particularly weak in Chinese-character corpus</a:t>
            </a:r>
          </a:p>
          <a:p>
            <a:pPr lvl="2"/>
            <a:r>
              <a:rPr lang="en-US" altLang="ko-KR" dirty="0" smtClean="0"/>
              <a:t>Longer avg. sentence length: hard to estimate PCFG weights  </a:t>
            </a:r>
          </a:p>
          <a:p>
            <a:r>
              <a:rPr lang="en-US" altLang="ko-KR" b="1" dirty="0" smtClean="0">
                <a:solidFill>
                  <a:srgbClr val="00B050"/>
                </a:solidFill>
              </a:rPr>
              <a:t>Unigram Generation PCFG model </a:t>
            </a:r>
            <a:r>
              <a:rPr lang="en-US" altLang="ko-KR" dirty="0" smtClean="0"/>
              <a:t>is better</a:t>
            </a:r>
          </a:p>
          <a:p>
            <a:pPr lvl="1"/>
            <a:r>
              <a:rPr lang="en-US" altLang="ko-KR" dirty="0" smtClean="0"/>
              <a:t>Less complexity, avoid over-fitting, better generalization</a:t>
            </a:r>
          </a:p>
          <a:p>
            <a:r>
              <a:rPr lang="en-US" altLang="ko-KR" dirty="0" smtClean="0"/>
              <a:t>Better than </a:t>
            </a:r>
            <a:r>
              <a:rPr lang="en-US" altLang="ko-KR" dirty="0" err="1">
                <a:solidFill>
                  <a:schemeClr val="bg1">
                    <a:lumMod val="50000"/>
                  </a:schemeClr>
                </a:solidFill>
              </a:rPr>
              <a:t>Borschinger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 et al. 2011</a:t>
            </a:r>
          </a:p>
          <a:p>
            <a:pPr lvl="1"/>
            <a:r>
              <a:rPr lang="en-US" altLang="ko-KR" dirty="0"/>
              <a:t>Overcome intractability in complex MRL</a:t>
            </a:r>
          </a:p>
          <a:p>
            <a:pPr lvl="1"/>
            <a:r>
              <a:rPr lang="en-US" altLang="ko-KR" dirty="0" smtClean="0"/>
              <a:t>Learn </a:t>
            </a:r>
            <a:r>
              <a:rPr lang="en-US" altLang="ko-KR" dirty="0"/>
              <a:t>from more general, complex </a:t>
            </a:r>
            <a:r>
              <a:rPr lang="en-US" altLang="ko-KR" dirty="0" smtClean="0"/>
              <a:t>ambiguity</a:t>
            </a:r>
          </a:p>
          <a:p>
            <a:pPr lvl="1"/>
            <a:r>
              <a:rPr lang="en-US" altLang="ko-KR" dirty="0"/>
              <a:t>Novel MR parses never seen during </a:t>
            </a:r>
            <a:r>
              <a:rPr lang="en-US" altLang="ko-KR" dirty="0" smtClean="0"/>
              <a:t>training</a:t>
            </a:r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4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Comparison of Grammar Size </a:t>
            </a:r>
            <a:br>
              <a:rPr lang="en-US" altLang="ko-KR" dirty="0" smtClean="0"/>
            </a:br>
            <a:r>
              <a:rPr lang="en-US" altLang="ko-KR" dirty="0" smtClean="0"/>
              <a:t>and EM Training Time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67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91173"/>
              </p:ext>
            </p:extLst>
          </p:nvPr>
        </p:nvGraphicFramePr>
        <p:xfrm>
          <a:off x="755576" y="2204864"/>
          <a:ext cx="756084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7010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Data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Hierarchy Generation</a:t>
                      </a: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PCFG Model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Unigram Generation</a:t>
                      </a: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PCFG Model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7010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|Grammar|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Time (</a:t>
                      </a:r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hrs</a:t>
                      </a:r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|Grammar|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Time (</a:t>
                      </a:r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hrs</a:t>
                      </a:r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0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English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20451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17.26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16357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8.78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0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Chinese (Word)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21636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15.99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15459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8.05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0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Chinese (Character)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19792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18.64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13514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12.58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1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i="1" strike="sngStrike" dirty="0">
                <a:solidFill>
                  <a:schemeClr val="bg1">
                    <a:lumMod val="65000"/>
                  </a:schemeClr>
                </a:solidFill>
              </a:rPr>
              <a:t>Grounded Language Learning in Limited Ambiguity </a:t>
            </a:r>
            <a:r>
              <a:rPr lang="en-US" altLang="ko-KR" sz="2000" i="1" strike="sngStrike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2400" i="1" strike="sngStrike" dirty="0">
                <a:solidFill>
                  <a:schemeClr val="bg1">
                    <a:lumMod val="65000"/>
                  </a:schemeClr>
                </a:solidFill>
              </a:rPr>
              <a:t>Kim and Mooney, COLING 2010)</a:t>
            </a:r>
            <a:endParaRPr lang="en-US" altLang="ko-KR" sz="2600" i="1" strike="sngStrik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600" i="1" strike="sngStrike" dirty="0">
                <a:solidFill>
                  <a:schemeClr val="bg1">
                    <a:lumMod val="65000"/>
                  </a:schemeClr>
                </a:solidFill>
              </a:rPr>
              <a:t>Learning to sportscast</a:t>
            </a:r>
          </a:p>
          <a:p>
            <a:r>
              <a:rPr lang="en-US" altLang="ko-KR" sz="3000" dirty="0"/>
              <a:t>Grounded Language Learning in High Ambiguity </a:t>
            </a:r>
            <a:br>
              <a:rPr lang="en-US" altLang="ko-KR" sz="3000" dirty="0"/>
            </a:b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(Kim and Mooney, EMNLP 2012)</a:t>
            </a:r>
          </a:p>
          <a:p>
            <a:pPr lvl="1"/>
            <a:r>
              <a:rPr lang="en-US" altLang="ko-KR" sz="2600" dirty="0"/>
              <a:t>Learn to follow navigational instructions</a:t>
            </a:r>
          </a:p>
          <a:p>
            <a:r>
              <a:rPr lang="en-US" altLang="ko-KR" sz="3000" b="1" dirty="0">
                <a:solidFill>
                  <a:srgbClr val="FF0000"/>
                </a:solidFill>
              </a:rPr>
              <a:t>Discriminative </a:t>
            </a:r>
            <a:r>
              <a:rPr lang="en-US" altLang="ko-KR" sz="3000" b="1" dirty="0" err="1">
                <a:solidFill>
                  <a:srgbClr val="FF0000"/>
                </a:solidFill>
              </a:rPr>
              <a:t>Reranking</a:t>
            </a:r>
            <a:r>
              <a:rPr lang="en-US" altLang="ko-KR" sz="3000" b="1" dirty="0">
                <a:solidFill>
                  <a:srgbClr val="FF0000"/>
                </a:solidFill>
              </a:rPr>
              <a:t> for Grounded Language Learning</a:t>
            </a:r>
            <a:r>
              <a:rPr lang="en-US" altLang="ko-KR" sz="3000" dirty="0"/>
              <a:t> </a:t>
            </a:r>
            <a:r>
              <a:rPr lang="en-US" altLang="ko-KR" sz="2200" dirty="0">
                <a:solidFill>
                  <a:schemeClr val="bg1">
                    <a:lumMod val="50000"/>
                  </a:schemeClr>
                </a:solidFill>
              </a:rPr>
              <a:t>(Kim and Mooney, ACL 2013)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000" dirty="0"/>
              <a:t>Future Directions</a:t>
            </a:r>
          </a:p>
          <a:p>
            <a:r>
              <a:rPr lang="en-US" altLang="ko-KR" sz="3000" dirty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9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Effective approach to improve performance of generative models with secondary discriminative model</a:t>
            </a:r>
          </a:p>
          <a:p>
            <a:r>
              <a:rPr lang="en-US" altLang="ko-KR" dirty="0" smtClean="0"/>
              <a:t>Applied to various NLP tasks</a:t>
            </a:r>
          </a:p>
          <a:p>
            <a:pPr lvl="1"/>
            <a:r>
              <a:rPr lang="en-US" altLang="ko-KR" sz="2400" dirty="0" smtClean="0"/>
              <a:t>Syntactic parsing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(Collins, ICML 2000; Collins, ACL 2002;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Charniak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Johnson, ACL 2005)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sz="2400" dirty="0" smtClean="0"/>
              <a:t>Semantic parsing</a:t>
            </a:r>
            <a:r>
              <a:rPr lang="en-US" altLang="ko-KR" sz="2100" dirty="0" smtClean="0"/>
              <a:t>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(Lu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EMNLP 2008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Mooney,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ACL 2006)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sz="2400" dirty="0" smtClean="0"/>
              <a:t>Part-of-speech </a:t>
            </a:r>
            <a:r>
              <a:rPr lang="en-US" altLang="ko-KR" sz="2400" dirty="0"/>
              <a:t>tagging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(Collins,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EMNLP 2002)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sz="2400" dirty="0" smtClean="0"/>
              <a:t>Semantic role labeling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Toutanova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ACL 2005)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sz="2400" dirty="0" smtClean="0"/>
              <a:t>Named entity recognition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(Collins,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ACL 2002)</a:t>
            </a:r>
            <a:endParaRPr lang="en-US" altLang="ko-K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sz="2400" dirty="0"/>
              <a:t>M</a:t>
            </a:r>
            <a:r>
              <a:rPr lang="en-US" altLang="ko-KR" sz="2400" dirty="0" smtClean="0"/>
              <a:t>achine translation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Shen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NAACL 2004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Fraser and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Marcu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ACL 2006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en-US" altLang="ko-K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sz="2400" dirty="0" smtClean="0"/>
              <a:t>Surface realization in language generation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Rajkumar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EMNLP 2009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Konstas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en-US" altLang="ko-K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Lapata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ACL 2012)</a:t>
            </a:r>
          </a:p>
          <a:p>
            <a:r>
              <a:rPr lang="en-US" altLang="ko-KR" dirty="0" smtClean="0"/>
              <a:t>Goal: </a:t>
            </a:r>
          </a:p>
          <a:p>
            <a:pPr lvl="1"/>
            <a:r>
              <a:rPr lang="en-US" altLang="ko-KR" dirty="0" smtClean="0"/>
              <a:t>Adapt </a:t>
            </a:r>
            <a:r>
              <a:rPr lang="en-US" altLang="ko-KR" b="1" dirty="0" smtClean="0">
                <a:solidFill>
                  <a:srgbClr val="FF0000"/>
                </a:solidFill>
              </a:rPr>
              <a:t>discriminative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reranking</a:t>
            </a:r>
            <a:r>
              <a:rPr lang="en-US" altLang="ko-KR" dirty="0" smtClean="0"/>
              <a:t> to </a:t>
            </a:r>
            <a:r>
              <a:rPr lang="en-US" altLang="ko-KR" b="1" dirty="0" smtClean="0">
                <a:solidFill>
                  <a:srgbClr val="00B0F0"/>
                </a:solidFill>
              </a:rPr>
              <a:t>grounded language learning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Language Grounding: Machine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5314061">
            <a:off x="5755481" y="3172248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-5419761">
            <a:off x="5868194" y="3821535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5314061">
            <a:off x="2555081" y="3163094"/>
            <a:ext cx="454025" cy="992188"/>
          </a:xfrm>
          <a:prstGeom prst="curvedRightArrow">
            <a:avLst>
              <a:gd name="adj1" fmla="val 43706"/>
              <a:gd name="adj2" fmla="val 8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5419761">
            <a:off x="2667794" y="3809206"/>
            <a:ext cx="457200" cy="915988"/>
          </a:xfrm>
          <a:prstGeom prst="curvedRightArrow">
            <a:avLst>
              <a:gd name="adj1" fmla="val 40069"/>
              <a:gd name="adj2" fmla="val 801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8600" y="2819400"/>
            <a:ext cx="5257800" cy="236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19872" y="2708920"/>
            <a:ext cx="5257800" cy="259228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520" y="3733800"/>
            <a:ext cx="220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443536" y="3733800"/>
            <a:ext cx="19205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2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2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ko-KR" sz="22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9072" t="3612" b="7723"/>
          <a:stretch>
            <a:fillRect/>
          </a:stretch>
        </p:blipFill>
        <p:spPr bwMode="auto">
          <a:xfrm>
            <a:off x="6692316" y="2813012"/>
            <a:ext cx="1872208" cy="23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00953" y="2017925"/>
            <a:ext cx="2138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Computer Vision</a:t>
            </a:r>
            <a:endParaRPr lang="ko-KR" altLang="en-US" sz="22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831" y="2004576"/>
            <a:ext cx="2358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Language Learning</a:t>
            </a:r>
            <a:endParaRPr lang="ko-KR" altLang="en-US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5" grpId="1" animBg="1"/>
      <p:bldP spid="11275" grpId="2" animBg="1"/>
      <p:bldP spid="13" grpId="0" animBg="1"/>
      <p:bldP spid="13" grpId="1" animBg="1"/>
      <p:bldP spid="13" grpId="2" animBg="1"/>
      <p:bldP spid="13" grpId="3" animBg="1"/>
      <p:bldP spid="2" grpId="0"/>
      <p:bldP spid="2" grpId="1"/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G</a:t>
            </a:r>
            <a:r>
              <a:rPr lang="en-US" altLang="ko-KR" sz="2800" dirty="0" smtClean="0"/>
              <a:t>enerative model</a:t>
            </a:r>
          </a:p>
          <a:p>
            <a:pPr lvl="1"/>
            <a:r>
              <a:rPr lang="en-US" altLang="ko-KR" sz="2400" dirty="0" smtClean="0"/>
              <a:t>Trained model outputs the best result with max probability</a:t>
            </a:r>
            <a:endParaRPr lang="ko-KR" altLang="en-US" sz="24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5787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3"/>
          </p:cNvCxnSpPr>
          <p:nvPr/>
        </p:nvCxnSpPr>
        <p:spPr>
          <a:xfrm flipV="1">
            <a:off x="1887915" y="3294276"/>
            <a:ext cx="1243925" cy="9026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9792" y="2492896"/>
            <a:ext cx="2657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1-best candidate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with maximum probability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203848" y="314096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131839" y="3085167"/>
            <a:ext cx="1872209" cy="39167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55767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Testing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36" name="직선 화살표 연결선 35"/>
          <p:cNvCxnSpPr>
            <a:stCxn id="35" idx="0"/>
            <a:endCxn id="5" idx="2"/>
          </p:cNvCxnSpPr>
          <p:nvPr/>
        </p:nvCxnSpPr>
        <p:spPr>
          <a:xfrm flipV="1">
            <a:off x="1311851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9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 animBg="1"/>
      <p:bldP spid="34" grpId="0" animBg="1"/>
      <p:bldP spid="34" grpId="1" animBg="1"/>
      <p:bldP spid="3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Can we do better?</a:t>
            </a:r>
          </a:p>
          <a:p>
            <a:pPr lvl="1"/>
            <a:r>
              <a:rPr lang="en-US" altLang="ko-KR" sz="2000" dirty="0" smtClean="0"/>
              <a:t>Secondary discriminative model picks the best out of n-best candidates from baseline model</a:t>
            </a:r>
            <a:endParaRPr lang="ko-KR" altLang="en-US" sz="20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5787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Baseline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10961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GEN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3"/>
          </p:cNvCxnSpPr>
          <p:nvPr/>
        </p:nvCxnSpPr>
        <p:spPr>
          <a:xfrm flipV="1">
            <a:off x="1887915" y="3294276"/>
            <a:ext cx="1243925" cy="9026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5" idx="3"/>
          </p:cNvCxnSpPr>
          <p:nvPr/>
        </p:nvCxnSpPr>
        <p:spPr>
          <a:xfrm flipV="1">
            <a:off x="1887915" y="3745597"/>
            <a:ext cx="1243925" cy="45132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3"/>
          </p:cNvCxnSpPr>
          <p:nvPr/>
        </p:nvCxnSpPr>
        <p:spPr>
          <a:xfrm>
            <a:off x="1887915" y="4196918"/>
            <a:ext cx="1243925" cy="961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</p:cNvCxnSpPr>
          <p:nvPr/>
        </p:nvCxnSpPr>
        <p:spPr>
          <a:xfrm>
            <a:off x="1887915" y="4196918"/>
            <a:ext cx="1243925" cy="6722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5" idx="3"/>
          </p:cNvCxnSpPr>
          <p:nvPr/>
        </p:nvCxnSpPr>
        <p:spPr>
          <a:xfrm>
            <a:off x="1887915" y="4196918"/>
            <a:ext cx="1243925" cy="19292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01007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39" y="2715835"/>
            <a:ext cx="184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n-best candidates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203848" y="314096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203848" y="359760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2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03848" y="4117213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3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03848" y="4704839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4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203848" y="5964415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7729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55767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Testing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21" name="직선 화살표 연결선 20"/>
          <p:cNvCxnSpPr>
            <a:stCxn id="20" idx="0"/>
          </p:cNvCxnSpPr>
          <p:nvPr/>
        </p:nvCxnSpPr>
        <p:spPr>
          <a:xfrm flipV="1">
            <a:off x="1311851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657292" y="3140968"/>
            <a:ext cx="1218964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Secondary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Discriminative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Model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31" name="직선 화살표 연결선 30"/>
          <p:cNvCxnSpPr>
            <a:stCxn id="24" idx="3"/>
          </p:cNvCxnSpPr>
          <p:nvPr/>
        </p:nvCxnSpPr>
        <p:spPr>
          <a:xfrm>
            <a:off x="4932040" y="3284984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4932040" y="3741624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4932040" y="4261229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932040" y="4848855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4943747" y="6108431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endCxn id="27" idx="2"/>
          </p:cNvCxnSpPr>
          <p:nvPr/>
        </p:nvCxnSpPr>
        <p:spPr>
          <a:xfrm rot="10800000">
            <a:off x="4067944" y="4992871"/>
            <a:ext cx="1589348" cy="2914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3131839" y="4581128"/>
            <a:ext cx="1872209" cy="557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0957" y="5243930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652" y="438621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Output</a:t>
            </a:r>
            <a:endParaRPr lang="ko-KR" altLang="en-US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2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20" grpId="0" animBg="1"/>
      <p:bldP spid="30" grpId="0" animBg="1"/>
      <p:bldP spid="43" grpId="0" animBg="1"/>
      <p:bldP spid="44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can we apply discriminative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Impossible to apply </a:t>
            </a:r>
            <a:r>
              <a:rPr lang="en-US" altLang="ko-KR" dirty="0" smtClean="0">
                <a:solidFill>
                  <a:srgbClr val="FF0000"/>
                </a:solidFill>
              </a:rPr>
              <a:t>standard discriminative </a:t>
            </a:r>
            <a:r>
              <a:rPr lang="en-US" altLang="ko-KR" dirty="0" err="1" smtClean="0">
                <a:solidFill>
                  <a:srgbClr val="FF0000"/>
                </a:solidFill>
              </a:rPr>
              <a:t>reranking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to </a:t>
            </a:r>
            <a:r>
              <a:rPr lang="en-US" altLang="ko-KR" dirty="0" smtClean="0">
                <a:solidFill>
                  <a:srgbClr val="00B0F0"/>
                </a:solidFill>
              </a:rPr>
              <a:t>grounded language learning</a:t>
            </a:r>
          </a:p>
          <a:p>
            <a:pPr lvl="1"/>
            <a:r>
              <a:rPr lang="en-US" altLang="ko-KR" dirty="0" smtClean="0"/>
              <a:t>Lack of a single gold-standard reference for each training example</a:t>
            </a:r>
          </a:p>
          <a:p>
            <a:pPr lvl="1"/>
            <a:r>
              <a:rPr lang="en-US" altLang="ko-KR" dirty="0" smtClean="0"/>
              <a:t>Instead, provides weak supervision of surrounding perceptual context (landmarks plan)</a:t>
            </a:r>
          </a:p>
          <a:p>
            <a:r>
              <a:rPr lang="en-US" altLang="ko-KR" dirty="0" smtClean="0"/>
              <a:t>Use </a:t>
            </a:r>
            <a:r>
              <a:rPr lang="en-US" altLang="ko-KR" b="1" dirty="0" smtClean="0">
                <a:solidFill>
                  <a:srgbClr val="00B050"/>
                </a:solidFill>
              </a:rPr>
              <a:t>response feedback </a:t>
            </a:r>
            <a:r>
              <a:rPr lang="en-US" altLang="ko-KR" dirty="0" smtClean="0"/>
              <a:t>from</a:t>
            </a:r>
            <a:r>
              <a:rPr lang="ko-KR" altLang="en-US" dirty="0" smtClean="0"/>
              <a:t> </a:t>
            </a:r>
            <a:r>
              <a:rPr lang="en-US" altLang="ko-KR" dirty="0" smtClean="0"/>
              <a:t>perceptual world </a:t>
            </a:r>
          </a:p>
          <a:p>
            <a:pPr lvl="1"/>
            <a:r>
              <a:rPr lang="en-US" altLang="ko-KR" dirty="0" smtClean="0"/>
              <a:t>Evaluate candidate formal MRs by executing them in simulated worlds</a:t>
            </a:r>
          </a:p>
          <a:p>
            <a:pPr lvl="2"/>
            <a:r>
              <a:rPr lang="en-US" altLang="ko-KR" dirty="0" smtClean="0"/>
              <a:t>Used in evaluating the final end-task, plan execution</a:t>
            </a:r>
          </a:p>
          <a:p>
            <a:pPr lvl="1"/>
            <a:r>
              <a:rPr lang="en-US" altLang="ko-KR" dirty="0" smtClean="0"/>
              <a:t>Weak indication of whether a candidate is good/bad</a:t>
            </a:r>
          </a:p>
          <a:p>
            <a:pPr lvl="1"/>
            <a:r>
              <a:rPr lang="en-US" altLang="ko-KR" dirty="0" smtClean="0"/>
              <a:t>Multiple candidate parses for parameter update</a:t>
            </a:r>
          </a:p>
          <a:p>
            <a:pPr lvl="2"/>
            <a:r>
              <a:rPr lang="en-US" altLang="ko-KR" dirty="0" smtClean="0"/>
              <a:t>Response signal is weak and distributed over all candidates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9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Reranking</a:t>
            </a:r>
            <a:r>
              <a:rPr lang="en-US" altLang="ko-KR" dirty="0" smtClean="0"/>
              <a:t> Model: </a:t>
            </a:r>
            <a:br>
              <a:rPr lang="en-US" altLang="ko-KR" dirty="0" smtClean="0"/>
            </a:br>
            <a:r>
              <a:rPr lang="en-US" altLang="ko-KR" dirty="0" smtClean="0"/>
              <a:t>Averaged Perceptron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(Collins, 2000)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Parameter weight vector is updated when trained model predicts a wrong candidate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87524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Baseline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27569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GEN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7" name="직선 화살표 연결선 6"/>
          <p:cNvCxnSpPr>
            <a:stCxn id="5" idx="3"/>
            <a:endCxn id="14" idx="1"/>
          </p:cNvCxnSpPr>
          <p:nvPr/>
        </p:nvCxnSpPr>
        <p:spPr>
          <a:xfrm flipV="1">
            <a:off x="1439652" y="3284984"/>
            <a:ext cx="554869" cy="91193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>
            <a:stCxn id="5" idx="3"/>
            <a:endCxn id="15" idx="1"/>
          </p:cNvCxnSpPr>
          <p:nvPr/>
        </p:nvCxnSpPr>
        <p:spPr>
          <a:xfrm flipV="1">
            <a:off x="1439652" y="3741624"/>
            <a:ext cx="554869" cy="45529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5" idx="3"/>
            <a:endCxn id="16" idx="1"/>
          </p:cNvCxnSpPr>
          <p:nvPr/>
        </p:nvCxnSpPr>
        <p:spPr>
          <a:xfrm>
            <a:off x="1439652" y="4196918"/>
            <a:ext cx="554869" cy="6431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3"/>
            <a:endCxn id="17" idx="1"/>
          </p:cNvCxnSpPr>
          <p:nvPr/>
        </p:nvCxnSpPr>
        <p:spPr>
          <a:xfrm>
            <a:off x="1439652" y="4196918"/>
            <a:ext cx="554869" cy="65193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3"/>
            <a:endCxn id="18" idx="1"/>
          </p:cNvCxnSpPr>
          <p:nvPr/>
        </p:nvCxnSpPr>
        <p:spPr>
          <a:xfrm>
            <a:off x="1439652" y="4196918"/>
            <a:ext cx="554869" cy="191151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3688" y="5325385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2715835"/>
            <a:ext cx="184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n-best candidates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94521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994521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994521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994521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994521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402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7504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21" name="직선 화살표 연결선 20"/>
          <p:cNvCxnSpPr>
            <a:stCxn id="20" idx="0"/>
          </p:cNvCxnSpPr>
          <p:nvPr/>
        </p:nvCxnSpPr>
        <p:spPr>
          <a:xfrm flipV="1">
            <a:off x="863588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626386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86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3321305" y="328498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3321305" y="374162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3321305" y="4261229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3321305" y="484885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3321305" y="6108431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7236296" y="5227346"/>
            <a:ext cx="1728192" cy="507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Gold Standard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Reference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29" name="꺾인 연결선 28"/>
          <p:cNvCxnSpPr>
            <a:stCxn id="20" idx="2"/>
            <a:endCxn id="81" idx="2"/>
          </p:cNvCxnSpPr>
          <p:nvPr/>
        </p:nvCxnSpPr>
        <p:spPr>
          <a:xfrm rot="5400000" flipH="1" flipV="1">
            <a:off x="4363942" y="2664949"/>
            <a:ext cx="182518" cy="7183227"/>
          </a:xfrm>
          <a:prstGeom prst="bentConnector3">
            <a:avLst>
              <a:gd name="adj1" fmla="val -1252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8" idx="1"/>
          </p:cNvCxnSpPr>
          <p:nvPr/>
        </p:nvCxnSpPr>
        <p:spPr>
          <a:xfrm flipH="1">
            <a:off x="5811932" y="5481307"/>
            <a:ext cx="1424364" cy="72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endCxn id="17" idx="2"/>
          </p:cNvCxnSpPr>
          <p:nvPr/>
        </p:nvCxnSpPr>
        <p:spPr>
          <a:xfrm rot="10800000">
            <a:off x="2657914" y="4992872"/>
            <a:ext cx="1968473" cy="2510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1922512" y="4581128"/>
            <a:ext cx="4953744" cy="557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80" y="5243930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2"/>
            <a:endCxn id="71" idx="0"/>
          </p:cNvCxnSpPr>
          <p:nvPr/>
        </p:nvCxnSpPr>
        <p:spPr>
          <a:xfrm flipH="1">
            <a:off x="3966921" y="3685159"/>
            <a:ext cx="3860285" cy="96388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2"/>
            <a:endCxn id="28" idx="0"/>
          </p:cNvCxnSpPr>
          <p:nvPr/>
        </p:nvCxnSpPr>
        <p:spPr>
          <a:xfrm>
            <a:off x="7827206" y="3685159"/>
            <a:ext cx="273186" cy="154218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411222" y="1941007"/>
            <a:ext cx="216024" cy="2615945"/>
          </a:xfrm>
          <a:prstGeom prst="bentConnector3">
            <a:avLst>
              <a:gd name="adj1" fmla="val 2058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85394" y="2577742"/>
            <a:ext cx="89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63324" y="2492896"/>
            <a:ext cx="86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feature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vector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38076" y="3105001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3105001"/>
                <a:ext cx="457689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38076" y="3552712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3552712"/>
                <a:ext cx="45768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738076" y="4059796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4059796"/>
                <a:ext cx="457689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8076" y="4649046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4649046"/>
                <a:ext cx="45768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738076" y="5913893"/>
                <a:ext cx="4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5913893"/>
                <a:ext cx="46410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4093012" y="329300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4093012" y="374964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4093012" y="4269250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4093012" y="4856876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4093012" y="6116452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12360" y="5803410"/>
                <a:ext cx="468910" cy="361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803410"/>
                <a:ext cx="468910" cy="361894"/>
              </a:xfrm>
              <a:prstGeom prst="rect">
                <a:avLst/>
              </a:prstGeom>
              <a:blipFill rotWithShape="0">
                <a:blip r:embed="rId9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404622" y="3356992"/>
                <a:ext cx="845167" cy="328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  <m:r>
                        <a:rPr lang="en-US" altLang="ko-KR" sz="1400" b="1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22" y="3356992"/>
                <a:ext cx="845167" cy="3281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/>
          <p:cNvCxnSpPr/>
          <p:nvPr/>
        </p:nvCxnSpPr>
        <p:spPr>
          <a:xfrm>
            <a:off x="5796136" y="328498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96136" y="374162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5796136" y="4261229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5796136" y="484885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5796136" y="6108431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10755" y="2503602"/>
                <a:ext cx="14607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  <a:br>
                  <a:rPr lang="en-US" altLang="ko-KR" dirty="0" smtClean="0">
                    <a:latin typeface="Calibri" panose="020F0502020204030204" pitchFamily="34" charset="0"/>
                  </a:rPr>
                </a:br>
                <a:r>
                  <a:rPr lang="en-US" altLang="ko-KR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55" y="2503602"/>
                <a:ext cx="1460786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3347" t="-5660" r="-9623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6261985" y="3115707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-0.16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4502" y="356341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1.21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61985" y="4070502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502" y="4659752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4502" y="5924599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73</a:t>
            </a:fld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35496" y="2996952"/>
            <a:ext cx="187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Our generative models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7554118" y="4941288"/>
            <a:ext cx="1080000" cy="1080000"/>
            <a:chOff x="7554118" y="4797312"/>
            <a:chExt cx="1080000" cy="1080000"/>
          </a:xfrm>
        </p:grpSpPr>
        <p:cxnSp>
          <p:nvCxnSpPr>
            <p:cNvPr id="39" name="직선 연결선 38"/>
            <p:cNvCxnSpPr/>
            <p:nvPr/>
          </p:nvCxnSpPr>
          <p:spPr>
            <a:xfrm flipH="1">
              <a:off x="7554118" y="4797312"/>
              <a:ext cx="1080000" cy="10800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 rot="5400000" flipH="1">
              <a:off x="7554118" y="4797312"/>
              <a:ext cx="1080000" cy="10800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491132" y="4171727"/>
            <a:ext cx="1257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</a:t>
            </a:r>
            <a:b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Available</a:t>
            </a:r>
            <a:endParaRPr lang="ko-KR" altLang="en-US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2" grpId="0" animBg="1"/>
      <p:bldP spid="33" grpId="0"/>
      <p:bldP spid="38" grpId="0"/>
      <p:bldP spid="67" grpId="0"/>
      <p:bldP spid="68" grpId="0"/>
      <p:bldP spid="69" grpId="0"/>
      <p:bldP spid="70" grpId="0"/>
      <p:bldP spid="71" grpId="0"/>
      <p:bldP spid="72" grpId="0"/>
      <p:bldP spid="81" grpId="0"/>
      <p:bldP spid="85" grpId="0"/>
      <p:bldP spid="55" grpId="0"/>
      <p:bldP spid="56" grpId="0"/>
      <p:bldP spid="57" grpId="0"/>
      <p:bldP spid="58" grpId="0"/>
      <p:bldP spid="59" grpId="0"/>
      <p:bldP spid="60" grpId="0"/>
      <p:bldP spid="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Response-based Weight Update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Pick a </a:t>
            </a:r>
            <a:r>
              <a:rPr lang="en-US" altLang="ko-KR" b="1" dirty="0" smtClean="0">
                <a:solidFill>
                  <a:srgbClr val="00B0F0"/>
                </a:solidFill>
              </a:rPr>
              <a:t>pseudo-gold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parse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out of all candidates</a:t>
            </a:r>
          </a:p>
          <a:p>
            <a:pPr lvl="1"/>
            <a:r>
              <a:rPr lang="en-US" altLang="ko-KR" dirty="0" smtClean="0"/>
              <a:t>Most preferred one in terms of plan execution</a:t>
            </a:r>
          </a:p>
          <a:p>
            <a:pPr lvl="1"/>
            <a:r>
              <a:rPr lang="en-US" altLang="ko-KR" dirty="0" smtClean="0"/>
              <a:t>Evaluate composed MR plans from candidate parses </a:t>
            </a:r>
          </a:p>
          <a:p>
            <a:pPr lvl="1"/>
            <a:r>
              <a:rPr lang="en-US" altLang="ko-KR" b="1" dirty="0" smtClean="0"/>
              <a:t>MARCO</a:t>
            </a:r>
            <a:r>
              <a:rPr lang="en-US" altLang="ko-KR" dirty="0" smtClean="0"/>
              <a:t> </a:t>
            </a:r>
            <a:r>
              <a:rPr lang="en-US" altLang="ko-KR" sz="19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1900" dirty="0" err="1" smtClean="0">
                <a:solidFill>
                  <a:schemeClr val="bg1">
                    <a:lumMod val="50000"/>
                  </a:schemeClr>
                </a:solidFill>
              </a:rPr>
              <a:t>MacMahon</a:t>
            </a:r>
            <a:r>
              <a:rPr lang="en-US" altLang="ko-KR" sz="1900" dirty="0" smtClean="0">
                <a:solidFill>
                  <a:schemeClr val="bg1">
                    <a:lumMod val="50000"/>
                  </a:schemeClr>
                </a:solidFill>
              </a:rPr>
              <a:t> et al. AAAI 2006)</a:t>
            </a:r>
            <a:r>
              <a:rPr lang="en-US" altLang="ko-K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dirty="0" smtClean="0"/>
              <a:t>execution module runs and evaluates each candidate MR in the world</a:t>
            </a:r>
          </a:p>
          <a:p>
            <a:pPr lvl="2"/>
            <a:r>
              <a:rPr lang="en-US" altLang="ko-KR" dirty="0" smtClean="0"/>
              <a:t>Also used for evaluating end-goal, plan execution performance</a:t>
            </a:r>
          </a:p>
          <a:p>
            <a:pPr lvl="1"/>
            <a:r>
              <a:rPr lang="en-US" altLang="ko-KR" dirty="0" smtClean="0"/>
              <a:t>Record </a:t>
            </a:r>
            <a:r>
              <a:rPr lang="en-US" altLang="ko-KR" b="1" dirty="0" smtClean="0">
                <a:solidFill>
                  <a:srgbClr val="FF0000"/>
                </a:solidFill>
              </a:rPr>
              <a:t>Execution Success Rate</a:t>
            </a:r>
          </a:p>
          <a:p>
            <a:pPr lvl="2"/>
            <a:r>
              <a:rPr lang="en-US" altLang="ko-KR" dirty="0" smtClean="0"/>
              <a:t>Whether each candidate MR reaches the intended destination</a:t>
            </a:r>
          </a:p>
          <a:p>
            <a:pPr lvl="2"/>
            <a:r>
              <a:rPr lang="en-US" altLang="ko-KR" dirty="0" smtClean="0"/>
              <a:t>MARCO is nondeterministic, average over 10 trials</a:t>
            </a:r>
            <a:endParaRPr lang="en-US" altLang="ko-KR" dirty="0"/>
          </a:p>
          <a:p>
            <a:pPr lvl="1"/>
            <a:r>
              <a:rPr lang="en-US" altLang="ko-KR" dirty="0" smtClean="0"/>
              <a:t>Prefer the candidate with the best execution success rate during training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3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Response-based Update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Select pseudo-gold reference based on MARCO execution results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715835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dirty="0" smtClean="0">
                <a:latin typeface="Calibri" panose="020F0502020204030204" pitchFamily="34" charset="0"/>
              </a:rPr>
              <a:t>n-best candidates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0345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0345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10345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10345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10345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226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1737129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37129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737129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737129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737129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7385484" y="4941168"/>
            <a:ext cx="1579004" cy="507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Pseudo-gold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Reference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30" name="직선 화살표 연결선 29"/>
          <p:cNvCxnSpPr>
            <a:stCxn id="28" idx="1"/>
          </p:cNvCxnSpPr>
          <p:nvPr/>
        </p:nvCxnSpPr>
        <p:spPr>
          <a:xfrm flipH="1">
            <a:off x="6105525" y="5195129"/>
            <a:ext cx="1279959" cy="552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2" idx="0"/>
            <a:endCxn id="68" idx="0"/>
          </p:cNvCxnSpPr>
          <p:nvPr/>
        </p:nvCxnSpPr>
        <p:spPr>
          <a:xfrm rot="16200000" flipV="1">
            <a:off x="3885055" y="1509107"/>
            <a:ext cx="35967" cy="3227755"/>
          </a:xfrm>
          <a:prstGeom prst="bentConnector3">
            <a:avLst>
              <a:gd name="adj1" fmla="val 735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636912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1"/>
            <a:endCxn id="81" idx="3"/>
          </p:cNvCxnSpPr>
          <p:nvPr/>
        </p:nvCxnSpPr>
        <p:spPr>
          <a:xfrm flipH="1" flipV="1">
            <a:off x="7004242" y="3259143"/>
            <a:ext cx="376070" cy="34029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2"/>
            <a:endCxn id="28" idx="0"/>
          </p:cNvCxnSpPr>
          <p:nvPr/>
        </p:nvCxnSpPr>
        <p:spPr>
          <a:xfrm>
            <a:off x="8030458" y="3861048"/>
            <a:ext cx="144528" cy="108012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675257" y="1982626"/>
            <a:ext cx="196860" cy="2513543"/>
          </a:xfrm>
          <a:prstGeom prst="bentConnector3">
            <a:avLst>
              <a:gd name="adj1" fmla="val 2161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8869" y="2828583"/>
            <a:ext cx="89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5696" y="2492896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Derived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MRs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2483768" y="329300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2483768" y="374964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2483768" y="426925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2483768" y="4856876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2483768" y="6116452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380312" y="3337828"/>
            <a:ext cx="130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400" b="1" dirty="0" smtClean="0">
                <a:latin typeface="Calibri" panose="020F0502020204030204" pitchFamily="34" charset="0"/>
              </a:rPr>
              <a:t>Feature vector </a:t>
            </a:r>
          </a:p>
          <a:p>
            <a:pPr algn="ctr" latinLnBrk="0"/>
            <a:r>
              <a:rPr lang="en-US" altLang="ko-KR" sz="1400" b="1" dirty="0" smtClean="0">
                <a:latin typeface="Calibri" panose="020F0502020204030204" pitchFamily="34" charset="0"/>
              </a:rPr>
              <a:t>difference</a:t>
            </a:r>
            <a:endParaRPr lang="ko-KR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843808" y="3140968"/>
            <a:ext cx="952511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MARCO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Module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85192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385192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85192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385192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385192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2348880"/>
            <a:ext cx="996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Success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Rate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직선 화살표 연결선 78"/>
          <p:cNvCxnSpPr/>
          <p:nvPr/>
        </p:nvCxnSpPr>
        <p:spPr>
          <a:xfrm>
            <a:off x="457200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57200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57200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457200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457200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71" idx="2"/>
            <a:endCxn id="28" idx="2"/>
          </p:cNvCxnSpPr>
          <p:nvPr/>
        </p:nvCxnSpPr>
        <p:spPr>
          <a:xfrm rot="16200000" flipH="1">
            <a:off x="5001329" y="2275431"/>
            <a:ext cx="461489" cy="5885826"/>
          </a:xfrm>
          <a:prstGeom prst="bentConnector3">
            <a:avLst>
              <a:gd name="adj1" fmla="val 149535"/>
            </a:avLst>
          </a:prstGeom>
          <a:ln w="2222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323528" y="3047418"/>
            <a:ext cx="6665906" cy="48218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38336" y="4581129"/>
            <a:ext cx="6665906" cy="53265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6156176" y="326479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6156176" y="372143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6156176" y="4241038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6156176" y="482866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6156176" y="608824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blipFill rotWithShape="0">
                <a:blip r:embed="rId14"/>
                <a:stretch>
                  <a:fillRect l="-1826" t="-3158" r="-8676" b="-1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406001" y="3089866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>
                <a:latin typeface="Calibri" panose="020F0502020204030204" pitchFamily="34" charset="0"/>
              </a:rPr>
              <a:t>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1.79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68518" y="353757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0.21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6001" y="404466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68518" y="4633911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68518" y="589875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4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3" grpId="0"/>
      <p:bldP spid="38" grpId="0"/>
      <p:bldP spid="85" grpId="0"/>
      <p:bldP spid="50" grpId="0" animBg="1"/>
      <p:bldP spid="57" grpId="0"/>
      <p:bldP spid="58" grpId="0"/>
      <p:bldP spid="59" grpId="0"/>
      <p:bldP spid="60" grpId="0"/>
      <p:bldP spid="61" grpId="0"/>
      <p:bldP spid="86" grpId="0" animBg="1"/>
      <p:bldP spid="32" grpId="0" animBg="1"/>
      <p:bldP spid="81" grpId="0"/>
      <p:bldP spid="87" grpId="0"/>
      <p:bldP spid="88" grpId="0"/>
      <p:bldP spid="89" grpId="0"/>
      <p:bldP spid="9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Weight Update with Multiple Parses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Candidates other than pseudo-gold could be useful </a:t>
            </a:r>
          </a:p>
          <a:p>
            <a:pPr lvl="1"/>
            <a:r>
              <a:rPr lang="en-US" altLang="ko-KR" dirty="0" smtClean="0"/>
              <a:t>Multiple parses may have same maximum execution success rates</a:t>
            </a:r>
          </a:p>
          <a:p>
            <a:pPr lvl="1"/>
            <a:r>
              <a:rPr lang="en-US" altLang="ko-KR" dirty="0" smtClean="0"/>
              <a:t>“</a:t>
            </a:r>
            <a:r>
              <a:rPr lang="en-US" altLang="ko-KR" b="1" dirty="0" smtClean="0"/>
              <a:t>Lower</a:t>
            </a:r>
            <a:r>
              <a:rPr lang="en-US" altLang="ko-KR" dirty="0" smtClean="0"/>
              <a:t>” execution success rates could mean correct plan given indirect supervision of human follower actions</a:t>
            </a:r>
          </a:p>
          <a:p>
            <a:pPr lvl="2"/>
            <a:r>
              <a:rPr lang="en-US" altLang="ko-KR" dirty="0" smtClean="0"/>
              <a:t>MR plans are underspecified or ignorable details attached</a:t>
            </a:r>
          </a:p>
          <a:p>
            <a:pPr lvl="2"/>
            <a:r>
              <a:rPr lang="en-US" altLang="ko-KR" dirty="0" smtClean="0"/>
              <a:t>Sometimes inaccurate, but contain correct MR components to reach the desired goal</a:t>
            </a:r>
          </a:p>
          <a:p>
            <a:r>
              <a:rPr lang="en-US" altLang="ko-KR" dirty="0" smtClean="0"/>
              <a:t>Weight update with multiple candidate parses</a:t>
            </a:r>
          </a:p>
          <a:p>
            <a:pPr lvl="1"/>
            <a:r>
              <a:rPr lang="en-US" altLang="ko-KR" dirty="0" smtClean="0"/>
              <a:t>Use candidates with </a:t>
            </a:r>
            <a:r>
              <a:rPr lang="en-US" altLang="ko-KR" dirty="0" smtClean="0">
                <a:solidFill>
                  <a:srgbClr val="FF0000"/>
                </a:solidFill>
              </a:rPr>
              <a:t>higher execution success rates</a:t>
            </a:r>
            <a:r>
              <a:rPr lang="en-US" altLang="ko-KR" dirty="0" smtClean="0"/>
              <a:t> than </a:t>
            </a:r>
            <a:r>
              <a:rPr lang="en-US" altLang="ko-KR" dirty="0" smtClean="0">
                <a:solidFill>
                  <a:srgbClr val="00B0F0"/>
                </a:solidFill>
              </a:rPr>
              <a:t>currently best-predicted candidate</a:t>
            </a:r>
          </a:p>
          <a:p>
            <a:pPr lvl="1"/>
            <a:r>
              <a:rPr lang="en-US" altLang="ko-KR" dirty="0" smtClean="0"/>
              <a:t>Update with feature vector difference weighted by </a:t>
            </a:r>
            <a:r>
              <a:rPr lang="en-US" altLang="ko-KR" dirty="0" smtClean="0">
                <a:solidFill>
                  <a:srgbClr val="00B050"/>
                </a:solidFill>
              </a:rPr>
              <a:t>difference between execution success rates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0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Weight Update with Multiple Parses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Weight update with multiple candidates that have higher execution </a:t>
            </a:r>
            <a:r>
              <a:rPr lang="en-US" altLang="ko-KR" sz="2400" dirty="0" smtClean="0"/>
              <a:t>success rate </a:t>
            </a:r>
            <a:r>
              <a:rPr lang="en-US" altLang="ko-KR" sz="2400" dirty="0"/>
              <a:t>than currently predicted parse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715835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dirty="0" smtClean="0">
                <a:latin typeface="Calibri" panose="020F0502020204030204" pitchFamily="34" charset="0"/>
              </a:rPr>
              <a:t>n-best candidates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0345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0345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10345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10345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10345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226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1737129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37129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737129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737129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737129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2" idx="0"/>
            <a:endCxn id="69" idx="0"/>
          </p:cNvCxnSpPr>
          <p:nvPr/>
        </p:nvCxnSpPr>
        <p:spPr>
          <a:xfrm rot="16200000" flipH="1" flipV="1">
            <a:off x="3697166" y="1732962"/>
            <a:ext cx="411744" cy="3227755"/>
          </a:xfrm>
          <a:prstGeom prst="bentConnector3">
            <a:avLst>
              <a:gd name="adj1" fmla="val -555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636912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1"/>
            <a:endCxn id="91" idx="3"/>
          </p:cNvCxnSpPr>
          <p:nvPr/>
        </p:nvCxnSpPr>
        <p:spPr>
          <a:xfrm flipH="1" flipV="1">
            <a:off x="6989434" y="3763970"/>
            <a:ext cx="390878" cy="5091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2"/>
            <a:endCxn id="32" idx="3"/>
          </p:cNvCxnSpPr>
          <p:nvPr/>
        </p:nvCxnSpPr>
        <p:spPr>
          <a:xfrm flipH="1">
            <a:off x="7004242" y="4291935"/>
            <a:ext cx="1026216" cy="55552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675257" y="1982626"/>
            <a:ext cx="196860" cy="2513543"/>
          </a:xfrm>
          <a:prstGeom prst="bentConnector3">
            <a:avLst>
              <a:gd name="adj1" fmla="val 2161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8869" y="2828583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 (1)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5696" y="2492896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Derived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MRs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2483768" y="329300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2483768" y="374964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2483768" y="426925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2483768" y="4856876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2483768" y="6116452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Feature vector </a:t>
                </a:r>
              </a:p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Difference</a:t>
                </a: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ko-KR" sz="1400" b="1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939" t="-1282" r="-939" b="-1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모서리가 둥근 직사각형 49"/>
          <p:cNvSpPr/>
          <p:nvPr/>
        </p:nvSpPr>
        <p:spPr>
          <a:xfrm>
            <a:off x="2843808" y="3140968"/>
            <a:ext cx="952511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MARCO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Module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85192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385192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85192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385192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385192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2348880"/>
            <a:ext cx="996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Success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Rate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직선 화살표 연결선 78"/>
          <p:cNvCxnSpPr/>
          <p:nvPr/>
        </p:nvCxnSpPr>
        <p:spPr>
          <a:xfrm>
            <a:off x="457200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57200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57200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457200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457200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38336" y="4581129"/>
            <a:ext cx="6665906" cy="53265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6156176" y="326479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6156176" y="372143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6156176" y="4241038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6156176" y="482866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6156176" y="608824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826" t="-3158" r="-8676" b="-1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406001" y="3089866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>
                <a:latin typeface="Calibri" panose="020F0502020204030204" pitchFamily="34" charset="0"/>
              </a:rPr>
              <a:t>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1.24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68518" y="353757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1.83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6001" y="404466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68518" y="4633911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68518" y="589875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23528" y="3522875"/>
            <a:ext cx="6665906" cy="48218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4211960" y="3140968"/>
            <a:ext cx="378568" cy="3166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4211960" y="4653136"/>
            <a:ext cx="378568" cy="3166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1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85" grpId="0"/>
      <p:bldP spid="32" grpId="0" animBg="1"/>
      <p:bldP spid="91" grpId="0" animBg="1"/>
      <p:bldP spid="92" grpId="0" animBg="1"/>
      <p:bldP spid="92" grpId="1" animBg="1"/>
      <p:bldP spid="93" grpId="0" animBg="1"/>
      <p:bldP spid="93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Weight Update with Multiple Parses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Weight update with multiple candidates that have higher execution </a:t>
            </a:r>
            <a:r>
              <a:rPr lang="en-US" altLang="ko-KR" sz="2400" dirty="0" smtClean="0"/>
              <a:t>success rate </a:t>
            </a:r>
            <a:r>
              <a:rPr lang="en-US" altLang="ko-KR" sz="2400" dirty="0"/>
              <a:t>than currently predicted parse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715835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dirty="0" smtClean="0">
                <a:latin typeface="Calibri" panose="020F0502020204030204" pitchFamily="34" charset="0"/>
              </a:rPr>
              <a:t>n-best candidates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0345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0345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10345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10345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10345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226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1737129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37129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737129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737129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737129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2" idx="0"/>
            <a:endCxn id="69" idx="0"/>
          </p:cNvCxnSpPr>
          <p:nvPr/>
        </p:nvCxnSpPr>
        <p:spPr>
          <a:xfrm rot="16200000" flipH="1" flipV="1">
            <a:off x="3697166" y="1732962"/>
            <a:ext cx="411744" cy="3227755"/>
          </a:xfrm>
          <a:prstGeom prst="bentConnector3">
            <a:avLst>
              <a:gd name="adj1" fmla="val -555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636912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1"/>
            <a:endCxn id="91" idx="3"/>
          </p:cNvCxnSpPr>
          <p:nvPr/>
        </p:nvCxnSpPr>
        <p:spPr>
          <a:xfrm flipH="1" flipV="1">
            <a:off x="6989434" y="3763970"/>
            <a:ext cx="390878" cy="5091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1"/>
            <a:endCxn id="86" idx="3"/>
          </p:cNvCxnSpPr>
          <p:nvPr/>
        </p:nvCxnSpPr>
        <p:spPr>
          <a:xfrm flipH="1" flipV="1">
            <a:off x="6989434" y="3292617"/>
            <a:ext cx="390878" cy="52226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675257" y="1982626"/>
            <a:ext cx="196860" cy="2513543"/>
          </a:xfrm>
          <a:prstGeom prst="bentConnector3">
            <a:avLst>
              <a:gd name="adj1" fmla="val 2161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8869" y="2828583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 (2)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5696" y="2492896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Derived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MRs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2483768" y="329300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2483768" y="374964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2483768" y="426925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2483768" y="4856876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2483768" y="6116452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Feature vector </a:t>
                </a:r>
              </a:p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Difference</a:t>
                </a: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ko-KR" sz="1400" b="1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939" t="-1282" r="-939" b="-1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모서리가 둥근 직사각형 49"/>
          <p:cNvSpPr/>
          <p:nvPr/>
        </p:nvSpPr>
        <p:spPr>
          <a:xfrm>
            <a:off x="2843808" y="3140968"/>
            <a:ext cx="952511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MARCO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Module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85192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385192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85192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385192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385192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2348880"/>
            <a:ext cx="996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Success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Rate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직선 화살표 연결선 78"/>
          <p:cNvCxnSpPr/>
          <p:nvPr/>
        </p:nvCxnSpPr>
        <p:spPr>
          <a:xfrm>
            <a:off x="457200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57200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57200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457200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457200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6156176" y="326479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6156176" y="372143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6156176" y="4241038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6156176" y="482866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6156176" y="608824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826" t="-3158" r="-8676" b="-1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406001" y="3089866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>
                <a:latin typeface="Calibri" panose="020F0502020204030204" pitchFamily="34" charset="0"/>
              </a:rPr>
              <a:t>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1.24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68518" y="353757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1.83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6001" y="404466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68518" y="4633911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68518" y="589875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23528" y="3522875"/>
            <a:ext cx="6665906" cy="48218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322294" y="3084226"/>
            <a:ext cx="6667140" cy="41678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3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5" grpId="0"/>
      <p:bldP spid="8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97758" y="2712976"/>
            <a:ext cx="5032046" cy="6929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altLang="ko-KR" dirty="0" smtClean="0"/>
              <a:t>Binary </a:t>
            </a:r>
            <a:r>
              <a:rPr lang="en-US" altLang="ko-KR" dirty="0"/>
              <a:t>i</a:t>
            </a:r>
            <a:r>
              <a:rPr lang="en-US" altLang="ko-KR" dirty="0" smtClean="0"/>
              <a:t>ndicator whether a certain composition of </a:t>
            </a:r>
            <a:r>
              <a:rPr lang="en-US" altLang="ko-KR" dirty="0" err="1" smtClean="0"/>
              <a:t>nonterminals</a:t>
            </a:r>
            <a:r>
              <a:rPr lang="en-US" altLang="ko-KR" dirty="0" smtClean="0"/>
              <a:t>/terminals appear in parse tree</a:t>
            </a:r>
            <a:br>
              <a:rPr lang="en-US" altLang="ko-KR" dirty="0" smtClean="0"/>
            </a:b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(Collins, EMNLP 2002, Lu et al., EMNLP 2008, </a:t>
            </a:r>
            <a:r>
              <a:rPr lang="en-US" altLang="ko-KR" sz="1400" dirty="0" err="1">
                <a:solidFill>
                  <a:schemeClr val="bg1">
                    <a:lumMod val="50000"/>
                  </a:schemeClr>
                </a:solidFill>
              </a:rPr>
              <a:t>Ge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 &amp; Mooney, ACL 2006)</a:t>
            </a:r>
            <a:endParaRPr lang="en-US" altLang="ko-KR" dirty="0">
              <a:solidFill>
                <a:schemeClr val="bg1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636912"/>
            <a:ext cx="5498852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 Turn(LEFT),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front:SOFA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back:EASEL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), </a:t>
            </a:r>
            <a:br>
              <a:rPr lang="en-US" altLang="ko-KR" sz="2000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      Travel(steps:2),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at:SOFA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), Turn(RIGHT)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6155130"/>
            <a:ext cx="154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Turn left and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596" y="6155130"/>
            <a:ext cx="1520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find the sofa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8432" y="6155130"/>
            <a:ext cx="317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then turn around the corner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552209" y="5557581"/>
            <a:ext cx="1294184" cy="597549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3585988" y="5557997"/>
            <a:ext cx="1294184" cy="597133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6366884" y="5557581"/>
            <a:ext cx="1898848" cy="597550"/>
          </a:xfrm>
          <a:prstGeom prst="triangle">
            <a:avLst>
              <a:gd name="adj" fmla="val 50567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-59207" y="3881652"/>
            <a:ext cx="38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Turn(LEFT),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front:SOFA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5870" y="3881652"/>
            <a:ext cx="525813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Travel(steps:2),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at:SOFA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), Turn(RIGHT)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356" y="5105371"/>
            <a:ext cx="176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Turn(LEFT)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5796" y="5105788"/>
            <a:ext cx="30258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Travel(),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at:SOFA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9140" y="5105371"/>
            <a:ext cx="132356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Turn()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직선 연결선 16"/>
          <p:cNvCxnSpPr>
            <a:stCxn id="11" idx="2"/>
            <a:endCxn id="12" idx="0"/>
          </p:cNvCxnSpPr>
          <p:nvPr/>
        </p:nvCxnSpPr>
        <p:spPr>
          <a:xfrm flipH="1">
            <a:off x="1869811" y="3406353"/>
            <a:ext cx="1851215" cy="475299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11" idx="2"/>
            <a:endCxn id="13" idx="0"/>
          </p:cNvCxnSpPr>
          <p:nvPr/>
        </p:nvCxnSpPr>
        <p:spPr>
          <a:xfrm>
            <a:off x="3721026" y="3406353"/>
            <a:ext cx="2793909" cy="475299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2" idx="2"/>
            <a:endCxn id="14" idx="0"/>
          </p:cNvCxnSpPr>
          <p:nvPr/>
        </p:nvCxnSpPr>
        <p:spPr>
          <a:xfrm flipH="1">
            <a:off x="1204540" y="4343317"/>
            <a:ext cx="665271" cy="762054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5" idx="0"/>
            <a:endCxn id="13" idx="2"/>
          </p:cNvCxnSpPr>
          <p:nvPr/>
        </p:nvCxnSpPr>
        <p:spPr>
          <a:xfrm flipV="1">
            <a:off x="4248740" y="4343317"/>
            <a:ext cx="2266195" cy="762471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13" idx="2"/>
            <a:endCxn id="16" idx="0"/>
          </p:cNvCxnSpPr>
          <p:nvPr/>
        </p:nvCxnSpPr>
        <p:spPr>
          <a:xfrm>
            <a:off x="6514935" y="4343317"/>
            <a:ext cx="745985" cy="762054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7370" y="3933056"/>
            <a:ext cx="5115130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8988" y="5166926"/>
            <a:ext cx="302588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0010" y="5166926"/>
            <a:ext cx="117488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1597" y="6157656"/>
            <a:ext cx="56634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79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6519013" y="2843644"/>
                <a:ext cx="20150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ko-KR" sz="2000" b="1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13" y="2843644"/>
                <a:ext cx="201503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6532279" y="2843644"/>
                <a:ext cx="2365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279" y="2843644"/>
                <a:ext cx="236551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6475949" y="2843644"/>
                <a:ext cx="22917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e>
                      </m:d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949" y="2843644"/>
                <a:ext cx="229178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/>
              <p:cNvSpPr/>
              <p:nvPr/>
            </p:nvSpPr>
            <p:spPr>
              <a:xfrm>
                <a:off x="6525353" y="2852936"/>
                <a:ext cx="22672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↝</m:t>
                          </m:r>
                          <m:r>
                            <a:rPr lang="en-US" altLang="ko-KR" sz="2000" b="1" i="0" smtClean="0">
                              <a:latin typeface="Cambria Math" panose="02040503050406030204" pitchFamily="18" charset="0"/>
                            </a:rPr>
                            <m:t>𝐟𝐢𝐧𝐝</m:t>
                          </m:r>
                        </m:e>
                      </m:d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353" y="2852936"/>
                <a:ext cx="2267287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7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30" grpId="0" animBg="1"/>
      <p:bldP spid="22" grpId="0"/>
      <p:bldP spid="22" grpId="1"/>
      <p:bldP spid="23" grpId="0"/>
      <p:bldP spid="23" grpId="1"/>
      <p:bldP spid="24" grpId="0"/>
      <p:bldP spid="24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>
                <a:ea typeface="굴림" charset="-127"/>
              </a:rPr>
              <a:t>Natural Language and Meaning Representation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5314061">
            <a:off x="3544887" y="2324101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-5419761">
            <a:off x="3695700" y="3009900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2780928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572000" y="2789684"/>
            <a:ext cx="30243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4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Leave-one-map-out approach</a:t>
            </a:r>
          </a:p>
          <a:p>
            <a:pPr lvl="1"/>
            <a:r>
              <a:rPr lang="en-US" altLang="ko-KR" dirty="0" smtClean="0"/>
              <a:t>2 maps for training and 1 map for testing</a:t>
            </a:r>
          </a:p>
          <a:p>
            <a:pPr lvl="1"/>
            <a:r>
              <a:rPr lang="en-US" altLang="ko-KR" dirty="0" smtClean="0"/>
              <a:t>Parse accuracy </a:t>
            </a:r>
          </a:p>
          <a:p>
            <a:pPr lvl="1"/>
            <a:r>
              <a:rPr lang="en-US" altLang="ko-KR" dirty="0" smtClean="0"/>
              <a:t>Plan execution accuracy (end goal)</a:t>
            </a:r>
          </a:p>
          <a:p>
            <a:r>
              <a:rPr lang="en-US" altLang="ko-KR" dirty="0" smtClean="0"/>
              <a:t>Compared with two baseline models</a:t>
            </a:r>
          </a:p>
          <a:p>
            <a:pPr lvl="1"/>
            <a:r>
              <a:rPr lang="en-US" altLang="ko-KR" dirty="0" smtClean="0">
                <a:solidFill>
                  <a:srgbClr val="00B0F0"/>
                </a:solidFill>
              </a:rPr>
              <a:t>Hierarchy and Unigram Generation PCFG models</a:t>
            </a:r>
          </a:p>
          <a:p>
            <a:pPr lvl="1"/>
            <a:r>
              <a:rPr lang="en-US" altLang="ko-KR" dirty="0" smtClean="0"/>
              <a:t>All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 results use 50-best parses</a:t>
            </a:r>
          </a:p>
          <a:p>
            <a:pPr lvl="1"/>
            <a:r>
              <a:rPr lang="en-US" altLang="ko-KR" dirty="0" smtClean="0"/>
              <a:t>Try to get </a:t>
            </a:r>
            <a:r>
              <a:rPr lang="en-US" altLang="ko-KR" b="1" dirty="0" smtClean="0"/>
              <a:t>50-best distinct composed MR plans </a:t>
            </a:r>
            <a:r>
              <a:rPr lang="en-US" altLang="ko-KR" dirty="0" smtClean="0"/>
              <a:t>and according parses out of 1,000,000-best parses</a:t>
            </a:r>
          </a:p>
          <a:p>
            <a:pPr lvl="2"/>
            <a:r>
              <a:rPr lang="en-US" altLang="ko-KR" dirty="0" smtClean="0"/>
              <a:t>Many parse trees differ insignificantly, leading to same derived MR plans</a:t>
            </a:r>
          </a:p>
          <a:p>
            <a:pPr lvl="2"/>
            <a:r>
              <a:rPr lang="en-US" altLang="ko-KR" dirty="0" smtClean="0"/>
              <a:t>Generate sufficiently large 1,000,000-best parse trees from baseline model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7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Response-based Update vs. Baseline</a:t>
            </a:r>
            <a:br>
              <a:rPr lang="en-US" altLang="ko-KR" dirty="0" smtClean="0"/>
            </a:br>
            <a:r>
              <a:rPr lang="en-US" altLang="ko-KR" dirty="0" smtClean="0"/>
              <a:t>(English)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81</a:t>
            </a:fld>
            <a:endParaRPr lang="ko-KR" altLang="en-US"/>
          </a:p>
        </p:txBody>
      </p:sp>
      <p:graphicFrame>
        <p:nvGraphicFramePr>
          <p:cNvPr id="38" name="차트 37"/>
          <p:cNvGraphicFramePr/>
          <p:nvPr>
            <p:extLst>
              <p:ext uri="{D42A27DB-BD31-4B8C-83A1-F6EECF244321}">
                <p14:modId xmlns:p14="http://schemas.microsoft.com/office/powerpoint/2010/main" val="3020057398"/>
              </p:ext>
            </p:extLst>
          </p:nvPr>
        </p:nvGraphicFramePr>
        <p:xfrm>
          <a:off x="107504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차트 38"/>
          <p:cNvGraphicFramePr/>
          <p:nvPr>
            <p:extLst>
              <p:ext uri="{D42A27DB-BD31-4B8C-83A1-F6EECF244321}">
                <p14:modId xmlns:p14="http://schemas.microsoft.com/office/powerpoint/2010/main" val="2676456825"/>
              </p:ext>
            </p:extLst>
          </p:nvPr>
        </p:nvGraphicFramePr>
        <p:xfrm>
          <a:off x="305983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차트 40"/>
          <p:cNvGraphicFramePr/>
          <p:nvPr>
            <p:extLst>
              <p:ext uri="{D42A27DB-BD31-4B8C-83A1-F6EECF244321}">
                <p14:modId xmlns:p14="http://schemas.microsoft.com/office/powerpoint/2010/main" val="2861018583"/>
              </p:ext>
            </p:extLst>
          </p:nvPr>
        </p:nvGraphicFramePr>
        <p:xfrm>
          <a:off x="594015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16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Response-based </a:t>
            </a:r>
            <a:r>
              <a:rPr lang="en-US" altLang="ko-KR" dirty="0" smtClean="0"/>
              <a:t>Update vs</a:t>
            </a:r>
            <a:r>
              <a:rPr lang="en-US" altLang="ko-KR" dirty="0"/>
              <a:t>. </a:t>
            </a:r>
            <a:r>
              <a:rPr lang="en-US" altLang="ko-KR" dirty="0" smtClean="0"/>
              <a:t>Baseline </a:t>
            </a:r>
            <a:br>
              <a:rPr lang="en-US" altLang="ko-KR" dirty="0" smtClean="0"/>
            </a:br>
            <a:r>
              <a:rPr lang="en-US" altLang="ko-KR" dirty="0" smtClean="0"/>
              <a:t>(Chinese-Word)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82</a:t>
            </a:fld>
            <a:endParaRPr lang="ko-KR" altLang="en-US"/>
          </a:p>
        </p:txBody>
      </p:sp>
      <p:graphicFrame>
        <p:nvGraphicFramePr>
          <p:cNvPr id="38" name="차트 37"/>
          <p:cNvGraphicFramePr/>
          <p:nvPr>
            <p:extLst>
              <p:ext uri="{D42A27DB-BD31-4B8C-83A1-F6EECF244321}">
                <p14:modId xmlns:p14="http://schemas.microsoft.com/office/powerpoint/2010/main" val="2416627566"/>
              </p:ext>
            </p:extLst>
          </p:nvPr>
        </p:nvGraphicFramePr>
        <p:xfrm>
          <a:off x="107504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차트 38"/>
          <p:cNvGraphicFramePr/>
          <p:nvPr>
            <p:extLst>
              <p:ext uri="{D42A27DB-BD31-4B8C-83A1-F6EECF244321}">
                <p14:modId xmlns:p14="http://schemas.microsoft.com/office/powerpoint/2010/main" val="536015953"/>
              </p:ext>
            </p:extLst>
          </p:nvPr>
        </p:nvGraphicFramePr>
        <p:xfrm>
          <a:off x="305983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688574972"/>
              </p:ext>
            </p:extLst>
          </p:nvPr>
        </p:nvGraphicFramePr>
        <p:xfrm>
          <a:off x="5975648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26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Response-based </a:t>
            </a:r>
            <a:r>
              <a:rPr lang="en-US" altLang="ko-KR" dirty="0" smtClean="0"/>
              <a:t>Update vs</a:t>
            </a:r>
            <a:r>
              <a:rPr lang="en-US" altLang="ko-KR" dirty="0"/>
              <a:t>. Baseline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(Chinese-Character)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83</a:t>
            </a:fld>
            <a:endParaRPr lang="ko-KR" altLang="en-US"/>
          </a:p>
        </p:txBody>
      </p:sp>
      <p:graphicFrame>
        <p:nvGraphicFramePr>
          <p:cNvPr id="38" name="차트 37"/>
          <p:cNvGraphicFramePr/>
          <p:nvPr>
            <p:extLst>
              <p:ext uri="{D42A27DB-BD31-4B8C-83A1-F6EECF244321}">
                <p14:modId xmlns:p14="http://schemas.microsoft.com/office/powerpoint/2010/main" val="305016957"/>
              </p:ext>
            </p:extLst>
          </p:nvPr>
        </p:nvGraphicFramePr>
        <p:xfrm>
          <a:off x="107504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차트 38"/>
          <p:cNvGraphicFramePr/>
          <p:nvPr>
            <p:extLst>
              <p:ext uri="{D42A27DB-BD31-4B8C-83A1-F6EECF244321}">
                <p14:modId xmlns:p14="http://schemas.microsoft.com/office/powerpoint/2010/main" val="517005508"/>
              </p:ext>
            </p:extLst>
          </p:nvPr>
        </p:nvGraphicFramePr>
        <p:xfrm>
          <a:off x="305983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차트 39"/>
          <p:cNvGraphicFramePr/>
          <p:nvPr>
            <p:extLst>
              <p:ext uri="{D42A27DB-BD31-4B8C-83A1-F6EECF244321}">
                <p14:modId xmlns:p14="http://schemas.microsoft.com/office/powerpoint/2010/main" val="704418959"/>
              </p:ext>
            </p:extLst>
          </p:nvPr>
        </p:nvGraphicFramePr>
        <p:xfrm>
          <a:off x="5975648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25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Response-based Update vs. Baseline</a:t>
            </a:r>
            <a:endParaRPr lang="ko-KR" altLang="en-US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 smtClean="0"/>
              <a:t>vs. Baseline</a:t>
            </a:r>
          </a:p>
          <a:p>
            <a:pPr lvl="1" latinLnBrk="0"/>
            <a:r>
              <a:rPr lang="en-US" altLang="ko-KR" dirty="0" smtClean="0"/>
              <a:t>Response-based </a:t>
            </a:r>
            <a:r>
              <a:rPr lang="en-US" altLang="ko-KR" dirty="0"/>
              <a:t>approach performs better in the final end-task, plan execution</a:t>
            </a:r>
            <a:r>
              <a:rPr lang="en-US" altLang="ko-KR" dirty="0" smtClean="0"/>
              <a:t>.</a:t>
            </a:r>
          </a:p>
          <a:p>
            <a:pPr lvl="1" latinLnBrk="0"/>
            <a:r>
              <a:rPr lang="en-US" altLang="ko-KR" dirty="0" smtClean="0"/>
              <a:t>Optimize the model for plan execution</a:t>
            </a:r>
          </a:p>
          <a:p>
            <a:pPr latinLnBrk="0"/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6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Response-based Update with </a:t>
            </a:r>
            <a:br>
              <a:rPr lang="en-US" altLang="ko-KR" dirty="0" smtClean="0"/>
            </a:br>
            <a:r>
              <a:rPr lang="en-US" altLang="ko-KR" dirty="0" smtClean="0"/>
              <a:t>Multiple vs. Single Parses (English)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85</a:t>
            </a:fld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440604482"/>
              </p:ext>
            </p:extLst>
          </p:nvPr>
        </p:nvGraphicFramePr>
        <p:xfrm>
          <a:off x="107504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437301153"/>
              </p:ext>
            </p:extLst>
          </p:nvPr>
        </p:nvGraphicFramePr>
        <p:xfrm>
          <a:off x="305983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605846426"/>
              </p:ext>
            </p:extLst>
          </p:nvPr>
        </p:nvGraphicFramePr>
        <p:xfrm>
          <a:off x="594015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03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Response-based Update with </a:t>
            </a:r>
            <a:br>
              <a:rPr lang="en-US" altLang="ko-KR" dirty="0" smtClean="0"/>
            </a:br>
            <a:r>
              <a:rPr lang="en-US" altLang="ko-KR" dirty="0" smtClean="0"/>
              <a:t>Multiple vs. Single Parses (Chinese-Word)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86</a:t>
            </a:fld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3993483570"/>
              </p:ext>
            </p:extLst>
          </p:nvPr>
        </p:nvGraphicFramePr>
        <p:xfrm>
          <a:off x="107504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48565684"/>
              </p:ext>
            </p:extLst>
          </p:nvPr>
        </p:nvGraphicFramePr>
        <p:xfrm>
          <a:off x="305983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652320209"/>
              </p:ext>
            </p:extLst>
          </p:nvPr>
        </p:nvGraphicFramePr>
        <p:xfrm>
          <a:off x="594015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52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Response-based Update with </a:t>
            </a:r>
            <a:br>
              <a:rPr lang="en-US" altLang="ko-KR" dirty="0" smtClean="0"/>
            </a:br>
            <a:r>
              <a:rPr lang="en-US" altLang="ko-KR" dirty="0" smtClean="0"/>
              <a:t>Multiple vs. Single Parses </a:t>
            </a:r>
            <a:r>
              <a:rPr lang="en-US" altLang="ko-KR" sz="3600" dirty="0" smtClean="0"/>
              <a:t>(Chinese-Character)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87</a:t>
            </a:fld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3800768862"/>
              </p:ext>
            </p:extLst>
          </p:nvPr>
        </p:nvGraphicFramePr>
        <p:xfrm>
          <a:off x="107504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760365783"/>
              </p:ext>
            </p:extLst>
          </p:nvPr>
        </p:nvGraphicFramePr>
        <p:xfrm>
          <a:off x="305983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2090278744"/>
              </p:ext>
            </p:extLst>
          </p:nvPr>
        </p:nvGraphicFramePr>
        <p:xfrm>
          <a:off x="5940152" y="1417638"/>
          <a:ext cx="30243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47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Response-based Update with </a:t>
            </a:r>
            <a:br>
              <a:rPr lang="en-US" altLang="ko-KR" dirty="0" smtClean="0"/>
            </a:br>
            <a:r>
              <a:rPr lang="en-US" altLang="ko-KR" dirty="0" smtClean="0"/>
              <a:t>Multiple vs. Single Parses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Using multiple parses improves the performance in general</a:t>
            </a:r>
          </a:p>
          <a:p>
            <a:pPr lvl="1"/>
            <a:r>
              <a:rPr lang="en-US" altLang="ko-KR" dirty="0" smtClean="0"/>
              <a:t>Single-best pseudo-gold parse provides only weak feedback</a:t>
            </a:r>
          </a:p>
          <a:p>
            <a:pPr lvl="1"/>
            <a:r>
              <a:rPr lang="en-US" altLang="ko-KR" dirty="0" smtClean="0"/>
              <a:t>Candidates with low execution success rates produce underspecified plans or plans with ignorable details, but capturing gist of preferred actions</a:t>
            </a:r>
          </a:p>
          <a:p>
            <a:pPr lvl="1"/>
            <a:r>
              <a:rPr lang="en-US" altLang="ko-KR" dirty="0" smtClean="0"/>
              <a:t>A variety of preferable parses help improve the amount and the quality of weak feedback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C8CDDB-A282-48C4-858E-813E24EB3792}" type="slidenum">
              <a:rPr lang="ko-KR" altLang="en-US" smtClean="0"/>
              <a:pPr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9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i="1" strike="sngStrike" dirty="0">
                <a:solidFill>
                  <a:schemeClr val="bg1">
                    <a:lumMod val="65000"/>
                  </a:schemeClr>
                </a:solidFill>
              </a:rPr>
              <a:t>Grounded Language Learning in Limited Ambiguity </a:t>
            </a:r>
            <a:r>
              <a:rPr lang="en-US" altLang="ko-KR" sz="2000" i="1" strike="sngStrike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2400" i="1" strike="sngStrike" dirty="0">
                <a:solidFill>
                  <a:schemeClr val="bg1">
                    <a:lumMod val="65000"/>
                  </a:schemeClr>
                </a:solidFill>
              </a:rPr>
              <a:t>Kim and Mooney, COLING 2010)</a:t>
            </a:r>
            <a:endParaRPr lang="en-US" altLang="ko-KR" sz="2600" i="1" strike="sngStrik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600" i="1" strike="sngStrike" dirty="0">
                <a:solidFill>
                  <a:schemeClr val="bg1">
                    <a:lumMod val="65000"/>
                  </a:schemeClr>
                </a:solidFill>
              </a:rPr>
              <a:t>Learning to sportscast</a:t>
            </a:r>
          </a:p>
          <a:p>
            <a:r>
              <a:rPr lang="en-US" altLang="ko-KR" sz="3000" dirty="0"/>
              <a:t>Grounded Language Learning in High Ambiguity </a:t>
            </a:r>
            <a:br>
              <a:rPr lang="en-US" altLang="ko-KR" sz="3000" dirty="0"/>
            </a:b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(Kim and Mooney, EMNLP 2012)</a:t>
            </a:r>
          </a:p>
          <a:p>
            <a:pPr lvl="1"/>
            <a:r>
              <a:rPr lang="en-US" altLang="ko-KR" sz="2600" dirty="0"/>
              <a:t>Learn to follow navigational instructions</a:t>
            </a:r>
          </a:p>
          <a:p>
            <a:r>
              <a:rPr lang="en-US" altLang="ko-KR" sz="3000" dirty="0"/>
              <a:t>Discriminative </a:t>
            </a:r>
            <a:r>
              <a:rPr lang="en-US" altLang="ko-KR" sz="3000" dirty="0" err="1"/>
              <a:t>Reranking</a:t>
            </a:r>
            <a:r>
              <a:rPr lang="en-US" altLang="ko-KR" sz="3000" dirty="0"/>
              <a:t> for Grounded Language Learning </a:t>
            </a:r>
            <a:r>
              <a:rPr lang="en-US" altLang="ko-KR" sz="2200" dirty="0">
                <a:solidFill>
                  <a:schemeClr val="bg1">
                    <a:lumMod val="50000"/>
                  </a:schemeClr>
                </a:solidFill>
              </a:rPr>
              <a:t>(Kim and Mooney, ACL 2013)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000" b="1" dirty="0">
                <a:solidFill>
                  <a:srgbClr val="FF0000"/>
                </a:solidFill>
              </a:rPr>
              <a:t>Future Directions</a:t>
            </a:r>
          </a:p>
          <a:p>
            <a:r>
              <a:rPr lang="en-US" altLang="ko-KR" sz="3000" dirty="0"/>
              <a:t>Conclusion</a:t>
            </a:r>
          </a:p>
          <a:p>
            <a:endParaRPr lang="en-US" altLang="ko-KR" sz="3000" dirty="0" smtClean="0"/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89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8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mtClean="0">
                <a:ea typeface="굴림" charset="-127"/>
              </a:rPr>
              <a:t>Natural Language and Meaning Representation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000" b="1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Natural Language (NL)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00000"/>
              </a:lnSpc>
              <a:spcBef>
                <a:spcPct val="50000"/>
              </a:spcBef>
              <a:buClrTx/>
            </a:pPr>
            <a:r>
              <a:rPr kumimoji="1" lang="en-US" altLang="zh-TW" sz="2400" dirty="0">
                <a:solidFill>
                  <a:srgbClr val="00CCFF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NL: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A language that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arises naturally by the innate nature of human intellect, </a:t>
            </a:r>
            <a:r>
              <a:rPr kumimoji="1" lang="en-US" altLang="zh-TW" sz="2400" dirty="0">
                <a:latin typeface="Calibri" pitchFamily="34" charset="0"/>
                <a:ea typeface="PMingLiU" pitchFamily="18" charset="-120"/>
                <a:cs typeface="Calibri" pitchFamily="34" charset="0"/>
              </a:rPr>
              <a:t>such as English, German, French, </a:t>
            </a:r>
            <a:r>
              <a:rPr kumimoji="1" lang="en-US" altLang="zh-TW" sz="2400" dirty="0" smtClean="0">
                <a:latin typeface="Calibri" pitchFamily="34" charset="0"/>
                <a:ea typeface="PMingLiU" pitchFamily="18" charset="-120"/>
                <a:cs typeface="Calibri" pitchFamily="34" charset="0"/>
              </a:rPr>
              <a:t>Korean, etc</a:t>
            </a:r>
            <a:endParaRPr kumimoji="1" lang="en-US" altLang="zh-TW" sz="2400" dirty="0">
              <a:solidFill>
                <a:srgbClr val="00CCFF"/>
              </a:solidFill>
              <a:latin typeface="Calibri" pitchFamily="34" charset="0"/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3318" name="AutoShape 13"/>
          <p:cNvSpPr>
            <a:spLocks noChangeArrowheads="1"/>
          </p:cNvSpPr>
          <p:nvPr/>
        </p:nvSpPr>
        <p:spPr bwMode="auto">
          <a:xfrm rot="5314061">
            <a:off x="3544887" y="2324101"/>
            <a:ext cx="454025" cy="1295400"/>
          </a:xfrm>
          <a:prstGeom prst="curvedRightArrow">
            <a:avLst>
              <a:gd name="adj1" fmla="val 57063"/>
              <a:gd name="adj2" fmla="val 114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3319" name="AutoShape 14"/>
          <p:cNvSpPr>
            <a:spLocks noChangeArrowheads="1"/>
          </p:cNvSpPr>
          <p:nvPr/>
        </p:nvSpPr>
        <p:spPr bwMode="auto">
          <a:xfrm rot="-5419761">
            <a:off x="3695700" y="3009900"/>
            <a:ext cx="457200" cy="1143000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5576" y="2780928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굴림" charset="-127"/>
                <a:cs typeface="Calibri" pitchFamily="34" charset="0"/>
              </a:rPr>
              <a:t>Iran’s goalkeeper blocks the ball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2000" y="2789684"/>
            <a:ext cx="30243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Block(</a:t>
            </a:r>
            <a:r>
              <a:rPr lang="en-US" altLang="ko-KR" sz="2400" i="1" dirty="0" err="1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IranGoalKeeper</a:t>
            </a:r>
            <a:r>
              <a:rPr lang="en-US" altLang="ko-KR" sz="2400" dirty="0" smtClean="0">
                <a:solidFill>
                  <a:srgbClr val="FF99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FF99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Directions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Integrating syntactic components</a:t>
            </a:r>
          </a:p>
          <a:p>
            <a:pPr lvl="1"/>
            <a:r>
              <a:rPr lang="en-US" altLang="ko-KR" dirty="0" smtClean="0"/>
              <a:t>Learn joint model of syntactic and semantic structure</a:t>
            </a:r>
          </a:p>
          <a:p>
            <a:r>
              <a:rPr lang="en-US" altLang="ko-KR" dirty="0" smtClean="0"/>
              <a:t>Large-scale data</a:t>
            </a:r>
          </a:p>
          <a:p>
            <a:pPr lvl="1"/>
            <a:r>
              <a:rPr lang="en-US" altLang="ko-KR" dirty="0" smtClean="0"/>
              <a:t>Data collection, model adaptation to large-scale</a:t>
            </a:r>
          </a:p>
          <a:p>
            <a:r>
              <a:rPr lang="en-US" altLang="ko-KR" dirty="0" smtClean="0"/>
              <a:t>Machine translation</a:t>
            </a:r>
          </a:p>
          <a:p>
            <a:pPr lvl="1"/>
            <a:r>
              <a:rPr lang="en-US" altLang="ko-KR" dirty="0" smtClean="0"/>
              <a:t>Application to summarized translation</a:t>
            </a:r>
          </a:p>
          <a:p>
            <a:r>
              <a:rPr lang="en-US" altLang="ko-KR" dirty="0" smtClean="0"/>
              <a:t>Real perceptual data</a:t>
            </a:r>
          </a:p>
          <a:p>
            <a:pPr lvl="1"/>
            <a:r>
              <a:rPr lang="en-US" altLang="ko-KR" dirty="0" smtClean="0"/>
              <a:t>Learn with raw features (sensory and vision data)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90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2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3000" dirty="0" smtClean="0"/>
              <a:t>Introduction/Motivation</a:t>
            </a:r>
          </a:p>
          <a:p>
            <a:r>
              <a:rPr lang="en-US" altLang="ko-KR" sz="3000" i="1" strike="sngStrike" dirty="0">
                <a:solidFill>
                  <a:schemeClr val="bg1">
                    <a:lumMod val="65000"/>
                  </a:schemeClr>
                </a:solidFill>
              </a:rPr>
              <a:t>Grounded Language Learning in Limited Ambiguity </a:t>
            </a:r>
            <a:r>
              <a:rPr lang="en-US" altLang="ko-KR" sz="2000" i="1" strike="sngStrike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2400" i="1" strike="sngStrike" dirty="0">
                <a:solidFill>
                  <a:schemeClr val="bg1">
                    <a:lumMod val="65000"/>
                  </a:schemeClr>
                </a:solidFill>
              </a:rPr>
              <a:t>Kim and Mooney, COLING 2010)</a:t>
            </a:r>
            <a:endParaRPr lang="en-US" altLang="ko-KR" sz="2600" i="1" strike="sngStrik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600" i="1" strike="sngStrike" dirty="0">
                <a:solidFill>
                  <a:schemeClr val="bg1">
                    <a:lumMod val="65000"/>
                  </a:schemeClr>
                </a:solidFill>
              </a:rPr>
              <a:t>Learning to sportscast</a:t>
            </a:r>
          </a:p>
          <a:p>
            <a:r>
              <a:rPr lang="en-US" altLang="ko-KR" sz="3000" dirty="0"/>
              <a:t>Grounded Language Learning in High Ambiguity </a:t>
            </a:r>
            <a:br>
              <a:rPr lang="en-US" altLang="ko-KR" sz="3000" dirty="0"/>
            </a:b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(Kim and Mooney, EMNLP 2012)</a:t>
            </a:r>
          </a:p>
          <a:p>
            <a:pPr lvl="1"/>
            <a:r>
              <a:rPr lang="en-US" altLang="ko-KR" sz="2600" dirty="0"/>
              <a:t>Learn to follow navigational instructions</a:t>
            </a:r>
          </a:p>
          <a:p>
            <a:r>
              <a:rPr lang="en-US" altLang="ko-KR" sz="3000" dirty="0"/>
              <a:t>Discriminative </a:t>
            </a:r>
            <a:r>
              <a:rPr lang="en-US" altLang="ko-KR" sz="3000" dirty="0" err="1"/>
              <a:t>Reranking</a:t>
            </a:r>
            <a:r>
              <a:rPr lang="en-US" altLang="ko-KR" sz="3000" dirty="0"/>
              <a:t> for Grounded Language Learning </a:t>
            </a:r>
            <a:r>
              <a:rPr lang="en-US" altLang="ko-KR" sz="2200" dirty="0">
                <a:solidFill>
                  <a:schemeClr val="bg1">
                    <a:lumMod val="50000"/>
                  </a:schemeClr>
                </a:solidFill>
              </a:rPr>
              <a:t>(Kim and Mooney, ACL 2013)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3000" dirty="0"/>
              <a:t>Future Directions</a:t>
            </a:r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Conclusion</a:t>
            </a:r>
          </a:p>
          <a:p>
            <a:endParaRPr lang="ko-KR" altLang="en-US" sz="3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91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7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Autofit/>
          </a:bodyPr>
          <a:lstStyle/>
          <a:p>
            <a:r>
              <a:rPr lang="en-US" altLang="ko-KR" sz="2700" dirty="0" smtClean="0"/>
              <a:t>Conventional </a:t>
            </a:r>
            <a:r>
              <a:rPr lang="en-US" altLang="ko-KR" sz="2700" dirty="0"/>
              <a:t>language learning is </a:t>
            </a:r>
            <a:r>
              <a:rPr lang="en-US" altLang="ko-KR" sz="2700" dirty="0" smtClean="0"/>
              <a:t>expensive and </a:t>
            </a:r>
            <a:r>
              <a:rPr lang="en-US" altLang="ko-KR" sz="2700" dirty="0"/>
              <a:t>not </a:t>
            </a:r>
            <a:r>
              <a:rPr lang="en-US" altLang="ko-KR" sz="2700" dirty="0" smtClean="0"/>
              <a:t>scalable due to annotation of training data</a:t>
            </a:r>
            <a:endParaRPr lang="en-US" altLang="ko-KR" sz="2700" dirty="0"/>
          </a:p>
          <a:p>
            <a:r>
              <a:rPr lang="en-US" altLang="ko-KR" sz="2700" dirty="0" smtClean="0"/>
              <a:t>Grounded language learning from relevant, perceptual </a:t>
            </a:r>
            <a:r>
              <a:rPr lang="en-US" altLang="ko-KR" sz="2700" dirty="0"/>
              <a:t>context is promising </a:t>
            </a:r>
            <a:r>
              <a:rPr lang="en-US" altLang="ko-KR" sz="2700" dirty="0" smtClean="0"/>
              <a:t>and training corpus is easy </a:t>
            </a:r>
            <a:r>
              <a:rPr lang="en-US" altLang="ko-KR" sz="2700" dirty="0"/>
              <a:t>to </a:t>
            </a:r>
            <a:r>
              <a:rPr lang="en-US" altLang="ko-KR" sz="2700" dirty="0" smtClean="0"/>
              <a:t>obtain</a:t>
            </a:r>
            <a:endParaRPr lang="en-US" altLang="ko-KR" sz="2700" dirty="0"/>
          </a:p>
          <a:p>
            <a:r>
              <a:rPr lang="en-US" altLang="ko-KR" sz="2700" dirty="0" smtClean="0"/>
              <a:t>Our proposed models provide general framework of full </a:t>
            </a:r>
            <a:r>
              <a:rPr lang="en-US" altLang="ko-KR" sz="2700" dirty="0"/>
              <a:t>probabilistic model for learning NL-MR </a:t>
            </a:r>
            <a:r>
              <a:rPr lang="en-US" altLang="ko-KR" sz="2700" dirty="0" smtClean="0"/>
              <a:t>correspondences with ambiguous supervision</a:t>
            </a:r>
          </a:p>
          <a:p>
            <a:r>
              <a:rPr lang="en-US" altLang="ko-KR" sz="2700" dirty="0" smtClean="0"/>
              <a:t>Discriminative </a:t>
            </a:r>
            <a:r>
              <a:rPr lang="en-US" altLang="ko-KR" sz="2700" dirty="0" err="1" smtClean="0"/>
              <a:t>reranking</a:t>
            </a:r>
            <a:r>
              <a:rPr lang="en-US" altLang="ko-KR" sz="2700" dirty="0" smtClean="0"/>
              <a:t> is possible and effective with weak feedback from perceptual environment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92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8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4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2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4243</Words>
  <Application>Microsoft Office PowerPoint</Application>
  <PresentationFormat>화면 슬라이드 쇼(4:3)</PresentationFormat>
  <Paragraphs>1310</Paragraphs>
  <Slides>93</Slides>
  <Notes>92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93</vt:i4>
      </vt:variant>
    </vt:vector>
  </HeadingPairs>
  <TitlesOfParts>
    <vt:vector size="103" baseType="lpstr">
      <vt:lpstr>PMingLiU</vt:lpstr>
      <vt:lpstr>宋体</vt:lpstr>
      <vt:lpstr>굴림</vt:lpstr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Grounded Language Learning Models for Ambiguous Supervision</vt:lpstr>
      <vt:lpstr>Outline</vt:lpstr>
      <vt:lpstr>Outline</vt:lpstr>
      <vt:lpstr>Language Grounding</vt:lpstr>
      <vt:lpstr>Language Grounding: Machine</vt:lpstr>
      <vt:lpstr>Language Grounding: Machine</vt:lpstr>
      <vt:lpstr>Language Grounding: Machine</vt:lpstr>
      <vt:lpstr>Natural Language and Meaning Representation</vt:lpstr>
      <vt:lpstr>Natural Language and Meaning Representation</vt:lpstr>
      <vt:lpstr>Natural Language and Meaning Representation</vt:lpstr>
      <vt:lpstr>Semantic Parsing and Surface Realization</vt:lpstr>
      <vt:lpstr>Semantic Parsing and Surface Realization</vt:lpstr>
      <vt:lpstr>Conventional Language Learning Systems</vt:lpstr>
      <vt:lpstr>Learning from Perceptual Environment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Navigation Example</vt:lpstr>
      <vt:lpstr>Thesis Contributions</vt:lpstr>
      <vt:lpstr>Outline</vt:lpstr>
      <vt:lpstr>PowerPoint 프레젠테이션</vt:lpstr>
      <vt:lpstr>PowerPoint 프레젠테이션</vt:lpstr>
      <vt:lpstr>PowerPoint 프레젠테이션</vt:lpstr>
      <vt:lpstr>Task Objective</vt:lpstr>
      <vt:lpstr>Challenges</vt:lpstr>
      <vt:lpstr>Challenges</vt:lpstr>
      <vt:lpstr>Challenges</vt:lpstr>
      <vt:lpstr>Previous Work (Chen and Mooney, 2011)</vt:lpstr>
      <vt:lpstr>Proposed Solution (Kim and Mooney, 2012)</vt:lpstr>
      <vt:lpstr>System Diagram (Chen and Mooney, 2011)</vt:lpstr>
      <vt:lpstr>System Diagram of Proposed Solution</vt:lpstr>
      <vt:lpstr>PCFG Induction Model for Grounded Language Learning (Borschinger et al. 2011)</vt:lpstr>
      <vt:lpstr>Hierarchy Generation PCFG Model  (Kim and Mooney, 2012)</vt:lpstr>
      <vt:lpstr>Semantic Lexicon (Chen and Mooney, 2011)</vt:lpstr>
      <vt:lpstr>Lexeme Hierarchy Graph (LHG)</vt:lpstr>
      <vt:lpstr>PCFG Construction</vt:lpstr>
      <vt:lpstr>PCFG Construction</vt:lpstr>
      <vt:lpstr>Parsing New NL Sentences</vt:lpstr>
      <vt:lpstr>PowerPoint 프레젠테이션</vt:lpstr>
      <vt:lpstr>PowerPoint 프레젠테이션</vt:lpstr>
      <vt:lpstr>PowerPoint 프레젠테이션</vt:lpstr>
      <vt:lpstr>Unigram Generation PCFG Model</vt:lpstr>
      <vt:lpstr>PCFG Construction</vt:lpstr>
      <vt:lpstr>PCFG Construction</vt:lpstr>
      <vt:lpstr>Parsing New NL Sentences</vt:lpstr>
      <vt:lpstr>PowerPoint 프레젠테이션</vt:lpstr>
      <vt:lpstr>PowerPoint 프레젠테이션</vt:lpstr>
      <vt:lpstr>PowerPoint 프레젠테이션</vt:lpstr>
      <vt:lpstr>PowerPoint 프레젠테이션</vt:lpstr>
      <vt:lpstr>Data</vt:lpstr>
      <vt:lpstr>Data Statistics</vt:lpstr>
      <vt:lpstr>Evaluations</vt:lpstr>
      <vt:lpstr>Parse Accuracy</vt:lpstr>
      <vt:lpstr>Parse Accuracy (English)</vt:lpstr>
      <vt:lpstr>Parse Accuracy (Chinese-Word)</vt:lpstr>
      <vt:lpstr>Parse Accuracy (Chinese-Character)</vt:lpstr>
      <vt:lpstr>End-to-End Execution Evaluations</vt:lpstr>
      <vt:lpstr>End-to-End Execution Evaluations (English)</vt:lpstr>
      <vt:lpstr>End-to-End Execution Evaluations (Chinese-Word)</vt:lpstr>
      <vt:lpstr>End-to-End Execution Evaluations (Chinese-Character)</vt:lpstr>
      <vt:lpstr>Discussion</vt:lpstr>
      <vt:lpstr>Comparison of Grammar Size  and EM Training Time</vt:lpstr>
      <vt:lpstr>Outline</vt:lpstr>
      <vt:lpstr>Discriminative Reranking</vt:lpstr>
      <vt:lpstr>Discriminative Reranking</vt:lpstr>
      <vt:lpstr>Discriminative Reranking</vt:lpstr>
      <vt:lpstr>How can we apply discriminative reranking?</vt:lpstr>
      <vt:lpstr>Reranking Model:  Averaged Perceptron (Collins, 2000)</vt:lpstr>
      <vt:lpstr>Response-based Weight Update</vt:lpstr>
      <vt:lpstr>Response-based Update</vt:lpstr>
      <vt:lpstr>Weight Update with Multiple Parses</vt:lpstr>
      <vt:lpstr>Weight Update with Multiple Parses</vt:lpstr>
      <vt:lpstr>Weight Update with Multiple Parses</vt:lpstr>
      <vt:lpstr>Features</vt:lpstr>
      <vt:lpstr>Evaluations</vt:lpstr>
      <vt:lpstr>Response-based Update vs. Baseline (English)</vt:lpstr>
      <vt:lpstr>Response-based Update vs. Baseline  (Chinese-Word)</vt:lpstr>
      <vt:lpstr>Response-based Update vs. Baseline (Chinese-Character)</vt:lpstr>
      <vt:lpstr>Response-based Update vs. Baseline</vt:lpstr>
      <vt:lpstr>Response-based Update with  Multiple vs. Single Parses (English)</vt:lpstr>
      <vt:lpstr>Response-based Update with  Multiple vs. Single Parses (Chinese-Word)</vt:lpstr>
      <vt:lpstr>Response-based Update with  Multiple vs. Single Parses (Chinese-Character)</vt:lpstr>
      <vt:lpstr>Response-based Update with  Multiple vs. Single Parses</vt:lpstr>
      <vt:lpstr>Outline</vt:lpstr>
      <vt:lpstr>Future Directions</vt:lpstr>
      <vt:lpstr>Outline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2013-08-23T00:07:44Z</dcterms:created>
  <dcterms:modified xsi:type="dcterms:W3CDTF">2013-08-23T02:27:36Z</dcterms:modified>
</cp:coreProperties>
</file>