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.xml" ContentType="application/vnd.openxmlformats-officedocument.drawingml.chart+xml"/>
  <Override PartName="/ppt/notesSlides/notesSlide33.xml" ContentType="application/vnd.openxmlformats-officedocument.presentationml.notesSlide+xml"/>
  <Override PartName="/ppt/charts/chart2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3.xml" ContentType="application/vnd.openxmlformats-officedocument.drawingml.chart+xml"/>
  <Override PartName="/ppt/notesSlides/notesSlide37.xml" ContentType="application/vnd.openxmlformats-officedocument.presentationml.notesSlide+xml"/>
  <Override PartName="/ppt/charts/chart4.xml" ContentType="application/vnd.openxmlformats-officedocument.drawingml.chart+xml"/>
  <Override PartName="/ppt/embeddings/Microsoft_Excel_____666666666611551144444.xlsx" ContentType="application/haansoftxlsx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8"/>
  </p:notesMasterIdLst>
  <p:sldIdLst>
    <p:sldId id="256" r:id="rId2"/>
    <p:sldId id="304" r:id="rId3"/>
    <p:sldId id="420" r:id="rId4"/>
    <p:sldId id="422" r:id="rId5"/>
    <p:sldId id="423" r:id="rId6"/>
    <p:sldId id="424" r:id="rId7"/>
    <p:sldId id="425" r:id="rId8"/>
    <p:sldId id="426" r:id="rId9"/>
    <p:sldId id="427" r:id="rId10"/>
    <p:sldId id="428" r:id="rId11"/>
    <p:sldId id="429" r:id="rId12"/>
    <p:sldId id="430" r:id="rId13"/>
    <p:sldId id="262" r:id="rId14"/>
    <p:sldId id="370" r:id="rId15"/>
    <p:sldId id="371" r:id="rId16"/>
    <p:sldId id="434" r:id="rId17"/>
    <p:sldId id="435" r:id="rId18"/>
    <p:sldId id="263" r:id="rId19"/>
    <p:sldId id="591" r:id="rId20"/>
    <p:sldId id="264" r:id="rId21"/>
    <p:sldId id="274" r:id="rId22"/>
    <p:sldId id="282" r:id="rId23"/>
    <p:sldId id="283" r:id="rId24"/>
    <p:sldId id="284" r:id="rId25"/>
    <p:sldId id="460" r:id="rId26"/>
    <p:sldId id="461" r:id="rId27"/>
    <p:sldId id="610" r:id="rId28"/>
    <p:sldId id="611" r:id="rId29"/>
    <p:sldId id="285" r:id="rId30"/>
    <p:sldId id="286" r:id="rId31"/>
    <p:sldId id="597" r:id="rId32"/>
    <p:sldId id="287" r:id="rId33"/>
    <p:sldId id="655" r:id="rId34"/>
    <p:sldId id="291" r:id="rId35"/>
    <p:sldId id="357" r:id="rId36"/>
    <p:sldId id="292" r:id="rId37"/>
    <p:sldId id="616" r:id="rId38"/>
    <p:sldId id="293" r:id="rId39"/>
    <p:sldId id="465" r:id="rId40"/>
    <p:sldId id="618" r:id="rId41"/>
    <p:sldId id="619" r:id="rId42"/>
    <p:sldId id="620" r:id="rId43"/>
    <p:sldId id="631" r:id="rId44"/>
    <p:sldId id="632" r:id="rId45"/>
    <p:sldId id="633" r:id="rId46"/>
    <p:sldId id="634" r:id="rId47"/>
    <p:sldId id="635" r:id="rId48"/>
    <p:sldId id="626" r:id="rId49"/>
    <p:sldId id="499" r:id="rId50"/>
    <p:sldId id="468" r:id="rId51"/>
    <p:sldId id="509" r:id="rId52"/>
    <p:sldId id="545" r:id="rId53"/>
    <p:sldId id="500" r:id="rId54"/>
    <p:sldId id="513" r:id="rId55"/>
    <p:sldId id="583" r:id="rId56"/>
    <p:sldId id="514" r:id="rId57"/>
    <p:sldId id="599" r:id="rId58"/>
    <p:sldId id="605" r:id="rId59"/>
    <p:sldId id="523" r:id="rId60"/>
    <p:sldId id="526" r:id="rId61"/>
    <p:sldId id="549" r:id="rId62"/>
    <p:sldId id="516" r:id="rId63"/>
    <p:sldId id="519" r:id="rId64"/>
    <p:sldId id="550" r:id="rId65"/>
    <p:sldId id="554" r:id="rId66"/>
    <p:sldId id="551" r:id="rId67"/>
    <p:sldId id="640" r:id="rId68"/>
    <p:sldId id="552" r:id="rId69"/>
    <p:sldId id="521" r:id="rId70"/>
    <p:sldId id="529" r:id="rId71"/>
    <p:sldId id="522" r:id="rId72"/>
    <p:sldId id="559" r:id="rId73"/>
    <p:sldId id="563" r:id="rId74"/>
    <p:sldId id="562" r:id="rId75"/>
    <p:sldId id="584" r:id="rId76"/>
    <p:sldId id="585" r:id="rId77"/>
    <p:sldId id="564" r:id="rId78"/>
    <p:sldId id="532" r:id="rId79"/>
    <p:sldId id="533" r:id="rId80"/>
    <p:sldId id="534" r:id="rId81"/>
    <p:sldId id="586" r:id="rId82"/>
    <p:sldId id="535" r:id="rId83"/>
    <p:sldId id="536" r:id="rId84"/>
    <p:sldId id="650" r:id="rId85"/>
    <p:sldId id="537" r:id="rId86"/>
    <p:sldId id="539" r:id="rId87"/>
    <p:sldId id="566" r:id="rId88"/>
    <p:sldId id="540" r:id="rId89"/>
    <p:sldId id="644" r:id="rId90"/>
    <p:sldId id="538" r:id="rId91"/>
    <p:sldId id="542" r:id="rId92"/>
    <p:sldId id="569" r:id="rId93"/>
    <p:sldId id="570" r:id="rId94"/>
    <p:sldId id="658" r:id="rId95"/>
    <p:sldId id="544" r:id="rId96"/>
    <p:sldId id="608" r:id="rId9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71277" autoAdjust="0"/>
  </p:normalViewPr>
  <p:slideViewPr>
    <p:cSldViewPr>
      <p:cViewPr varScale="1">
        <p:scale>
          <a:sx n="51" d="100"/>
          <a:sy n="51" d="100"/>
        </p:scale>
        <p:origin x="-19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44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222"/>
    </p:cViewPr>
  </p:sorterViewPr>
  <p:notesViewPr>
    <p:cSldViewPr>
      <p:cViewPr varScale="1">
        <p:scale>
          <a:sx n="55" d="100"/>
          <a:sy n="55" d="100"/>
        </p:scale>
        <p:origin x="-285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9.xml"/><Relationship Id="rId2" Type="http://schemas.openxmlformats.org/officeDocument/2006/relationships/slide" Target="slides/slide8.xml"/><Relationship Id="rId1" Type="http://schemas.openxmlformats.org/officeDocument/2006/relationships/slide" Target="slides/slide5.xml"/><Relationship Id="rId5" Type="http://schemas.openxmlformats.org/officeDocument/2006/relationships/slide" Target="slides/slide11.xml"/><Relationship Id="rId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66666666661155114444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English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accent3">
                        <a:lumMod val="75000"/>
                      </a:schemeClr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Chen and Mooney (2008) </c:v>
                </c:pt>
                <c:pt idx="1">
                  <c:v>Liang et al. (2009) </c:v>
                </c:pt>
                <c:pt idx="2">
                  <c:v>Chen et al. (2010) </c:v>
                </c:pt>
                <c:pt idx="3">
                  <c:v>Our model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0.68100000000000005</c:v>
                </c:pt>
                <c:pt idx="1">
                  <c:v>0.75700000000000001</c:v>
                </c:pt>
                <c:pt idx="2">
                  <c:v>0.79300000000000004</c:v>
                </c:pt>
                <c:pt idx="3">
                  <c:v>0.88500000000000001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602752"/>
        <c:axId val="51136768"/>
      </c:barChart>
      <c:catAx>
        <c:axId val="38602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latin typeface="Calibri" pitchFamily="34" charset="0"/>
                <a:cs typeface="Calibri" pitchFamily="34" charset="0"/>
              </a:defRPr>
            </a:pPr>
            <a:endParaRPr lang="ko-KR"/>
          </a:p>
        </c:txPr>
        <c:crossAx val="51136768"/>
        <c:crosses val="autoZero"/>
        <c:auto val="1"/>
        <c:lblAlgn val="ctr"/>
        <c:lblOffset val="100"/>
        <c:noMultiLvlLbl val="0"/>
      </c:catAx>
      <c:valAx>
        <c:axId val="51136768"/>
        <c:scaling>
          <c:orientation val="minMax"/>
          <c:min val="0.65000000000000058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ko-KR"/>
          </a:p>
        </c:txPr>
        <c:crossAx val="3860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  <a:cs typeface="Calibri" pitchFamily="34" charset="0"/>
        </a:defRPr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Korean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Chen and Mooney (2008) </c:v>
                </c:pt>
                <c:pt idx="1">
                  <c:v>Liang et al. (2009) </c:v>
                </c:pt>
                <c:pt idx="2">
                  <c:v>Chen et al. (2010) </c:v>
                </c:pt>
                <c:pt idx="3">
                  <c:v>Our model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0.753</c:v>
                </c:pt>
                <c:pt idx="1">
                  <c:v>0.69399999999999995</c:v>
                </c:pt>
                <c:pt idx="2">
                  <c:v>0.84099999999999997</c:v>
                </c:pt>
                <c:pt idx="3">
                  <c:v>0.89500000000000002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370752"/>
        <c:axId val="51176576"/>
      </c:barChart>
      <c:catAx>
        <c:axId val="39370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ko-KR"/>
          </a:p>
        </c:txPr>
        <c:crossAx val="51176576"/>
        <c:crosses val="autoZero"/>
        <c:auto val="1"/>
        <c:lblAlgn val="ctr"/>
        <c:lblOffset val="100"/>
        <c:noMultiLvlLbl val="0"/>
      </c:catAx>
      <c:valAx>
        <c:axId val="51176576"/>
        <c:scaling>
          <c:orientation val="minMax"/>
          <c:max val="0.9"/>
          <c:min val="0.65000000000000058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ko-KR"/>
          </a:p>
        </c:txPr>
        <c:crossAx val="39370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  <a:cs typeface="Calibri" pitchFamily="34" charset="0"/>
        </a:defRPr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English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Chen and Mooney (2008) </c:v>
                </c:pt>
                <c:pt idx="1">
                  <c:v>Chen et al. (2010) </c:v>
                </c:pt>
                <c:pt idx="2">
                  <c:v>WASP-1 + Liang et al. </c:v>
                </c:pt>
                <c:pt idx="3">
                  <c:v>WASP-1 + our matching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0.45600000000000002</c:v>
                </c:pt>
                <c:pt idx="1">
                  <c:v>0.45989999999999998</c:v>
                </c:pt>
                <c:pt idx="2">
                  <c:v>0.45800000000000002</c:v>
                </c:pt>
                <c:pt idx="3">
                  <c:v>0.47270000000000001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512064"/>
        <c:axId val="51180032"/>
      </c:barChart>
      <c:catAx>
        <c:axId val="395120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ko-KR"/>
          </a:p>
        </c:txPr>
        <c:crossAx val="51180032"/>
        <c:crosses val="autoZero"/>
        <c:auto val="1"/>
        <c:lblAlgn val="ctr"/>
        <c:lblOffset val="100"/>
        <c:noMultiLvlLbl val="0"/>
      </c:catAx>
      <c:valAx>
        <c:axId val="51180032"/>
        <c:scaling>
          <c:orientation val="minMax"/>
          <c:min val="0.4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ko-KR"/>
          </a:p>
        </c:txPr>
        <c:crossAx val="39512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  <a:cs typeface="Calibri" pitchFamily="34" charset="0"/>
        </a:defRPr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Korean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Chen and Mooney (2008) </c:v>
                </c:pt>
                <c:pt idx="1">
                  <c:v>Chen et al. (2010) </c:v>
                </c:pt>
                <c:pt idx="2">
                  <c:v>WASP-1 + Liang et al. </c:v>
                </c:pt>
                <c:pt idx="3">
                  <c:v>WASP-1 + our matching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0.5575</c:v>
                </c:pt>
                <c:pt idx="1">
                  <c:v>0.67960000000000054</c:v>
                </c:pt>
                <c:pt idx="2">
                  <c:v>0.58279999999999998</c:v>
                </c:pt>
                <c:pt idx="3">
                  <c:v>0.71480000000000032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851008"/>
        <c:axId val="51182336"/>
      </c:barChart>
      <c:catAx>
        <c:axId val="39851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ko-KR"/>
          </a:p>
        </c:txPr>
        <c:crossAx val="51182336"/>
        <c:crosses val="autoZero"/>
        <c:auto val="1"/>
        <c:lblAlgn val="ctr"/>
        <c:lblOffset val="100"/>
        <c:noMultiLvlLbl val="0"/>
      </c:catAx>
      <c:valAx>
        <c:axId val="51182336"/>
        <c:scaling>
          <c:orientation val="minMax"/>
          <c:min val="0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ko-KR"/>
          </a:p>
        </c:txPr>
        <c:crossAx val="39851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  <a:cs typeface="Calibri" pitchFamily="34" charset="0"/>
        </a:defRPr>
      </a:pPr>
      <a:endParaRPr lang="ko-K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5C1BA-CE2F-4999-9204-DE9C4A744DAC}" type="datetimeFigureOut">
              <a:rPr lang="ko-KR" altLang="en-US" smtClean="0"/>
              <a:pPr/>
              <a:t>2012-05-31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68F74-C909-4A27-A5BD-8ECDA30C47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554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4443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26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27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42420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28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29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3737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30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31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32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33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34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35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36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37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38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39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40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57261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41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00803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42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74068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43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59943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44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07588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45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93417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46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50197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47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66436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48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64038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49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518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50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724194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51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58277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52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545900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53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027233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54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212275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55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846693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56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065004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57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833674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58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475206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59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2055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60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726107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61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438915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62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76183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63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092191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64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844240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65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775035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66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968276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67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57644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68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267599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69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3613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70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734059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71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281774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72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520756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73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67293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74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436047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75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193772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76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743047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77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240791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78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20429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79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0123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80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433386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81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928213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82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83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737219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84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737219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85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060102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86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680424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87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405997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88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509588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89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1200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90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5509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91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777071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92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954080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93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979769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94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95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308633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96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0604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Calibri" pitchFamily="34" charset="0"/>
                <a:cs typeface="Calibri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Calibri" pitchFamily="34" charset="0"/>
                <a:cs typeface="Calibri" pitchFamily="34" charset="0"/>
              </a:defRPr>
            </a:lvl1pPr>
          </a:lstStyle>
          <a:p>
            <a:fld id="{C5F7475F-A21C-43EB-9EAE-9CC3FDA683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C5F7475F-A21C-43EB-9EAE-9CC3FDA683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7030A0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itchFamily="2" charset="2"/>
        <a:buChar char="ü"/>
        <a:defRPr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gif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../media/image20.jpeg"/><Relationship Id="rId5" Type="http://schemas.openxmlformats.org/officeDocument/2006/relationships/image" Target="../media/image14.gif"/><Relationship Id="rId10" Type="http://schemas.openxmlformats.org/officeDocument/2006/relationships/image" Target="../media/image19.jpeg"/><Relationship Id="rId4" Type="http://schemas.openxmlformats.org/officeDocument/2006/relationships/image" Target="../media/image13.gif"/><Relationship Id="rId9" Type="http://schemas.openxmlformats.org/officeDocument/2006/relationships/image" Target="../media/image18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31090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Generative Models of Grounded Language </a:t>
            </a:r>
            <a:r>
              <a:rPr lang="en-US" altLang="ko-KR" dirty="0" smtClean="0"/>
              <a:t>Learning with </a:t>
            </a:r>
            <a:r>
              <a:rPr lang="en-US" altLang="ko-KR" dirty="0"/>
              <a:t>Ambiguous Supervision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632848" cy="2423120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b="1" dirty="0" err="1">
                <a:solidFill>
                  <a:schemeClr val="tx1"/>
                </a:solidFill>
              </a:rPr>
              <a:t>Joohyun</a:t>
            </a:r>
            <a:r>
              <a:rPr lang="en-US" altLang="ko-KR" b="1" dirty="0">
                <a:solidFill>
                  <a:schemeClr val="tx1"/>
                </a:solidFill>
              </a:rPr>
              <a:t> Kim</a:t>
            </a:r>
          </a:p>
          <a:p>
            <a:r>
              <a:rPr lang="en-US" altLang="ko-KR" dirty="0" smtClean="0"/>
              <a:t>Supervising Professor: Raymond J. Mooney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Doctoral Dissertation Proposal</a:t>
            </a:r>
          </a:p>
          <a:p>
            <a:r>
              <a:rPr lang="en-US" altLang="ko-KR" dirty="0" smtClean="0"/>
              <a:t>May 29, 2012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8526-B68A-4F5C-A267-E755C887DD5C}" type="datetime1">
              <a:rPr lang="ko-KR" altLang="en-US" smtClean="0"/>
              <a:pPr/>
              <a:t>2012-05-31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1</a:t>
            </a:fld>
            <a:endParaRPr lang="ko-KR" alt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6232351"/>
            <a:ext cx="9140825" cy="5810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33400"/>
            <a:ext cx="5791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dirty="0" smtClean="0">
                <a:ea typeface="굴림" charset="-127"/>
              </a:rPr>
              <a:t>Semantic Parsing and Surface Realization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381000" y="1700808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</a:pPr>
            <a:r>
              <a:rPr kumimoji="1" lang="en-US" altLang="zh-TW" sz="2000" b="1">
                <a:solidFill>
                  <a:srgbClr val="00CCFF"/>
                </a:solidFill>
                <a:latin typeface="Calibri" pitchFamily="34" charset="0"/>
                <a:ea typeface="PMingLiU" pitchFamily="18" charset="-120"/>
                <a:cs typeface="Calibri" pitchFamily="34" charset="0"/>
              </a:rPr>
              <a:t>NL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09600" y="3986808"/>
            <a:ext cx="784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kumimoji="1" lang="en-US" altLang="zh-TW" sz="2400" b="1" dirty="0">
                <a:solidFill>
                  <a:srgbClr val="008000"/>
                </a:solidFill>
                <a:latin typeface="Calibri" pitchFamily="34" charset="0"/>
                <a:ea typeface="PMingLiU" pitchFamily="18" charset="-120"/>
                <a:cs typeface="Calibri" pitchFamily="34" charset="0"/>
              </a:rPr>
              <a:t>Semantic Parsing:</a:t>
            </a:r>
            <a:r>
              <a:rPr kumimoji="1" lang="en-US" altLang="zh-TW" sz="2400" dirty="0">
                <a:latin typeface="Calibri" pitchFamily="34" charset="0"/>
                <a:ea typeface="PMingLiU" pitchFamily="18" charset="-120"/>
                <a:cs typeface="Calibri" pitchFamily="34" charset="0"/>
              </a:rPr>
              <a:t> </a:t>
            </a:r>
            <a:r>
              <a:rPr lang="en-US" altLang="zh-CN" sz="2400" dirty="0">
                <a:latin typeface="Calibri" pitchFamily="34" charset="0"/>
                <a:ea typeface="宋体" pitchFamily="2" charset="-122"/>
                <a:cs typeface="Calibri" pitchFamily="34" charset="0"/>
              </a:rPr>
              <a:t>maps a natural-language sentence to a </a:t>
            </a:r>
            <a:r>
              <a:rPr lang="en-US" altLang="zh-CN" sz="24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/>
            </a:r>
            <a:br>
              <a:rPr lang="en-US" altLang="zh-CN" sz="24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</a:br>
            <a:r>
              <a:rPr lang="en-US" altLang="zh-CN" sz="24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complete</a:t>
            </a:r>
            <a:r>
              <a:rPr lang="en-US" altLang="zh-CN" sz="2400" dirty="0">
                <a:latin typeface="Calibri" pitchFamily="34" charset="0"/>
                <a:ea typeface="宋体" pitchFamily="2" charset="-122"/>
                <a:cs typeface="Calibri" pitchFamily="34" charset="0"/>
              </a:rPr>
              <a:t>, detailed semantic </a:t>
            </a:r>
            <a:r>
              <a:rPr lang="en-US" altLang="zh-CN" sz="24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representation</a:t>
            </a:r>
            <a:br>
              <a:rPr lang="en-US" altLang="zh-CN" sz="24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</a:br>
            <a:r>
              <a:rPr lang="en-US" altLang="zh-CN" sz="2400" b="1" i="1" dirty="0" smtClean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→ Machine understands natural language</a:t>
            </a:r>
            <a:endParaRPr lang="en-US" altLang="zh-CN" sz="2400" b="1" i="1" dirty="0">
              <a:solidFill>
                <a:schemeClr val="accent3"/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4419600" y="1700808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</a:pPr>
            <a:r>
              <a:rPr kumimoji="1" lang="en-US" altLang="zh-TW" sz="2000" b="1">
                <a:solidFill>
                  <a:srgbClr val="FF9900"/>
                </a:solidFill>
                <a:latin typeface="Calibri" pitchFamily="34" charset="0"/>
                <a:ea typeface="PMingLiU" pitchFamily="18" charset="-120"/>
                <a:cs typeface="Calibri" pitchFamily="34" charset="0"/>
              </a:rPr>
              <a:t>MRL</a:t>
            </a:r>
          </a:p>
        </p:txBody>
      </p: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2895600" y="3377208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altLang="ko-KR" sz="2000" b="1">
                <a:solidFill>
                  <a:srgbClr val="0080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Semantic Parsing</a:t>
            </a:r>
            <a:r>
              <a:rPr lang="en-US" altLang="ko-KR" sz="2000" b="1">
                <a:latin typeface="Calibri" pitchFamily="34" charset="0"/>
                <a:ea typeface="굴림" charset="-127"/>
                <a:cs typeface="Calibri" pitchFamily="34" charset="0"/>
              </a:rPr>
              <a:t> (</a:t>
            </a:r>
            <a:r>
              <a:rPr lang="en-US" altLang="ko-KR" sz="2000" b="1">
                <a:solidFill>
                  <a:srgbClr val="0099FF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NL</a:t>
            </a:r>
            <a:r>
              <a:rPr lang="en-US" altLang="ko-KR" sz="2000" b="1">
                <a:latin typeface="Calibri" pitchFamily="34" charset="0"/>
                <a:ea typeface="굴림" charset="-127"/>
                <a:cs typeface="Calibri" pitchFamily="34" charset="0"/>
              </a:rPr>
              <a:t> </a:t>
            </a:r>
            <a:r>
              <a:rPr lang="en-US" altLang="ko-KR" sz="2000" b="1">
                <a:latin typeface="Calibri" pitchFamily="34" charset="0"/>
                <a:ea typeface="굴림" charset="-127"/>
                <a:cs typeface="Calibri" pitchFamily="34" charset="0"/>
                <a:sym typeface="Wingdings" pitchFamily="2" charset="2"/>
              </a:rPr>
              <a:t> </a:t>
            </a:r>
            <a:r>
              <a:rPr lang="en-US" altLang="ko-KR" sz="2000" b="1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  <a:sym typeface="Wingdings" pitchFamily="2" charset="2"/>
              </a:rPr>
              <a:t>MRL</a:t>
            </a:r>
            <a:r>
              <a:rPr lang="en-US" altLang="ko-KR" sz="2000" b="1">
                <a:latin typeface="Calibri" pitchFamily="34" charset="0"/>
                <a:ea typeface="굴림" charset="-127"/>
                <a:cs typeface="Calibri" pitchFamily="34" charset="0"/>
                <a:sym typeface="Wingdings" pitchFamily="2" charset="2"/>
              </a:rPr>
              <a:t>)</a:t>
            </a:r>
            <a:endParaRPr lang="en-US" altLang="ko-KR" sz="2000" b="1"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6393" name="AutoShape 16"/>
          <p:cNvSpPr>
            <a:spLocks noChangeArrowheads="1"/>
          </p:cNvSpPr>
          <p:nvPr/>
        </p:nvSpPr>
        <p:spPr bwMode="auto">
          <a:xfrm rot="5314061">
            <a:off x="3979822" y="1815109"/>
            <a:ext cx="454025" cy="1295400"/>
          </a:xfrm>
          <a:prstGeom prst="curvedRightArrow">
            <a:avLst>
              <a:gd name="adj1" fmla="val 57063"/>
              <a:gd name="adj2" fmla="val 11412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6394" name="AutoShape 17"/>
          <p:cNvSpPr>
            <a:spLocks noChangeArrowheads="1"/>
          </p:cNvSpPr>
          <p:nvPr/>
        </p:nvSpPr>
        <p:spPr bwMode="auto">
          <a:xfrm rot="-5419761">
            <a:off x="4130635" y="2500908"/>
            <a:ext cx="457200" cy="1143000"/>
          </a:xfrm>
          <a:prstGeom prst="curvedRightArrow">
            <a:avLst>
              <a:gd name="adj1" fmla="val 50000"/>
              <a:gd name="adj2" fmla="val 10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83568" y="2343944"/>
            <a:ext cx="244827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 pitchFamily="34" charset="0"/>
                <a:ea typeface="굴림" charset="-127"/>
                <a:cs typeface="Calibri" pitchFamily="34" charset="0"/>
              </a:rPr>
              <a:t>Iran’s goalkeeper blocks the ball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Tx/>
              <a:buNone/>
              <a:tabLst/>
              <a:defRPr/>
            </a:pP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CCFF"/>
              </a:solidFill>
              <a:effectLst/>
              <a:uLnTx/>
              <a:uFillTx/>
              <a:latin typeface="Calibri" pitchFamily="34" charset="0"/>
              <a:ea typeface="굴림" charset="-127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굴림" charset="-127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Tx/>
              <a:buNone/>
              <a:tabLst/>
              <a:defRPr/>
            </a:pP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508104" y="2343944"/>
            <a:ext cx="206456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en-US" altLang="ko-KR" sz="2400" dirty="0" smtClean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Block(</a:t>
            </a:r>
            <a:r>
              <a:rPr lang="en-US" altLang="ko-KR" sz="2400" i="1" dirty="0" err="1" smtClean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IranGoalKeeper</a:t>
            </a:r>
            <a:r>
              <a:rPr lang="en-US" altLang="ko-KR" sz="2400" dirty="0" smtClean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)</a:t>
            </a:r>
            <a:endParaRPr lang="en-US" altLang="ko-KR" sz="2400" dirty="0">
              <a:solidFill>
                <a:srgbClr val="FF9900"/>
              </a:solidFill>
              <a:latin typeface="Calibri" pitchFamily="34" charset="0"/>
              <a:ea typeface="굴림" charset="-127"/>
              <a:cs typeface="Calibri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en-US" altLang="ko-KR" sz="2400" dirty="0">
              <a:solidFill>
                <a:srgbClr val="FF9900"/>
              </a:solidFill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602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33400"/>
            <a:ext cx="57912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ea typeface="굴림" charset="-127"/>
              </a:rPr>
              <a:t>Semantic Parsing and </a:t>
            </a:r>
            <a:r>
              <a:rPr lang="en-US" altLang="ko-KR" dirty="0">
                <a:ea typeface="굴림" charset="-127"/>
              </a:rPr>
              <a:t>Surface Realization</a:t>
            </a:r>
            <a:endParaRPr lang="en-US" altLang="ko-KR" dirty="0" smtClean="0">
              <a:ea typeface="굴림" charset="-127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381000" y="1700808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</a:pPr>
            <a:r>
              <a:rPr kumimoji="1" lang="en-US" altLang="zh-TW" sz="2000" b="1">
                <a:solidFill>
                  <a:srgbClr val="00CCFF"/>
                </a:solidFill>
                <a:latin typeface="Calibri" pitchFamily="34" charset="0"/>
                <a:ea typeface="PMingLiU" pitchFamily="18" charset="-120"/>
                <a:cs typeface="Calibri" pitchFamily="34" charset="0"/>
              </a:rPr>
              <a:t>NL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09600" y="3986808"/>
            <a:ext cx="78486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2400" b="1" dirty="0">
                <a:solidFill>
                  <a:srgbClr val="008000"/>
                </a:solidFill>
                <a:latin typeface="Calibri" pitchFamily="34" charset="0"/>
                <a:ea typeface="PMingLiU" pitchFamily="18" charset="-120"/>
                <a:cs typeface="Calibri" pitchFamily="34" charset="0"/>
              </a:rPr>
              <a:t>Semantic Parsing:</a:t>
            </a:r>
            <a:r>
              <a:rPr kumimoji="1" lang="en-US" altLang="zh-TW" sz="2400" dirty="0">
                <a:latin typeface="Calibri" pitchFamily="34" charset="0"/>
                <a:ea typeface="PMingLiU" pitchFamily="18" charset="-120"/>
                <a:cs typeface="Calibri" pitchFamily="34" charset="0"/>
              </a:rPr>
              <a:t> </a:t>
            </a:r>
            <a:r>
              <a:rPr lang="en-US" altLang="zh-CN" sz="2400" dirty="0">
                <a:latin typeface="Calibri" pitchFamily="34" charset="0"/>
                <a:ea typeface="宋体" pitchFamily="2" charset="-122"/>
                <a:cs typeface="Calibri" pitchFamily="34" charset="0"/>
              </a:rPr>
              <a:t>maps a natural-language sentence to a </a:t>
            </a:r>
            <a:r>
              <a:rPr lang="en-US" altLang="zh-CN" sz="24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/>
            </a:r>
            <a:br>
              <a:rPr lang="en-US" altLang="zh-CN" sz="24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</a:br>
            <a:r>
              <a:rPr lang="en-US" altLang="zh-CN" sz="24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complete</a:t>
            </a:r>
            <a:r>
              <a:rPr lang="en-US" altLang="zh-CN" sz="2400" dirty="0">
                <a:latin typeface="Calibri" pitchFamily="34" charset="0"/>
                <a:ea typeface="宋体" pitchFamily="2" charset="-122"/>
                <a:cs typeface="Calibri" pitchFamily="34" charset="0"/>
              </a:rPr>
              <a:t>, detailed semantic </a:t>
            </a:r>
            <a:r>
              <a:rPr lang="en-US" altLang="zh-CN" sz="24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representation</a:t>
            </a:r>
            <a:br>
              <a:rPr lang="en-US" altLang="zh-CN" sz="24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</a:br>
            <a:r>
              <a:rPr lang="en-US" altLang="zh-CN" sz="2400" b="1" i="1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→ Machine understands natural </a:t>
            </a:r>
            <a:r>
              <a:rPr lang="en-US" altLang="zh-CN" sz="2400" b="1" i="1" dirty="0" smtClean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language</a:t>
            </a:r>
            <a:endParaRPr lang="en-US" altLang="zh-CN" sz="2400" dirty="0" smtClean="0"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008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Surface </a:t>
            </a:r>
            <a:r>
              <a:rPr lang="en-US" altLang="zh-CN" sz="2400" b="1" dirty="0">
                <a:solidFill>
                  <a:srgbClr val="008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Realization:</a:t>
            </a:r>
            <a:r>
              <a:rPr lang="en-US" altLang="zh-CN" sz="24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 </a:t>
            </a:r>
            <a:r>
              <a:rPr lang="en-US" altLang="zh-CN" sz="2400" dirty="0">
                <a:latin typeface="Calibri" pitchFamily="34" charset="0"/>
                <a:ea typeface="宋体" pitchFamily="2" charset="-122"/>
                <a:cs typeface="Calibri" pitchFamily="34" charset="0"/>
              </a:rPr>
              <a:t>Generates a natural-language sentence </a:t>
            </a:r>
            <a:r>
              <a:rPr lang="en-US" altLang="zh-CN" sz="24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/>
            </a:r>
            <a:br>
              <a:rPr lang="en-US" altLang="zh-CN" sz="24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</a:br>
            <a:r>
              <a:rPr lang="en-US" altLang="zh-CN" sz="24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from </a:t>
            </a:r>
            <a:r>
              <a:rPr lang="en-US" altLang="zh-CN" sz="2400" dirty="0">
                <a:latin typeface="Calibri" pitchFamily="34" charset="0"/>
                <a:ea typeface="宋体" pitchFamily="2" charset="-122"/>
                <a:cs typeface="Calibri" pitchFamily="34" charset="0"/>
              </a:rPr>
              <a:t>a meaning representation</a:t>
            </a:r>
            <a:r>
              <a:rPr lang="en-US" altLang="zh-CN" sz="24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.</a:t>
            </a:r>
            <a:br>
              <a:rPr lang="en-US" altLang="zh-CN" sz="24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</a:br>
            <a:r>
              <a:rPr lang="en-US" altLang="zh-CN" sz="2400" b="1" i="1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→ Machine </a:t>
            </a:r>
            <a:r>
              <a:rPr lang="en-US" altLang="zh-CN" sz="2400" b="1" i="1" dirty="0" smtClean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communicates with </a:t>
            </a:r>
            <a:r>
              <a:rPr lang="en-US" altLang="zh-CN" sz="2400" b="1" i="1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natural </a:t>
            </a:r>
            <a:r>
              <a:rPr lang="en-US" altLang="zh-CN" sz="2400" b="1" i="1" dirty="0" smtClean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language</a:t>
            </a:r>
            <a:endParaRPr lang="en-US" altLang="zh-CN" sz="2400" dirty="0">
              <a:latin typeface="Calibri" pitchFamily="34" charset="0"/>
              <a:ea typeface="宋体" pitchFamily="2" charset="-122"/>
              <a:cs typeface="Calibri" pitchFamily="34" charset="0"/>
            </a:endParaRP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4419600" y="1700808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</a:pPr>
            <a:r>
              <a:rPr kumimoji="1" lang="en-US" altLang="zh-TW" sz="2000" b="1">
                <a:solidFill>
                  <a:srgbClr val="FF9900"/>
                </a:solidFill>
                <a:latin typeface="Calibri" pitchFamily="34" charset="0"/>
                <a:ea typeface="PMingLiU" pitchFamily="18" charset="-120"/>
                <a:cs typeface="Calibri" pitchFamily="34" charset="0"/>
              </a:rPr>
              <a:t>MRL</a:t>
            </a:r>
          </a:p>
        </p:txBody>
      </p: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2895600" y="3377208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altLang="ko-KR" sz="2000" b="1" dirty="0">
                <a:solidFill>
                  <a:srgbClr val="0080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Semantic Parsing</a:t>
            </a:r>
            <a:r>
              <a:rPr lang="en-US" altLang="ko-KR" sz="2000" b="1" dirty="0">
                <a:latin typeface="Calibri" pitchFamily="34" charset="0"/>
                <a:ea typeface="굴림" charset="-127"/>
                <a:cs typeface="Calibri" pitchFamily="34" charset="0"/>
              </a:rPr>
              <a:t> (</a:t>
            </a:r>
            <a:r>
              <a:rPr lang="en-US" altLang="ko-KR" sz="2000" b="1" dirty="0">
                <a:solidFill>
                  <a:srgbClr val="0099FF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NL</a:t>
            </a:r>
            <a:r>
              <a:rPr lang="en-US" altLang="ko-KR" sz="2000" b="1" dirty="0">
                <a:latin typeface="Calibri" pitchFamily="34" charset="0"/>
                <a:ea typeface="굴림" charset="-127"/>
                <a:cs typeface="Calibri" pitchFamily="34" charset="0"/>
              </a:rPr>
              <a:t> </a:t>
            </a:r>
            <a:r>
              <a:rPr lang="en-US" altLang="ko-KR" sz="2000" b="1" dirty="0">
                <a:latin typeface="Calibri" pitchFamily="34" charset="0"/>
                <a:ea typeface="굴림" charset="-127"/>
                <a:cs typeface="Calibri" pitchFamily="34" charset="0"/>
                <a:sym typeface="Wingdings" pitchFamily="2" charset="2"/>
              </a:rPr>
              <a:t> </a:t>
            </a:r>
            <a:r>
              <a:rPr lang="en-US" altLang="ko-KR" sz="2000" b="1" dirty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  <a:sym typeface="Wingdings" pitchFamily="2" charset="2"/>
              </a:rPr>
              <a:t>MRL</a:t>
            </a:r>
            <a:r>
              <a:rPr lang="en-US" altLang="ko-KR" sz="2000" b="1" dirty="0">
                <a:latin typeface="Calibri" pitchFamily="34" charset="0"/>
                <a:ea typeface="굴림" charset="-127"/>
                <a:cs typeface="Calibri" pitchFamily="34" charset="0"/>
                <a:sym typeface="Wingdings" pitchFamily="2" charset="2"/>
              </a:rPr>
              <a:t>)</a:t>
            </a:r>
            <a:endParaRPr lang="en-US" altLang="ko-KR" sz="2000" b="1" dirty="0"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6392" name="Text Box 12"/>
          <p:cNvSpPr txBox="1">
            <a:spLocks noChangeArrowheads="1"/>
          </p:cNvSpPr>
          <p:nvPr/>
        </p:nvSpPr>
        <p:spPr bwMode="auto">
          <a:xfrm>
            <a:off x="2362200" y="1700808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altLang="ko-KR" sz="2000" b="1" dirty="0">
                <a:solidFill>
                  <a:srgbClr val="0080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Surface </a:t>
            </a:r>
            <a:r>
              <a:rPr lang="en-US" altLang="ko-KR" sz="2000" b="1" dirty="0" smtClean="0">
                <a:solidFill>
                  <a:srgbClr val="0080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Realization </a:t>
            </a:r>
            <a:r>
              <a:rPr lang="en-US" altLang="ko-KR" sz="2000" b="1" dirty="0" smtClean="0">
                <a:latin typeface="Calibri" pitchFamily="34" charset="0"/>
                <a:ea typeface="굴림" charset="-127"/>
                <a:cs typeface="Calibri" pitchFamily="34" charset="0"/>
              </a:rPr>
              <a:t>(</a:t>
            </a:r>
            <a:r>
              <a:rPr lang="en-US" altLang="ko-KR" sz="2000" b="1" dirty="0" smtClean="0">
                <a:solidFill>
                  <a:srgbClr val="0099FF"/>
                </a:solidFill>
                <a:latin typeface="Calibri" pitchFamily="34" charset="0"/>
                <a:ea typeface="굴림" charset="-127"/>
                <a:cs typeface="Calibri" pitchFamily="34" charset="0"/>
                <a:sym typeface="Wingdings" pitchFamily="2" charset="2"/>
              </a:rPr>
              <a:t>NL</a:t>
            </a:r>
            <a:r>
              <a:rPr lang="en-US" altLang="ko-KR" sz="2000" b="1" dirty="0" smtClean="0">
                <a:latin typeface="Calibri" pitchFamily="34" charset="0"/>
                <a:ea typeface="굴림" charset="-127"/>
                <a:cs typeface="Calibri" pitchFamily="34" charset="0"/>
              </a:rPr>
              <a:t> </a:t>
            </a:r>
            <a:r>
              <a:rPr lang="en-US" altLang="ko-KR" sz="2000" b="1" dirty="0">
                <a:latin typeface="Calibri" pitchFamily="34" charset="0"/>
                <a:ea typeface="굴림" charset="-127"/>
                <a:cs typeface="Calibri" pitchFamily="34" charset="0"/>
                <a:sym typeface="Wingdings" pitchFamily="2" charset="2"/>
              </a:rPr>
              <a:t> </a:t>
            </a:r>
            <a:r>
              <a:rPr lang="en-US" altLang="ko-KR" sz="2000" b="1" dirty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MRL</a:t>
            </a:r>
            <a:r>
              <a:rPr lang="en-US" altLang="ko-KR" sz="2000" b="1" dirty="0">
                <a:latin typeface="Calibri" pitchFamily="34" charset="0"/>
                <a:ea typeface="굴림" charset="-127"/>
                <a:cs typeface="Calibri" pitchFamily="34" charset="0"/>
                <a:sym typeface="Wingdings" pitchFamily="2" charset="2"/>
              </a:rPr>
              <a:t>)</a:t>
            </a:r>
          </a:p>
        </p:txBody>
      </p:sp>
      <p:sp>
        <p:nvSpPr>
          <p:cNvPr id="16393" name="AutoShape 16"/>
          <p:cNvSpPr>
            <a:spLocks noChangeArrowheads="1"/>
          </p:cNvSpPr>
          <p:nvPr/>
        </p:nvSpPr>
        <p:spPr bwMode="auto">
          <a:xfrm rot="5314061">
            <a:off x="3979822" y="1815109"/>
            <a:ext cx="454025" cy="1295400"/>
          </a:xfrm>
          <a:prstGeom prst="curvedRightArrow">
            <a:avLst>
              <a:gd name="adj1" fmla="val 57063"/>
              <a:gd name="adj2" fmla="val 11412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6394" name="AutoShape 17"/>
          <p:cNvSpPr>
            <a:spLocks noChangeArrowheads="1"/>
          </p:cNvSpPr>
          <p:nvPr/>
        </p:nvSpPr>
        <p:spPr bwMode="auto">
          <a:xfrm rot="-5419761">
            <a:off x="4130635" y="2500908"/>
            <a:ext cx="457200" cy="1143000"/>
          </a:xfrm>
          <a:prstGeom prst="curvedRightArrow">
            <a:avLst>
              <a:gd name="adj1" fmla="val 50000"/>
              <a:gd name="adj2" fmla="val 10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83568" y="2343944"/>
            <a:ext cx="244827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 pitchFamily="34" charset="0"/>
                <a:ea typeface="굴림" charset="-127"/>
                <a:cs typeface="Calibri" pitchFamily="34" charset="0"/>
              </a:rPr>
              <a:t>Iran’s goalkeeper blocks the ball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Tx/>
              <a:buNone/>
              <a:tabLst/>
              <a:defRPr/>
            </a:pP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CCFF"/>
              </a:solidFill>
              <a:effectLst/>
              <a:uLnTx/>
              <a:uFillTx/>
              <a:latin typeface="Calibri" pitchFamily="34" charset="0"/>
              <a:ea typeface="굴림" charset="-127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굴림" charset="-127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Tx/>
              <a:buNone/>
              <a:tabLst/>
              <a:defRPr/>
            </a:pP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508104" y="2343944"/>
            <a:ext cx="206456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en-US" altLang="ko-KR" sz="2400" dirty="0" smtClean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Block(</a:t>
            </a:r>
            <a:r>
              <a:rPr lang="en-US" altLang="ko-KR" sz="2400" i="1" dirty="0" err="1" smtClean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IranGoalKeeper</a:t>
            </a:r>
            <a:r>
              <a:rPr lang="en-US" altLang="ko-KR" sz="2400" dirty="0" smtClean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)</a:t>
            </a:r>
            <a:endParaRPr lang="en-US" altLang="ko-KR" sz="2400" dirty="0">
              <a:solidFill>
                <a:srgbClr val="FF9900"/>
              </a:solidFill>
              <a:latin typeface="Calibri" pitchFamily="34" charset="0"/>
              <a:ea typeface="굴림" charset="-127"/>
              <a:cs typeface="Calibri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en-US" altLang="ko-KR" sz="2400" dirty="0">
              <a:solidFill>
                <a:srgbClr val="FF9900"/>
              </a:solidFill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30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4" y="274638"/>
            <a:ext cx="9143256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Conventional Language Learning Systems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1440159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Requires manually annotated corpora</a:t>
            </a:r>
          </a:p>
          <a:p>
            <a:r>
              <a:rPr lang="en-US" altLang="ko-KR" dirty="0" smtClean="0"/>
              <a:t>Time-consuming, hard to acquire, and not scalable</a:t>
            </a:r>
          </a:p>
          <a:p>
            <a:endParaRPr lang="ko-KR" altLang="en-US" dirty="0"/>
          </a:p>
        </p:txBody>
      </p:sp>
      <p:sp>
        <p:nvSpPr>
          <p:cNvPr id="211" name="Text Box 180"/>
          <p:cNvSpPr txBox="1">
            <a:spLocks noChangeArrowheads="1"/>
          </p:cNvSpPr>
          <p:nvPr/>
        </p:nvSpPr>
        <p:spPr bwMode="auto">
          <a:xfrm>
            <a:off x="976661" y="4221088"/>
            <a:ext cx="2371203" cy="10178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Manually Annotated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Training Corpora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b="1" dirty="0">
                <a:solidFill>
                  <a:srgbClr val="00CCFF"/>
                </a:solidFill>
                <a:latin typeface="Calibri" pitchFamily="34" charset="0"/>
                <a:cs typeface="Calibri" pitchFamily="34" charset="0"/>
              </a:rPr>
              <a:t>NL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/</a:t>
            </a:r>
            <a:r>
              <a:rPr lang="en-US" sz="2000" b="1" dirty="0">
                <a:solidFill>
                  <a:srgbClr val="FF9900"/>
                </a:solidFill>
                <a:latin typeface="Calibri" pitchFamily="34" charset="0"/>
                <a:cs typeface="Calibri" pitchFamily="34" charset="0"/>
              </a:rPr>
              <a:t>MRL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pairs)</a:t>
            </a:r>
          </a:p>
        </p:txBody>
      </p:sp>
      <p:sp>
        <p:nvSpPr>
          <p:cNvPr id="212" name="Line 256"/>
          <p:cNvSpPr>
            <a:spLocks noChangeShapeType="1"/>
          </p:cNvSpPr>
          <p:nvPr/>
        </p:nvSpPr>
        <p:spPr bwMode="auto">
          <a:xfrm>
            <a:off x="2743200" y="3656996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3" name="Line 258"/>
          <p:cNvSpPr>
            <a:spLocks noChangeShapeType="1"/>
          </p:cNvSpPr>
          <p:nvPr/>
        </p:nvSpPr>
        <p:spPr bwMode="auto">
          <a:xfrm>
            <a:off x="4932040" y="4293096"/>
            <a:ext cx="0" cy="11521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4" name="Line 259"/>
          <p:cNvSpPr>
            <a:spLocks noChangeShapeType="1"/>
          </p:cNvSpPr>
          <p:nvPr/>
        </p:nvSpPr>
        <p:spPr bwMode="auto">
          <a:xfrm>
            <a:off x="2743200" y="5803032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" name="Text Box 218"/>
          <p:cNvSpPr txBox="1">
            <a:spLocks noChangeArrowheads="1"/>
          </p:cNvSpPr>
          <p:nvPr/>
        </p:nvSpPr>
        <p:spPr bwMode="auto">
          <a:xfrm>
            <a:off x="3962400" y="5574432"/>
            <a:ext cx="1981200" cy="40011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Semantic Parser</a:t>
            </a:r>
          </a:p>
        </p:txBody>
      </p:sp>
      <p:sp>
        <p:nvSpPr>
          <p:cNvPr id="216" name="Text Box 290"/>
          <p:cNvSpPr txBox="1">
            <a:spLocks noChangeArrowheads="1"/>
          </p:cNvSpPr>
          <p:nvPr/>
        </p:nvSpPr>
        <p:spPr bwMode="auto">
          <a:xfrm>
            <a:off x="5868144" y="6165304"/>
            <a:ext cx="2819400" cy="4022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 dirty="0">
                <a:solidFill>
                  <a:srgbClr val="FF9900"/>
                </a:solidFill>
                <a:latin typeface="Calibri" pitchFamily="34" charset="0"/>
                <a:cs typeface="Calibri" pitchFamily="34" charset="0"/>
              </a:rPr>
              <a:t>MRL</a:t>
            </a:r>
          </a:p>
        </p:txBody>
      </p:sp>
      <p:grpSp>
        <p:nvGrpSpPr>
          <p:cNvPr id="217" name="Group 238"/>
          <p:cNvGrpSpPr>
            <a:grpSpLocks/>
          </p:cNvGrpSpPr>
          <p:nvPr/>
        </p:nvGrpSpPr>
        <p:grpSpPr bwMode="auto">
          <a:xfrm>
            <a:off x="1862356" y="5373216"/>
            <a:ext cx="693420" cy="800100"/>
            <a:chOff x="4512" y="2352"/>
            <a:chExt cx="624" cy="720"/>
          </a:xfrm>
        </p:grpSpPr>
        <p:sp>
          <p:nvSpPr>
            <p:cNvPr id="218" name="Line 184"/>
            <p:cNvSpPr>
              <a:spLocks noChangeShapeType="1"/>
            </p:cNvSpPr>
            <p:nvPr/>
          </p:nvSpPr>
          <p:spPr bwMode="auto">
            <a:xfrm>
              <a:off x="4560" y="2400"/>
              <a:ext cx="528" cy="0"/>
            </a:xfrm>
            <a:prstGeom prst="line">
              <a:avLst/>
            </a:prstGeom>
            <a:noFill/>
            <a:ln w="12700">
              <a:solidFill>
                <a:srgbClr val="00CCFF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9" name="Line 185"/>
            <p:cNvSpPr>
              <a:spLocks noChangeShapeType="1"/>
            </p:cNvSpPr>
            <p:nvPr/>
          </p:nvSpPr>
          <p:spPr bwMode="auto">
            <a:xfrm>
              <a:off x="4560" y="2448"/>
              <a:ext cx="528" cy="0"/>
            </a:xfrm>
            <a:prstGeom prst="line">
              <a:avLst/>
            </a:prstGeom>
            <a:noFill/>
            <a:ln w="12700">
              <a:solidFill>
                <a:srgbClr val="00CCFF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0" name="Line 186"/>
            <p:cNvSpPr>
              <a:spLocks noChangeShapeType="1"/>
            </p:cNvSpPr>
            <p:nvPr/>
          </p:nvSpPr>
          <p:spPr bwMode="auto">
            <a:xfrm>
              <a:off x="4560" y="2496"/>
              <a:ext cx="528" cy="0"/>
            </a:xfrm>
            <a:prstGeom prst="line">
              <a:avLst/>
            </a:prstGeom>
            <a:noFill/>
            <a:ln w="12700">
              <a:solidFill>
                <a:srgbClr val="00CCFF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1" name="Line 187"/>
            <p:cNvSpPr>
              <a:spLocks noChangeShapeType="1"/>
            </p:cNvSpPr>
            <p:nvPr/>
          </p:nvSpPr>
          <p:spPr bwMode="auto">
            <a:xfrm>
              <a:off x="4560" y="2544"/>
              <a:ext cx="528" cy="0"/>
            </a:xfrm>
            <a:prstGeom prst="line">
              <a:avLst/>
            </a:prstGeom>
            <a:noFill/>
            <a:ln w="12700">
              <a:solidFill>
                <a:srgbClr val="00CCFF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2" name="Line 188"/>
            <p:cNvSpPr>
              <a:spLocks noChangeShapeType="1"/>
            </p:cNvSpPr>
            <p:nvPr/>
          </p:nvSpPr>
          <p:spPr bwMode="auto">
            <a:xfrm>
              <a:off x="4560" y="2592"/>
              <a:ext cx="528" cy="0"/>
            </a:xfrm>
            <a:prstGeom prst="line">
              <a:avLst/>
            </a:prstGeom>
            <a:noFill/>
            <a:ln w="12700">
              <a:solidFill>
                <a:srgbClr val="00CCFF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3" name="Line 189"/>
            <p:cNvSpPr>
              <a:spLocks noChangeShapeType="1"/>
            </p:cNvSpPr>
            <p:nvPr/>
          </p:nvSpPr>
          <p:spPr bwMode="auto">
            <a:xfrm>
              <a:off x="4560" y="2640"/>
              <a:ext cx="528" cy="0"/>
            </a:xfrm>
            <a:prstGeom prst="line">
              <a:avLst/>
            </a:prstGeom>
            <a:noFill/>
            <a:ln w="12700">
              <a:solidFill>
                <a:srgbClr val="00CCFF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4" name="Line 190"/>
            <p:cNvSpPr>
              <a:spLocks noChangeShapeType="1"/>
            </p:cNvSpPr>
            <p:nvPr/>
          </p:nvSpPr>
          <p:spPr bwMode="auto">
            <a:xfrm>
              <a:off x="4560" y="2688"/>
              <a:ext cx="528" cy="0"/>
            </a:xfrm>
            <a:prstGeom prst="line">
              <a:avLst/>
            </a:prstGeom>
            <a:noFill/>
            <a:ln w="12700">
              <a:solidFill>
                <a:srgbClr val="00CCFF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5" name="Line 191"/>
            <p:cNvSpPr>
              <a:spLocks noChangeShapeType="1"/>
            </p:cNvSpPr>
            <p:nvPr/>
          </p:nvSpPr>
          <p:spPr bwMode="auto">
            <a:xfrm>
              <a:off x="4560" y="2736"/>
              <a:ext cx="528" cy="0"/>
            </a:xfrm>
            <a:prstGeom prst="line">
              <a:avLst/>
            </a:prstGeom>
            <a:noFill/>
            <a:ln w="12700">
              <a:solidFill>
                <a:srgbClr val="00CCFF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6" name="Line 192"/>
            <p:cNvSpPr>
              <a:spLocks noChangeShapeType="1"/>
            </p:cNvSpPr>
            <p:nvPr/>
          </p:nvSpPr>
          <p:spPr bwMode="auto">
            <a:xfrm>
              <a:off x="4560" y="2784"/>
              <a:ext cx="528" cy="0"/>
            </a:xfrm>
            <a:prstGeom prst="line">
              <a:avLst/>
            </a:prstGeom>
            <a:noFill/>
            <a:ln w="12700">
              <a:solidFill>
                <a:srgbClr val="00CCFF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7" name="Line 193"/>
            <p:cNvSpPr>
              <a:spLocks noChangeShapeType="1"/>
            </p:cNvSpPr>
            <p:nvPr/>
          </p:nvSpPr>
          <p:spPr bwMode="auto">
            <a:xfrm>
              <a:off x="4560" y="2832"/>
              <a:ext cx="528" cy="0"/>
            </a:xfrm>
            <a:prstGeom prst="line">
              <a:avLst/>
            </a:prstGeom>
            <a:noFill/>
            <a:ln w="12700">
              <a:solidFill>
                <a:srgbClr val="00CCFF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8" name="Line 194"/>
            <p:cNvSpPr>
              <a:spLocks noChangeShapeType="1"/>
            </p:cNvSpPr>
            <p:nvPr/>
          </p:nvSpPr>
          <p:spPr bwMode="auto">
            <a:xfrm>
              <a:off x="4560" y="2880"/>
              <a:ext cx="528" cy="0"/>
            </a:xfrm>
            <a:prstGeom prst="line">
              <a:avLst/>
            </a:prstGeom>
            <a:noFill/>
            <a:ln w="12700">
              <a:solidFill>
                <a:srgbClr val="00CCFF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9" name="Line 195"/>
            <p:cNvSpPr>
              <a:spLocks noChangeShapeType="1"/>
            </p:cNvSpPr>
            <p:nvPr/>
          </p:nvSpPr>
          <p:spPr bwMode="auto">
            <a:xfrm>
              <a:off x="4560" y="2928"/>
              <a:ext cx="528" cy="0"/>
            </a:xfrm>
            <a:prstGeom prst="line">
              <a:avLst/>
            </a:prstGeom>
            <a:noFill/>
            <a:ln w="12700">
              <a:solidFill>
                <a:srgbClr val="00CCFF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0" name="Line 196"/>
            <p:cNvSpPr>
              <a:spLocks noChangeShapeType="1"/>
            </p:cNvSpPr>
            <p:nvPr/>
          </p:nvSpPr>
          <p:spPr bwMode="auto">
            <a:xfrm>
              <a:off x="4560" y="2976"/>
              <a:ext cx="528" cy="0"/>
            </a:xfrm>
            <a:prstGeom prst="line">
              <a:avLst/>
            </a:prstGeom>
            <a:noFill/>
            <a:ln w="12700">
              <a:solidFill>
                <a:srgbClr val="00CCFF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1" name="Line 197"/>
            <p:cNvSpPr>
              <a:spLocks noChangeShapeType="1"/>
            </p:cNvSpPr>
            <p:nvPr/>
          </p:nvSpPr>
          <p:spPr bwMode="auto">
            <a:xfrm>
              <a:off x="4560" y="3024"/>
              <a:ext cx="528" cy="0"/>
            </a:xfrm>
            <a:prstGeom prst="line">
              <a:avLst/>
            </a:prstGeom>
            <a:noFill/>
            <a:ln w="12700">
              <a:solidFill>
                <a:srgbClr val="00CCFF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2" name="Rectangle 237"/>
            <p:cNvSpPr>
              <a:spLocks noChangeArrowheads="1"/>
            </p:cNvSpPr>
            <p:nvPr/>
          </p:nvSpPr>
          <p:spPr bwMode="auto">
            <a:xfrm>
              <a:off x="4512" y="2352"/>
              <a:ext cx="624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33" name="Group 255"/>
          <p:cNvGrpSpPr>
            <a:grpSpLocks/>
          </p:cNvGrpSpPr>
          <p:nvPr/>
        </p:nvGrpSpPr>
        <p:grpSpPr bwMode="auto">
          <a:xfrm>
            <a:off x="6948264" y="5373216"/>
            <a:ext cx="693420" cy="800100"/>
            <a:chOff x="4512" y="1440"/>
            <a:chExt cx="624" cy="720"/>
          </a:xfrm>
        </p:grpSpPr>
        <p:sp>
          <p:nvSpPr>
            <p:cNvPr id="234" name="Line 184"/>
            <p:cNvSpPr>
              <a:spLocks noChangeShapeType="1"/>
            </p:cNvSpPr>
            <p:nvPr/>
          </p:nvSpPr>
          <p:spPr bwMode="auto">
            <a:xfrm>
              <a:off x="4560" y="1488"/>
              <a:ext cx="52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5" name="Line 185"/>
            <p:cNvSpPr>
              <a:spLocks noChangeShapeType="1"/>
            </p:cNvSpPr>
            <p:nvPr/>
          </p:nvSpPr>
          <p:spPr bwMode="auto">
            <a:xfrm>
              <a:off x="4560" y="1536"/>
              <a:ext cx="52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6" name="Line 186"/>
            <p:cNvSpPr>
              <a:spLocks noChangeShapeType="1"/>
            </p:cNvSpPr>
            <p:nvPr/>
          </p:nvSpPr>
          <p:spPr bwMode="auto">
            <a:xfrm>
              <a:off x="4560" y="1584"/>
              <a:ext cx="52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7" name="Line 187"/>
            <p:cNvSpPr>
              <a:spLocks noChangeShapeType="1"/>
            </p:cNvSpPr>
            <p:nvPr/>
          </p:nvSpPr>
          <p:spPr bwMode="auto">
            <a:xfrm>
              <a:off x="4560" y="1632"/>
              <a:ext cx="52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8" name="Line 188"/>
            <p:cNvSpPr>
              <a:spLocks noChangeShapeType="1"/>
            </p:cNvSpPr>
            <p:nvPr/>
          </p:nvSpPr>
          <p:spPr bwMode="auto">
            <a:xfrm>
              <a:off x="4560" y="1680"/>
              <a:ext cx="52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9" name="Line 189"/>
            <p:cNvSpPr>
              <a:spLocks noChangeShapeType="1"/>
            </p:cNvSpPr>
            <p:nvPr/>
          </p:nvSpPr>
          <p:spPr bwMode="auto">
            <a:xfrm>
              <a:off x="4560" y="1728"/>
              <a:ext cx="52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0" name="Line 190"/>
            <p:cNvSpPr>
              <a:spLocks noChangeShapeType="1"/>
            </p:cNvSpPr>
            <p:nvPr/>
          </p:nvSpPr>
          <p:spPr bwMode="auto">
            <a:xfrm>
              <a:off x="4560" y="1776"/>
              <a:ext cx="52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1" name="Line 191"/>
            <p:cNvSpPr>
              <a:spLocks noChangeShapeType="1"/>
            </p:cNvSpPr>
            <p:nvPr/>
          </p:nvSpPr>
          <p:spPr bwMode="auto">
            <a:xfrm>
              <a:off x="4560" y="1824"/>
              <a:ext cx="52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2" name="Line 192"/>
            <p:cNvSpPr>
              <a:spLocks noChangeShapeType="1"/>
            </p:cNvSpPr>
            <p:nvPr/>
          </p:nvSpPr>
          <p:spPr bwMode="auto">
            <a:xfrm>
              <a:off x="4560" y="1872"/>
              <a:ext cx="52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3" name="Line 193"/>
            <p:cNvSpPr>
              <a:spLocks noChangeShapeType="1"/>
            </p:cNvSpPr>
            <p:nvPr/>
          </p:nvSpPr>
          <p:spPr bwMode="auto">
            <a:xfrm>
              <a:off x="4560" y="1920"/>
              <a:ext cx="52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4" name="Line 194"/>
            <p:cNvSpPr>
              <a:spLocks noChangeShapeType="1"/>
            </p:cNvSpPr>
            <p:nvPr/>
          </p:nvSpPr>
          <p:spPr bwMode="auto">
            <a:xfrm>
              <a:off x="4560" y="1968"/>
              <a:ext cx="52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5" name="Line 195"/>
            <p:cNvSpPr>
              <a:spLocks noChangeShapeType="1"/>
            </p:cNvSpPr>
            <p:nvPr/>
          </p:nvSpPr>
          <p:spPr bwMode="auto">
            <a:xfrm>
              <a:off x="4560" y="2016"/>
              <a:ext cx="52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6" name="Line 196"/>
            <p:cNvSpPr>
              <a:spLocks noChangeShapeType="1"/>
            </p:cNvSpPr>
            <p:nvPr/>
          </p:nvSpPr>
          <p:spPr bwMode="auto">
            <a:xfrm>
              <a:off x="4560" y="2064"/>
              <a:ext cx="52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7" name="Line 197"/>
            <p:cNvSpPr>
              <a:spLocks noChangeShapeType="1"/>
            </p:cNvSpPr>
            <p:nvPr/>
          </p:nvSpPr>
          <p:spPr bwMode="auto">
            <a:xfrm>
              <a:off x="4560" y="2112"/>
              <a:ext cx="52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8" name="Rectangle 254"/>
            <p:cNvSpPr>
              <a:spLocks noChangeArrowheads="1"/>
            </p:cNvSpPr>
            <p:nvPr/>
          </p:nvSpPr>
          <p:spPr bwMode="auto">
            <a:xfrm>
              <a:off x="4512" y="1440"/>
              <a:ext cx="624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49" name="Group 488"/>
          <p:cNvGrpSpPr>
            <a:grpSpLocks/>
          </p:cNvGrpSpPr>
          <p:nvPr/>
        </p:nvGrpSpPr>
        <p:grpSpPr bwMode="auto">
          <a:xfrm>
            <a:off x="1454304" y="2996952"/>
            <a:ext cx="1173480" cy="1226820"/>
            <a:chOff x="3840" y="1056"/>
            <a:chExt cx="1056" cy="1104"/>
          </a:xfrm>
        </p:grpSpPr>
        <p:grpSp>
          <p:nvGrpSpPr>
            <p:cNvPr id="250" name="Group 289"/>
            <p:cNvGrpSpPr>
              <a:grpSpLocks/>
            </p:cNvGrpSpPr>
            <p:nvPr/>
          </p:nvGrpSpPr>
          <p:grpSpPr bwMode="auto">
            <a:xfrm>
              <a:off x="3840" y="1056"/>
              <a:ext cx="672" cy="720"/>
              <a:chOff x="4080" y="1152"/>
              <a:chExt cx="672" cy="720"/>
            </a:xfrm>
          </p:grpSpPr>
          <p:sp>
            <p:nvSpPr>
              <p:cNvPr id="383" name="Rectangle 271"/>
              <p:cNvSpPr>
                <a:spLocks noChangeArrowheads="1"/>
              </p:cNvSpPr>
              <p:nvPr/>
            </p:nvSpPr>
            <p:spPr bwMode="auto">
              <a:xfrm>
                <a:off x="4080" y="1152"/>
                <a:ext cx="672" cy="7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384" name="Group 288"/>
              <p:cNvGrpSpPr>
                <a:grpSpLocks/>
              </p:cNvGrpSpPr>
              <p:nvPr/>
            </p:nvGrpSpPr>
            <p:grpSpPr bwMode="auto">
              <a:xfrm>
                <a:off x="4128" y="1200"/>
                <a:ext cx="576" cy="624"/>
                <a:chOff x="4224" y="1968"/>
                <a:chExt cx="576" cy="624"/>
              </a:xfrm>
            </p:grpSpPr>
            <p:grpSp>
              <p:nvGrpSpPr>
                <p:cNvPr id="385" name="Group 272"/>
                <p:cNvGrpSpPr>
                  <a:grpSpLocks/>
                </p:cNvGrpSpPr>
                <p:nvPr/>
              </p:nvGrpSpPr>
              <p:grpSpPr bwMode="auto">
                <a:xfrm>
                  <a:off x="4224" y="1968"/>
                  <a:ext cx="288" cy="624"/>
                  <a:chOff x="4224" y="1968"/>
                  <a:chExt cx="528" cy="624"/>
                </a:xfrm>
              </p:grpSpPr>
              <p:sp>
                <p:nvSpPr>
                  <p:cNvPr id="401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196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02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01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03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06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04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11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05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160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06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20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07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25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08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30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09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35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0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00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1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4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2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9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3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54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4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59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86" name="Group 273"/>
                <p:cNvGrpSpPr>
                  <a:grpSpLocks/>
                </p:cNvGrpSpPr>
                <p:nvPr/>
              </p:nvGrpSpPr>
              <p:grpSpPr bwMode="auto">
                <a:xfrm>
                  <a:off x="4512" y="1968"/>
                  <a:ext cx="288" cy="624"/>
                  <a:chOff x="4224" y="1968"/>
                  <a:chExt cx="528" cy="624"/>
                </a:xfrm>
              </p:grpSpPr>
              <p:sp>
                <p:nvSpPr>
                  <p:cNvPr id="387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196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88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01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89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06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0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11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1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160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2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20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3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25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4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30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5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35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6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00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7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4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8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9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9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54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00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59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</p:grpSp>
        </p:grpSp>
        <p:grpSp>
          <p:nvGrpSpPr>
            <p:cNvPr id="251" name="Group 356"/>
            <p:cNvGrpSpPr>
              <a:grpSpLocks/>
            </p:cNvGrpSpPr>
            <p:nvPr/>
          </p:nvGrpSpPr>
          <p:grpSpPr bwMode="auto">
            <a:xfrm>
              <a:off x="3936" y="1152"/>
              <a:ext cx="672" cy="720"/>
              <a:chOff x="4080" y="1152"/>
              <a:chExt cx="672" cy="720"/>
            </a:xfrm>
          </p:grpSpPr>
          <p:sp>
            <p:nvSpPr>
              <p:cNvPr id="351" name="Rectangle 357"/>
              <p:cNvSpPr>
                <a:spLocks noChangeArrowheads="1"/>
              </p:cNvSpPr>
              <p:nvPr/>
            </p:nvSpPr>
            <p:spPr bwMode="auto">
              <a:xfrm>
                <a:off x="4080" y="1152"/>
                <a:ext cx="672" cy="7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352" name="Group 358"/>
              <p:cNvGrpSpPr>
                <a:grpSpLocks/>
              </p:cNvGrpSpPr>
              <p:nvPr/>
            </p:nvGrpSpPr>
            <p:grpSpPr bwMode="auto">
              <a:xfrm>
                <a:off x="4128" y="1200"/>
                <a:ext cx="576" cy="624"/>
                <a:chOff x="4224" y="1968"/>
                <a:chExt cx="576" cy="624"/>
              </a:xfrm>
            </p:grpSpPr>
            <p:grpSp>
              <p:nvGrpSpPr>
                <p:cNvPr id="353" name="Group 359"/>
                <p:cNvGrpSpPr>
                  <a:grpSpLocks/>
                </p:cNvGrpSpPr>
                <p:nvPr/>
              </p:nvGrpSpPr>
              <p:grpSpPr bwMode="auto">
                <a:xfrm>
                  <a:off x="4224" y="1968"/>
                  <a:ext cx="288" cy="624"/>
                  <a:chOff x="4224" y="1968"/>
                  <a:chExt cx="528" cy="624"/>
                </a:xfrm>
              </p:grpSpPr>
              <p:sp>
                <p:nvSpPr>
                  <p:cNvPr id="369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196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0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01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1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06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2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11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3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160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4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20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5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25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6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30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7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35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8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00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9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4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80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9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81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54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82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59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54" name="Group 374"/>
                <p:cNvGrpSpPr>
                  <a:grpSpLocks/>
                </p:cNvGrpSpPr>
                <p:nvPr/>
              </p:nvGrpSpPr>
              <p:grpSpPr bwMode="auto">
                <a:xfrm>
                  <a:off x="4512" y="1968"/>
                  <a:ext cx="288" cy="624"/>
                  <a:chOff x="4224" y="1968"/>
                  <a:chExt cx="528" cy="624"/>
                </a:xfrm>
              </p:grpSpPr>
              <p:sp>
                <p:nvSpPr>
                  <p:cNvPr id="355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196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56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01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57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06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58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11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59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160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0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20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1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25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2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30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3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35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4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00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5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4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6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9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7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54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8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59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</p:grpSp>
        </p:grpSp>
        <p:grpSp>
          <p:nvGrpSpPr>
            <p:cNvPr id="252" name="Group 389"/>
            <p:cNvGrpSpPr>
              <a:grpSpLocks/>
            </p:cNvGrpSpPr>
            <p:nvPr/>
          </p:nvGrpSpPr>
          <p:grpSpPr bwMode="auto">
            <a:xfrm>
              <a:off x="4032" y="1248"/>
              <a:ext cx="672" cy="720"/>
              <a:chOff x="4080" y="1152"/>
              <a:chExt cx="672" cy="720"/>
            </a:xfrm>
          </p:grpSpPr>
          <p:sp>
            <p:nvSpPr>
              <p:cNvPr id="319" name="Rectangle 390"/>
              <p:cNvSpPr>
                <a:spLocks noChangeArrowheads="1"/>
              </p:cNvSpPr>
              <p:nvPr/>
            </p:nvSpPr>
            <p:spPr bwMode="auto">
              <a:xfrm>
                <a:off x="4080" y="1152"/>
                <a:ext cx="672" cy="7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320" name="Group 391"/>
              <p:cNvGrpSpPr>
                <a:grpSpLocks/>
              </p:cNvGrpSpPr>
              <p:nvPr/>
            </p:nvGrpSpPr>
            <p:grpSpPr bwMode="auto">
              <a:xfrm>
                <a:off x="4128" y="1200"/>
                <a:ext cx="576" cy="624"/>
                <a:chOff x="4224" y="1968"/>
                <a:chExt cx="576" cy="624"/>
              </a:xfrm>
            </p:grpSpPr>
            <p:grpSp>
              <p:nvGrpSpPr>
                <p:cNvPr id="321" name="Group 392"/>
                <p:cNvGrpSpPr>
                  <a:grpSpLocks/>
                </p:cNvGrpSpPr>
                <p:nvPr/>
              </p:nvGrpSpPr>
              <p:grpSpPr bwMode="auto">
                <a:xfrm>
                  <a:off x="4224" y="1968"/>
                  <a:ext cx="288" cy="624"/>
                  <a:chOff x="4224" y="1968"/>
                  <a:chExt cx="528" cy="624"/>
                </a:xfrm>
              </p:grpSpPr>
              <p:sp>
                <p:nvSpPr>
                  <p:cNvPr id="337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196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8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01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9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06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0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11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1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160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2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20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3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25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4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30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5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35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6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00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7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4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8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9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9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54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50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59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22" name="Group 407"/>
                <p:cNvGrpSpPr>
                  <a:grpSpLocks/>
                </p:cNvGrpSpPr>
                <p:nvPr/>
              </p:nvGrpSpPr>
              <p:grpSpPr bwMode="auto">
                <a:xfrm>
                  <a:off x="4512" y="1968"/>
                  <a:ext cx="288" cy="624"/>
                  <a:chOff x="4224" y="1968"/>
                  <a:chExt cx="528" cy="624"/>
                </a:xfrm>
              </p:grpSpPr>
              <p:sp>
                <p:nvSpPr>
                  <p:cNvPr id="323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196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24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01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25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06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26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11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27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160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28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20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29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25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0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30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1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35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2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00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3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4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4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9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5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54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6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59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</p:grpSp>
        </p:grpSp>
        <p:grpSp>
          <p:nvGrpSpPr>
            <p:cNvPr id="253" name="Group 422"/>
            <p:cNvGrpSpPr>
              <a:grpSpLocks/>
            </p:cNvGrpSpPr>
            <p:nvPr/>
          </p:nvGrpSpPr>
          <p:grpSpPr bwMode="auto">
            <a:xfrm>
              <a:off x="4128" y="1344"/>
              <a:ext cx="672" cy="720"/>
              <a:chOff x="4080" y="1152"/>
              <a:chExt cx="672" cy="720"/>
            </a:xfrm>
          </p:grpSpPr>
          <p:sp>
            <p:nvSpPr>
              <p:cNvPr id="287" name="Rectangle 423"/>
              <p:cNvSpPr>
                <a:spLocks noChangeArrowheads="1"/>
              </p:cNvSpPr>
              <p:nvPr/>
            </p:nvSpPr>
            <p:spPr bwMode="auto">
              <a:xfrm>
                <a:off x="4080" y="1152"/>
                <a:ext cx="672" cy="7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288" name="Group 424"/>
              <p:cNvGrpSpPr>
                <a:grpSpLocks/>
              </p:cNvGrpSpPr>
              <p:nvPr/>
            </p:nvGrpSpPr>
            <p:grpSpPr bwMode="auto">
              <a:xfrm>
                <a:off x="4128" y="1200"/>
                <a:ext cx="576" cy="624"/>
                <a:chOff x="4224" y="1968"/>
                <a:chExt cx="576" cy="624"/>
              </a:xfrm>
            </p:grpSpPr>
            <p:grpSp>
              <p:nvGrpSpPr>
                <p:cNvPr id="289" name="Group 425"/>
                <p:cNvGrpSpPr>
                  <a:grpSpLocks/>
                </p:cNvGrpSpPr>
                <p:nvPr/>
              </p:nvGrpSpPr>
              <p:grpSpPr bwMode="auto">
                <a:xfrm>
                  <a:off x="4224" y="1968"/>
                  <a:ext cx="288" cy="624"/>
                  <a:chOff x="4224" y="1968"/>
                  <a:chExt cx="528" cy="624"/>
                </a:xfrm>
              </p:grpSpPr>
              <p:sp>
                <p:nvSpPr>
                  <p:cNvPr id="305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196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6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01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7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06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8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11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9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160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10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20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11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25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12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30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13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35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14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00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15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4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16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9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17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54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18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59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90" name="Group 440"/>
                <p:cNvGrpSpPr>
                  <a:grpSpLocks/>
                </p:cNvGrpSpPr>
                <p:nvPr/>
              </p:nvGrpSpPr>
              <p:grpSpPr bwMode="auto">
                <a:xfrm>
                  <a:off x="4512" y="1968"/>
                  <a:ext cx="288" cy="624"/>
                  <a:chOff x="4224" y="1968"/>
                  <a:chExt cx="528" cy="624"/>
                </a:xfrm>
              </p:grpSpPr>
              <p:sp>
                <p:nvSpPr>
                  <p:cNvPr id="291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196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2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01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3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06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4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11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5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160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6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20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7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25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8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30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9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35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0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00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1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4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2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9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3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54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4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59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</p:grpSp>
        </p:grpSp>
        <p:grpSp>
          <p:nvGrpSpPr>
            <p:cNvPr id="254" name="Group 455"/>
            <p:cNvGrpSpPr>
              <a:grpSpLocks/>
            </p:cNvGrpSpPr>
            <p:nvPr/>
          </p:nvGrpSpPr>
          <p:grpSpPr bwMode="auto">
            <a:xfrm>
              <a:off x="4224" y="1440"/>
              <a:ext cx="672" cy="720"/>
              <a:chOff x="4080" y="1152"/>
              <a:chExt cx="672" cy="720"/>
            </a:xfrm>
          </p:grpSpPr>
          <p:sp>
            <p:nvSpPr>
              <p:cNvPr id="255" name="Rectangle 456"/>
              <p:cNvSpPr>
                <a:spLocks noChangeArrowheads="1"/>
              </p:cNvSpPr>
              <p:nvPr/>
            </p:nvSpPr>
            <p:spPr bwMode="auto">
              <a:xfrm>
                <a:off x="4080" y="1152"/>
                <a:ext cx="672" cy="7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256" name="Group 457"/>
              <p:cNvGrpSpPr>
                <a:grpSpLocks/>
              </p:cNvGrpSpPr>
              <p:nvPr/>
            </p:nvGrpSpPr>
            <p:grpSpPr bwMode="auto">
              <a:xfrm>
                <a:off x="4128" y="1200"/>
                <a:ext cx="576" cy="624"/>
                <a:chOff x="4224" y="1968"/>
                <a:chExt cx="576" cy="624"/>
              </a:xfrm>
            </p:grpSpPr>
            <p:grpSp>
              <p:nvGrpSpPr>
                <p:cNvPr id="257" name="Group 458"/>
                <p:cNvGrpSpPr>
                  <a:grpSpLocks/>
                </p:cNvGrpSpPr>
                <p:nvPr/>
              </p:nvGrpSpPr>
              <p:grpSpPr bwMode="auto">
                <a:xfrm>
                  <a:off x="4224" y="1968"/>
                  <a:ext cx="288" cy="624"/>
                  <a:chOff x="4224" y="1968"/>
                  <a:chExt cx="528" cy="624"/>
                </a:xfrm>
              </p:grpSpPr>
              <p:sp>
                <p:nvSpPr>
                  <p:cNvPr id="273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196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4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01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5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06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6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11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7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160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8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20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9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25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80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30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81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35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82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00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83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4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84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9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85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54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86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59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58" name="Group 473"/>
                <p:cNvGrpSpPr>
                  <a:grpSpLocks/>
                </p:cNvGrpSpPr>
                <p:nvPr/>
              </p:nvGrpSpPr>
              <p:grpSpPr bwMode="auto">
                <a:xfrm>
                  <a:off x="4512" y="1968"/>
                  <a:ext cx="288" cy="624"/>
                  <a:chOff x="4224" y="1968"/>
                  <a:chExt cx="528" cy="624"/>
                </a:xfrm>
              </p:grpSpPr>
              <p:sp>
                <p:nvSpPr>
                  <p:cNvPr id="259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196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0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01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1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06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2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11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3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160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4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20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5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25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6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30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7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35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8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00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9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4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0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9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1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54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2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59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</p:grpSp>
        </p:grpSp>
      </p:grpSp>
      <p:sp>
        <p:nvSpPr>
          <p:cNvPr id="415" name="Line 259"/>
          <p:cNvSpPr>
            <a:spLocks noChangeShapeType="1"/>
          </p:cNvSpPr>
          <p:nvPr/>
        </p:nvSpPr>
        <p:spPr bwMode="auto">
          <a:xfrm>
            <a:off x="6019800" y="5803032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6" name="Text Box 290"/>
          <p:cNvSpPr txBox="1">
            <a:spLocks noChangeArrowheads="1"/>
          </p:cNvSpPr>
          <p:nvPr/>
        </p:nvSpPr>
        <p:spPr bwMode="auto">
          <a:xfrm>
            <a:off x="1954088" y="6173316"/>
            <a:ext cx="459078" cy="4022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 dirty="0">
                <a:solidFill>
                  <a:srgbClr val="00CCFF"/>
                </a:solidFill>
                <a:latin typeface="Calibri" pitchFamily="34" charset="0"/>
                <a:cs typeface="Calibri" pitchFamily="34" charset="0"/>
              </a:rPr>
              <a:t>NL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7" name="Text Box 493"/>
          <p:cNvSpPr txBox="1">
            <a:spLocks noChangeArrowheads="1"/>
          </p:cNvSpPr>
          <p:nvPr/>
        </p:nvSpPr>
        <p:spPr bwMode="auto">
          <a:xfrm>
            <a:off x="3962400" y="3428396"/>
            <a:ext cx="1981200" cy="707886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Semantic Parser Learner</a:t>
            </a:r>
          </a:p>
        </p:txBody>
      </p:sp>
      <p:sp>
        <p:nvSpPr>
          <p:cNvPr id="419" name="슬라이드 번호 개체 틀 4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013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  <p:bldP spid="212" grpId="0" animBg="1"/>
      <p:bldP spid="213" grpId="0" animBg="1"/>
      <p:bldP spid="214" grpId="0" animBg="1"/>
      <p:bldP spid="215" grpId="0" animBg="1"/>
      <p:bldP spid="216" grpId="0"/>
      <p:bldP spid="415" grpId="0" animBg="1"/>
      <p:bldP spid="416" grpId="0"/>
      <p:bldP spid="4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Learning from Perceptual Environment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Motivated by how children learn language in rich, ambiguous perceptual environment with linguistic input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Advantages</a:t>
            </a:r>
          </a:p>
          <a:p>
            <a:pPr lvl="1"/>
            <a:r>
              <a:rPr lang="en-US" altLang="ko-KR" dirty="0" smtClean="0"/>
              <a:t>Naturally obtainable corpora</a:t>
            </a:r>
          </a:p>
          <a:p>
            <a:pPr lvl="1"/>
            <a:r>
              <a:rPr lang="en-US" altLang="ko-KR" dirty="0" smtClean="0"/>
              <a:t>Relatively easy to annotate</a:t>
            </a:r>
          </a:p>
          <a:p>
            <a:pPr lvl="1"/>
            <a:r>
              <a:rPr lang="en-US" altLang="ko-KR" dirty="0" smtClean="0"/>
              <a:t>Mimic natural process of human language learning</a:t>
            </a:r>
          </a:p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Learning from Perceptual Environment</a:t>
            </a:r>
            <a:endParaRPr lang="ko-KR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l="23367" r="34023"/>
          <a:stretch>
            <a:fillRect/>
          </a:stretch>
        </p:blipFill>
        <p:spPr bwMode="auto">
          <a:xfrm>
            <a:off x="7164288" y="2348880"/>
            <a:ext cx="110141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 l="9072" t="3612" b="7723"/>
          <a:stretch>
            <a:fillRect/>
          </a:stretch>
        </p:blipFill>
        <p:spPr bwMode="auto">
          <a:xfrm>
            <a:off x="5364088" y="4365104"/>
            <a:ext cx="142433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 l="24192" t="1619" r="4745"/>
          <a:stretch>
            <a:fillRect/>
          </a:stretch>
        </p:blipFill>
        <p:spPr bwMode="auto">
          <a:xfrm>
            <a:off x="4932040" y="1556792"/>
            <a:ext cx="1392058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직선 화살표 연결선 7"/>
          <p:cNvCxnSpPr>
            <a:stCxn id="14340" idx="3"/>
            <a:endCxn id="14338" idx="1"/>
          </p:cNvCxnSpPr>
          <p:nvPr/>
        </p:nvCxnSpPr>
        <p:spPr>
          <a:xfrm>
            <a:off x="6324098" y="2456792"/>
            <a:ext cx="840190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>
            <a:stCxn id="14338" idx="2"/>
            <a:endCxn id="14339" idx="3"/>
          </p:cNvCxnSpPr>
          <p:nvPr/>
        </p:nvCxnSpPr>
        <p:spPr>
          <a:xfrm rot="5400000">
            <a:off x="6693597" y="4243705"/>
            <a:ext cx="1116224" cy="9265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67544" y="3645024"/>
            <a:ext cx="437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한국팀의 슛을 이란 골키퍼가 막아냅니다</a:t>
            </a:r>
            <a:r>
              <a:rPr lang="en-US" altLang="ko-KR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ko-KR" alt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3933056"/>
            <a:ext cx="494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(Iran’s goalkeeper blocks the shot of Korean team.)</a:t>
            </a:r>
            <a:endParaRPr lang="ko-KR" alt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Learning from Perceptual Environment</a:t>
            </a:r>
            <a:endParaRPr lang="ko-KR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l="23367" r="34023"/>
          <a:stretch>
            <a:fillRect/>
          </a:stretch>
        </p:blipFill>
        <p:spPr bwMode="auto">
          <a:xfrm>
            <a:off x="7164288" y="2348880"/>
            <a:ext cx="110141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 l="9072" t="3612" b="7723"/>
          <a:stretch>
            <a:fillRect/>
          </a:stretch>
        </p:blipFill>
        <p:spPr bwMode="auto">
          <a:xfrm>
            <a:off x="5364088" y="4365104"/>
            <a:ext cx="142433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 l="24192" t="1619" r="4745"/>
          <a:stretch>
            <a:fillRect/>
          </a:stretch>
        </p:blipFill>
        <p:spPr bwMode="auto">
          <a:xfrm>
            <a:off x="4932040" y="1556792"/>
            <a:ext cx="1392058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67544" y="3645024"/>
            <a:ext cx="437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한국팀의 슛을 이란 골키퍼가 막아냅니다</a:t>
            </a:r>
            <a:r>
              <a:rPr lang="en-US" altLang="ko-KR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ko-KR" altLang="en-US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" name="직선 화살표 연결선 10"/>
          <p:cNvCxnSpPr>
            <a:endCxn id="14340" idx="1"/>
          </p:cNvCxnSpPr>
          <p:nvPr/>
        </p:nvCxnSpPr>
        <p:spPr>
          <a:xfrm flipV="1">
            <a:off x="3635896" y="2456792"/>
            <a:ext cx="1296144" cy="1116224"/>
          </a:xfrm>
          <a:prstGeom prst="straightConnector1">
            <a:avLst/>
          </a:prstGeom>
          <a:ln w="38100">
            <a:solidFill>
              <a:srgbClr val="0070C0"/>
            </a:solidFill>
            <a:prstDash val="dashDot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>
            <a:endCxn id="14338" idx="1"/>
          </p:cNvCxnSpPr>
          <p:nvPr/>
        </p:nvCxnSpPr>
        <p:spPr>
          <a:xfrm flipV="1">
            <a:off x="4932040" y="3248880"/>
            <a:ext cx="2232248" cy="684176"/>
          </a:xfrm>
          <a:prstGeom prst="straightConnector1">
            <a:avLst/>
          </a:prstGeom>
          <a:ln w="38100">
            <a:solidFill>
              <a:srgbClr val="0070C0"/>
            </a:solidFill>
            <a:prstDash val="dashDot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>
            <a:endCxn id="14339" idx="1"/>
          </p:cNvCxnSpPr>
          <p:nvPr/>
        </p:nvCxnSpPr>
        <p:spPr>
          <a:xfrm>
            <a:off x="3707904" y="4293096"/>
            <a:ext cx="1656184" cy="972008"/>
          </a:xfrm>
          <a:prstGeom prst="straightConnector1">
            <a:avLst/>
          </a:prstGeom>
          <a:ln w="38100">
            <a:solidFill>
              <a:srgbClr val="0070C0"/>
            </a:solidFill>
            <a:prstDash val="dashDot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83768" y="3068960"/>
            <a:ext cx="566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??</a:t>
            </a:r>
            <a:endParaRPr lang="ko-KR" altLang="en-US" sz="32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포인트가 7개인 별 19"/>
          <p:cNvSpPr/>
          <p:nvPr/>
        </p:nvSpPr>
        <p:spPr>
          <a:xfrm>
            <a:off x="1403648" y="1772816"/>
            <a:ext cx="2808312" cy="914400"/>
          </a:xfrm>
          <a:prstGeom prst="star7">
            <a:avLst>
              <a:gd name="adj" fmla="val 33767"/>
              <a:gd name="hf" fmla="val 102572"/>
              <a:gd name="vf" fmla="val 10521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Calibri" pitchFamily="34" charset="0"/>
                <a:cs typeface="Calibri" pitchFamily="34" charset="0"/>
              </a:rPr>
              <a:t>Challenge</a:t>
            </a:r>
            <a:endParaRPr lang="ko-KR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32040" y="2204864"/>
            <a:ext cx="2072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turnover(IranPlayer10,</a:t>
            </a:r>
            <a:br>
              <a:rPr lang="en-US" altLang="ko-KR" sz="16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ko-KR" sz="16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KoreanPlayer2)</a:t>
            </a:r>
            <a:endParaRPr lang="ko-KR" altLang="en-US" sz="1600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64288" y="3068960"/>
            <a:ext cx="1973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pass(KoreanPlayer13,</a:t>
            </a:r>
            <a:br>
              <a:rPr lang="en-US" altLang="ko-KR" sz="16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ko-KR" sz="16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KoreanPlayer25)</a:t>
            </a:r>
            <a:endParaRPr lang="ko-KR" altLang="en-US" sz="1600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64088" y="5085184"/>
            <a:ext cx="2033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block(</a:t>
            </a:r>
            <a:r>
              <a:rPr lang="en-US" altLang="ko-KR" sz="1600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IranGoalkeeper</a:t>
            </a:r>
            <a:r>
              <a:rPr lang="en-US" altLang="ko-KR" sz="16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ko-KR" altLang="en-US" sz="1600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5" name="직선 화살표 연결선 24"/>
          <p:cNvCxnSpPr/>
          <p:nvPr/>
        </p:nvCxnSpPr>
        <p:spPr>
          <a:xfrm>
            <a:off x="3707904" y="4293096"/>
            <a:ext cx="1656184" cy="972008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67544" y="3933056"/>
            <a:ext cx="494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(Iran’s goalkeeper blocks the shot of Korean team.)</a:t>
            </a:r>
            <a:endParaRPr lang="ko-KR" alt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Thesis Contributions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ko-KR" dirty="0" smtClean="0"/>
              <a:t>Generative models for grounded language learning from ambiguous, perceptual environment</a:t>
            </a:r>
          </a:p>
          <a:p>
            <a:pPr lvl="1"/>
            <a:r>
              <a:rPr lang="en-US" altLang="ko-KR" dirty="0" smtClean="0"/>
              <a:t>Unified probabilistic model incorporating linguistic cues and MR structures (vs. previous approaches)</a:t>
            </a:r>
          </a:p>
          <a:p>
            <a:pPr lvl="1"/>
            <a:r>
              <a:rPr lang="en-US" altLang="ko-KR" dirty="0" smtClean="0"/>
              <a:t>General framework of probabilistic approaches that learn NL-MR correspondences from ambiguous supervision</a:t>
            </a:r>
          </a:p>
          <a:p>
            <a:pPr lvl="2"/>
            <a:r>
              <a:rPr lang="en-US" altLang="ko-KR" dirty="0" smtClean="0"/>
              <a:t>Disambiguates the training data</a:t>
            </a:r>
          </a:p>
          <a:p>
            <a:pPr lvl="2"/>
            <a:r>
              <a:rPr lang="en-US" altLang="ko-KR" dirty="0" smtClean="0"/>
              <a:t>Provides full-sentence semantic parsing</a:t>
            </a:r>
          </a:p>
          <a:p>
            <a:pPr lvl="1"/>
            <a:r>
              <a:rPr lang="en-US" altLang="ko-KR" dirty="0" smtClean="0"/>
              <a:t>Resolves language learning problem in different </a:t>
            </a:r>
            <a:r>
              <a:rPr lang="en-US" altLang="ko-KR" dirty="0"/>
              <a:t>levels of ambiguity</a:t>
            </a:r>
          </a:p>
          <a:p>
            <a:pPr lvl="2"/>
            <a:r>
              <a:rPr lang="en-US" altLang="ko-KR" dirty="0"/>
              <a:t>Limited 1 NL – multiple MR ambiguity</a:t>
            </a:r>
          </a:p>
          <a:p>
            <a:pPr lvl="2"/>
            <a:r>
              <a:rPr lang="en-US" altLang="ko-KR" dirty="0"/>
              <a:t>Exponential number of MR possibilities</a:t>
            </a:r>
          </a:p>
          <a:p>
            <a:pPr lvl="1"/>
            <a:endParaRPr lang="en-US" altLang="ko-KR" dirty="0" smtClean="0"/>
          </a:p>
          <a:p>
            <a:pPr lvl="2"/>
            <a:endParaRPr lang="en-US" altLang="ko-KR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177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en-US" altLang="ko-KR" sz="3000" dirty="0" smtClean="0"/>
              <a:t>Introduction/Motivation</a:t>
            </a:r>
          </a:p>
          <a:p>
            <a:r>
              <a:rPr lang="en-US" altLang="ko-KR" sz="3000" b="1" dirty="0" smtClean="0">
                <a:solidFill>
                  <a:srgbClr val="FF0000"/>
                </a:solidFill>
              </a:rPr>
              <a:t>Grounded Language Learning in Limited Ambiguity</a:t>
            </a:r>
          </a:p>
          <a:p>
            <a:r>
              <a:rPr lang="en-US" altLang="ko-KR" sz="3000" dirty="0" smtClean="0"/>
              <a:t>Grounded </a:t>
            </a:r>
            <a:r>
              <a:rPr lang="en-US" altLang="ko-KR" sz="3000" dirty="0"/>
              <a:t>Language Learning in </a:t>
            </a:r>
            <a:r>
              <a:rPr lang="en-US" altLang="ko-KR" sz="3000" dirty="0" smtClean="0"/>
              <a:t>High Ambiguity</a:t>
            </a:r>
            <a:endParaRPr lang="en-US" altLang="ko-KR" sz="3000" dirty="0"/>
          </a:p>
          <a:p>
            <a:r>
              <a:rPr lang="en-US" altLang="ko-KR" sz="3000" dirty="0" smtClean="0"/>
              <a:t>Proposed Work</a:t>
            </a:r>
          </a:p>
          <a:p>
            <a:r>
              <a:rPr lang="en-US" altLang="ko-KR" sz="3000" dirty="0" smtClean="0"/>
              <a:t>Conclusion</a:t>
            </a:r>
          </a:p>
          <a:p>
            <a:endParaRPr lang="en-US" altLang="ko-KR" sz="3000" dirty="0" smtClean="0"/>
          </a:p>
          <a:p>
            <a:endParaRPr lang="ko-KR" altLang="en-US" sz="30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182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34"/>
          <p:cNvSpPr>
            <a:spLocks noChangeArrowheads="1"/>
          </p:cNvSpPr>
          <p:nvPr/>
        </p:nvSpPr>
        <p:spPr bwMode="auto">
          <a:xfrm>
            <a:off x="2483768" y="6165304"/>
            <a:ext cx="4238872" cy="35775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endParaRPr lang="en-US" altLang="ko-KR" sz="2800" dirty="0">
              <a:ea typeface="굴림" charset="-127"/>
            </a:endParaRPr>
          </a:p>
        </p:txBody>
      </p:sp>
      <p:sp>
        <p:nvSpPr>
          <p:cNvPr id="9" name="Rectangle 1034"/>
          <p:cNvSpPr>
            <a:spLocks noChangeArrowheads="1"/>
          </p:cNvSpPr>
          <p:nvPr/>
        </p:nvSpPr>
        <p:spPr bwMode="auto">
          <a:xfrm>
            <a:off x="2483768" y="6165304"/>
            <a:ext cx="4248472" cy="36004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/>
            <a:r>
              <a:rPr lang="en-US" altLang="ko-KR" sz="2200" dirty="0">
                <a:solidFill>
                  <a:srgbClr val="00B0F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Purple goalie blocked the ball</a:t>
            </a:r>
          </a:p>
        </p:txBody>
      </p:sp>
      <p:sp>
        <p:nvSpPr>
          <p:cNvPr id="10" name="Rectangle 1034"/>
          <p:cNvSpPr>
            <a:spLocks noChangeArrowheads="1"/>
          </p:cNvSpPr>
          <p:nvPr/>
        </p:nvSpPr>
        <p:spPr bwMode="auto">
          <a:xfrm>
            <a:off x="2483768" y="6165304"/>
            <a:ext cx="4248472" cy="36004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/>
            <a:r>
              <a:rPr lang="ko-KR" altLang="en-US" sz="2200" dirty="0" smtClean="0">
                <a:solidFill>
                  <a:srgbClr val="00B0F0"/>
                </a:solidFill>
                <a:latin typeface="+mj-ea"/>
                <a:ea typeface="+mj-ea"/>
                <a:cs typeface="Calibri" pitchFamily="34" charset="0"/>
              </a:rPr>
              <a:t>보라 골키퍼가 공을 막습니다</a:t>
            </a:r>
            <a:r>
              <a:rPr lang="en-US" altLang="ko-KR" sz="2200" dirty="0" smtClean="0">
                <a:solidFill>
                  <a:srgbClr val="00B0F0"/>
                </a:solidFill>
                <a:latin typeface="+mj-ea"/>
                <a:ea typeface="+mj-ea"/>
                <a:cs typeface="Calibri" pitchFamily="34" charset="0"/>
              </a:rPr>
              <a:t>.</a:t>
            </a:r>
            <a:endParaRPr lang="en-US" altLang="ko-KR" sz="2200" dirty="0">
              <a:solidFill>
                <a:srgbClr val="00B0F0"/>
              </a:solidFill>
              <a:latin typeface="+mj-ea"/>
              <a:ea typeface="+mj-ea"/>
              <a:cs typeface="Calibri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Learning to sportscast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Chen &amp; Mooney (2008)</a:t>
            </a:r>
          </a:p>
          <a:p>
            <a:r>
              <a:rPr lang="en-US" altLang="ko-KR" dirty="0" smtClean="0"/>
              <a:t>Train machine sportscaster with </a:t>
            </a:r>
            <a:r>
              <a:rPr lang="en-US" altLang="ko-KR" dirty="0" err="1" smtClean="0"/>
              <a:t>Robocup</a:t>
            </a:r>
            <a:r>
              <a:rPr lang="en-US" altLang="ko-KR" dirty="0" smtClean="0"/>
              <a:t> Simulation Soccer Games</a:t>
            </a:r>
          </a:p>
        </p:txBody>
      </p:sp>
      <p:pic>
        <p:nvPicPr>
          <p:cNvPr id="7" name="Picture 1031"/>
          <p:cNvPicPr>
            <a:picLocks noChangeAspect="1" noChangeArrowheads="1"/>
          </p:cNvPicPr>
          <p:nvPr/>
        </p:nvPicPr>
        <p:blipFill>
          <a:blip r:embed="rId3" cstate="print"/>
          <a:srcRect t="6936"/>
          <a:stretch>
            <a:fillRect/>
          </a:stretch>
        </p:blipFill>
        <p:spPr bwMode="auto">
          <a:xfrm>
            <a:off x="2483768" y="3284984"/>
            <a:ext cx="4238872" cy="290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Challenges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dirty="0"/>
              <a:t>NLs and MRs are</a:t>
            </a:r>
            <a:r>
              <a:rPr lang="ko-KR" altLang="en-US" dirty="0"/>
              <a:t> </a:t>
            </a:r>
            <a:r>
              <a:rPr lang="en-US" altLang="ko-KR" dirty="0"/>
              <a:t>collected separately and have only weak correspondence according to time stamp.</a:t>
            </a:r>
            <a:endParaRPr lang="en-US" altLang="ko-KR" dirty="0" smtClean="0"/>
          </a:p>
          <a:p>
            <a:pPr lvl="1"/>
            <a:r>
              <a:rPr lang="en-US" altLang="ko-KR" dirty="0"/>
              <a:t>NL commentary is commentated </a:t>
            </a:r>
            <a:r>
              <a:rPr lang="en-US" altLang="ko-KR" dirty="0" smtClean="0"/>
              <a:t>only by watching </a:t>
            </a:r>
            <a:r>
              <a:rPr lang="en-US" altLang="ko-KR" dirty="0"/>
              <a:t>simulated </a:t>
            </a:r>
            <a:r>
              <a:rPr lang="en-US" altLang="ko-KR" dirty="0" smtClean="0"/>
              <a:t>visual games </a:t>
            </a:r>
            <a:r>
              <a:rPr lang="en-US" altLang="ko-KR" dirty="0"/>
              <a:t>(English / Korean)</a:t>
            </a:r>
          </a:p>
          <a:p>
            <a:pPr lvl="1"/>
            <a:r>
              <a:rPr lang="en-US" altLang="ko-KR" dirty="0"/>
              <a:t>MR events are automatically </a:t>
            </a:r>
            <a:r>
              <a:rPr lang="en-US" altLang="ko-KR" dirty="0" smtClean="0"/>
              <a:t>extracted independently</a:t>
            </a:r>
            <a:endParaRPr lang="en-US" altLang="ko-KR" dirty="0"/>
          </a:p>
          <a:p>
            <a:pPr lvl="1"/>
            <a:r>
              <a:rPr lang="en-US" altLang="ko-KR" dirty="0" smtClean="0"/>
              <a:t>NL </a:t>
            </a:r>
            <a:r>
              <a:rPr lang="en-US" altLang="ko-KR" dirty="0"/>
              <a:t>sentence is ambiguously paired with multiple potential MR events (within 5 seconds window)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True </a:t>
            </a:r>
            <a:r>
              <a:rPr lang="en-US" altLang="ko-KR" dirty="0"/>
              <a:t>matching is unknown in training stage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Finding correct matching (alignment) between NL-MR is crucial for accurate language learning systems</a:t>
            </a:r>
          </a:p>
          <a:p>
            <a:pPr lvl="1"/>
            <a:r>
              <a:rPr lang="en-US" altLang="ko-KR" dirty="0"/>
              <a:t>Gold standard is constructed for evaluation purpose only</a:t>
            </a:r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882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en-US" altLang="ko-KR" sz="3000" b="1" dirty="0" smtClean="0">
                <a:solidFill>
                  <a:srgbClr val="FF0000"/>
                </a:solidFill>
              </a:rPr>
              <a:t>Introduction/Motivation</a:t>
            </a:r>
          </a:p>
          <a:p>
            <a:r>
              <a:rPr lang="en-US" altLang="ko-KR" sz="3000" dirty="0" smtClean="0"/>
              <a:t>Grounded Language Learning in Limited Ambiguity</a:t>
            </a:r>
          </a:p>
          <a:p>
            <a:r>
              <a:rPr lang="en-US" altLang="ko-KR" sz="3000" dirty="0" smtClean="0"/>
              <a:t>Grounded </a:t>
            </a:r>
            <a:r>
              <a:rPr lang="en-US" altLang="ko-KR" sz="3000" dirty="0"/>
              <a:t>Language Learning in </a:t>
            </a:r>
            <a:r>
              <a:rPr lang="en-US" altLang="ko-KR" sz="3000" dirty="0" smtClean="0"/>
              <a:t>High Ambiguity</a:t>
            </a:r>
            <a:endParaRPr lang="en-US" altLang="ko-KR" sz="3000" dirty="0"/>
          </a:p>
          <a:p>
            <a:r>
              <a:rPr lang="en-US" altLang="ko-KR" sz="3000" dirty="0" smtClean="0"/>
              <a:t>Proposed Work</a:t>
            </a:r>
          </a:p>
          <a:p>
            <a:r>
              <a:rPr lang="en-US" altLang="ko-KR" sz="3000" dirty="0" smtClean="0"/>
              <a:t>Conclusion</a:t>
            </a:r>
          </a:p>
          <a:p>
            <a:endParaRPr lang="en-US" altLang="ko-KR" sz="3000" dirty="0" smtClean="0"/>
          </a:p>
          <a:p>
            <a:endParaRPr lang="ko-KR" altLang="en-US" sz="30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9CEB-8EAA-4783-AD5A-23A1E2B61A04}" type="datetime1">
              <a:rPr lang="ko-KR" altLang="en-US" smtClean="0"/>
              <a:pPr/>
              <a:t>2012-05-31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Sample data trace (English)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cxnSp>
        <p:nvCxnSpPr>
          <p:cNvPr id="21" name="직선 연결선 20"/>
          <p:cNvCxnSpPr/>
          <p:nvPr/>
        </p:nvCxnSpPr>
        <p:spPr bwMode="auto">
          <a:xfrm>
            <a:off x="3203890" y="4600790"/>
            <a:ext cx="2220575" cy="321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직선 연결선 19"/>
          <p:cNvCxnSpPr/>
          <p:nvPr/>
        </p:nvCxnSpPr>
        <p:spPr bwMode="auto">
          <a:xfrm flipV="1">
            <a:off x="3484585" y="3770076"/>
            <a:ext cx="1921631" cy="38674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직선 연결선 16"/>
          <p:cNvCxnSpPr/>
          <p:nvPr/>
        </p:nvCxnSpPr>
        <p:spPr bwMode="auto">
          <a:xfrm flipV="1">
            <a:off x="2666321" y="3192379"/>
            <a:ext cx="2739868" cy="4562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직선 연결선 6"/>
          <p:cNvCxnSpPr/>
          <p:nvPr/>
        </p:nvCxnSpPr>
        <p:spPr bwMode="auto">
          <a:xfrm flipV="1">
            <a:off x="2644254" y="3193309"/>
            <a:ext cx="2772273" cy="45877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Learning to sportscast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420888"/>
            <a:ext cx="30974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 smtClean="0">
                <a:solidFill>
                  <a:srgbClr val="00B0F0"/>
                </a:solidFill>
                <a:cs typeface="Times New Roman" pitchFamily="18" charset="0"/>
              </a:rPr>
              <a:t>Natural Language</a:t>
            </a:r>
          </a:p>
          <a:p>
            <a:endParaRPr lang="en-US" altLang="ko-KR" sz="1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ko-KR" sz="15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Purple9 prepares to </a:t>
            </a:r>
            <a:r>
              <a:rPr lang="en-US" altLang="ko-KR" sz="15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attack</a:t>
            </a:r>
            <a:endParaRPr lang="en-US" altLang="ko-KR" sz="15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ko-KR" sz="15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Purple9 passes to Purple6</a:t>
            </a:r>
          </a:p>
          <a:p>
            <a:pPr>
              <a:lnSpc>
                <a:spcPct val="200000"/>
              </a:lnSpc>
            </a:pPr>
            <a:r>
              <a:rPr lang="en-US" altLang="ko-KR" sz="15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Purple6's </a:t>
            </a:r>
            <a:r>
              <a:rPr lang="en-US" altLang="ko-KR" sz="15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pass </a:t>
            </a:r>
            <a:r>
              <a:rPr lang="en-US" altLang="ko-KR" sz="15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was defended by P</a:t>
            </a:r>
            <a:r>
              <a:rPr lang="en-US" altLang="ko-KR" sz="15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ink6</a:t>
            </a:r>
            <a:endParaRPr lang="en-US" altLang="ko-KR" sz="15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ko-KR" sz="15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Pink6 makes a short pass to Pink3</a:t>
            </a:r>
          </a:p>
          <a:p>
            <a:pPr>
              <a:lnSpc>
                <a:spcPct val="200000"/>
              </a:lnSpc>
            </a:pPr>
            <a:r>
              <a:rPr lang="en-US" altLang="ko-KR" sz="15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Pink </a:t>
            </a:r>
            <a:r>
              <a:rPr lang="en-US" altLang="ko-KR" sz="15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goalie now has the ball</a:t>
            </a:r>
            <a:endParaRPr lang="ko-KR" altLang="en-US" sz="15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6527" y="2489026"/>
            <a:ext cx="32403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>
                <a:solidFill>
                  <a:srgbClr val="FFC000"/>
                </a:solidFill>
                <a:cs typeface="Times New Roman" pitchFamily="18" charset="0"/>
              </a:rPr>
              <a:t>Meaning Representation</a:t>
            </a:r>
          </a:p>
          <a:p>
            <a:endParaRPr lang="en-US" altLang="ko-KR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ko-KR" sz="1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pass </a:t>
            </a:r>
            <a:r>
              <a:rPr lang="en-US" altLang="ko-KR" sz="1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 PurplePlayer9 , PurplePlayer6 )</a:t>
            </a:r>
          </a:p>
          <a:p>
            <a:pPr>
              <a:lnSpc>
                <a:spcPct val="130000"/>
              </a:lnSpc>
            </a:pPr>
            <a:r>
              <a:rPr lang="en-US" altLang="ko-KR" sz="1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defense ( PinkPlayer6 , PinkPlayer6 )</a:t>
            </a:r>
          </a:p>
          <a:p>
            <a:pPr>
              <a:lnSpc>
                <a:spcPct val="130000"/>
              </a:lnSpc>
            </a:pPr>
            <a:r>
              <a:rPr lang="en-US" altLang="ko-KR" sz="1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turnover </a:t>
            </a:r>
            <a:r>
              <a:rPr lang="en-US" altLang="ko-KR" sz="1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 purple6 , pink6 )</a:t>
            </a:r>
          </a:p>
          <a:p>
            <a:pPr>
              <a:lnSpc>
                <a:spcPct val="130000"/>
              </a:lnSpc>
            </a:pPr>
            <a:r>
              <a:rPr lang="en-US" altLang="ko-KR" sz="15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ballstopped</a:t>
            </a:r>
            <a:endParaRPr lang="en-US" altLang="ko-KR" sz="1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ko-KR" sz="1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kick </a:t>
            </a:r>
            <a:r>
              <a:rPr lang="en-US" altLang="ko-KR" sz="1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 PinkPlayer6 )</a:t>
            </a:r>
          </a:p>
          <a:p>
            <a:pPr>
              <a:lnSpc>
                <a:spcPct val="130000"/>
              </a:lnSpc>
            </a:pPr>
            <a:r>
              <a:rPr lang="en-US" altLang="ko-KR" sz="1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pass ( PinkPlayer6 , PinkPlayer3 )</a:t>
            </a:r>
          </a:p>
          <a:p>
            <a:pPr>
              <a:lnSpc>
                <a:spcPct val="130000"/>
              </a:lnSpc>
            </a:pPr>
            <a:r>
              <a:rPr lang="en-US" altLang="ko-KR" sz="15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playmode</a:t>
            </a:r>
            <a:r>
              <a:rPr lang="en-US" altLang="ko-KR" sz="1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altLang="ko-KR" sz="15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free_kick_r</a:t>
            </a:r>
            <a:r>
              <a:rPr lang="en-US" altLang="ko-KR" sz="1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>
              <a:lnSpc>
                <a:spcPct val="130000"/>
              </a:lnSpc>
            </a:pPr>
            <a:r>
              <a:rPr lang="en-US" altLang="ko-KR" sz="1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pass ( PinkPlayer3 , PinkPlayer1 )</a:t>
            </a:r>
            <a:endParaRPr lang="ko-KR" altLang="en-US" sz="15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직선 연결선 7"/>
          <p:cNvCxnSpPr/>
          <p:nvPr/>
        </p:nvCxnSpPr>
        <p:spPr bwMode="auto">
          <a:xfrm flipV="1">
            <a:off x="2644254" y="3451641"/>
            <a:ext cx="2781300" cy="22097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직선 연결선 8"/>
          <p:cNvCxnSpPr/>
          <p:nvPr/>
        </p:nvCxnSpPr>
        <p:spPr bwMode="auto">
          <a:xfrm flipV="1">
            <a:off x="3494896" y="4057405"/>
            <a:ext cx="1930658" cy="987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직선 연결선 10"/>
          <p:cNvCxnSpPr/>
          <p:nvPr/>
        </p:nvCxnSpPr>
        <p:spPr bwMode="auto">
          <a:xfrm flipV="1">
            <a:off x="3204979" y="4053620"/>
            <a:ext cx="2235815" cy="54773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직선 연결선 11"/>
          <p:cNvCxnSpPr/>
          <p:nvPr/>
        </p:nvCxnSpPr>
        <p:spPr bwMode="auto">
          <a:xfrm flipV="1">
            <a:off x="3204979" y="4345437"/>
            <a:ext cx="2220575" cy="2559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직선 연결선 12"/>
          <p:cNvCxnSpPr/>
          <p:nvPr/>
        </p:nvCxnSpPr>
        <p:spPr bwMode="auto">
          <a:xfrm>
            <a:off x="3204979" y="4601353"/>
            <a:ext cx="2220575" cy="3211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직선 연결선 13"/>
          <p:cNvCxnSpPr/>
          <p:nvPr/>
        </p:nvCxnSpPr>
        <p:spPr bwMode="auto">
          <a:xfrm flipV="1">
            <a:off x="2739023" y="4960400"/>
            <a:ext cx="2701771" cy="81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직선 연결선 14"/>
          <p:cNvCxnSpPr/>
          <p:nvPr/>
        </p:nvCxnSpPr>
        <p:spPr bwMode="auto">
          <a:xfrm flipV="1">
            <a:off x="2739023" y="4633469"/>
            <a:ext cx="2701771" cy="40853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직선 연결선 15"/>
          <p:cNvCxnSpPr/>
          <p:nvPr/>
        </p:nvCxnSpPr>
        <p:spPr bwMode="auto">
          <a:xfrm>
            <a:off x="2739023" y="5041999"/>
            <a:ext cx="2701771" cy="228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직선 연결선 9"/>
          <p:cNvCxnSpPr/>
          <p:nvPr/>
        </p:nvCxnSpPr>
        <p:spPr bwMode="auto">
          <a:xfrm flipV="1">
            <a:off x="3494896" y="3769374"/>
            <a:ext cx="1921631" cy="38674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슬라이드 번호 개체 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95536" y="3501008"/>
            <a:ext cx="2248718" cy="2899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395536" y="3961803"/>
            <a:ext cx="3089049" cy="2899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395536" y="4433897"/>
            <a:ext cx="2809443" cy="2899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395536" y="3060205"/>
            <a:ext cx="2248718" cy="2899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395535" y="4867273"/>
            <a:ext cx="2343487" cy="2899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Proposed Solution </a:t>
            </a:r>
            <a:r>
              <a:rPr lang="en-US" altLang="ko-KR" sz="3100" dirty="0" smtClean="0">
                <a:solidFill>
                  <a:schemeClr val="bg1">
                    <a:lumMod val="50000"/>
                  </a:schemeClr>
                </a:solidFill>
              </a:rPr>
              <a:t>(Kim and Mooney, 2010)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Generative model for grounded language learning</a:t>
            </a:r>
          </a:p>
          <a:p>
            <a:pPr lvl="1"/>
            <a:r>
              <a:rPr lang="en-US" altLang="ko-KR" dirty="0" smtClean="0"/>
              <a:t>Probabilistic model of finding NL-MR correspondences</a:t>
            </a:r>
          </a:p>
          <a:p>
            <a:pPr lvl="1"/>
            <a:r>
              <a:rPr lang="en-US" altLang="ko-KR" dirty="0" smtClean="0"/>
              <a:t>Structural information (</a:t>
            </a:r>
            <a:r>
              <a:rPr lang="en-US" altLang="ko-KR" dirty="0" smtClean="0">
                <a:solidFill>
                  <a:srgbClr val="00B0F0"/>
                </a:solidFill>
              </a:rPr>
              <a:t>Linguistic syntax of NLs</a:t>
            </a:r>
            <a:r>
              <a:rPr lang="en-US" altLang="ko-KR" dirty="0" smtClean="0"/>
              <a:t>, </a:t>
            </a:r>
            <a:r>
              <a:rPr lang="en-US" altLang="ko-KR" dirty="0" smtClean="0">
                <a:solidFill>
                  <a:srgbClr val="FFC000"/>
                </a:solidFill>
              </a:rPr>
              <a:t>Grammatical structure of MRs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>
                <a:solidFill>
                  <a:srgbClr val="0070C0"/>
                </a:solidFill>
              </a:rPr>
              <a:t>Semantic alignment </a:t>
            </a:r>
            <a:r>
              <a:rPr lang="en-US" altLang="ko-KR" dirty="0" smtClean="0"/>
              <a:t>between NL-MR and </a:t>
            </a:r>
            <a:r>
              <a:rPr lang="en-US" altLang="ko-KR" dirty="0" smtClean="0">
                <a:solidFill>
                  <a:srgbClr val="FFC000"/>
                </a:solidFill>
              </a:rPr>
              <a:t>semantic parsing </a:t>
            </a:r>
            <a:r>
              <a:rPr lang="en-US" altLang="ko-KR" dirty="0" smtClean="0"/>
              <a:t>for ambiguous supervision in perceptual environments</a:t>
            </a:r>
          </a:p>
          <a:p>
            <a:pPr lvl="1"/>
            <a:r>
              <a:rPr lang="en-US" altLang="ko-KR" dirty="0" smtClean="0"/>
              <a:t>Disambiguate true NL-MR </a:t>
            </a:r>
            <a:r>
              <a:rPr lang="en-US" altLang="ko-KR" dirty="0" err="1" smtClean="0"/>
              <a:t>matchings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Learn semantic parsers of mapping NL sentences to complete MR forms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Generative Model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Estimate  </a:t>
            </a:r>
            <a:r>
              <a:rPr lang="en-US" altLang="ko-KR" i="1" spc="15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ko-KR" spc="15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b="1" spc="15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ko-KR" spc="15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altLang="ko-KR" b="1" spc="15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pc="15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ko-KR" dirty="0" smtClean="0"/>
          </a:p>
          <a:p>
            <a:pPr lvl="1"/>
            <a:r>
              <a:rPr lang="en-US" altLang="ko-KR" b="1" spc="15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ko-KR" dirty="0" smtClean="0"/>
              <a:t>: an NL sentence, </a:t>
            </a:r>
            <a:r>
              <a:rPr lang="en-US" altLang="ko-KR" b="1" spc="15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dirty="0" smtClean="0"/>
              <a:t>: world state containing a set of possible MRs that can be matched to </a:t>
            </a:r>
            <a:r>
              <a:rPr lang="en-US" altLang="ko-KR" b="1" spc="15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endParaRPr lang="en-US" altLang="ko-KR" dirty="0" smtClean="0"/>
          </a:p>
          <a:p>
            <a:r>
              <a:rPr lang="en-US" altLang="ko-KR" dirty="0" smtClean="0"/>
              <a:t>Intended to align correct NL-MR matching </a:t>
            </a:r>
            <a:r>
              <a:rPr lang="en-US" altLang="ko-KR" b="1" dirty="0" smtClean="0"/>
              <a:t>AND</a:t>
            </a:r>
            <a:r>
              <a:rPr lang="en-US" altLang="ko-KR" dirty="0" smtClean="0"/>
              <a:t> map NL sentences to MRs (semantic parsing)</a:t>
            </a:r>
          </a:p>
          <a:p>
            <a:r>
              <a:rPr lang="en-US" altLang="ko-KR" dirty="0" smtClean="0"/>
              <a:t>Combined model of the two </a:t>
            </a:r>
            <a:r>
              <a:rPr lang="en-US" altLang="ko-KR" dirty="0" err="1" smtClean="0"/>
              <a:t>submodels</a:t>
            </a:r>
            <a:endParaRPr lang="en-US" altLang="ko-KR" dirty="0"/>
          </a:p>
          <a:p>
            <a:pPr lvl="1"/>
            <a:r>
              <a:rPr lang="en-US" altLang="ko-KR" dirty="0" smtClean="0"/>
              <a:t>Event selection </a:t>
            </a:r>
            <a:r>
              <a:rPr lang="en-US" altLang="ko-KR" i="1" spc="15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ko-KR" spc="15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b="1" spc="15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ko-KR" spc="15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altLang="ko-KR" b="1" spc="15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pc="15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(Liang </a:t>
            </a:r>
            <a:r>
              <a:rPr lang="en-US" altLang="ko-KR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 al., </a:t>
            </a: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2009)</a:t>
            </a:r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/>
            <a:r>
              <a:rPr lang="en-US" altLang="ko-KR" sz="2200" dirty="0" smtClean="0"/>
              <a:t>Choose MR event </a:t>
            </a:r>
            <a:r>
              <a:rPr lang="en-US" altLang="ko-KR" sz="2200" b="1" spc="15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altLang="ko-KR" sz="2200" dirty="0" smtClean="0"/>
              <a:t>from </a:t>
            </a:r>
            <a:r>
              <a:rPr lang="en-US" altLang="ko-KR" sz="2200" b="1" spc="15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2200" dirty="0" smtClean="0"/>
              <a:t> to be matched to NL </a:t>
            </a:r>
            <a:r>
              <a:rPr lang="en-US" altLang="ko-KR" sz="2200" b="1" spc="15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endParaRPr lang="en-US" altLang="ko-KR" sz="2200" dirty="0" smtClean="0"/>
          </a:p>
          <a:p>
            <a:pPr lvl="1"/>
            <a:r>
              <a:rPr lang="en-US" altLang="ko-KR" dirty="0" smtClean="0"/>
              <a:t>Natural language generation </a:t>
            </a:r>
            <a:r>
              <a:rPr lang="en-US" altLang="ko-KR" i="1" spc="15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ko-KR" spc="15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b="1" spc="15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ko-KR" spc="15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altLang="ko-KR" b="1" spc="15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ko-KR" spc="15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(Lu </a:t>
            </a:r>
            <a:r>
              <a:rPr lang="en-US" altLang="ko-KR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 al., </a:t>
            </a: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2008)</a:t>
            </a:r>
          </a:p>
          <a:p>
            <a:pPr lvl="2"/>
            <a:r>
              <a:rPr lang="en-US" altLang="ko-KR" sz="2200" dirty="0" smtClean="0"/>
              <a:t>How likely is to generate </a:t>
            </a:r>
            <a:r>
              <a:rPr lang="en-US" altLang="ko-KR" sz="2200" dirty="0"/>
              <a:t>NL </a:t>
            </a:r>
            <a:r>
              <a:rPr lang="en-US" altLang="ko-KR" sz="2200" b="1" spc="15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US" altLang="ko-KR" sz="2200" dirty="0" smtClean="0"/>
              <a:t>from the selected event</a:t>
            </a:r>
            <a:r>
              <a:rPr lang="en-US" altLang="ko-KR" sz="2200" spc="150" dirty="0" smtClean="0"/>
              <a:t> </a:t>
            </a:r>
            <a:r>
              <a:rPr lang="en-US" altLang="ko-KR" sz="2200" b="1" spc="15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en-US" altLang="ko-KR" sz="2200" dirty="0" smtClean="0"/>
          </a:p>
          <a:p>
            <a:pPr lvl="2"/>
            <a:endParaRPr lang="ko-KR" altLang="en-US" sz="18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Event Selection Model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Specifies probability distribution </a:t>
            </a:r>
            <a:r>
              <a:rPr lang="en-US" altLang="ko-KR" i="1" spc="150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ko-KR" spc="150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b="1" spc="15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ko-KR" spc="150" dirty="0" err="1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altLang="ko-KR" b="1" spc="15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pc="150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ko-KR" dirty="0" smtClean="0"/>
              <a:t> for picking an event likely to be commented on </a:t>
            </a:r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(Liang et al., 2009)</a:t>
            </a:r>
          </a:p>
          <a:p>
            <a:r>
              <a:rPr lang="en-US" altLang="ko-KR" dirty="0" smtClean="0"/>
              <a:t>Models </a:t>
            </a:r>
            <a:r>
              <a:rPr lang="en-US" altLang="ko-KR" b="1" dirty="0" smtClean="0">
                <a:solidFill>
                  <a:srgbClr val="FF0000"/>
                </a:solidFill>
              </a:rPr>
              <a:t>“salience”</a:t>
            </a:r>
            <a:r>
              <a:rPr lang="en-US" altLang="ko-KR" dirty="0" smtClean="0"/>
              <a:t> (what to describe)</a:t>
            </a:r>
          </a:p>
          <a:p>
            <a:pPr lvl="1"/>
            <a:r>
              <a:rPr lang="en-US" altLang="ko-KR" dirty="0" smtClean="0"/>
              <a:t>Some events are more likely to be described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>
              <a:buNone/>
            </a:pPr>
            <a:r>
              <a:rPr lang="en-US" altLang="ko-KR" b="1" spc="1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en-US" altLang="ko-KR" b="1" spc="1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ko-KR" b="1" spc="1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ko-KR" b="1" spc="1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ko-KR" b="1" spc="15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ko-KR" b="1" spc="150" baseline="-25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ko-KR" dirty="0" smtClean="0"/>
              <a:t>: event type of </a:t>
            </a:r>
            <a:r>
              <a:rPr lang="en-US" altLang="ko-KR" b="1" spc="15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ko-KR" dirty="0" smtClean="0"/>
              <a:t> (pass, kick, shoot, …)</a:t>
            </a:r>
          </a:p>
          <a:p>
            <a:pPr lvl="1">
              <a:buNone/>
            </a:pPr>
            <a:r>
              <a:rPr lang="en-US" altLang="ko-KR" dirty="0"/>
              <a:t>	</a:t>
            </a:r>
            <a:r>
              <a:rPr lang="en-US" altLang="ko-KR" spc="15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altLang="ko-KR" b="1" spc="15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pc="15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b="1" spc="1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ko-KR" b="1" spc="150" baseline="-25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ko-KR" spc="15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)|</a:t>
            </a:r>
            <a:r>
              <a:rPr lang="en-US" altLang="ko-KR" dirty="0" smtClean="0"/>
              <a:t>: number of events with event type </a:t>
            </a:r>
            <a:r>
              <a:rPr lang="en-US" altLang="ko-KR" b="1" spc="15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ko-KR" b="1" spc="150" baseline="-25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08749" y="4273932"/>
            <a:ext cx="1167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pc="15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altLang="ko-KR" sz="3200" b="1" spc="15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3200" spc="15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sz="3200" b="1" spc="15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ko-KR" sz="3200" b="1" spc="150" baseline="-25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ko-KR" sz="3200" spc="15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)|</a:t>
            </a:r>
            <a:endParaRPr lang="ko-KR" altLang="en-US" sz="3200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" name="직선 연결선 5"/>
          <p:cNvCxnSpPr/>
          <p:nvPr/>
        </p:nvCxnSpPr>
        <p:spPr>
          <a:xfrm flipV="1">
            <a:off x="3947707" y="4293096"/>
            <a:ext cx="1056341" cy="2432"/>
          </a:xfrm>
          <a:prstGeom prst="line">
            <a:avLst/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06930" y="3780329"/>
            <a:ext cx="409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pc="15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ko-KR" altLang="en-US" sz="3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4005064"/>
            <a:ext cx="2983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 latinLnBrk="0">
              <a:spcBef>
                <a:spcPct val="20000"/>
              </a:spcBef>
              <a:buClr>
                <a:srgbClr val="F79646">
                  <a:lumMod val="75000"/>
                </a:srgbClr>
              </a:buClr>
            </a:pPr>
            <a:r>
              <a:rPr lang="en-US" altLang="ko-KR" sz="3200" i="1" spc="150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ko-KR" sz="3200" spc="150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sz="3200" b="1" spc="15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ko-KR" sz="3200" spc="150" dirty="0" err="1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altLang="ko-KR" sz="3200" b="1" spc="15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3200" spc="150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altLang="ko-KR" sz="3200" i="1" spc="150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ko-KR" sz="3200" spc="150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sz="3200" b="1" spc="15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ko-KR" sz="3200" b="1" spc="150" baseline="-25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ko-KR" sz="3200" spc="150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ko-KR" altLang="en-US" sz="3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2987824" y="4005064"/>
            <a:ext cx="920925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꺾인 연결선 7"/>
          <p:cNvCxnSpPr>
            <a:endCxn id="4" idx="0"/>
          </p:cNvCxnSpPr>
          <p:nvPr/>
        </p:nvCxnSpPr>
        <p:spPr>
          <a:xfrm rot="10800000" flipV="1">
            <a:off x="3448288" y="3780328"/>
            <a:ext cx="1843795" cy="224736"/>
          </a:xfrm>
          <a:prstGeom prst="bent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92080" y="3564884"/>
            <a:ext cx="2505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Event type to describe</a:t>
            </a:r>
            <a:endParaRPr lang="ko-KR" altLang="en-US" sz="2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947707" y="3892696"/>
            <a:ext cx="1056341" cy="9660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꺾인 연결선 18"/>
          <p:cNvCxnSpPr>
            <a:endCxn id="17" idx="3"/>
          </p:cNvCxnSpPr>
          <p:nvPr/>
        </p:nvCxnSpPr>
        <p:spPr>
          <a:xfrm rot="10800000">
            <a:off x="5004048" y="4375703"/>
            <a:ext cx="792088" cy="214137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24128" y="4221088"/>
            <a:ext cx="3308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Uniformly select when </a:t>
            </a:r>
          </a:p>
          <a:p>
            <a:r>
              <a:rPr lang="en-US" altLang="ko-KR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there are multiple same types</a:t>
            </a:r>
            <a:endParaRPr lang="ko-KR" altLang="en-US" sz="2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7" grpId="0" animBg="1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Natural Language Generation Model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Defines probability distribution </a:t>
            </a:r>
            <a:r>
              <a:rPr lang="en-US" altLang="ko-KR" i="1" spc="15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ko-KR" spc="15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b="1" spc="15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ko-KR" spc="15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altLang="ko-KR" b="1" spc="15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ko-KR" spc="15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ko-KR" dirty="0" smtClean="0"/>
              <a:t> of NL sentences given an MR (selected by event selection model)</a:t>
            </a:r>
          </a:p>
          <a:p>
            <a:r>
              <a:rPr lang="en-US" altLang="ko-KR" dirty="0" smtClean="0"/>
              <a:t>Uses generative semantic parsing model </a:t>
            </a:r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(Lu et al. 2008)</a:t>
            </a:r>
            <a:r>
              <a:rPr lang="en-US" altLang="ko-KR" dirty="0" smtClean="0"/>
              <a:t> for probability estimation</a:t>
            </a:r>
          </a:p>
          <a:p>
            <a:pPr lvl="1"/>
            <a:r>
              <a:rPr lang="en-US" altLang="ko-KR" dirty="0" smtClean="0"/>
              <a:t>Hybrid tree structure depicting how MR components are related to NL words</a:t>
            </a:r>
          </a:p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5199583"/>
            <a:ext cx="4414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 latinLnBrk="0">
              <a:spcBef>
                <a:spcPct val="20000"/>
              </a:spcBef>
              <a:buClr>
                <a:srgbClr val="4BACC6"/>
              </a:buClr>
            </a:pPr>
            <a:r>
              <a:rPr lang="en-US" altLang="ko-KR" sz="3200" i="1" spc="150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ko-KR" sz="3200" spc="150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sz="3200" b="1" spc="15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ko-KR" sz="3200" spc="150" dirty="0" err="1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altLang="ko-KR" sz="3200" b="1" spc="15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ko-KR" sz="3200" spc="150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altLang="ko-KR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altLang="ko-KR" sz="3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en-US" altLang="ko-KR" sz="3200" i="1" spc="150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p</a:t>
            </a:r>
            <a:r>
              <a:rPr lang="en-US" altLang="ko-KR" sz="3200" spc="150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sz="3200" i="1" spc="15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ko-KR" sz="3200" spc="150" dirty="0" err="1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ko-KR" sz="3200" b="1" spc="15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ko-KR" sz="3200" spc="150" dirty="0" err="1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altLang="ko-KR" sz="3200" b="1" spc="15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ko-KR" sz="3200" spc="150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ko-KR" sz="32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6349" y="5775647"/>
            <a:ext cx="1807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i="1" spc="1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ko-KR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over</a:t>
            </a:r>
            <a:r>
              <a:rPr lang="en-US" altLang="ko-KR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spc="15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sz="2400" b="1" spc="15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ko-KR" sz="2400" b="1" spc="150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ko-KR" sz="2400" b="1" spc="15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ko-KR" sz="2400" spc="15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ko-KR" altLang="en-US" sz="2200" spc="150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571208"/>
              </p:ext>
            </p:extLst>
          </p:nvPr>
        </p:nvGraphicFramePr>
        <p:xfrm>
          <a:off x="3412333" y="5805264"/>
          <a:ext cx="265876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9" name="수식" r:id="rId4" imgW="152268" imgH="164957" progId="Equation.3">
                  <p:embed/>
                </p:oleObj>
              </mc:Choice>
              <mc:Fallback>
                <p:oleObj name="수식" r:id="rId4" imgW="152268" imgH="164957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2333" y="5805264"/>
                        <a:ext cx="265876" cy="288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Generative Model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627784" y="1268760"/>
            <a:ext cx="3672408" cy="1440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turnover ( purple2, pink10)</a:t>
            </a:r>
          </a:p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kick ( pink10 )</a:t>
            </a:r>
          </a:p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pass ( pink10 , pink11 )</a:t>
            </a:r>
          </a:p>
          <a:p>
            <a:pPr algn="ctr"/>
            <a:r>
              <a:rPr lang="en-US" altLang="ko-KR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ballstopped</a:t>
            </a:r>
            <a:endParaRPr lang="ko-KR" alt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4918" y="1197913"/>
            <a:ext cx="2952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ko-KR" altLang="en-US" sz="2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3321" y="3501008"/>
            <a:ext cx="29358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altLang="ko-KR" sz="22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altLang="ko-KR" sz="22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pass</a:t>
            </a:r>
            <a:r>
              <a:rPr lang="en-US" altLang="ko-KR" sz="22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altLang="ko-KR" sz="22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PLAYER</a:t>
            </a:r>
            <a:r>
              <a:rPr lang="en-US" altLang="ko-KR" sz="2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ko-KR" sz="22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PLAYER</a:t>
            </a:r>
            <a:r>
              <a:rPr lang="en-US" altLang="ko-KR" sz="2200" dirty="0" smtClean="0">
                <a:latin typeface="Calibri" pitchFamily="34" charset="0"/>
                <a:cs typeface="Calibri" pitchFamily="34" charset="0"/>
              </a:rPr>
              <a:t>)</a:t>
            </a:r>
            <a:endParaRPr lang="ko-KR" altLang="en-US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9145" y="5446385"/>
            <a:ext cx="19337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2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PLAYER</a:t>
            </a:r>
            <a:r>
              <a:rPr lang="en-US" altLang="ko-KR" sz="22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altLang="ko-KR" sz="22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pink10</a:t>
            </a:r>
            <a:endParaRPr lang="ko-KR" altLang="en-US" sz="22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7617" y="5446385"/>
            <a:ext cx="19337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2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PLAYER</a:t>
            </a:r>
            <a:r>
              <a:rPr lang="en-US" altLang="ko-KR" sz="22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altLang="ko-KR" sz="22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pink11</a:t>
            </a:r>
            <a:endParaRPr lang="ko-KR" altLang="en-US" sz="22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 rot="10800000" flipV="1">
            <a:off x="2356013" y="3931897"/>
            <a:ext cx="1841444" cy="792086"/>
          </a:xfrm>
          <a:prstGeom prst="line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4701513" y="3931895"/>
            <a:ext cx="1902972" cy="792088"/>
          </a:xfrm>
          <a:prstGeom prst="line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hape 23"/>
          <p:cNvCxnSpPr>
            <a:endCxn id="7" idx="1"/>
          </p:cNvCxnSpPr>
          <p:nvPr/>
        </p:nvCxnSpPr>
        <p:spPr>
          <a:xfrm rot="5400000">
            <a:off x="2368795" y="2737383"/>
            <a:ext cx="1583596" cy="374543"/>
          </a:xfrm>
          <a:prstGeom prst="curvedConnector4">
            <a:avLst>
              <a:gd name="adj1" fmla="val 8756"/>
              <a:gd name="adj2" fmla="val 559363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슬라이드 번호 개체 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283967" y="2852936"/>
            <a:ext cx="3177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</a:t>
            </a:r>
            <a:endParaRPr lang="ko-KR" altLang="en-US" sz="2200" b="1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5199" y="4697139"/>
            <a:ext cx="10216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2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PLAYER</a:t>
            </a:r>
            <a:endParaRPr lang="ko-KR" altLang="en-US" sz="2200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3671" y="4697139"/>
            <a:ext cx="10216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2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PLAYER</a:t>
            </a:r>
            <a:endParaRPr lang="ko-KR" altLang="en-US" sz="2200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 rot="5400000">
            <a:off x="4317171" y="3392775"/>
            <a:ext cx="217185" cy="1603"/>
          </a:xfrm>
          <a:prstGeom prst="line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 rot="5400000">
            <a:off x="2195155" y="5300627"/>
            <a:ext cx="289193" cy="1"/>
          </a:xfrm>
          <a:prstGeom prst="line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 rot="5400000">
            <a:off x="6443627" y="5300627"/>
            <a:ext cx="289193" cy="1"/>
          </a:xfrm>
          <a:prstGeom prst="line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모서리가 둥근 직사각형 20"/>
          <p:cNvSpPr/>
          <p:nvPr/>
        </p:nvSpPr>
        <p:spPr>
          <a:xfrm>
            <a:off x="107504" y="2492606"/>
            <a:ext cx="2376264" cy="864096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 smtClean="0">
                <a:latin typeface="Calibri" pitchFamily="34" charset="0"/>
                <a:cs typeface="Calibri" pitchFamily="34" charset="0"/>
              </a:rPr>
              <a:t>Event Selection</a:t>
            </a:r>
          </a:p>
          <a:p>
            <a:pPr algn="ctr"/>
            <a:r>
              <a:rPr lang="en-US" altLang="ko-KR" sz="2200" i="1" spc="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ko-KR" sz="2200" spc="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sz="2200" b="1" spc="15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ko-KR" sz="2200" spc="15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altLang="ko-KR" sz="2200" b="1" spc="15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2200" spc="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ko-KR" sz="2200" dirty="0" smtClean="0">
              <a:solidFill>
                <a:schemeClr val="bg1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113378" y="1880597"/>
            <a:ext cx="306494" cy="25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spc="15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ko-KR" altLang="en-US" dirty="0"/>
          </a:p>
        </p:txBody>
      </p:sp>
      <p:sp>
        <p:nvSpPr>
          <p:cNvPr id="22" name="직사각형 21"/>
          <p:cNvSpPr/>
          <p:nvPr/>
        </p:nvSpPr>
        <p:spPr>
          <a:xfrm>
            <a:off x="2987824" y="3501008"/>
            <a:ext cx="2592377" cy="323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pass(pink10, pink11)</a:t>
            </a:r>
            <a:endParaRPr lang="en-US" altLang="ko-KR" sz="2200" b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26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  <p:bldP spid="15" grpId="0"/>
      <p:bldP spid="21" grpId="0" animBg="1"/>
      <p:bldP spid="3" grpId="0"/>
      <p:bldP spid="22" grpId="0"/>
      <p:bldP spid="2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Generative Model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2059601"/>
            <a:ext cx="29358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altLang="ko-KR" sz="22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altLang="ko-KR" sz="22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pass</a:t>
            </a:r>
            <a:r>
              <a:rPr lang="en-US" altLang="ko-KR" sz="22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altLang="ko-KR" sz="22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PLAYER</a:t>
            </a:r>
            <a:r>
              <a:rPr lang="en-US" altLang="ko-KR" sz="2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ko-KR" sz="22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PLAYER</a:t>
            </a:r>
            <a:r>
              <a:rPr lang="en-US" altLang="ko-KR" sz="2200" dirty="0" smtClean="0">
                <a:latin typeface="Calibri" pitchFamily="34" charset="0"/>
                <a:cs typeface="Calibri" pitchFamily="34" charset="0"/>
              </a:rPr>
              <a:t>)</a:t>
            </a:r>
            <a:endParaRPr lang="ko-KR" altLang="en-US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1040" y="3255731"/>
            <a:ext cx="22094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b="1" i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altLang="ko-KR" sz="2200" b="1" i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asses the ball to</a:t>
            </a:r>
            <a:endParaRPr lang="ko-KR" altLang="en-US" sz="2200" b="1" i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4005062"/>
            <a:ext cx="19337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2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PLAYER</a:t>
            </a:r>
            <a:r>
              <a:rPr lang="en-US" altLang="ko-KR" sz="22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altLang="ko-KR" sz="22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pink10</a:t>
            </a:r>
            <a:endParaRPr lang="ko-KR" altLang="en-US" sz="22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4005062"/>
            <a:ext cx="19337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2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PLAYER</a:t>
            </a:r>
            <a:r>
              <a:rPr lang="en-US" altLang="ko-KR" sz="22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altLang="ko-KR" sz="22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pink11</a:t>
            </a:r>
            <a:endParaRPr lang="ko-KR" altLang="en-US" sz="22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3081" y="4726304"/>
            <a:ext cx="9749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200" b="1" i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pink10</a:t>
            </a:r>
            <a:endParaRPr lang="ko-KR" altLang="en-US" sz="2200" b="1" i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91553" y="4726305"/>
            <a:ext cx="9749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200" b="1" i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pink11</a:t>
            </a:r>
            <a:endParaRPr lang="ko-KR" altLang="en-US" sz="2200" b="1" i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직선 연결선 13"/>
          <p:cNvCxnSpPr>
            <a:stCxn id="5" idx="2"/>
          </p:cNvCxnSpPr>
          <p:nvPr/>
        </p:nvCxnSpPr>
        <p:spPr>
          <a:xfrm rot="16200000" flipH="1">
            <a:off x="4418315" y="2887938"/>
            <a:ext cx="794903" cy="0"/>
          </a:xfrm>
          <a:prstGeom prst="line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rot="10800000" flipV="1">
            <a:off x="2730556" y="2490490"/>
            <a:ext cx="1841444" cy="792086"/>
          </a:xfrm>
          <a:prstGeom prst="line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5076056" y="2490488"/>
            <a:ext cx="1902972" cy="792088"/>
          </a:xfrm>
          <a:prstGeom prst="line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>
            <a:stCxn id="9" idx="2"/>
          </p:cNvCxnSpPr>
          <p:nvPr/>
        </p:nvCxnSpPr>
        <p:spPr>
          <a:xfrm rot="5400000">
            <a:off x="2584680" y="4581673"/>
            <a:ext cx="291600" cy="150"/>
          </a:xfrm>
          <a:prstGeom prst="line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>
            <a:stCxn id="10" idx="2"/>
          </p:cNvCxnSpPr>
          <p:nvPr/>
        </p:nvCxnSpPr>
        <p:spPr>
          <a:xfrm rot="5400000">
            <a:off x="6833849" y="4581127"/>
            <a:ext cx="290356" cy="0"/>
          </a:xfrm>
          <a:prstGeom prst="line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140030" y="5406315"/>
            <a:ext cx="5168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i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NL: 	pink10 passes the ball to pink11</a:t>
            </a:r>
          </a:p>
          <a:p>
            <a:r>
              <a:rPr lang="en-US" altLang="ko-K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MRL: 	pass(pink10, pink11)</a:t>
            </a:r>
            <a:endParaRPr lang="ko-KR" altLang="en-US" sz="2400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슬라이드 번호 개체 틀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26</a:t>
            </a:fld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4678711" y="1411529"/>
            <a:ext cx="3177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</a:t>
            </a:r>
            <a:endParaRPr lang="ko-KR" altLang="en-US" sz="2200" b="1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39943" y="3255732"/>
            <a:ext cx="10216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2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PLAYER</a:t>
            </a:r>
            <a:endParaRPr lang="ko-KR" altLang="en-US" sz="2200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88415" y="3255732"/>
            <a:ext cx="10216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2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PLAYER</a:t>
            </a:r>
            <a:endParaRPr lang="ko-KR" altLang="en-US" sz="2200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9" name="직선 연결선 28"/>
          <p:cNvCxnSpPr/>
          <p:nvPr/>
        </p:nvCxnSpPr>
        <p:spPr>
          <a:xfrm rot="5400000">
            <a:off x="4711915" y="1951368"/>
            <a:ext cx="217185" cy="1603"/>
          </a:xfrm>
          <a:prstGeom prst="line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 rot="5400000">
            <a:off x="2589899" y="3859220"/>
            <a:ext cx="289193" cy="1"/>
          </a:xfrm>
          <a:prstGeom prst="line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 rot="5400000">
            <a:off x="6838371" y="3859220"/>
            <a:ext cx="289193" cy="1"/>
          </a:xfrm>
          <a:prstGeom prst="line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모서리가 둥근 직사각형 31"/>
          <p:cNvSpPr/>
          <p:nvPr/>
        </p:nvSpPr>
        <p:spPr>
          <a:xfrm>
            <a:off x="6732240" y="1124744"/>
            <a:ext cx="2376264" cy="864096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 smtClean="0">
                <a:latin typeface="Calibri" pitchFamily="34" charset="0"/>
                <a:cs typeface="Calibri" pitchFamily="34" charset="0"/>
              </a:rPr>
              <a:t>NL Generation</a:t>
            </a:r>
          </a:p>
          <a:p>
            <a:pPr algn="ctr"/>
            <a:r>
              <a:rPr lang="en-US" altLang="ko-KR" sz="2200" i="1" spc="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ko-KR" sz="2200" spc="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sz="2200" b="1" spc="15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ko-KR" sz="2200" spc="15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altLang="ko-KR" sz="2200" b="1" spc="15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ko-KR" sz="2200" spc="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ko-KR" sz="2200" dirty="0" smtClean="0">
              <a:solidFill>
                <a:schemeClr val="bg1"/>
              </a:solidFill>
            </a:endParaRPr>
          </a:p>
        </p:txBody>
      </p:sp>
      <p:sp>
        <p:nvSpPr>
          <p:cNvPr id="3" name="왼쪽 대괄호 2"/>
          <p:cNvSpPr/>
          <p:nvPr/>
        </p:nvSpPr>
        <p:spPr>
          <a:xfrm>
            <a:off x="1547664" y="1482958"/>
            <a:ext cx="191857" cy="3530218"/>
          </a:xfrm>
          <a:prstGeom prst="leftBracket">
            <a:avLst>
              <a:gd name="adj" fmla="val 90250"/>
            </a:avLst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196" y="2609036"/>
            <a:ext cx="16282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 smtClean="0">
                <a:latin typeface="Calibri" pitchFamily="34" charset="0"/>
                <a:cs typeface="Calibri" pitchFamily="34" charset="0"/>
              </a:rPr>
              <a:t>Hybrid tree</a:t>
            </a:r>
          </a:p>
          <a:p>
            <a:r>
              <a:rPr lang="en-US" altLang="ko-KR" sz="2200" dirty="0" smtClean="0">
                <a:latin typeface="Calibri" pitchFamily="34" charset="0"/>
                <a:cs typeface="Calibri" pitchFamily="34" charset="0"/>
              </a:rPr>
              <a:t>over NL/MR </a:t>
            </a:r>
            <a:br>
              <a:rPr lang="en-US" altLang="ko-KR" sz="2200" dirty="0" smtClean="0">
                <a:latin typeface="Calibri" pitchFamily="34" charset="0"/>
                <a:cs typeface="Calibri" pitchFamily="34" charset="0"/>
              </a:rPr>
            </a:br>
            <a:r>
              <a:rPr lang="en-US" altLang="ko-KR" sz="2200" dirty="0" smtClean="0">
                <a:latin typeface="Calibri" pitchFamily="34" charset="0"/>
                <a:cs typeface="Calibri" pitchFamily="34" charset="0"/>
              </a:rPr>
              <a:t>pair (</a:t>
            </a:r>
            <a:r>
              <a:rPr lang="en-US" altLang="ko-KR" sz="2200" b="1" spc="15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ko-KR" sz="2200" spc="150" dirty="0" err="1" smtClean="0">
                <a:latin typeface="Calibri" pitchFamily="34" charset="0"/>
                <a:cs typeface="Calibri" pitchFamily="34" charset="0"/>
              </a:rPr>
              <a:t>,</a:t>
            </a:r>
            <a:r>
              <a:rPr lang="en-US" altLang="ko-KR" sz="2200" b="1" spc="15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ko-KR" sz="2200" spc="150" dirty="0" smtClean="0">
                <a:latin typeface="Calibri" pitchFamily="34" charset="0"/>
                <a:cs typeface="Calibri" pitchFamily="34" charset="0"/>
              </a:rPr>
              <a:t>)</a:t>
            </a:r>
            <a:endParaRPr lang="ko-KR" altLang="en-US" sz="22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39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8" grpId="0"/>
      <p:bldP spid="9" grpId="0"/>
      <p:bldP spid="9" grpId="1"/>
      <p:bldP spid="9" grpId="2"/>
      <p:bldP spid="10" grpId="0"/>
      <p:bldP spid="10" grpId="1"/>
      <p:bldP spid="10" grpId="2"/>
      <p:bldP spid="11" grpId="0"/>
      <p:bldP spid="12" grpId="0"/>
      <p:bldP spid="21" grpId="0"/>
      <p:bldP spid="26" grpId="0"/>
      <p:bldP spid="26" grpId="1"/>
      <p:bldP spid="26" grpId="2"/>
      <p:bldP spid="27" grpId="0"/>
      <p:bldP spid="27" grpId="1"/>
      <p:bldP spid="27" grpId="2"/>
      <p:bldP spid="28" grpId="0"/>
      <p:bldP spid="28" grpId="1"/>
      <p:bldP spid="28" grpId="2"/>
      <p:bldP spid="3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Learning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Standard Expectation-Maximization </a:t>
            </a:r>
            <a:r>
              <a:rPr lang="en-US" altLang="ko-KR" dirty="0" smtClean="0"/>
              <a:t>(EM) </a:t>
            </a:r>
            <a:r>
              <a:rPr lang="en-US" altLang="ko-KR" dirty="0"/>
              <a:t>on training data for </a:t>
            </a:r>
            <a:r>
              <a:rPr lang="en-US" altLang="ko-KR" dirty="0" smtClean="0"/>
              <a:t>parameter optimization</a:t>
            </a: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171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Data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ko-KR" dirty="0" err="1" smtClean="0"/>
              <a:t>Robocup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Sportscasting</a:t>
            </a:r>
            <a:r>
              <a:rPr lang="en-US" altLang="ko-KR" dirty="0" smtClean="0"/>
              <a:t> Dataset (English and Korean)</a:t>
            </a:r>
          </a:p>
          <a:p>
            <a:pPr lvl="1"/>
            <a:r>
              <a:rPr lang="en-US" altLang="ko-KR" dirty="0" smtClean="0">
                <a:ea typeface="굴림" charset="-127"/>
              </a:rPr>
              <a:t>Collected human textual commentary for the 4 </a:t>
            </a:r>
            <a:r>
              <a:rPr lang="en-US" altLang="ko-KR" dirty="0" err="1" smtClean="0">
                <a:ea typeface="굴림" charset="-127"/>
              </a:rPr>
              <a:t>Robocup</a:t>
            </a:r>
            <a:r>
              <a:rPr lang="en-US" altLang="ko-KR" dirty="0" smtClean="0">
                <a:ea typeface="굴림" charset="-127"/>
              </a:rPr>
              <a:t> championship games from 2001-2004.</a:t>
            </a:r>
          </a:p>
          <a:p>
            <a:pPr lvl="1"/>
            <a:endParaRPr lang="en-US" altLang="ko-KR" dirty="0" smtClean="0">
              <a:ea typeface="굴림" charset="-127"/>
            </a:endParaRPr>
          </a:p>
          <a:p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Each sentence matched to all events within previous 5 seconds.</a:t>
            </a:r>
          </a:p>
          <a:p>
            <a:pPr lvl="1"/>
            <a:r>
              <a:rPr lang="en-US" altLang="ko-KR" dirty="0">
                <a:ea typeface="굴림" charset="-127"/>
              </a:rPr>
              <a:t>Manually annotated with correct </a:t>
            </a:r>
            <a:r>
              <a:rPr lang="en-US" altLang="ko-KR" dirty="0" err="1">
                <a:ea typeface="굴림" charset="-127"/>
              </a:rPr>
              <a:t>matchings</a:t>
            </a:r>
            <a:r>
              <a:rPr lang="en-US" altLang="ko-KR" dirty="0">
                <a:ea typeface="굴림" charset="-127"/>
              </a:rPr>
              <a:t> of sentences to MRs (for evaluation purposes only</a:t>
            </a:r>
            <a:r>
              <a:rPr lang="en-US" altLang="ko-KR" dirty="0" smtClean="0">
                <a:ea typeface="굴림" charset="-127"/>
              </a:rPr>
              <a:t>).</a:t>
            </a:r>
            <a:endParaRPr lang="en-US" altLang="ko-KR" dirty="0">
              <a:ea typeface="굴림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835695" y="2780928"/>
          <a:ext cx="5112569" cy="1584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20280"/>
                <a:gridCol w="1368153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latin typeface="Calibri" pitchFamily="34" charset="0"/>
                          <a:cs typeface="Calibri" pitchFamily="34" charset="0"/>
                        </a:rPr>
                        <a:t>English</a:t>
                      </a:r>
                      <a:endParaRPr lang="ko-KR" alt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latin typeface="Calibri" pitchFamily="34" charset="0"/>
                          <a:cs typeface="Calibri" pitchFamily="34" charset="0"/>
                        </a:rPr>
                        <a:t>Korean</a:t>
                      </a:r>
                      <a:endParaRPr lang="ko-KR" alt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smtClean="0">
                          <a:latin typeface="Calibri" pitchFamily="34" charset="0"/>
                          <a:cs typeface="Calibri" pitchFamily="34" charset="0"/>
                        </a:rPr>
                        <a:t>Avg</a:t>
                      </a:r>
                      <a:r>
                        <a:rPr lang="en-US" altLang="ko-KR" sz="2000" baseline="0" smtClean="0">
                          <a:latin typeface="Calibri" pitchFamily="34" charset="0"/>
                          <a:cs typeface="Calibri" pitchFamily="34" charset="0"/>
                        </a:rPr>
                        <a:t> # sentences/game</a:t>
                      </a:r>
                      <a:endParaRPr lang="ko-KR" alt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itchFamily="34" charset="0"/>
                          <a:cs typeface="Calibri" pitchFamily="34" charset="0"/>
                        </a:rPr>
                        <a:t>509</a:t>
                      </a:r>
                      <a:endParaRPr lang="ko-KR" alt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itchFamily="34" charset="0"/>
                          <a:cs typeface="Calibri" pitchFamily="34" charset="0"/>
                        </a:rPr>
                        <a:t>500</a:t>
                      </a:r>
                      <a:endParaRPr lang="ko-KR" alt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err="1" smtClean="0">
                          <a:latin typeface="Calibri" pitchFamily="34" charset="0"/>
                          <a:cs typeface="Calibri" pitchFamily="34" charset="0"/>
                        </a:rPr>
                        <a:t>Avg</a:t>
                      </a:r>
                      <a:r>
                        <a:rPr lang="en-US" altLang="ko-KR" sz="2000" dirty="0" smtClean="0">
                          <a:latin typeface="Calibri" pitchFamily="34" charset="0"/>
                          <a:cs typeface="Calibri" pitchFamily="34" charset="0"/>
                        </a:rPr>
                        <a:t> # events/game</a:t>
                      </a:r>
                      <a:endParaRPr lang="ko-KR" altLang="en-US" sz="20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itchFamily="34" charset="0"/>
                          <a:cs typeface="Calibri" pitchFamily="34" charset="0"/>
                        </a:rPr>
                        <a:t>2613</a:t>
                      </a:r>
                      <a:endParaRPr lang="ko-KR" alt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itchFamily="34" charset="0"/>
                          <a:cs typeface="Calibri" pitchFamily="34" charset="0"/>
                        </a:rPr>
                        <a:t>2667</a:t>
                      </a:r>
                      <a:endParaRPr lang="ko-KR" alt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dirty="0" err="1" smtClean="0">
                          <a:latin typeface="Calibri" pitchFamily="34" charset="0"/>
                          <a:cs typeface="Calibri" pitchFamily="34" charset="0"/>
                        </a:rPr>
                        <a:t>Avg</a:t>
                      </a:r>
                      <a:r>
                        <a:rPr lang="en-US" altLang="ko-KR" sz="2000" b="0" dirty="0" smtClean="0">
                          <a:latin typeface="Calibri" pitchFamily="34" charset="0"/>
                          <a:cs typeface="Calibri" pitchFamily="34" charset="0"/>
                        </a:rPr>
                        <a:t> # MRs/</a:t>
                      </a:r>
                      <a:r>
                        <a:rPr lang="en-US" altLang="ko-KR" sz="2000" b="0" baseline="0" dirty="0" smtClean="0">
                          <a:latin typeface="Calibri" pitchFamily="34" charset="0"/>
                          <a:cs typeface="Calibri" pitchFamily="34" charset="0"/>
                        </a:rPr>
                        <a:t>sentence</a:t>
                      </a:r>
                      <a:endParaRPr lang="ko-KR" altLang="en-US" sz="20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itchFamily="34" charset="0"/>
                          <a:cs typeface="Calibri" pitchFamily="34" charset="0"/>
                        </a:rPr>
                        <a:t>2.5</a:t>
                      </a:r>
                      <a:endParaRPr lang="ko-KR" alt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itchFamily="34" charset="0"/>
                          <a:cs typeface="Calibri" pitchFamily="34" charset="0"/>
                        </a:rPr>
                        <a:t>2.4</a:t>
                      </a:r>
                      <a:endParaRPr lang="ko-KR" alt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67FC-7106-42D2-975C-3F10D19055F3}" type="datetime1">
              <a:rPr lang="ko-KR" altLang="en-US" smtClean="0"/>
              <a:pPr/>
              <a:t>2012-05-31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225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Tasks</a:t>
            </a:r>
          </a:p>
          <a:p>
            <a:pPr lvl="1"/>
            <a:r>
              <a:rPr lang="en-US" altLang="ko-KR" dirty="0" smtClean="0"/>
              <a:t>Matching (Semantic Alignment)</a:t>
            </a:r>
          </a:p>
          <a:p>
            <a:pPr lvl="2"/>
            <a:r>
              <a:rPr lang="en-US" altLang="ko-KR" dirty="0" smtClean="0"/>
              <a:t>Disambiguate ambiguous supervision</a:t>
            </a:r>
          </a:p>
          <a:p>
            <a:pPr lvl="1"/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Semantic Parsing</a:t>
            </a:r>
          </a:p>
          <a:p>
            <a:pPr lvl="2"/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 backup slides due to time constraints</a:t>
            </a:r>
          </a:p>
          <a:p>
            <a:pPr lvl="1"/>
            <a:r>
              <a:rPr lang="en-US" altLang="ko-KR" dirty="0" smtClean="0"/>
              <a:t>Surface Realization</a:t>
            </a:r>
          </a:p>
          <a:p>
            <a:pPr lvl="2"/>
            <a:r>
              <a:rPr lang="en-US" altLang="ko-KR" dirty="0" smtClean="0"/>
              <a:t>End-goal of this task</a:t>
            </a:r>
          </a:p>
          <a:p>
            <a:r>
              <a:rPr lang="en-US" altLang="ko-KR" dirty="0" smtClean="0"/>
              <a:t>4 fold (leave one game out) cross validation</a:t>
            </a:r>
          </a:p>
          <a:p>
            <a:pPr lvl="1"/>
            <a:r>
              <a:rPr lang="en-US" altLang="ko-KR" dirty="0" smtClean="0"/>
              <a:t>3 games for training and 1 game for testing</a:t>
            </a:r>
          </a:p>
          <a:p>
            <a:pPr lvl="1"/>
            <a:r>
              <a:rPr lang="en-US" altLang="ko-KR" dirty="0" smtClean="0"/>
              <a:t>Following 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Chen &amp; Mooney (2008)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Language Grounding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The process </a:t>
            </a:r>
            <a:r>
              <a:rPr lang="en-US" altLang="ko-KR" dirty="0" smtClean="0"/>
              <a:t>to acquire </a:t>
            </a:r>
            <a:r>
              <a:rPr lang="en-US" altLang="ko-KR" dirty="0"/>
              <a:t>the </a:t>
            </a:r>
            <a:r>
              <a:rPr lang="en-US" altLang="ko-KR" dirty="0" smtClean="0">
                <a:solidFill>
                  <a:srgbClr val="FF0000"/>
                </a:solidFill>
              </a:rPr>
              <a:t>semantics</a:t>
            </a:r>
            <a:r>
              <a:rPr lang="en-US" altLang="ko-KR" dirty="0" smtClean="0"/>
              <a:t> of </a:t>
            </a:r>
            <a:r>
              <a:rPr lang="en-US" altLang="ko-KR" dirty="0" smtClean="0">
                <a:solidFill>
                  <a:srgbClr val="00B0F0"/>
                </a:solidFill>
              </a:rPr>
              <a:t>natural language</a:t>
            </a:r>
            <a:r>
              <a:rPr lang="en-US" altLang="ko-KR" dirty="0" smtClean="0"/>
              <a:t> with respect to relevant </a:t>
            </a:r>
            <a:r>
              <a:rPr lang="en-US" altLang="ko-KR" dirty="0" smtClean="0">
                <a:solidFill>
                  <a:srgbClr val="00B050"/>
                </a:solidFill>
              </a:rPr>
              <a:t>perceptual contexts</a:t>
            </a:r>
          </a:p>
          <a:p>
            <a:r>
              <a:rPr lang="en-US" altLang="ko-KR" dirty="0" smtClean="0"/>
              <a:t>Human child </a:t>
            </a:r>
            <a:r>
              <a:rPr lang="en-US" altLang="ko-KR" b="1" i="1" dirty="0" smtClean="0">
                <a:solidFill>
                  <a:srgbClr val="C00000"/>
                </a:solidFill>
              </a:rPr>
              <a:t>grounds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/>
              <a:t>language </a:t>
            </a:r>
            <a:r>
              <a:rPr lang="en-US" altLang="ko-KR" dirty="0"/>
              <a:t>to perceptual contexts via repetitive </a:t>
            </a:r>
            <a:r>
              <a:rPr lang="en-US" altLang="ko-KR" dirty="0" smtClean="0"/>
              <a:t>exposure in statistical way </a:t>
            </a:r>
            <a:r>
              <a:rPr lang="fr-FR" altLang="ko-K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fr-FR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Saffran</a:t>
            </a:r>
            <a:r>
              <a:rPr lang="fr-FR" altLang="ko-K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 al. 1999, Saffran </a:t>
            </a:r>
            <a:r>
              <a:rPr lang="fr-FR" altLang="ko-K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2003)</a:t>
            </a:r>
            <a:endParaRPr lang="en-US" altLang="ko-KR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ko-KR" dirty="0" smtClean="0"/>
              <a:t>Ideally, we want computational system to learn from the similar way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540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Matching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ko-KR" dirty="0" smtClean="0">
                <a:ea typeface="굴림" charset="-127"/>
              </a:rPr>
              <a:t>Find most probable </a:t>
            </a:r>
            <a:r>
              <a:rPr lang="en-US" altLang="ko-KR" dirty="0" smtClean="0">
                <a:solidFill>
                  <a:srgbClr val="0099FF"/>
                </a:solidFill>
                <a:ea typeface="굴림" charset="-127"/>
              </a:rPr>
              <a:t>NL</a:t>
            </a:r>
            <a:r>
              <a:rPr lang="en-US" altLang="ko-KR" dirty="0" smtClean="0">
                <a:ea typeface="굴림" charset="-127"/>
              </a:rPr>
              <a:t>/</a:t>
            </a:r>
            <a:r>
              <a:rPr lang="en-US" altLang="ko-KR" dirty="0" smtClean="0">
                <a:solidFill>
                  <a:srgbClr val="FF9900"/>
                </a:solidFill>
                <a:ea typeface="굴림" charset="-127"/>
              </a:rPr>
              <a:t>MR</a:t>
            </a:r>
            <a:r>
              <a:rPr lang="en-US" altLang="ko-KR" dirty="0" smtClean="0">
                <a:ea typeface="굴림" charset="-127"/>
              </a:rPr>
              <a:t> pair for ambiguous examples (one NL – multiple MRs pair)</a:t>
            </a:r>
          </a:p>
          <a:p>
            <a:pPr>
              <a:lnSpc>
                <a:spcPct val="90000"/>
              </a:lnSpc>
            </a:pPr>
            <a:r>
              <a:rPr lang="en-US" altLang="ko-KR" dirty="0" smtClean="0">
                <a:ea typeface="굴림" charset="-127"/>
              </a:rPr>
              <a:t>Evaluated against gold-standard matching</a:t>
            </a:r>
          </a:p>
          <a:p>
            <a:pPr lvl="1">
              <a:lnSpc>
                <a:spcPct val="90000"/>
              </a:lnSpc>
            </a:pPr>
            <a:r>
              <a:rPr lang="en-US" altLang="ko-KR" dirty="0" smtClean="0">
                <a:ea typeface="굴림" charset="-127"/>
              </a:rPr>
              <a:t>Gold matching is not used in training stage (evaluation purpose only)</a:t>
            </a:r>
          </a:p>
          <a:p>
            <a:pPr>
              <a:lnSpc>
                <a:spcPct val="90000"/>
              </a:lnSpc>
            </a:pPr>
            <a:r>
              <a:rPr lang="en-US" altLang="ko-KR" dirty="0" smtClean="0">
                <a:ea typeface="굴림" charset="-127"/>
              </a:rPr>
              <a:t>Metric:</a:t>
            </a:r>
          </a:p>
          <a:p>
            <a:pPr lvl="1">
              <a:lnSpc>
                <a:spcPct val="90000"/>
              </a:lnSpc>
            </a:pPr>
            <a:r>
              <a:rPr lang="en-US" altLang="ko-KR" b="1" dirty="0" smtClean="0">
                <a:solidFill>
                  <a:srgbClr val="C00000"/>
                </a:solidFill>
                <a:ea typeface="굴림" charset="-127"/>
              </a:rPr>
              <a:t>Precision</a:t>
            </a:r>
            <a:r>
              <a:rPr lang="en-US" altLang="ko-KR" dirty="0" smtClean="0">
                <a:ea typeface="굴림" charset="-127"/>
              </a:rPr>
              <a:t>: % of system’s alignment that are correct</a:t>
            </a:r>
          </a:p>
          <a:p>
            <a:pPr lvl="1">
              <a:lnSpc>
                <a:spcPct val="90000"/>
              </a:lnSpc>
            </a:pPr>
            <a:r>
              <a:rPr lang="en-US" altLang="ko-KR" b="1" dirty="0" smtClean="0">
                <a:solidFill>
                  <a:srgbClr val="C00000"/>
                </a:solidFill>
                <a:ea typeface="굴림" charset="-127"/>
              </a:rPr>
              <a:t>Recall</a:t>
            </a:r>
            <a:r>
              <a:rPr lang="en-US" altLang="ko-KR" dirty="0" smtClean="0">
                <a:ea typeface="굴림" charset="-127"/>
              </a:rPr>
              <a:t>: % of gold-standard alignment correctly produced</a:t>
            </a:r>
          </a:p>
          <a:p>
            <a:pPr lvl="1">
              <a:lnSpc>
                <a:spcPct val="90000"/>
              </a:lnSpc>
            </a:pPr>
            <a:r>
              <a:rPr lang="en-US" altLang="ko-KR" b="1" dirty="0" smtClean="0">
                <a:solidFill>
                  <a:srgbClr val="C00000"/>
                </a:solidFill>
                <a:ea typeface="굴림" charset="-127"/>
              </a:rPr>
              <a:t>F-measure</a:t>
            </a:r>
            <a:r>
              <a:rPr lang="en-US" altLang="ko-KR" dirty="0" smtClean="0">
                <a:ea typeface="굴림" charset="-127"/>
              </a:rPr>
              <a:t>: Harmonic mean of precision &amp; recall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Compared Systems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Chen and Mooney (2008):</a:t>
            </a:r>
          </a:p>
          <a:p>
            <a:r>
              <a:rPr lang="en-US" altLang="ko-KR" sz="2800" dirty="0" smtClean="0"/>
              <a:t>Chen et al. (2010):</a:t>
            </a:r>
          </a:p>
          <a:p>
            <a:r>
              <a:rPr lang="en-US" altLang="ko-KR" sz="2800" dirty="0" smtClean="0"/>
              <a:t>Liang et al. (2009)</a:t>
            </a:r>
          </a:p>
          <a:p>
            <a:pPr lvl="1"/>
            <a:r>
              <a:rPr lang="en-US" altLang="ko-KR" sz="2400" dirty="0" smtClean="0"/>
              <a:t>Generative alignment model of making probabilistic correspondences between NL words and MR constituents</a:t>
            </a:r>
          </a:p>
          <a:p>
            <a:r>
              <a:rPr lang="en-US" altLang="ko-KR" sz="2800" dirty="0" smtClean="0"/>
              <a:t>Our model</a:t>
            </a:r>
          </a:p>
        </p:txBody>
      </p:sp>
      <p:cxnSp>
        <p:nvCxnSpPr>
          <p:cNvPr id="9" name="직선 연결선 8"/>
          <p:cNvCxnSpPr/>
          <p:nvPr/>
        </p:nvCxnSpPr>
        <p:spPr>
          <a:xfrm>
            <a:off x="4716016" y="1844824"/>
            <a:ext cx="432048" cy="0"/>
          </a:xfrm>
          <a:prstGeom prst="line">
            <a:avLst/>
          </a:prstGeom>
          <a:ln w="25400">
            <a:solidFill>
              <a:srgbClr val="92D05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 rot="5400000">
            <a:off x="4860032" y="2132856"/>
            <a:ext cx="576064" cy="0"/>
          </a:xfrm>
          <a:prstGeom prst="line">
            <a:avLst/>
          </a:prstGeom>
          <a:ln w="25400">
            <a:solidFill>
              <a:srgbClr val="92D05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4716016" y="2420888"/>
            <a:ext cx="432048" cy="0"/>
          </a:xfrm>
          <a:prstGeom prst="line">
            <a:avLst/>
          </a:prstGeom>
          <a:ln w="25400">
            <a:solidFill>
              <a:srgbClr val="92D05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20072" y="1508591"/>
            <a:ext cx="38581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Best published result</a:t>
            </a:r>
            <a:br>
              <a:rPr lang="en-US" altLang="ko-KR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ko-KR" sz="2200" dirty="0" smtClean="0">
                <a:latin typeface="Calibri" pitchFamily="34" charset="0"/>
                <a:cs typeface="Calibri" pitchFamily="34" charset="0"/>
              </a:rPr>
              <a:t>(Iterative retraining of semantic </a:t>
            </a:r>
          </a:p>
          <a:p>
            <a:r>
              <a:rPr lang="en-US" altLang="ko-KR" sz="2200" dirty="0" smtClean="0">
                <a:latin typeface="Calibri" pitchFamily="34" charset="0"/>
                <a:cs typeface="Calibri" pitchFamily="34" charset="0"/>
              </a:rPr>
              <a:t>parser learners)</a:t>
            </a:r>
            <a:endParaRPr lang="ko-KR" altLang="en-US" sz="2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41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Matching Results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877910"/>
              </p:ext>
            </p:extLst>
          </p:nvPr>
        </p:nvGraphicFramePr>
        <p:xfrm>
          <a:off x="440101" y="1634070"/>
          <a:ext cx="828092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55349" y="1700808"/>
            <a:ext cx="954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Calibri" pitchFamily="34" charset="0"/>
                <a:cs typeface="Calibri" pitchFamily="34" charset="0"/>
              </a:rPr>
              <a:t>F-measure</a:t>
            </a:r>
            <a:endParaRPr lang="ko-KR" alt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020272" y="2132856"/>
            <a:ext cx="1224136" cy="36724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203553"/>
              </p:ext>
            </p:extLst>
          </p:nvPr>
        </p:nvGraphicFramePr>
        <p:xfrm>
          <a:off x="422121" y="1600200"/>
          <a:ext cx="8182327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Matching Results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55349" y="1700808"/>
            <a:ext cx="954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Calibri" pitchFamily="34" charset="0"/>
                <a:cs typeface="Calibri" pitchFamily="34" charset="0"/>
              </a:rPr>
              <a:t>F-measure</a:t>
            </a:r>
            <a:endParaRPr lang="ko-KR" alt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33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6948264" y="2029787"/>
            <a:ext cx="1152128" cy="38474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885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ko-KR" dirty="0"/>
              <a:t>Surface </a:t>
            </a:r>
            <a:r>
              <a:rPr lang="en-US" altLang="ko-KR" dirty="0" smtClean="0"/>
              <a:t>Realization</a:t>
            </a:r>
            <a:endParaRPr lang="en-US" alt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Measure how accurately produces NL sentences from given MRs in the test set.</a:t>
            </a:r>
          </a:p>
          <a:p>
            <a:r>
              <a:rPr lang="en-US" altLang="ko-KR" dirty="0" smtClean="0"/>
              <a:t>Use gold-standard NL-MR matches for evaluation</a:t>
            </a:r>
          </a:p>
          <a:p>
            <a:pPr>
              <a:lnSpc>
                <a:spcPct val="90000"/>
              </a:lnSpc>
            </a:pPr>
            <a:r>
              <a:rPr lang="en-US" altLang="ko-KR" dirty="0" smtClean="0"/>
              <a:t>Metric:</a:t>
            </a:r>
          </a:p>
          <a:p>
            <a:pPr lvl="1">
              <a:lnSpc>
                <a:spcPct val="90000"/>
              </a:lnSpc>
            </a:pPr>
            <a:r>
              <a:rPr lang="en-US" altLang="ko-KR" b="1" dirty="0" smtClean="0">
                <a:solidFill>
                  <a:srgbClr val="FF0000"/>
                </a:solidFill>
              </a:rPr>
              <a:t>BLEU score </a:t>
            </a:r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altLang="ko-KR" sz="2400" dirty="0" err="1" smtClean="0">
                <a:solidFill>
                  <a:schemeClr val="bg1">
                    <a:lumMod val="50000"/>
                  </a:schemeClr>
                </a:solidFill>
              </a:rPr>
              <a:t>Papineni</a:t>
            </a:r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</a:rPr>
              <a:t> et al, 2002)</a:t>
            </a:r>
          </a:p>
          <a:p>
            <a:pPr lvl="1">
              <a:lnSpc>
                <a:spcPct val="90000"/>
              </a:lnSpc>
            </a:pPr>
            <a:r>
              <a:rPr lang="en-US" altLang="ko-KR" dirty="0" smtClean="0"/>
              <a:t>Based on n-gram </a:t>
            </a:r>
            <a:r>
              <a:rPr lang="en-US" altLang="ko-KR" dirty="0" err="1" smtClean="0"/>
              <a:t>matchings</a:t>
            </a:r>
            <a:r>
              <a:rPr lang="en-US" altLang="ko-KR" dirty="0" smtClean="0"/>
              <a:t> between target and candidate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Compared Systems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Chen and Mooney (2008):</a:t>
            </a:r>
          </a:p>
          <a:p>
            <a:r>
              <a:rPr lang="en-US" altLang="ko-KR" dirty="0" smtClean="0"/>
              <a:t>Chen et al. (2010):</a:t>
            </a:r>
          </a:p>
          <a:p>
            <a:r>
              <a:rPr lang="en-US" altLang="ko-KR" dirty="0" smtClean="0"/>
              <a:t>Surface realizer learner + output </a:t>
            </a:r>
            <a:r>
              <a:rPr lang="en-US" altLang="ko-KR" dirty="0" err="1" smtClean="0"/>
              <a:t>matchings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WASP</a:t>
            </a:r>
            <a:r>
              <a:rPr lang="en-US" altLang="ko-KR" baseline="30000" dirty="0" smtClean="0"/>
              <a:t>-1</a:t>
            </a:r>
            <a:r>
              <a:rPr lang="en-US" altLang="ko-KR" dirty="0" smtClean="0"/>
              <a:t> </a:t>
            </a:r>
            <a:r>
              <a:rPr lang="en-US" altLang="ko-KR" sz="2000" dirty="0" smtClean="0">
                <a:solidFill>
                  <a:schemeClr val="bg1">
                    <a:lumMod val="50000"/>
                  </a:schemeClr>
                </a:solidFill>
              </a:rPr>
              <a:t>(Wong and Mooney, 2007)</a:t>
            </a:r>
            <a:r>
              <a:rPr lang="en-US" altLang="ko-KR" dirty="0" smtClean="0"/>
              <a:t> + Liang et al.</a:t>
            </a:r>
          </a:p>
          <a:p>
            <a:pPr lvl="1"/>
            <a:r>
              <a:rPr lang="en-US" altLang="ko-KR" dirty="0" smtClean="0"/>
              <a:t>WASP</a:t>
            </a:r>
            <a:r>
              <a:rPr lang="en-US" altLang="ko-KR" baseline="30000" dirty="0" smtClean="0"/>
              <a:t>-1</a:t>
            </a:r>
            <a:r>
              <a:rPr lang="en-US" altLang="ko-KR" dirty="0" smtClean="0"/>
              <a:t> + our matching</a:t>
            </a:r>
            <a:endParaRPr lang="ko-KR" altLang="en-US" dirty="0"/>
          </a:p>
        </p:txBody>
      </p:sp>
      <p:cxnSp>
        <p:nvCxnSpPr>
          <p:cNvPr id="6" name="직선 연결선 5"/>
          <p:cNvCxnSpPr/>
          <p:nvPr/>
        </p:nvCxnSpPr>
        <p:spPr>
          <a:xfrm>
            <a:off x="5220072" y="1916832"/>
            <a:ext cx="432048" cy="0"/>
          </a:xfrm>
          <a:prstGeom prst="line">
            <a:avLst/>
          </a:prstGeom>
          <a:ln w="25400">
            <a:solidFill>
              <a:srgbClr val="92D05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 rot="5400000">
            <a:off x="5364088" y="2204864"/>
            <a:ext cx="576064" cy="0"/>
          </a:xfrm>
          <a:prstGeom prst="line">
            <a:avLst/>
          </a:prstGeom>
          <a:ln w="25400">
            <a:solidFill>
              <a:srgbClr val="92D05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20072" y="2492896"/>
            <a:ext cx="432048" cy="0"/>
          </a:xfrm>
          <a:prstGeom prst="line">
            <a:avLst/>
          </a:prstGeom>
          <a:ln w="25400">
            <a:solidFill>
              <a:srgbClr val="92D05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24128" y="1969676"/>
            <a:ext cx="3237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Best published result</a:t>
            </a:r>
            <a:endParaRPr lang="ko-KR" altLang="en-US" sz="28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Surface </a:t>
            </a:r>
            <a:r>
              <a:rPr lang="en-US" altLang="ko-KR" dirty="0" smtClean="0"/>
              <a:t>Realization Results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563192"/>
              </p:ext>
            </p:extLst>
          </p:nvPr>
        </p:nvGraphicFramePr>
        <p:xfrm>
          <a:off x="395536" y="1600200"/>
          <a:ext cx="820891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0313" y="1700808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latin typeface="Calibri" pitchFamily="34" charset="0"/>
                <a:cs typeface="Calibri" pitchFamily="34" charset="0"/>
              </a:rPr>
              <a:t>BLEU</a:t>
            </a:r>
            <a:endParaRPr lang="ko-KR" alt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36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948264" y="2165470"/>
            <a:ext cx="1152128" cy="3960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9278589"/>
              </p:ext>
            </p:extLst>
          </p:nvPr>
        </p:nvGraphicFramePr>
        <p:xfrm>
          <a:off x="467544" y="1600200"/>
          <a:ext cx="820891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Surface </a:t>
            </a:r>
            <a:r>
              <a:rPr lang="en-US" altLang="ko-KR" dirty="0" smtClean="0"/>
              <a:t>Realization Results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0313" y="1700808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latin typeface="Calibri" pitchFamily="34" charset="0"/>
                <a:cs typeface="Calibri" pitchFamily="34" charset="0"/>
              </a:rPr>
              <a:t>BLEU</a:t>
            </a:r>
            <a:endParaRPr lang="ko-KR" alt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020272" y="2132856"/>
            <a:ext cx="1152128" cy="3960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581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Discussions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Improvement particularly on matching</a:t>
            </a:r>
          </a:p>
          <a:p>
            <a:pPr lvl="1"/>
            <a:r>
              <a:rPr lang="en-US" altLang="ko-KR" dirty="0" smtClean="0"/>
              <a:t>Unified method of probabilistic selection of MRs along with modeling NL-MR correspondences </a:t>
            </a:r>
          </a:p>
          <a:p>
            <a:pPr lvl="2"/>
            <a:r>
              <a:rPr lang="en-US" altLang="ko-KR" dirty="0" smtClean="0"/>
              <a:t>Better disambiguation with linguistic cues and MR grammar structure</a:t>
            </a:r>
            <a:endParaRPr lang="en-US" altLang="ko-KR" sz="2200" dirty="0" smtClean="0">
              <a:solidFill>
                <a:srgbClr val="FF0000"/>
              </a:solidFill>
            </a:endParaRPr>
          </a:p>
          <a:p>
            <a:pPr lvl="1"/>
            <a:r>
              <a:rPr lang="en-US" altLang="ko-KR" dirty="0" smtClean="0"/>
              <a:t>Lead to better surface realization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en-US" altLang="ko-KR" sz="3000" dirty="0" smtClean="0"/>
              <a:t>Introduction/Motivation</a:t>
            </a:r>
          </a:p>
          <a:p>
            <a:r>
              <a:rPr lang="en-US" altLang="ko-KR" sz="3000" dirty="0" smtClean="0"/>
              <a:t>Grounded Language Learning in Limited Ambiguity</a:t>
            </a:r>
          </a:p>
          <a:p>
            <a:r>
              <a:rPr lang="en-US" altLang="ko-KR" sz="3000" b="1" dirty="0" smtClean="0">
                <a:solidFill>
                  <a:srgbClr val="FF0000"/>
                </a:solidFill>
              </a:rPr>
              <a:t>Grounded </a:t>
            </a:r>
            <a:r>
              <a:rPr lang="en-US" altLang="ko-KR" sz="3000" b="1" dirty="0">
                <a:solidFill>
                  <a:srgbClr val="FF0000"/>
                </a:solidFill>
              </a:rPr>
              <a:t>Language Learning in </a:t>
            </a:r>
            <a:r>
              <a:rPr lang="en-US" altLang="ko-KR" sz="3000" b="1" dirty="0" smtClean="0">
                <a:solidFill>
                  <a:srgbClr val="FF0000"/>
                </a:solidFill>
              </a:rPr>
              <a:t>High Ambiguity</a:t>
            </a:r>
            <a:endParaRPr lang="en-US" altLang="ko-KR" sz="3000" b="1" dirty="0">
              <a:solidFill>
                <a:srgbClr val="FF0000"/>
              </a:solidFill>
            </a:endParaRPr>
          </a:p>
          <a:p>
            <a:r>
              <a:rPr lang="en-US" altLang="ko-KR" sz="3000" dirty="0" smtClean="0"/>
              <a:t>Proposed Work</a:t>
            </a:r>
          </a:p>
          <a:p>
            <a:r>
              <a:rPr lang="en-US" altLang="ko-KR" sz="3000" dirty="0" smtClean="0"/>
              <a:t>Conclusion</a:t>
            </a:r>
          </a:p>
          <a:p>
            <a:endParaRPr lang="en-US" altLang="ko-KR" sz="3000" dirty="0" smtClean="0"/>
          </a:p>
          <a:p>
            <a:endParaRPr lang="ko-KR" altLang="en-US" sz="30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39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92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ea typeface="굴림" charset="-127"/>
              </a:rPr>
              <a:t>Language Grounding: Machine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3501008"/>
            <a:ext cx="2667000" cy="106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z="2800" dirty="0" smtClean="0">
                <a:solidFill>
                  <a:srgbClr val="00CCFF"/>
                </a:solidFill>
                <a:ea typeface="굴림" charset="-127"/>
              </a:rPr>
              <a:t>Iran’s goalkeeper blocks the ball</a:t>
            </a:r>
          </a:p>
          <a:p>
            <a:pPr eaLnBrk="1" hangingPunct="1">
              <a:buFontTx/>
              <a:buNone/>
            </a:pPr>
            <a:endParaRPr lang="en-US" altLang="ko-KR" sz="2800" dirty="0" smtClean="0">
              <a:solidFill>
                <a:srgbClr val="00CCFF"/>
              </a:solidFill>
              <a:ea typeface="굴림" charset="-127"/>
            </a:endParaRPr>
          </a:p>
        </p:txBody>
      </p:sp>
      <p:sp>
        <p:nvSpPr>
          <p:cNvPr id="9222" name="AutoShape 8"/>
          <p:cNvSpPr>
            <a:spLocks noChangeArrowheads="1"/>
          </p:cNvSpPr>
          <p:nvPr/>
        </p:nvSpPr>
        <p:spPr bwMode="auto">
          <a:xfrm rot="5314061">
            <a:off x="3467100" y="2933700"/>
            <a:ext cx="457200" cy="1447800"/>
          </a:xfrm>
          <a:prstGeom prst="curvedRightArrow">
            <a:avLst>
              <a:gd name="adj1" fmla="val 63333"/>
              <a:gd name="adj2" fmla="val 12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9223" name="AutoShape 9"/>
          <p:cNvSpPr>
            <a:spLocks noChangeArrowheads="1"/>
          </p:cNvSpPr>
          <p:nvPr/>
        </p:nvSpPr>
        <p:spPr bwMode="auto">
          <a:xfrm rot="-5419761">
            <a:off x="3620294" y="3542506"/>
            <a:ext cx="457200" cy="1449388"/>
          </a:xfrm>
          <a:prstGeom prst="curvedRightArrow">
            <a:avLst>
              <a:gd name="adj1" fmla="val 63403"/>
              <a:gd name="adj2" fmla="val 12680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9072" t="3612" b="7723"/>
          <a:stretch>
            <a:fillRect/>
          </a:stretch>
        </p:blipFill>
        <p:spPr bwMode="auto">
          <a:xfrm>
            <a:off x="4788024" y="2127077"/>
            <a:ext cx="3024336" cy="382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903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826" y="2776970"/>
            <a:ext cx="859559" cy="859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213" y="5530850"/>
            <a:ext cx="481013" cy="570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9113" y="2135188"/>
            <a:ext cx="812800" cy="8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65383" y="2774950"/>
            <a:ext cx="544830" cy="3581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48113" y="5213350"/>
            <a:ext cx="3048000" cy="317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48113" y="3636529"/>
            <a:ext cx="3048000" cy="317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3" name="Curved Connector 12"/>
          <p:cNvCxnSpPr>
            <a:stCxn id="11" idx="3"/>
            <a:endCxn id="8" idx="2"/>
          </p:cNvCxnSpPr>
          <p:nvPr/>
        </p:nvCxnSpPr>
        <p:spPr>
          <a:xfrm flipV="1">
            <a:off x="6996113" y="2947988"/>
            <a:ext cx="1549400" cy="847291"/>
          </a:xfrm>
          <a:prstGeom prst="curvedConnector2">
            <a:avLst/>
          </a:prstGeom>
          <a:ln w="3206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Bent Arrow 19"/>
          <p:cNvSpPr/>
          <p:nvPr/>
        </p:nvSpPr>
        <p:spPr>
          <a:xfrm>
            <a:off x="5076826" y="4956880"/>
            <a:ext cx="914400" cy="1147939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9302" y="2315305"/>
            <a:ext cx="350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3366FF"/>
                </a:solidFill>
                <a:latin typeface="Calibri" pitchFamily="34" charset="0"/>
                <a:cs typeface="Calibri" pitchFamily="34" charset="0"/>
              </a:rPr>
              <a:t>식당에서 우회전 하세요</a:t>
            </a:r>
            <a:endParaRPr lang="en-US" sz="2400" dirty="0">
              <a:solidFill>
                <a:srgbClr val="33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8313" y="2313285"/>
            <a:ext cx="890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Alice:</a:t>
            </a:r>
            <a:endParaRPr lang="en-US" sz="24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32922" y="6104820"/>
            <a:ext cx="724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Bob</a:t>
            </a:r>
            <a:endParaRPr lang="en-US" sz="24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783" y="3954029"/>
            <a:ext cx="609600" cy="762000"/>
          </a:xfrm>
          <a:prstGeom prst="rect">
            <a:avLst/>
          </a:prstGeom>
        </p:spPr>
      </p:pic>
      <p:sp>
        <p:nvSpPr>
          <p:cNvPr id="21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40</a:t>
            </a:fld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496" y="6474822"/>
            <a:ext cx="201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Slide from David Chen</a:t>
            </a:r>
            <a:endParaRPr lang="ko-KR" altLang="en-US" sz="16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59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826" y="2776970"/>
            <a:ext cx="859559" cy="859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213" y="5530850"/>
            <a:ext cx="481013" cy="570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9113" y="2135188"/>
            <a:ext cx="812800" cy="8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65383" y="2774950"/>
            <a:ext cx="544830" cy="3581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48113" y="5213350"/>
            <a:ext cx="3048000" cy="317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48113" y="3636529"/>
            <a:ext cx="3048000" cy="317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3" name="Curved Connector 12"/>
          <p:cNvCxnSpPr>
            <a:stCxn id="11" idx="3"/>
            <a:endCxn id="8" idx="2"/>
          </p:cNvCxnSpPr>
          <p:nvPr/>
        </p:nvCxnSpPr>
        <p:spPr>
          <a:xfrm flipV="1">
            <a:off x="6996113" y="2947988"/>
            <a:ext cx="1549400" cy="847291"/>
          </a:xfrm>
          <a:prstGeom prst="curvedConnector2">
            <a:avLst/>
          </a:prstGeom>
          <a:ln w="3206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Bent Arrow 19"/>
          <p:cNvSpPr/>
          <p:nvPr/>
        </p:nvSpPr>
        <p:spPr>
          <a:xfrm>
            <a:off x="5076826" y="3636530"/>
            <a:ext cx="914400" cy="246829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313" y="2313285"/>
            <a:ext cx="890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Alice:</a:t>
            </a:r>
            <a:endParaRPr lang="en-US" sz="24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32922" y="6104820"/>
            <a:ext cx="724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Bob</a:t>
            </a:r>
            <a:endParaRPr lang="en-US" sz="24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783" y="3954029"/>
            <a:ext cx="609600" cy="762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359302" y="2315305"/>
            <a:ext cx="350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3366FF"/>
                </a:solidFill>
                <a:latin typeface="Calibri" pitchFamily="34" charset="0"/>
                <a:cs typeface="Calibri" pitchFamily="34" charset="0"/>
              </a:rPr>
              <a:t>병원에서 우회전 하세요</a:t>
            </a:r>
            <a:endParaRPr lang="en-US" sz="2400" dirty="0">
              <a:solidFill>
                <a:srgbClr val="33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41</a:t>
            </a:fld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5496" y="6474822"/>
            <a:ext cx="201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Slide from David Chen</a:t>
            </a:r>
            <a:endParaRPr lang="ko-KR" altLang="en-US" sz="16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79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826" y="2776970"/>
            <a:ext cx="859559" cy="859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213" y="5530850"/>
            <a:ext cx="481013" cy="570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9113" y="2135188"/>
            <a:ext cx="812800" cy="8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65383" y="2774950"/>
            <a:ext cx="544830" cy="3581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48113" y="5213350"/>
            <a:ext cx="3048000" cy="317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48113" y="3636529"/>
            <a:ext cx="3048000" cy="317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3" name="Curved Connector 12"/>
          <p:cNvCxnSpPr>
            <a:stCxn id="11" idx="3"/>
            <a:endCxn id="8" idx="2"/>
          </p:cNvCxnSpPr>
          <p:nvPr/>
        </p:nvCxnSpPr>
        <p:spPr>
          <a:xfrm flipV="1">
            <a:off x="6996113" y="2947988"/>
            <a:ext cx="1549400" cy="847291"/>
          </a:xfrm>
          <a:prstGeom prst="curvedConnector2">
            <a:avLst/>
          </a:prstGeom>
          <a:ln w="3206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8200" y="2313285"/>
            <a:ext cx="1506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Scenario 1</a:t>
            </a:r>
            <a:endParaRPr lang="en-US" sz="24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9" y="3976484"/>
            <a:ext cx="1506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Scenario 2</a:t>
            </a:r>
            <a:endParaRPr lang="en-US" sz="24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783" y="3954029"/>
            <a:ext cx="609600" cy="762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55576" y="4365104"/>
            <a:ext cx="350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병원</a:t>
            </a:r>
            <a:r>
              <a:rPr lang="ko-KR" altLang="en-US" sz="2400" dirty="0" smtClean="0">
                <a:solidFill>
                  <a:srgbClr val="3366FF"/>
                </a:solidFill>
                <a:latin typeface="Calibri" pitchFamily="34" charset="0"/>
                <a:cs typeface="Calibri" pitchFamily="34" charset="0"/>
              </a:rPr>
              <a:t>에서 우회전 하세요</a:t>
            </a:r>
            <a:endParaRPr lang="en-US" sz="2400" dirty="0">
              <a:solidFill>
                <a:srgbClr val="33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5576" y="2717155"/>
            <a:ext cx="350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식당</a:t>
            </a:r>
            <a:r>
              <a:rPr lang="ko-KR" altLang="en-US" sz="2400" dirty="0" smtClean="0">
                <a:solidFill>
                  <a:srgbClr val="3366FF"/>
                </a:solidFill>
                <a:latin typeface="Calibri" pitchFamily="34" charset="0"/>
                <a:cs typeface="Calibri" pitchFamily="34" charset="0"/>
              </a:rPr>
              <a:t>에서 우회전 하세요</a:t>
            </a:r>
            <a:endParaRPr lang="en-US" sz="2400" dirty="0">
              <a:solidFill>
                <a:srgbClr val="33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42</a:t>
            </a:fld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5496" y="6474822"/>
            <a:ext cx="201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Slide from David Chen</a:t>
            </a:r>
            <a:endParaRPr lang="ko-KR" altLang="en-US" sz="16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82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826" y="2776970"/>
            <a:ext cx="859559" cy="859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213" y="5530850"/>
            <a:ext cx="481013" cy="570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9113" y="2135188"/>
            <a:ext cx="812800" cy="8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65383" y="2774950"/>
            <a:ext cx="544830" cy="3581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48113" y="5213350"/>
            <a:ext cx="3048000" cy="317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48113" y="3636529"/>
            <a:ext cx="3048000" cy="317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3" name="Curved Connector 12"/>
          <p:cNvCxnSpPr>
            <a:stCxn id="11" idx="3"/>
            <a:endCxn id="8" idx="2"/>
          </p:cNvCxnSpPr>
          <p:nvPr/>
        </p:nvCxnSpPr>
        <p:spPr>
          <a:xfrm flipV="1">
            <a:off x="6996113" y="2947988"/>
            <a:ext cx="1549400" cy="847291"/>
          </a:xfrm>
          <a:prstGeom prst="curvedConnector2">
            <a:avLst/>
          </a:prstGeom>
          <a:ln w="3206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8200" y="2313285"/>
            <a:ext cx="1506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Scenario 1</a:t>
            </a:r>
            <a:endParaRPr lang="en-US" sz="24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9" y="3976484"/>
            <a:ext cx="1506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Scenario 2</a:t>
            </a:r>
            <a:endParaRPr lang="en-US" sz="24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783" y="3954029"/>
            <a:ext cx="609600" cy="762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55576" y="4365104"/>
            <a:ext cx="350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식당</a:t>
            </a:r>
            <a:r>
              <a:rPr lang="ko-KR" altLang="en-US" sz="2400" dirty="0" smtClean="0">
                <a:solidFill>
                  <a:srgbClr val="3366FF"/>
                </a:solidFill>
                <a:latin typeface="Calibri" pitchFamily="34" charset="0"/>
                <a:cs typeface="Calibri" pitchFamily="34" charset="0"/>
              </a:rPr>
              <a:t>에서 우회전 하세요</a:t>
            </a:r>
            <a:endParaRPr lang="en-US" sz="2400" dirty="0">
              <a:solidFill>
                <a:srgbClr val="33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5576" y="2717155"/>
            <a:ext cx="350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병원</a:t>
            </a:r>
            <a:r>
              <a:rPr lang="ko-KR" altLang="en-US" sz="2400" dirty="0" smtClean="0">
                <a:solidFill>
                  <a:srgbClr val="3366FF"/>
                </a:solidFill>
                <a:latin typeface="Calibri" pitchFamily="34" charset="0"/>
                <a:cs typeface="Calibri" pitchFamily="34" charset="0"/>
              </a:rPr>
              <a:t>에서 우회전 하세요</a:t>
            </a:r>
            <a:endParaRPr lang="en-US" sz="2400" dirty="0">
              <a:solidFill>
                <a:srgbClr val="33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43</a:t>
            </a:fld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5496" y="6474822"/>
            <a:ext cx="201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Slide from David Chen</a:t>
            </a:r>
            <a:endParaRPr lang="ko-KR" altLang="en-US" sz="16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37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826" y="2776970"/>
            <a:ext cx="859559" cy="859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213" y="5530850"/>
            <a:ext cx="481013" cy="570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9113" y="2135188"/>
            <a:ext cx="812800" cy="8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65383" y="2774950"/>
            <a:ext cx="544830" cy="3581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48113" y="5213350"/>
            <a:ext cx="3048000" cy="317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48113" y="3636529"/>
            <a:ext cx="3048000" cy="317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3" name="Curved Connector 12"/>
          <p:cNvCxnSpPr>
            <a:stCxn id="11" idx="3"/>
            <a:endCxn id="8" idx="2"/>
          </p:cNvCxnSpPr>
          <p:nvPr/>
        </p:nvCxnSpPr>
        <p:spPr>
          <a:xfrm flipV="1">
            <a:off x="6996113" y="2947988"/>
            <a:ext cx="1549400" cy="847291"/>
          </a:xfrm>
          <a:prstGeom prst="curvedConnector2">
            <a:avLst/>
          </a:prstGeom>
          <a:ln w="3206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8200" y="2313285"/>
            <a:ext cx="1506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Scenario 1</a:t>
            </a:r>
            <a:endParaRPr lang="en-US" sz="24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9" y="3976484"/>
            <a:ext cx="1506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Scenario 2</a:t>
            </a:r>
            <a:endParaRPr lang="en-US" sz="24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783" y="3954029"/>
            <a:ext cx="609600" cy="762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55576" y="4365104"/>
            <a:ext cx="350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식당</a:t>
            </a:r>
            <a:r>
              <a:rPr lang="ko-KR" altLang="en-US" sz="2400" dirty="0" smtClean="0">
                <a:solidFill>
                  <a:srgbClr val="3366FF"/>
                </a:solidFill>
                <a:latin typeface="Calibri" pitchFamily="34" charset="0"/>
                <a:cs typeface="Calibri" pitchFamily="34" charset="0"/>
              </a:rPr>
              <a:t>에서 우회전 하세요</a:t>
            </a:r>
            <a:endParaRPr lang="en-US" sz="2400" dirty="0">
              <a:solidFill>
                <a:srgbClr val="33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5576" y="2717155"/>
            <a:ext cx="350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병원</a:t>
            </a:r>
            <a:r>
              <a:rPr lang="ko-KR" altLang="en-US" sz="2400" dirty="0" smtClean="0">
                <a:solidFill>
                  <a:srgbClr val="3366FF"/>
                </a:solidFill>
                <a:latin typeface="Calibri" pitchFamily="34" charset="0"/>
                <a:cs typeface="Calibri" pitchFamily="34" charset="0"/>
              </a:rPr>
              <a:t>에서 우회전 하세요</a:t>
            </a:r>
            <a:endParaRPr lang="en-US" sz="2400" dirty="0">
              <a:solidFill>
                <a:srgbClr val="33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200" y="5530850"/>
            <a:ext cx="310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Calibri" pitchFamily="34" charset="0"/>
                <a:cs typeface="Calibri" pitchFamily="34" charset="0"/>
              </a:rPr>
              <a:t>Make a right turn</a:t>
            </a:r>
            <a:endParaRPr lang="en-US" sz="2400" dirty="0">
              <a:solidFill>
                <a:srgbClr val="33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44</a:t>
            </a:fld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5496" y="6474822"/>
            <a:ext cx="201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Slide from David Chen</a:t>
            </a:r>
            <a:endParaRPr lang="ko-KR" altLang="en-US" sz="16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22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826" y="2776970"/>
            <a:ext cx="859559" cy="859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213" y="5530850"/>
            <a:ext cx="481013" cy="570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9113" y="2135188"/>
            <a:ext cx="812800" cy="8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65383" y="2774950"/>
            <a:ext cx="544830" cy="3581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48113" y="5213350"/>
            <a:ext cx="3048000" cy="317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48113" y="3636529"/>
            <a:ext cx="3048000" cy="317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3" name="Curved Connector 12"/>
          <p:cNvCxnSpPr>
            <a:stCxn id="11" idx="3"/>
            <a:endCxn id="8" idx="2"/>
          </p:cNvCxnSpPr>
          <p:nvPr/>
        </p:nvCxnSpPr>
        <p:spPr>
          <a:xfrm flipV="1">
            <a:off x="6996113" y="2947988"/>
            <a:ext cx="1549400" cy="847291"/>
          </a:xfrm>
          <a:prstGeom prst="curvedConnector2">
            <a:avLst/>
          </a:prstGeom>
          <a:ln w="3206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8200" y="2313285"/>
            <a:ext cx="1506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Scenario 1</a:t>
            </a:r>
            <a:endParaRPr lang="en-US" sz="24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9" y="3976484"/>
            <a:ext cx="1506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Scenario 2</a:t>
            </a:r>
            <a:endParaRPr lang="en-US" sz="24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783" y="3954029"/>
            <a:ext cx="609600" cy="762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55576" y="4365104"/>
            <a:ext cx="350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병원</a:t>
            </a:r>
            <a:r>
              <a:rPr lang="ko-KR" altLang="en-US" sz="2400" dirty="0" smtClean="0">
                <a:solidFill>
                  <a:srgbClr val="3366FF"/>
                </a:solidFill>
                <a:latin typeface="Calibri" pitchFamily="34" charset="0"/>
                <a:cs typeface="Calibri" pitchFamily="34" charset="0"/>
              </a:rPr>
              <a:t>에서 우회전 하세요</a:t>
            </a:r>
            <a:endParaRPr lang="en-US" sz="2400" dirty="0">
              <a:solidFill>
                <a:srgbClr val="33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5576" y="2717155"/>
            <a:ext cx="350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식당</a:t>
            </a:r>
            <a:r>
              <a:rPr lang="ko-KR" altLang="en-US" sz="2400" dirty="0" smtClean="0">
                <a:solidFill>
                  <a:srgbClr val="3366FF"/>
                </a:solidFill>
                <a:latin typeface="Calibri" pitchFamily="34" charset="0"/>
                <a:cs typeface="Calibri" pitchFamily="34" charset="0"/>
              </a:rPr>
              <a:t>에서 우회전 하세요</a:t>
            </a:r>
            <a:endParaRPr lang="en-US" sz="2400" dirty="0">
              <a:solidFill>
                <a:srgbClr val="33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45</a:t>
            </a:fld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5496" y="6474822"/>
            <a:ext cx="201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Slide from David Chen</a:t>
            </a:r>
            <a:endParaRPr lang="ko-KR" altLang="en-US" sz="16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05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826" y="2776970"/>
            <a:ext cx="859559" cy="859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213" y="5530850"/>
            <a:ext cx="481013" cy="570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9113" y="2135188"/>
            <a:ext cx="812800" cy="8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65383" y="2774950"/>
            <a:ext cx="544830" cy="3581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48113" y="5213350"/>
            <a:ext cx="3048000" cy="317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48113" y="3636529"/>
            <a:ext cx="3048000" cy="317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3" name="Curved Connector 12"/>
          <p:cNvCxnSpPr>
            <a:stCxn id="11" idx="3"/>
            <a:endCxn id="8" idx="2"/>
          </p:cNvCxnSpPr>
          <p:nvPr/>
        </p:nvCxnSpPr>
        <p:spPr>
          <a:xfrm flipV="1">
            <a:off x="6996113" y="2947988"/>
            <a:ext cx="1549400" cy="847291"/>
          </a:xfrm>
          <a:prstGeom prst="curvedConnector2">
            <a:avLst/>
          </a:prstGeom>
          <a:ln w="3206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8200" y="2313285"/>
            <a:ext cx="1506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Scenario 1</a:t>
            </a:r>
            <a:endParaRPr lang="en-US" sz="24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9" y="3976484"/>
            <a:ext cx="1506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Scenario 2</a:t>
            </a:r>
            <a:endParaRPr lang="en-US" sz="24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783" y="3954029"/>
            <a:ext cx="609600" cy="762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55576" y="2717155"/>
            <a:ext cx="350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식당</a:t>
            </a:r>
            <a:endParaRPr lang="en-US" sz="2400" dirty="0">
              <a:solidFill>
                <a:srgbClr val="33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46</a:t>
            </a:fld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5496" y="6474822"/>
            <a:ext cx="201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Slide from David Chen</a:t>
            </a:r>
            <a:endParaRPr lang="ko-KR" altLang="en-US" sz="16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Bent Arrow 19"/>
          <p:cNvSpPr/>
          <p:nvPr/>
        </p:nvSpPr>
        <p:spPr>
          <a:xfrm>
            <a:off x="5076826" y="4956880"/>
            <a:ext cx="914400" cy="1147939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Oval 19"/>
          <p:cNvSpPr/>
          <p:nvPr/>
        </p:nvSpPr>
        <p:spPr>
          <a:xfrm>
            <a:off x="5257800" y="5213350"/>
            <a:ext cx="1059585" cy="1143000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826" y="2776970"/>
            <a:ext cx="859559" cy="859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213" y="5530850"/>
            <a:ext cx="481013" cy="570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9113" y="2135188"/>
            <a:ext cx="812800" cy="8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65383" y="2774950"/>
            <a:ext cx="544830" cy="3581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48113" y="5213350"/>
            <a:ext cx="3048000" cy="317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48113" y="3636529"/>
            <a:ext cx="3048000" cy="317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3" name="Curved Connector 12"/>
          <p:cNvCxnSpPr>
            <a:stCxn id="11" idx="3"/>
            <a:endCxn id="8" idx="2"/>
          </p:cNvCxnSpPr>
          <p:nvPr/>
        </p:nvCxnSpPr>
        <p:spPr>
          <a:xfrm flipV="1">
            <a:off x="6996113" y="2947988"/>
            <a:ext cx="1549400" cy="847291"/>
          </a:xfrm>
          <a:prstGeom prst="curvedConnector2">
            <a:avLst/>
          </a:prstGeom>
          <a:ln w="3206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8200" y="2313285"/>
            <a:ext cx="1506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Scenario 1</a:t>
            </a:r>
            <a:endParaRPr lang="en-US" sz="24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9" y="3976484"/>
            <a:ext cx="1506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Scenario 2</a:t>
            </a:r>
            <a:endParaRPr lang="en-US" sz="24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783" y="3954029"/>
            <a:ext cx="609600" cy="762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55576" y="4365104"/>
            <a:ext cx="350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병원</a:t>
            </a:r>
            <a:r>
              <a:rPr lang="ko-KR" altLang="en-US" sz="2400" dirty="0" smtClean="0">
                <a:solidFill>
                  <a:srgbClr val="3366FF"/>
                </a:solidFill>
                <a:latin typeface="Calibri" pitchFamily="34" charset="0"/>
                <a:cs typeface="Calibri" pitchFamily="34" charset="0"/>
              </a:rPr>
              <a:t>에서 우회전 하세요</a:t>
            </a:r>
            <a:endParaRPr lang="en-US" sz="2400" dirty="0">
              <a:solidFill>
                <a:srgbClr val="33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5576" y="2717155"/>
            <a:ext cx="350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식당</a:t>
            </a:r>
            <a:r>
              <a:rPr lang="ko-KR" altLang="en-US" sz="2400" dirty="0" smtClean="0">
                <a:solidFill>
                  <a:srgbClr val="3366FF"/>
                </a:solidFill>
                <a:latin typeface="Calibri" pitchFamily="34" charset="0"/>
                <a:cs typeface="Calibri" pitchFamily="34" charset="0"/>
              </a:rPr>
              <a:t>에서 우회전 하세요</a:t>
            </a:r>
            <a:endParaRPr lang="en-US" sz="2400" dirty="0">
              <a:solidFill>
                <a:srgbClr val="33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47</a:t>
            </a:fld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5496" y="6474822"/>
            <a:ext cx="201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Slide from David Chen</a:t>
            </a:r>
            <a:endParaRPr lang="ko-KR" altLang="en-US" sz="16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67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826" y="2776970"/>
            <a:ext cx="859559" cy="859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213" y="5530850"/>
            <a:ext cx="481013" cy="570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9113" y="2135188"/>
            <a:ext cx="812800" cy="8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65383" y="2774950"/>
            <a:ext cx="544830" cy="3581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48113" y="5213350"/>
            <a:ext cx="3048000" cy="317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48113" y="3636529"/>
            <a:ext cx="3048000" cy="317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3" name="Curved Connector 12"/>
          <p:cNvCxnSpPr>
            <a:stCxn id="11" idx="3"/>
            <a:endCxn id="8" idx="2"/>
          </p:cNvCxnSpPr>
          <p:nvPr/>
        </p:nvCxnSpPr>
        <p:spPr>
          <a:xfrm flipV="1">
            <a:off x="6996113" y="2947988"/>
            <a:ext cx="1549400" cy="847291"/>
          </a:xfrm>
          <a:prstGeom prst="curvedConnector2">
            <a:avLst/>
          </a:prstGeom>
          <a:ln w="3206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8200" y="2313285"/>
            <a:ext cx="1506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Scenario 1</a:t>
            </a:r>
            <a:endParaRPr lang="en-US" sz="24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9" y="3976484"/>
            <a:ext cx="1506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Scenario 2</a:t>
            </a:r>
            <a:endParaRPr lang="en-US" sz="24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Action Button: Help 17"/>
          <p:cNvSpPr/>
          <p:nvPr/>
        </p:nvSpPr>
        <p:spPr>
          <a:xfrm>
            <a:off x="4395312" y="4668982"/>
            <a:ext cx="380047" cy="414770"/>
          </a:xfrm>
          <a:prstGeom prst="actionButtonHelp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Action Button: Help 19"/>
          <p:cNvSpPr/>
          <p:nvPr/>
        </p:nvSpPr>
        <p:spPr>
          <a:xfrm>
            <a:off x="6047720" y="2533218"/>
            <a:ext cx="380047" cy="414770"/>
          </a:xfrm>
          <a:prstGeom prst="actionButtonHelp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Action Button: Help 20"/>
          <p:cNvSpPr/>
          <p:nvPr/>
        </p:nvSpPr>
        <p:spPr>
          <a:xfrm>
            <a:off x="8496776" y="2947988"/>
            <a:ext cx="380047" cy="414770"/>
          </a:xfrm>
          <a:prstGeom prst="actionButtonHelp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783" y="3954029"/>
            <a:ext cx="609600" cy="762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55576" y="4365104"/>
            <a:ext cx="350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병원</a:t>
            </a:r>
            <a:endParaRPr lang="en-US" sz="2400" dirty="0">
              <a:solidFill>
                <a:srgbClr val="33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48</a:t>
            </a:fld>
            <a:endParaRPr lang="ko-KR" altLang="en-US" dirty="0"/>
          </a:p>
        </p:txBody>
      </p:sp>
      <p:sp>
        <p:nvSpPr>
          <p:cNvPr id="19" name="Bent Arrow 19"/>
          <p:cNvSpPr/>
          <p:nvPr/>
        </p:nvSpPr>
        <p:spPr>
          <a:xfrm>
            <a:off x="5076826" y="3636530"/>
            <a:ext cx="914400" cy="246829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496" y="6474822"/>
            <a:ext cx="201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Slide from David Chen</a:t>
            </a:r>
            <a:endParaRPr lang="ko-KR" altLang="en-US" sz="16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3" name="직선 화살표 연결선 22"/>
          <p:cNvCxnSpPr/>
          <p:nvPr/>
        </p:nvCxnSpPr>
        <p:spPr>
          <a:xfrm flipV="1">
            <a:off x="2345192" y="3954029"/>
            <a:ext cx="2154800" cy="611621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 flipV="1">
            <a:off x="2345193" y="3068960"/>
            <a:ext cx="3165020" cy="149669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 flipV="1">
            <a:off x="2345193" y="2541588"/>
            <a:ext cx="5793920" cy="2024062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816653" y="1763128"/>
            <a:ext cx="160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Ambiguity!</a:t>
            </a:r>
            <a:endParaRPr lang="ko-KR" altLang="en-US" sz="2400" b="1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97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Learn to interpret and follow navigation instructions 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e.g. </a:t>
            </a:r>
            <a:r>
              <a:rPr lang="en-US" i="1" dirty="0" smtClean="0">
                <a:solidFill>
                  <a:srgbClr val="008000"/>
                </a:solidFill>
              </a:rPr>
              <a:t>Go down this hall and make a right when you see an elevator to your left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</a:p>
          <a:p>
            <a:r>
              <a:rPr lang="en-US" dirty="0" smtClean="0"/>
              <a:t>Use virtual worlds and instructor/follower data from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MacMahon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et al. (2006)</a:t>
            </a:r>
          </a:p>
          <a:p>
            <a:r>
              <a:rPr lang="en-US" dirty="0" smtClean="0"/>
              <a:t>Difficulties</a:t>
            </a:r>
          </a:p>
          <a:p>
            <a:pPr lvl="1"/>
            <a:r>
              <a:rPr lang="en-US" altLang="ko-KR" dirty="0" smtClean="0"/>
              <a:t>No</a:t>
            </a:r>
            <a:r>
              <a:rPr lang="ko-KR" altLang="en-US" dirty="0" smtClean="0"/>
              <a:t> </a:t>
            </a:r>
            <a:r>
              <a:rPr lang="en-US" dirty="0" smtClean="0"/>
              <a:t>prior </a:t>
            </a:r>
            <a:r>
              <a:rPr lang="en-US" dirty="0"/>
              <a:t>linguistic knowledge</a:t>
            </a:r>
          </a:p>
          <a:p>
            <a:pPr lvl="1"/>
            <a:r>
              <a:rPr lang="en-US" dirty="0" smtClean="0"/>
              <a:t>Infer language semantics by </a:t>
            </a:r>
            <a:r>
              <a:rPr lang="en-US" dirty="0"/>
              <a:t>observing how humans follow instructions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260648"/>
            <a:ext cx="7994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30A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dirty="0" smtClean="0"/>
              <a:t>Navigation Task 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(Chen and Mooney, 2011)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49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431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Language Grounding: Machine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3733800"/>
            <a:ext cx="2209800" cy="685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ko-KR" sz="2400" dirty="0" smtClean="0">
                <a:solidFill>
                  <a:srgbClr val="00CCFF"/>
                </a:solidFill>
                <a:ea typeface="굴림" charset="-127"/>
              </a:rPr>
              <a:t>Iran’s goalkeeper blocks the ball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ko-KR" sz="2400" dirty="0" smtClean="0">
              <a:solidFill>
                <a:srgbClr val="00CCFF"/>
              </a:solidFill>
              <a:ea typeface="굴림" charset="-127"/>
            </a:endParaRPr>
          </a:p>
          <a:p>
            <a:pPr eaLnBrk="1" hangingPunct="1">
              <a:lnSpc>
                <a:spcPct val="90000"/>
              </a:lnSpc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ko-KR" sz="2000" dirty="0" smtClean="0">
              <a:ea typeface="굴림" charset="-127"/>
            </a:endParaRPr>
          </a:p>
        </p:txBody>
      </p:sp>
      <p:sp>
        <p:nvSpPr>
          <p:cNvPr id="10246" name="AutoShape 8"/>
          <p:cNvSpPr>
            <a:spLocks noChangeArrowheads="1"/>
          </p:cNvSpPr>
          <p:nvPr/>
        </p:nvSpPr>
        <p:spPr bwMode="auto">
          <a:xfrm rot="5314061">
            <a:off x="5755481" y="3170610"/>
            <a:ext cx="454025" cy="992188"/>
          </a:xfrm>
          <a:prstGeom prst="curvedRightArrow">
            <a:avLst>
              <a:gd name="adj1" fmla="val 43706"/>
              <a:gd name="adj2" fmla="val 8741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0247" name="AutoShape 9"/>
          <p:cNvSpPr>
            <a:spLocks noChangeArrowheads="1"/>
          </p:cNvSpPr>
          <p:nvPr/>
        </p:nvSpPr>
        <p:spPr bwMode="auto">
          <a:xfrm rot="-5419761">
            <a:off x="5868194" y="3819897"/>
            <a:ext cx="457200" cy="915988"/>
          </a:xfrm>
          <a:prstGeom prst="curvedRightArrow">
            <a:avLst>
              <a:gd name="adj1" fmla="val 40069"/>
              <a:gd name="adj2" fmla="val 8013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0248" name="AutoShape 10"/>
          <p:cNvSpPr>
            <a:spLocks noChangeArrowheads="1"/>
          </p:cNvSpPr>
          <p:nvPr/>
        </p:nvSpPr>
        <p:spPr bwMode="auto">
          <a:xfrm rot="5314061">
            <a:off x="2555081" y="3163094"/>
            <a:ext cx="454025" cy="992188"/>
          </a:xfrm>
          <a:prstGeom prst="curvedRightArrow">
            <a:avLst>
              <a:gd name="adj1" fmla="val 43706"/>
              <a:gd name="adj2" fmla="val 8741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0249" name="AutoShape 11"/>
          <p:cNvSpPr>
            <a:spLocks noChangeArrowheads="1"/>
          </p:cNvSpPr>
          <p:nvPr/>
        </p:nvSpPr>
        <p:spPr bwMode="auto">
          <a:xfrm rot="-5419761">
            <a:off x="2667794" y="3809206"/>
            <a:ext cx="457200" cy="915988"/>
          </a:xfrm>
          <a:prstGeom prst="curvedRightArrow">
            <a:avLst>
              <a:gd name="adj1" fmla="val 40069"/>
              <a:gd name="adj2" fmla="val 8013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0250" name="Rectangle 12"/>
          <p:cNvSpPr>
            <a:spLocks noChangeArrowheads="1"/>
          </p:cNvSpPr>
          <p:nvPr/>
        </p:nvSpPr>
        <p:spPr bwMode="auto">
          <a:xfrm>
            <a:off x="3443536" y="3733800"/>
            <a:ext cx="192055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en-US" altLang="ko-KR" sz="2200" dirty="0" smtClean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Block(</a:t>
            </a:r>
            <a:r>
              <a:rPr lang="en-US" altLang="ko-KR" sz="2200" i="1" dirty="0" err="1" smtClean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IranGoalKeeper</a:t>
            </a:r>
            <a:r>
              <a:rPr lang="en-US" altLang="ko-KR" sz="2200" dirty="0" smtClean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)</a:t>
            </a:r>
            <a:endParaRPr lang="en-US" altLang="ko-KR" sz="2200" dirty="0">
              <a:solidFill>
                <a:srgbClr val="FF9900"/>
              </a:solidFill>
              <a:latin typeface="Calibri" pitchFamily="34" charset="0"/>
              <a:ea typeface="굴림" charset="-127"/>
              <a:cs typeface="Calibri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en-US" altLang="ko-KR" sz="2200" dirty="0">
              <a:solidFill>
                <a:srgbClr val="FF9900"/>
              </a:solidFill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l="9072" t="3612" b="7723"/>
          <a:stretch>
            <a:fillRect/>
          </a:stretch>
        </p:blipFill>
        <p:spPr bwMode="auto">
          <a:xfrm>
            <a:off x="6692316" y="2813012"/>
            <a:ext cx="1872208" cy="236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>
          <a:xfrm>
            <a:off x="3419872" y="3284984"/>
            <a:ext cx="1944216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위쪽/아래쪽 화살표 14"/>
          <p:cNvSpPr/>
          <p:nvPr/>
        </p:nvSpPr>
        <p:spPr>
          <a:xfrm>
            <a:off x="4067944" y="5013176"/>
            <a:ext cx="720080" cy="1080120"/>
          </a:xfrm>
          <a:prstGeom prst="upDownArrow">
            <a:avLst>
              <a:gd name="adj1" fmla="val 36345"/>
              <a:gd name="adj2" fmla="val 3907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802951" y="6207695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Machine</a:t>
            </a:r>
            <a:endParaRPr lang="ko-KR" altLang="en-US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099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45953" y="1659090"/>
            <a:ext cx="5532716" cy="11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bluet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364" y="3372205"/>
            <a:ext cx="173492" cy="350564"/>
          </a:xfrm>
          <a:prstGeom prst="rect">
            <a:avLst/>
          </a:prstGeom>
        </p:spPr>
      </p:pic>
      <p:pic>
        <p:nvPicPr>
          <p:cNvPr id="36" name="Picture 35" descr="floral1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523122" y="3572455"/>
            <a:ext cx="136932" cy="444164"/>
          </a:xfrm>
          <a:prstGeom prst="rect">
            <a:avLst/>
          </a:prstGeom>
        </p:spPr>
      </p:pic>
      <p:pic>
        <p:nvPicPr>
          <p:cNvPr id="37" name="Picture 36" descr="honeycomb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901292" y="5532320"/>
            <a:ext cx="136933" cy="444164"/>
          </a:xfrm>
          <a:prstGeom prst="rect">
            <a:avLst/>
          </a:prstGeom>
        </p:spPr>
      </p:pic>
      <p:pic>
        <p:nvPicPr>
          <p:cNvPr id="38" name="Picture 37" descr="rock1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8358" y="4357972"/>
            <a:ext cx="173492" cy="3505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38869" y="1765832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2" name="Picture 31" descr="grass14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8869" y="1906058"/>
            <a:ext cx="177667" cy="350566"/>
          </a:xfrm>
          <a:prstGeom prst="rect">
            <a:avLst/>
          </a:prstGeom>
        </p:spPr>
      </p:pic>
      <p:pic>
        <p:nvPicPr>
          <p:cNvPr id="50" name="Picture 49" descr="Cement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1668505" y="1613862"/>
            <a:ext cx="140226" cy="444165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1338869" y="2256625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2" name="Picture 51" descr="grass14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8869" y="2396851"/>
            <a:ext cx="177667" cy="350566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1338869" y="2747418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4" name="Picture 53" descr="grass14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8869" y="2887644"/>
            <a:ext cx="177667" cy="350566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1338869" y="3231981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6" name="Picture 55" descr="grass14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8869" y="3372208"/>
            <a:ext cx="177667" cy="350566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338869" y="3722774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8" name="Picture 57" descr="grass14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8869" y="3863001"/>
            <a:ext cx="177667" cy="350566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1338869" y="4213567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" name="Picture 60" descr="Cement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0700" y="1906059"/>
            <a:ext cx="177666" cy="350564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1960700" y="1765834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" name="Picture 62" descr="Cement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2290336" y="2104654"/>
            <a:ext cx="140226" cy="444165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1960700" y="2256624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82532" y="2256624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6" name="Picture 65" descr="wood018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6707" y="2396850"/>
            <a:ext cx="173492" cy="350564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2578358" y="2741192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8" name="Picture 67" descr="wood018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2532" y="2881417"/>
            <a:ext cx="173492" cy="350564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2582532" y="3231985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0" name="Picture 69" descr="wood018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6707" y="3372210"/>
            <a:ext cx="173492" cy="350564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>
            <a:off x="2578358" y="3722776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964874" y="3231981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3" name="Picture 72" descr="Cement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2294511" y="3080011"/>
            <a:ext cx="140226" cy="444165"/>
          </a:xfrm>
          <a:prstGeom prst="rect">
            <a:avLst/>
          </a:prstGeom>
        </p:spPr>
      </p:pic>
      <p:pic>
        <p:nvPicPr>
          <p:cNvPr id="74" name="Picture 73" descr="Cement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2920519" y="3080014"/>
            <a:ext cx="140226" cy="444165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3204364" y="3231981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6" name="Picture 75" descr="brick00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4875" y="3372210"/>
            <a:ext cx="177666" cy="350564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1960699" y="3722770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8" name="Picture 77" descr="brick00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0700" y="3863000"/>
            <a:ext cx="177666" cy="350564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1960698" y="4213563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0" name="Picture 79" descr="brick00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0699" y="4353793"/>
            <a:ext cx="177666" cy="350564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>
            <a:off x="1960698" y="4704358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2" name="Picture 81" descr="Cement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1672678" y="3570806"/>
            <a:ext cx="140226" cy="444165"/>
          </a:xfrm>
          <a:prstGeom prst="rect">
            <a:avLst/>
          </a:prstGeom>
        </p:spPr>
      </p:pic>
      <p:pic>
        <p:nvPicPr>
          <p:cNvPr id="86" name="Picture 85" descr="bluet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189" y="3863002"/>
            <a:ext cx="173492" cy="350564"/>
          </a:xfrm>
          <a:prstGeom prst="rect">
            <a:avLst/>
          </a:prstGeom>
        </p:spPr>
      </p:pic>
      <p:sp>
        <p:nvSpPr>
          <p:cNvPr id="87" name="Rectangle 86"/>
          <p:cNvSpPr/>
          <p:nvPr/>
        </p:nvSpPr>
        <p:spPr>
          <a:xfrm>
            <a:off x="3200189" y="3722779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8" name="Picture 87" descr="bluet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713" y="4357963"/>
            <a:ext cx="173492" cy="350564"/>
          </a:xfrm>
          <a:prstGeom prst="rect">
            <a:avLst/>
          </a:prstGeom>
        </p:spPr>
      </p:pic>
      <p:sp>
        <p:nvSpPr>
          <p:cNvPr id="89" name="Rectangle 88"/>
          <p:cNvSpPr/>
          <p:nvPr/>
        </p:nvSpPr>
        <p:spPr>
          <a:xfrm>
            <a:off x="3212713" y="4217739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0" name="Picture 89" descr="bluet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539" y="4848761"/>
            <a:ext cx="173492" cy="350564"/>
          </a:xfrm>
          <a:prstGeom prst="rect">
            <a:avLst/>
          </a:prstGeom>
        </p:spPr>
      </p:pic>
      <p:sp>
        <p:nvSpPr>
          <p:cNvPr id="91" name="Rectangle 90"/>
          <p:cNvSpPr/>
          <p:nvPr/>
        </p:nvSpPr>
        <p:spPr>
          <a:xfrm>
            <a:off x="3208539" y="4708536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" name="Picture 91" descr="bluet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189" y="5339549"/>
            <a:ext cx="173492" cy="350564"/>
          </a:xfrm>
          <a:prstGeom prst="rect">
            <a:avLst/>
          </a:prstGeom>
        </p:spPr>
      </p:pic>
      <p:sp>
        <p:nvSpPr>
          <p:cNvPr id="93" name="Rectangle 92"/>
          <p:cNvSpPr/>
          <p:nvPr/>
        </p:nvSpPr>
        <p:spPr>
          <a:xfrm>
            <a:off x="3200189" y="5199326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4" name="Picture 93" descr="bluet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015" y="5830347"/>
            <a:ext cx="173492" cy="350564"/>
          </a:xfrm>
          <a:prstGeom prst="rect">
            <a:avLst/>
          </a:prstGeom>
        </p:spPr>
      </p:pic>
      <p:sp>
        <p:nvSpPr>
          <p:cNvPr id="95" name="Rectangle 94"/>
          <p:cNvSpPr/>
          <p:nvPr/>
        </p:nvSpPr>
        <p:spPr>
          <a:xfrm>
            <a:off x="3196015" y="5690123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191841" y="6180912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7" name="Picture 96" descr="Cement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2294511" y="4065769"/>
            <a:ext cx="140226" cy="444165"/>
          </a:xfrm>
          <a:prstGeom prst="rect">
            <a:avLst/>
          </a:prstGeom>
        </p:spPr>
      </p:pic>
      <p:sp>
        <p:nvSpPr>
          <p:cNvPr id="98" name="Rectangle 97"/>
          <p:cNvSpPr/>
          <p:nvPr/>
        </p:nvSpPr>
        <p:spPr>
          <a:xfrm>
            <a:off x="2590883" y="4213563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9" name="Picture 98" descr="rock1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8357" y="4852061"/>
            <a:ext cx="173492" cy="350564"/>
          </a:xfrm>
          <a:prstGeom prst="rect">
            <a:avLst/>
          </a:prstGeom>
        </p:spPr>
      </p:pic>
      <p:sp>
        <p:nvSpPr>
          <p:cNvPr id="100" name="Rectangle 99"/>
          <p:cNvSpPr/>
          <p:nvPr/>
        </p:nvSpPr>
        <p:spPr>
          <a:xfrm>
            <a:off x="2590883" y="4711835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1" name="Picture 100" descr="rock1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4183" y="5335372"/>
            <a:ext cx="173492" cy="350564"/>
          </a:xfrm>
          <a:prstGeom prst="rect">
            <a:avLst/>
          </a:prstGeom>
        </p:spPr>
      </p:pic>
      <p:sp>
        <p:nvSpPr>
          <p:cNvPr id="102" name="Rectangle 101"/>
          <p:cNvSpPr/>
          <p:nvPr/>
        </p:nvSpPr>
        <p:spPr>
          <a:xfrm>
            <a:off x="2590883" y="5202626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578357" y="5690123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4" name="Picture 103" descr="honeycomb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543995" y="5539799"/>
            <a:ext cx="136933" cy="444164"/>
          </a:xfrm>
          <a:prstGeom prst="rect">
            <a:avLst/>
          </a:prstGeom>
        </p:spPr>
      </p:pic>
      <p:sp>
        <p:nvSpPr>
          <p:cNvPr id="105" name="Rectangle 104"/>
          <p:cNvSpPr/>
          <p:nvPr/>
        </p:nvSpPr>
        <p:spPr>
          <a:xfrm>
            <a:off x="3838719" y="5697603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6" name="Picture 105" descr="honeycomb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174177" y="5547278"/>
            <a:ext cx="136933" cy="444164"/>
          </a:xfrm>
          <a:prstGeom prst="rect">
            <a:avLst/>
          </a:prstGeom>
        </p:spPr>
      </p:pic>
      <p:sp>
        <p:nvSpPr>
          <p:cNvPr id="107" name="Rectangle 106"/>
          <p:cNvSpPr/>
          <p:nvPr/>
        </p:nvSpPr>
        <p:spPr>
          <a:xfrm>
            <a:off x="4464726" y="5700894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8" name="Picture 107" descr="Cement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2895" y="5841120"/>
            <a:ext cx="177666" cy="350564"/>
          </a:xfrm>
          <a:prstGeom prst="rect">
            <a:avLst/>
          </a:prstGeom>
        </p:spPr>
      </p:pic>
      <p:pic>
        <p:nvPicPr>
          <p:cNvPr id="110" name="Picture 109" descr="Cement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4172531" y="6039714"/>
            <a:ext cx="140226" cy="444165"/>
          </a:xfrm>
          <a:prstGeom prst="rect">
            <a:avLst/>
          </a:prstGeom>
        </p:spPr>
      </p:pic>
      <p:sp>
        <p:nvSpPr>
          <p:cNvPr id="111" name="Rectangle 110"/>
          <p:cNvSpPr/>
          <p:nvPr/>
        </p:nvSpPr>
        <p:spPr>
          <a:xfrm>
            <a:off x="3842895" y="6191682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4464727" y="6191682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3" name="Picture 112" descr="Cement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3546524" y="4559865"/>
            <a:ext cx="140226" cy="444165"/>
          </a:xfrm>
          <a:prstGeom prst="rect">
            <a:avLst/>
          </a:prstGeom>
        </p:spPr>
      </p:pic>
      <p:pic>
        <p:nvPicPr>
          <p:cNvPr id="114" name="Picture 113" descr="Cement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8719" y="4852063"/>
            <a:ext cx="177666" cy="350564"/>
          </a:xfrm>
          <a:prstGeom prst="rect">
            <a:avLst/>
          </a:prstGeom>
        </p:spPr>
      </p:pic>
      <p:sp>
        <p:nvSpPr>
          <p:cNvPr id="115" name="Rectangle 114"/>
          <p:cNvSpPr/>
          <p:nvPr/>
        </p:nvSpPr>
        <p:spPr>
          <a:xfrm>
            <a:off x="3838719" y="4711838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3838719" y="5202627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7" name="Picture 116" descr="Cement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3550700" y="5050658"/>
            <a:ext cx="140226" cy="444165"/>
          </a:xfrm>
          <a:prstGeom prst="rect">
            <a:avLst/>
          </a:prstGeom>
        </p:spPr>
      </p:pic>
      <p:pic>
        <p:nvPicPr>
          <p:cNvPr id="118" name="Picture 117" descr="Cement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2896" y="3862995"/>
            <a:ext cx="177666" cy="350564"/>
          </a:xfrm>
          <a:prstGeom prst="rect">
            <a:avLst/>
          </a:prstGeom>
        </p:spPr>
      </p:pic>
      <p:sp>
        <p:nvSpPr>
          <p:cNvPr id="119" name="Rectangle 118"/>
          <p:cNvSpPr/>
          <p:nvPr/>
        </p:nvSpPr>
        <p:spPr>
          <a:xfrm>
            <a:off x="3842896" y="3722769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3842896" y="4213559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1" name="Picture 120" descr="floral1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174179" y="3572446"/>
            <a:ext cx="136932" cy="444164"/>
          </a:xfrm>
          <a:prstGeom prst="rect">
            <a:avLst/>
          </a:prstGeom>
        </p:spPr>
      </p:pic>
      <p:sp>
        <p:nvSpPr>
          <p:cNvPr id="122" name="Rectangle 121"/>
          <p:cNvSpPr/>
          <p:nvPr/>
        </p:nvSpPr>
        <p:spPr>
          <a:xfrm>
            <a:off x="4493953" y="3722760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3" name="Picture 122" descr="floral1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825237" y="3569145"/>
            <a:ext cx="136932" cy="444164"/>
          </a:xfrm>
          <a:prstGeom prst="rect">
            <a:avLst/>
          </a:prstGeom>
        </p:spPr>
      </p:pic>
      <p:sp>
        <p:nvSpPr>
          <p:cNvPr id="124" name="Rectangle 123"/>
          <p:cNvSpPr/>
          <p:nvPr/>
        </p:nvSpPr>
        <p:spPr>
          <a:xfrm>
            <a:off x="5145010" y="3719459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5" name="Picture 124" descr="fish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7462" y="5383052"/>
            <a:ext cx="1253491" cy="879635"/>
          </a:xfrm>
          <a:prstGeom prst="rect">
            <a:avLst/>
          </a:prstGeom>
        </p:spPr>
      </p:pic>
      <p:pic>
        <p:nvPicPr>
          <p:cNvPr id="126" name="Picture 125" descr="eiffel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00518" y="3165169"/>
            <a:ext cx="954387" cy="1121803"/>
          </a:xfrm>
          <a:prstGeom prst="rect">
            <a:avLst/>
          </a:prstGeom>
        </p:spPr>
      </p:pic>
      <p:pic>
        <p:nvPicPr>
          <p:cNvPr id="127" name="Picture 126" descr="butterfly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83597" y="1765832"/>
            <a:ext cx="1481128" cy="828654"/>
          </a:xfrm>
          <a:prstGeom prst="rect">
            <a:avLst/>
          </a:prstGeom>
        </p:spPr>
      </p:pic>
      <p:cxnSp>
        <p:nvCxnSpPr>
          <p:cNvPr id="128" name="Straight Connector 127"/>
          <p:cNvCxnSpPr/>
          <p:nvPr/>
        </p:nvCxnSpPr>
        <p:spPr>
          <a:xfrm>
            <a:off x="945953" y="6507467"/>
            <a:ext cx="5532716" cy="33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5400000">
            <a:off x="-1479359" y="4082153"/>
            <a:ext cx="4850625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5400000">
            <a:off x="4053355" y="4082153"/>
            <a:ext cx="4850625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945952" y="4852063"/>
            <a:ext cx="2245889" cy="11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3386206" y="4711838"/>
            <a:ext cx="3092463" cy="11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V="1">
            <a:off x="3191841" y="4704358"/>
            <a:ext cx="206890" cy="14882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3212714" y="2888768"/>
            <a:ext cx="3278479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V="1">
            <a:off x="1765952" y="2888768"/>
            <a:ext cx="1446761" cy="11411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rot="5400000" flipH="1" flipV="1">
            <a:off x="1357191" y="4436532"/>
            <a:ext cx="814676" cy="14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9" name="Picture 168" descr="Cement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2920520" y="4552387"/>
            <a:ext cx="140226" cy="444165"/>
          </a:xfrm>
          <a:prstGeom prst="rect">
            <a:avLst/>
          </a:prstGeom>
        </p:spPr>
      </p:pic>
      <p:sp>
        <p:nvSpPr>
          <p:cNvPr id="171" name="TextBox 170"/>
          <p:cNvSpPr txBox="1"/>
          <p:nvPr/>
        </p:nvSpPr>
        <p:spPr>
          <a:xfrm>
            <a:off x="1050292" y="1660213"/>
            <a:ext cx="2885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itchFamily="34" charset="0"/>
                <a:cs typeface="Calibri" pitchFamily="34" charset="0"/>
              </a:rPr>
              <a:t>H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1050292" y="3568743"/>
            <a:ext cx="2885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1765952" y="2099295"/>
            <a:ext cx="2885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L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1763817" y="4043314"/>
            <a:ext cx="2885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2459099" y="3972315"/>
            <a:ext cx="2885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2380953" y="4555632"/>
            <a:ext cx="2885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B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2983597" y="4398303"/>
            <a:ext cx="2885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itchFamily="34" charset="0"/>
                <a:cs typeface="Calibri" pitchFamily="34" charset="0"/>
              </a:rPr>
              <a:t>C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2983597" y="5386236"/>
            <a:ext cx="2885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itchFamily="34" charset="0"/>
                <a:cs typeface="Calibri" pitchFamily="34" charset="0"/>
              </a:rPr>
              <a:t>H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380953" y="2923553"/>
            <a:ext cx="2885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E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3669382" y="6023583"/>
            <a:ext cx="2885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L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4383044" y="3411413"/>
            <a:ext cx="2885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E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781800" y="1671125"/>
            <a:ext cx="1905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H – Hat Rack</a:t>
            </a:r>
          </a:p>
          <a:p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L – Lamp</a:t>
            </a:r>
          </a:p>
          <a:p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E – Easel</a:t>
            </a:r>
          </a:p>
          <a:p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S – Sofa</a:t>
            </a:r>
          </a:p>
          <a:p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B – Barstool</a:t>
            </a:r>
          </a:p>
          <a:p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 - Chair</a:t>
            </a:r>
          </a:p>
          <a:p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4" name="Title 1"/>
          <p:cNvSpPr txBox="1">
            <a:spLocks/>
          </p:cNvSpPr>
          <p:nvPr/>
        </p:nvSpPr>
        <p:spPr>
          <a:xfrm>
            <a:off x="196280" y="260648"/>
            <a:ext cx="9056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30A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dirty="0" smtClean="0"/>
              <a:t>Sample Environment</a:t>
            </a:r>
            <a:endParaRPr lang="en-US" altLang="ko-KR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6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50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681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Goal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Learn the underlying meanings of </a:t>
            </a:r>
            <a:r>
              <a:rPr lang="en-US" altLang="ko-KR" dirty="0" smtClean="0">
                <a:solidFill>
                  <a:srgbClr val="00B0F0"/>
                </a:solidFill>
              </a:rPr>
              <a:t>instructions</a:t>
            </a:r>
            <a:r>
              <a:rPr lang="en-US" altLang="ko-KR" dirty="0" smtClean="0"/>
              <a:t> by observing human </a:t>
            </a:r>
            <a:r>
              <a:rPr lang="en-US" altLang="ko-KR" dirty="0" smtClean="0">
                <a:solidFill>
                  <a:srgbClr val="FF0000"/>
                </a:solidFill>
              </a:rPr>
              <a:t>actions</a:t>
            </a:r>
            <a:r>
              <a:rPr lang="en-US" altLang="ko-KR" dirty="0" smtClean="0"/>
              <a:t> for the instructions </a:t>
            </a:r>
          </a:p>
          <a:p>
            <a:pPr lvl="1"/>
            <a:r>
              <a:rPr lang="en-US" altLang="ko-KR" dirty="0" smtClean="0"/>
              <a:t>Learn to map </a:t>
            </a:r>
            <a:r>
              <a:rPr lang="en-US" altLang="ko-KR" dirty="0" smtClean="0">
                <a:solidFill>
                  <a:srgbClr val="00B0F0"/>
                </a:solidFill>
              </a:rPr>
              <a:t>instructions</a:t>
            </a:r>
            <a:r>
              <a:rPr lang="en-US" altLang="ko-KR" dirty="0" smtClean="0"/>
              <a:t> (</a:t>
            </a:r>
            <a:r>
              <a:rPr lang="en-US" altLang="ko-KR" dirty="0" smtClean="0">
                <a:solidFill>
                  <a:srgbClr val="00B0F0"/>
                </a:solidFill>
              </a:rPr>
              <a:t>NL</a:t>
            </a:r>
            <a:r>
              <a:rPr lang="en-US" altLang="ko-KR" dirty="0" smtClean="0"/>
              <a:t>) into correct </a:t>
            </a:r>
            <a:r>
              <a:rPr lang="en-US" altLang="ko-KR" dirty="0" smtClean="0">
                <a:solidFill>
                  <a:srgbClr val="FF0000"/>
                </a:solidFill>
              </a:rPr>
              <a:t>formal plan of actions </a:t>
            </a:r>
            <a:r>
              <a:rPr lang="en-US" altLang="ko-KR" dirty="0" smtClean="0"/>
              <a:t>(</a:t>
            </a:r>
            <a:r>
              <a:rPr lang="en-US" altLang="ko-KR" dirty="0" smtClean="0">
                <a:solidFill>
                  <a:srgbClr val="FF0000"/>
                </a:solidFill>
              </a:rPr>
              <a:t>MR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Learn from high </a:t>
            </a:r>
            <a:r>
              <a:rPr lang="en-US" altLang="ko-KR" dirty="0"/>
              <a:t>a</a:t>
            </a:r>
            <a:r>
              <a:rPr lang="en-US" altLang="ko-KR" dirty="0" smtClean="0"/>
              <a:t>mbiguity</a:t>
            </a:r>
          </a:p>
          <a:p>
            <a:pPr lvl="1"/>
            <a:r>
              <a:rPr lang="en-US" altLang="ko-KR" dirty="0" smtClean="0"/>
              <a:t>Training input of NL instruction / landmarks plan </a:t>
            </a:r>
            <a:r>
              <a:rPr lang="en-US" altLang="ko-KR" sz="2200" dirty="0" smtClean="0">
                <a:solidFill>
                  <a:schemeClr val="bg1">
                    <a:lumMod val="50000"/>
                  </a:schemeClr>
                </a:solidFill>
              </a:rPr>
              <a:t>(Chen and Mooney, 2011) </a:t>
            </a:r>
            <a:r>
              <a:rPr lang="en-US" altLang="ko-KR" dirty="0" smtClean="0"/>
              <a:t>pairs</a:t>
            </a:r>
          </a:p>
          <a:p>
            <a:pPr lvl="1"/>
            <a:r>
              <a:rPr lang="en-US" altLang="ko-KR" dirty="0" smtClean="0"/>
              <a:t>Landmarks plan</a:t>
            </a:r>
          </a:p>
          <a:p>
            <a:pPr lvl="2"/>
            <a:r>
              <a:rPr lang="en-US" altLang="ko-KR" dirty="0" smtClean="0"/>
              <a:t>Describe actions in the environment along with notable objects encountered on the way</a:t>
            </a:r>
          </a:p>
          <a:p>
            <a:pPr lvl="2"/>
            <a:r>
              <a:rPr lang="en-US" altLang="ko-KR" dirty="0" smtClean="0"/>
              <a:t>Overestimate the meaning of the instruction, including unnecessary details</a:t>
            </a:r>
          </a:p>
          <a:p>
            <a:pPr lvl="2"/>
            <a:r>
              <a:rPr lang="en-US" altLang="ko-KR" dirty="0" smtClean="0"/>
              <a:t>Only subset of the plan is true for the instruction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51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33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Challenges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52</a:t>
            </a:fld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056931"/>
              </p:ext>
            </p:extLst>
          </p:nvPr>
        </p:nvGraphicFramePr>
        <p:xfrm>
          <a:off x="395536" y="1412776"/>
          <a:ext cx="8424936" cy="482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8404"/>
                <a:gridCol w="6986532"/>
              </a:tblGrid>
              <a:tr h="10740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Instruction:</a:t>
                      </a:r>
                      <a:endParaRPr lang="ko-KR" altLang="en-US" sz="22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"at the easel, go left and then take a right onto the blue path at the corner"</a:t>
                      </a:r>
                      <a:endParaRPr lang="ko-KR" altLang="en-US" sz="22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5053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Landmarks</a:t>
                      </a:r>
                      <a:r>
                        <a:rPr lang="en-US" altLang="ko-KR" sz="2200" baseline="0" dirty="0" smtClean="0">
                          <a:latin typeface="Calibri" pitchFamily="34" charset="0"/>
                          <a:cs typeface="Calibri" pitchFamily="34" charset="0"/>
                        </a:rPr>
                        <a:t> plan:</a:t>
                      </a:r>
                      <a:endParaRPr lang="ko-KR" altLang="en-US" sz="2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200" b="0" dirty="0" smtClean="0">
                          <a:latin typeface="Calibri" pitchFamily="34" charset="0"/>
                          <a:cs typeface="Calibri" pitchFamily="34" charset="0"/>
                        </a:rPr>
                        <a:t>Travel ( steps: 1 ) ,</a:t>
                      </a:r>
                    </a:p>
                    <a:p>
                      <a:pPr latinLnBrk="1"/>
                      <a:r>
                        <a:rPr lang="en-US" altLang="ko-KR" sz="2200" b="0" dirty="0" smtClean="0">
                          <a:latin typeface="Calibri" pitchFamily="34" charset="0"/>
                          <a:cs typeface="Calibri" pitchFamily="34" charset="0"/>
                        </a:rPr>
                        <a:t>Verify ( at: EASEL , side: CONCRETE HALLWAY ) ,</a:t>
                      </a:r>
                    </a:p>
                    <a:p>
                      <a:pPr latinLnBrk="1"/>
                      <a:r>
                        <a:rPr lang="en-US" altLang="ko-KR" sz="2200" b="0" dirty="0" smtClean="0">
                          <a:latin typeface="Calibri" pitchFamily="34" charset="0"/>
                          <a:cs typeface="Calibri" pitchFamily="34" charset="0"/>
                        </a:rPr>
                        <a:t>Turn ( LEFT ) ,</a:t>
                      </a:r>
                    </a:p>
                    <a:p>
                      <a:pPr latinLnBrk="1"/>
                      <a:r>
                        <a:rPr lang="en-US" altLang="ko-KR" sz="2200" b="0" dirty="0" smtClean="0">
                          <a:latin typeface="Calibri" pitchFamily="34" charset="0"/>
                          <a:cs typeface="Calibri" pitchFamily="34" charset="0"/>
                        </a:rPr>
                        <a:t>Verify ( front: CONCRETE HALLWAY ) ,</a:t>
                      </a:r>
                    </a:p>
                    <a:p>
                      <a:pPr latinLnBrk="1"/>
                      <a:r>
                        <a:rPr lang="en-US" altLang="ko-KR" sz="2200" b="0" dirty="0" smtClean="0">
                          <a:latin typeface="Calibri" pitchFamily="34" charset="0"/>
                          <a:cs typeface="Calibri" pitchFamily="34" charset="0"/>
                        </a:rPr>
                        <a:t>Travel ( steps: 1 ) ,</a:t>
                      </a:r>
                    </a:p>
                    <a:p>
                      <a:pPr latinLnBrk="1"/>
                      <a:r>
                        <a:rPr lang="en-US" altLang="ko-KR" sz="2200" b="0" dirty="0" smtClean="0">
                          <a:latin typeface="Calibri" pitchFamily="34" charset="0"/>
                          <a:cs typeface="Calibri" pitchFamily="34" charset="0"/>
                        </a:rPr>
                        <a:t>Verify ( side: BLUE HALLWAY , front: WALL ) ,</a:t>
                      </a:r>
                    </a:p>
                    <a:p>
                      <a:pPr latinLnBrk="1"/>
                      <a:r>
                        <a:rPr lang="en-US" altLang="ko-KR" sz="2200" b="0" dirty="0" smtClean="0">
                          <a:latin typeface="Calibri" pitchFamily="34" charset="0"/>
                          <a:cs typeface="Calibri" pitchFamily="34" charset="0"/>
                        </a:rPr>
                        <a:t>Turn ( RIGHT ) ,</a:t>
                      </a:r>
                    </a:p>
                    <a:p>
                      <a:pPr marL="0" indent="0" latinLnBrk="1"/>
                      <a:r>
                        <a:rPr lang="en-US" altLang="ko-KR" sz="2200" b="0" dirty="0" smtClean="0">
                          <a:latin typeface="Calibri" pitchFamily="34" charset="0"/>
                          <a:cs typeface="Calibri" pitchFamily="34" charset="0"/>
                        </a:rPr>
                        <a:t>Verify ( back: WALL , front: BLUE HALLWAY , front: CHAIR ,</a:t>
                      </a:r>
                    </a:p>
                    <a:p>
                      <a:pPr marL="0" indent="0" latinLnBrk="1"/>
                      <a:r>
                        <a:rPr lang="en-US" altLang="ko-KR" sz="2200" b="0" dirty="0" smtClean="0">
                          <a:latin typeface="Calibri" pitchFamily="34" charset="0"/>
                          <a:cs typeface="Calibri" pitchFamily="34" charset="0"/>
                        </a:rPr>
                        <a:t>              front: HATRACK , left: WALL , right: EASEL )</a:t>
                      </a:r>
                      <a:endParaRPr lang="ko-KR" alt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46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Challenges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53</a:t>
            </a:fld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473556"/>
              </p:ext>
            </p:extLst>
          </p:nvPr>
        </p:nvGraphicFramePr>
        <p:xfrm>
          <a:off x="395536" y="1412776"/>
          <a:ext cx="8424936" cy="482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8404"/>
                <a:gridCol w="6986532"/>
              </a:tblGrid>
              <a:tr h="10740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Instruction:</a:t>
                      </a:r>
                      <a:endParaRPr lang="ko-KR" altLang="en-US" sz="22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"at the easel, go left and then take a right onto the blue path at the corner"</a:t>
                      </a:r>
                      <a:endParaRPr lang="ko-KR" altLang="en-US" sz="22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5053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Landmarks</a:t>
                      </a:r>
                      <a:r>
                        <a:rPr lang="en-US" altLang="ko-KR" sz="2200" baseline="0" dirty="0" smtClean="0">
                          <a:latin typeface="Calibri" pitchFamily="34" charset="0"/>
                          <a:cs typeface="Calibri" pitchFamily="34" charset="0"/>
                        </a:rPr>
                        <a:t> plan:</a:t>
                      </a:r>
                      <a:endParaRPr lang="ko-KR" altLang="en-US" sz="2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Travel</a:t>
                      </a:r>
                      <a:r>
                        <a:rPr lang="en-US" altLang="ko-KR" sz="22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( steps: 1 ) ,</a:t>
                      </a:r>
                    </a:p>
                    <a:p>
                      <a:pPr latinLnBrk="1"/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Verify</a:t>
                      </a:r>
                      <a:r>
                        <a:rPr lang="en-US" altLang="ko-K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(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at: EASEL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, side: CONCRETE HALLWAY ) ,</a:t>
                      </a:r>
                    </a:p>
                    <a:p>
                      <a:pPr latinLnBrk="1"/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Turn</a:t>
                      </a:r>
                      <a:r>
                        <a:rPr lang="en-US" altLang="ko-KR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altLang="ko-KR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LEFT</a:t>
                      </a:r>
                      <a:r>
                        <a:rPr lang="en-US" altLang="ko-KR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r>
                        <a:rPr lang="en-US" altLang="ko-K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</a:p>
                    <a:p>
                      <a:pPr latinLnBrk="1"/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Verify ( front: CONCRETE HALLWAY ) ,</a:t>
                      </a:r>
                    </a:p>
                    <a:p>
                      <a:pPr latinLnBrk="1"/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Travel</a:t>
                      </a:r>
                      <a:r>
                        <a:rPr lang="en-US" altLang="ko-K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( steps: 1 ) ,</a:t>
                      </a:r>
                    </a:p>
                    <a:p>
                      <a:pPr latinLnBrk="1"/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Verify</a:t>
                      </a:r>
                      <a:r>
                        <a:rPr lang="en-US" altLang="ko-K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( side: BLUE HALLWAY ,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front: WALL</a:t>
                      </a:r>
                      <a:r>
                        <a:rPr lang="en-US" altLang="ko-KR" sz="22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) ,</a:t>
                      </a:r>
                    </a:p>
                    <a:p>
                      <a:pPr latinLnBrk="1"/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Turn</a:t>
                      </a:r>
                      <a:r>
                        <a:rPr lang="en-US" altLang="ko-KR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altLang="ko-KR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RIGHT</a:t>
                      </a:r>
                      <a:r>
                        <a:rPr lang="en-US" altLang="ko-KR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r>
                        <a:rPr lang="en-US" altLang="ko-KR" sz="22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</a:p>
                    <a:p>
                      <a:pPr marL="0" indent="0" latinLnBrk="1"/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Verify</a:t>
                      </a:r>
                      <a:r>
                        <a:rPr lang="en-US" altLang="ko-K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( back: WALL ,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front: BLUE HALLWAY</a:t>
                      </a:r>
                      <a:r>
                        <a:rPr lang="en-US" altLang="ko-KR" sz="22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, front: CHAIR ,</a:t>
                      </a:r>
                    </a:p>
                    <a:p>
                      <a:pPr marL="0" indent="0" latinLnBrk="1"/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              front: HATRACK , left: WALL , right: EASEL )</a:t>
                      </a:r>
                      <a:endParaRPr lang="ko-KR" altLang="en-US" sz="2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28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Challenges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54</a:t>
            </a:fld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865281"/>
              </p:ext>
            </p:extLst>
          </p:nvPr>
        </p:nvGraphicFramePr>
        <p:xfrm>
          <a:off x="395536" y="1412776"/>
          <a:ext cx="8424936" cy="482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8404"/>
                <a:gridCol w="6986532"/>
              </a:tblGrid>
              <a:tr h="10740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Instruction:</a:t>
                      </a:r>
                      <a:endParaRPr lang="ko-KR" altLang="en-US" sz="22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"at the easel, go left and then take a right onto the blue path at the corner"</a:t>
                      </a:r>
                      <a:endParaRPr lang="ko-KR" altLang="en-US" sz="22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5053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Correct</a:t>
                      </a:r>
                    </a:p>
                    <a:p>
                      <a:pPr latinLnBrk="1"/>
                      <a:r>
                        <a:rPr lang="en-US" altLang="ko-KR" sz="2200" baseline="0" dirty="0" smtClean="0">
                          <a:latin typeface="Calibri" pitchFamily="34" charset="0"/>
                          <a:cs typeface="Calibri" pitchFamily="34" charset="0"/>
                        </a:rPr>
                        <a:t>plan:</a:t>
                      </a:r>
                      <a:endParaRPr lang="ko-KR" altLang="en-US" sz="2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Travel</a:t>
                      </a:r>
                      <a:r>
                        <a:rPr lang="en-US" altLang="ko-K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( steps: 1 ) ,</a:t>
                      </a:r>
                    </a:p>
                    <a:p>
                      <a:pPr latinLnBrk="1"/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Verify</a:t>
                      </a:r>
                      <a:r>
                        <a:rPr lang="en-US" altLang="ko-K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(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at: EASEL </a:t>
                      </a:r>
                      <a:r>
                        <a:rPr lang="en-US" altLang="ko-KR" sz="22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, side: CONCRETE HALLWAY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) ,</a:t>
                      </a:r>
                    </a:p>
                    <a:p>
                      <a:pPr latinLnBrk="1"/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Turn</a:t>
                      </a:r>
                      <a:r>
                        <a:rPr lang="en-US" altLang="ko-KR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altLang="ko-KR" sz="22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LEFT</a:t>
                      </a:r>
                      <a:r>
                        <a:rPr lang="en-US" altLang="ko-KR" sz="22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r>
                        <a:rPr lang="en-US" altLang="ko-KR" sz="220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</a:p>
                    <a:p>
                      <a:pPr latinLnBrk="1"/>
                      <a:r>
                        <a:rPr lang="en-US" altLang="ko-KR" sz="22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Verify ( front: CONCRETE HALLWAY ) ,</a:t>
                      </a:r>
                    </a:p>
                    <a:p>
                      <a:pPr latinLnBrk="1"/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Travel</a:t>
                      </a:r>
                      <a:r>
                        <a:rPr lang="en-US" altLang="ko-K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( </a:t>
                      </a:r>
                      <a:r>
                        <a:rPr lang="en-US" altLang="ko-KR" sz="22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steps: 1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) ,</a:t>
                      </a:r>
                    </a:p>
                    <a:p>
                      <a:pPr latinLnBrk="1"/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Verify</a:t>
                      </a:r>
                      <a:r>
                        <a:rPr lang="en-US" altLang="ko-K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( </a:t>
                      </a:r>
                      <a:r>
                        <a:rPr lang="en-US" altLang="ko-KR" sz="22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side: BLUE HALLWAY </a:t>
                      </a:r>
                      <a:r>
                        <a:rPr lang="en-US" altLang="ko-KR" sz="2200" u="sng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front: WALL</a:t>
                      </a:r>
                      <a:r>
                        <a:rPr lang="en-US" altLang="ko-KR" sz="22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) ,</a:t>
                      </a:r>
                    </a:p>
                    <a:p>
                      <a:pPr latinLnBrk="1"/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Turn</a:t>
                      </a:r>
                      <a:r>
                        <a:rPr lang="en-US" altLang="ko-KR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altLang="ko-KR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RIGHT</a:t>
                      </a:r>
                      <a:r>
                        <a:rPr lang="en-US" altLang="ko-KR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r>
                        <a:rPr lang="en-US" altLang="ko-KR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</a:p>
                    <a:p>
                      <a:pPr marL="0" indent="0" latinLnBrk="1"/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Verify</a:t>
                      </a:r>
                      <a:r>
                        <a:rPr lang="en-US" altLang="ko-K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( </a:t>
                      </a:r>
                      <a:r>
                        <a:rPr lang="en-US" altLang="ko-KR" sz="22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back: WALL ,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front: BLUE HALLWAY</a:t>
                      </a:r>
                      <a:r>
                        <a:rPr lang="en-US" altLang="ko-KR" sz="22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, front: CHAIR ,</a:t>
                      </a:r>
                    </a:p>
                    <a:p>
                      <a:pPr marL="0" indent="0" latinLnBrk="1"/>
                      <a:r>
                        <a:rPr lang="en-US" altLang="ko-KR" sz="22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      front: HATRACK , left: WALL , right: EASEL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ko-KR" altLang="en-US" sz="2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6669" y="5373216"/>
            <a:ext cx="53901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Exponential Number of Possibilities! </a:t>
            </a:r>
            <a:br>
              <a:rPr lang="en-US" altLang="ko-K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(considering all subsets of actions and arguments)</a:t>
            </a:r>
            <a:endParaRPr lang="en-US" altLang="ko-K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094457"/>
            <a:ext cx="90458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n-US" altLang="ko-KR" sz="2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Combinatorial </a:t>
            </a:r>
            <a:r>
              <a:rPr lang="en-US" altLang="ko-KR" sz="2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matching problem </a:t>
            </a:r>
            <a:r>
              <a:rPr lang="en-US" altLang="ko-KR" sz="2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between instruction </a:t>
            </a:r>
            <a:r>
              <a:rPr lang="en-US" altLang="ko-KR" sz="2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and landmarks </a:t>
            </a:r>
            <a:r>
              <a:rPr lang="en-US" altLang="ko-KR" sz="2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plan</a:t>
            </a:r>
            <a:endParaRPr lang="en-US" altLang="ko-KR" sz="22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34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Previous Work </a:t>
            </a:r>
            <a:r>
              <a:rPr lang="en-US" altLang="ko-KR" sz="2800" dirty="0" smtClean="0">
                <a:solidFill>
                  <a:schemeClr val="bg1">
                    <a:lumMod val="50000"/>
                  </a:schemeClr>
                </a:solidFill>
              </a:rPr>
              <a:t>(Chen and Mooney, 2011)</a:t>
            </a:r>
            <a:endParaRPr lang="ko-KR" alt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81128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Circumvent </a:t>
            </a:r>
            <a:r>
              <a:rPr lang="en-US" altLang="ko-KR" dirty="0"/>
              <a:t>combinatorial NL-MR correspondence </a:t>
            </a:r>
            <a:r>
              <a:rPr lang="en-US" altLang="ko-KR" dirty="0" smtClean="0"/>
              <a:t>problem</a:t>
            </a:r>
          </a:p>
          <a:p>
            <a:pPr lvl="1"/>
            <a:r>
              <a:rPr lang="en-US" altLang="ko-KR" dirty="0" smtClean="0"/>
              <a:t>Constructs supervised NL-MR training data by refining landmarks plan with learned semantic lexicon</a:t>
            </a:r>
          </a:p>
          <a:p>
            <a:pPr lvl="2"/>
            <a:r>
              <a:rPr lang="en-US" altLang="ko-KR" dirty="0" smtClean="0"/>
              <a:t>Greedily select high-score lexemes to choose probable MR components out of landmarks plan</a:t>
            </a:r>
          </a:p>
          <a:p>
            <a:pPr lvl="1"/>
            <a:r>
              <a:rPr lang="en-US" altLang="ko-KR" dirty="0" smtClean="0"/>
              <a:t>Trains supervised semantic parser to map novel instruction (NL) to correct formal plan (MR)</a:t>
            </a:r>
          </a:p>
          <a:p>
            <a:pPr lvl="1"/>
            <a:r>
              <a:rPr lang="en-US" altLang="ko-KR" dirty="0" smtClean="0"/>
              <a:t>Loses information during refinement</a:t>
            </a:r>
          </a:p>
          <a:p>
            <a:pPr lvl="2"/>
            <a:r>
              <a:rPr lang="en-US" altLang="ko-KR" dirty="0" smtClean="0"/>
              <a:t>Deterministically select high-score lexemes, no probabilistic relationship</a:t>
            </a:r>
          </a:p>
          <a:p>
            <a:pPr lvl="2"/>
            <a:r>
              <a:rPr lang="en-US" altLang="ko-KR" dirty="0" smtClean="0"/>
              <a:t>Ignores possibly useful low-score lexemes</a:t>
            </a:r>
            <a:endParaRPr lang="en-US" altLang="ko-KR" dirty="0"/>
          </a:p>
          <a:p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55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39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Proposed Solution </a:t>
            </a:r>
            <a:r>
              <a:rPr lang="en-US" altLang="ko-KR" sz="3100" dirty="0" smtClean="0">
                <a:solidFill>
                  <a:schemeClr val="bg1">
                    <a:lumMod val="50000"/>
                  </a:schemeClr>
                </a:solidFill>
              </a:rPr>
              <a:t>(Kim and Mooney, 2012)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Learn probabilistic semantic parser directly from ambiguous training data</a:t>
            </a:r>
          </a:p>
          <a:p>
            <a:pPr lvl="1"/>
            <a:r>
              <a:rPr lang="en-US" altLang="ko-KR" dirty="0" smtClean="0"/>
              <a:t>Disambiguate input + learn to map NL instructions to formal MR plan</a:t>
            </a:r>
          </a:p>
          <a:p>
            <a:pPr lvl="1"/>
            <a:r>
              <a:rPr lang="en-US" altLang="ko-KR" dirty="0" smtClean="0"/>
              <a:t>Semantic lexicon 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hen and Mooney, 2011)</a:t>
            </a:r>
            <a:r>
              <a:rPr lang="en-US" altLang="ko-KR" dirty="0" smtClean="0"/>
              <a:t> as basic building block for NL-MR correspondences</a:t>
            </a:r>
          </a:p>
          <a:p>
            <a:pPr lvl="1"/>
            <a:r>
              <a:rPr lang="en-US" altLang="ko-KR" dirty="0" smtClean="0"/>
              <a:t>Forms the problem into standard PCFG (Probabilistic Context-Free Grammar) induction model with semantic lexemes as </a:t>
            </a:r>
            <a:r>
              <a:rPr lang="en-US" altLang="ko-KR" dirty="0" err="1" smtClean="0"/>
              <a:t>nonterminals</a:t>
            </a:r>
            <a:r>
              <a:rPr lang="en-US" altLang="ko-KR" dirty="0" smtClean="0"/>
              <a:t> and NL words as terminals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56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981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Probabilistic Context-Free Grammar (PCFG)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Describes generative process of syntactic structure of language strings in probabilistic way</a:t>
            </a:r>
          </a:p>
          <a:p>
            <a:r>
              <a:rPr lang="en-US" altLang="ko-KR" dirty="0" smtClean="0"/>
              <a:t>Components</a:t>
            </a:r>
          </a:p>
          <a:p>
            <a:pPr lvl="1"/>
            <a:r>
              <a:rPr lang="en-US" altLang="ko-KR" dirty="0" smtClean="0"/>
              <a:t>Terminals: strings of language</a:t>
            </a:r>
            <a:endParaRPr lang="en-US" altLang="ko-KR" dirty="0"/>
          </a:p>
          <a:p>
            <a:pPr lvl="1"/>
            <a:r>
              <a:rPr lang="en-US" altLang="ko-KR" dirty="0" err="1" smtClean="0"/>
              <a:t>Nonterminals</a:t>
            </a:r>
            <a:r>
              <a:rPr lang="en-US" altLang="ko-KR" dirty="0" smtClean="0"/>
              <a:t>: intermediate symbols representing syntactic categories</a:t>
            </a:r>
            <a:endParaRPr lang="en-US" altLang="ko-KR" dirty="0"/>
          </a:p>
          <a:p>
            <a:pPr lvl="1"/>
            <a:r>
              <a:rPr lang="en-US" altLang="ko-KR" dirty="0" smtClean="0"/>
              <a:t>Start symbol: root nonterminal</a:t>
            </a:r>
            <a:endParaRPr lang="en-US" altLang="ko-KR" dirty="0"/>
          </a:p>
          <a:p>
            <a:pPr lvl="1"/>
            <a:r>
              <a:rPr lang="en-US" altLang="ko-KR" dirty="0" smtClean="0"/>
              <a:t>Rules: rewriting rules describing transformation from a nonterminal to a sequence of terminals </a:t>
            </a:r>
            <a:r>
              <a:rPr lang="en-US" altLang="ko-KR" dirty="0"/>
              <a:t>and </a:t>
            </a:r>
            <a:r>
              <a:rPr lang="en-US" altLang="ko-KR" dirty="0" err="1" smtClean="0"/>
              <a:t>nonterminals</a:t>
            </a:r>
            <a:r>
              <a:rPr lang="en-US" altLang="ko-KR" dirty="0" smtClean="0"/>
              <a:t> with probability weights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57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91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PCFG Example</a:t>
            </a:r>
            <a:endParaRPr lang="ko-KR" altLang="en-US" dirty="0"/>
          </a:p>
        </p:txBody>
      </p:sp>
      <p:graphicFrame>
        <p:nvGraphicFramePr>
          <p:cNvPr id="4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298446"/>
              </p:ext>
            </p:extLst>
          </p:nvPr>
        </p:nvGraphicFramePr>
        <p:xfrm>
          <a:off x="4861375" y="1268760"/>
          <a:ext cx="4176463" cy="1728191"/>
        </p:xfrm>
        <a:graphic>
          <a:graphicData uri="http://schemas.openxmlformats.org/drawingml/2006/table">
            <a:tbl>
              <a:tblPr/>
              <a:tblGrid>
                <a:gridCol w="2088661"/>
                <a:gridCol w="2087802"/>
              </a:tblGrid>
              <a:tr h="1728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Times" pitchFamily="-128" charset="0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</a:rPr>
                        <a:t>S     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</a:rPr>
                        <a:t>    NP  VP       1.0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Times" pitchFamily="-128" charset="0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</a:rPr>
                        <a:t>VP   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</a:rPr>
                        <a:t>    V  NP         0.7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Times" pitchFamily="-128" charset="0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</a:rPr>
                        <a:t>VP   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  <a:sym typeface="Symbol" pitchFamily="18" charset="2"/>
                        </a:rPr>
                        <a:t>  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</a:rPr>
                        <a:t> VP  PP        0.3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Times" pitchFamily="-128" charset="0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</a:rPr>
                        <a:t>PP   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  <a:sym typeface="Symbol" pitchFamily="18" charset="2"/>
                        </a:rPr>
                        <a:t>   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</a:rPr>
                        <a:t>P  NP          1.0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Times" pitchFamily="-128" charset="0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</a:rPr>
                        <a:t>P     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  <a:sym typeface="Symbol" pitchFamily="18" charset="2"/>
                        </a:rPr>
                        <a:t>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</a:rPr>
                        <a:t>   </a:t>
                      </a:r>
                      <a:r>
                        <a:rPr kumimoji="0" lang="en-US" altLang="ko-K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</a:rPr>
                        <a:t>with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</a:rPr>
                        <a:t>           1.0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Times" pitchFamily="-128" charset="0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</a:rPr>
                        <a:t>V     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  <a:sym typeface="Symbol" pitchFamily="18" charset="2"/>
                        </a:rPr>
                        <a:t>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</a:rPr>
                        <a:t>   </a:t>
                      </a:r>
                      <a:r>
                        <a:rPr kumimoji="0" lang="en-US" altLang="ko-K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</a:rPr>
                        <a:t>saw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</a:rPr>
                        <a:t>            1.0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Times" pitchFamily="-128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</a:rPr>
                        <a:t>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</a:rPr>
                        <a:t>NP 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</a:rPr>
                        <a:t>    NP PP </a:t>
                      </a:r>
                      <a:r>
                        <a:rPr kumimoji="0" lang="en-US" altLang="ko-K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</a:rPr>
                        <a:t>           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</a:rPr>
                        <a:t>0.4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Times" pitchFamily="-128" charset="0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</a:rPr>
                        <a:t> NP  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</a:rPr>
                        <a:t>   </a:t>
                      </a:r>
                      <a:r>
                        <a:rPr kumimoji="0" lang="en-US" altLang="ko-K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</a:rPr>
                        <a:t>astronomers 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</a:rPr>
                        <a:t>0.1</a:t>
                      </a:r>
                      <a:r>
                        <a:rPr kumimoji="0" lang="en-US" altLang="ko-K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</a:rPr>
                        <a:t>        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굴림" pitchFamily="50" charset="-127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Times" pitchFamily="-128" charset="0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</a:rPr>
                        <a:t> NP  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</a:rPr>
                        <a:t>   </a:t>
                      </a:r>
                      <a:r>
                        <a:rPr kumimoji="0" lang="en-US" altLang="ko-K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</a:rPr>
                        <a:t>ears              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</a:rPr>
                        <a:t>0.18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Times" pitchFamily="-128" charset="0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</a:rPr>
                        <a:t> NP  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</a:rPr>
                        <a:t>   </a:t>
                      </a:r>
                      <a:r>
                        <a:rPr kumimoji="0" lang="en-US" altLang="ko-K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</a:rPr>
                        <a:t>saw               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</a:rPr>
                        <a:t>0.04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Times" pitchFamily="-128" charset="0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</a:rPr>
                        <a:t> NP  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</a:rPr>
                        <a:t>   </a:t>
                      </a:r>
                      <a:r>
                        <a:rPr kumimoji="0" lang="en-US" altLang="ko-K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</a:rPr>
                        <a:t>stars             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</a:rPr>
                        <a:t>0.18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Times" pitchFamily="-128" charset="0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</a:rPr>
                        <a:t> NP  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</a:rPr>
                        <a:t>   </a:t>
                      </a:r>
                      <a:r>
                        <a:rPr kumimoji="0" lang="en-US" altLang="ko-K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</a:rPr>
                        <a:t>telescope       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496" y="5332808"/>
            <a:ext cx="5227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astronomers	saw	stars	with	ears</a:t>
            </a:r>
            <a:endParaRPr lang="ko-KR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206084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S</a:t>
            </a:r>
            <a:endParaRPr lang="ko-KR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232" y="2606481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NP</a:t>
            </a:r>
            <a:endParaRPr lang="ko-KR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2606481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VP</a:t>
            </a:r>
            <a:endParaRPr lang="ko-KR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315026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V</a:t>
            </a:r>
            <a:endParaRPr lang="ko-KR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3568" y="3150260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NP</a:t>
            </a:r>
            <a:endParaRPr lang="ko-KR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3808" y="3820640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NP</a:t>
            </a:r>
            <a:endParaRPr lang="ko-KR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53946" y="382064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PP</a:t>
            </a:r>
            <a:endParaRPr lang="ko-KR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6664" y="455001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P</a:t>
            </a:r>
            <a:endParaRPr lang="ko-KR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95696" y="4550012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NP</a:t>
            </a:r>
            <a:endParaRPr lang="ko-KR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581001"/>
            <a:ext cx="2258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Slides from Chris Manning (2007)</a:t>
            </a:r>
            <a:endParaRPr lang="ko-KR" altLang="en-US" sz="1200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8" name="직선 연결선 17"/>
          <p:cNvCxnSpPr>
            <a:stCxn id="7" idx="2"/>
            <a:endCxn id="8" idx="0"/>
          </p:cNvCxnSpPr>
          <p:nvPr/>
        </p:nvCxnSpPr>
        <p:spPr>
          <a:xfrm flipH="1">
            <a:off x="745416" y="2430180"/>
            <a:ext cx="1163504" cy="17630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>
            <a:stCxn id="7" idx="2"/>
            <a:endCxn id="9" idx="0"/>
          </p:cNvCxnSpPr>
          <p:nvPr/>
        </p:nvCxnSpPr>
        <p:spPr>
          <a:xfrm>
            <a:off x="1908920" y="2430180"/>
            <a:ext cx="1080247" cy="17630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>
            <a:stCxn id="9" idx="2"/>
            <a:endCxn id="10" idx="0"/>
          </p:cNvCxnSpPr>
          <p:nvPr/>
        </p:nvCxnSpPr>
        <p:spPr>
          <a:xfrm flipH="1">
            <a:off x="2137768" y="2975813"/>
            <a:ext cx="851399" cy="17444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>
            <a:stCxn id="9" idx="2"/>
            <a:endCxn id="11" idx="0"/>
          </p:cNvCxnSpPr>
          <p:nvPr/>
        </p:nvCxnSpPr>
        <p:spPr>
          <a:xfrm>
            <a:off x="2989167" y="2975813"/>
            <a:ext cx="780585" cy="17444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>
            <a:stCxn id="11" idx="2"/>
            <a:endCxn id="12" idx="0"/>
          </p:cNvCxnSpPr>
          <p:nvPr/>
        </p:nvCxnSpPr>
        <p:spPr>
          <a:xfrm flipH="1">
            <a:off x="3069992" y="3519592"/>
            <a:ext cx="699760" cy="30104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>
            <a:stCxn id="11" idx="2"/>
            <a:endCxn id="13" idx="0"/>
          </p:cNvCxnSpPr>
          <p:nvPr/>
        </p:nvCxnSpPr>
        <p:spPr>
          <a:xfrm>
            <a:off x="3769752" y="3519592"/>
            <a:ext cx="695149" cy="30104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>
            <a:stCxn id="13" idx="2"/>
            <a:endCxn id="14" idx="0"/>
          </p:cNvCxnSpPr>
          <p:nvPr/>
        </p:nvCxnSpPr>
        <p:spPr>
          <a:xfrm flipH="1">
            <a:off x="3988308" y="4189972"/>
            <a:ext cx="476593" cy="36004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>
            <a:stCxn id="13" idx="2"/>
            <a:endCxn id="15" idx="0"/>
          </p:cNvCxnSpPr>
          <p:nvPr/>
        </p:nvCxnSpPr>
        <p:spPr>
          <a:xfrm>
            <a:off x="4464901" y="4189972"/>
            <a:ext cx="456979" cy="36004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>
            <a:stCxn id="8" idx="2"/>
          </p:cNvCxnSpPr>
          <p:nvPr/>
        </p:nvCxnSpPr>
        <p:spPr>
          <a:xfrm>
            <a:off x="745416" y="2975813"/>
            <a:ext cx="0" cy="235699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>
            <a:stCxn id="10" idx="2"/>
          </p:cNvCxnSpPr>
          <p:nvPr/>
        </p:nvCxnSpPr>
        <p:spPr>
          <a:xfrm>
            <a:off x="2137768" y="3519592"/>
            <a:ext cx="0" cy="181321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>
            <a:stCxn id="12" idx="2"/>
          </p:cNvCxnSpPr>
          <p:nvPr/>
        </p:nvCxnSpPr>
        <p:spPr>
          <a:xfrm>
            <a:off x="3069992" y="4189972"/>
            <a:ext cx="0" cy="114283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>
            <a:stCxn id="14" idx="2"/>
          </p:cNvCxnSpPr>
          <p:nvPr/>
        </p:nvCxnSpPr>
        <p:spPr>
          <a:xfrm>
            <a:off x="3988308" y="4919344"/>
            <a:ext cx="0" cy="41346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/>
          <p:cNvCxnSpPr>
            <a:stCxn id="15" idx="2"/>
          </p:cNvCxnSpPr>
          <p:nvPr/>
        </p:nvCxnSpPr>
        <p:spPr>
          <a:xfrm>
            <a:off x="4921880" y="4919344"/>
            <a:ext cx="0" cy="41346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12160" y="3623622"/>
                <a:ext cx="2914324" cy="9575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200" b="0" i="1" smtClean="0">
                          <a:latin typeface="Cambria Math"/>
                          <a:cs typeface="Calibri" pitchFamily="34" charset="0"/>
                        </a:rPr>
                        <m:t>𝑝</m:t>
                      </m:r>
                      <m:d>
                        <m:dPr>
                          <m:ctrlPr>
                            <a:rPr lang="en-US" altLang="ko-KR" sz="2200" b="0" i="1" smtClean="0"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ko-KR" sz="2200" b="0" i="1" smtClean="0">
                              <a:latin typeface="Cambria Math"/>
                              <a:cs typeface="Calibri" pitchFamily="34" charset="0"/>
                            </a:rPr>
                            <m:t>𝑇</m:t>
                          </m:r>
                        </m:e>
                      </m:d>
                      <m:r>
                        <a:rPr lang="en-US" altLang="ko-KR" sz="2200" b="0" i="1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altLang="ko-KR" sz="2200" b="0" i="1" smtClean="0">
                              <a:latin typeface="Cambria Math"/>
                              <a:cs typeface="Calibri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ko-KR" sz="2200" b="0" i="1" smtClean="0">
                              <a:latin typeface="Cambria Math"/>
                              <a:cs typeface="Calibri" pitchFamily="34" charset="0"/>
                            </a:rPr>
                            <m:t>𝑟</m:t>
                          </m:r>
                          <m:r>
                            <a:rPr lang="en-US" altLang="ko-KR" sz="2200" b="0" i="1" smtClean="0">
                              <a:latin typeface="Cambria Math"/>
                              <a:cs typeface="Calibri" pitchFamily="34" charset="0"/>
                            </a:rPr>
                            <m:t> ∈</m:t>
                          </m:r>
                          <m:r>
                            <a:rPr lang="en-US" altLang="ko-KR" sz="2200" b="0" i="1" smtClean="0">
                              <a:latin typeface="Cambria Math"/>
                              <a:cs typeface="Calibri" pitchFamily="34" charset="0"/>
                            </a:rPr>
                            <m:t>𝑅𝑢𝑙𝑒𝑠</m:t>
                          </m:r>
                          <m:r>
                            <a:rPr lang="en-US" altLang="ko-KR" sz="2200" b="0" i="1" smtClean="0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a:rPr lang="en-US" altLang="ko-KR" sz="2200" b="0" i="1" smtClean="0">
                              <a:latin typeface="Cambria Math"/>
                              <a:cs typeface="Calibri" pitchFamily="34" charset="0"/>
                            </a:rPr>
                            <m:t>𝑇</m:t>
                          </m:r>
                          <m:r>
                            <a:rPr lang="en-US" altLang="ko-KR" sz="2200" b="0" i="1" smtClean="0">
                              <a:latin typeface="Cambria Math"/>
                              <a:cs typeface="Calibri" pitchFamily="34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altLang="ko-KR" sz="2200" b="0" i="1" smtClean="0">
                              <a:latin typeface="Cambria Math"/>
                              <a:cs typeface="Calibri" pitchFamily="34" charset="0"/>
                            </a:rPr>
                            <m:t>𝑝</m:t>
                          </m:r>
                          <m:r>
                            <a:rPr lang="en-US" altLang="ko-KR" sz="2200" b="0" i="1" smtClean="0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a:rPr lang="en-US" altLang="ko-KR" sz="2200" b="0" i="1" smtClean="0">
                              <a:latin typeface="Cambria Math"/>
                              <a:cs typeface="Calibri" pitchFamily="34" charset="0"/>
                            </a:rPr>
                            <m:t>𝑟</m:t>
                          </m:r>
                          <m:r>
                            <a:rPr lang="en-US" altLang="ko-KR" sz="2200" b="0" i="1" smtClean="0">
                              <a:latin typeface="Cambria Math"/>
                              <a:cs typeface="Calibri" pitchFamily="34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ko-KR" altLang="en-US" sz="2200" dirty="0" smtClean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623622"/>
                <a:ext cx="2914324" cy="9575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652120" y="4550012"/>
                <a:ext cx="3524426" cy="952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200" b="0" i="1" smtClean="0">
                          <a:latin typeface="Cambria Math"/>
                          <a:cs typeface="Calibri" pitchFamily="34" charset="0"/>
                        </a:rPr>
                        <m:t>𝑝</m:t>
                      </m:r>
                      <m:d>
                        <m:dPr>
                          <m:ctrlPr>
                            <a:rPr lang="en-US" altLang="ko-KR" sz="2200" b="0" i="1" smtClean="0"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ko-KR" sz="2200" b="0" i="1" smtClean="0">
                              <a:latin typeface="Cambria Math"/>
                              <a:cs typeface="Calibri" pitchFamily="34" charset="0"/>
                            </a:rPr>
                            <m:t>𝑠𝑒𝑛𝑡</m:t>
                          </m:r>
                        </m:e>
                      </m:d>
                      <m:r>
                        <a:rPr lang="en-US" altLang="ko-KR" sz="2200" b="0" i="1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sz="2200" b="0" i="1" smtClean="0">
                              <a:latin typeface="Cambria Math"/>
                              <a:cs typeface="Calibri" pitchFamily="34" charset="0"/>
                            </a:rPr>
                          </m:ctrlPr>
                        </m:naryPr>
                        <m:sub>
                          <m:r>
                            <a:rPr lang="en-US" altLang="ko-KR" sz="2200" i="1">
                              <a:latin typeface="Cambria Math"/>
                              <a:cs typeface="Calibri" pitchFamily="34" charset="0"/>
                            </a:rPr>
                            <m:t>𝑎𝑙𝑙</m:t>
                          </m:r>
                          <m:r>
                            <a:rPr lang="en-US" altLang="ko-KR" sz="2200" i="1">
                              <a:latin typeface="Cambria Math"/>
                              <a:cs typeface="Calibri" pitchFamily="34" charset="0"/>
                            </a:rPr>
                            <m:t> </m:t>
                          </m:r>
                          <m:r>
                            <a:rPr lang="en-US" altLang="ko-KR" sz="2200" i="1">
                              <a:latin typeface="Cambria Math"/>
                              <a:cs typeface="Calibri" pitchFamily="34" charset="0"/>
                            </a:rPr>
                            <m:t>𝑇</m:t>
                          </m:r>
                          <m:r>
                            <a:rPr lang="en-US" altLang="ko-KR" sz="2200" i="1">
                              <a:latin typeface="Cambria Math"/>
                              <a:cs typeface="Calibri" pitchFamily="34" charset="0"/>
                            </a:rPr>
                            <m:t> </m:t>
                          </m:r>
                          <m:r>
                            <a:rPr lang="en-US" altLang="ko-KR" sz="2200" i="1">
                              <a:latin typeface="Cambria Math"/>
                              <a:cs typeface="Calibri" pitchFamily="34" charset="0"/>
                            </a:rPr>
                            <m:t>𝑓𝑜𝑟</m:t>
                          </m:r>
                          <m:r>
                            <a:rPr lang="en-US" altLang="ko-KR" sz="2200" i="1">
                              <a:latin typeface="Cambria Math"/>
                              <a:cs typeface="Calibri" pitchFamily="34" charset="0"/>
                            </a:rPr>
                            <m:t> </m:t>
                          </m:r>
                          <m:r>
                            <a:rPr lang="en-US" altLang="ko-KR" sz="2200" i="1">
                              <a:latin typeface="Cambria Math"/>
                              <a:cs typeface="Calibri" pitchFamily="34" charset="0"/>
                            </a:rPr>
                            <m:t>𝑠𝑒𝑛𝑡</m:t>
                          </m:r>
                        </m:sub>
                        <m:sup/>
                        <m:e>
                          <m:r>
                            <a:rPr lang="en-US" altLang="ko-KR" sz="2200" i="1">
                              <a:latin typeface="Cambria Math"/>
                              <a:cs typeface="Calibri" pitchFamily="34" charset="0"/>
                            </a:rPr>
                            <m:t>𝑝</m:t>
                          </m:r>
                          <m:r>
                            <a:rPr lang="en-US" altLang="ko-KR" sz="2200" i="1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a:rPr lang="en-US" altLang="ko-KR" sz="2200" i="1">
                              <a:latin typeface="Cambria Math"/>
                              <a:cs typeface="Calibri" pitchFamily="34" charset="0"/>
                            </a:rPr>
                            <m:t>𝑇</m:t>
                          </m:r>
                          <m:r>
                            <a:rPr lang="en-US" altLang="ko-KR" sz="2200" i="1">
                              <a:latin typeface="Cambria Math"/>
                              <a:cs typeface="Calibri" pitchFamily="34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ko-KR" altLang="en-US" sz="2200" dirty="0" smtClean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550012"/>
                <a:ext cx="3524426" cy="9520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58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809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PCFG Induction Model for Grounded Language Learning </a:t>
            </a:r>
            <a:r>
              <a:rPr lang="en-US" altLang="ko-KR" sz="2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altLang="ko-KR" sz="27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Borschinger</a:t>
            </a:r>
            <a:r>
              <a:rPr lang="en-US" altLang="ko-KR" sz="2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2011)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59</a:t>
            </a:fld>
            <a:endParaRPr lang="ko-KR" altLang="en-US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en-US" altLang="ko-KR" dirty="0" smtClean="0"/>
              <a:t>PCFG rules to describe generative process from MR components to corresponding NL words</a:t>
            </a:r>
            <a:r>
              <a:rPr lang="ko-KR" altLang="en-US" dirty="0"/>
              <a:t> </a:t>
            </a:r>
            <a:endParaRPr lang="en-US" altLang="ko-KR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6912"/>
            <a:ext cx="61341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1238116" y="3501008"/>
            <a:ext cx="100811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3707904" y="3263468"/>
            <a:ext cx="1296144" cy="216024"/>
          </a:xfrm>
          <a:prstGeom prst="round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2689034" y="3778282"/>
            <a:ext cx="482540" cy="216024"/>
          </a:xfrm>
          <a:prstGeom prst="round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5396362" y="3778282"/>
            <a:ext cx="482540" cy="216024"/>
          </a:xfrm>
          <a:prstGeom prst="round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6980538" y="3778282"/>
            <a:ext cx="482540" cy="216024"/>
          </a:xfrm>
          <a:prstGeom prst="round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1979712" y="4437112"/>
            <a:ext cx="1440160" cy="0"/>
          </a:xfrm>
          <a:prstGeom prst="line">
            <a:avLst/>
          </a:prstGeom>
          <a:ln>
            <a:tailEnd type="non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3603622" y="6493070"/>
            <a:ext cx="576064" cy="0"/>
          </a:xfrm>
          <a:prstGeom prst="line">
            <a:avLst/>
          </a:prstGeom>
          <a:ln>
            <a:tailEnd type="non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6681748" y="4437112"/>
            <a:ext cx="561576" cy="0"/>
          </a:xfrm>
          <a:prstGeom prst="line">
            <a:avLst/>
          </a:prstGeom>
          <a:ln>
            <a:tailEnd type="non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5036322" y="5474200"/>
            <a:ext cx="450266" cy="0"/>
          </a:xfrm>
          <a:prstGeom prst="line">
            <a:avLst/>
          </a:prstGeom>
          <a:ln>
            <a:tailEnd type="non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4478476" y="5978256"/>
            <a:ext cx="309548" cy="0"/>
          </a:xfrm>
          <a:prstGeom prst="line">
            <a:avLst/>
          </a:prstGeom>
          <a:ln>
            <a:tailEnd type="non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5882200" y="4962684"/>
            <a:ext cx="234242" cy="0"/>
          </a:xfrm>
          <a:prstGeom prst="line">
            <a:avLst/>
          </a:prstGeom>
          <a:ln>
            <a:tailEnd type="non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50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Language Grounding: Machine</a:t>
            </a: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 rot="5314061">
            <a:off x="5755481" y="3172248"/>
            <a:ext cx="454025" cy="992188"/>
          </a:xfrm>
          <a:prstGeom prst="curvedRightArrow">
            <a:avLst>
              <a:gd name="adj1" fmla="val 43706"/>
              <a:gd name="adj2" fmla="val 8741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 rot="-5419761">
            <a:off x="5868194" y="3821535"/>
            <a:ext cx="457200" cy="915988"/>
          </a:xfrm>
          <a:prstGeom prst="curvedRightArrow">
            <a:avLst>
              <a:gd name="adj1" fmla="val 40069"/>
              <a:gd name="adj2" fmla="val 8013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 rot="5314061">
            <a:off x="2555081" y="3163094"/>
            <a:ext cx="454025" cy="992188"/>
          </a:xfrm>
          <a:prstGeom prst="curvedRightArrow">
            <a:avLst>
              <a:gd name="adj1" fmla="val 43706"/>
              <a:gd name="adj2" fmla="val 8741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-5419761">
            <a:off x="2667794" y="3809206"/>
            <a:ext cx="457200" cy="915988"/>
          </a:xfrm>
          <a:prstGeom prst="curvedRightArrow">
            <a:avLst>
              <a:gd name="adj1" fmla="val 40069"/>
              <a:gd name="adj2" fmla="val 8013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228600" y="2819400"/>
            <a:ext cx="5257800" cy="2362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419872" y="2708920"/>
            <a:ext cx="5257800" cy="2592288"/>
          </a:xfrm>
          <a:prstGeom prst="rect">
            <a:avLst/>
          </a:prstGeom>
          <a:noFill/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ko-KR" altLang="en-US"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51520" y="3733800"/>
            <a:ext cx="2209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 pitchFamily="34" charset="0"/>
                <a:ea typeface="굴림" charset="-127"/>
                <a:cs typeface="Calibri" pitchFamily="34" charset="0"/>
              </a:rPr>
              <a:t>Iran’s goalkeeper blocks the ball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Tx/>
              <a:buNone/>
              <a:tabLst/>
              <a:defRPr/>
            </a:pP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CCFF"/>
              </a:solidFill>
              <a:effectLst/>
              <a:uLnTx/>
              <a:uFillTx/>
              <a:latin typeface="Calibri" pitchFamily="34" charset="0"/>
              <a:ea typeface="굴림" charset="-127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굴림" charset="-127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443536" y="3733800"/>
            <a:ext cx="192055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en-US" altLang="ko-KR" sz="2200" dirty="0" smtClean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Block(</a:t>
            </a:r>
            <a:r>
              <a:rPr lang="en-US" altLang="ko-KR" sz="2200" i="1" dirty="0" err="1" smtClean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IranGoalKeeper</a:t>
            </a:r>
            <a:r>
              <a:rPr lang="en-US" altLang="ko-KR" sz="2200" dirty="0" smtClean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)</a:t>
            </a:r>
            <a:endParaRPr lang="en-US" altLang="ko-KR" sz="2200" dirty="0">
              <a:solidFill>
                <a:srgbClr val="FF9900"/>
              </a:solidFill>
              <a:latin typeface="Calibri" pitchFamily="34" charset="0"/>
              <a:ea typeface="굴림" charset="-127"/>
              <a:cs typeface="Calibri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en-US" altLang="ko-KR" sz="2200" dirty="0">
              <a:solidFill>
                <a:srgbClr val="FF9900"/>
              </a:solidFill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 l="9072" t="3612" b="7723"/>
          <a:stretch>
            <a:fillRect/>
          </a:stretch>
        </p:blipFill>
        <p:spPr bwMode="auto">
          <a:xfrm>
            <a:off x="6692316" y="2813012"/>
            <a:ext cx="1872208" cy="236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000953" y="2017925"/>
            <a:ext cx="21384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Computer Vision</a:t>
            </a:r>
            <a:endParaRPr lang="ko-KR" altLang="en-US" sz="2200" b="1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2831" y="2004576"/>
            <a:ext cx="23585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Language Learning</a:t>
            </a:r>
            <a:endParaRPr lang="ko-KR" altLang="en-US" sz="22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20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animBg="1"/>
      <p:bldP spid="11275" grpId="1" animBg="1"/>
      <p:bldP spid="11275" grpId="2" animBg="1"/>
      <p:bldP spid="13" grpId="0" animBg="1"/>
      <p:bldP spid="13" grpId="1" animBg="1"/>
      <p:bldP spid="13" grpId="2" animBg="1"/>
      <p:bldP spid="13" grpId="3" animBg="1"/>
      <p:bldP spid="2" grpId="0"/>
      <p:bldP spid="2" grpId="1"/>
      <p:bldP spid="2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PCFG Induction Model for Grounded Language Learning </a:t>
            </a:r>
            <a:r>
              <a:rPr lang="en-US" altLang="ko-KR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altLang="ko-KR" sz="2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Borschinger</a:t>
            </a:r>
            <a:r>
              <a:rPr lang="en-US" altLang="ko-KR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2011)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60</a:t>
            </a:fld>
            <a:endParaRPr lang="ko-KR" altLang="en-US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Generative process</a:t>
            </a:r>
          </a:p>
          <a:p>
            <a:pPr lvl="1"/>
            <a:r>
              <a:rPr lang="en-US" altLang="ko-KR" dirty="0" smtClean="0"/>
              <a:t>Select complete MR to describe</a:t>
            </a:r>
          </a:p>
          <a:p>
            <a:pPr lvl="1"/>
            <a:r>
              <a:rPr lang="en-US" altLang="ko-KR" dirty="0" smtClean="0"/>
              <a:t>Generate atomic MR constituents in order</a:t>
            </a:r>
          </a:p>
          <a:p>
            <a:pPr lvl="1"/>
            <a:r>
              <a:rPr lang="en-US" altLang="ko-KR" dirty="0" smtClean="0"/>
              <a:t>Each atomic MR generates NL words by unigram Markov process</a:t>
            </a:r>
          </a:p>
          <a:p>
            <a:r>
              <a:rPr lang="en-US" altLang="ko-KR" dirty="0" smtClean="0"/>
              <a:t>Optimized by EM (Inside-Outside algorithm)</a:t>
            </a:r>
          </a:p>
          <a:p>
            <a:r>
              <a:rPr lang="en-US" altLang="ko-KR" dirty="0" smtClean="0"/>
              <a:t>Parse new NL sentences by reading top MR nonterminal from parse tree</a:t>
            </a:r>
          </a:p>
          <a:p>
            <a:pPr lvl="1"/>
            <a:r>
              <a:rPr lang="en-US" altLang="ko-KR" dirty="0" smtClean="0"/>
              <a:t>Output MRs only included in PCFG rule set constructed from training data</a:t>
            </a:r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977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Our Model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81128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Limitations of </a:t>
            </a:r>
            <a:r>
              <a:rPr lang="en-US" altLang="ko-K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Borschinger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 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al. 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2011</a:t>
            </a:r>
          </a:p>
          <a:p>
            <a:pPr lvl="1"/>
            <a:r>
              <a:rPr lang="en-US" altLang="ko-KR" dirty="0" smtClean="0"/>
              <a:t>Only work in low ambiguity settings (1 NL – n MRs)</a:t>
            </a:r>
          </a:p>
          <a:p>
            <a:pPr lvl="1"/>
            <a:r>
              <a:rPr lang="en-US" altLang="ko-KR" dirty="0" smtClean="0"/>
              <a:t>Only output MRs included in the constructed PCFG from training data</a:t>
            </a:r>
          </a:p>
          <a:p>
            <a:pPr lvl="1"/>
            <a:r>
              <a:rPr lang="en-US" altLang="ko-KR" dirty="0" smtClean="0"/>
              <a:t>Produces intractable size of PCFG with complex MRs</a:t>
            </a:r>
          </a:p>
          <a:p>
            <a:r>
              <a:rPr lang="en-US" altLang="ko-KR" dirty="0" smtClean="0"/>
              <a:t>Proposed model</a:t>
            </a:r>
          </a:p>
          <a:p>
            <a:pPr lvl="1"/>
            <a:r>
              <a:rPr lang="en-US" altLang="ko-KR" dirty="0" smtClean="0"/>
              <a:t>Use semantic lexemes as building blocks of semantic concepts</a:t>
            </a:r>
          </a:p>
          <a:p>
            <a:pPr lvl="2"/>
            <a:r>
              <a:rPr lang="en-US" altLang="ko-KR" dirty="0" smtClean="0"/>
              <a:t>Disambiguate NL-MR correspondences in semantic concept (lexeme) level</a:t>
            </a:r>
          </a:p>
          <a:p>
            <a:pPr lvl="2"/>
            <a:r>
              <a:rPr lang="en-US" altLang="ko-KR" dirty="0" smtClean="0"/>
              <a:t>Maintain tractable size of PCFG, and work for infinite MR languages</a:t>
            </a:r>
          </a:p>
          <a:p>
            <a:pPr lvl="1"/>
            <a:r>
              <a:rPr lang="en-US" altLang="ko-KR" dirty="0" smtClean="0"/>
              <a:t>Disambiguate much higher level of ambiguous supervision</a:t>
            </a:r>
          </a:p>
          <a:p>
            <a:pPr lvl="1"/>
            <a:r>
              <a:rPr lang="en-US" altLang="ko-KR" dirty="0" smtClean="0"/>
              <a:t>Output novel MRs not appearing in the PCFG by composing MR parse with semantic lexeme MRs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61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518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Pair of NL phrase </a:t>
            </a:r>
            <a:r>
              <a:rPr lang="en-US" altLang="ko-KR" dirty="0" smtClean="0">
                <a:solidFill>
                  <a:srgbClr val="00B0F0"/>
                </a:solidFill>
              </a:rPr>
              <a:t>w</a:t>
            </a:r>
            <a:r>
              <a:rPr lang="en-US" altLang="ko-KR" dirty="0" smtClean="0"/>
              <a:t> and MR </a:t>
            </a:r>
            <a:r>
              <a:rPr lang="en-US" altLang="ko-KR" dirty="0" err="1" smtClean="0"/>
              <a:t>subgraph</a:t>
            </a:r>
            <a:r>
              <a:rPr lang="en-US" altLang="ko-KR" dirty="0" smtClean="0"/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g</a:t>
            </a:r>
          </a:p>
          <a:p>
            <a:r>
              <a:rPr lang="en-US" altLang="ko-KR" dirty="0" smtClean="0"/>
              <a:t>Based on correlations between NL instructions and context MRs (landmarks plans)</a:t>
            </a:r>
          </a:p>
          <a:p>
            <a:pPr lvl="1"/>
            <a:r>
              <a:rPr lang="en-US" altLang="ko-KR" dirty="0" smtClean="0"/>
              <a:t>How MR graph </a:t>
            </a:r>
            <a:r>
              <a:rPr lang="en-US" altLang="ko-KR" dirty="0" smtClean="0">
                <a:solidFill>
                  <a:srgbClr val="FF0000"/>
                </a:solidFill>
              </a:rPr>
              <a:t>g </a:t>
            </a:r>
            <a:r>
              <a:rPr lang="en-US" altLang="ko-KR" dirty="0" smtClean="0"/>
              <a:t>is probable given seeing phrase </a:t>
            </a:r>
            <a:r>
              <a:rPr lang="en-US" altLang="ko-KR" dirty="0" smtClean="0">
                <a:solidFill>
                  <a:srgbClr val="00B0F0"/>
                </a:solidFill>
              </a:rPr>
              <a:t>w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Examples</a:t>
            </a:r>
          </a:p>
          <a:p>
            <a:pPr lvl="1"/>
            <a:r>
              <a:rPr lang="en-US" altLang="ko-KR" dirty="0" smtClean="0">
                <a:solidFill>
                  <a:srgbClr val="00B0F0"/>
                </a:solidFill>
              </a:rPr>
              <a:t>“to the stool”</a:t>
            </a:r>
            <a:r>
              <a:rPr lang="en-US" altLang="ko-KR" dirty="0" smtClean="0"/>
              <a:t>, </a:t>
            </a:r>
            <a:r>
              <a:rPr lang="en-US" altLang="ko-KR" dirty="0" smtClean="0">
                <a:solidFill>
                  <a:srgbClr val="FF0000"/>
                </a:solidFill>
              </a:rPr>
              <a:t>Travel(), Verify(at: BARSTOOL)</a:t>
            </a:r>
          </a:p>
          <a:p>
            <a:pPr lvl="1"/>
            <a:r>
              <a:rPr lang="en-US" altLang="ko-KR" dirty="0" smtClean="0">
                <a:solidFill>
                  <a:srgbClr val="00B0F0"/>
                </a:solidFill>
              </a:rPr>
              <a:t>“black easel”</a:t>
            </a:r>
            <a:r>
              <a:rPr lang="en-US" altLang="ko-KR" dirty="0" smtClean="0"/>
              <a:t>, </a:t>
            </a:r>
            <a:r>
              <a:rPr lang="en-US" altLang="ko-KR" dirty="0" smtClean="0">
                <a:solidFill>
                  <a:srgbClr val="FF0000"/>
                </a:solidFill>
              </a:rPr>
              <a:t>Verify(at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en-US" altLang="ko-KR" dirty="0" smtClean="0">
                <a:solidFill>
                  <a:srgbClr val="FF0000"/>
                </a:solidFill>
              </a:rPr>
              <a:t>EASEL)</a:t>
            </a:r>
          </a:p>
          <a:p>
            <a:pPr lvl="1"/>
            <a:r>
              <a:rPr lang="en-US" altLang="ko-KR" dirty="0" smtClean="0">
                <a:solidFill>
                  <a:srgbClr val="00B0F0"/>
                </a:solidFill>
              </a:rPr>
              <a:t>“turn left and walk”</a:t>
            </a:r>
            <a:r>
              <a:rPr lang="en-US" altLang="ko-KR" dirty="0" smtClean="0"/>
              <a:t>, </a:t>
            </a:r>
            <a:r>
              <a:rPr lang="en-US" altLang="ko-KR" dirty="0" smtClean="0">
                <a:solidFill>
                  <a:srgbClr val="FF0000"/>
                </a:solidFill>
              </a:rPr>
              <a:t>Turn(), Travel()</a:t>
            </a:r>
            <a:endParaRPr lang="en-US" altLang="ko-KR" dirty="0">
              <a:solidFill>
                <a:srgbClr val="FF0000"/>
              </a:solidFill>
            </a:endParaRPr>
          </a:p>
          <a:p>
            <a:pPr lvl="1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Semantic </a:t>
            </a:r>
            <a:r>
              <a:rPr lang="en-US" altLang="ko-KR" dirty="0"/>
              <a:t>Lexicon</a:t>
            </a:r>
            <a:r>
              <a:rPr lang="en-US" altLang="ko-KR" sz="2800" dirty="0">
                <a:solidFill>
                  <a:schemeClr val="bg1">
                    <a:lumMod val="50000"/>
                  </a:schemeClr>
                </a:solidFill>
              </a:rPr>
              <a:t> (Chen and Mooney, 2011)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62</a:t>
            </a:fld>
            <a:endParaRPr lang="ko-KR" altLang="en-US"/>
          </a:p>
        </p:txBody>
      </p:sp>
      <p:pic>
        <p:nvPicPr>
          <p:cNvPr id="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360" y="3212976"/>
            <a:ext cx="6604000" cy="8147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98097" y="3739723"/>
            <a:ext cx="17479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b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cooccurrence</a:t>
            </a:r>
            <a:r>
              <a:rPr lang="en-US" altLang="ko-KR" sz="22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altLang="ko-KR" sz="22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ko-KR" sz="22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of g and w</a:t>
            </a:r>
            <a:endParaRPr lang="ko-KR" altLang="en-US" sz="2200" b="1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8144" y="3739723"/>
            <a:ext cx="24116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n-US" altLang="ko-KR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eneral occurrence</a:t>
            </a:r>
            <a:br>
              <a:rPr lang="en-US" altLang="ko-KR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ko-KR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of g without w</a:t>
            </a:r>
            <a:endParaRPr lang="ko-KR" altLang="en-US" sz="22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5940152" y="3811731"/>
            <a:ext cx="1584176" cy="580"/>
          </a:xfrm>
          <a:prstGeom prst="line">
            <a:avLst/>
          </a:prstGeom>
          <a:ln w="3175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4211960" y="3811731"/>
            <a:ext cx="1296144" cy="0"/>
          </a:xfrm>
          <a:prstGeom prst="line">
            <a:avLst/>
          </a:prstGeom>
          <a:ln w="31750">
            <a:solidFill>
              <a:srgbClr val="00B05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59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Lexeme Hierarchy Graph (LHG)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Hierarchy of semantic lexicon entries by </a:t>
            </a:r>
            <a:r>
              <a:rPr lang="en-US" altLang="ko-KR" dirty="0" err="1" smtClean="0"/>
              <a:t>subgraph</a:t>
            </a:r>
            <a:r>
              <a:rPr lang="en-US" altLang="ko-KR" dirty="0" smtClean="0"/>
              <a:t> relationship</a:t>
            </a:r>
          </a:p>
          <a:p>
            <a:pPr lvl="1"/>
            <a:r>
              <a:rPr lang="en-US" altLang="ko-KR" dirty="0" smtClean="0"/>
              <a:t>Lexeme MRs = semantic concepts</a:t>
            </a:r>
          </a:p>
          <a:p>
            <a:pPr lvl="1"/>
            <a:r>
              <a:rPr lang="en-US" altLang="ko-KR" dirty="0" smtClean="0"/>
              <a:t>Lexeme hierarchy = semantic concept hierarchy</a:t>
            </a:r>
          </a:p>
          <a:p>
            <a:pPr lvl="1"/>
            <a:r>
              <a:rPr lang="en-US" altLang="ko-KR" dirty="0" smtClean="0"/>
              <a:t>Shows how </a:t>
            </a:r>
            <a:r>
              <a:rPr lang="en-US" altLang="ko-KR" dirty="0" smtClean="0">
                <a:solidFill>
                  <a:srgbClr val="0070C0"/>
                </a:solidFill>
              </a:rPr>
              <a:t>complicated semantic concepts </a:t>
            </a:r>
            <a:r>
              <a:rPr lang="en-US" altLang="ko-KR" dirty="0" smtClean="0"/>
              <a:t>hierarchically generate </a:t>
            </a:r>
            <a:r>
              <a:rPr lang="en-US" altLang="ko-KR" dirty="0" smtClean="0">
                <a:solidFill>
                  <a:srgbClr val="0070C0"/>
                </a:solidFill>
              </a:rPr>
              <a:t>smaller concepts</a:t>
            </a:r>
            <a:r>
              <a:rPr lang="en-US" altLang="ko-KR" dirty="0" smtClean="0"/>
              <a:t>, and further connected to 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NL word groundings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63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937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251520" y="801110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251520" y="1430979"/>
            <a:ext cx="792088" cy="504056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RIGHT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1151620" y="1430979"/>
            <a:ext cx="792088" cy="504056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side: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HATRACK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2051720" y="1430979"/>
            <a:ext cx="792088" cy="504056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front: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SOFA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2939818" y="1430979"/>
            <a:ext cx="792088" cy="504056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steps: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3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4283968" y="1430978"/>
            <a:ext cx="792088" cy="504056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at: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EASEL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595669" y="801110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2939818" y="801110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Travel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283968" y="801110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3" name="직선 연결선 12"/>
          <p:cNvCxnSpPr>
            <a:stCxn id="4" idx="2"/>
            <a:endCxn id="5" idx="0"/>
          </p:cNvCxnSpPr>
          <p:nvPr/>
        </p:nvCxnSpPr>
        <p:spPr>
          <a:xfrm>
            <a:off x="647564" y="114294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>
            <a:stCxn id="10" idx="2"/>
            <a:endCxn id="6" idx="0"/>
          </p:cNvCxnSpPr>
          <p:nvPr/>
        </p:nvCxnSpPr>
        <p:spPr>
          <a:xfrm flipH="1">
            <a:off x="1547664" y="1142947"/>
            <a:ext cx="444049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>
            <a:stCxn id="10" idx="2"/>
            <a:endCxn id="7" idx="0"/>
          </p:cNvCxnSpPr>
          <p:nvPr/>
        </p:nvCxnSpPr>
        <p:spPr>
          <a:xfrm>
            <a:off x="1991713" y="1142947"/>
            <a:ext cx="456051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>
            <a:stCxn id="11" idx="2"/>
            <a:endCxn id="8" idx="0"/>
          </p:cNvCxnSpPr>
          <p:nvPr/>
        </p:nvCxnSpPr>
        <p:spPr>
          <a:xfrm>
            <a:off x="3335862" y="1142947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>
            <a:stCxn id="12" idx="2"/>
            <a:endCxn id="9" idx="0"/>
          </p:cNvCxnSpPr>
          <p:nvPr/>
        </p:nvCxnSpPr>
        <p:spPr>
          <a:xfrm>
            <a:off x="4680012" y="1142947"/>
            <a:ext cx="0" cy="2880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>
            <a:stCxn id="4" idx="3"/>
            <a:endCxn id="10" idx="1"/>
          </p:cNvCxnSpPr>
          <p:nvPr/>
        </p:nvCxnSpPr>
        <p:spPr>
          <a:xfrm>
            <a:off x="1043608" y="972029"/>
            <a:ext cx="552061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>
            <a:stCxn id="10" idx="3"/>
            <a:endCxn id="11" idx="1"/>
          </p:cNvCxnSpPr>
          <p:nvPr/>
        </p:nvCxnSpPr>
        <p:spPr>
          <a:xfrm>
            <a:off x="2387757" y="972029"/>
            <a:ext cx="552061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>
            <a:stCxn id="11" idx="3"/>
            <a:endCxn id="12" idx="1"/>
          </p:cNvCxnSpPr>
          <p:nvPr/>
        </p:nvCxnSpPr>
        <p:spPr>
          <a:xfrm>
            <a:off x="3731906" y="972029"/>
            <a:ext cx="552062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모서리가 둥근 직사각형 46"/>
          <p:cNvSpPr/>
          <p:nvPr/>
        </p:nvSpPr>
        <p:spPr>
          <a:xfrm>
            <a:off x="6987026" y="6039491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0" name="그룹 99"/>
          <p:cNvGrpSpPr/>
          <p:nvPr/>
        </p:nvGrpSpPr>
        <p:grpSpPr>
          <a:xfrm>
            <a:off x="5873661" y="3484531"/>
            <a:ext cx="1905453" cy="970784"/>
            <a:chOff x="5873661" y="3484531"/>
            <a:chExt cx="1905453" cy="970784"/>
          </a:xfrm>
        </p:grpSpPr>
        <p:sp>
          <p:nvSpPr>
            <p:cNvPr id="48" name="타원 47"/>
            <p:cNvSpPr/>
            <p:nvPr/>
          </p:nvSpPr>
          <p:spPr>
            <a:xfrm>
              <a:off x="6987026" y="3951259"/>
              <a:ext cx="792088" cy="504056"/>
            </a:xfrm>
            <a:prstGeom prst="ellipse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at: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EASEL</a:t>
              </a:r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5873661" y="3484531"/>
              <a:ext cx="792088" cy="341837"/>
            </a:xfrm>
            <a:prstGeom prst="roundRect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Travel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6987026" y="3484532"/>
              <a:ext cx="792088" cy="341837"/>
            </a:xfrm>
            <a:prstGeom prst="roundRect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Verify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51" name="직선 연결선 50"/>
            <p:cNvCxnSpPr>
              <a:stCxn id="50" idx="2"/>
              <a:endCxn id="48" idx="0"/>
            </p:cNvCxnSpPr>
            <p:nvPr/>
          </p:nvCxnSpPr>
          <p:spPr>
            <a:xfrm>
              <a:off x="7383070" y="3826369"/>
              <a:ext cx="0" cy="1248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화살표 연결선 51"/>
            <p:cNvCxnSpPr>
              <a:stCxn id="49" idx="3"/>
              <a:endCxn id="50" idx="1"/>
            </p:cNvCxnSpPr>
            <p:nvPr/>
          </p:nvCxnSpPr>
          <p:spPr>
            <a:xfrm>
              <a:off x="6665749" y="3655450"/>
              <a:ext cx="321277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그룹 100"/>
          <p:cNvGrpSpPr/>
          <p:nvPr/>
        </p:nvGrpSpPr>
        <p:grpSpPr>
          <a:xfrm>
            <a:off x="6987026" y="4743347"/>
            <a:ext cx="792088" cy="989908"/>
            <a:chOff x="6987026" y="4743347"/>
            <a:chExt cx="792088" cy="989908"/>
          </a:xfrm>
        </p:grpSpPr>
        <p:sp>
          <p:nvSpPr>
            <p:cNvPr id="53" name="타원 52"/>
            <p:cNvSpPr/>
            <p:nvPr/>
          </p:nvSpPr>
          <p:spPr>
            <a:xfrm>
              <a:off x="6987026" y="5229199"/>
              <a:ext cx="792088" cy="504056"/>
            </a:xfrm>
            <a:prstGeom prst="ellipse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at: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EASEL</a:t>
              </a:r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모서리가 둥근 직사각형 53"/>
            <p:cNvSpPr/>
            <p:nvPr/>
          </p:nvSpPr>
          <p:spPr>
            <a:xfrm>
              <a:off x="6987026" y="4743347"/>
              <a:ext cx="792088" cy="341837"/>
            </a:xfrm>
            <a:prstGeom prst="roundRect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Verify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55" name="직선 연결선 54"/>
            <p:cNvCxnSpPr>
              <a:stCxn id="54" idx="2"/>
              <a:endCxn id="53" idx="0"/>
            </p:cNvCxnSpPr>
            <p:nvPr/>
          </p:nvCxnSpPr>
          <p:spPr>
            <a:xfrm>
              <a:off x="7383070" y="5085184"/>
              <a:ext cx="0" cy="1440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모서리가 둥근 직사각형 59"/>
          <p:cNvSpPr/>
          <p:nvPr/>
        </p:nvSpPr>
        <p:spPr>
          <a:xfrm>
            <a:off x="5873661" y="801110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타원 60"/>
          <p:cNvSpPr/>
          <p:nvPr/>
        </p:nvSpPr>
        <p:spPr>
          <a:xfrm>
            <a:off x="5873661" y="1286963"/>
            <a:ext cx="792088" cy="504056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RIGHT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타원 61"/>
          <p:cNvSpPr/>
          <p:nvPr/>
        </p:nvSpPr>
        <p:spPr>
          <a:xfrm>
            <a:off x="6987026" y="1286962"/>
            <a:ext cx="792088" cy="504056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side: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HATRACK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모서리가 둥근 직사각형 62"/>
          <p:cNvSpPr/>
          <p:nvPr/>
        </p:nvSpPr>
        <p:spPr>
          <a:xfrm>
            <a:off x="6987026" y="801110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모서리가 둥근 직사각형 63"/>
          <p:cNvSpPr/>
          <p:nvPr/>
        </p:nvSpPr>
        <p:spPr>
          <a:xfrm>
            <a:off x="8100392" y="801110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Travel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5" name="직선 연결선 64"/>
          <p:cNvCxnSpPr>
            <a:stCxn id="60" idx="2"/>
            <a:endCxn id="61" idx="0"/>
          </p:cNvCxnSpPr>
          <p:nvPr/>
        </p:nvCxnSpPr>
        <p:spPr>
          <a:xfrm>
            <a:off x="6269705" y="1142947"/>
            <a:ext cx="0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/>
          <p:cNvCxnSpPr>
            <a:stCxn id="63" idx="2"/>
            <a:endCxn id="62" idx="0"/>
          </p:cNvCxnSpPr>
          <p:nvPr/>
        </p:nvCxnSpPr>
        <p:spPr>
          <a:xfrm>
            <a:off x="7383070" y="1142947"/>
            <a:ext cx="0" cy="1440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화살표 연결선 66"/>
          <p:cNvCxnSpPr>
            <a:stCxn id="60" idx="3"/>
            <a:endCxn id="63" idx="1"/>
          </p:cNvCxnSpPr>
          <p:nvPr/>
        </p:nvCxnSpPr>
        <p:spPr>
          <a:xfrm>
            <a:off x="6665749" y="972029"/>
            <a:ext cx="321277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화살표 연결선 67"/>
          <p:cNvCxnSpPr>
            <a:stCxn id="63" idx="3"/>
            <a:endCxn id="64" idx="1"/>
          </p:cNvCxnSpPr>
          <p:nvPr/>
        </p:nvCxnSpPr>
        <p:spPr>
          <a:xfrm>
            <a:off x="7779114" y="972029"/>
            <a:ext cx="321278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그룹 98"/>
          <p:cNvGrpSpPr/>
          <p:nvPr/>
        </p:nvGrpSpPr>
        <p:grpSpPr>
          <a:xfrm>
            <a:off x="5873661" y="2169263"/>
            <a:ext cx="1905453" cy="989908"/>
            <a:chOff x="5873661" y="2169263"/>
            <a:chExt cx="1905453" cy="989908"/>
          </a:xfrm>
        </p:grpSpPr>
        <p:sp>
          <p:nvSpPr>
            <p:cNvPr id="76" name="모서리가 둥근 직사각형 75"/>
            <p:cNvSpPr/>
            <p:nvPr/>
          </p:nvSpPr>
          <p:spPr>
            <a:xfrm>
              <a:off x="5873661" y="2169263"/>
              <a:ext cx="792088" cy="341837"/>
            </a:xfrm>
            <a:prstGeom prst="roundRect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Turn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타원 76"/>
            <p:cNvSpPr/>
            <p:nvPr/>
          </p:nvSpPr>
          <p:spPr>
            <a:xfrm>
              <a:off x="6987026" y="2655115"/>
              <a:ext cx="792088" cy="504056"/>
            </a:xfrm>
            <a:prstGeom prst="ellipse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side: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HATRACK</a:t>
              </a:r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8" name="모서리가 둥근 직사각형 77"/>
            <p:cNvSpPr/>
            <p:nvPr/>
          </p:nvSpPr>
          <p:spPr>
            <a:xfrm>
              <a:off x="6987026" y="2169263"/>
              <a:ext cx="792088" cy="341837"/>
            </a:xfrm>
            <a:prstGeom prst="roundRect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Verify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79" name="직선 화살표 연결선 78"/>
            <p:cNvCxnSpPr>
              <a:stCxn id="76" idx="3"/>
              <a:endCxn id="78" idx="1"/>
            </p:cNvCxnSpPr>
            <p:nvPr/>
          </p:nvCxnSpPr>
          <p:spPr>
            <a:xfrm>
              <a:off x="6665749" y="2340182"/>
              <a:ext cx="32127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79"/>
            <p:cNvCxnSpPr>
              <a:stCxn id="78" idx="2"/>
              <a:endCxn id="77" idx="0"/>
            </p:cNvCxnSpPr>
            <p:nvPr/>
          </p:nvCxnSpPr>
          <p:spPr>
            <a:xfrm>
              <a:off x="7383070" y="2511100"/>
              <a:ext cx="0" cy="1440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/>
          <p:cNvSpPr txBox="1"/>
          <p:nvPr/>
        </p:nvSpPr>
        <p:spPr>
          <a:xfrm>
            <a:off x="817331" y="220578"/>
            <a:ext cx="3623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>
                <a:latin typeface="Calibri" pitchFamily="34" charset="0"/>
                <a:cs typeface="Calibri" pitchFamily="34" charset="0"/>
              </a:rPr>
              <a:t>Context Graph (Landmarks plan)</a:t>
            </a:r>
            <a:endParaRPr lang="ko-KR" alt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618566" y="220578"/>
            <a:ext cx="1529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atin typeface="Calibri" pitchFamily="34" charset="0"/>
                <a:cs typeface="Calibri" pitchFamily="34" charset="0"/>
              </a:rPr>
              <a:t>Lexeme MRs</a:t>
            </a:r>
            <a:endParaRPr lang="ko-KR" alt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" name="직사각형 101"/>
          <p:cNvSpPr/>
          <p:nvPr/>
        </p:nvSpPr>
        <p:spPr>
          <a:xfrm>
            <a:off x="163318" y="764704"/>
            <a:ext cx="4984746" cy="1224136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89488" y="1369713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latin typeface="Calibri" pitchFamily="34" charset="0"/>
                <a:cs typeface="Calibri" pitchFamily="34" charset="0"/>
              </a:rPr>
              <a:t>[</a:t>
            </a:r>
            <a:r>
              <a:rPr lang="en-US" altLang="ko-KR" sz="1600" b="1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altLang="ko-KR" sz="1600" b="1" dirty="0">
                <a:latin typeface="Calibri" pitchFamily="34" charset="0"/>
                <a:cs typeface="Calibri" pitchFamily="34" charset="0"/>
              </a:rPr>
              <a:t>]</a:t>
            </a:r>
            <a:endParaRPr lang="ko-KR" altLang="en-US" sz="1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89488" y="2413830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Calibri" pitchFamily="34" charset="0"/>
                <a:cs typeface="Calibri" pitchFamily="34" charset="0"/>
              </a:rPr>
              <a:t>[2]</a:t>
            </a:r>
            <a:endParaRPr lang="ko-KR" altLang="en-US" sz="1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289488" y="3709974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Calibri" pitchFamily="34" charset="0"/>
                <a:cs typeface="Calibri" pitchFamily="34" charset="0"/>
              </a:rPr>
              <a:t>[3]</a:t>
            </a:r>
            <a:endParaRPr lang="ko-KR" altLang="en-US" sz="1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289488" y="4987914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Calibri" pitchFamily="34" charset="0"/>
                <a:cs typeface="Calibri" pitchFamily="34" charset="0"/>
              </a:rPr>
              <a:t>[4]</a:t>
            </a:r>
            <a:endParaRPr lang="ko-KR" altLang="en-US" sz="1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289488" y="6042774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Calibri" pitchFamily="34" charset="0"/>
                <a:cs typeface="Calibri" pitchFamily="34" charset="0"/>
              </a:rPr>
              <a:t>[5]</a:t>
            </a:r>
            <a:endParaRPr lang="ko-KR" altLang="en-US" sz="1600" b="1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1" name="직선 화살표 연결선 20"/>
          <p:cNvCxnSpPr/>
          <p:nvPr/>
        </p:nvCxnSpPr>
        <p:spPr>
          <a:xfrm>
            <a:off x="8892480" y="1430979"/>
            <a:ext cx="0" cy="4611795"/>
          </a:xfrm>
          <a:prstGeom prst="straightConnector1">
            <a:avLst/>
          </a:prstGeom>
          <a:ln w="38100">
            <a:solidFill>
              <a:srgbClr val="0070C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64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490324" y="2202066"/>
            <a:ext cx="42774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NL</a:t>
            </a:r>
            <a:r>
              <a:rPr lang="en-US" altLang="ko-KR" sz="2200" b="1" dirty="0" smtClean="0">
                <a:latin typeface="Calibri" pitchFamily="34" charset="0"/>
                <a:cs typeface="Calibri" pitchFamily="34" charset="0"/>
              </a:rPr>
              <a:t>: Turn </a:t>
            </a:r>
            <a:r>
              <a:rPr lang="en-US" altLang="ko-KR" sz="2200" b="1" dirty="0">
                <a:latin typeface="Calibri" pitchFamily="34" charset="0"/>
                <a:cs typeface="Calibri" pitchFamily="34" charset="0"/>
              </a:rPr>
              <a:t>toward the </a:t>
            </a:r>
            <a:r>
              <a:rPr lang="en-US" altLang="ko-KR" sz="2200" b="1" dirty="0" err="1">
                <a:latin typeface="Calibri" pitchFamily="34" charset="0"/>
                <a:cs typeface="Calibri" pitchFamily="34" charset="0"/>
              </a:rPr>
              <a:t>hatrack</a:t>
            </a:r>
            <a:r>
              <a:rPr lang="en-US" altLang="ko-KR" sz="2200" b="1" dirty="0">
                <a:latin typeface="Calibri" pitchFamily="34" charset="0"/>
                <a:cs typeface="Calibri" pitchFamily="34" charset="0"/>
              </a:rPr>
              <a:t> and </a:t>
            </a:r>
            <a:r>
              <a:rPr lang="en-US" altLang="ko-KR" sz="2200" b="1" dirty="0" smtClean="0">
                <a:latin typeface="Calibri" pitchFamily="34" charset="0"/>
                <a:cs typeface="Calibri" pitchFamily="34" charset="0"/>
              </a:rPr>
              <a:t>go</a:t>
            </a:r>
          </a:p>
          <a:p>
            <a:r>
              <a:rPr lang="en-US" altLang="ko-KR" sz="2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sz="2200" b="1" dirty="0" smtClean="0">
                <a:latin typeface="Calibri" pitchFamily="34" charset="0"/>
                <a:cs typeface="Calibri" pitchFamily="34" charset="0"/>
              </a:rPr>
              <a:t>      forward till </a:t>
            </a:r>
            <a:r>
              <a:rPr lang="en-US" altLang="ko-KR" sz="2200" b="1" dirty="0">
                <a:latin typeface="Calibri" pitchFamily="34" charset="0"/>
                <a:cs typeface="Calibri" pitchFamily="34" charset="0"/>
              </a:rPr>
              <a:t>you see the easel.</a:t>
            </a:r>
            <a:endParaRPr lang="ko-KR" altLang="en-U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56176" y="1732746"/>
            <a:ext cx="2469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Calibri" pitchFamily="34" charset="0"/>
                <a:cs typeface="Calibri" pitchFamily="34" charset="0"/>
              </a:rPr>
              <a:t>turn toward the </a:t>
            </a:r>
            <a:r>
              <a:rPr lang="en-US" altLang="ko-KR" b="1" dirty="0" err="1" smtClean="0">
                <a:latin typeface="Calibri" pitchFamily="34" charset="0"/>
                <a:cs typeface="Calibri" pitchFamily="34" charset="0"/>
              </a:rPr>
              <a:t>hatrack</a:t>
            </a:r>
            <a:endParaRPr lang="ko-KR" altLang="en-US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387008" y="3071991"/>
            <a:ext cx="2008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Calibri" pitchFamily="34" charset="0"/>
                <a:cs typeface="Calibri" pitchFamily="34" charset="0"/>
              </a:rPr>
              <a:t>toward the </a:t>
            </a:r>
            <a:r>
              <a:rPr lang="en-US" altLang="ko-KR" b="1" dirty="0" err="1" smtClean="0">
                <a:latin typeface="Calibri" pitchFamily="34" charset="0"/>
                <a:cs typeface="Calibri" pitchFamily="34" charset="0"/>
              </a:rPr>
              <a:t>hatrack</a:t>
            </a:r>
            <a:endParaRPr lang="ko-KR" altLang="en-US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625503" y="4386620"/>
            <a:ext cx="153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Calibri" pitchFamily="34" charset="0"/>
                <a:cs typeface="Calibri" pitchFamily="34" charset="0"/>
              </a:rPr>
              <a:t>go forward till</a:t>
            </a:r>
            <a:endParaRPr lang="ko-KR" altLang="en-US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866723" y="5651956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Calibri" pitchFamily="34" charset="0"/>
                <a:cs typeface="Calibri" pitchFamily="34" charset="0"/>
              </a:rPr>
              <a:t>the easel</a:t>
            </a:r>
            <a:endParaRPr lang="ko-KR" altLang="en-US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724857" y="6309320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Calibri" pitchFamily="34" charset="0"/>
                <a:cs typeface="Calibri" pitchFamily="34" charset="0"/>
              </a:rPr>
              <a:t>turn toward</a:t>
            </a:r>
            <a:endParaRPr lang="ko-KR" altLang="en-US" b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6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2" grpId="0"/>
      <p:bldP spid="56" grpId="0"/>
      <p:bldP spid="57" grpId="0"/>
      <p:bldP spid="58" grpId="0"/>
      <p:bldP spid="59" grpId="0"/>
      <p:bldP spid="3" grpId="0"/>
      <p:bldP spid="22" grpId="0"/>
      <p:bldP spid="22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251520" y="801110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251520" y="1430979"/>
            <a:ext cx="792088" cy="504056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RIGHT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1151620" y="1430979"/>
            <a:ext cx="792088" cy="504056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side: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HATRACK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2051720" y="1430979"/>
            <a:ext cx="792088" cy="504056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front: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SOFA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2939818" y="1430979"/>
            <a:ext cx="792088" cy="504056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steps: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3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4283968" y="1430978"/>
            <a:ext cx="792088" cy="504056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at: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EASEL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595669" y="801110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2939818" y="801110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Travel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283968" y="801110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3" name="직선 연결선 12"/>
          <p:cNvCxnSpPr>
            <a:stCxn id="4" idx="2"/>
            <a:endCxn id="5" idx="0"/>
          </p:cNvCxnSpPr>
          <p:nvPr/>
        </p:nvCxnSpPr>
        <p:spPr>
          <a:xfrm>
            <a:off x="647564" y="114294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>
            <a:stCxn id="10" idx="2"/>
            <a:endCxn id="6" idx="0"/>
          </p:cNvCxnSpPr>
          <p:nvPr/>
        </p:nvCxnSpPr>
        <p:spPr>
          <a:xfrm flipH="1">
            <a:off x="1547664" y="1142947"/>
            <a:ext cx="444049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>
            <a:stCxn id="10" idx="2"/>
            <a:endCxn id="7" idx="0"/>
          </p:cNvCxnSpPr>
          <p:nvPr/>
        </p:nvCxnSpPr>
        <p:spPr>
          <a:xfrm>
            <a:off x="1991713" y="1142947"/>
            <a:ext cx="456051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>
            <a:stCxn id="11" idx="2"/>
            <a:endCxn id="8" idx="0"/>
          </p:cNvCxnSpPr>
          <p:nvPr/>
        </p:nvCxnSpPr>
        <p:spPr>
          <a:xfrm>
            <a:off x="3335862" y="1142947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>
            <a:stCxn id="12" idx="2"/>
            <a:endCxn id="9" idx="0"/>
          </p:cNvCxnSpPr>
          <p:nvPr/>
        </p:nvCxnSpPr>
        <p:spPr>
          <a:xfrm>
            <a:off x="4680012" y="1142947"/>
            <a:ext cx="0" cy="2880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>
            <a:stCxn id="4" idx="3"/>
            <a:endCxn id="10" idx="1"/>
          </p:cNvCxnSpPr>
          <p:nvPr/>
        </p:nvCxnSpPr>
        <p:spPr>
          <a:xfrm>
            <a:off x="1043608" y="972029"/>
            <a:ext cx="552061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>
            <a:stCxn id="10" idx="3"/>
            <a:endCxn id="11" idx="1"/>
          </p:cNvCxnSpPr>
          <p:nvPr/>
        </p:nvCxnSpPr>
        <p:spPr>
          <a:xfrm>
            <a:off x="2387757" y="972029"/>
            <a:ext cx="552061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>
            <a:stCxn id="11" idx="3"/>
            <a:endCxn id="12" idx="1"/>
          </p:cNvCxnSpPr>
          <p:nvPr/>
        </p:nvCxnSpPr>
        <p:spPr>
          <a:xfrm>
            <a:off x="3731906" y="972029"/>
            <a:ext cx="552062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모서리가 둥근 직사각형 46"/>
          <p:cNvSpPr/>
          <p:nvPr/>
        </p:nvSpPr>
        <p:spPr>
          <a:xfrm>
            <a:off x="6987026" y="6039491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0" name="그룹 99"/>
          <p:cNvGrpSpPr/>
          <p:nvPr/>
        </p:nvGrpSpPr>
        <p:grpSpPr>
          <a:xfrm>
            <a:off x="5873661" y="3484531"/>
            <a:ext cx="1905453" cy="970784"/>
            <a:chOff x="5873661" y="3484531"/>
            <a:chExt cx="1905453" cy="970784"/>
          </a:xfrm>
        </p:grpSpPr>
        <p:sp>
          <p:nvSpPr>
            <p:cNvPr id="48" name="타원 47"/>
            <p:cNvSpPr/>
            <p:nvPr/>
          </p:nvSpPr>
          <p:spPr>
            <a:xfrm>
              <a:off x="6987026" y="3951259"/>
              <a:ext cx="792088" cy="504056"/>
            </a:xfrm>
            <a:prstGeom prst="ellipse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at: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EASEL</a:t>
              </a:r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5873661" y="3484531"/>
              <a:ext cx="792088" cy="341837"/>
            </a:xfrm>
            <a:prstGeom prst="roundRect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Travel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6987026" y="3484532"/>
              <a:ext cx="792088" cy="341837"/>
            </a:xfrm>
            <a:prstGeom prst="roundRect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Verify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51" name="직선 연결선 50"/>
            <p:cNvCxnSpPr>
              <a:stCxn id="50" idx="2"/>
              <a:endCxn id="48" idx="0"/>
            </p:cNvCxnSpPr>
            <p:nvPr/>
          </p:nvCxnSpPr>
          <p:spPr>
            <a:xfrm>
              <a:off x="7383070" y="3826369"/>
              <a:ext cx="0" cy="1248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화살표 연결선 51"/>
            <p:cNvCxnSpPr>
              <a:stCxn id="49" idx="3"/>
              <a:endCxn id="50" idx="1"/>
            </p:cNvCxnSpPr>
            <p:nvPr/>
          </p:nvCxnSpPr>
          <p:spPr>
            <a:xfrm>
              <a:off x="6665749" y="3655450"/>
              <a:ext cx="321277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그룹 100"/>
          <p:cNvGrpSpPr/>
          <p:nvPr/>
        </p:nvGrpSpPr>
        <p:grpSpPr>
          <a:xfrm>
            <a:off x="6987026" y="4743347"/>
            <a:ext cx="792088" cy="989908"/>
            <a:chOff x="6987026" y="4743347"/>
            <a:chExt cx="792088" cy="989908"/>
          </a:xfrm>
        </p:grpSpPr>
        <p:sp>
          <p:nvSpPr>
            <p:cNvPr id="53" name="타원 52"/>
            <p:cNvSpPr/>
            <p:nvPr/>
          </p:nvSpPr>
          <p:spPr>
            <a:xfrm>
              <a:off x="6987026" y="5229199"/>
              <a:ext cx="792088" cy="504056"/>
            </a:xfrm>
            <a:prstGeom prst="ellipse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at: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EASEL</a:t>
              </a:r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모서리가 둥근 직사각형 53"/>
            <p:cNvSpPr/>
            <p:nvPr/>
          </p:nvSpPr>
          <p:spPr>
            <a:xfrm>
              <a:off x="6987026" y="4743347"/>
              <a:ext cx="792088" cy="341837"/>
            </a:xfrm>
            <a:prstGeom prst="roundRect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Verify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55" name="직선 연결선 54"/>
            <p:cNvCxnSpPr>
              <a:stCxn id="54" idx="2"/>
              <a:endCxn id="53" idx="0"/>
            </p:cNvCxnSpPr>
            <p:nvPr/>
          </p:nvCxnSpPr>
          <p:spPr>
            <a:xfrm>
              <a:off x="7383070" y="5085184"/>
              <a:ext cx="0" cy="1440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모서리가 둥근 직사각형 75"/>
          <p:cNvSpPr/>
          <p:nvPr/>
        </p:nvSpPr>
        <p:spPr>
          <a:xfrm>
            <a:off x="5873661" y="2169263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7" name="타원 76"/>
          <p:cNvSpPr/>
          <p:nvPr/>
        </p:nvSpPr>
        <p:spPr>
          <a:xfrm>
            <a:off x="6987026" y="2655115"/>
            <a:ext cx="792088" cy="504056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side: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HATRACK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" name="모서리가 둥근 직사각형 77"/>
          <p:cNvSpPr/>
          <p:nvPr/>
        </p:nvSpPr>
        <p:spPr>
          <a:xfrm>
            <a:off x="6987026" y="2169263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9" name="직선 화살표 연결선 78"/>
          <p:cNvCxnSpPr>
            <a:stCxn id="76" idx="3"/>
            <a:endCxn id="78" idx="1"/>
          </p:cNvCxnSpPr>
          <p:nvPr/>
        </p:nvCxnSpPr>
        <p:spPr>
          <a:xfrm>
            <a:off x="6665749" y="2340182"/>
            <a:ext cx="321277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/>
          <p:cNvCxnSpPr>
            <a:stCxn id="78" idx="2"/>
            <a:endCxn id="77" idx="0"/>
          </p:cNvCxnSpPr>
          <p:nvPr/>
        </p:nvCxnSpPr>
        <p:spPr>
          <a:xfrm>
            <a:off x="7383070" y="2511100"/>
            <a:ext cx="0" cy="1440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1237123" y="220578"/>
            <a:ext cx="2783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latin typeface="Calibri" pitchFamily="34" charset="0"/>
                <a:cs typeface="Calibri" pitchFamily="34" charset="0"/>
              </a:rPr>
              <a:t>Lexeme Hierarchy Graph</a:t>
            </a:r>
            <a:endParaRPr lang="ko-KR" alt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618566" y="220578"/>
            <a:ext cx="1529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atin typeface="Calibri" pitchFamily="34" charset="0"/>
                <a:cs typeface="Calibri" pitchFamily="34" charset="0"/>
              </a:rPr>
              <a:t>Lexeme MRs</a:t>
            </a:r>
            <a:endParaRPr lang="ko-KR" alt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" name="직사각형 101"/>
          <p:cNvSpPr/>
          <p:nvPr/>
        </p:nvSpPr>
        <p:spPr>
          <a:xfrm>
            <a:off x="163318" y="764704"/>
            <a:ext cx="4984746" cy="1224136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89488" y="2413830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Calibri" pitchFamily="34" charset="0"/>
                <a:cs typeface="Calibri" pitchFamily="34" charset="0"/>
              </a:rPr>
              <a:t>[2]</a:t>
            </a:r>
            <a:endParaRPr lang="ko-KR" altLang="en-US" sz="1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289488" y="3709974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Calibri" pitchFamily="34" charset="0"/>
                <a:cs typeface="Calibri" pitchFamily="34" charset="0"/>
              </a:rPr>
              <a:t>[3]</a:t>
            </a:r>
            <a:endParaRPr lang="ko-KR" altLang="en-US" sz="1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289488" y="4987914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Calibri" pitchFamily="34" charset="0"/>
                <a:cs typeface="Calibri" pitchFamily="34" charset="0"/>
              </a:rPr>
              <a:t>[4]</a:t>
            </a:r>
            <a:endParaRPr lang="ko-KR" altLang="en-US" sz="1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289488" y="6042774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Calibri" pitchFamily="34" charset="0"/>
                <a:cs typeface="Calibri" pitchFamily="34" charset="0"/>
              </a:rPr>
              <a:t>[5]</a:t>
            </a:r>
            <a:endParaRPr lang="ko-KR" altLang="en-US" sz="1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" name="모서리가 둥근 직사각형 69"/>
          <p:cNvSpPr/>
          <p:nvPr/>
        </p:nvSpPr>
        <p:spPr>
          <a:xfrm>
            <a:off x="251520" y="2511100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" name="타원 70"/>
          <p:cNvSpPr/>
          <p:nvPr/>
        </p:nvSpPr>
        <p:spPr>
          <a:xfrm>
            <a:off x="251520" y="2996953"/>
            <a:ext cx="792088" cy="504056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RIGHT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" name="타원 71"/>
          <p:cNvSpPr/>
          <p:nvPr/>
        </p:nvSpPr>
        <p:spPr>
          <a:xfrm>
            <a:off x="1364885" y="2996952"/>
            <a:ext cx="792088" cy="504056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side: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HATRACK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3" name="모서리가 둥근 직사각형 72"/>
          <p:cNvSpPr/>
          <p:nvPr/>
        </p:nvSpPr>
        <p:spPr>
          <a:xfrm>
            <a:off x="1364885" y="2511100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4" name="모서리가 둥근 직사각형 73"/>
          <p:cNvSpPr/>
          <p:nvPr/>
        </p:nvSpPr>
        <p:spPr>
          <a:xfrm>
            <a:off x="2478251" y="2511100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Travel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5" name="직선 연결선 74"/>
          <p:cNvCxnSpPr>
            <a:stCxn id="70" idx="2"/>
            <a:endCxn id="71" idx="0"/>
          </p:cNvCxnSpPr>
          <p:nvPr/>
        </p:nvCxnSpPr>
        <p:spPr>
          <a:xfrm>
            <a:off x="647564" y="2852937"/>
            <a:ext cx="0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연결선 80"/>
          <p:cNvCxnSpPr>
            <a:stCxn id="73" idx="2"/>
            <a:endCxn id="72" idx="0"/>
          </p:cNvCxnSpPr>
          <p:nvPr/>
        </p:nvCxnSpPr>
        <p:spPr>
          <a:xfrm>
            <a:off x="1760929" y="2852937"/>
            <a:ext cx="0" cy="1440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화살표 연결선 81"/>
          <p:cNvCxnSpPr>
            <a:stCxn id="70" idx="3"/>
            <a:endCxn id="73" idx="1"/>
          </p:cNvCxnSpPr>
          <p:nvPr/>
        </p:nvCxnSpPr>
        <p:spPr>
          <a:xfrm>
            <a:off x="1043608" y="2682019"/>
            <a:ext cx="321277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화살표 연결선 82"/>
          <p:cNvCxnSpPr>
            <a:stCxn id="73" idx="3"/>
            <a:endCxn id="74" idx="1"/>
          </p:cNvCxnSpPr>
          <p:nvPr/>
        </p:nvCxnSpPr>
        <p:spPr>
          <a:xfrm>
            <a:off x="2156973" y="2682019"/>
            <a:ext cx="321278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직사각형 83"/>
          <p:cNvSpPr/>
          <p:nvPr/>
        </p:nvSpPr>
        <p:spPr>
          <a:xfrm>
            <a:off x="175524" y="2446976"/>
            <a:ext cx="3160338" cy="112604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5" name="직선 연결선 84"/>
          <p:cNvCxnSpPr>
            <a:endCxn id="84" idx="0"/>
          </p:cNvCxnSpPr>
          <p:nvPr/>
        </p:nvCxnSpPr>
        <p:spPr>
          <a:xfrm flipH="1">
            <a:off x="1755693" y="1988840"/>
            <a:ext cx="899998" cy="458136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75524" y="2108422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latin typeface="Calibri" pitchFamily="34" charset="0"/>
                <a:cs typeface="Calibri" pitchFamily="34" charset="0"/>
              </a:rPr>
              <a:t>[</a:t>
            </a:r>
            <a:r>
              <a:rPr lang="en-US" altLang="ko-KR" sz="1600" b="1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altLang="ko-KR" sz="1600" b="1" dirty="0">
                <a:latin typeface="Calibri" pitchFamily="34" charset="0"/>
                <a:cs typeface="Calibri" pitchFamily="34" charset="0"/>
              </a:rPr>
              <a:t>]</a:t>
            </a:r>
            <a:endParaRPr lang="ko-KR" altLang="en-US" sz="1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65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480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251520" y="801110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251520" y="1430979"/>
            <a:ext cx="792088" cy="504056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RIGHT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1151620" y="1430979"/>
            <a:ext cx="792088" cy="504056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side: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HATRACK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2051720" y="1430979"/>
            <a:ext cx="792088" cy="504056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front: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SOFA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2939818" y="1430979"/>
            <a:ext cx="792088" cy="504056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steps: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3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4283968" y="1430978"/>
            <a:ext cx="792088" cy="504056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at: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EASEL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595669" y="801110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2939818" y="801110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Travel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283968" y="801110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3" name="직선 연결선 12"/>
          <p:cNvCxnSpPr>
            <a:stCxn id="4" idx="2"/>
            <a:endCxn id="5" idx="0"/>
          </p:cNvCxnSpPr>
          <p:nvPr/>
        </p:nvCxnSpPr>
        <p:spPr>
          <a:xfrm>
            <a:off x="647564" y="114294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>
            <a:stCxn id="10" idx="2"/>
            <a:endCxn id="6" idx="0"/>
          </p:cNvCxnSpPr>
          <p:nvPr/>
        </p:nvCxnSpPr>
        <p:spPr>
          <a:xfrm flipH="1">
            <a:off x="1547664" y="1142947"/>
            <a:ext cx="444049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>
            <a:stCxn id="10" idx="2"/>
            <a:endCxn id="7" idx="0"/>
          </p:cNvCxnSpPr>
          <p:nvPr/>
        </p:nvCxnSpPr>
        <p:spPr>
          <a:xfrm>
            <a:off x="1991713" y="1142947"/>
            <a:ext cx="456051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>
            <a:stCxn id="11" idx="2"/>
            <a:endCxn id="8" idx="0"/>
          </p:cNvCxnSpPr>
          <p:nvPr/>
        </p:nvCxnSpPr>
        <p:spPr>
          <a:xfrm>
            <a:off x="3335862" y="1142947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>
            <a:stCxn id="12" idx="2"/>
            <a:endCxn id="9" idx="0"/>
          </p:cNvCxnSpPr>
          <p:nvPr/>
        </p:nvCxnSpPr>
        <p:spPr>
          <a:xfrm>
            <a:off x="4680012" y="1142947"/>
            <a:ext cx="0" cy="2880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>
            <a:stCxn id="4" idx="3"/>
            <a:endCxn id="10" idx="1"/>
          </p:cNvCxnSpPr>
          <p:nvPr/>
        </p:nvCxnSpPr>
        <p:spPr>
          <a:xfrm>
            <a:off x="1043608" y="972029"/>
            <a:ext cx="552061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>
            <a:stCxn id="10" idx="3"/>
            <a:endCxn id="11" idx="1"/>
          </p:cNvCxnSpPr>
          <p:nvPr/>
        </p:nvCxnSpPr>
        <p:spPr>
          <a:xfrm>
            <a:off x="2387757" y="972029"/>
            <a:ext cx="552061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>
            <a:stCxn id="11" idx="3"/>
            <a:endCxn id="12" idx="1"/>
          </p:cNvCxnSpPr>
          <p:nvPr/>
        </p:nvCxnSpPr>
        <p:spPr>
          <a:xfrm>
            <a:off x="3731906" y="972029"/>
            <a:ext cx="552062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모서리가 둥근 직사각형 46"/>
          <p:cNvSpPr/>
          <p:nvPr/>
        </p:nvSpPr>
        <p:spPr>
          <a:xfrm>
            <a:off x="6987026" y="6039491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6987026" y="3951259"/>
            <a:ext cx="792088" cy="504056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at: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EASEL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>
            <a:off x="5873661" y="3484531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Travel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>
            <a:off x="6987026" y="3484532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1" name="직선 연결선 50"/>
          <p:cNvCxnSpPr>
            <a:stCxn id="50" idx="2"/>
            <a:endCxn id="48" idx="0"/>
          </p:cNvCxnSpPr>
          <p:nvPr/>
        </p:nvCxnSpPr>
        <p:spPr>
          <a:xfrm>
            <a:off x="7383070" y="3826369"/>
            <a:ext cx="0" cy="1248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>
            <a:stCxn id="49" idx="3"/>
            <a:endCxn id="50" idx="1"/>
          </p:cNvCxnSpPr>
          <p:nvPr/>
        </p:nvCxnSpPr>
        <p:spPr>
          <a:xfrm>
            <a:off x="6665749" y="3655450"/>
            <a:ext cx="321277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그룹 100"/>
          <p:cNvGrpSpPr/>
          <p:nvPr/>
        </p:nvGrpSpPr>
        <p:grpSpPr>
          <a:xfrm>
            <a:off x="6987026" y="4743347"/>
            <a:ext cx="792088" cy="989908"/>
            <a:chOff x="6987026" y="4743347"/>
            <a:chExt cx="792088" cy="989908"/>
          </a:xfrm>
        </p:grpSpPr>
        <p:sp>
          <p:nvSpPr>
            <p:cNvPr id="53" name="타원 52"/>
            <p:cNvSpPr/>
            <p:nvPr/>
          </p:nvSpPr>
          <p:spPr>
            <a:xfrm>
              <a:off x="6987026" y="5229199"/>
              <a:ext cx="792088" cy="504056"/>
            </a:xfrm>
            <a:prstGeom prst="ellipse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at: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EASEL</a:t>
              </a:r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모서리가 둥근 직사각형 53"/>
            <p:cNvSpPr/>
            <p:nvPr/>
          </p:nvSpPr>
          <p:spPr>
            <a:xfrm>
              <a:off x="6987026" y="4743347"/>
              <a:ext cx="792088" cy="341837"/>
            </a:xfrm>
            <a:prstGeom prst="roundRect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Verify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55" name="직선 연결선 54"/>
            <p:cNvCxnSpPr>
              <a:stCxn id="54" idx="2"/>
              <a:endCxn id="53" idx="0"/>
            </p:cNvCxnSpPr>
            <p:nvPr/>
          </p:nvCxnSpPr>
          <p:spPr>
            <a:xfrm>
              <a:off x="7383070" y="5085184"/>
              <a:ext cx="0" cy="1440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그룹 97"/>
          <p:cNvGrpSpPr/>
          <p:nvPr/>
        </p:nvGrpSpPr>
        <p:grpSpPr>
          <a:xfrm>
            <a:off x="251520" y="2511100"/>
            <a:ext cx="3018819" cy="989909"/>
            <a:chOff x="5873661" y="801110"/>
            <a:chExt cx="3018819" cy="989909"/>
          </a:xfrm>
        </p:grpSpPr>
        <p:sp>
          <p:nvSpPr>
            <p:cNvPr id="60" name="모서리가 둥근 직사각형 59"/>
            <p:cNvSpPr/>
            <p:nvPr/>
          </p:nvSpPr>
          <p:spPr>
            <a:xfrm>
              <a:off x="5873661" y="801110"/>
              <a:ext cx="792088" cy="341837"/>
            </a:xfrm>
            <a:prstGeom prst="roundRect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Turn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1" name="타원 60"/>
            <p:cNvSpPr/>
            <p:nvPr/>
          </p:nvSpPr>
          <p:spPr>
            <a:xfrm>
              <a:off x="5873661" y="1286963"/>
              <a:ext cx="792088" cy="504056"/>
            </a:xfrm>
            <a:prstGeom prst="ellipse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RIGHT</a:t>
              </a:r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2" name="타원 61"/>
            <p:cNvSpPr/>
            <p:nvPr/>
          </p:nvSpPr>
          <p:spPr>
            <a:xfrm>
              <a:off x="6987026" y="1286962"/>
              <a:ext cx="792088" cy="504056"/>
            </a:xfrm>
            <a:prstGeom prst="ellipse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side: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HATRACK</a:t>
              </a:r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3" name="모서리가 둥근 직사각형 62"/>
            <p:cNvSpPr/>
            <p:nvPr/>
          </p:nvSpPr>
          <p:spPr>
            <a:xfrm>
              <a:off x="6987026" y="801110"/>
              <a:ext cx="792088" cy="341837"/>
            </a:xfrm>
            <a:prstGeom prst="roundRect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Verify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" name="모서리가 둥근 직사각형 63"/>
            <p:cNvSpPr/>
            <p:nvPr/>
          </p:nvSpPr>
          <p:spPr>
            <a:xfrm>
              <a:off x="8100392" y="801110"/>
              <a:ext cx="792088" cy="341837"/>
            </a:xfrm>
            <a:prstGeom prst="roundRect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Travel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5" name="직선 연결선 64"/>
            <p:cNvCxnSpPr>
              <a:stCxn id="60" idx="2"/>
              <a:endCxn id="61" idx="0"/>
            </p:cNvCxnSpPr>
            <p:nvPr/>
          </p:nvCxnSpPr>
          <p:spPr>
            <a:xfrm>
              <a:off x="6269705" y="1142947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연결선 65"/>
            <p:cNvCxnSpPr>
              <a:stCxn id="63" idx="2"/>
              <a:endCxn id="62" idx="0"/>
            </p:cNvCxnSpPr>
            <p:nvPr/>
          </p:nvCxnSpPr>
          <p:spPr>
            <a:xfrm>
              <a:off x="7383070" y="1142947"/>
              <a:ext cx="0" cy="1440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화살표 연결선 66"/>
            <p:cNvCxnSpPr>
              <a:stCxn id="60" idx="3"/>
              <a:endCxn id="63" idx="1"/>
            </p:cNvCxnSpPr>
            <p:nvPr/>
          </p:nvCxnSpPr>
          <p:spPr>
            <a:xfrm>
              <a:off x="6665749" y="972029"/>
              <a:ext cx="32127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화살표 연결선 67"/>
            <p:cNvCxnSpPr>
              <a:stCxn id="63" idx="3"/>
              <a:endCxn id="64" idx="1"/>
            </p:cNvCxnSpPr>
            <p:nvPr/>
          </p:nvCxnSpPr>
          <p:spPr>
            <a:xfrm>
              <a:off x="7779114" y="972029"/>
              <a:ext cx="32127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그룹 98"/>
          <p:cNvGrpSpPr/>
          <p:nvPr/>
        </p:nvGrpSpPr>
        <p:grpSpPr>
          <a:xfrm>
            <a:off x="816961" y="4095276"/>
            <a:ext cx="1905453" cy="989908"/>
            <a:chOff x="5873661" y="2169263"/>
            <a:chExt cx="1905453" cy="989908"/>
          </a:xfrm>
        </p:grpSpPr>
        <p:sp>
          <p:nvSpPr>
            <p:cNvPr id="76" name="모서리가 둥근 직사각형 75"/>
            <p:cNvSpPr/>
            <p:nvPr/>
          </p:nvSpPr>
          <p:spPr>
            <a:xfrm>
              <a:off x="5873661" y="2169263"/>
              <a:ext cx="792088" cy="341837"/>
            </a:xfrm>
            <a:prstGeom prst="roundRect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Turn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타원 76"/>
            <p:cNvSpPr/>
            <p:nvPr/>
          </p:nvSpPr>
          <p:spPr>
            <a:xfrm>
              <a:off x="6987026" y="2655115"/>
              <a:ext cx="792088" cy="504056"/>
            </a:xfrm>
            <a:prstGeom prst="ellipse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side: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HATRACK</a:t>
              </a:r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8" name="모서리가 둥근 직사각형 77"/>
            <p:cNvSpPr/>
            <p:nvPr/>
          </p:nvSpPr>
          <p:spPr>
            <a:xfrm>
              <a:off x="6987026" y="2169263"/>
              <a:ext cx="792088" cy="341837"/>
            </a:xfrm>
            <a:prstGeom prst="roundRect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Verify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79" name="직선 화살표 연결선 78"/>
            <p:cNvCxnSpPr>
              <a:stCxn id="76" idx="3"/>
              <a:endCxn id="78" idx="1"/>
            </p:cNvCxnSpPr>
            <p:nvPr/>
          </p:nvCxnSpPr>
          <p:spPr>
            <a:xfrm>
              <a:off x="6665749" y="2340182"/>
              <a:ext cx="32127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79"/>
            <p:cNvCxnSpPr>
              <a:stCxn id="78" idx="2"/>
              <a:endCxn id="77" idx="0"/>
            </p:cNvCxnSpPr>
            <p:nvPr/>
          </p:nvCxnSpPr>
          <p:spPr>
            <a:xfrm>
              <a:off x="7383070" y="2511100"/>
              <a:ext cx="0" cy="1440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/>
          <p:cNvSpPr txBox="1"/>
          <p:nvPr/>
        </p:nvSpPr>
        <p:spPr>
          <a:xfrm>
            <a:off x="1257378" y="220578"/>
            <a:ext cx="2783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>
                <a:latin typeface="Calibri" pitchFamily="34" charset="0"/>
                <a:cs typeface="Calibri" pitchFamily="34" charset="0"/>
              </a:rPr>
              <a:t>Lexeme Hierarchy Graph</a:t>
            </a:r>
            <a:endParaRPr lang="ko-KR" alt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618566" y="220578"/>
            <a:ext cx="1529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atin typeface="Calibri" pitchFamily="34" charset="0"/>
                <a:cs typeface="Calibri" pitchFamily="34" charset="0"/>
              </a:rPr>
              <a:t>Lexeme MRs</a:t>
            </a:r>
            <a:endParaRPr lang="ko-KR" alt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163318" y="764704"/>
            <a:ext cx="4984746" cy="1224136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175524" y="2446976"/>
            <a:ext cx="3160338" cy="112604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746201" y="4034799"/>
            <a:ext cx="2025599" cy="112604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9" name="직선 연결선 58"/>
          <p:cNvCxnSpPr>
            <a:stCxn id="56" idx="2"/>
            <a:endCxn id="57" idx="0"/>
          </p:cNvCxnSpPr>
          <p:nvPr/>
        </p:nvCxnSpPr>
        <p:spPr>
          <a:xfrm flipH="1">
            <a:off x="1755693" y="1988840"/>
            <a:ext cx="899998" cy="458136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/>
          <p:cNvCxnSpPr>
            <a:stCxn id="57" idx="2"/>
            <a:endCxn id="58" idx="0"/>
          </p:cNvCxnSpPr>
          <p:nvPr/>
        </p:nvCxnSpPr>
        <p:spPr>
          <a:xfrm>
            <a:off x="1755693" y="3573016"/>
            <a:ext cx="3308" cy="461783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75524" y="2108422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latin typeface="Calibri" pitchFamily="34" charset="0"/>
                <a:cs typeface="Calibri" pitchFamily="34" charset="0"/>
              </a:rPr>
              <a:t>[</a:t>
            </a:r>
            <a:r>
              <a:rPr lang="en-US" altLang="ko-KR" sz="1600" b="1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altLang="ko-KR" sz="1600" b="1" dirty="0">
                <a:latin typeface="Calibri" pitchFamily="34" charset="0"/>
                <a:cs typeface="Calibri" pitchFamily="34" charset="0"/>
              </a:rPr>
              <a:t>]</a:t>
            </a:r>
            <a:endParaRPr lang="ko-KR" altLang="en-US" sz="1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52625" y="3696245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Calibri" pitchFamily="34" charset="0"/>
                <a:cs typeface="Calibri" pitchFamily="34" charset="0"/>
              </a:rPr>
              <a:t>[2]</a:t>
            </a:r>
            <a:endParaRPr lang="ko-KR" altLang="en-US" sz="1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289488" y="3709974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Calibri" pitchFamily="34" charset="0"/>
                <a:cs typeface="Calibri" pitchFamily="34" charset="0"/>
              </a:rPr>
              <a:t>[3]</a:t>
            </a:r>
            <a:endParaRPr lang="ko-KR" altLang="en-US" sz="1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289488" y="4987914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Calibri" pitchFamily="34" charset="0"/>
                <a:cs typeface="Calibri" pitchFamily="34" charset="0"/>
              </a:rPr>
              <a:t>[4]</a:t>
            </a:r>
            <a:endParaRPr lang="ko-KR" altLang="en-US" sz="1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289488" y="6042774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Calibri" pitchFamily="34" charset="0"/>
                <a:cs typeface="Calibri" pitchFamily="34" charset="0"/>
              </a:rPr>
              <a:t>[5]</a:t>
            </a:r>
            <a:endParaRPr lang="ko-KR" altLang="en-US" sz="1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66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172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그룹 96"/>
          <p:cNvGrpSpPr/>
          <p:nvPr/>
        </p:nvGrpSpPr>
        <p:grpSpPr>
          <a:xfrm>
            <a:off x="251520" y="801110"/>
            <a:ext cx="4824536" cy="1133925"/>
            <a:chOff x="251520" y="801110"/>
            <a:chExt cx="4824536" cy="1133925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251520" y="801110"/>
              <a:ext cx="792088" cy="341837"/>
            </a:xfrm>
            <a:prstGeom prst="roundRect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Turn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" name="타원 4"/>
            <p:cNvSpPr/>
            <p:nvPr/>
          </p:nvSpPr>
          <p:spPr>
            <a:xfrm>
              <a:off x="251520" y="1430979"/>
              <a:ext cx="792088" cy="504056"/>
            </a:xfrm>
            <a:prstGeom prst="ellipse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RIGHT</a:t>
              </a:r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타원 5"/>
            <p:cNvSpPr/>
            <p:nvPr/>
          </p:nvSpPr>
          <p:spPr>
            <a:xfrm>
              <a:off x="1151620" y="1430979"/>
              <a:ext cx="792088" cy="504056"/>
            </a:xfrm>
            <a:prstGeom prst="ellipse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side: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HATRACK</a:t>
              </a:r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타원 6"/>
            <p:cNvSpPr/>
            <p:nvPr/>
          </p:nvSpPr>
          <p:spPr>
            <a:xfrm>
              <a:off x="2051720" y="1430979"/>
              <a:ext cx="792088" cy="504056"/>
            </a:xfrm>
            <a:prstGeom prst="ellipse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front: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SOFA</a:t>
              </a:r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타원 7"/>
            <p:cNvSpPr/>
            <p:nvPr/>
          </p:nvSpPr>
          <p:spPr>
            <a:xfrm>
              <a:off x="2939818" y="1430979"/>
              <a:ext cx="792088" cy="504056"/>
            </a:xfrm>
            <a:prstGeom prst="ellipse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steps: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3</a:t>
              </a:r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4283968" y="1430978"/>
              <a:ext cx="792088" cy="504056"/>
            </a:xfrm>
            <a:prstGeom prst="ellipse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at: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EASEL</a:t>
              </a:r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1595669" y="801110"/>
              <a:ext cx="792088" cy="341837"/>
            </a:xfrm>
            <a:prstGeom prst="roundRect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Verify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2939818" y="801110"/>
              <a:ext cx="792088" cy="341837"/>
            </a:xfrm>
            <a:prstGeom prst="roundRect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Travel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4283968" y="801110"/>
              <a:ext cx="792088" cy="341837"/>
            </a:xfrm>
            <a:prstGeom prst="roundRect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Verify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3" name="직선 연결선 12"/>
            <p:cNvCxnSpPr>
              <a:stCxn id="4" idx="2"/>
              <a:endCxn id="5" idx="0"/>
            </p:cNvCxnSpPr>
            <p:nvPr/>
          </p:nvCxnSpPr>
          <p:spPr>
            <a:xfrm>
              <a:off x="647564" y="1142946"/>
              <a:ext cx="0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>
              <a:stCxn id="10" idx="2"/>
              <a:endCxn id="6" idx="0"/>
            </p:cNvCxnSpPr>
            <p:nvPr/>
          </p:nvCxnSpPr>
          <p:spPr>
            <a:xfrm flipH="1">
              <a:off x="1547664" y="1142947"/>
              <a:ext cx="444049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>
              <a:stCxn id="10" idx="2"/>
              <a:endCxn id="7" idx="0"/>
            </p:cNvCxnSpPr>
            <p:nvPr/>
          </p:nvCxnSpPr>
          <p:spPr>
            <a:xfrm>
              <a:off x="1991713" y="1142947"/>
              <a:ext cx="456051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>
              <a:stCxn id="11" idx="2"/>
              <a:endCxn id="8" idx="0"/>
            </p:cNvCxnSpPr>
            <p:nvPr/>
          </p:nvCxnSpPr>
          <p:spPr>
            <a:xfrm>
              <a:off x="3335862" y="1142947"/>
              <a:ext cx="0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>
              <a:stCxn id="12" idx="2"/>
              <a:endCxn id="9" idx="0"/>
            </p:cNvCxnSpPr>
            <p:nvPr/>
          </p:nvCxnSpPr>
          <p:spPr>
            <a:xfrm>
              <a:off x="4680012" y="1142947"/>
              <a:ext cx="0" cy="2880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>
              <a:stCxn id="4" idx="3"/>
              <a:endCxn id="10" idx="1"/>
            </p:cNvCxnSpPr>
            <p:nvPr/>
          </p:nvCxnSpPr>
          <p:spPr>
            <a:xfrm>
              <a:off x="1043608" y="972029"/>
              <a:ext cx="55206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/>
            <p:cNvCxnSpPr>
              <a:stCxn id="10" idx="3"/>
              <a:endCxn id="11" idx="1"/>
            </p:cNvCxnSpPr>
            <p:nvPr/>
          </p:nvCxnSpPr>
          <p:spPr>
            <a:xfrm>
              <a:off x="2387757" y="972029"/>
              <a:ext cx="55206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화살표 연결선 19"/>
            <p:cNvCxnSpPr>
              <a:stCxn id="11" idx="3"/>
              <a:endCxn id="12" idx="1"/>
            </p:cNvCxnSpPr>
            <p:nvPr/>
          </p:nvCxnSpPr>
          <p:spPr>
            <a:xfrm>
              <a:off x="3731906" y="972029"/>
              <a:ext cx="55206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모서리가 둥근 직사각형 46"/>
          <p:cNvSpPr/>
          <p:nvPr/>
        </p:nvSpPr>
        <p:spPr>
          <a:xfrm>
            <a:off x="6987026" y="6039491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타원 52"/>
          <p:cNvSpPr/>
          <p:nvPr/>
        </p:nvSpPr>
        <p:spPr>
          <a:xfrm>
            <a:off x="6987026" y="5229199"/>
            <a:ext cx="792088" cy="504056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at: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EASEL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모서리가 둥근 직사각형 53"/>
          <p:cNvSpPr/>
          <p:nvPr/>
        </p:nvSpPr>
        <p:spPr>
          <a:xfrm>
            <a:off x="6987026" y="4743347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5" name="직선 연결선 54"/>
          <p:cNvCxnSpPr>
            <a:stCxn id="54" idx="2"/>
            <a:endCxn id="53" idx="0"/>
          </p:cNvCxnSpPr>
          <p:nvPr/>
        </p:nvCxnSpPr>
        <p:spPr>
          <a:xfrm>
            <a:off x="7383070" y="5085184"/>
            <a:ext cx="0" cy="1440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그룹 97"/>
          <p:cNvGrpSpPr/>
          <p:nvPr/>
        </p:nvGrpSpPr>
        <p:grpSpPr>
          <a:xfrm>
            <a:off x="251520" y="2511100"/>
            <a:ext cx="3018819" cy="989909"/>
            <a:chOff x="5873661" y="801110"/>
            <a:chExt cx="3018819" cy="989909"/>
          </a:xfrm>
        </p:grpSpPr>
        <p:sp>
          <p:nvSpPr>
            <p:cNvPr id="60" name="모서리가 둥근 직사각형 59"/>
            <p:cNvSpPr/>
            <p:nvPr/>
          </p:nvSpPr>
          <p:spPr>
            <a:xfrm>
              <a:off x="5873661" y="801110"/>
              <a:ext cx="792088" cy="341837"/>
            </a:xfrm>
            <a:prstGeom prst="roundRect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Turn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1" name="타원 60"/>
            <p:cNvSpPr/>
            <p:nvPr/>
          </p:nvSpPr>
          <p:spPr>
            <a:xfrm>
              <a:off x="5873661" y="1286963"/>
              <a:ext cx="792088" cy="504056"/>
            </a:xfrm>
            <a:prstGeom prst="ellipse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RIGHT</a:t>
              </a:r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2" name="타원 61"/>
            <p:cNvSpPr/>
            <p:nvPr/>
          </p:nvSpPr>
          <p:spPr>
            <a:xfrm>
              <a:off x="6987026" y="1286962"/>
              <a:ext cx="792088" cy="504056"/>
            </a:xfrm>
            <a:prstGeom prst="ellipse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side: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HATRACK</a:t>
              </a:r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3" name="모서리가 둥근 직사각형 62"/>
            <p:cNvSpPr/>
            <p:nvPr/>
          </p:nvSpPr>
          <p:spPr>
            <a:xfrm>
              <a:off x="6987026" y="801110"/>
              <a:ext cx="792088" cy="341837"/>
            </a:xfrm>
            <a:prstGeom prst="roundRect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Verify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" name="모서리가 둥근 직사각형 63"/>
            <p:cNvSpPr/>
            <p:nvPr/>
          </p:nvSpPr>
          <p:spPr>
            <a:xfrm>
              <a:off x="8100392" y="801110"/>
              <a:ext cx="792088" cy="341837"/>
            </a:xfrm>
            <a:prstGeom prst="roundRect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Travel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5" name="직선 연결선 64"/>
            <p:cNvCxnSpPr>
              <a:stCxn id="60" idx="2"/>
              <a:endCxn id="61" idx="0"/>
            </p:cNvCxnSpPr>
            <p:nvPr/>
          </p:nvCxnSpPr>
          <p:spPr>
            <a:xfrm>
              <a:off x="6269705" y="1142947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연결선 65"/>
            <p:cNvCxnSpPr>
              <a:stCxn id="63" idx="2"/>
              <a:endCxn id="62" idx="0"/>
            </p:cNvCxnSpPr>
            <p:nvPr/>
          </p:nvCxnSpPr>
          <p:spPr>
            <a:xfrm>
              <a:off x="7383070" y="1142947"/>
              <a:ext cx="0" cy="1440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화살표 연결선 66"/>
            <p:cNvCxnSpPr>
              <a:stCxn id="60" idx="3"/>
              <a:endCxn id="63" idx="1"/>
            </p:cNvCxnSpPr>
            <p:nvPr/>
          </p:nvCxnSpPr>
          <p:spPr>
            <a:xfrm>
              <a:off x="6665749" y="972029"/>
              <a:ext cx="32127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화살표 연결선 67"/>
            <p:cNvCxnSpPr>
              <a:stCxn id="63" idx="3"/>
              <a:endCxn id="64" idx="1"/>
            </p:cNvCxnSpPr>
            <p:nvPr/>
          </p:nvCxnSpPr>
          <p:spPr>
            <a:xfrm>
              <a:off x="7779114" y="972029"/>
              <a:ext cx="32127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그룹 98"/>
          <p:cNvGrpSpPr/>
          <p:nvPr/>
        </p:nvGrpSpPr>
        <p:grpSpPr>
          <a:xfrm>
            <a:off x="816961" y="4095276"/>
            <a:ext cx="1905453" cy="989908"/>
            <a:chOff x="5873661" y="2169263"/>
            <a:chExt cx="1905453" cy="989908"/>
          </a:xfrm>
        </p:grpSpPr>
        <p:sp>
          <p:nvSpPr>
            <p:cNvPr id="76" name="모서리가 둥근 직사각형 75"/>
            <p:cNvSpPr/>
            <p:nvPr/>
          </p:nvSpPr>
          <p:spPr>
            <a:xfrm>
              <a:off x="5873661" y="2169263"/>
              <a:ext cx="792088" cy="341837"/>
            </a:xfrm>
            <a:prstGeom prst="roundRect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Turn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타원 76"/>
            <p:cNvSpPr/>
            <p:nvPr/>
          </p:nvSpPr>
          <p:spPr>
            <a:xfrm>
              <a:off x="6987026" y="2655115"/>
              <a:ext cx="792088" cy="504056"/>
            </a:xfrm>
            <a:prstGeom prst="ellipse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side: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HATRACK</a:t>
              </a:r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8" name="모서리가 둥근 직사각형 77"/>
            <p:cNvSpPr/>
            <p:nvPr/>
          </p:nvSpPr>
          <p:spPr>
            <a:xfrm>
              <a:off x="6987026" y="2169263"/>
              <a:ext cx="792088" cy="341837"/>
            </a:xfrm>
            <a:prstGeom prst="roundRect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Verify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79" name="직선 화살표 연결선 78"/>
            <p:cNvCxnSpPr>
              <a:stCxn id="76" idx="3"/>
              <a:endCxn id="78" idx="1"/>
            </p:cNvCxnSpPr>
            <p:nvPr/>
          </p:nvCxnSpPr>
          <p:spPr>
            <a:xfrm>
              <a:off x="6665749" y="2340182"/>
              <a:ext cx="32127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79"/>
            <p:cNvCxnSpPr>
              <a:stCxn id="78" idx="2"/>
              <a:endCxn id="77" idx="0"/>
            </p:cNvCxnSpPr>
            <p:nvPr/>
          </p:nvCxnSpPr>
          <p:spPr>
            <a:xfrm>
              <a:off x="7383070" y="2511100"/>
              <a:ext cx="0" cy="1440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/>
          <p:cNvSpPr txBox="1"/>
          <p:nvPr/>
        </p:nvSpPr>
        <p:spPr>
          <a:xfrm>
            <a:off x="1257378" y="220578"/>
            <a:ext cx="2783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>
                <a:latin typeface="Calibri" pitchFamily="34" charset="0"/>
                <a:cs typeface="Calibri" pitchFamily="34" charset="0"/>
              </a:rPr>
              <a:t>Lexeme Hierarchy Graph</a:t>
            </a:r>
            <a:endParaRPr lang="ko-KR" alt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618566" y="220578"/>
            <a:ext cx="1529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atin typeface="Calibri" pitchFamily="34" charset="0"/>
                <a:cs typeface="Calibri" pitchFamily="34" charset="0"/>
              </a:rPr>
              <a:t>Lexeme MRs</a:t>
            </a:r>
            <a:endParaRPr lang="ko-KR" alt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163318" y="764704"/>
            <a:ext cx="4984746" cy="1224136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175524" y="2446976"/>
            <a:ext cx="3160338" cy="112604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746201" y="4034799"/>
            <a:ext cx="2025599" cy="112604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9" name="직선 연결선 58"/>
          <p:cNvCxnSpPr>
            <a:stCxn id="56" idx="2"/>
            <a:endCxn id="57" idx="0"/>
          </p:cNvCxnSpPr>
          <p:nvPr/>
        </p:nvCxnSpPr>
        <p:spPr>
          <a:xfrm flipH="1">
            <a:off x="1755693" y="1988840"/>
            <a:ext cx="899998" cy="458136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/>
          <p:cNvCxnSpPr>
            <a:stCxn id="57" idx="2"/>
            <a:endCxn id="58" idx="0"/>
          </p:cNvCxnSpPr>
          <p:nvPr/>
        </p:nvCxnSpPr>
        <p:spPr>
          <a:xfrm>
            <a:off x="1755693" y="3573016"/>
            <a:ext cx="3308" cy="461783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75524" y="2108422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latin typeface="Calibri" pitchFamily="34" charset="0"/>
                <a:cs typeface="Calibri" pitchFamily="34" charset="0"/>
              </a:rPr>
              <a:t>[</a:t>
            </a:r>
            <a:r>
              <a:rPr lang="en-US" altLang="ko-KR" sz="1600" b="1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altLang="ko-KR" sz="1600" b="1" dirty="0">
                <a:latin typeface="Calibri" pitchFamily="34" charset="0"/>
                <a:cs typeface="Calibri" pitchFamily="34" charset="0"/>
              </a:rPr>
              <a:t>]</a:t>
            </a:r>
            <a:endParaRPr lang="ko-KR" altLang="en-US" sz="1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52625" y="3696245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Calibri" pitchFamily="34" charset="0"/>
                <a:cs typeface="Calibri" pitchFamily="34" charset="0"/>
              </a:rPr>
              <a:t>[2]</a:t>
            </a:r>
            <a:endParaRPr lang="ko-KR" altLang="en-US" sz="1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289488" y="4987914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Calibri" pitchFamily="34" charset="0"/>
                <a:cs typeface="Calibri" pitchFamily="34" charset="0"/>
              </a:rPr>
              <a:t>[4]</a:t>
            </a:r>
            <a:endParaRPr lang="ko-KR" altLang="en-US" sz="1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289488" y="6042774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Calibri" pitchFamily="34" charset="0"/>
                <a:cs typeface="Calibri" pitchFamily="34" charset="0"/>
              </a:rPr>
              <a:t>[5]</a:t>
            </a:r>
            <a:endParaRPr lang="ko-KR" altLang="en-US" sz="1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1" name="타원 80"/>
          <p:cNvSpPr/>
          <p:nvPr/>
        </p:nvSpPr>
        <p:spPr>
          <a:xfrm>
            <a:off x="4837468" y="2965721"/>
            <a:ext cx="792088" cy="504056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at: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EASEL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" name="모서리가 둥근 직사각형 81"/>
          <p:cNvSpPr/>
          <p:nvPr/>
        </p:nvSpPr>
        <p:spPr>
          <a:xfrm>
            <a:off x="3724103" y="2498993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Travel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3" name="모서리가 둥근 직사각형 82"/>
          <p:cNvSpPr/>
          <p:nvPr/>
        </p:nvSpPr>
        <p:spPr>
          <a:xfrm>
            <a:off x="4837468" y="2498994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4" name="직선 연결선 83"/>
          <p:cNvCxnSpPr>
            <a:stCxn id="83" idx="2"/>
            <a:endCxn id="81" idx="0"/>
          </p:cNvCxnSpPr>
          <p:nvPr/>
        </p:nvCxnSpPr>
        <p:spPr>
          <a:xfrm>
            <a:off x="5233512" y="2840831"/>
            <a:ext cx="0" cy="1248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화살표 연결선 84"/>
          <p:cNvCxnSpPr>
            <a:stCxn id="82" idx="3"/>
            <a:endCxn id="83" idx="1"/>
          </p:cNvCxnSpPr>
          <p:nvPr/>
        </p:nvCxnSpPr>
        <p:spPr>
          <a:xfrm>
            <a:off x="4516191" y="2669912"/>
            <a:ext cx="321277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직사각형 85"/>
          <p:cNvSpPr/>
          <p:nvPr/>
        </p:nvSpPr>
        <p:spPr>
          <a:xfrm>
            <a:off x="3653343" y="2446976"/>
            <a:ext cx="2070785" cy="112604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7" name="직선 연결선 86"/>
          <p:cNvCxnSpPr>
            <a:endCxn id="86" idx="0"/>
          </p:cNvCxnSpPr>
          <p:nvPr/>
        </p:nvCxnSpPr>
        <p:spPr>
          <a:xfrm>
            <a:off x="2655691" y="1988840"/>
            <a:ext cx="2033045" cy="458136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5310232" y="2108422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Calibri" pitchFamily="34" charset="0"/>
                <a:cs typeface="Calibri" pitchFamily="34" charset="0"/>
              </a:rPr>
              <a:t>[3]</a:t>
            </a:r>
            <a:endParaRPr lang="ko-KR" altLang="en-US" sz="1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67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53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그룹 96"/>
          <p:cNvGrpSpPr/>
          <p:nvPr/>
        </p:nvGrpSpPr>
        <p:grpSpPr>
          <a:xfrm>
            <a:off x="251520" y="801110"/>
            <a:ext cx="4824536" cy="1133925"/>
            <a:chOff x="251520" y="801110"/>
            <a:chExt cx="4824536" cy="1133925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251520" y="801110"/>
              <a:ext cx="792088" cy="341837"/>
            </a:xfrm>
            <a:prstGeom prst="roundRect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Turn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" name="타원 4"/>
            <p:cNvSpPr/>
            <p:nvPr/>
          </p:nvSpPr>
          <p:spPr>
            <a:xfrm>
              <a:off x="251520" y="1430979"/>
              <a:ext cx="792088" cy="504056"/>
            </a:xfrm>
            <a:prstGeom prst="ellipse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RIGHT</a:t>
              </a:r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타원 5"/>
            <p:cNvSpPr/>
            <p:nvPr/>
          </p:nvSpPr>
          <p:spPr>
            <a:xfrm>
              <a:off x="1151620" y="1430979"/>
              <a:ext cx="792088" cy="504056"/>
            </a:xfrm>
            <a:prstGeom prst="ellipse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side: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HATRACK</a:t>
              </a:r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타원 6"/>
            <p:cNvSpPr/>
            <p:nvPr/>
          </p:nvSpPr>
          <p:spPr>
            <a:xfrm>
              <a:off x="2051720" y="1430979"/>
              <a:ext cx="792088" cy="504056"/>
            </a:xfrm>
            <a:prstGeom prst="ellipse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front: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SOFA</a:t>
              </a:r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타원 7"/>
            <p:cNvSpPr/>
            <p:nvPr/>
          </p:nvSpPr>
          <p:spPr>
            <a:xfrm>
              <a:off x="2939818" y="1430979"/>
              <a:ext cx="792088" cy="504056"/>
            </a:xfrm>
            <a:prstGeom prst="ellipse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steps: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3</a:t>
              </a:r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4283968" y="1430978"/>
              <a:ext cx="792088" cy="504056"/>
            </a:xfrm>
            <a:prstGeom prst="ellipse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at: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EASEL</a:t>
              </a:r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1595669" y="801110"/>
              <a:ext cx="792088" cy="341837"/>
            </a:xfrm>
            <a:prstGeom prst="roundRect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Verify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2939818" y="801110"/>
              <a:ext cx="792088" cy="341837"/>
            </a:xfrm>
            <a:prstGeom prst="roundRect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Travel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4283968" y="801110"/>
              <a:ext cx="792088" cy="341837"/>
            </a:xfrm>
            <a:prstGeom prst="roundRect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Verify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3" name="직선 연결선 12"/>
            <p:cNvCxnSpPr>
              <a:stCxn id="4" idx="2"/>
              <a:endCxn id="5" idx="0"/>
            </p:cNvCxnSpPr>
            <p:nvPr/>
          </p:nvCxnSpPr>
          <p:spPr>
            <a:xfrm>
              <a:off x="647564" y="1142946"/>
              <a:ext cx="0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>
              <a:stCxn id="10" idx="2"/>
              <a:endCxn id="6" idx="0"/>
            </p:cNvCxnSpPr>
            <p:nvPr/>
          </p:nvCxnSpPr>
          <p:spPr>
            <a:xfrm flipH="1">
              <a:off x="1547664" y="1142947"/>
              <a:ext cx="444049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>
              <a:stCxn id="10" idx="2"/>
              <a:endCxn id="7" idx="0"/>
            </p:cNvCxnSpPr>
            <p:nvPr/>
          </p:nvCxnSpPr>
          <p:spPr>
            <a:xfrm>
              <a:off x="1991713" y="1142947"/>
              <a:ext cx="456051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>
              <a:stCxn id="11" idx="2"/>
              <a:endCxn id="8" idx="0"/>
            </p:cNvCxnSpPr>
            <p:nvPr/>
          </p:nvCxnSpPr>
          <p:spPr>
            <a:xfrm>
              <a:off x="3335862" y="1142947"/>
              <a:ext cx="0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>
              <a:stCxn id="12" idx="2"/>
              <a:endCxn id="9" idx="0"/>
            </p:cNvCxnSpPr>
            <p:nvPr/>
          </p:nvCxnSpPr>
          <p:spPr>
            <a:xfrm>
              <a:off x="4680012" y="1142947"/>
              <a:ext cx="0" cy="2880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>
              <a:stCxn id="4" idx="3"/>
              <a:endCxn id="10" idx="1"/>
            </p:cNvCxnSpPr>
            <p:nvPr/>
          </p:nvCxnSpPr>
          <p:spPr>
            <a:xfrm>
              <a:off x="1043608" y="972029"/>
              <a:ext cx="55206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/>
            <p:cNvCxnSpPr>
              <a:stCxn id="10" idx="3"/>
              <a:endCxn id="11" idx="1"/>
            </p:cNvCxnSpPr>
            <p:nvPr/>
          </p:nvCxnSpPr>
          <p:spPr>
            <a:xfrm>
              <a:off x="2387757" y="972029"/>
              <a:ext cx="55206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화살표 연결선 19"/>
            <p:cNvCxnSpPr>
              <a:stCxn id="11" idx="3"/>
              <a:endCxn id="12" idx="1"/>
            </p:cNvCxnSpPr>
            <p:nvPr/>
          </p:nvCxnSpPr>
          <p:spPr>
            <a:xfrm>
              <a:off x="3731906" y="972029"/>
              <a:ext cx="55206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모서리가 둥근 직사각형 46"/>
          <p:cNvSpPr/>
          <p:nvPr/>
        </p:nvSpPr>
        <p:spPr>
          <a:xfrm>
            <a:off x="1350184" y="5694224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0" name="그룹 99"/>
          <p:cNvGrpSpPr/>
          <p:nvPr/>
        </p:nvGrpSpPr>
        <p:grpSpPr>
          <a:xfrm>
            <a:off x="3724103" y="2498993"/>
            <a:ext cx="1905453" cy="970784"/>
            <a:chOff x="5873661" y="3484531"/>
            <a:chExt cx="1905453" cy="970784"/>
          </a:xfrm>
        </p:grpSpPr>
        <p:sp>
          <p:nvSpPr>
            <p:cNvPr id="48" name="타원 47"/>
            <p:cNvSpPr/>
            <p:nvPr/>
          </p:nvSpPr>
          <p:spPr>
            <a:xfrm>
              <a:off x="6987026" y="3951259"/>
              <a:ext cx="792088" cy="504056"/>
            </a:xfrm>
            <a:prstGeom prst="ellipse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at: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EASEL</a:t>
              </a:r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5873661" y="3484531"/>
              <a:ext cx="792088" cy="341837"/>
            </a:xfrm>
            <a:prstGeom prst="roundRect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Travel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6987026" y="3484532"/>
              <a:ext cx="792088" cy="341837"/>
            </a:xfrm>
            <a:prstGeom prst="roundRect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Verify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51" name="직선 연결선 50"/>
            <p:cNvCxnSpPr>
              <a:stCxn id="50" idx="2"/>
              <a:endCxn id="48" idx="0"/>
            </p:cNvCxnSpPr>
            <p:nvPr/>
          </p:nvCxnSpPr>
          <p:spPr>
            <a:xfrm>
              <a:off x="7383070" y="3826369"/>
              <a:ext cx="0" cy="1248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화살표 연결선 51"/>
            <p:cNvCxnSpPr>
              <a:stCxn id="49" idx="3"/>
              <a:endCxn id="50" idx="1"/>
            </p:cNvCxnSpPr>
            <p:nvPr/>
          </p:nvCxnSpPr>
          <p:spPr>
            <a:xfrm>
              <a:off x="6665749" y="3655450"/>
              <a:ext cx="321277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그룹 100"/>
          <p:cNvGrpSpPr/>
          <p:nvPr/>
        </p:nvGrpSpPr>
        <p:grpSpPr>
          <a:xfrm>
            <a:off x="4280785" y="4102607"/>
            <a:ext cx="792088" cy="989908"/>
            <a:chOff x="6987026" y="4743347"/>
            <a:chExt cx="792088" cy="989908"/>
          </a:xfrm>
        </p:grpSpPr>
        <p:sp>
          <p:nvSpPr>
            <p:cNvPr id="53" name="타원 52"/>
            <p:cNvSpPr/>
            <p:nvPr/>
          </p:nvSpPr>
          <p:spPr>
            <a:xfrm>
              <a:off x="6987026" y="5229199"/>
              <a:ext cx="792088" cy="504056"/>
            </a:xfrm>
            <a:prstGeom prst="ellipse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at: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EASEL</a:t>
              </a:r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모서리가 둥근 직사각형 53"/>
            <p:cNvSpPr/>
            <p:nvPr/>
          </p:nvSpPr>
          <p:spPr>
            <a:xfrm>
              <a:off x="6987026" y="4743347"/>
              <a:ext cx="792088" cy="341837"/>
            </a:xfrm>
            <a:prstGeom prst="roundRect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Verify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55" name="직선 연결선 54"/>
            <p:cNvCxnSpPr>
              <a:stCxn id="54" idx="2"/>
              <a:endCxn id="53" idx="0"/>
            </p:cNvCxnSpPr>
            <p:nvPr/>
          </p:nvCxnSpPr>
          <p:spPr>
            <a:xfrm>
              <a:off x="7383070" y="5085184"/>
              <a:ext cx="0" cy="1440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그룹 97"/>
          <p:cNvGrpSpPr/>
          <p:nvPr/>
        </p:nvGrpSpPr>
        <p:grpSpPr>
          <a:xfrm>
            <a:off x="251520" y="2511100"/>
            <a:ext cx="3018819" cy="989909"/>
            <a:chOff x="5873661" y="801110"/>
            <a:chExt cx="3018819" cy="989909"/>
          </a:xfrm>
        </p:grpSpPr>
        <p:sp>
          <p:nvSpPr>
            <p:cNvPr id="60" name="모서리가 둥근 직사각형 59"/>
            <p:cNvSpPr/>
            <p:nvPr/>
          </p:nvSpPr>
          <p:spPr>
            <a:xfrm>
              <a:off x="5873661" y="801110"/>
              <a:ext cx="792088" cy="341837"/>
            </a:xfrm>
            <a:prstGeom prst="roundRect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Turn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1" name="타원 60"/>
            <p:cNvSpPr/>
            <p:nvPr/>
          </p:nvSpPr>
          <p:spPr>
            <a:xfrm>
              <a:off x="5873661" y="1286963"/>
              <a:ext cx="792088" cy="504056"/>
            </a:xfrm>
            <a:prstGeom prst="ellipse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RIGHT</a:t>
              </a:r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2" name="타원 61"/>
            <p:cNvSpPr/>
            <p:nvPr/>
          </p:nvSpPr>
          <p:spPr>
            <a:xfrm>
              <a:off x="6987026" y="1286962"/>
              <a:ext cx="792088" cy="504056"/>
            </a:xfrm>
            <a:prstGeom prst="ellipse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side: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HATRACK</a:t>
              </a:r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3" name="모서리가 둥근 직사각형 62"/>
            <p:cNvSpPr/>
            <p:nvPr/>
          </p:nvSpPr>
          <p:spPr>
            <a:xfrm>
              <a:off x="6987026" y="801110"/>
              <a:ext cx="792088" cy="341837"/>
            </a:xfrm>
            <a:prstGeom prst="roundRect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Verify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" name="모서리가 둥근 직사각형 63"/>
            <p:cNvSpPr/>
            <p:nvPr/>
          </p:nvSpPr>
          <p:spPr>
            <a:xfrm>
              <a:off x="8100392" y="801110"/>
              <a:ext cx="792088" cy="341837"/>
            </a:xfrm>
            <a:prstGeom prst="roundRect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Travel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5" name="직선 연결선 64"/>
            <p:cNvCxnSpPr>
              <a:stCxn id="60" idx="2"/>
              <a:endCxn id="61" idx="0"/>
            </p:cNvCxnSpPr>
            <p:nvPr/>
          </p:nvCxnSpPr>
          <p:spPr>
            <a:xfrm>
              <a:off x="6269705" y="1142947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연결선 65"/>
            <p:cNvCxnSpPr>
              <a:stCxn id="63" idx="2"/>
              <a:endCxn id="62" idx="0"/>
            </p:cNvCxnSpPr>
            <p:nvPr/>
          </p:nvCxnSpPr>
          <p:spPr>
            <a:xfrm>
              <a:off x="7383070" y="1142947"/>
              <a:ext cx="0" cy="1440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화살표 연결선 66"/>
            <p:cNvCxnSpPr>
              <a:stCxn id="60" idx="3"/>
              <a:endCxn id="63" idx="1"/>
            </p:cNvCxnSpPr>
            <p:nvPr/>
          </p:nvCxnSpPr>
          <p:spPr>
            <a:xfrm>
              <a:off x="6665749" y="972029"/>
              <a:ext cx="32127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화살표 연결선 67"/>
            <p:cNvCxnSpPr>
              <a:stCxn id="63" idx="3"/>
              <a:endCxn id="64" idx="1"/>
            </p:cNvCxnSpPr>
            <p:nvPr/>
          </p:nvCxnSpPr>
          <p:spPr>
            <a:xfrm>
              <a:off x="7779114" y="972029"/>
              <a:ext cx="32127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그룹 98"/>
          <p:cNvGrpSpPr/>
          <p:nvPr/>
        </p:nvGrpSpPr>
        <p:grpSpPr>
          <a:xfrm>
            <a:off x="816961" y="4102952"/>
            <a:ext cx="1905453" cy="989908"/>
            <a:chOff x="5873661" y="2169263"/>
            <a:chExt cx="1905453" cy="989908"/>
          </a:xfrm>
        </p:grpSpPr>
        <p:sp>
          <p:nvSpPr>
            <p:cNvPr id="76" name="모서리가 둥근 직사각형 75"/>
            <p:cNvSpPr/>
            <p:nvPr/>
          </p:nvSpPr>
          <p:spPr>
            <a:xfrm>
              <a:off x="5873661" y="2169263"/>
              <a:ext cx="792088" cy="341837"/>
            </a:xfrm>
            <a:prstGeom prst="roundRect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Turn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타원 76"/>
            <p:cNvSpPr/>
            <p:nvPr/>
          </p:nvSpPr>
          <p:spPr>
            <a:xfrm>
              <a:off x="6987026" y="2655115"/>
              <a:ext cx="792088" cy="504056"/>
            </a:xfrm>
            <a:prstGeom prst="ellipse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side: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HATRACK</a:t>
              </a:r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8" name="모서리가 둥근 직사각형 77"/>
            <p:cNvSpPr/>
            <p:nvPr/>
          </p:nvSpPr>
          <p:spPr>
            <a:xfrm>
              <a:off x="6987026" y="2169263"/>
              <a:ext cx="792088" cy="341837"/>
            </a:xfrm>
            <a:prstGeom prst="roundRect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Verify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79" name="직선 화살표 연결선 78"/>
            <p:cNvCxnSpPr>
              <a:stCxn id="76" idx="3"/>
              <a:endCxn id="78" idx="1"/>
            </p:cNvCxnSpPr>
            <p:nvPr/>
          </p:nvCxnSpPr>
          <p:spPr>
            <a:xfrm>
              <a:off x="6665749" y="2340182"/>
              <a:ext cx="32127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79"/>
            <p:cNvCxnSpPr>
              <a:stCxn id="78" idx="2"/>
              <a:endCxn id="77" idx="0"/>
            </p:cNvCxnSpPr>
            <p:nvPr/>
          </p:nvCxnSpPr>
          <p:spPr>
            <a:xfrm>
              <a:off x="7383070" y="2511100"/>
              <a:ext cx="0" cy="1440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extBox 95"/>
          <p:cNvSpPr txBox="1"/>
          <p:nvPr/>
        </p:nvSpPr>
        <p:spPr>
          <a:xfrm>
            <a:off x="6618566" y="220578"/>
            <a:ext cx="1529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atin typeface="Calibri" pitchFamily="34" charset="0"/>
                <a:cs typeface="Calibri" pitchFamily="34" charset="0"/>
              </a:rPr>
              <a:t>Lexeme MRs</a:t>
            </a:r>
            <a:endParaRPr lang="ko-KR" alt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163318" y="764704"/>
            <a:ext cx="4984746" cy="1224136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175524" y="2446976"/>
            <a:ext cx="3160338" cy="112604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746201" y="4034799"/>
            <a:ext cx="2025599" cy="112604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9" name="직선 연결선 58"/>
          <p:cNvCxnSpPr>
            <a:stCxn id="56" idx="2"/>
            <a:endCxn id="57" idx="0"/>
          </p:cNvCxnSpPr>
          <p:nvPr/>
        </p:nvCxnSpPr>
        <p:spPr>
          <a:xfrm flipH="1">
            <a:off x="1755693" y="1988840"/>
            <a:ext cx="899998" cy="458136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/>
          <p:cNvCxnSpPr>
            <a:stCxn id="57" idx="2"/>
            <a:endCxn id="58" idx="0"/>
          </p:cNvCxnSpPr>
          <p:nvPr/>
        </p:nvCxnSpPr>
        <p:spPr>
          <a:xfrm>
            <a:off x="1755693" y="3573016"/>
            <a:ext cx="3308" cy="461783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직사각형 69"/>
          <p:cNvSpPr/>
          <p:nvPr/>
        </p:nvSpPr>
        <p:spPr>
          <a:xfrm>
            <a:off x="3653343" y="2446976"/>
            <a:ext cx="2070785" cy="112604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4227095" y="4025439"/>
            <a:ext cx="920969" cy="112604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1316455" y="5646821"/>
            <a:ext cx="879824" cy="446476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3" name="직선 연결선 72"/>
          <p:cNvCxnSpPr>
            <a:stCxn id="58" idx="2"/>
            <a:endCxn id="72" idx="0"/>
          </p:cNvCxnSpPr>
          <p:nvPr/>
        </p:nvCxnSpPr>
        <p:spPr>
          <a:xfrm flipH="1">
            <a:off x="1756367" y="5160839"/>
            <a:ext cx="2634" cy="485982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73"/>
          <p:cNvCxnSpPr>
            <a:stCxn id="56" idx="2"/>
            <a:endCxn id="70" idx="0"/>
          </p:cNvCxnSpPr>
          <p:nvPr/>
        </p:nvCxnSpPr>
        <p:spPr>
          <a:xfrm>
            <a:off x="2655691" y="1988840"/>
            <a:ext cx="2033045" cy="458136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>
            <a:stCxn id="70" idx="2"/>
            <a:endCxn id="71" idx="0"/>
          </p:cNvCxnSpPr>
          <p:nvPr/>
        </p:nvCxnSpPr>
        <p:spPr>
          <a:xfrm flipH="1">
            <a:off x="4687580" y="3573016"/>
            <a:ext cx="1156" cy="452423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257372" y="220578"/>
            <a:ext cx="2783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latin typeface="Calibri" pitchFamily="34" charset="0"/>
                <a:cs typeface="Calibri" pitchFamily="34" charset="0"/>
              </a:rPr>
              <a:t>Lexeme Hierarchy Graph</a:t>
            </a:r>
            <a:endParaRPr lang="ko-KR" alt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75524" y="2108422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latin typeface="Calibri" pitchFamily="34" charset="0"/>
                <a:cs typeface="Calibri" pitchFamily="34" charset="0"/>
              </a:rPr>
              <a:t>[</a:t>
            </a:r>
            <a:r>
              <a:rPr lang="en-US" altLang="ko-KR" sz="1600" b="1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altLang="ko-KR" sz="1600" b="1" dirty="0">
                <a:latin typeface="Calibri" pitchFamily="34" charset="0"/>
                <a:cs typeface="Calibri" pitchFamily="34" charset="0"/>
              </a:rPr>
              <a:t>]</a:t>
            </a:r>
            <a:endParaRPr lang="ko-KR" altLang="en-US" sz="1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52625" y="3696245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Calibri" pitchFamily="34" charset="0"/>
                <a:cs typeface="Calibri" pitchFamily="34" charset="0"/>
              </a:rPr>
              <a:t>[2]</a:t>
            </a:r>
            <a:endParaRPr lang="ko-KR" altLang="en-US" sz="1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310232" y="2108422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Calibri" pitchFamily="34" charset="0"/>
                <a:cs typeface="Calibri" pitchFamily="34" charset="0"/>
              </a:rPr>
              <a:t>[3]</a:t>
            </a:r>
            <a:endParaRPr lang="ko-KR" altLang="en-US" sz="1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225498" y="3696245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Calibri" pitchFamily="34" charset="0"/>
                <a:cs typeface="Calibri" pitchFamily="34" charset="0"/>
              </a:rPr>
              <a:t>[4]</a:t>
            </a:r>
            <a:endParaRPr lang="ko-KR" altLang="en-US" sz="1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316455" y="5308267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Calibri" pitchFamily="34" charset="0"/>
                <a:cs typeface="Calibri" pitchFamily="34" charset="0"/>
              </a:rPr>
              <a:t>[5]</a:t>
            </a:r>
            <a:endParaRPr lang="ko-KR" altLang="en-US" sz="1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7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68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131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PCFG Construction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Add rules per each node in LHG</a:t>
            </a:r>
          </a:p>
          <a:p>
            <a:pPr lvl="1"/>
            <a:r>
              <a:rPr lang="en-US" altLang="ko-KR" dirty="0" smtClean="0"/>
              <a:t>Each complex concept chooses which </a:t>
            </a:r>
            <a:r>
              <a:rPr lang="en-US" altLang="ko-KR" dirty="0" err="1" smtClean="0"/>
              <a:t>subconcepts</a:t>
            </a:r>
            <a:r>
              <a:rPr lang="en-US" altLang="ko-KR" dirty="0" smtClean="0"/>
              <a:t> to describe that will finally be connected to NL instruction</a:t>
            </a:r>
          </a:p>
          <a:p>
            <a:pPr lvl="2"/>
            <a:r>
              <a:rPr lang="en-US" altLang="ko-KR" dirty="0" smtClean="0"/>
              <a:t>Each node generates all k-permutations of children nodes – we do not know which subset is correct</a:t>
            </a:r>
          </a:p>
          <a:p>
            <a:pPr lvl="1"/>
            <a:r>
              <a:rPr lang="en-US" altLang="ko-KR" dirty="0" smtClean="0"/>
              <a:t>NL words are generated by lexeme nodes by </a:t>
            </a:r>
            <a:r>
              <a:rPr lang="en-US" altLang="ko-KR" dirty="0"/>
              <a:t>unigram Markov </a:t>
            </a:r>
            <a:r>
              <a:rPr lang="en-US" altLang="ko-KR" dirty="0" smtClean="0"/>
              <a:t>process</a:t>
            </a:r>
            <a:r>
              <a:rPr lang="ko-KR" altLang="en-US" dirty="0" smtClean="0"/>
              <a:t> 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altLang="ko-K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Borschinger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2011)</a:t>
            </a:r>
            <a:endParaRPr lang="en-US" altLang="ko-KR" dirty="0"/>
          </a:p>
          <a:p>
            <a:pPr lvl="1"/>
            <a:r>
              <a:rPr lang="en-US" altLang="ko-KR" dirty="0" smtClean="0"/>
              <a:t>PCFG rule weights are optimized by EM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69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694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33400"/>
            <a:ext cx="5791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mtClean="0">
                <a:ea typeface="굴림" charset="-127"/>
              </a:rPr>
              <a:t>Natural Language and Meaning Representation</a:t>
            </a: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 rot="5314061">
            <a:off x="3544887" y="2324101"/>
            <a:ext cx="454025" cy="1295400"/>
          </a:xfrm>
          <a:prstGeom prst="curvedRightArrow">
            <a:avLst>
              <a:gd name="adj1" fmla="val 57063"/>
              <a:gd name="adj2" fmla="val 11412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 rot="-5419761">
            <a:off x="3695700" y="3009900"/>
            <a:ext cx="457200" cy="1143000"/>
          </a:xfrm>
          <a:prstGeom prst="curvedRightArrow">
            <a:avLst>
              <a:gd name="adj1" fmla="val 50000"/>
              <a:gd name="adj2" fmla="val 10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55576" y="2852936"/>
            <a:ext cx="244827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 pitchFamily="34" charset="0"/>
                <a:ea typeface="굴림" charset="-127"/>
                <a:cs typeface="Calibri" pitchFamily="34" charset="0"/>
              </a:rPr>
              <a:t>Iran’s goalkeeper blocks the ball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Tx/>
              <a:buNone/>
              <a:tabLst/>
              <a:defRPr/>
            </a:pP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CCFF"/>
              </a:solidFill>
              <a:effectLst/>
              <a:uLnTx/>
              <a:uFillTx/>
              <a:latin typeface="Calibri" pitchFamily="34" charset="0"/>
              <a:ea typeface="굴림" charset="-127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굴림" charset="-127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Tx/>
              <a:buNone/>
              <a:tabLst/>
              <a:defRPr/>
            </a:pP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4788024" y="2852936"/>
            <a:ext cx="206456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en-US" altLang="ko-KR" sz="2400" dirty="0" smtClean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Block(</a:t>
            </a:r>
            <a:r>
              <a:rPr lang="en-US" altLang="ko-KR" sz="2400" i="1" dirty="0" err="1" smtClean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IranGoalKeeper</a:t>
            </a:r>
            <a:r>
              <a:rPr lang="en-US" altLang="ko-KR" sz="2400" dirty="0" smtClean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)</a:t>
            </a:r>
            <a:endParaRPr lang="en-US" altLang="ko-KR" sz="2400" dirty="0">
              <a:solidFill>
                <a:srgbClr val="FF9900"/>
              </a:solidFill>
              <a:latin typeface="Calibri" pitchFamily="34" charset="0"/>
              <a:ea typeface="굴림" charset="-127"/>
              <a:cs typeface="Calibri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en-US" altLang="ko-KR" sz="2400" dirty="0">
              <a:solidFill>
                <a:srgbClr val="FF9900"/>
              </a:solidFill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346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PCFG Construction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70</a:t>
            </a:fld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395536" y="1484784"/>
            <a:ext cx="4968552" cy="4634474"/>
            <a:chOff x="395536" y="836712"/>
            <a:chExt cx="4536504" cy="47653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95536" y="836712"/>
                  <a:ext cx="4536504" cy="47653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ko-KR" sz="1600" b="0" i="1" smtClean="0">
                            <a:latin typeface="Cambria Math"/>
                            <a:cs typeface="Times New Roman" pitchFamily="18" charset="0"/>
                          </a:rPr>
                          <m:t>𝑅𝑜𝑜𝑡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,  ∀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∈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𝑐𝑜𝑛𝑡𝑒𝑥𝑡𝑠</m:t>
                        </m:r>
                      </m:oMath>
                    </m:oMathPara>
                  </a14:m>
                  <a:endParaRPr lang="en-US" altLang="ko-KR" sz="1600" b="0" i="1" dirty="0" smtClean="0">
                    <a:latin typeface="Cambria Math"/>
                    <a:ea typeface="Cambria Math"/>
                    <a:cs typeface="Times New Roman" pitchFamily="18" charset="0"/>
                  </a:endParaRPr>
                </a:p>
                <a:p>
                  <a:endParaRPr lang="en-US" altLang="ko-KR" sz="1600" b="0" i="1" dirty="0" smtClean="0">
                    <a:latin typeface="Cambria Math"/>
                    <a:ea typeface="Cambria Math"/>
                    <a:cs typeface="Times New Roman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altLang="ko-KR" sz="16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∀</m:t>
                      </m:r>
                      <m:r>
                        <a:rPr lang="en-US" altLang="ko-KR" sz="16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𝑛𝑜𝑛</m:t>
                      </m:r>
                      <m:r>
                        <m:rPr>
                          <m:lit/>
                        </m:rPr>
                        <a:rPr lang="en-US" altLang="ko-KR" sz="1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altLang="ko-KR" sz="16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𝑙𝑒𝑎𝑓</m:t>
                      </m:r>
                      <m:r>
                        <a:rPr lang="en-US" altLang="ko-KR" sz="16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altLang="ko-KR" sz="16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𝑛𝑜𝑑𝑒</m:t>
                      </m:r>
                      <m:r>
                        <a:rPr lang="en-US" altLang="ko-KR" sz="16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altLang="ko-KR" sz="1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𝑎𝑛𝑑</m:t>
                      </m:r>
                      <m:r>
                        <a:rPr lang="en-US" altLang="ko-KR" sz="1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altLang="ko-KR" sz="1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𝑖𝑡𝑠</m:t>
                      </m:r>
                      <m:r>
                        <a:rPr lang="en-US" altLang="ko-KR" sz="1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altLang="ko-KR" sz="16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𝑀𝑅</m:t>
                      </m:r>
                      <m:r>
                        <a:rPr lang="en-US" altLang="ko-KR" sz="16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altLang="ko-KR" sz="1600" i="1" dirty="0" smtClean="0">
                      <a:latin typeface="Times New Roman" pitchFamily="18" charset="0"/>
                      <a:ea typeface="Cambria Math"/>
                      <a:cs typeface="Times New Roman" pitchFamily="18" charset="0"/>
                    </a:rPr>
                    <a:t>m</a:t>
                  </a:r>
                  <a:endParaRPr lang="en-US" altLang="ko-KR" sz="1600" i="1" dirty="0">
                    <a:latin typeface="Times New Roman" pitchFamily="18" charset="0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𝑆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altLang="ko-KR" sz="16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𝑆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ko-KR" sz="160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</m:oMath>
                    </m:oMathPara>
                  </a14:m>
                  <a:endParaRPr lang="en-US" altLang="ko-KR" sz="1600" b="0" i="1" dirty="0" smtClean="0">
                    <a:latin typeface="Cambria Math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  </m:t>
                        </m:r>
                        <m:r>
                          <a:rPr lang="en-US" altLang="ko-KR" sz="16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𝑤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h𝑒𝑟𝑒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: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𝑐h𝑖𝑙𝑑𝑟𝑒𝑛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𝑙𝑒𝑥𝑒𝑚𝑒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𝑀𝑅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𝑜𝑓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𝑚</m:t>
                        </m:r>
                        <m:r>
                          <a:rPr lang="en-US" altLang="ko-KR" sz="16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altLang="ko-KR" sz="1600" b="0" i="0" dirty="0" smtClean="0">
                    <a:latin typeface="Cambria Math"/>
                    <a:ea typeface="Cambria Math"/>
                    <a:cs typeface="Times New Roman" pitchFamily="18" charset="0"/>
                  </a:endParaRPr>
                </a:p>
                <a:p>
                  <a:r>
                    <a:rPr lang="en-US" altLang="ko-KR" sz="1600" dirty="0" smtClean="0">
                      <a:ea typeface="Cambria Math"/>
                      <a:cs typeface="Times New Roman" pitchFamily="18" charset="0"/>
                    </a:rPr>
                    <a:t>         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ko-KR" sz="16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ko-KR" sz="16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</m:e>
                      </m:d>
                      <m:r>
                        <a:rPr lang="en-US" altLang="ko-KR" sz="16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:</m:t>
                      </m:r>
                      <m:r>
                        <a:rPr lang="en-US" altLang="ko-KR" sz="16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𝑎𝑙𝑙</m:t>
                      </m:r>
                      <m:r>
                        <a:rPr lang="en-US" altLang="ko-KR" sz="16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altLang="ko-KR" sz="1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𝑘</m:t>
                      </m:r>
                      <m:r>
                        <m:rPr>
                          <m:lit/>
                        </m:rPr>
                        <a:rPr lang="en-US" altLang="ko-KR" sz="1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altLang="ko-KR" sz="16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𝑝𝑒𝑟𝑚𝑢𝑡𝑎𝑡𝑖𝑜𝑛𝑠</m:t>
                      </m:r>
                      <m:r>
                        <a:rPr lang="en-US" altLang="ko-KR" sz="1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altLang="ko-KR" sz="1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𝑓𝑜𝑟</m:t>
                      </m:r>
                      <m:r>
                        <a:rPr lang="en-US" altLang="ko-KR" sz="1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altLang="ko-KR" sz="1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𝑘</m:t>
                      </m:r>
                      <m:r>
                        <a:rPr lang="en-US" altLang="ko-KR" sz="1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=1,…,</m:t>
                      </m:r>
                      <m:r>
                        <a:rPr lang="en-US" altLang="ko-KR" sz="1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𝑛</m:t>
                      </m:r>
                    </m:oMath>
                  </a14:m>
                  <a:endParaRPr lang="en-US" altLang="ko-KR" sz="1600" dirty="0" smtClean="0">
                    <a:ea typeface="Cambria Math"/>
                    <a:cs typeface="Times New Roman" pitchFamily="18" charset="0"/>
                  </a:endParaRPr>
                </a:p>
                <a:p>
                  <a:endParaRPr lang="en-US" altLang="ko-KR" sz="1600" i="1" dirty="0" smtClean="0">
                    <a:latin typeface="Cambria Math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∀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𝑙𝑒𝑥𝑒𝑚𝑒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𝑀𝑅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altLang="ko-KR" sz="1600" i="1" dirty="0">
                    <a:latin typeface="Times New Roman" pitchFamily="18" charset="0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𝑃h𝑟𝑎𝑠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</m:oMath>
                    </m:oMathPara>
                  </a14:m>
                  <a:endParaRPr lang="en-US" altLang="ko-KR" sz="1600" b="0" i="1" dirty="0" smtClean="0">
                    <a:latin typeface="Cambria Math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𝑃h𝑟𝑎𝑠𝑒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𝑊𝑜𝑟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altLang="ko-KR" sz="1600" i="1" dirty="0">
                    <a:latin typeface="Times New Roman" pitchFamily="18" charset="0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𝑃h𝑟𝑎𝑠𝑒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𝑃h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𝑊𝑜𝑟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altLang="ko-KR" sz="1600" i="1" dirty="0">
                    <a:latin typeface="Times New Roman" pitchFamily="18" charset="0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𝑃h𝑟𝑎𝑠𝑒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𝑃h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𝑊𝑜𝑟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∅</m:t>
                            </m:r>
                          </m:sub>
                        </m:sSub>
                      </m:oMath>
                    </m:oMathPara>
                  </a14:m>
                  <a:endParaRPr lang="en-US" altLang="ko-KR" sz="1600" i="1" dirty="0">
                    <a:latin typeface="Times New Roman" pitchFamily="18" charset="0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𝑃h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𝑊𝑜𝑟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altLang="ko-KR" sz="1600" i="1" dirty="0">
                    <a:latin typeface="Times New Roman" pitchFamily="18" charset="0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𝑃h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𝑊𝑜𝑟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∅</m:t>
                            </m:r>
                          </m:sub>
                        </m:sSub>
                      </m:oMath>
                    </m:oMathPara>
                  </a14:m>
                  <a:endParaRPr lang="en-US" altLang="ko-KR" sz="1600" i="1" dirty="0" smtClean="0">
                    <a:latin typeface="Cambria Math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𝑊𝑜𝑟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𝑠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, 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 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∀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𝑠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sz="1600" i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s</m:t>
                        </m:r>
                        <m:r>
                          <a:rPr lang="en-US" altLang="ko-KR" sz="1600" i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altLang="ko-KR" sz="1600" i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t</m:t>
                        </m:r>
                        <m:r>
                          <a:rPr lang="en-US" altLang="ko-KR" sz="1600" i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𝑠</m:t>
                            </m:r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∈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𝑙𝑒𝑥𝑖𝑐𝑜𝑛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altLang="ko-KR" sz="1600" i="1" dirty="0" smtClean="0">
                    <a:latin typeface="Cambria Math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𝑊𝑜𝑟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𝑤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,  ∀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𝑤𝑜𝑟𝑑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𝑤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∈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𝑠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sz="1600" i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s</m:t>
                        </m:r>
                        <m:r>
                          <a:rPr lang="en-US" altLang="ko-KR" sz="1600" i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altLang="ko-KR" sz="1600" i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t</m:t>
                        </m:r>
                        <m:r>
                          <a:rPr lang="en-US" altLang="ko-KR" sz="1600" i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. </m:t>
                        </m:r>
                        <m:d>
                          <m:dPr>
                            <m:ctrlP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𝑠</m:t>
                            </m:r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∈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𝑙𝑒𝑥𝑖𝑐𝑜𝑛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altLang="ko-KR" sz="1600" i="1" dirty="0">
                    <a:latin typeface="Cambria Math"/>
                    <a:ea typeface="Cambria Math"/>
                    <a:cs typeface="Times New Roman" pitchFamily="18" charset="0"/>
                  </a:endParaRPr>
                </a:p>
                <a:p>
                  <a:endParaRPr lang="en-US" altLang="ko-KR" sz="1600" i="1" dirty="0">
                    <a:latin typeface="Times New Roman" pitchFamily="18" charset="0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𝑊𝑜𝑟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∅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𝑤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,    ∀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𝑤𝑜𝑟𝑑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𝑤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∈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𝑁𝐿𝑠</m:t>
                        </m:r>
                      </m:oMath>
                    </m:oMathPara>
                  </a14:m>
                  <a:endParaRPr lang="en-US" altLang="ko-KR" sz="1600" i="1" baseline="-25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836712"/>
                  <a:ext cx="4536504" cy="476535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직사각형 11"/>
                <p:cNvSpPr/>
                <p:nvPr/>
              </p:nvSpPr>
              <p:spPr>
                <a:xfrm>
                  <a:off x="2811759" y="3176526"/>
                  <a:ext cx="2120281" cy="13622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ko-KR" sz="16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𝑃h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𝑃h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𝑊𝑜𝑟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altLang="ko-KR" sz="1600" i="1" dirty="0">
                    <a:latin typeface="Times New Roman" pitchFamily="18" charset="0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𝑃h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𝑃h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𝑊𝑜𝑟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∅</m:t>
                            </m:r>
                          </m:sub>
                        </m:sSub>
                      </m:oMath>
                    </m:oMathPara>
                  </a14:m>
                  <a:endParaRPr lang="en-US" altLang="ko-KR" sz="1600" i="1" dirty="0">
                    <a:latin typeface="Times New Roman" pitchFamily="18" charset="0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𝑃h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𝑃h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𝑊𝑜𝑟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altLang="ko-KR" sz="1600" i="1" baseline="-250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𝑃h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𝑊𝑜𝑟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∅</m:t>
                            </m:r>
                          </m:sub>
                        </m:sSub>
                      </m:oMath>
                    </m:oMathPara>
                  </a14:m>
                  <a:endParaRPr lang="en-US" altLang="ko-KR" sz="1600" i="1" dirty="0">
                    <a:latin typeface="Times New Roman" pitchFamily="18" charset="0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𝑊𝑜𝑟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altLang="ko-KR" sz="1600" i="1" dirty="0">
                    <a:latin typeface="Times New Roman" pitchFamily="18" charset="0"/>
                    <a:ea typeface="Cambria Math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" name="직사각형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1759" y="3176526"/>
                  <a:ext cx="2120281" cy="13622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오른쪽 중괄호 13"/>
          <p:cNvSpPr/>
          <p:nvPr/>
        </p:nvSpPr>
        <p:spPr>
          <a:xfrm>
            <a:off x="5004048" y="2060848"/>
            <a:ext cx="360040" cy="864096"/>
          </a:xfrm>
          <a:prstGeom prst="rightBrace">
            <a:avLst>
              <a:gd name="adj1" fmla="val 32236"/>
              <a:gd name="adj2" fmla="val 50830"/>
            </a:avLst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508104" y="1960964"/>
            <a:ext cx="3528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Child concepts are generated from parent concepts selectively</a:t>
            </a:r>
            <a:endParaRPr lang="ko-KR" altLang="en-US" sz="2200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오른쪽 중괄호 15"/>
          <p:cNvSpPr/>
          <p:nvPr/>
        </p:nvSpPr>
        <p:spPr>
          <a:xfrm>
            <a:off x="5360785" y="3406934"/>
            <a:ext cx="360040" cy="1966282"/>
          </a:xfrm>
          <a:prstGeom prst="rightBrace">
            <a:avLst>
              <a:gd name="adj1" fmla="val 32236"/>
              <a:gd name="adj2" fmla="val 50830"/>
            </a:avLst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864841" y="3868759"/>
            <a:ext cx="32791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All semantic concepts generate relevant NL words</a:t>
            </a:r>
            <a:endParaRPr lang="ko-KR" altLang="en-US" sz="2200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1763688" y="3032864"/>
            <a:ext cx="1656184" cy="0"/>
          </a:xfrm>
          <a:prstGeom prst="lin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431540" y="3789040"/>
            <a:ext cx="4788532" cy="17152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4" name="꺾인 연결선 23"/>
          <p:cNvCxnSpPr>
            <a:endCxn id="29" idx="1"/>
          </p:cNvCxnSpPr>
          <p:nvPr/>
        </p:nvCxnSpPr>
        <p:spPr>
          <a:xfrm>
            <a:off x="3635896" y="5504253"/>
            <a:ext cx="754178" cy="445026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390074" y="5564558"/>
            <a:ext cx="4050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Each semantic concept generates </a:t>
            </a:r>
            <a:br>
              <a:rPr lang="en-US" altLang="ko-KR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ko-KR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at least one NL word</a:t>
            </a:r>
            <a:endParaRPr lang="ko-KR" altLang="en-US" sz="2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1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/>
      <p:bldP spid="7" grpId="0" animBg="1"/>
      <p:bldP spid="2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Parsing New NL Sentences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ko-KR" dirty="0" smtClean="0"/>
              <a:t>PCFG rule weights are optimized by Inside-Outside algorithm with training data</a:t>
            </a:r>
          </a:p>
          <a:p>
            <a:r>
              <a:rPr lang="en-US" altLang="ko-KR" dirty="0" smtClean="0"/>
              <a:t>Obtain the most probable parse tree for each test NL sentence from the learned weights using CKY algorithm</a:t>
            </a:r>
          </a:p>
          <a:p>
            <a:r>
              <a:rPr lang="en-US" altLang="ko-KR" dirty="0" smtClean="0"/>
              <a:t>Compose final MR parse from lexeme MRs appeared in the parse tree</a:t>
            </a:r>
          </a:p>
          <a:p>
            <a:pPr lvl="1"/>
            <a:r>
              <a:rPr lang="en-US" altLang="ko-KR" dirty="0" smtClean="0"/>
              <a:t>Consider only the lexeme MRs responsible for generating NL words</a:t>
            </a:r>
          </a:p>
          <a:p>
            <a:pPr lvl="1"/>
            <a:r>
              <a:rPr lang="en-US" altLang="ko-KR" dirty="0" smtClean="0"/>
              <a:t>From the bottom of the tree, mark only responsible MR components cascade back to the top level</a:t>
            </a:r>
          </a:p>
          <a:p>
            <a:pPr lvl="1"/>
            <a:r>
              <a:rPr lang="en-US" altLang="ko-KR" dirty="0" smtClean="0"/>
              <a:t>Able to compose novel MRs never seen in the training data</a:t>
            </a:r>
          </a:p>
          <a:p>
            <a:pPr lvl="1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71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106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72</a:t>
            </a:fld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1115616" y="782906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1115616" y="1412777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LEFT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2191816" y="1412777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front: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BLUE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HALL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3091916" y="1412777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front: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SOFA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4139952" y="1412777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steps: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2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5652120" y="1412777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at: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SOFA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627784" y="782906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139952" y="782906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Travel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5652120" y="782906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8" name="직선 연결선 17"/>
          <p:cNvCxnSpPr>
            <a:stCxn id="4" idx="2"/>
            <a:endCxn id="8" idx="0"/>
          </p:cNvCxnSpPr>
          <p:nvPr/>
        </p:nvCxnSpPr>
        <p:spPr>
          <a:xfrm>
            <a:off x="1511660" y="1124745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>
            <a:stCxn id="14" idx="2"/>
            <a:endCxn id="9" idx="0"/>
          </p:cNvCxnSpPr>
          <p:nvPr/>
        </p:nvCxnSpPr>
        <p:spPr>
          <a:xfrm flipH="1">
            <a:off x="2587860" y="1124745"/>
            <a:ext cx="435968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>
            <a:stCxn id="14" idx="2"/>
            <a:endCxn id="11" idx="0"/>
          </p:cNvCxnSpPr>
          <p:nvPr/>
        </p:nvCxnSpPr>
        <p:spPr>
          <a:xfrm>
            <a:off x="3023828" y="1124745"/>
            <a:ext cx="464132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>
            <a:stCxn id="15" idx="2"/>
            <a:endCxn id="12" idx="0"/>
          </p:cNvCxnSpPr>
          <p:nvPr/>
        </p:nvCxnSpPr>
        <p:spPr>
          <a:xfrm>
            <a:off x="4535996" y="1124745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>
            <a:stCxn id="16" idx="2"/>
            <a:endCxn id="13" idx="0"/>
          </p:cNvCxnSpPr>
          <p:nvPr/>
        </p:nvCxnSpPr>
        <p:spPr>
          <a:xfrm>
            <a:off x="6048164" y="1124745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>
            <a:stCxn id="4" idx="3"/>
            <a:endCxn id="14" idx="1"/>
          </p:cNvCxnSpPr>
          <p:nvPr/>
        </p:nvCxnSpPr>
        <p:spPr>
          <a:xfrm>
            <a:off x="1907704" y="953825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>
            <a:stCxn id="14" idx="3"/>
            <a:endCxn id="15" idx="1"/>
          </p:cNvCxnSpPr>
          <p:nvPr/>
        </p:nvCxnSpPr>
        <p:spPr>
          <a:xfrm>
            <a:off x="3419872" y="953825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stCxn id="15" idx="3"/>
            <a:endCxn id="16" idx="1"/>
          </p:cNvCxnSpPr>
          <p:nvPr/>
        </p:nvCxnSpPr>
        <p:spPr>
          <a:xfrm>
            <a:off x="4932040" y="953825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모서리가 둥근 직사각형 39"/>
          <p:cNvSpPr/>
          <p:nvPr/>
        </p:nvSpPr>
        <p:spPr>
          <a:xfrm>
            <a:off x="971600" y="2708921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타원 40"/>
          <p:cNvSpPr/>
          <p:nvPr/>
        </p:nvSpPr>
        <p:spPr>
          <a:xfrm>
            <a:off x="971600" y="3338791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LEFT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타원 42"/>
          <p:cNvSpPr/>
          <p:nvPr/>
        </p:nvSpPr>
        <p:spPr>
          <a:xfrm>
            <a:off x="2483768" y="3338791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front: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SOFA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2483768" y="2708921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5" name="직선 연결선 44"/>
          <p:cNvCxnSpPr>
            <a:stCxn id="40" idx="2"/>
            <a:endCxn id="41" idx="0"/>
          </p:cNvCxnSpPr>
          <p:nvPr/>
        </p:nvCxnSpPr>
        <p:spPr>
          <a:xfrm>
            <a:off x="1367644" y="3050760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>
            <a:stCxn id="44" idx="2"/>
            <a:endCxn id="43" idx="0"/>
          </p:cNvCxnSpPr>
          <p:nvPr/>
        </p:nvCxnSpPr>
        <p:spPr>
          <a:xfrm>
            <a:off x="2879812" y="3050760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/>
          <p:cNvCxnSpPr>
            <a:stCxn id="40" idx="3"/>
            <a:endCxn id="44" idx="1"/>
          </p:cNvCxnSpPr>
          <p:nvPr/>
        </p:nvCxnSpPr>
        <p:spPr>
          <a:xfrm>
            <a:off x="1763688" y="2879839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모서리가 둥근 직사각형 50"/>
          <p:cNvSpPr/>
          <p:nvPr/>
        </p:nvSpPr>
        <p:spPr>
          <a:xfrm>
            <a:off x="1715562" y="4671339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1715562" y="5301208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LEFT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3" name="직선 연결선 52"/>
          <p:cNvCxnSpPr>
            <a:stCxn id="51" idx="2"/>
            <a:endCxn id="52" idx="0"/>
          </p:cNvCxnSpPr>
          <p:nvPr/>
        </p:nvCxnSpPr>
        <p:spPr>
          <a:xfrm>
            <a:off x="2111606" y="501317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모서리가 둥근 직사각형 53"/>
          <p:cNvSpPr/>
          <p:nvPr/>
        </p:nvSpPr>
        <p:spPr>
          <a:xfrm>
            <a:off x="7164288" y="782906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타원 54"/>
          <p:cNvSpPr/>
          <p:nvPr/>
        </p:nvSpPr>
        <p:spPr>
          <a:xfrm>
            <a:off x="7164288" y="1412777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RIGHT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6" name="직선 연결선 55"/>
          <p:cNvCxnSpPr>
            <a:stCxn id="54" idx="2"/>
            <a:endCxn id="55" idx="0"/>
          </p:cNvCxnSpPr>
          <p:nvPr/>
        </p:nvCxnSpPr>
        <p:spPr>
          <a:xfrm>
            <a:off x="7560332" y="1124745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/>
          <p:cNvCxnSpPr>
            <a:stCxn id="16" idx="3"/>
            <a:endCxn id="54" idx="1"/>
          </p:cNvCxnSpPr>
          <p:nvPr/>
        </p:nvCxnSpPr>
        <p:spPr>
          <a:xfrm>
            <a:off x="6444208" y="953825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타원 59"/>
          <p:cNvSpPr/>
          <p:nvPr/>
        </p:nvSpPr>
        <p:spPr>
          <a:xfrm>
            <a:off x="4292352" y="3338791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steps: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2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타원 60"/>
          <p:cNvSpPr/>
          <p:nvPr/>
        </p:nvSpPr>
        <p:spPr>
          <a:xfrm>
            <a:off x="5804520" y="3338791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at: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SOFA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모서리가 둥근 직사각형 61"/>
          <p:cNvSpPr/>
          <p:nvPr/>
        </p:nvSpPr>
        <p:spPr>
          <a:xfrm>
            <a:off x="4292352" y="2708921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Travel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모서리가 둥근 직사각형 62"/>
          <p:cNvSpPr/>
          <p:nvPr/>
        </p:nvSpPr>
        <p:spPr>
          <a:xfrm>
            <a:off x="5804520" y="2708921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4" name="직선 연결선 63"/>
          <p:cNvCxnSpPr>
            <a:stCxn id="62" idx="2"/>
            <a:endCxn id="60" idx="0"/>
          </p:cNvCxnSpPr>
          <p:nvPr/>
        </p:nvCxnSpPr>
        <p:spPr>
          <a:xfrm>
            <a:off x="4688396" y="3050760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>
            <a:stCxn id="63" idx="2"/>
            <a:endCxn id="61" idx="0"/>
          </p:cNvCxnSpPr>
          <p:nvPr/>
        </p:nvCxnSpPr>
        <p:spPr>
          <a:xfrm>
            <a:off x="6200564" y="3050760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/>
          <p:cNvCxnSpPr>
            <a:stCxn id="62" idx="3"/>
            <a:endCxn id="63" idx="1"/>
          </p:cNvCxnSpPr>
          <p:nvPr/>
        </p:nvCxnSpPr>
        <p:spPr>
          <a:xfrm>
            <a:off x="5084440" y="2879839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모서리가 둥근 직사각형 66"/>
          <p:cNvSpPr/>
          <p:nvPr/>
        </p:nvSpPr>
        <p:spPr>
          <a:xfrm>
            <a:off x="7316688" y="2708921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" name="타원 67"/>
          <p:cNvSpPr/>
          <p:nvPr/>
        </p:nvSpPr>
        <p:spPr>
          <a:xfrm>
            <a:off x="7316688" y="3338791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RIGHT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9" name="직선 연결선 68"/>
          <p:cNvCxnSpPr>
            <a:stCxn id="67" idx="2"/>
            <a:endCxn id="68" idx="0"/>
          </p:cNvCxnSpPr>
          <p:nvPr/>
        </p:nvCxnSpPr>
        <p:spPr>
          <a:xfrm>
            <a:off x="7712732" y="3050760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화살표 연결선 69"/>
          <p:cNvCxnSpPr>
            <a:stCxn id="63" idx="3"/>
            <a:endCxn id="67" idx="1"/>
          </p:cNvCxnSpPr>
          <p:nvPr/>
        </p:nvCxnSpPr>
        <p:spPr>
          <a:xfrm>
            <a:off x="6596608" y="2879839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타원 71"/>
          <p:cNvSpPr/>
          <p:nvPr/>
        </p:nvSpPr>
        <p:spPr>
          <a:xfrm>
            <a:off x="5804520" y="5301208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at: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SOFA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3" name="모서리가 둥근 직사각형 72"/>
          <p:cNvSpPr/>
          <p:nvPr/>
        </p:nvSpPr>
        <p:spPr>
          <a:xfrm>
            <a:off x="4292352" y="4671339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Travel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4" name="모서리가 둥근 직사각형 73"/>
          <p:cNvSpPr/>
          <p:nvPr/>
        </p:nvSpPr>
        <p:spPr>
          <a:xfrm>
            <a:off x="5804520" y="4671339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6" name="직선 연결선 75"/>
          <p:cNvCxnSpPr>
            <a:stCxn id="74" idx="2"/>
            <a:endCxn id="72" idx="0"/>
          </p:cNvCxnSpPr>
          <p:nvPr/>
        </p:nvCxnSpPr>
        <p:spPr>
          <a:xfrm>
            <a:off x="6200564" y="501317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화살표 연결선 76"/>
          <p:cNvCxnSpPr>
            <a:stCxn id="73" idx="3"/>
            <a:endCxn id="74" idx="1"/>
          </p:cNvCxnSpPr>
          <p:nvPr/>
        </p:nvCxnSpPr>
        <p:spPr>
          <a:xfrm>
            <a:off x="5084440" y="4842257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모서리가 둥근 직사각형 77"/>
          <p:cNvSpPr/>
          <p:nvPr/>
        </p:nvSpPr>
        <p:spPr>
          <a:xfrm>
            <a:off x="7316688" y="4671339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3" name="직선 연결선 82"/>
          <p:cNvCxnSpPr>
            <a:stCxn id="103" idx="2"/>
            <a:endCxn id="104" idx="0"/>
          </p:cNvCxnSpPr>
          <p:nvPr/>
        </p:nvCxnSpPr>
        <p:spPr>
          <a:xfrm flipH="1">
            <a:off x="2110680" y="2060848"/>
            <a:ext cx="2429508" cy="504056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/>
          <p:cNvCxnSpPr>
            <a:stCxn id="103" idx="2"/>
            <a:endCxn id="106" idx="0"/>
          </p:cNvCxnSpPr>
          <p:nvPr/>
        </p:nvCxnSpPr>
        <p:spPr>
          <a:xfrm>
            <a:off x="4540188" y="2060848"/>
            <a:ext cx="1651992" cy="504056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>
            <a:stCxn id="104" idx="2"/>
            <a:endCxn id="107" idx="0"/>
          </p:cNvCxnSpPr>
          <p:nvPr/>
        </p:nvCxnSpPr>
        <p:spPr>
          <a:xfrm>
            <a:off x="2110680" y="4005065"/>
            <a:ext cx="926" cy="504056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연결선 95"/>
          <p:cNvCxnSpPr>
            <a:stCxn id="106" idx="2"/>
            <a:endCxn id="108" idx="0"/>
          </p:cNvCxnSpPr>
          <p:nvPr/>
        </p:nvCxnSpPr>
        <p:spPr>
          <a:xfrm flipH="1">
            <a:off x="5436096" y="4005065"/>
            <a:ext cx="756084" cy="504056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>
            <a:stCxn id="106" idx="2"/>
            <a:endCxn id="109" idx="0"/>
          </p:cNvCxnSpPr>
          <p:nvPr/>
        </p:nvCxnSpPr>
        <p:spPr>
          <a:xfrm>
            <a:off x="6192180" y="4005065"/>
            <a:ext cx="1520552" cy="504056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직사각형 102"/>
          <p:cNvSpPr/>
          <p:nvPr/>
        </p:nvSpPr>
        <p:spPr>
          <a:xfrm>
            <a:off x="971600" y="620689"/>
            <a:ext cx="7137176" cy="144016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" name="직사각형 103"/>
          <p:cNvSpPr/>
          <p:nvPr/>
        </p:nvSpPr>
        <p:spPr>
          <a:xfrm>
            <a:off x="801488" y="2564904"/>
            <a:ext cx="2618384" cy="144016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4139952" y="2564904"/>
            <a:ext cx="4104456" cy="144016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1571546" y="4509121"/>
            <a:ext cx="1080120" cy="144016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8" name="직사각형 107"/>
          <p:cNvSpPr/>
          <p:nvPr/>
        </p:nvSpPr>
        <p:spPr>
          <a:xfrm>
            <a:off x="4139952" y="4509121"/>
            <a:ext cx="2592288" cy="144016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7172672" y="4509121"/>
            <a:ext cx="1080120" cy="648072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04016" y="6165304"/>
            <a:ext cx="16394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Turn left and</a:t>
            </a:r>
            <a:endParaRPr lang="ko-KR" altLang="en-US" sz="2200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627573" y="6171816"/>
            <a:ext cx="16170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find the sofa</a:t>
            </a:r>
            <a:endParaRPr lang="ko-KR" altLang="en-US" sz="2200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929676" y="6187951"/>
            <a:ext cx="22143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then turn around </a:t>
            </a:r>
          </a:p>
          <a:p>
            <a:r>
              <a:rPr lang="en-US" altLang="ko-KR" sz="22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the corner</a:t>
            </a:r>
            <a:endParaRPr lang="ko-KR" altLang="en-US" sz="2200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이등변 삼각형 2"/>
          <p:cNvSpPr/>
          <p:nvPr/>
        </p:nvSpPr>
        <p:spPr>
          <a:xfrm>
            <a:off x="1511660" y="6068616"/>
            <a:ext cx="1294184" cy="119335"/>
          </a:xfrm>
          <a:prstGeom prst="triangl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이등변 삼각형 79"/>
          <p:cNvSpPr/>
          <p:nvPr/>
        </p:nvSpPr>
        <p:spPr>
          <a:xfrm>
            <a:off x="4753980" y="6068616"/>
            <a:ext cx="1294184" cy="119335"/>
          </a:xfrm>
          <a:prstGeom prst="triangl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이등변 삼각형 80"/>
          <p:cNvSpPr/>
          <p:nvPr/>
        </p:nvSpPr>
        <p:spPr>
          <a:xfrm>
            <a:off x="7065640" y="5229202"/>
            <a:ext cx="1898848" cy="958750"/>
          </a:xfrm>
          <a:prstGeom prst="triangle">
            <a:avLst>
              <a:gd name="adj" fmla="val 36403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43880" y="87015"/>
            <a:ext cx="8920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Most </a:t>
            </a:r>
            <a:r>
              <a:rPr lang="en-US" altLang="ko-KR" sz="24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probable parse tree for </a:t>
            </a:r>
            <a:r>
              <a:rPr lang="en-US" altLang="ko-KR" sz="24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a test NL instruction</a:t>
            </a:r>
            <a:endParaRPr lang="ko-KR" altLang="en-US" sz="24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6166465"/>
            <a:ext cx="567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NL:</a:t>
            </a:r>
            <a:endParaRPr lang="ko-KR" altLang="en-US" sz="2200" b="1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7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  <p:bldP spid="10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115616" y="782906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1115616" y="1412777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LEFT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2191816" y="1412777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front: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BLUE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HALL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3091916" y="1412777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front: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SOFA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4139952" y="1412777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steps: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2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5652120" y="1412777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at: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SOFA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627784" y="782906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139952" y="782906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Travel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5652120" y="782906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8" name="직선 연결선 17"/>
          <p:cNvCxnSpPr>
            <a:stCxn id="4" idx="2"/>
            <a:endCxn id="8" idx="0"/>
          </p:cNvCxnSpPr>
          <p:nvPr/>
        </p:nvCxnSpPr>
        <p:spPr>
          <a:xfrm>
            <a:off x="1511660" y="1124745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>
            <a:stCxn id="14" idx="2"/>
            <a:endCxn id="9" idx="0"/>
          </p:cNvCxnSpPr>
          <p:nvPr/>
        </p:nvCxnSpPr>
        <p:spPr>
          <a:xfrm flipH="1">
            <a:off x="2587860" y="1124745"/>
            <a:ext cx="435968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>
            <a:stCxn id="14" idx="2"/>
            <a:endCxn id="11" idx="0"/>
          </p:cNvCxnSpPr>
          <p:nvPr/>
        </p:nvCxnSpPr>
        <p:spPr>
          <a:xfrm>
            <a:off x="3023828" y="1124745"/>
            <a:ext cx="464132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>
            <a:stCxn id="15" idx="2"/>
            <a:endCxn id="12" idx="0"/>
          </p:cNvCxnSpPr>
          <p:nvPr/>
        </p:nvCxnSpPr>
        <p:spPr>
          <a:xfrm>
            <a:off x="4535996" y="1124745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>
            <a:stCxn id="16" idx="2"/>
            <a:endCxn id="13" idx="0"/>
          </p:cNvCxnSpPr>
          <p:nvPr/>
        </p:nvCxnSpPr>
        <p:spPr>
          <a:xfrm>
            <a:off x="6048164" y="1124745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>
            <a:stCxn id="4" idx="3"/>
            <a:endCxn id="14" idx="1"/>
          </p:cNvCxnSpPr>
          <p:nvPr/>
        </p:nvCxnSpPr>
        <p:spPr>
          <a:xfrm>
            <a:off x="1907704" y="953825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>
            <a:stCxn id="14" idx="3"/>
            <a:endCxn id="15" idx="1"/>
          </p:cNvCxnSpPr>
          <p:nvPr/>
        </p:nvCxnSpPr>
        <p:spPr>
          <a:xfrm>
            <a:off x="3419872" y="953825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stCxn id="15" idx="3"/>
            <a:endCxn id="16" idx="1"/>
          </p:cNvCxnSpPr>
          <p:nvPr/>
        </p:nvCxnSpPr>
        <p:spPr>
          <a:xfrm>
            <a:off x="4932040" y="953825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모서리가 둥근 직사각형 39"/>
          <p:cNvSpPr/>
          <p:nvPr/>
        </p:nvSpPr>
        <p:spPr>
          <a:xfrm>
            <a:off x="971600" y="2708921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타원 40"/>
          <p:cNvSpPr/>
          <p:nvPr/>
        </p:nvSpPr>
        <p:spPr>
          <a:xfrm>
            <a:off x="971600" y="3338791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LEFT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타원 42"/>
          <p:cNvSpPr/>
          <p:nvPr/>
        </p:nvSpPr>
        <p:spPr>
          <a:xfrm>
            <a:off x="2483768" y="3338791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front: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SOFA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2483768" y="2708921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5" name="직선 연결선 44"/>
          <p:cNvCxnSpPr>
            <a:stCxn id="40" idx="2"/>
            <a:endCxn id="41" idx="0"/>
          </p:cNvCxnSpPr>
          <p:nvPr/>
        </p:nvCxnSpPr>
        <p:spPr>
          <a:xfrm>
            <a:off x="1367644" y="3050760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>
            <a:stCxn id="44" idx="2"/>
            <a:endCxn id="43" idx="0"/>
          </p:cNvCxnSpPr>
          <p:nvPr/>
        </p:nvCxnSpPr>
        <p:spPr>
          <a:xfrm>
            <a:off x="2879812" y="3050760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/>
          <p:cNvCxnSpPr>
            <a:stCxn id="40" idx="3"/>
            <a:endCxn id="44" idx="1"/>
          </p:cNvCxnSpPr>
          <p:nvPr/>
        </p:nvCxnSpPr>
        <p:spPr>
          <a:xfrm>
            <a:off x="1763688" y="2879839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모서리가 둥근 직사각형 50"/>
          <p:cNvSpPr/>
          <p:nvPr/>
        </p:nvSpPr>
        <p:spPr>
          <a:xfrm>
            <a:off x="1715562" y="4671339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1715562" y="5301208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LEFT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3" name="직선 연결선 52"/>
          <p:cNvCxnSpPr>
            <a:stCxn id="51" idx="2"/>
            <a:endCxn id="52" idx="0"/>
          </p:cNvCxnSpPr>
          <p:nvPr/>
        </p:nvCxnSpPr>
        <p:spPr>
          <a:xfrm>
            <a:off x="2111606" y="501317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모서리가 둥근 직사각형 53"/>
          <p:cNvSpPr/>
          <p:nvPr/>
        </p:nvSpPr>
        <p:spPr>
          <a:xfrm>
            <a:off x="7164288" y="782906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타원 54"/>
          <p:cNvSpPr/>
          <p:nvPr/>
        </p:nvSpPr>
        <p:spPr>
          <a:xfrm>
            <a:off x="7164288" y="1412777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RIGHT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6" name="직선 연결선 55"/>
          <p:cNvCxnSpPr>
            <a:stCxn id="54" idx="2"/>
            <a:endCxn id="55" idx="0"/>
          </p:cNvCxnSpPr>
          <p:nvPr/>
        </p:nvCxnSpPr>
        <p:spPr>
          <a:xfrm>
            <a:off x="7560332" y="1124745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/>
          <p:cNvCxnSpPr>
            <a:stCxn id="16" idx="3"/>
            <a:endCxn id="54" idx="1"/>
          </p:cNvCxnSpPr>
          <p:nvPr/>
        </p:nvCxnSpPr>
        <p:spPr>
          <a:xfrm>
            <a:off x="6444208" y="953825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타원 59"/>
          <p:cNvSpPr/>
          <p:nvPr/>
        </p:nvSpPr>
        <p:spPr>
          <a:xfrm>
            <a:off x="4292352" y="3338791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steps: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2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타원 60"/>
          <p:cNvSpPr/>
          <p:nvPr/>
        </p:nvSpPr>
        <p:spPr>
          <a:xfrm>
            <a:off x="5804520" y="3338791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at: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SOFA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모서리가 둥근 직사각형 61"/>
          <p:cNvSpPr/>
          <p:nvPr/>
        </p:nvSpPr>
        <p:spPr>
          <a:xfrm>
            <a:off x="4292352" y="2708921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Travel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모서리가 둥근 직사각형 62"/>
          <p:cNvSpPr/>
          <p:nvPr/>
        </p:nvSpPr>
        <p:spPr>
          <a:xfrm>
            <a:off x="5804520" y="2708921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4" name="직선 연결선 63"/>
          <p:cNvCxnSpPr>
            <a:stCxn id="62" idx="2"/>
            <a:endCxn id="60" idx="0"/>
          </p:cNvCxnSpPr>
          <p:nvPr/>
        </p:nvCxnSpPr>
        <p:spPr>
          <a:xfrm>
            <a:off x="4688396" y="3050760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>
            <a:stCxn id="63" idx="2"/>
            <a:endCxn id="61" idx="0"/>
          </p:cNvCxnSpPr>
          <p:nvPr/>
        </p:nvCxnSpPr>
        <p:spPr>
          <a:xfrm>
            <a:off x="6200564" y="3050760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/>
          <p:cNvCxnSpPr>
            <a:stCxn id="62" idx="3"/>
            <a:endCxn id="63" idx="1"/>
          </p:cNvCxnSpPr>
          <p:nvPr/>
        </p:nvCxnSpPr>
        <p:spPr>
          <a:xfrm>
            <a:off x="5084440" y="2879839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모서리가 둥근 직사각형 66"/>
          <p:cNvSpPr/>
          <p:nvPr/>
        </p:nvSpPr>
        <p:spPr>
          <a:xfrm>
            <a:off x="7316688" y="2708921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" name="타원 67"/>
          <p:cNvSpPr/>
          <p:nvPr/>
        </p:nvSpPr>
        <p:spPr>
          <a:xfrm>
            <a:off x="7316688" y="3338791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RIGHT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9" name="직선 연결선 68"/>
          <p:cNvCxnSpPr>
            <a:stCxn id="67" idx="2"/>
            <a:endCxn id="68" idx="0"/>
          </p:cNvCxnSpPr>
          <p:nvPr/>
        </p:nvCxnSpPr>
        <p:spPr>
          <a:xfrm>
            <a:off x="7712732" y="3050760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화살표 연결선 69"/>
          <p:cNvCxnSpPr>
            <a:stCxn id="63" idx="3"/>
            <a:endCxn id="67" idx="1"/>
          </p:cNvCxnSpPr>
          <p:nvPr/>
        </p:nvCxnSpPr>
        <p:spPr>
          <a:xfrm>
            <a:off x="6596608" y="2879839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타원 71"/>
          <p:cNvSpPr/>
          <p:nvPr/>
        </p:nvSpPr>
        <p:spPr>
          <a:xfrm>
            <a:off x="5804520" y="5301208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at: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SOFA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3" name="모서리가 둥근 직사각형 72"/>
          <p:cNvSpPr/>
          <p:nvPr/>
        </p:nvSpPr>
        <p:spPr>
          <a:xfrm>
            <a:off x="4292352" y="4671339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Travel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4" name="모서리가 둥근 직사각형 73"/>
          <p:cNvSpPr/>
          <p:nvPr/>
        </p:nvSpPr>
        <p:spPr>
          <a:xfrm>
            <a:off x="5804520" y="4671339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6" name="직선 연결선 75"/>
          <p:cNvCxnSpPr>
            <a:stCxn id="74" idx="2"/>
            <a:endCxn id="72" idx="0"/>
          </p:cNvCxnSpPr>
          <p:nvPr/>
        </p:nvCxnSpPr>
        <p:spPr>
          <a:xfrm>
            <a:off x="6200564" y="501317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화살표 연결선 76"/>
          <p:cNvCxnSpPr>
            <a:stCxn id="73" idx="3"/>
            <a:endCxn id="74" idx="1"/>
          </p:cNvCxnSpPr>
          <p:nvPr/>
        </p:nvCxnSpPr>
        <p:spPr>
          <a:xfrm>
            <a:off x="5084440" y="4842257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모서리가 둥근 직사각형 77"/>
          <p:cNvSpPr/>
          <p:nvPr/>
        </p:nvSpPr>
        <p:spPr>
          <a:xfrm>
            <a:off x="7316688" y="4671339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3" name="직선 연결선 82"/>
          <p:cNvCxnSpPr>
            <a:stCxn id="103" idx="2"/>
            <a:endCxn id="104" idx="0"/>
          </p:cNvCxnSpPr>
          <p:nvPr/>
        </p:nvCxnSpPr>
        <p:spPr>
          <a:xfrm flipH="1">
            <a:off x="2110680" y="2060848"/>
            <a:ext cx="2429508" cy="504056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/>
          <p:cNvCxnSpPr>
            <a:stCxn id="103" idx="2"/>
            <a:endCxn id="106" idx="0"/>
          </p:cNvCxnSpPr>
          <p:nvPr/>
        </p:nvCxnSpPr>
        <p:spPr>
          <a:xfrm>
            <a:off x="4540188" y="2060848"/>
            <a:ext cx="1651992" cy="504056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>
            <a:stCxn id="104" idx="2"/>
            <a:endCxn id="107" idx="0"/>
          </p:cNvCxnSpPr>
          <p:nvPr/>
        </p:nvCxnSpPr>
        <p:spPr>
          <a:xfrm>
            <a:off x="2110680" y="4005065"/>
            <a:ext cx="926" cy="504056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연결선 95"/>
          <p:cNvCxnSpPr>
            <a:stCxn id="106" idx="2"/>
            <a:endCxn id="108" idx="0"/>
          </p:cNvCxnSpPr>
          <p:nvPr/>
        </p:nvCxnSpPr>
        <p:spPr>
          <a:xfrm flipH="1">
            <a:off x="5436096" y="4005065"/>
            <a:ext cx="756084" cy="504056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>
            <a:stCxn id="106" idx="2"/>
            <a:endCxn id="109" idx="0"/>
          </p:cNvCxnSpPr>
          <p:nvPr/>
        </p:nvCxnSpPr>
        <p:spPr>
          <a:xfrm>
            <a:off x="6192180" y="4005065"/>
            <a:ext cx="1520552" cy="504056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직사각형 102"/>
          <p:cNvSpPr/>
          <p:nvPr/>
        </p:nvSpPr>
        <p:spPr>
          <a:xfrm>
            <a:off x="971600" y="620689"/>
            <a:ext cx="7137176" cy="144016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" name="직사각형 103"/>
          <p:cNvSpPr/>
          <p:nvPr/>
        </p:nvSpPr>
        <p:spPr>
          <a:xfrm>
            <a:off x="801488" y="2564904"/>
            <a:ext cx="2618384" cy="144016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4139952" y="2564904"/>
            <a:ext cx="4104456" cy="144016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1571546" y="4509121"/>
            <a:ext cx="1080120" cy="144016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8" name="직사각형 107"/>
          <p:cNvSpPr/>
          <p:nvPr/>
        </p:nvSpPr>
        <p:spPr>
          <a:xfrm>
            <a:off x="4139952" y="4509121"/>
            <a:ext cx="2592288" cy="144016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7172672" y="4509121"/>
            <a:ext cx="1080120" cy="648072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73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567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3" grpId="1" animBg="1"/>
      <p:bldP spid="104" grpId="0" animBg="1"/>
      <p:bldP spid="104" grpId="1" animBg="1"/>
      <p:bldP spid="106" grpId="0" animBg="1"/>
      <p:bldP spid="106" grpId="1" animBg="1"/>
      <p:bldP spid="106" grpId="2" animBg="1"/>
      <p:bldP spid="107" grpId="0" animBg="1"/>
      <p:bldP spid="108" grpId="0" animBg="1"/>
      <p:bldP spid="10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모서리가 둥근 직사각형 168"/>
          <p:cNvSpPr/>
          <p:nvPr/>
        </p:nvSpPr>
        <p:spPr>
          <a:xfrm>
            <a:off x="1115616" y="1358972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0" name="타원 169"/>
          <p:cNvSpPr/>
          <p:nvPr/>
        </p:nvSpPr>
        <p:spPr>
          <a:xfrm>
            <a:off x="1115616" y="1988841"/>
            <a:ext cx="792088" cy="504056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LEFT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1" name="타원 170"/>
          <p:cNvSpPr/>
          <p:nvPr/>
        </p:nvSpPr>
        <p:spPr>
          <a:xfrm>
            <a:off x="2191816" y="1988841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front: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BLUE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HALL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2" name="타원 171"/>
          <p:cNvSpPr/>
          <p:nvPr/>
        </p:nvSpPr>
        <p:spPr>
          <a:xfrm>
            <a:off x="3091916" y="1988841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front: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SOFA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3" name="타원 172"/>
          <p:cNvSpPr/>
          <p:nvPr/>
        </p:nvSpPr>
        <p:spPr>
          <a:xfrm>
            <a:off x="4139952" y="1988841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steps: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2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" name="타원 173"/>
          <p:cNvSpPr/>
          <p:nvPr/>
        </p:nvSpPr>
        <p:spPr>
          <a:xfrm>
            <a:off x="5652120" y="1988841"/>
            <a:ext cx="792088" cy="504056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at: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SOFA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5" name="모서리가 둥근 직사각형 174"/>
          <p:cNvSpPr/>
          <p:nvPr/>
        </p:nvSpPr>
        <p:spPr>
          <a:xfrm>
            <a:off x="2627784" y="1358972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6" name="모서리가 둥근 직사각형 175"/>
          <p:cNvSpPr/>
          <p:nvPr/>
        </p:nvSpPr>
        <p:spPr>
          <a:xfrm>
            <a:off x="4139952" y="1358972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Travel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7" name="모서리가 둥근 직사각형 176"/>
          <p:cNvSpPr/>
          <p:nvPr/>
        </p:nvSpPr>
        <p:spPr>
          <a:xfrm>
            <a:off x="5652120" y="1358972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78" name="직선 연결선 177"/>
          <p:cNvCxnSpPr>
            <a:stCxn id="169" idx="2"/>
            <a:endCxn id="170" idx="0"/>
          </p:cNvCxnSpPr>
          <p:nvPr/>
        </p:nvCxnSpPr>
        <p:spPr>
          <a:xfrm>
            <a:off x="1511660" y="1700808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직선 연결선 178"/>
          <p:cNvCxnSpPr>
            <a:stCxn id="175" idx="2"/>
            <a:endCxn id="171" idx="0"/>
          </p:cNvCxnSpPr>
          <p:nvPr/>
        </p:nvCxnSpPr>
        <p:spPr>
          <a:xfrm flipH="1">
            <a:off x="2587860" y="1700808"/>
            <a:ext cx="435968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직선 연결선 179"/>
          <p:cNvCxnSpPr>
            <a:stCxn id="175" idx="2"/>
            <a:endCxn id="172" idx="0"/>
          </p:cNvCxnSpPr>
          <p:nvPr/>
        </p:nvCxnSpPr>
        <p:spPr>
          <a:xfrm>
            <a:off x="3023828" y="1700808"/>
            <a:ext cx="464132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직선 연결선 180"/>
          <p:cNvCxnSpPr>
            <a:stCxn id="176" idx="2"/>
            <a:endCxn id="173" idx="0"/>
          </p:cNvCxnSpPr>
          <p:nvPr/>
        </p:nvCxnSpPr>
        <p:spPr>
          <a:xfrm>
            <a:off x="4535996" y="1700808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직선 연결선 181"/>
          <p:cNvCxnSpPr>
            <a:stCxn id="177" idx="2"/>
            <a:endCxn id="174" idx="0"/>
          </p:cNvCxnSpPr>
          <p:nvPr/>
        </p:nvCxnSpPr>
        <p:spPr>
          <a:xfrm>
            <a:off x="6048164" y="1700808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직선 화살표 연결선 182"/>
          <p:cNvCxnSpPr>
            <a:stCxn id="169" idx="3"/>
            <a:endCxn id="175" idx="1"/>
          </p:cNvCxnSpPr>
          <p:nvPr/>
        </p:nvCxnSpPr>
        <p:spPr>
          <a:xfrm>
            <a:off x="1907704" y="1529888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직선 화살표 연결선 183"/>
          <p:cNvCxnSpPr>
            <a:stCxn id="175" idx="3"/>
            <a:endCxn id="176" idx="1"/>
          </p:cNvCxnSpPr>
          <p:nvPr/>
        </p:nvCxnSpPr>
        <p:spPr>
          <a:xfrm>
            <a:off x="3419872" y="1529888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직선 화살표 연결선 184"/>
          <p:cNvCxnSpPr>
            <a:stCxn id="176" idx="3"/>
            <a:endCxn id="177" idx="1"/>
          </p:cNvCxnSpPr>
          <p:nvPr/>
        </p:nvCxnSpPr>
        <p:spPr>
          <a:xfrm>
            <a:off x="4932040" y="1529888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모서리가 둥근 직사각형 195"/>
          <p:cNvSpPr/>
          <p:nvPr/>
        </p:nvSpPr>
        <p:spPr>
          <a:xfrm>
            <a:off x="7164288" y="1358972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7" name="타원 196"/>
          <p:cNvSpPr/>
          <p:nvPr/>
        </p:nvSpPr>
        <p:spPr>
          <a:xfrm>
            <a:off x="7164288" y="1988841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RIGHT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98" name="직선 연결선 197"/>
          <p:cNvCxnSpPr>
            <a:stCxn id="196" idx="2"/>
            <a:endCxn id="197" idx="0"/>
          </p:cNvCxnSpPr>
          <p:nvPr/>
        </p:nvCxnSpPr>
        <p:spPr>
          <a:xfrm>
            <a:off x="7560332" y="1700808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직선 화살표 연결선 198"/>
          <p:cNvCxnSpPr>
            <a:stCxn id="177" idx="3"/>
            <a:endCxn id="196" idx="1"/>
          </p:cNvCxnSpPr>
          <p:nvPr/>
        </p:nvCxnSpPr>
        <p:spPr>
          <a:xfrm>
            <a:off x="6444208" y="1529888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직사각형 221"/>
          <p:cNvSpPr/>
          <p:nvPr/>
        </p:nvSpPr>
        <p:spPr>
          <a:xfrm>
            <a:off x="971600" y="1196754"/>
            <a:ext cx="7137176" cy="144016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모서리가 둥근 직사각형 60"/>
          <p:cNvSpPr/>
          <p:nvPr/>
        </p:nvSpPr>
        <p:spPr>
          <a:xfrm>
            <a:off x="1899320" y="4239291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타원 61"/>
          <p:cNvSpPr/>
          <p:nvPr/>
        </p:nvSpPr>
        <p:spPr>
          <a:xfrm>
            <a:off x="1899320" y="4869161"/>
            <a:ext cx="792088" cy="504056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LEFT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6" name="타원 65"/>
          <p:cNvSpPr/>
          <p:nvPr/>
        </p:nvSpPr>
        <p:spPr>
          <a:xfrm>
            <a:off x="4923656" y="4869161"/>
            <a:ext cx="792088" cy="504056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at: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SOFA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" name="모서리가 둥근 직사각형 67"/>
          <p:cNvSpPr/>
          <p:nvPr/>
        </p:nvSpPr>
        <p:spPr>
          <a:xfrm>
            <a:off x="3411488" y="4239291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Travel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모서리가 둥근 직사각형 68"/>
          <p:cNvSpPr/>
          <p:nvPr/>
        </p:nvSpPr>
        <p:spPr>
          <a:xfrm>
            <a:off x="4923656" y="4239291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0" name="직선 연결선 69"/>
          <p:cNvCxnSpPr>
            <a:stCxn id="61" idx="2"/>
            <a:endCxn id="62" idx="0"/>
          </p:cNvCxnSpPr>
          <p:nvPr/>
        </p:nvCxnSpPr>
        <p:spPr>
          <a:xfrm>
            <a:off x="2295364" y="4581129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73"/>
          <p:cNvCxnSpPr>
            <a:stCxn id="69" idx="2"/>
            <a:endCxn id="66" idx="0"/>
          </p:cNvCxnSpPr>
          <p:nvPr/>
        </p:nvCxnSpPr>
        <p:spPr>
          <a:xfrm>
            <a:off x="5319700" y="4581129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화살표 연결선 75"/>
          <p:cNvCxnSpPr>
            <a:stCxn id="61" idx="3"/>
            <a:endCxn id="68" idx="1"/>
          </p:cNvCxnSpPr>
          <p:nvPr/>
        </p:nvCxnSpPr>
        <p:spPr>
          <a:xfrm>
            <a:off x="2691408" y="4410209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화살표 연결선 76"/>
          <p:cNvCxnSpPr>
            <a:stCxn id="68" idx="3"/>
            <a:endCxn id="69" idx="1"/>
          </p:cNvCxnSpPr>
          <p:nvPr/>
        </p:nvCxnSpPr>
        <p:spPr>
          <a:xfrm>
            <a:off x="4203576" y="4410209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모서리가 둥근 직사각형 77"/>
          <p:cNvSpPr/>
          <p:nvPr/>
        </p:nvSpPr>
        <p:spPr>
          <a:xfrm>
            <a:off x="6435824" y="4239291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1" name="직선 화살표 연결선 80"/>
          <p:cNvCxnSpPr>
            <a:stCxn id="69" idx="3"/>
            <a:endCxn id="78" idx="1"/>
          </p:cNvCxnSpPr>
          <p:nvPr/>
        </p:nvCxnSpPr>
        <p:spPr>
          <a:xfrm>
            <a:off x="5715744" y="4410209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직사각형 81"/>
          <p:cNvSpPr/>
          <p:nvPr/>
        </p:nvSpPr>
        <p:spPr>
          <a:xfrm>
            <a:off x="1763688" y="4077073"/>
            <a:ext cx="5616624" cy="144016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아래쪽 화살표 2"/>
          <p:cNvSpPr/>
          <p:nvPr/>
        </p:nvSpPr>
        <p:spPr>
          <a:xfrm>
            <a:off x="4203576" y="2996952"/>
            <a:ext cx="648072" cy="792088"/>
          </a:xfrm>
          <a:prstGeom prst="downArrow">
            <a:avLst>
              <a:gd name="adj1" fmla="val 40099"/>
              <a:gd name="adj2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74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178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6" grpId="0" animBg="1"/>
      <p:bldP spid="68" grpId="0" animBg="1"/>
      <p:bldP spid="69" grpId="0" animBg="1"/>
      <p:bldP spid="78" grpId="0" animBg="1"/>
      <p:bldP spid="82" grpId="0" animBg="1"/>
      <p:bldP spid="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Data Statistics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87978"/>
          </a:xfrm>
        </p:spPr>
        <p:txBody>
          <a:bodyPr>
            <a:normAutofit fontScale="92500" lnSpcReduction="20000"/>
          </a:bodyPr>
          <a:lstStyle/>
          <a:p>
            <a:pPr defTabSz="457200">
              <a:buFont typeface="Arial"/>
              <a:buChar char="•"/>
              <a:defRPr/>
            </a:pPr>
            <a:r>
              <a:rPr lang="en-US" altLang="ko-KR" dirty="0">
                <a:solidFill>
                  <a:prstClr val="black"/>
                </a:solidFill>
              </a:rPr>
              <a:t>3 maps, 6 instructors, 1-15 followers/direction</a:t>
            </a:r>
          </a:p>
          <a:p>
            <a:pPr defTabSz="457200">
              <a:buFont typeface="Arial"/>
              <a:buChar char="•"/>
              <a:defRPr/>
            </a:pPr>
            <a:r>
              <a:rPr lang="en-US" altLang="ko-KR" dirty="0">
                <a:solidFill>
                  <a:prstClr val="black"/>
                </a:solidFill>
              </a:rPr>
              <a:t>Hand-segmented into single sentence </a:t>
            </a:r>
            <a:r>
              <a:rPr lang="en-US" altLang="ko-KR" dirty="0" smtClean="0">
                <a:solidFill>
                  <a:prstClr val="black"/>
                </a:solidFill>
              </a:rPr>
              <a:t>steps to make the learning easier</a:t>
            </a:r>
            <a:endParaRPr lang="en-US" altLang="ko-KR" dirty="0">
              <a:solidFill>
                <a:prstClr val="black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75</a:t>
            </a:fld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38200" y="3180928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Take the wood path towards the easel.  At the easel, go left and then take a right on the the blue path at the corner.  Follow the blue path towards the chair and at the chair, take a right towards the stool.  When you reach the stool, you are at 7.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2723728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Paragraph</a:t>
            </a:r>
            <a:endParaRPr lang="en-US" sz="28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4410308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Single sentence</a:t>
            </a:r>
            <a:endParaRPr lang="en-US" sz="28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4787567"/>
            <a:ext cx="732632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Take the wood path towards the easel.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At the easel, go left and then take a right on the the blue path at the corner.  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…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4104258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Turn, Forward, Turn left, Forward, Turn right, Forward 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3, Turn right, Forward 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5173796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Turn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6011996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Forward, Turn left, Forward, Turn right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59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Data Statistics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76</a:t>
            </a:fld>
            <a:endParaRPr lang="ko-KR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763919"/>
              </p:ext>
            </p:extLst>
          </p:nvPr>
        </p:nvGraphicFramePr>
        <p:xfrm>
          <a:off x="533400" y="2362200"/>
          <a:ext cx="8077200" cy="2552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/>
                <a:gridCol w="2692400"/>
                <a:gridCol w="2692400"/>
              </a:tblGrid>
              <a:tr h="510540">
                <a:tc>
                  <a:txBody>
                    <a:bodyPr/>
                    <a:lstStyle/>
                    <a:p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Paragraph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Single-Sentence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105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#  Instructions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706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3236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105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Avg. # sentences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5.0 (±2.8)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1.0 (±0)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105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Avg. # words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37.6 (±21.1)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7.8 (±5.1)</a:t>
                      </a:r>
                    </a:p>
                  </a:txBody>
                  <a:tcPr/>
                </a:tc>
              </a:tr>
              <a:tr h="5105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Avg. # actions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10.4 (±5.7)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2.1 (±2.4)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26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Evaluations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Leave-one-map-out approach</a:t>
            </a:r>
          </a:p>
          <a:p>
            <a:pPr lvl="1"/>
            <a:r>
              <a:rPr lang="en-US" altLang="ko-KR" dirty="0" smtClean="0"/>
              <a:t>2 maps for training and 1 map for testing</a:t>
            </a:r>
          </a:p>
          <a:p>
            <a:pPr lvl="1"/>
            <a:r>
              <a:rPr lang="en-US" altLang="ko-KR" dirty="0" smtClean="0"/>
              <a:t>Parse accuracy &amp; Plan execution accuracy</a:t>
            </a:r>
          </a:p>
          <a:p>
            <a:r>
              <a:rPr lang="en-US" altLang="ko-KR" dirty="0" smtClean="0"/>
              <a:t>Co</a:t>
            </a:r>
            <a:r>
              <a:rPr lang="en-US" altLang="ko-KR" dirty="0"/>
              <a:t>mpared with 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Chen and Mooney, 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2011</a:t>
            </a:r>
          </a:p>
          <a:p>
            <a:pPr lvl="1"/>
            <a:r>
              <a:rPr lang="en-US" altLang="ko-KR" dirty="0" smtClean="0"/>
              <a:t>Ambiguous context (landmarks plan) is refined by greedy selection of high-score lexemes</a:t>
            </a:r>
          </a:p>
          <a:p>
            <a:pPr lvl="1"/>
            <a:r>
              <a:rPr lang="en-US" altLang="ko-KR" dirty="0" smtClean="0"/>
              <a:t>Semantic parser KRISP </a:t>
            </a:r>
            <a:r>
              <a:rPr lang="en-US" altLang="ko-KR" sz="2000" dirty="0" smtClean="0">
                <a:solidFill>
                  <a:schemeClr val="bg1">
                    <a:lumMod val="50000"/>
                  </a:schemeClr>
                </a:solidFill>
              </a:rPr>
              <a:t>(Kate and Mooney, 2006) </a:t>
            </a:r>
            <a:r>
              <a:rPr lang="en-US" altLang="ko-KR" dirty="0" smtClean="0"/>
              <a:t>trained on the resulting supervised data</a:t>
            </a:r>
          </a:p>
          <a:p>
            <a:endParaRPr lang="en-US" altLang="ko-KR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77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012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Parse Accuracy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Evaluate how </a:t>
            </a:r>
            <a:r>
              <a:rPr lang="en-US" altLang="ko-KR" dirty="0"/>
              <a:t>well the learned semantic parsers can parse novel </a:t>
            </a:r>
            <a:r>
              <a:rPr lang="en-US" altLang="ko-KR" dirty="0" smtClean="0"/>
              <a:t>sentences in test data</a:t>
            </a:r>
            <a:endParaRPr lang="en-US" altLang="ko-KR" dirty="0"/>
          </a:p>
          <a:p>
            <a:r>
              <a:rPr lang="en-US" altLang="ko-KR" dirty="0" smtClean="0"/>
              <a:t>Use </a:t>
            </a:r>
            <a:r>
              <a:rPr lang="en-US" altLang="ko-KR" dirty="0"/>
              <a:t>partial parse accuracy as metric</a:t>
            </a:r>
          </a:p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78</a:t>
            </a:fld>
            <a:endParaRPr lang="ko-KR" altLang="en-US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338094"/>
              </p:ext>
            </p:extLst>
          </p:nvPr>
        </p:nvGraphicFramePr>
        <p:xfrm>
          <a:off x="631949" y="3464024"/>
          <a:ext cx="7900491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7152"/>
                <a:gridCol w="1601279"/>
                <a:gridCol w="1256030"/>
                <a:gridCol w="1256030"/>
              </a:tblGrid>
              <a:tr h="370840">
                <a:tc>
                  <a:txBody>
                    <a:bodyPr/>
                    <a:lstStyle/>
                    <a:p>
                      <a:endParaRPr lang="en-US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itchFamily="34" charset="0"/>
                          <a:cs typeface="Calibri" pitchFamily="34" charset="0"/>
                        </a:rPr>
                        <a:t>Precision</a:t>
                      </a:r>
                      <a:endParaRPr lang="en-US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itchFamily="34" charset="0"/>
                          <a:cs typeface="Calibri" pitchFamily="34" charset="0"/>
                        </a:rPr>
                        <a:t>Recall</a:t>
                      </a:r>
                      <a:endParaRPr lang="en-US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itchFamily="34" charset="0"/>
                          <a:cs typeface="Calibri" pitchFamily="34" charset="0"/>
                        </a:rPr>
                        <a:t>F1</a:t>
                      </a:r>
                      <a:endParaRPr lang="en-US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alibri" pitchFamily="34" charset="0"/>
                          <a:cs typeface="Calibri" pitchFamily="34" charset="0"/>
                        </a:rPr>
                        <a:t>Chen and Mooney, 2011</a:t>
                      </a:r>
                      <a:endParaRPr lang="en-US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itchFamily="34" charset="0"/>
                          <a:cs typeface="Calibri" pitchFamily="34" charset="0"/>
                        </a:rPr>
                        <a:t>*88.36</a:t>
                      </a:r>
                      <a:endParaRPr lang="en-US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itchFamily="34" charset="0"/>
                          <a:cs typeface="Calibri" pitchFamily="34" charset="0"/>
                        </a:rPr>
                        <a:t>  57.03</a:t>
                      </a:r>
                      <a:endParaRPr lang="en-US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itchFamily="34" charset="0"/>
                          <a:cs typeface="Calibri" pitchFamily="34" charset="0"/>
                        </a:rPr>
                        <a:t>  69.31</a:t>
                      </a:r>
                      <a:endParaRPr lang="en-US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alibri" pitchFamily="34" charset="0"/>
                          <a:cs typeface="Calibri" pitchFamily="34" charset="0"/>
                        </a:rPr>
                        <a:t>Our model</a:t>
                      </a:r>
                      <a:endParaRPr lang="en-US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itchFamily="34" charset="0"/>
                          <a:cs typeface="Calibri" pitchFamily="34" charset="0"/>
                        </a:rPr>
                        <a:t>  87.58</a:t>
                      </a:r>
                      <a:endParaRPr lang="en-US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dirty="0" smtClean="0">
                          <a:latin typeface="Calibri" pitchFamily="34" charset="0"/>
                          <a:cs typeface="Calibri" pitchFamily="34" charset="0"/>
                        </a:rPr>
                        <a:t>*65.41</a:t>
                      </a:r>
                      <a:endParaRPr lang="en-US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dirty="0" smtClean="0">
                          <a:latin typeface="Calibri" pitchFamily="34" charset="0"/>
                          <a:cs typeface="Calibri" pitchFamily="34" charset="0"/>
                        </a:rPr>
                        <a:t>*74.81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51920" y="5589240"/>
            <a:ext cx="4744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* Denotes statistically significant difference </a:t>
            </a:r>
            <a:br>
              <a:rPr lang="en-US" altLang="ko-KR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ko-KR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by Wilcoxon signed-rank test (p &lt; .01)</a:t>
            </a:r>
            <a:endParaRPr lang="ko-KR" altLang="en-US" sz="20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9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End-to-End Execution Evaluations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36912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/>
              <a:t>Test how well </a:t>
            </a:r>
            <a:r>
              <a:rPr lang="en-US" altLang="ko-KR" dirty="0" smtClean="0"/>
              <a:t>the formal plan from the output of semantic parser reaches the destination</a:t>
            </a:r>
            <a:endParaRPr lang="en-US" altLang="ko-KR" dirty="0"/>
          </a:p>
          <a:p>
            <a:r>
              <a:rPr lang="en-US" altLang="ko-KR" dirty="0" smtClean="0"/>
              <a:t>Strict </a:t>
            </a:r>
            <a:r>
              <a:rPr lang="en-US" altLang="ko-KR" dirty="0"/>
              <a:t>metric: Only successful if the final position matches </a:t>
            </a:r>
            <a:r>
              <a:rPr lang="en-US" altLang="ko-KR" dirty="0" smtClean="0"/>
              <a:t>exactly</a:t>
            </a:r>
          </a:p>
          <a:p>
            <a:pPr lvl="1"/>
            <a:r>
              <a:rPr lang="en-US" altLang="ko-KR" dirty="0" smtClean="0"/>
              <a:t>Also consider facing direction in single-sentence</a:t>
            </a:r>
          </a:p>
          <a:p>
            <a:pPr lvl="1"/>
            <a:r>
              <a:rPr lang="en-US" altLang="ko-KR" dirty="0" smtClean="0"/>
              <a:t>Paragraph execution is affected by even one single-sentence execution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79</a:t>
            </a:fld>
            <a:endParaRPr lang="ko-KR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679686"/>
              </p:ext>
            </p:extLst>
          </p:nvPr>
        </p:nvGraphicFramePr>
        <p:xfrm>
          <a:off x="533400" y="4361656"/>
          <a:ext cx="8000999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599"/>
                <a:gridCol w="2362200"/>
                <a:gridCol w="1981200"/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Single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Sentences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Paragraphs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Chen and Mooney (2011)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54.40%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16.18%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Our model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*57.22%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*20.17%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51920" y="5817458"/>
            <a:ext cx="4744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* Denotes statistically significant difference </a:t>
            </a:r>
            <a:br>
              <a:rPr lang="en-US" altLang="ko-KR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ko-KR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by Wilcoxon signed-rank test (p &lt; .01)</a:t>
            </a:r>
            <a:endParaRPr lang="ko-KR" altLang="en-US" sz="20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35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33400"/>
            <a:ext cx="5791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mtClean="0">
                <a:ea typeface="굴림" charset="-127"/>
              </a:rPr>
              <a:t>Natural Language and Meaning Representation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609600" y="22098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kumimoji="1" lang="en-US" altLang="zh-TW" sz="2000" b="1">
                <a:solidFill>
                  <a:srgbClr val="00CCFF"/>
                </a:solidFill>
                <a:latin typeface="Calibri" pitchFamily="34" charset="0"/>
                <a:ea typeface="PMingLiU" pitchFamily="18" charset="-120"/>
                <a:cs typeface="Calibri" pitchFamily="34" charset="0"/>
              </a:rPr>
              <a:t>Natural Language (NL)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09600" y="4267200"/>
            <a:ext cx="784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lnSpc>
                <a:spcPct val="100000"/>
              </a:lnSpc>
              <a:spcBef>
                <a:spcPct val="50000"/>
              </a:spcBef>
              <a:buClrTx/>
            </a:pPr>
            <a:r>
              <a:rPr kumimoji="1" lang="en-US" altLang="zh-TW" sz="2400" dirty="0">
                <a:solidFill>
                  <a:srgbClr val="00CCFF"/>
                </a:solidFill>
                <a:latin typeface="Calibri" pitchFamily="34" charset="0"/>
                <a:ea typeface="PMingLiU" pitchFamily="18" charset="-120"/>
                <a:cs typeface="Calibri" pitchFamily="34" charset="0"/>
              </a:rPr>
              <a:t>NL: </a:t>
            </a:r>
            <a:r>
              <a:rPr kumimoji="1" lang="en-US" altLang="zh-TW" sz="2400" dirty="0">
                <a:latin typeface="Calibri" pitchFamily="34" charset="0"/>
                <a:ea typeface="PMingLiU" pitchFamily="18" charset="-120"/>
                <a:cs typeface="Calibri" pitchFamily="34" charset="0"/>
              </a:rPr>
              <a:t>A language that </a:t>
            </a:r>
            <a:r>
              <a:rPr kumimoji="1" lang="en-US" altLang="zh-TW" sz="2400" dirty="0" smtClean="0">
                <a:latin typeface="Calibri" pitchFamily="34" charset="0"/>
                <a:ea typeface="PMingLiU" pitchFamily="18" charset="-120"/>
                <a:cs typeface="Calibri" pitchFamily="34" charset="0"/>
              </a:rPr>
              <a:t>arises naturally by the innate nature of human intellect, </a:t>
            </a:r>
            <a:r>
              <a:rPr kumimoji="1" lang="en-US" altLang="zh-TW" sz="2400" dirty="0">
                <a:latin typeface="Calibri" pitchFamily="34" charset="0"/>
                <a:ea typeface="PMingLiU" pitchFamily="18" charset="-120"/>
                <a:cs typeface="Calibri" pitchFamily="34" charset="0"/>
              </a:rPr>
              <a:t>such as English, German, French, </a:t>
            </a:r>
            <a:r>
              <a:rPr kumimoji="1" lang="en-US" altLang="zh-TW" sz="2400" dirty="0" smtClean="0">
                <a:latin typeface="Calibri" pitchFamily="34" charset="0"/>
                <a:ea typeface="PMingLiU" pitchFamily="18" charset="-120"/>
                <a:cs typeface="Calibri" pitchFamily="34" charset="0"/>
              </a:rPr>
              <a:t>Korean, etc</a:t>
            </a:r>
            <a:endParaRPr kumimoji="1" lang="en-US" altLang="zh-TW" sz="2400" dirty="0">
              <a:solidFill>
                <a:srgbClr val="00CCFF"/>
              </a:solidFill>
              <a:latin typeface="Calibri" pitchFamily="34" charset="0"/>
              <a:ea typeface="PMingLiU" pitchFamily="18" charset="-120"/>
              <a:cs typeface="Calibri" pitchFamily="34" charset="0"/>
            </a:endParaRPr>
          </a:p>
        </p:txBody>
      </p:sp>
      <p:sp>
        <p:nvSpPr>
          <p:cNvPr id="13318" name="AutoShape 13"/>
          <p:cNvSpPr>
            <a:spLocks noChangeArrowheads="1"/>
          </p:cNvSpPr>
          <p:nvPr/>
        </p:nvSpPr>
        <p:spPr bwMode="auto">
          <a:xfrm rot="5314061">
            <a:off x="3544887" y="2324101"/>
            <a:ext cx="454025" cy="1295400"/>
          </a:xfrm>
          <a:prstGeom prst="curvedRightArrow">
            <a:avLst>
              <a:gd name="adj1" fmla="val 57063"/>
              <a:gd name="adj2" fmla="val 11412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3319" name="AutoShape 14"/>
          <p:cNvSpPr>
            <a:spLocks noChangeArrowheads="1"/>
          </p:cNvSpPr>
          <p:nvPr/>
        </p:nvSpPr>
        <p:spPr bwMode="auto">
          <a:xfrm rot="-5419761">
            <a:off x="3695700" y="3009900"/>
            <a:ext cx="457200" cy="1143000"/>
          </a:xfrm>
          <a:prstGeom prst="curvedRightArrow">
            <a:avLst>
              <a:gd name="adj1" fmla="val 50000"/>
              <a:gd name="adj2" fmla="val 10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755576" y="2852936"/>
            <a:ext cx="244827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 pitchFamily="34" charset="0"/>
                <a:ea typeface="굴림" charset="-127"/>
                <a:cs typeface="Calibri" pitchFamily="34" charset="0"/>
              </a:rPr>
              <a:t>Iran’s goalkeeper blocks the ball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88024" y="2852936"/>
            <a:ext cx="206456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en-US" altLang="ko-KR" sz="2400" dirty="0" smtClean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Block(</a:t>
            </a:r>
            <a:r>
              <a:rPr lang="en-US" altLang="ko-KR" sz="2400" i="1" dirty="0" err="1" smtClean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IranGoalKeeper</a:t>
            </a:r>
            <a:r>
              <a:rPr lang="en-US" altLang="ko-KR" sz="2400" dirty="0" smtClean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)</a:t>
            </a:r>
            <a:endParaRPr lang="en-US" altLang="ko-KR" sz="2400" dirty="0">
              <a:solidFill>
                <a:srgbClr val="FF9900"/>
              </a:solidFill>
              <a:latin typeface="Calibri" pitchFamily="34" charset="0"/>
              <a:ea typeface="굴림" charset="-127"/>
              <a:cs typeface="Calibri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en-US" altLang="ko-KR" sz="2400" dirty="0">
              <a:solidFill>
                <a:srgbClr val="FF9900"/>
              </a:solidFill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968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Discussions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dirty="0" smtClean="0"/>
              <a:t>Better recall than 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Chen 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Mooney, 2011 </a:t>
            </a:r>
            <a:r>
              <a:rPr lang="en-US" altLang="ko-KR" dirty="0" smtClean="0"/>
              <a:t>in parsing</a:t>
            </a:r>
          </a:p>
          <a:p>
            <a:pPr lvl="1"/>
            <a:r>
              <a:rPr lang="en-US" altLang="ko-KR" dirty="0" smtClean="0"/>
              <a:t>Our probabilistic model uses </a:t>
            </a:r>
            <a:r>
              <a:rPr lang="en-US" altLang="ko-KR" dirty="0"/>
              <a:t>useful but low score lexemes as </a:t>
            </a:r>
            <a:r>
              <a:rPr lang="en-US" altLang="ko-KR" dirty="0" smtClean="0"/>
              <a:t>well </a:t>
            </a:r>
            <a:r>
              <a:rPr lang="en-US" altLang="ko-KR" dirty="0" smtClean="0">
                <a:solidFill>
                  <a:srgbClr val="00B0F0"/>
                </a:solidFill>
              </a:rPr>
              <a:t>→</a:t>
            </a:r>
            <a:r>
              <a:rPr lang="en-US" altLang="ko-KR" dirty="0" smtClean="0"/>
              <a:t> more coverage</a:t>
            </a:r>
            <a:endParaRPr lang="en-US" altLang="ko-KR" dirty="0"/>
          </a:p>
          <a:p>
            <a:pPr lvl="1"/>
            <a:r>
              <a:rPr lang="en-US" altLang="ko-KR" dirty="0" smtClean="0"/>
              <a:t>Unified model does not suffer intermediate </a:t>
            </a:r>
            <a:r>
              <a:rPr lang="en-US" altLang="ko-KR" dirty="0"/>
              <a:t>information loss </a:t>
            </a:r>
            <a:endParaRPr lang="en-US" altLang="ko-KR" dirty="0" smtClean="0"/>
          </a:p>
          <a:p>
            <a:r>
              <a:rPr lang="en-US" altLang="ko-KR" dirty="0" smtClean="0"/>
              <a:t>Novel </a:t>
            </a:r>
            <a:r>
              <a:rPr lang="en-US" altLang="ko-KR" dirty="0"/>
              <a:t>than </a:t>
            </a:r>
            <a:r>
              <a:rPr lang="en-US" altLang="ko-KR" dirty="0" err="1" smtClean="0">
                <a:solidFill>
                  <a:schemeClr val="bg1">
                    <a:lumMod val="50000"/>
                  </a:schemeClr>
                </a:solidFill>
              </a:rPr>
              <a:t>Borschinger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 et al. 2011</a:t>
            </a:r>
            <a:endParaRPr lang="en-US" altLang="ko-KR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altLang="ko-KR" dirty="0" smtClean="0"/>
              <a:t>Overcome </a:t>
            </a:r>
            <a:r>
              <a:rPr lang="en-US" altLang="ko-KR" dirty="0"/>
              <a:t>intractability in complex </a:t>
            </a:r>
            <a:r>
              <a:rPr lang="en-US" altLang="ko-KR" dirty="0" smtClean="0"/>
              <a:t>MRL</a:t>
            </a:r>
          </a:p>
          <a:p>
            <a:pPr lvl="2"/>
            <a:r>
              <a:rPr lang="en-US" altLang="ko-KR" dirty="0" smtClean="0"/>
              <a:t>18,000 rules </a:t>
            </a:r>
            <a:r>
              <a:rPr lang="en-US" altLang="ko-KR" dirty="0" smtClean="0">
                <a:solidFill>
                  <a:srgbClr val="FF0000"/>
                </a:solidFill>
              </a:rPr>
              <a:t>vs. </a:t>
            </a:r>
            <a:r>
              <a:rPr lang="en-US" altLang="ko-KR" dirty="0" err="1" smtClean="0"/>
              <a:t>combinatorially</a:t>
            </a:r>
            <a:r>
              <a:rPr lang="en-US" altLang="ko-KR" dirty="0" smtClean="0"/>
              <a:t> many (&gt; 20!) rules</a:t>
            </a:r>
            <a:endParaRPr lang="en-US" altLang="ko-KR" dirty="0"/>
          </a:p>
          <a:p>
            <a:pPr lvl="1"/>
            <a:r>
              <a:rPr lang="en-US" altLang="ko-KR" dirty="0" smtClean="0"/>
              <a:t>Lexeme MRs </a:t>
            </a:r>
            <a:r>
              <a:rPr lang="en-US" altLang="ko-KR" dirty="0"/>
              <a:t>as building block for </a:t>
            </a:r>
            <a:r>
              <a:rPr lang="en-US" altLang="ko-KR" dirty="0" smtClean="0"/>
              <a:t>learning correspondences with </a:t>
            </a:r>
            <a:r>
              <a:rPr lang="en-US" altLang="ko-KR" dirty="0"/>
              <a:t>NL </a:t>
            </a:r>
            <a:r>
              <a:rPr lang="en-US" altLang="ko-KR" dirty="0" smtClean="0"/>
              <a:t>words in semantic concept level</a:t>
            </a:r>
          </a:p>
          <a:p>
            <a:pPr lvl="1"/>
            <a:r>
              <a:rPr lang="en-US" altLang="ko-KR" dirty="0" smtClean="0"/>
              <a:t>Novel MR parses never seen during training</a:t>
            </a:r>
            <a:endParaRPr lang="en-US" altLang="ko-KR" dirty="0"/>
          </a:p>
          <a:p>
            <a:pPr lvl="1"/>
            <a:r>
              <a:rPr lang="en-US" altLang="ko-KR" dirty="0" smtClean="0"/>
              <a:t>Learn from more general, complex </a:t>
            </a:r>
            <a:r>
              <a:rPr lang="en-US" altLang="ko-KR" dirty="0"/>
              <a:t>ambiguity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80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824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278416"/>
              </p:ext>
            </p:extLst>
          </p:nvPr>
        </p:nvGraphicFramePr>
        <p:xfrm>
          <a:off x="107504" y="836712"/>
          <a:ext cx="8928992" cy="5913120"/>
        </p:xfrm>
        <a:graphic>
          <a:graphicData uri="http://schemas.openxmlformats.org/drawingml/2006/table">
            <a:tbl>
              <a:tblPr/>
              <a:tblGrid>
                <a:gridCol w="1440160"/>
                <a:gridCol w="7488832"/>
              </a:tblGrid>
              <a:tr h="13094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Instruction: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Place your back against the wall of the 'T' intersection. Go forward one segment to the intersection with the blue-tiled hall. This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interesction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 contains a chair.  Turn left. Go forward to the end of the hall. Turn left. Go forward one segment to the intersection with the wooden-floored hall. 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This intersection </a:t>
                      </a:r>
                      <a:r>
                        <a:rPr kumimoji="0" lang="en-US" altLang="ko-K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conatains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 an easel. Turn right. Go forward two segments to the end of the hall.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91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Parse from our model: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Turn ( ) , Verify ( back: WALL ) 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Travel ( steps: 1 ) , Verify ( side: BLUE HALLWAY ) 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Turn ( LEFT ) , Travel ( ) , Verify ( front: WALL ) 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Turn ( LEFT ) 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Travel ( steps: 1 ) , Verify ( side: WOOD HALLWAY 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Turn ( RIGHT ) 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Travel ( steps: 2 ) , Verify ( front: WALL ) ,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91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Parse from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Chen and Mooney, 2011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Turn ( ) , Verify ( back: WALL ),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Travel ( steps: 1 ),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Turn ( LEFT ), Turn ( ) , Verify ( front: WALL ) , Verify ( front: EASEL ),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Turn ( LEFT ),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Travel ( steps: 4 ), Verify ( front: EASEL 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Turn ( RIGHT ),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Travel ( steps: 2 ) , Verify ( front: WALL ),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Example Full Parse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81</a:t>
            </a:fld>
            <a:endParaRPr lang="ko-KR" altLang="en-US"/>
          </a:p>
        </p:txBody>
      </p:sp>
      <p:cxnSp>
        <p:nvCxnSpPr>
          <p:cNvPr id="6" name="직선 연결선 5"/>
          <p:cNvCxnSpPr/>
          <p:nvPr/>
        </p:nvCxnSpPr>
        <p:spPr>
          <a:xfrm>
            <a:off x="6732240" y="1124744"/>
            <a:ext cx="1512168" cy="0"/>
          </a:xfrm>
          <a:prstGeom prst="lin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1619672" y="1412776"/>
            <a:ext cx="4752528" cy="0"/>
          </a:xfrm>
          <a:prstGeom prst="lin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1595792" y="2636912"/>
            <a:ext cx="511256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595792" y="4877562"/>
            <a:ext cx="189608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2411760" y="1676928"/>
            <a:ext cx="3960440" cy="0"/>
          </a:xfrm>
          <a:prstGeom prst="lin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1595608" y="2936976"/>
            <a:ext cx="484860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1595792" y="5157192"/>
            <a:ext cx="69366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연결선 18"/>
          <p:cNvCxnSpPr/>
          <p:nvPr/>
        </p:nvCxnSpPr>
        <p:spPr>
          <a:xfrm>
            <a:off x="1624263" y="1952928"/>
            <a:ext cx="5396009" cy="1"/>
          </a:xfrm>
          <a:prstGeom prst="lin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7380312" y="1676927"/>
            <a:ext cx="1440160" cy="1"/>
          </a:xfrm>
          <a:prstGeom prst="lin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5"/>
          <p:cNvSpPr/>
          <p:nvPr/>
        </p:nvSpPr>
        <p:spPr>
          <a:xfrm>
            <a:off x="1595608" y="3548952"/>
            <a:ext cx="52806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1595792" y="5769168"/>
            <a:ext cx="412833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265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26" grpId="0" animBg="1"/>
      <p:bldP spid="2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en-US" altLang="ko-KR" sz="3000" dirty="0" smtClean="0"/>
              <a:t>Introduction/Motivation</a:t>
            </a:r>
          </a:p>
          <a:p>
            <a:r>
              <a:rPr lang="en-US" altLang="ko-KR" sz="3000" dirty="0" smtClean="0"/>
              <a:t>Grounded Language Learning in Limited Ambiguity</a:t>
            </a:r>
          </a:p>
          <a:p>
            <a:r>
              <a:rPr lang="en-US" altLang="ko-KR" sz="3000" dirty="0" smtClean="0"/>
              <a:t>Grounded </a:t>
            </a:r>
            <a:r>
              <a:rPr lang="en-US" altLang="ko-KR" sz="3000" dirty="0"/>
              <a:t>Language Learning in </a:t>
            </a:r>
            <a:r>
              <a:rPr lang="en-US" altLang="ko-KR" sz="3000" dirty="0" smtClean="0"/>
              <a:t>High Ambiguity</a:t>
            </a:r>
            <a:endParaRPr lang="en-US" altLang="ko-KR" sz="3000" dirty="0"/>
          </a:p>
          <a:p>
            <a:r>
              <a:rPr lang="en-US" altLang="ko-KR" sz="3000" b="1" dirty="0" smtClean="0">
                <a:solidFill>
                  <a:srgbClr val="FF0000"/>
                </a:solidFill>
              </a:rPr>
              <a:t>Proposed Work</a:t>
            </a:r>
          </a:p>
          <a:p>
            <a:r>
              <a:rPr lang="en-US" altLang="ko-KR" sz="3000" dirty="0" smtClean="0"/>
              <a:t>Conclusion</a:t>
            </a:r>
          </a:p>
          <a:p>
            <a:endParaRPr lang="en-US" altLang="ko-KR" sz="3000" dirty="0" smtClean="0"/>
          </a:p>
          <a:p>
            <a:endParaRPr lang="ko-KR" altLang="en-US" sz="30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82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518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Improved Lexicon Training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Our PCFG induction model relies on the quality of semantic lexicon</a:t>
            </a:r>
          </a:p>
          <a:p>
            <a:pPr lvl="1"/>
            <a:r>
              <a:rPr lang="en-US" altLang="ko-KR" dirty="0" smtClean="0"/>
              <a:t>Basic component to make correspondences with NL words</a:t>
            </a:r>
          </a:p>
          <a:p>
            <a:r>
              <a:rPr lang="en-US" altLang="ko-KR" dirty="0" smtClean="0"/>
              <a:t>Correlational lexicon learning is limited</a:t>
            </a:r>
          </a:p>
          <a:p>
            <a:pPr lvl="1"/>
            <a:r>
              <a:rPr lang="en-US" altLang="ko-KR" dirty="0" smtClean="0"/>
              <a:t>NL phrase can typically occur in certain contexts</a:t>
            </a:r>
          </a:p>
          <a:p>
            <a:pPr lvl="1"/>
            <a:r>
              <a:rPr lang="en-US" altLang="ko-KR" dirty="0" smtClean="0"/>
              <a:t>Lexeme may contain unnecessary semantics</a:t>
            </a:r>
          </a:p>
          <a:p>
            <a:r>
              <a:rPr lang="en-US" altLang="ko-KR" dirty="0" smtClean="0"/>
              <a:t>Better lexicon training algorithm would enhance our PCFG model</a:t>
            </a:r>
          </a:p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83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382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Improved Lexicon Training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Lexicon refining with Part-of-Speech(POS) </a:t>
            </a:r>
            <a:r>
              <a:rPr lang="en-US" altLang="ko-KR" dirty="0"/>
              <a:t>tags </a:t>
            </a:r>
            <a:r>
              <a:rPr lang="en-US" altLang="ko-KR" sz="20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altLang="ko-KR" sz="2000" dirty="0" err="1">
                <a:solidFill>
                  <a:schemeClr val="bg1">
                    <a:lumMod val="50000"/>
                  </a:schemeClr>
                </a:solidFill>
              </a:rPr>
              <a:t>Guo</a:t>
            </a:r>
            <a:r>
              <a:rPr lang="en-US" altLang="ko-KR" sz="2000" dirty="0">
                <a:solidFill>
                  <a:schemeClr val="bg1">
                    <a:lumMod val="50000"/>
                  </a:schemeClr>
                </a:solidFill>
              </a:rPr>
              <a:t> and Mooney, unpublished)</a:t>
            </a:r>
            <a:endParaRPr lang="en-US" altLang="ko-KR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altLang="ko-KR" dirty="0" smtClean="0"/>
              <a:t>Remove lexemes when violating verb-action noun-object rule</a:t>
            </a:r>
            <a:endParaRPr lang="en-US" altLang="ko-KR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altLang="ko-KR" dirty="0" smtClean="0"/>
              <a:t>Use prior knowledge that </a:t>
            </a:r>
            <a:r>
              <a:rPr lang="en-US" altLang="ko-KR" b="1" dirty="0" smtClean="0">
                <a:solidFill>
                  <a:srgbClr val="0070C0"/>
                </a:solidFill>
              </a:rPr>
              <a:t>verbs</a:t>
            </a:r>
            <a:r>
              <a:rPr lang="en-US" altLang="ko-KR" dirty="0" smtClean="0">
                <a:solidFill>
                  <a:srgbClr val="0070C0"/>
                </a:solidFill>
              </a:rPr>
              <a:t> </a:t>
            </a:r>
            <a:r>
              <a:rPr lang="en-US" altLang="ko-KR" dirty="0" smtClean="0"/>
              <a:t>mainly refer to </a:t>
            </a:r>
            <a:r>
              <a:rPr lang="en-US" altLang="ko-KR" b="1" dirty="0" smtClean="0">
                <a:solidFill>
                  <a:srgbClr val="C00000"/>
                </a:solidFill>
              </a:rPr>
              <a:t>actions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/>
              <a:t>in MR and </a:t>
            </a:r>
            <a:r>
              <a:rPr lang="en-US" altLang="ko-KR" b="1" dirty="0" smtClean="0">
                <a:solidFill>
                  <a:srgbClr val="0070C0"/>
                </a:solidFill>
              </a:rPr>
              <a:t>nouns</a:t>
            </a:r>
            <a:r>
              <a:rPr lang="en-US" altLang="ko-KR" dirty="0" smtClean="0">
                <a:solidFill>
                  <a:srgbClr val="0070C0"/>
                </a:solidFill>
              </a:rPr>
              <a:t> </a:t>
            </a:r>
            <a:r>
              <a:rPr lang="en-US" altLang="ko-KR" dirty="0" smtClean="0"/>
              <a:t>refer to </a:t>
            </a:r>
            <a:r>
              <a:rPr lang="en-US" altLang="ko-KR" b="1" dirty="0" smtClean="0">
                <a:solidFill>
                  <a:srgbClr val="C00000"/>
                </a:solidFill>
              </a:rPr>
              <a:t>objects or arguments</a:t>
            </a:r>
          </a:p>
          <a:p>
            <a:pPr lvl="1"/>
            <a:r>
              <a:rPr lang="en-US" altLang="ko-KR" dirty="0" smtClean="0"/>
              <a:t>POS tagger trained on external corpus</a:t>
            </a:r>
          </a:p>
          <a:p>
            <a:r>
              <a:rPr lang="en-US" altLang="ko-KR" dirty="0"/>
              <a:t>Joint learning of unsupervised POS-tags and semantic lexicon </a:t>
            </a:r>
          </a:p>
          <a:p>
            <a:pPr lvl="1"/>
            <a:r>
              <a:rPr lang="en-US" altLang="ko-KR" dirty="0"/>
              <a:t>Without prior linguistic knowledge</a:t>
            </a:r>
          </a:p>
          <a:p>
            <a:pPr lvl="1"/>
            <a:r>
              <a:rPr lang="en-US" altLang="ko-KR" dirty="0"/>
              <a:t>Infer fine-grained level of relationship among </a:t>
            </a:r>
            <a:r>
              <a:rPr lang="en-US" altLang="ko-KR" b="1" dirty="0"/>
              <a:t>NL words </a:t>
            </a:r>
            <a:r>
              <a:rPr lang="en-US" altLang="ko-KR" dirty="0"/>
              <a:t>/ </a:t>
            </a:r>
            <a:r>
              <a:rPr lang="en-US" altLang="ko-KR" b="1" dirty="0"/>
              <a:t>POS tags </a:t>
            </a:r>
            <a:r>
              <a:rPr lang="en-US" altLang="ko-KR" dirty="0"/>
              <a:t>/  </a:t>
            </a:r>
            <a:r>
              <a:rPr lang="en-US" altLang="ko-KR" b="1" dirty="0"/>
              <a:t>MR </a:t>
            </a:r>
            <a:r>
              <a:rPr lang="en-US" altLang="ko-KR" b="1" dirty="0" err="1"/>
              <a:t>subgraphs</a:t>
            </a:r>
            <a:r>
              <a:rPr lang="en-US" altLang="ko-KR" dirty="0"/>
              <a:t> (or </a:t>
            </a:r>
            <a:r>
              <a:rPr lang="en-US" altLang="ko-KR" b="1" dirty="0" smtClean="0"/>
              <a:t>elements</a:t>
            </a:r>
            <a:r>
              <a:rPr lang="en-US" altLang="ko-KR" dirty="0" smtClean="0"/>
              <a:t>)</a:t>
            </a:r>
          </a:p>
          <a:p>
            <a:pPr lvl="2"/>
            <a:r>
              <a:rPr lang="en-US" altLang="ko-KR" dirty="0" smtClean="0"/>
              <a:t>Ex) </a:t>
            </a:r>
            <a:r>
              <a:rPr lang="en-US" altLang="ko-KR" i="1" dirty="0" smtClean="0"/>
              <a:t>front: BARSTOOL – IN DET NN – toward the barstool</a:t>
            </a:r>
            <a:endParaRPr lang="en-US" altLang="ko-KR" i="1" dirty="0"/>
          </a:p>
          <a:p>
            <a:pPr lvl="1"/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84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115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Discriminative </a:t>
            </a:r>
            <a:r>
              <a:rPr lang="en-US" altLang="ko-KR" dirty="0" err="1" smtClean="0"/>
              <a:t>Reranking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Common machine learning method to improve the final output of generative models</a:t>
            </a:r>
          </a:p>
          <a:p>
            <a:r>
              <a:rPr lang="en-US" altLang="ko-KR" dirty="0" smtClean="0"/>
              <a:t>Additional discriminative model </a:t>
            </a:r>
            <a:r>
              <a:rPr lang="en-US" altLang="ko-KR" dirty="0" err="1" smtClean="0"/>
              <a:t>reranks</a:t>
            </a:r>
            <a:r>
              <a:rPr lang="en-US" altLang="ko-KR" dirty="0" smtClean="0"/>
              <a:t> top-k outputs of original generative model</a:t>
            </a:r>
          </a:p>
          <a:p>
            <a:pPr lvl="1"/>
            <a:r>
              <a:rPr lang="en-US" altLang="ko-KR" dirty="0" smtClean="0"/>
              <a:t>Easy to add useful global features</a:t>
            </a:r>
          </a:p>
          <a:p>
            <a:pPr lvl="1"/>
            <a:r>
              <a:rPr lang="en-US" altLang="ko-KR" dirty="0" smtClean="0"/>
              <a:t>Takes both advantages of discriminative and generative models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85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856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Discriminative </a:t>
            </a:r>
            <a:r>
              <a:rPr lang="en-US" altLang="ko-KR" dirty="0" err="1"/>
              <a:t>Reranking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Averaged perceptron algorithm </a:t>
                </a:r>
                <a:r>
                  <a:rPr lang="en-US" altLang="ko-KR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(Collins, 2002)</a:t>
                </a:r>
              </a:p>
              <a:p>
                <a:pPr lvl="1"/>
                <a:r>
                  <a:rPr lang="en-US" altLang="ko-KR" dirty="0" smtClean="0"/>
                  <a:t>GEN: top-k parse trees for each NL sentence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/>
                      </a:rPr>
                      <m:t>Φ</m:t>
                    </m:r>
                  </m:oMath>
                </a14:m>
                <a:r>
                  <a:rPr lang="en-US" altLang="ko-KR" dirty="0" smtClean="0"/>
                  <a:t>: feature function that maps a NL sentence and a parse tree into feature vector</a:t>
                </a:r>
              </a:p>
              <a:p>
                <a:pPr lvl="1"/>
                <a:r>
                  <a:rPr lang="en-US" altLang="ko-KR" dirty="0" smtClean="0"/>
                  <a:t>Reference parse tree: gold-standard parse tree for each NL sentence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 r="-23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86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311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Discriminative </a:t>
            </a:r>
            <a:r>
              <a:rPr lang="en-US" altLang="ko-KR" dirty="0" err="1"/>
              <a:t>Reranking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Averaged perceptron algorithm </a:t>
                </a:r>
                <a:r>
                  <a:rPr lang="en-US" altLang="ko-KR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(Collins, 2002)</a:t>
                </a:r>
              </a:p>
              <a:p>
                <a:pPr lvl="1"/>
                <a:r>
                  <a:rPr lang="en-US" altLang="ko-KR" dirty="0" smtClean="0"/>
                  <a:t>GEN: top-k parse trees for each NL sentence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/>
                      </a:rPr>
                      <m:t>Φ</m:t>
                    </m:r>
                  </m:oMath>
                </a14:m>
                <a:r>
                  <a:rPr lang="en-US" altLang="ko-KR" dirty="0" smtClean="0"/>
                  <a:t>: feature function that maps a NL sentence and a parse tree into feature vector</a:t>
                </a:r>
              </a:p>
              <a:p>
                <a:pPr lvl="1"/>
                <a:r>
                  <a:rPr lang="en-US" altLang="ko-KR" strike="sngStrike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Reference parse tree: gold-standard parse tree for each NL sentence</a:t>
                </a:r>
              </a:p>
              <a:p>
                <a:pPr lvl="2"/>
                <a:r>
                  <a:rPr lang="en-US" altLang="ko-KR" dirty="0" smtClean="0"/>
                  <a:t>Navigation task does not have gold-standard data</a:t>
                </a:r>
              </a:p>
              <a:p>
                <a:pPr lvl="2"/>
                <a:r>
                  <a:rPr lang="en-US" altLang="ko-KR" dirty="0" smtClean="0"/>
                  <a:t>Can infer which candidate parse is the better plan through execution evaluation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 r="-23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87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137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Discriminative </a:t>
            </a:r>
            <a:r>
              <a:rPr lang="en-US" altLang="ko-KR" dirty="0" err="1"/>
              <a:t>Reranking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Averaged perceptron algorithm </a:t>
                </a:r>
                <a:r>
                  <a:rPr lang="en-US" altLang="ko-KR" sz="2400" dirty="0">
                    <a:solidFill>
                      <a:schemeClr val="bg1">
                        <a:lumMod val="50000"/>
                      </a:schemeClr>
                    </a:solidFill>
                  </a:rPr>
                  <a:t>(Collins, 2002)</a:t>
                </a:r>
              </a:p>
              <a:p>
                <a:pPr lvl="1"/>
                <a:r>
                  <a:rPr lang="en-US" altLang="ko-KR" dirty="0" smtClean="0"/>
                  <a:t>GEN</a:t>
                </a:r>
                <a:r>
                  <a:rPr lang="en-US" altLang="ko-KR" dirty="0"/>
                  <a:t>: top-k parse trees for each NL sentence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/>
                      </a:rPr>
                      <m:t>Φ</m:t>
                    </m:r>
                  </m:oMath>
                </a14:m>
                <a:r>
                  <a:rPr lang="en-US" altLang="ko-KR" dirty="0"/>
                  <a:t>: feature function that maps a NL sentence and a parse tree into feature vector</a:t>
                </a:r>
              </a:p>
              <a:p>
                <a:pPr lvl="1"/>
                <a:r>
                  <a:rPr lang="en-US" altLang="ko-KR" b="1" dirty="0" smtClean="0"/>
                  <a:t>Execution evaluation function</a:t>
                </a:r>
                <a:r>
                  <a:rPr lang="en-US" altLang="ko-KR" dirty="0" smtClean="0"/>
                  <a:t>: evaluate parse tree by how well the derived MR reaches the final destination given by human follower data</a:t>
                </a:r>
              </a:p>
              <a:p>
                <a:pPr lvl="2"/>
                <a:r>
                  <a:rPr lang="en-US" altLang="ko-KR" b="1" dirty="0" smtClean="0"/>
                  <a:t>Pseudo-gold parse tree</a:t>
                </a:r>
                <a:r>
                  <a:rPr lang="en-US" altLang="ko-KR" dirty="0" smtClean="0"/>
                  <a:t> out of candidate parses which performs best in the execution evaluation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 r="-23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88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161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Pseudo-Gold Parse Tree</a:t>
            </a:r>
            <a:endParaRPr lang="ko-KR" altLang="en-US" sz="40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89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51520" y="3284984"/>
            <a:ext cx="1080120" cy="68589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latin typeface="Calibri" pitchFamily="34" charset="0"/>
                <a:cs typeface="Calibri" pitchFamily="34" charset="0"/>
              </a:rPr>
              <a:t>GEN</a:t>
            </a:r>
            <a:endParaRPr lang="ko-KR" altLang="en-US" sz="24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직선 화살표 연결선 7"/>
          <p:cNvCxnSpPr>
            <a:stCxn id="6" idx="3"/>
          </p:cNvCxnSpPr>
          <p:nvPr/>
        </p:nvCxnSpPr>
        <p:spPr>
          <a:xfrm flipV="1">
            <a:off x="1331640" y="2276873"/>
            <a:ext cx="792088" cy="1351060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48813" y="1292533"/>
                <a:ext cx="241219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2200" b="1" dirty="0" smtClean="0">
                    <a:solidFill>
                      <a:srgbClr val="00B0F0"/>
                    </a:solidFill>
                    <a:latin typeface="Calibri" pitchFamily="34" charset="0"/>
                    <a:cs typeface="Calibri" pitchFamily="34" charset="0"/>
                  </a:rPr>
                  <a:t>Candidate Parses </a:t>
                </a:r>
                <a14:m>
                  <m:oMath xmlns:m="http://schemas.openxmlformats.org/officeDocument/2006/math">
                    <m:r>
                      <a:rPr lang="en-US" altLang="ko-KR" sz="2200" b="1" i="1">
                        <a:solidFill>
                          <a:srgbClr val="00B0F0"/>
                        </a:solidFill>
                        <a:latin typeface="Cambria Math"/>
                        <a:cs typeface="Calibri" pitchFamily="34" charset="0"/>
                      </a:rPr>
                      <m:t>𝒚</m:t>
                    </m:r>
                  </m:oMath>
                </a14:m>
                <a:endParaRPr lang="ko-KR" altLang="en-US" sz="2200" b="1" dirty="0" smtClean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813" y="1292533"/>
                <a:ext cx="2412199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2525" t="-8451" r="-505" b="-267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이등변 삼각형 10"/>
          <p:cNvSpPr/>
          <p:nvPr/>
        </p:nvSpPr>
        <p:spPr>
          <a:xfrm>
            <a:off x="2154374" y="2100856"/>
            <a:ext cx="1362737" cy="39146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53719" y="1731524"/>
            <a:ext cx="96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context</a:t>
            </a:r>
            <a:r>
              <a:rPr lang="en-US" altLang="ko-KR" baseline="-25000" dirty="0" smtClean="0">
                <a:latin typeface="Calibri" pitchFamily="34" charset="0"/>
                <a:cs typeface="Calibri" pitchFamily="34" charset="0"/>
              </a:rPr>
              <a:t>1</a:t>
            </a:r>
            <a:endParaRPr lang="ko-KR" altLang="en-US" baseline="-25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이등변 삼각형 13"/>
          <p:cNvSpPr/>
          <p:nvPr/>
        </p:nvSpPr>
        <p:spPr>
          <a:xfrm>
            <a:off x="2154374" y="3199088"/>
            <a:ext cx="1362737" cy="39146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353719" y="2829756"/>
            <a:ext cx="96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context</a:t>
            </a:r>
            <a:r>
              <a:rPr lang="en-US" altLang="ko-KR" baseline="-25000" dirty="0">
                <a:latin typeface="Calibri" pitchFamily="34" charset="0"/>
                <a:cs typeface="Calibri" pitchFamily="34" charset="0"/>
              </a:rPr>
              <a:t>2</a:t>
            </a:r>
            <a:endParaRPr lang="ko-KR" altLang="en-US" baseline="-25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이등변 삼각형 15"/>
          <p:cNvSpPr/>
          <p:nvPr/>
        </p:nvSpPr>
        <p:spPr>
          <a:xfrm>
            <a:off x="2154374" y="4365104"/>
            <a:ext cx="1362737" cy="39146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353719" y="3995772"/>
            <a:ext cx="96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context</a:t>
            </a:r>
            <a:r>
              <a:rPr lang="en-US" altLang="ko-KR" baseline="-25000" dirty="0">
                <a:latin typeface="Calibri" pitchFamily="34" charset="0"/>
                <a:cs typeface="Calibri" pitchFamily="34" charset="0"/>
              </a:rPr>
              <a:t>3</a:t>
            </a:r>
            <a:endParaRPr lang="ko-KR" altLang="en-US" baseline="-25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이등변 삼각형 17"/>
          <p:cNvSpPr/>
          <p:nvPr/>
        </p:nvSpPr>
        <p:spPr>
          <a:xfrm>
            <a:off x="2154374" y="5598532"/>
            <a:ext cx="1362737" cy="39146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353719" y="5229200"/>
            <a:ext cx="95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latin typeface="Calibri" pitchFamily="34" charset="0"/>
                <a:cs typeface="Calibri" pitchFamily="34" charset="0"/>
              </a:rPr>
              <a:t>context</a:t>
            </a:r>
            <a:r>
              <a:rPr lang="en-US" altLang="ko-KR" baseline="-25000" dirty="0" err="1">
                <a:latin typeface="Calibri" pitchFamily="34" charset="0"/>
                <a:cs typeface="Calibri" pitchFamily="34" charset="0"/>
              </a:rPr>
              <a:t>k</a:t>
            </a:r>
            <a:endParaRPr lang="ko-KR" altLang="en-US" baseline="-25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27784" y="4941169"/>
            <a:ext cx="523220" cy="2878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sz="2200" dirty="0" smtClean="0">
                <a:latin typeface="Calibri" pitchFamily="34" charset="0"/>
                <a:cs typeface="Calibri" pitchFamily="34" charset="0"/>
              </a:rPr>
              <a:t>…</a:t>
            </a:r>
            <a:endParaRPr lang="ko-KR" altLang="en-US" sz="2200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2" name="직선 화살표 연결선 21"/>
          <p:cNvCxnSpPr>
            <a:stCxn id="6" idx="3"/>
          </p:cNvCxnSpPr>
          <p:nvPr/>
        </p:nvCxnSpPr>
        <p:spPr>
          <a:xfrm flipV="1">
            <a:off x="1331640" y="3429001"/>
            <a:ext cx="792088" cy="198932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6" idx="3"/>
          </p:cNvCxnSpPr>
          <p:nvPr/>
        </p:nvCxnSpPr>
        <p:spPr>
          <a:xfrm>
            <a:off x="1331640" y="3627933"/>
            <a:ext cx="792088" cy="932901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>
            <a:stCxn id="6" idx="3"/>
          </p:cNvCxnSpPr>
          <p:nvPr/>
        </p:nvCxnSpPr>
        <p:spPr>
          <a:xfrm>
            <a:off x="1331640" y="3627933"/>
            <a:ext cx="822734" cy="2166329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150726" y="1292532"/>
            <a:ext cx="14927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MR Output</a:t>
            </a:r>
            <a:endParaRPr lang="ko-KR" altLang="en-US" sz="2200" b="1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60293" y="1845985"/>
            <a:ext cx="6735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 smtClean="0">
                <a:latin typeface="Calibri" pitchFamily="34" charset="0"/>
                <a:cs typeface="Calibri" pitchFamily="34" charset="0"/>
              </a:rPr>
              <a:t>MR</a:t>
            </a:r>
            <a:r>
              <a:rPr lang="en-US" altLang="ko-KR" sz="2200" baseline="-25000" dirty="0" smtClean="0">
                <a:latin typeface="Calibri" pitchFamily="34" charset="0"/>
                <a:cs typeface="Calibri" pitchFamily="34" charset="0"/>
              </a:rPr>
              <a:t>1</a:t>
            </a:r>
            <a:endParaRPr lang="ko-KR" altLang="en-US" sz="2200" baseline="-25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60293" y="2998113"/>
            <a:ext cx="6735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 smtClean="0">
                <a:latin typeface="Calibri" pitchFamily="34" charset="0"/>
                <a:cs typeface="Calibri" pitchFamily="34" charset="0"/>
              </a:rPr>
              <a:t>MR</a:t>
            </a:r>
            <a:r>
              <a:rPr lang="en-US" altLang="ko-KR" sz="2200" baseline="-25000" dirty="0">
                <a:latin typeface="Calibri" pitchFamily="34" charset="0"/>
                <a:cs typeface="Calibri" pitchFamily="34" charset="0"/>
              </a:rPr>
              <a:t>2</a:t>
            </a:r>
            <a:endParaRPr lang="ko-KR" altLang="en-US" sz="2200" baseline="-25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60293" y="4129947"/>
            <a:ext cx="6735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 smtClean="0">
                <a:latin typeface="Calibri" pitchFamily="34" charset="0"/>
                <a:cs typeface="Calibri" pitchFamily="34" charset="0"/>
              </a:rPr>
              <a:t>MR</a:t>
            </a:r>
            <a:r>
              <a:rPr lang="en-US" altLang="ko-KR" sz="2200" baseline="-25000" dirty="0" smtClean="0">
                <a:latin typeface="Calibri" pitchFamily="34" charset="0"/>
                <a:cs typeface="Calibri" pitchFamily="34" charset="0"/>
              </a:rPr>
              <a:t>3</a:t>
            </a:r>
            <a:endParaRPr lang="ko-KR" altLang="en-US" sz="2200" baseline="-25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60293" y="5363375"/>
            <a:ext cx="6735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 err="1" smtClean="0">
                <a:latin typeface="Calibri" pitchFamily="34" charset="0"/>
                <a:cs typeface="Calibri" pitchFamily="34" charset="0"/>
              </a:rPr>
              <a:t>MR</a:t>
            </a:r>
            <a:r>
              <a:rPr lang="en-US" altLang="ko-KR" sz="2200" baseline="-25000" dirty="0" err="1" smtClean="0">
                <a:latin typeface="Calibri" pitchFamily="34" charset="0"/>
                <a:cs typeface="Calibri" pitchFamily="34" charset="0"/>
              </a:rPr>
              <a:t>k</a:t>
            </a:r>
            <a:endParaRPr lang="ko-KR" altLang="en-US" sz="2200" baseline="-25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10655" y="4941168"/>
            <a:ext cx="523220" cy="2878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sz="2200" dirty="0" smtClean="0">
                <a:latin typeface="Calibri" pitchFamily="34" charset="0"/>
                <a:cs typeface="Calibri" pitchFamily="34" charset="0"/>
              </a:rPr>
              <a:t>…</a:t>
            </a:r>
            <a:endParaRPr lang="ko-KR" altLang="en-US" sz="2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39793" y="836712"/>
            <a:ext cx="1515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Human</a:t>
            </a:r>
            <a:br>
              <a:rPr lang="en-US" altLang="ko-K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ko-K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Follower Data</a:t>
            </a:r>
            <a:endParaRPr lang="ko-KR" altLang="en-US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아래쪽 화살표 37"/>
          <p:cNvSpPr/>
          <p:nvPr/>
        </p:nvSpPr>
        <p:spPr>
          <a:xfrm>
            <a:off x="5878918" y="1483043"/>
            <a:ext cx="432048" cy="433147"/>
          </a:xfrm>
          <a:prstGeom prst="downArrow">
            <a:avLst>
              <a:gd name="adj1" fmla="val 35060"/>
              <a:gd name="adj2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6569917" y="1292531"/>
            <a:ext cx="20345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Execution Score</a:t>
            </a:r>
            <a:endParaRPr lang="ko-KR" altLang="en-US" sz="2200" b="1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50391" y="1845984"/>
            <a:ext cx="6832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 smtClean="0">
                <a:latin typeface="Calibri" pitchFamily="34" charset="0"/>
                <a:cs typeface="Calibri" pitchFamily="34" charset="0"/>
              </a:rPr>
              <a:t>0.85</a:t>
            </a:r>
            <a:endParaRPr lang="ko-KR" altLang="en-US" sz="2200" baseline="-25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50391" y="2998113"/>
            <a:ext cx="6832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200" dirty="0" smtClean="0">
                <a:latin typeface="Calibri" pitchFamily="34" charset="0"/>
                <a:cs typeface="Calibri" pitchFamily="34" charset="0"/>
              </a:rPr>
              <a:t>0.75</a:t>
            </a:r>
            <a:endParaRPr lang="ko-KR" altLang="en-US" sz="2200" baseline="-25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50391" y="4129946"/>
            <a:ext cx="6832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200" dirty="0" smtClean="0">
                <a:latin typeface="Calibri" pitchFamily="34" charset="0"/>
                <a:cs typeface="Calibri" pitchFamily="34" charset="0"/>
              </a:rPr>
              <a:t>0.60</a:t>
            </a:r>
            <a:endParaRPr lang="ko-KR" altLang="en-US" sz="2200" baseline="-25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50391" y="5363375"/>
            <a:ext cx="6832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200" dirty="0" smtClean="0">
                <a:latin typeface="Calibri" pitchFamily="34" charset="0"/>
                <a:cs typeface="Calibri" pitchFamily="34" charset="0"/>
              </a:rPr>
              <a:t>0.35</a:t>
            </a:r>
            <a:endParaRPr lang="ko-KR" altLang="en-US" sz="2200" baseline="-25000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5" name="직선 화살표 연결선 44"/>
          <p:cNvCxnSpPr>
            <a:endCxn id="32" idx="1"/>
          </p:cNvCxnSpPr>
          <p:nvPr/>
        </p:nvCxnSpPr>
        <p:spPr>
          <a:xfrm>
            <a:off x="3680953" y="2061427"/>
            <a:ext cx="879340" cy="2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/>
          <p:cNvCxnSpPr>
            <a:endCxn id="33" idx="1"/>
          </p:cNvCxnSpPr>
          <p:nvPr/>
        </p:nvCxnSpPr>
        <p:spPr>
          <a:xfrm>
            <a:off x="3680953" y="3213557"/>
            <a:ext cx="879340" cy="0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>
            <a:endCxn id="34" idx="1"/>
          </p:cNvCxnSpPr>
          <p:nvPr/>
        </p:nvCxnSpPr>
        <p:spPr>
          <a:xfrm>
            <a:off x="3680953" y="4344455"/>
            <a:ext cx="879340" cy="936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/>
          <p:cNvCxnSpPr>
            <a:endCxn id="35" idx="1"/>
          </p:cNvCxnSpPr>
          <p:nvPr/>
        </p:nvCxnSpPr>
        <p:spPr>
          <a:xfrm>
            <a:off x="3680953" y="5578818"/>
            <a:ext cx="879340" cy="1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/>
          <p:cNvCxnSpPr>
            <a:stCxn id="32" idx="3"/>
            <a:endCxn id="40" idx="1"/>
          </p:cNvCxnSpPr>
          <p:nvPr/>
        </p:nvCxnSpPr>
        <p:spPr>
          <a:xfrm flipV="1">
            <a:off x="5233875" y="2061428"/>
            <a:ext cx="2016516" cy="1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화살표 연결선 67"/>
          <p:cNvCxnSpPr>
            <a:stCxn id="33" idx="3"/>
            <a:endCxn id="41" idx="1"/>
          </p:cNvCxnSpPr>
          <p:nvPr/>
        </p:nvCxnSpPr>
        <p:spPr>
          <a:xfrm>
            <a:off x="5233875" y="3213557"/>
            <a:ext cx="2016516" cy="0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화살표 연결선 70"/>
          <p:cNvCxnSpPr>
            <a:stCxn id="34" idx="3"/>
            <a:endCxn id="42" idx="1"/>
          </p:cNvCxnSpPr>
          <p:nvPr/>
        </p:nvCxnSpPr>
        <p:spPr>
          <a:xfrm flipV="1">
            <a:off x="5233875" y="4345390"/>
            <a:ext cx="2016516" cy="1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73"/>
          <p:cNvCxnSpPr>
            <a:stCxn id="35" idx="3"/>
            <a:endCxn id="43" idx="1"/>
          </p:cNvCxnSpPr>
          <p:nvPr/>
        </p:nvCxnSpPr>
        <p:spPr>
          <a:xfrm>
            <a:off x="5233875" y="5578819"/>
            <a:ext cx="2016516" cy="0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직사각형 76"/>
          <p:cNvSpPr/>
          <p:nvPr/>
        </p:nvSpPr>
        <p:spPr>
          <a:xfrm>
            <a:off x="2123728" y="1731524"/>
            <a:ext cx="5809863" cy="9053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모서리가 둥근 직사각형 77"/>
          <p:cNvSpPr/>
          <p:nvPr/>
        </p:nvSpPr>
        <p:spPr>
          <a:xfrm>
            <a:off x="2154374" y="1796526"/>
            <a:ext cx="1371789" cy="785309"/>
          </a:xfrm>
          <a:prstGeom prst="roundRect">
            <a:avLst>
              <a:gd name="adj" fmla="val 28996"/>
            </a:avLst>
          </a:prstGeom>
          <a:noFill/>
          <a:ln w="28575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50"/>
              </a:solidFill>
            </a:endParaRPr>
          </a:p>
        </p:txBody>
      </p:sp>
      <p:cxnSp>
        <p:nvCxnSpPr>
          <p:cNvPr id="80" name="직선 연결선 79"/>
          <p:cNvCxnSpPr>
            <a:stCxn id="78" idx="1"/>
          </p:cNvCxnSpPr>
          <p:nvPr/>
        </p:nvCxnSpPr>
        <p:spPr>
          <a:xfrm flipH="1" flipV="1">
            <a:off x="1547664" y="2061427"/>
            <a:ext cx="606710" cy="127754"/>
          </a:xfrm>
          <a:prstGeom prst="line">
            <a:avLst/>
          </a:prstGeom>
          <a:ln w="25400">
            <a:solidFill>
              <a:srgbClr val="92D05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07504" y="1723418"/>
                <a:ext cx="155651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 smtClean="0">
                    <a:solidFill>
                      <a:srgbClr val="00B050"/>
                    </a:solidFill>
                    <a:latin typeface="Calibri" pitchFamily="34" charset="0"/>
                    <a:cs typeface="Calibri" pitchFamily="34" charset="0"/>
                  </a:rPr>
                  <a:t>Pseudo-gold</a:t>
                </a:r>
                <a:br>
                  <a:rPr lang="en-US" altLang="ko-KR" sz="2000" dirty="0" smtClean="0">
                    <a:solidFill>
                      <a:srgbClr val="00B050"/>
                    </a:solidFill>
                    <a:latin typeface="Calibri" pitchFamily="34" charset="0"/>
                    <a:cs typeface="Calibri" pitchFamily="34" charset="0"/>
                  </a:rPr>
                </a:br>
                <a:r>
                  <a:rPr lang="en-US" altLang="ko-KR" sz="2000" dirty="0" smtClean="0">
                    <a:solidFill>
                      <a:srgbClr val="00B050"/>
                    </a:solidFill>
                    <a:latin typeface="Calibri" pitchFamily="34" charset="0"/>
                    <a:cs typeface="Calibri" pitchFamily="34" charset="0"/>
                  </a:rPr>
                  <a:t>parse tree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SupPr>
                      <m:e>
                        <m:r>
                          <a:rPr lang="en-US" altLang="ko-KR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Calibri" pitchFamily="34" charset="0"/>
                          </a:rPr>
                          <m:t>𝒚</m:t>
                        </m:r>
                      </m:e>
                      <m:sub/>
                      <m:sup>
                        <m:r>
                          <a:rPr lang="en-US" altLang="ko-KR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Calibri" pitchFamily="34" charset="0"/>
                          </a:rPr>
                          <m:t>∗</m:t>
                        </m:r>
                      </m:sup>
                    </m:sSubSup>
                  </m:oMath>
                </a14:m>
                <a:endParaRPr lang="ko-KR" altLang="en-US" sz="2000" b="1" dirty="0" smtClean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23418"/>
                <a:ext cx="1556516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4314" t="-4310" b="-146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/>
          <p:cNvSpPr txBox="1"/>
          <p:nvPr/>
        </p:nvSpPr>
        <p:spPr>
          <a:xfrm>
            <a:off x="7410371" y="4941502"/>
            <a:ext cx="523220" cy="2878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sz="2200" dirty="0" smtClean="0">
                <a:latin typeface="Calibri" pitchFamily="34" charset="0"/>
                <a:cs typeface="Calibri" pitchFamily="34" charset="0"/>
              </a:rPr>
              <a:t>…</a:t>
            </a:r>
            <a:endParaRPr lang="ko-KR" altLang="en-US" sz="2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4877" y="4532926"/>
            <a:ext cx="14334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Calibri" pitchFamily="34" charset="0"/>
                <a:cs typeface="Calibri" pitchFamily="34" charset="0"/>
              </a:rPr>
              <a:t>NL: </a:t>
            </a: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altLang="ko-KR" dirty="0" smtClean="0">
                <a:latin typeface="Calibri" pitchFamily="34" charset="0"/>
                <a:cs typeface="Calibri" pitchFamily="34" charset="0"/>
              </a:rPr>
            </a:br>
            <a:r>
              <a:rPr lang="en-US" altLang="ko-KR" i="1" dirty="0" smtClean="0">
                <a:latin typeface="Calibri" pitchFamily="34" charset="0"/>
                <a:cs typeface="Calibri" pitchFamily="34" charset="0"/>
              </a:rPr>
              <a:t>Go forward </a:t>
            </a:r>
            <a:br>
              <a:rPr lang="en-US" altLang="ko-KR" i="1" dirty="0" smtClean="0">
                <a:latin typeface="Calibri" pitchFamily="34" charset="0"/>
                <a:cs typeface="Calibri" pitchFamily="34" charset="0"/>
              </a:rPr>
            </a:br>
            <a:r>
              <a:rPr lang="en-US" altLang="ko-KR" i="1" dirty="0" smtClean="0">
                <a:latin typeface="Calibri" pitchFamily="34" charset="0"/>
                <a:cs typeface="Calibri" pitchFamily="34" charset="0"/>
              </a:rPr>
              <a:t>until you see </a:t>
            </a:r>
            <a:br>
              <a:rPr lang="en-US" altLang="ko-KR" i="1" dirty="0" smtClean="0">
                <a:latin typeface="Calibri" pitchFamily="34" charset="0"/>
                <a:cs typeface="Calibri" pitchFamily="34" charset="0"/>
              </a:rPr>
            </a:br>
            <a:r>
              <a:rPr lang="en-US" altLang="ko-KR" i="1" dirty="0" smtClean="0">
                <a:latin typeface="Calibri" pitchFamily="34" charset="0"/>
                <a:cs typeface="Calibri" pitchFamily="34" charset="0"/>
              </a:rPr>
              <a:t>the sofa.</a:t>
            </a:r>
            <a:endParaRPr lang="ko-KR" altLang="en-US" i="1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7" name="직선 화살표 연결선 106"/>
          <p:cNvCxnSpPr>
            <a:endCxn id="6" idx="2"/>
          </p:cNvCxnSpPr>
          <p:nvPr/>
        </p:nvCxnSpPr>
        <p:spPr>
          <a:xfrm flipV="1">
            <a:off x="791580" y="3970882"/>
            <a:ext cx="0" cy="78568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09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39" grpId="0"/>
      <p:bldP spid="40" grpId="0"/>
      <p:bldP spid="41" grpId="0"/>
      <p:bldP spid="42" grpId="0"/>
      <p:bldP spid="43" grpId="0"/>
      <p:bldP spid="77" grpId="0" animBg="1"/>
      <p:bldP spid="78" grpId="0" animBg="1"/>
      <p:bldP spid="81" grpId="0"/>
      <p:bldP spid="104" grpId="0"/>
      <p:bldP spid="1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33400"/>
            <a:ext cx="5791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mtClean="0">
                <a:ea typeface="굴림" charset="-127"/>
              </a:rPr>
              <a:t>Natural Language and Meaning Representation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609600" y="4267200"/>
            <a:ext cx="7848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lnSpc>
                <a:spcPct val="100000"/>
              </a:lnSpc>
              <a:spcBef>
                <a:spcPct val="50000"/>
              </a:spcBef>
              <a:buClrTx/>
            </a:pPr>
            <a:r>
              <a:rPr kumimoji="1" lang="en-US" altLang="zh-TW" sz="2400" dirty="0" smtClean="0">
                <a:solidFill>
                  <a:srgbClr val="00CCFF"/>
                </a:solidFill>
                <a:latin typeface="Calibri" pitchFamily="34" charset="0"/>
                <a:ea typeface="PMingLiU" pitchFamily="18" charset="-120"/>
                <a:cs typeface="Calibri" pitchFamily="34" charset="0"/>
              </a:rPr>
              <a:t>NL: </a:t>
            </a:r>
            <a:r>
              <a:rPr kumimoji="1" lang="en-US" altLang="zh-TW" sz="2400" dirty="0" smtClean="0">
                <a:latin typeface="Calibri" pitchFamily="34" charset="0"/>
                <a:ea typeface="PMingLiU" pitchFamily="18" charset="-120"/>
                <a:cs typeface="Calibri" pitchFamily="34" charset="0"/>
              </a:rPr>
              <a:t>A language that arises naturally by the innate nature of human intellect, such as English, German, French, Korean, etc</a:t>
            </a:r>
            <a:endParaRPr kumimoji="1" lang="en-US" altLang="zh-TW" sz="2400" dirty="0" smtClean="0">
              <a:solidFill>
                <a:srgbClr val="00CCFF"/>
              </a:solidFill>
              <a:latin typeface="Calibri" pitchFamily="34" charset="0"/>
              <a:ea typeface="PMingLiU" pitchFamily="18" charset="-120"/>
              <a:cs typeface="Calibri" pitchFamily="34" charset="0"/>
            </a:endParaRPr>
          </a:p>
          <a:p>
            <a:pPr latinLnBrk="0">
              <a:lnSpc>
                <a:spcPct val="100000"/>
              </a:lnSpc>
              <a:spcBef>
                <a:spcPct val="50000"/>
              </a:spcBef>
              <a:buClrTx/>
            </a:pPr>
            <a:r>
              <a:rPr kumimoji="1" lang="en-US" altLang="zh-TW" sz="2400" dirty="0" smtClean="0">
                <a:solidFill>
                  <a:srgbClr val="FF9900"/>
                </a:solidFill>
                <a:latin typeface="Calibri" pitchFamily="34" charset="0"/>
                <a:ea typeface="PMingLiU" pitchFamily="18" charset="-120"/>
                <a:cs typeface="Calibri" pitchFamily="34" charset="0"/>
              </a:rPr>
              <a:t>MRL</a:t>
            </a:r>
            <a:r>
              <a:rPr kumimoji="1" lang="en-US" altLang="zh-TW" sz="2400" dirty="0">
                <a:solidFill>
                  <a:srgbClr val="FF9900"/>
                </a:solidFill>
                <a:latin typeface="Calibri" pitchFamily="34" charset="0"/>
                <a:ea typeface="PMingLiU" pitchFamily="18" charset="-120"/>
                <a:cs typeface="Calibri" pitchFamily="34" charset="0"/>
              </a:rPr>
              <a:t>:</a:t>
            </a:r>
            <a:r>
              <a:rPr kumimoji="1" lang="en-US" altLang="zh-TW" sz="2400" dirty="0">
                <a:latin typeface="Calibri" pitchFamily="34" charset="0"/>
                <a:ea typeface="PMingLiU" pitchFamily="18" charset="-120"/>
                <a:cs typeface="Calibri" pitchFamily="34" charset="0"/>
              </a:rPr>
              <a:t> Formal languages </a:t>
            </a:r>
            <a:r>
              <a:rPr kumimoji="1" lang="en-US" altLang="zh-TW" sz="2400" dirty="0" smtClean="0">
                <a:latin typeface="Calibri" pitchFamily="34" charset="0"/>
                <a:ea typeface="PMingLiU" pitchFamily="18" charset="-120"/>
                <a:cs typeface="Calibri" pitchFamily="34" charset="0"/>
              </a:rPr>
              <a:t>that machine can understand such </a:t>
            </a:r>
            <a:r>
              <a:rPr kumimoji="1" lang="en-US" altLang="zh-TW" sz="2400" dirty="0">
                <a:latin typeface="Calibri" pitchFamily="34" charset="0"/>
                <a:ea typeface="PMingLiU" pitchFamily="18" charset="-120"/>
                <a:cs typeface="Calibri" pitchFamily="34" charset="0"/>
              </a:rPr>
              <a:t>as logic or any </a:t>
            </a:r>
            <a:r>
              <a:rPr kumimoji="1" lang="en-US" altLang="zh-TW" sz="2400" dirty="0" smtClean="0">
                <a:latin typeface="Calibri" pitchFamily="34" charset="0"/>
                <a:ea typeface="PMingLiU" pitchFamily="18" charset="-120"/>
                <a:cs typeface="Calibri" pitchFamily="34" charset="0"/>
              </a:rPr>
              <a:t>computer-executable </a:t>
            </a:r>
            <a:r>
              <a:rPr kumimoji="1" lang="en-US" altLang="zh-TW" sz="2400" dirty="0">
                <a:latin typeface="Calibri" pitchFamily="34" charset="0"/>
                <a:ea typeface="PMingLiU" pitchFamily="18" charset="-120"/>
                <a:cs typeface="Calibri" pitchFamily="34" charset="0"/>
              </a:rPr>
              <a:t>code</a:t>
            </a:r>
            <a:endParaRPr kumimoji="1" lang="en-US" altLang="zh-TW" sz="2400" dirty="0">
              <a:solidFill>
                <a:srgbClr val="00CCFF"/>
              </a:solidFill>
              <a:latin typeface="Calibri" pitchFamily="34" charset="0"/>
              <a:ea typeface="PMingLiU" pitchFamily="18" charset="-120"/>
              <a:cs typeface="Calibri" pitchFamily="34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419600" y="2057400"/>
            <a:ext cx="426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</a:pPr>
            <a:r>
              <a:rPr kumimoji="1" lang="en-US" altLang="zh-TW" sz="2000" b="1" dirty="0">
                <a:solidFill>
                  <a:srgbClr val="FF9900"/>
                </a:solidFill>
                <a:latin typeface="Calibri" pitchFamily="34" charset="0"/>
                <a:ea typeface="PMingLiU" pitchFamily="18" charset="-120"/>
                <a:cs typeface="Calibri" pitchFamily="34" charset="0"/>
              </a:rPr>
              <a:t>Meaning Representation Language </a:t>
            </a:r>
            <a:r>
              <a:rPr kumimoji="1" lang="en-US" altLang="zh-TW" sz="2000" b="1" dirty="0" smtClean="0">
                <a:solidFill>
                  <a:srgbClr val="FF9900"/>
                </a:solidFill>
                <a:latin typeface="Calibri" pitchFamily="34" charset="0"/>
                <a:ea typeface="PMingLiU" pitchFamily="18" charset="-120"/>
                <a:cs typeface="Calibri" pitchFamily="34" charset="0"/>
              </a:rPr>
              <a:t/>
            </a:r>
            <a:br>
              <a:rPr kumimoji="1" lang="en-US" altLang="zh-TW" sz="2000" b="1" dirty="0" smtClean="0">
                <a:solidFill>
                  <a:srgbClr val="FF9900"/>
                </a:solidFill>
                <a:latin typeface="Calibri" pitchFamily="34" charset="0"/>
                <a:ea typeface="PMingLiU" pitchFamily="18" charset="-120"/>
                <a:cs typeface="Calibri" pitchFamily="34" charset="0"/>
              </a:rPr>
            </a:br>
            <a:r>
              <a:rPr kumimoji="1" lang="en-US" altLang="zh-TW" sz="2000" b="1" dirty="0" smtClean="0">
                <a:solidFill>
                  <a:srgbClr val="FF9900"/>
                </a:solidFill>
                <a:latin typeface="Calibri" pitchFamily="34" charset="0"/>
                <a:ea typeface="PMingLiU" pitchFamily="18" charset="-120"/>
                <a:cs typeface="Calibri" pitchFamily="34" charset="0"/>
              </a:rPr>
              <a:t>(</a:t>
            </a:r>
            <a:r>
              <a:rPr kumimoji="1" lang="en-US" altLang="zh-TW" sz="2000" b="1" dirty="0">
                <a:solidFill>
                  <a:srgbClr val="FF9900"/>
                </a:solidFill>
                <a:latin typeface="Calibri" pitchFamily="34" charset="0"/>
                <a:ea typeface="PMingLiU" pitchFamily="18" charset="-120"/>
                <a:cs typeface="Calibri" pitchFamily="34" charset="0"/>
              </a:rPr>
              <a:t>MRL)</a:t>
            </a:r>
          </a:p>
        </p:txBody>
      </p:sp>
      <p:sp>
        <p:nvSpPr>
          <p:cNvPr id="14342" name="AutoShape 13"/>
          <p:cNvSpPr>
            <a:spLocks noChangeArrowheads="1"/>
          </p:cNvSpPr>
          <p:nvPr/>
        </p:nvSpPr>
        <p:spPr bwMode="auto">
          <a:xfrm rot="5314061">
            <a:off x="3544887" y="2324101"/>
            <a:ext cx="454025" cy="1295400"/>
          </a:xfrm>
          <a:prstGeom prst="curvedRightArrow">
            <a:avLst>
              <a:gd name="adj1" fmla="val 57063"/>
              <a:gd name="adj2" fmla="val 11412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4343" name="AutoShape 14"/>
          <p:cNvSpPr>
            <a:spLocks noChangeArrowheads="1"/>
          </p:cNvSpPr>
          <p:nvPr/>
        </p:nvSpPr>
        <p:spPr bwMode="auto">
          <a:xfrm rot="-5419761">
            <a:off x="3695700" y="3009900"/>
            <a:ext cx="457200" cy="1143000"/>
          </a:xfrm>
          <a:prstGeom prst="curvedRightArrow">
            <a:avLst>
              <a:gd name="adj1" fmla="val 50000"/>
              <a:gd name="adj2" fmla="val 10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4347" name="Text Box 5"/>
          <p:cNvSpPr txBox="1">
            <a:spLocks noChangeArrowheads="1"/>
          </p:cNvSpPr>
          <p:nvPr/>
        </p:nvSpPr>
        <p:spPr bwMode="auto">
          <a:xfrm>
            <a:off x="609600" y="22098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kumimoji="1" lang="en-US" altLang="zh-TW" sz="2000" b="1">
                <a:solidFill>
                  <a:srgbClr val="00CCFF"/>
                </a:solidFill>
                <a:latin typeface="Calibri" pitchFamily="34" charset="0"/>
                <a:ea typeface="PMingLiU" pitchFamily="18" charset="-120"/>
                <a:cs typeface="Calibri" pitchFamily="34" charset="0"/>
              </a:rPr>
              <a:t>Natural Language (NL)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755576" y="2852936"/>
            <a:ext cx="244827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 pitchFamily="34" charset="0"/>
                <a:ea typeface="굴림" charset="-127"/>
                <a:cs typeface="Calibri" pitchFamily="34" charset="0"/>
              </a:rPr>
              <a:t>Iran’s goalkeeper blocks the ball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Tx/>
              <a:buNone/>
              <a:tabLst/>
              <a:defRPr/>
            </a:pP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CCFF"/>
              </a:solidFill>
              <a:effectLst/>
              <a:uLnTx/>
              <a:uFillTx/>
              <a:latin typeface="Calibri" pitchFamily="34" charset="0"/>
              <a:ea typeface="굴림" charset="-127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굴림" charset="-127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Tx/>
              <a:buNone/>
              <a:tabLst/>
              <a:defRPr/>
            </a:pP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788024" y="2852936"/>
            <a:ext cx="206456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en-US" altLang="ko-KR" sz="2400" dirty="0" smtClean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Block(</a:t>
            </a:r>
            <a:r>
              <a:rPr lang="en-US" altLang="ko-KR" sz="2400" i="1" dirty="0" err="1" smtClean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IranGoalKeeper</a:t>
            </a:r>
            <a:r>
              <a:rPr lang="en-US" altLang="ko-KR" sz="2400" dirty="0" smtClean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)</a:t>
            </a:r>
            <a:endParaRPr lang="en-US" altLang="ko-KR" sz="2400" dirty="0">
              <a:solidFill>
                <a:srgbClr val="FF9900"/>
              </a:solidFill>
              <a:latin typeface="Calibri" pitchFamily="34" charset="0"/>
              <a:ea typeface="굴림" charset="-127"/>
              <a:cs typeface="Calibri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en-US" altLang="ko-KR" sz="2400" dirty="0">
              <a:solidFill>
                <a:srgbClr val="FF9900"/>
              </a:solidFill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56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Incorporating MR Language Structure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Lexemes as building block</a:t>
            </a:r>
          </a:p>
          <a:p>
            <a:pPr lvl="1"/>
            <a:r>
              <a:rPr lang="en-US" altLang="ko-KR" dirty="0" smtClean="0"/>
              <a:t>Coarse-grained semantic parsing</a:t>
            </a:r>
          </a:p>
          <a:p>
            <a:pPr lvl="1"/>
            <a:r>
              <a:rPr lang="en-US" altLang="ko-KR" dirty="0" smtClean="0"/>
              <a:t>Highly rely on the quality of lexicon</a:t>
            </a:r>
          </a:p>
          <a:p>
            <a:r>
              <a:rPr lang="en-US" altLang="ko-KR" dirty="0" smtClean="0"/>
              <a:t>MR grammar rules as building block</a:t>
            </a:r>
          </a:p>
          <a:p>
            <a:pPr lvl="1"/>
            <a:r>
              <a:rPr lang="en-US" altLang="ko-KR" dirty="0" smtClean="0"/>
              <a:t>Every MR can be represented as a tree of grammar structure showing component generation</a:t>
            </a:r>
          </a:p>
          <a:p>
            <a:pPr lvl="1"/>
            <a:r>
              <a:rPr lang="en-US" altLang="ko-KR" dirty="0" smtClean="0"/>
              <a:t>Use MR structure instead of LHG</a:t>
            </a:r>
          </a:p>
          <a:p>
            <a:pPr lvl="1"/>
            <a:r>
              <a:rPr lang="en-US" altLang="ko-KR" dirty="0" smtClean="0"/>
              <a:t>Fine-grained semantic parsing with our PCFG model connecting each rule to NL words</a:t>
            </a:r>
          </a:p>
          <a:p>
            <a:pPr lvl="1"/>
            <a:r>
              <a:rPr lang="en-US" altLang="ko-KR" dirty="0" smtClean="0"/>
              <a:t>Only MR grammar rules responsible for generating NL words are selected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90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45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Incorporating </a:t>
            </a:r>
            <a:r>
              <a:rPr lang="en-US" altLang="ko-KR" dirty="0" smtClean="0"/>
              <a:t>MR Language </a:t>
            </a:r>
            <a:r>
              <a:rPr lang="en-US" altLang="ko-KR" dirty="0"/>
              <a:t>Structure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91</a:t>
            </a:fld>
            <a:endParaRPr lang="ko-KR" alt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8448849" cy="389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67544" y="1763913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Landmarks plan: Travel(steps:2), Verify(</a:t>
            </a:r>
            <a:r>
              <a:rPr lang="en-US" altLang="ko-KR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at:BARSTOOL</a:t>
            </a:r>
            <a:r>
              <a:rPr lang="en-US" altLang="ko-K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ko-KR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side:GRAVEL</a:t>
            </a:r>
            <a:r>
              <a:rPr lang="en-US" altLang="ko-K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HALLWAY</a:t>
            </a:r>
            <a:r>
              <a:rPr lang="en-US" altLang="ko-KR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ko-KR" alt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67544" y="1253951"/>
            <a:ext cx="3764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i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NL: Move </a:t>
            </a:r>
            <a:r>
              <a:rPr lang="en-US" altLang="ko-KR" sz="2400" i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to the second alley</a:t>
            </a:r>
            <a:endParaRPr lang="ko-KR" altLang="en-US" sz="2400" i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48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Incorporating MR Language Structure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92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67544" y="1763913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Landmarks plan: Travel(steps:2), Verify(</a:t>
            </a:r>
            <a:r>
              <a:rPr lang="en-US" altLang="ko-KR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at:BARSTOOL</a:t>
            </a:r>
            <a:r>
              <a:rPr lang="en-US" altLang="ko-K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ko-KR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side:GRAVEL</a:t>
            </a:r>
            <a:r>
              <a:rPr lang="en-US" altLang="ko-K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HALLWAY</a:t>
            </a:r>
            <a:r>
              <a:rPr lang="en-US" altLang="ko-KR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ko-KR" alt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67544" y="1253951"/>
            <a:ext cx="3764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i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NL: Move </a:t>
            </a:r>
            <a:r>
              <a:rPr lang="en-US" altLang="ko-KR" sz="2400" i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to the second alley</a:t>
            </a:r>
            <a:endParaRPr lang="ko-KR" altLang="en-US" sz="2400" i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64904"/>
            <a:ext cx="37909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5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Incorporating MR Language Structure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93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67544" y="1763913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Correct MR parse:</a:t>
            </a:r>
            <a:r>
              <a:rPr lang="en-US" altLang="ko-K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Travel(steps:2)</a:t>
            </a:r>
            <a:r>
              <a:rPr lang="en-US" altLang="ko-K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ko-KR" alt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67544" y="1253951"/>
            <a:ext cx="3764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i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NL: Move </a:t>
            </a:r>
            <a:r>
              <a:rPr lang="en-US" altLang="ko-KR" sz="2400" i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to the second alley</a:t>
            </a:r>
            <a:endParaRPr lang="ko-KR" altLang="en-US" sz="2400" i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64904"/>
            <a:ext cx="37909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직선 연결선 7"/>
          <p:cNvCxnSpPr/>
          <p:nvPr/>
        </p:nvCxnSpPr>
        <p:spPr>
          <a:xfrm>
            <a:off x="4644008" y="5279692"/>
            <a:ext cx="1008112" cy="0"/>
          </a:xfrm>
          <a:prstGeom prst="line">
            <a:avLst/>
          </a:prstGeom>
          <a:ln w="381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2699792" y="4581128"/>
            <a:ext cx="3312368" cy="0"/>
          </a:xfrm>
          <a:prstGeom prst="line">
            <a:avLst/>
          </a:prstGeom>
          <a:ln w="381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3549400" y="4037338"/>
            <a:ext cx="1620180" cy="0"/>
          </a:xfrm>
          <a:prstGeom prst="line">
            <a:avLst/>
          </a:prstGeom>
          <a:ln w="381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3196388" y="3501008"/>
            <a:ext cx="2376264" cy="0"/>
          </a:xfrm>
          <a:prstGeom prst="line">
            <a:avLst/>
          </a:prstGeom>
          <a:ln w="381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3781394" y="2946460"/>
            <a:ext cx="1179622" cy="0"/>
          </a:xfrm>
          <a:prstGeom prst="line">
            <a:avLst/>
          </a:prstGeom>
          <a:ln w="381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16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en-US" altLang="ko-KR" sz="3000" dirty="0" smtClean="0"/>
              <a:t>Introduction/Motivation</a:t>
            </a:r>
          </a:p>
          <a:p>
            <a:r>
              <a:rPr lang="en-US" altLang="ko-KR" sz="3000" dirty="0" smtClean="0"/>
              <a:t>Grounded Language Learning in Limited Ambiguity</a:t>
            </a:r>
          </a:p>
          <a:p>
            <a:r>
              <a:rPr lang="en-US" altLang="ko-KR" sz="3000" dirty="0" smtClean="0"/>
              <a:t>Grounded </a:t>
            </a:r>
            <a:r>
              <a:rPr lang="en-US" altLang="ko-KR" sz="3000" dirty="0"/>
              <a:t>Language Learning in </a:t>
            </a:r>
            <a:r>
              <a:rPr lang="en-US" altLang="ko-KR" sz="3000" dirty="0" smtClean="0"/>
              <a:t>High Ambiguity</a:t>
            </a:r>
            <a:endParaRPr lang="en-US" altLang="ko-KR" sz="3000" dirty="0"/>
          </a:p>
          <a:p>
            <a:r>
              <a:rPr lang="en-US" altLang="ko-KR" sz="3000" dirty="0" smtClean="0"/>
              <a:t>Proposed Work</a:t>
            </a:r>
          </a:p>
          <a:p>
            <a:r>
              <a:rPr lang="en-US" altLang="ko-KR" sz="3000" b="1" dirty="0" smtClean="0">
                <a:solidFill>
                  <a:srgbClr val="FF0000"/>
                </a:solidFill>
              </a:rPr>
              <a:t>Conclusion</a:t>
            </a:r>
          </a:p>
          <a:p>
            <a:endParaRPr lang="en-US" altLang="ko-KR" sz="3000" dirty="0" smtClean="0"/>
          </a:p>
          <a:p>
            <a:endParaRPr lang="ko-KR" altLang="en-US" sz="30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94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380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81128"/>
          </a:xfrm>
        </p:spPr>
        <p:txBody>
          <a:bodyPr>
            <a:noAutofit/>
          </a:bodyPr>
          <a:lstStyle/>
          <a:p>
            <a:r>
              <a:rPr lang="en-US" altLang="ko-KR" sz="2700" dirty="0" smtClean="0"/>
              <a:t>Conventional </a:t>
            </a:r>
            <a:r>
              <a:rPr lang="en-US" altLang="ko-KR" sz="2700" dirty="0"/>
              <a:t>language learning is </a:t>
            </a:r>
            <a:r>
              <a:rPr lang="en-US" altLang="ko-KR" sz="2700" dirty="0" smtClean="0"/>
              <a:t>expensive and </a:t>
            </a:r>
            <a:r>
              <a:rPr lang="en-US" altLang="ko-KR" sz="2700" dirty="0"/>
              <a:t>not </a:t>
            </a:r>
            <a:r>
              <a:rPr lang="en-US" altLang="ko-KR" sz="2700" dirty="0" smtClean="0"/>
              <a:t>scalable due to annotation of training data</a:t>
            </a:r>
            <a:endParaRPr lang="en-US" altLang="ko-KR" sz="2700" dirty="0"/>
          </a:p>
          <a:p>
            <a:r>
              <a:rPr lang="en-US" altLang="ko-KR" sz="2700" dirty="0" smtClean="0"/>
              <a:t>Grounded language learning from relevant, perceptual </a:t>
            </a:r>
            <a:r>
              <a:rPr lang="en-US" altLang="ko-KR" sz="2700" dirty="0"/>
              <a:t>context is promising </a:t>
            </a:r>
            <a:r>
              <a:rPr lang="en-US" altLang="ko-KR" sz="2700" dirty="0" smtClean="0"/>
              <a:t>and </a:t>
            </a:r>
            <a:r>
              <a:rPr lang="en-US" altLang="ko-KR" sz="2700" dirty="0"/>
              <a:t>easy to generalize</a:t>
            </a:r>
          </a:p>
          <a:p>
            <a:r>
              <a:rPr lang="en-US" altLang="ko-KR" sz="2700" dirty="0" smtClean="0"/>
              <a:t>Our </a:t>
            </a:r>
            <a:r>
              <a:rPr lang="en-US" altLang="ko-KR" sz="2700" dirty="0"/>
              <a:t>completed </a:t>
            </a:r>
            <a:r>
              <a:rPr lang="en-US" altLang="ko-KR" sz="2700" dirty="0" smtClean="0"/>
              <a:t>work provides general framework of full </a:t>
            </a:r>
            <a:r>
              <a:rPr lang="en-US" altLang="ko-KR" sz="2700" dirty="0"/>
              <a:t>probabilistic model for learning NL-MR </a:t>
            </a:r>
            <a:r>
              <a:rPr lang="en-US" altLang="ko-KR" sz="2700" dirty="0" smtClean="0"/>
              <a:t>correspondences with ambiguous supervision</a:t>
            </a:r>
          </a:p>
          <a:p>
            <a:r>
              <a:rPr lang="en-US" altLang="ko-KR" sz="2700" dirty="0" smtClean="0"/>
              <a:t>Future extensions </a:t>
            </a:r>
            <a:r>
              <a:rPr lang="en-US" altLang="ko-KR" sz="2700" dirty="0"/>
              <a:t>will </a:t>
            </a:r>
            <a:r>
              <a:rPr lang="en-US" altLang="ko-KR" sz="2700" dirty="0" smtClean="0"/>
              <a:t>focus on performance improvement and expressive power</a:t>
            </a:r>
            <a:r>
              <a:rPr lang="en-US" altLang="ko-KR" sz="2700" dirty="0" smtClean="0">
                <a:solidFill>
                  <a:schemeClr val="bg1"/>
                </a:solidFill>
              </a:rPr>
              <a:t>, </a:t>
            </a:r>
            <a:r>
              <a:rPr lang="en-US" altLang="ko-KR" sz="2700" dirty="0">
                <a:solidFill>
                  <a:schemeClr val="bg1"/>
                </a:solidFill>
              </a:rPr>
              <a:t>as well as application in more general area</a:t>
            </a:r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95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08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Thank You!</a:t>
            </a:r>
            <a:endParaRPr lang="ko-KR" altLang="en-US" dirty="0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96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74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200" dirty="0" smtClean="0">
            <a:latin typeface="Calibri" pitchFamily="34" charset="0"/>
            <a:cs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36901</TotalTime>
  <Words>5178</Words>
  <Application>Microsoft Office PowerPoint</Application>
  <PresentationFormat>화면 슬라이드 쇼(4:3)</PresentationFormat>
  <Paragraphs>1240</Paragraphs>
  <Slides>96</Slides>
  <Notes>96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96</vt:i4>
      </vt:variant>
    </vt:vector>
  </HeadingPairs>
  <TitlesOfParts>
    <vt:vector size="98" baseType="lpstr">
      <vt:lpstr>Office 테마</vt:lpstr>
      <vt:lpstr>수식</vt:lpstr>
      <vt:lpstr>Generative Models of Grounded Language Learning with Ambiguous Supervision</vt:lpstr>
      <vt:lpstr>Outline</vt:lpstr>
      <vt:lpstr>Language Grounding</vt:lpstr>
      <vt:lpstr>Language Grounding: Machine</vt:lpstr>
      <vt:lpstr>Language Grounding: Machine</vt:lpstr>
      <vt:lpstr>Language Grounding: Machine</vt:lpstr>
      <vt:lpstr>Natural Language and Meaning Representation</vt:lpstr>
      <vt:lpstr>Natural Language and Meaning Representation</vt:lpstr>
      <vt:lpstr>Natural Language and Meaning Representation</vt:lpstr>
      <vt:lpstr>Semantic Parsing and Surface Realization</vt:lpstr>
      <vt:lpstr>Semantic Parsing and Surface Realization</vt:lpstr>
      <vt:lpstr>Conventional Language Learning Systems</vt:lpstr>
      <vt:lpstr>Learning from Perceptual Environment</vt:lpstr>
      <vt:lpstr>Learning from Perceptual Environment</vt:lpstr>
      <vt:lpstr>Learning from Perceptual Environment</vt:lpstr>
      <vt:lpstr>Thesis Contributions</vt:lpstr>
      <vt:lpstr>Outline</vt:lpstr>
      <vt:lpstr>Learning to sportscast</vt:lpstr>
      <vt:lpstr>Challenges</vt:lpstr>
      <vt:lpstr>Learning to sportscast</vt:lpstr>
      <vt:lpstr>Proposed Solution (Kim and Mooney, 2010)</vt:lpstr>
      <vt:lpstr>Generative Model</vt:lpstr>
      <vt:lpstr>Event Selection Model</vt:lpstr>
      <vt:lpstr>Natural Language Generation Model</vt:lpstr>
      <vt:lpstr>Generative Model</vt:lpstr>
      <vt:lpstr>Generative Model</vt:lpstr>
      <vt:lpstr>Learning</vt:lpstr>
      <vt:lpstr>Data</vt:lpstr>
      <vt:lpstr>Experiments</vt:lpstr>
      <vt:lpstr>Matching</vt:lpstr>
      <vt:lpstr>Compared Systems</vt:lpstr>
      <vt:lpstr>Matching Results</vt:lpstr>
      <vt:lpstr>Matching Results</vt:lpstr>
      <vt:lpstr>Surface Realization</vt:lpstr>
      <vt:lpstr>Compared Systems</vt:lpstr>
      <vt:lpstr>Surface Realization Results</vt:lpstr>
      <vt:lpstr>Surface Realization Results</vt:lpstr>
      <vt:lpstr>Discussions</vt:lpstr>
      <vt:lpstr>Outline</vt:lpstr>
      <vt:lpstr>Navigation Example</vt:lpstr>
      <vt:lpstr>Navigation Example</vt:lpstr>
      <vt:lpstr>Navigation Example</vt:lpstr>
      <vt:lpstr>Navigation Example</vt:lpstr>
      <vt:lpstr>Navigation Example</vt:lpstr>
      <vt:lpstr>Navigation Example</vt:lpstr>
      <vt:lpstr>Navigation Example</vt:lpstr>
      <vt:lpstr>Navigation Example</vt:lpstr>
      <vt:lpstr>Navigation Example</vt:lpstr>
      <vt:lpstr>PowerPoint 프레젠테이션</vt:lpstr>
      <vt:lpstr>PowerPoint 프레젠테이션</vt:lpstr>
      <vt:lpstr>Goal</vt:lpstr>
      <vt:lpstr>Challenges</vt:lpstr>
      <vt:lpstr>Challenges</vt:lpstr>
      <vt:lpstr>Challenges</vt:lpstr>
      <vt:lpstr>Previous Work (Chen and Mooney, 2011)</vt:lpstr>
      <vt:lpstr>Proposed Solution (Kim and Mooney, 2012)</vt:lpstr>
      <vt:lpstr>Probabilistic Context-Free Grammar (PCFG)</vt:lpstr>
      <vt:lpstr>PCFG Example</vt:lpstr>
      <vt:lpstr>PCFG Induction Model for Grounded Language Learning (Borschinger et al. 2011)</vt:lpstr>
      <vt:lpstr>PCFG Induction Model for Grounded Language Learning (Borschinger et al. 2011)</vt:lpstr>
      <vt:lpstr>Our Model</vt:lpstr>
      <vt:lpstr>Semantic Lexicon (Chen and Mooney, 2011)</vt:lpstr>
      <vt:lpstr>Lexeme Hierarchy Graph (LHG)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PCFG Construction</vt:lpstr>
      <vt:lpstr>PCFG Construction</vt:lpstr>
      <vt:lpstr>Parsing New NL Sentences</vt:lpstr>
      <vt:lpstr>PowerPoint 프레젠테이션</vt:lpstr>
      <vt:lpstr>PowerPoint 프레젠테이션</vt:lpstr>
      <vt:lpstr>PowerPoint 프레젠테이션</vt:lpstr>
      <vt:lpstr>Data Statistics</vt:lpstr>
      <vt:lpstr>Data Statistics</vt:lpstr>
      <vt:lpstr>Evaluations</vt:lpstr>
      <vt:lpstr>Parse Accuracy</vt:lpstr>
      <vt:lpstr>End-to-End Execution Evaluations</vt:lpstr>
      <vt:lpstr>Discussions</vt:lpstr>
      <vt:lpstr>Example Full Parse</vt:lpstr>
      <vt:lpstr>Outline</vt:lpstr>
      <vt:lpstr>Improved Lexicon Training</vt:lpstr>
      <vt:lpstr>Improved Lexicon Training</vt:lpstr>
      <vt:lpstr>Discriminative Reranking</vt:lpstr>
      <vt:lpstr>Discriminative Reranking</vt:lpstr>
      <vt:lpstr>Discriminative Reranking</vt:lpstr>
      <vt:lpstr>Discriminative Reranking</vt:lpstr>
      <vt:lpstr>Pseudo-Gold Parse Tree</vt:lpstr>
      <vt:lpstr>Incorporating MR Language Structure</vt:lpstr>
      <vt:lpstr>Incorporating MR Language Structure</vt:lpstr>
      <vt:lpstr>Incorporating MR Language Structure</vt:lpstr>
      <vt:lpstr>Incorporating MR Language Structure</vt:lpstr>
      <vt:lpstr>Outline</vt:lpstr>
      <vt:lpstr>Conclusion</vt:lpstr>
      <vt:lpstr>Thank You!</vt:lpstr>
    </vt:vector>
  </TitlesOfParts>
  <Company>The 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Generative Alignment and Semantic Parsing for Learning from Ambiguous Supervision</dc:title>
  <dc:creator>Joohyun Kim</dc:creator>
  <cp:lastModifiedBy>Joohyun Kim</cp:lastModifiedBy>
  <cp:revision>1316</cp:revision>
  <dcterms:created xsi:type="dcterms:W3CDTF">2010-09-19T03:03:38Z</dcterms:created>
  <dcterms:modified xsi:type="dcterms:W3CDTF">2012-05-31T14:58:06Z</dcterms:modified>
</cp:coreProperties>
</file>