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7" r:id="rId11"/>
    <p:sldId id="266" r:id="rId12"/>
    <p:sldId id="268" r:id="rId13"/>
    <p:sldId id="269" r:id="rId14"/>
    <p:sldId id="270" r:id="rId15"/>
    <p:sldId id="271" r:id="rId16"/>
  </p:sldIdLst>
  <p:sldSz cx="1343977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22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1213216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71007" y="4646880"/>
            <a:ext cx="1213216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71007" y="464688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887502" y="464688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772862" y="182880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875119" y="182880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71007" y="464688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772862" y="464688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875119" y="464688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71007" y="1828800"/>
            <a:ext cx="12132166" cy="539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80" b="1" strike="noStrike" spc="-1">
              <a:solidFill>
                <a:srgbClr val="04617B"/>
              </a:solidFill>
              <a:latin typeface="Noto Sans Black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1213216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71007" y="301320"/>
            <a:ext cx="12095873" cy="585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80" b="1" strike="noStrike" spc="-1">
              <a:solidFill>
                <a:srgbClr val="04617B"/>
              </a:solidFill>
              <a:latin typeface="Noto Sans Black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71007" y="464688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71007" y="1828800"/>
            <a:ext cx="12132166" cy="539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80" b="1" strike="noStrike" spc="-1">
              <a:solidFill>
                <a:srgbClr val="04617B"/>
              </a:solidFill>
              <a:latin typeface="Noto Sans Black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887502" y="464688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71007" y="4646880"/>
            <a:ext cx="1213216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1213216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71007" y="4646880"/>
            <a:ext cx="1213216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71007" y="464688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887502" y="464688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772862" y="182880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875119" y="182880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71007" y="464688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772862" y="464688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875119" y="4646880"/>
            <a:ext cx="3906278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1213216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71007" y="301320"/>
            <a:ext cx="12095873" cy="585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80" b="1" strike="noStrike" spc="-1">
              <a:solidFill>
                <a:srgbClr val="04617B"/>
              </a:solidFill>
              <a:latin typeface="Noto Sans Black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71007" y="464688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539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887502" y="464688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71007" y="301320"/>
            <a:ext cx="12095873" cy="126216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en-US" sz="6721" b="0" strike="noStrike" spc="-1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71007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887502" y="1828800"/>
            <a:ext cx="592010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71007" y="4646880"/>
            <a:ext cx="12132166" cy="2573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584" b="0" strike="noStrike" spc="-1">
              <a:latin typeface="Noto Sans Regular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630682" y="6887160"/>
            <a:ext cx="3131233" cy="521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688" b="0" strike="noStrike" spc="-1">
                <a:solidFill>
                  <a:srgbClr val="DBF5F9"/>
                </a:solidFill>
                <a:latin typeface="Noto Sans Regular"/>
              </a:rPr>
              <a:t>02/16/24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555107" y="6887160"/>
            <a:ext cx="4259928" cy="521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US" sz="2688" b="0" strike="noStrike" spc="-1">
                <a:solidFill>
                  <a:srgbClr val="DBF5F9"/>
                </a:solidFill>
                <a:latin typeface="Noto Sans Regular"/>
              </a:rPr>
              <a:t> 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9595323" y="6887160"/>
            <a:ext cx="3131233" cy="521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94CF9FA7-A442-4566-9174-10B9E340D837}" type="slidenum">
              <a:rPr lang="en-US" sz="2688" b="0" strike="noStrike" spc="-1">
                <a:solidFill>
                  <a:srgbClr val="DBF5F9"/>
                </a:solidFill>
                <a:latin typeface="Noto Sans Regular"/>
              </a:rPr>
              <a:t>‹#›</a:t>
            </a:fld>
            <a:endParaRPr lang="en-US" sz="2688" b="0" strike="noStrike" spc="-1">
              <a:solidFill>
                <a:srgbClr val="DBF5F9"/>
              </a:solidFill>
              <a:latin typeface="Noto Sans Regular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14552" y="301320"/>
            <a:ext cx="12095873" cy="445356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/>
          <a:p>
            <a:r>
              <a:rPr lang="en-US" sz="8961" b="0" strike="noStrike" spc="-1">
                <a:solidFill>
                  <a:srgbClr val="04617B"/>
                </a:solidFill>
                <a:latin typeface="Noto Sans Light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19391" y="5216400"/>
            <a:ext cx="12086195" cy="1550160"/>
          </a:xfrm>
          <a:prstGeom prst="rect">
            <a:avLst/>
          </a:prstGeom>
        </p:spPr>
        <p:txBody>
          <a:bodyPr lIns="0" tIns="0" rIns="0" bIns="0">
            <a:normAutofit fontScale="39000"/>
          </a:bodyPr>
          <a:lstStyle/>
          <a:p>
            <a:pPr marL="432000" indent="-324000">
              <a:spcAft>
                <a:spcPts val="1233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lang="en-US" sz="3136" b="0" strike="noStrike" spc="-1">
                <a:solidFill>
                  <a:srgbClr val="DBF5F9"/>
                </a:solidFill>
                <a:latin typeface="Noto Sans Regular"/>
              </a:rPr>
              <a:t>Click to edit the outline text format</a:t>
            </a:r>
          </a:p>
          <a:p>
            <a:pPr marL="967766" lvl="1" indent="-362912">
              <a:spcAft>
                <a:spcPts val="1258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lang="en-US" sz="2464" b="0" strike="noStrike" spc="-1">
                <a:solidFill>
                  <a:srgbClr val="DBF5F9"/>
                </a:solidFill>
                <a:latin typeface="Noto Sans Regular"/>
              </a:rPr>
              <a:t>Second Outline Level</a:t>
            </a:r>
          </a:p>
          <a:p>
            <a:pPr marL="1451650" lvl="2" indent="-322589">
              <a:spcAft>
                <a:spcPts val="952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lang="en-US" sz="2688" b="0" strike="noStrike" spc="-1">
                <a:solidFill>
                  <a:srgbClr val="DBF5F9"/>
                </a:solidFill>
                <a:latin typeface="Noto Sans Regular"/>
              </a:rPr>
              <a:t>Third Outline Level</a:t>
            </a:r>
          </a:p>
          <a:p>
            <a:pPr marL="1935533" lvl="3" indent="-241942">
              <a:spcAft>
                <a:spcPts val="635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lang="en-US" sz="2240" b="0" strike="noStrike" spc="-1">
                <a:solidFill>
                  <a:srgbClr val="DBF5F9"/>
                </a:solidFill>
                <a:latin typeface="Noto Sans Regular"/>
              </a:rPr>
              <a:t>Fourth Outline Level</a:t>
            </a:r>
          </a:p>
          <a:p>
            <a:pPr marL="2419416" lvl="4" indent="-241942">
              <a:spcAft>
                <a:spcPts val="317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lang="en-US" sz="2240" b="0" strike="noStrike" spc="-1">
                <a:solidFill>
                  <a:srgbClr val="DBF5F9"/>
                </a:solidFill>
                <a:latin typeface="Noto Sans Regular"/>
              </a:rPr>
              <a:t>Fifth Outline Level</a:t>
            </a:r>
          </a:p>
          <a:p>
            <a:pPr marL="2903299" lvl="5" indent="-241942">
              <a:spcAft>
                <a:spcPts val="317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lang="en-US" sz="2240" b="0" strike="noStrike" spc="-1">
                <a:solidFill>
                  <a:srgbClr val="DBF5F9"/>
                </a:solidFill>
                <a:latin typeface="Noto Sans Regular"/>
              </a:rPr>
              <a:t>Sixth Outline Level</a:t>
            </a:r>
          </a:p>
          <a:p>
            <a:pPr marL="3387182" lvl="6" indent="-241942">
              <a:spcAft>
                <a:spcPts val="317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lang="en-US" sz="2240" b="0" strike="noStrike" spc="-1">
                <a:solidFill>
                  <a:srgbClr val="DBF5F9"/>
                </a:solidFill>
                <a:latin typeface="Noto Sans Regular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1024219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3883" indent="-362912" algn="l" defTabSz="1024219" rtl="0" eaLnBrk="1" latinLnBrk="0" hangingPunct="1">
        <a:lnSpc>
          <a:spcPct val="90000"/>
        </a:lnSpc>
        <a:spcBef>
          <a:spcPts val="1120"/>
        </a:spcBef>
        <a:spcAft>
          <a:spcPts val="1381"/>
        </a:spcAft>
        <a:buClr>
          <a:srgbClr val="F49100"/>
        </a:buClr>
        <a:buSzPct val="45000"/>
        <a:buFont typeface="Wingdings" charset="2"/>
        <a:buChar char="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65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274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384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4pPr>
      <a:lvl5pPr marL="2304494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5pPr>
      <a:lvl6pPr marL="2816603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6pPr>
      <a:lvl7pPr marL="3328713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7pPr>
      <a:lvl8pPr marL="3840823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8pPr>
      <a:lvl9pPr marL="4352933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1pPr>
      <a:lvl2pPr marL="512110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1024219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3pPr>
      <a:lvl4pPr marL="1536329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4pPr>
      <a:lvl5pPr marL="2048439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5pPr>
      <a:lvl6pPr marL="2560549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6pPr>
      <a:lvl7pPr marL="3072658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7pPr>
      <a:lvl8pPr marL="3584768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8pPr>
      <a:lvl9pPr marL="4096878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71007" y="121320"/>
            <a:ext cx="12095873" cy="1262160"/>
          </a:xfrm>
          <a:prstGeom prst="rect">
            <a:avLst/>
          </a:prstGeom>
        </p:spPr>
        <p:txBody>
          <a:bodyPr lIns="0" tIns="0" rIns="0" bIns="0" anchor="b">
            <a:normAutofit fontScale="59000"/>
          </a:bodyPr>
          <a:lstStyle/>
          <a:p>
            <a:r>
              <a:rPr lang="en-US" sz="6721" b="0" strike="noStrike" spc="-1">
                <a:solidFill>
                  <a:srgbClr val="FFFFFF"/>
                </a:solidFill>
                <a:latin typeface="Noto Sans Light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71007" y="1920240"/>
            <a:ext cx="1202974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3584" b="0" strike="noStrike" spc="-1">
                <a:latin typeface="Noto Sans Regular"/>
              </a:rPr>
              <a:t>Click to edit the outline text format</a:t>
            </a:r>
          </a:p>
          <a:p>
            <a:pPr marL="967766" lvl="1" indent="-362912">
              <a:spcAft>
                <a:spcPts val="1258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lang="en-US" sz="3136" b="0" strike="noStrike" spc="-1">
                <a:latin typeface="Noto Sans Regular"/>
              </a:rPr>
              <a:t>Second Outline Level</a:t>
            </a:r>
          </a:p>
          <a:p>
            <a:pPr marL="1451650" lvl="2" indent="-322589">
              <a:spcAft>
                <a:spcPts val="952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2688" b="0" strike="noStrike" spc="-1">
                <a:latin typeface="Noto Sans Regular"/>
              </a:rPr>
              <a:t>Third Outline Level</a:t>
            </a:r>
          </a:p>
          <a:p>
            <a:pPr marL="1935533" lvl="3" indent="-241942">
              <a:spcAft>
                <a:spcPts val="635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lang="en-US" sz="2688" b="0" strike="noStrike" spc="-1">
                <a:latin typeface="Noto Sans Regular"/>
              </a:rPr>
              <a:t>Fourth Outline Level</a:t>
            </a:r>
          </a:p>
          <a:p>
            <a:pPr marL="2419416" lvl="4" indent="-241942">
              <a:spcAft>
                <a:spcPts val="317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2688" b="0" strike="noStrike" spc="-1">
                <a:latin typeface="Noto Sans Regular"/>
              </a:rPr>
              <a:t>Fifth Outline Level</a:t>
            </a:r>
          </a:p>
          <a:p>
            <a:pPr marL="2903299" lvl="5" indent="-241942">
              <a:spcAft>
                <a:spcPts val="317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2688" b="0" strike="noStrike" spc="-1">
                <a:latin typeface="Noto Sans Regular"/>
              </a:rPr>
              <a:t>Sixth Outline Level</a:t>
            </a:r>
          </a:p>
          <a:p>
            <a:pPr marL="3387182" lvl="6" indent="-241942">
              <a:spcAft>
                <a:spcPts val="317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2688" b="0" strike="noStrike" spc="-1">
                <a:latin typeface="Noto Sans Regular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671007" y="6887160"/>
            <a:ext cx="3131233" cy="521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688" b="0" strike="noStrike" spc="-1">
                <a:solidFill>
                  <a:srgbClr val="484848"/>
                </a:solidFill>
                <a:latin typeface="Noto Sans Regular"/>
              </a:rPr>
              <a:t>&lt;date/time&gt;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595432" y="6887160"/>
            <a:ext cx="4259928" cy="521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US" sz="2688" b="0" strike="noStrike" spc="-1">
                <a:solidFill>
                  <a:srgbClr val="484848"/>
                </a:solidFill>
                <a:latin typeface="Noto Sans Regular"/>
              </a:rPr>
              <a:t>&lt;footer&gt;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9635648" y="6887160"/>
            <a:ext cx="3131233" cy="521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1DCB1BEA-7FB7-42FB-AF6F-47AD749F205F}" type="slidenum">
              <a:rPr lang="en-US" sz="2688" b="0" strike="noStrike" spc="-1">
                <a:solidFill>
                  <a:srgbClr val="484848"/>
                </a:solidFill>
                <a:latin typeface="Noto Sans Regular"/>
              </a:rPr>
              <a:t>‹#›</a:t>
            </a:fld>
            <a:endParaRPr lang="en-US" sz="2688" b="0" strike="noStrike" spc="-1">
              <a:solidFill>
                <a:srgbClr val="484848"/>
              </a:solidFill>
              <a:latin typeface="Noto Sans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1024219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3883" indent="-362912" algn="l" defTabSz="1024219" rtl="0" eaLnBrk="1" latinLnBrk="0" hangingPunct="1">
        <a:lnSpc>
          <a:spcPct val="90000"/>
        </a:lnSpc>
        <a:spcBef>
          <a:spcPts val="1120"/>
        </a:spcBef>
        <a:spcAft>
          <a:spcPts val="1578"/>
        </a:spcAft>
        <a:buClr>
          <a:srgbClr val="04617B"/>
        </a:buClr>
        <a:buSzPct val="45000"/>
        <a:buFont typeface="Wingdings" charset="2"/>
        <a:buChar char="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65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274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384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4pPr>
      <a:lvl5pPr marL="2304494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5pPr>
      <a:lvl6pPr marL="2816603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6pPr>
      <a:lvl7pPr marL="3328713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7pPr>
      <a:lvl8pPr marL="3840823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8pPr>
      <a:lvl9pPr marL="4352933" indent="-256055" algn="l" defTabSz="1024219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1pPr>
      <a:lvl2pPr marL="512110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1024219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3pPr>
      <a:lvl4pPr marL="1536329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4pPr>
      <a:lvl5pPr marL="2048439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5pPr>
      <a:lvl6pPr marL="2560549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6pPr>
      <a:lvl7pPr marL="3072658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7pPr>
      <a:lvl8pPr marL="3584768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8pPr>
      <a:lvl9pPr marL="4096878" algn="l" defTabSz="1024219" rtl="0" eaLnBrk="1" latinLnBrk="0" hangingPunct="1">
        <a:defRPr sz="20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512127" y="-116581"/>
            <a:ext cx="12095873" cy="498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 fontScale="86500"/>
          </a:bodyPr>
          <a:lstStyle/>
          <a:p>
            <a:pPr algn="ctr"/>
            <a:r>
              <a:rPr lang="en-US" sz="9200" spc="-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Sparse Meets Dense: </a:t>
            </a:r>
            <a:br>
              <a:rPr sz="83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300" spc="-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Hybrid Approach to Enhance Scientific Document Retrieval</a:t>
            </a:r>
            <a:br>
              <a:rPr sz="7393" dirty="0">
                <a:solidFill>
                  <a:srgbClr val="006600"/>
                </a:solidFill>
              </a:rPr>
            </a:br>
            <a:endParaRPr lang="en-US" sz="7393" spc="-1" dirty="0">
              <a:solidFill>
                <a:srgbClr val="006600"/>
              </a:solidFill>
              <a:latin typeface="Noto Sans Light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619391" y="5388985"/>
            <a:ext cx="12086195" cy="17884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032" b="1" spc="-1">
                <a:solidFill>
                  <a:srgbClr val="DBF5F9"/>
                </a:solidFill>
                <a:latin typeface="Noto Sans Regular"/>
              </a:rPr>
              <a:t>Priyanka Mandikal, Raymond Mooney</a:t>
            </a:r>
          </a:p>
          <a:p>
            <a:pPr algn="ctr">
              <a:lnSpc>
                <a:spcPct val="100000"/>
              </a:lnSpc>
            </a:pPr>
            <a:endParaRPr lang="en-US" sz="4032" b="1" spc="-1">
              <a:solidFill>
                <a:srgbClr val="DBF5F9"/>
              </a:solidFill>
              <a:latin typeface="Noto Sans Regular"/>
            </a:endParaRPr>
          </a:p>
          <a:p>
            <a:pPr algn="ctr">
              <a:lnSpc>
                <a:spcPct val="100000"/>
              </a:lnSpc>
            </a:pPr>
            <a:r>
              <a:rPr lang="en-US" sz="4032" b="1" spc="-1">
                <a:solidFill>
                  <a:srgbClr val="DBF5F9"/>
                </a:solidFill>
                <a:latin typeface="Noto Sans Regular"/>
              </a:rPr>
              <a:t>University of Texas at Austin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31E8F-7CBB-50BD-53C2-A3438139E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>
            <a:extLst>
              <a:ext uri="{FF2B5EF4-FFF2-40B4-BE49-F238E27FC236}">
                <a16:creationId xmlns:a16="http://schemas.microsoft.com/office/drawing/2014/main" id="{186A39BE-A833-4190-537D-F4A0D8EF4DD8}"/>
              </a:ext>
            </a:extLst>
          </p:cNvPr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 dirty="0">
                <a:solidFill>
                  <a:srgbClr val="FFFFFF"/>
                </a:solidFill>
                <a:latin typeface="Noto Sans Light"/>
              </a:rPr>
              <a:t>Evaluation Metrics</a:t>
            </a:r>
          </a:p>
        </p:txBody>
      </p:sp>
      <p:sp>
        <p:nvSpPr>
          <p:cNvPr id="136" name="TextShape 2">
            <a:extLst>
              <a:ext uri="{FF2B5EF4-FFF2-40B4-BE49-F238E27FC236}">
                <a16:creationId xmlns:a16="http://schemas.microsoft.com/office/drawing/2014/main" id="{9E82DC63-C8E0-564F-D99C-3314E96D2EAD}"/>
              </a:ext>
            </a:extLst>
          </p:cNvPr>
          <p:cNvSpPr txBox="1"/>
          <p:nvPr/>
        </p:nvSpPr>
        <p:spPr>
          <a:xfrm>
            <a:off x="345558" y="1696832"/>
            <a:ext cx="12652744" cy="52236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 err="1">
                <a:latin typeface="Noto Sans Regular"/>
              </a:rPr>
              <a:t>Precsion</a:t>
            </a:r>
            <a:r>
              <a:rPr lang="en-US" sz="4000" spc="-1" dirty="0">
                <a:latin typeface="Noto Sans Regular"/>
              </a:rPr>
              <a:t>/Recall curves</a:t>
            </a:r>
          </a:p>
          <a:p>
            <a:pPr marL="941083" lvl="1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solidFill>
                  <a:srgbClr val="006600"/>
                </a:solidFill>
                <a:latin typeface="Noto Sans Regular"/>
              </a:rPr>
              <a:t>Counts any document marked as relevant by any judge as relevant.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Normalized Discounted </a:t>
            </a:r>
            <a:r>
              <a:rPr lang="en-US" sz="4000" spc="-1" dirty="0" err="1">
                <a:latin typeface="Noto Sans Regular"/>
              </a:rPr>
              <a:t>Cummulative</a:t>
            </a:r>
            <a:r>
              <a:rPr lang="en-US" sz="4000" spc="-1" dirty="0">
                <a:latin typeface="Noto Sans Regular"/>
              </a:rPr>
              <a:t> Gain (NDCG)</a:t>
            </a:r>
          </a:p>
          <a:p>
            <a:pPr marL="941083" lvl="1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solidFill>
                  <a:srgbClr val="006600"/>
                </a:solidFill>
                <a:latin typeface="Noto Sans Regular"/>
              </a:rPr>
              <a:t>Uses average relevance rating across all judges as the gold-standard continuous relevance score used to compute gain.</a:t>
            </a:r>
          </a:p>
        </p:txBody>
      </p:sp>
    </p:spTree>
    <p:extLst>
      <p:ext uri="{BB962C8B-B14F-4D97-AF65-F5344CB8AC3E}">
        <p14:creationId xmlns:p14="http://schemas.microsoft.com/office/powerpoint/2010/main" val="215023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27A389-0D7E-B840-3D9E-174A5F64CF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4AA6A03-BAD3-F883-0D52-2156E14D9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762" y="1490861"/>
            <a:ext cx="8636657" cy="6068814"/>
          </a:xfrm>
          <a:prstGeom prst="rect">
            <a:avLst/>
          </a:prstGeom>
        </p:spPr>
      </p:pic>
      <p:sp>
        <p:nvSpPr>
          <p:cNvPr id="135" name="TextShape 1">
            <a:extLst>
              <a:ext uri="{FF2B5EF4-FFF2-40B4-BE49-F238E27FC236}">
                <a16:creationId xmlns:a16="http://schemas.microsoft.com/office/drawing/2014/main" id="{DF8787B2-776E-057B-D074-1E112D9F69CB}"/>
              </a:ext>
            </a:extLst>
          </p:cNvPr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 dirty="0">
                <a:solidFill>
                  <a:srgbClr val="FFFFFF"/>
                </a:solidFill>
                <a:latin typeface="Noto Sans Light"/>
              </a:rPr>
              <a:t>Precision Recall Results</a:t>
            </a:r>
          </a:p>
        </p:txBody>
      </p:sp>
    </p:spTree>
    <p:extLst>
      <p:ext uri="{BB962C8B-B14F-4D97-AF65-F5344CB8AC3E}">
        <p14:creationId xmlns:p14="http://schemas.microsoft.com/office/powerpoint/2010/main" val="2847645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DBEB56-C26A-5C5A-C9B0-83DE4F167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>
            <a:extLst>
              <a:ext uri="{FF2B5EF4-FFF2-40B4-BE49-F238E27FC236}">
                <a16:creationId xmlns:a16="http://schemas.microsoft.com/office/drawing/2014/main" id="{D439E6C7-8143-7D40-BD77-9EF4D3E68620}"/>
              </a:ext>
            </a:extLst>
          </p:cNvPr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 dirty="0">
                <a:solidFill>
                  <a:srgbClr val="FFFFFF"/>
                </a:solidFill>
                <a:latin typeface="Noto Sans Light"/>
              </a:rPr>
              <a:t>NDCG 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099211-FBE6-9FE3-418E-551944867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941" y="1521968"/>
            <a:ext cx="8412291" cy="603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711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C42E6-EF41-B55B-383C-8E58F761A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>
            <a:extLst>
              <a:ext uri="{FF2B5EF4-FFF2-40B4-BE49-F238E27FC236}">
                <a16:creationId xmlns:a16="http://schemas.microsoft.com/office/drawing/2014/main" id="{F98A661D-295D-F205-C551-E70F1E4BB7BC}"/>
              </a:ext>
            </a:extLst>
          </p:cNvPr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 dirty="0">
                <a:solidFill>
                  <a:srgbClr val="FFFFFF"/>
                </a:solidFill>
                <a:latin typeface="Noto Sans Light"/>
              </a:rPr>
              <a:t>Hyperparameter Search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DD7617-9906-23A3-99F3-A447628D3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158" y="2232444"/>
            <a:ext cx="13540746" cy="455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65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71558-F332-5A54-6EB2-C8740FDC88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>
            <a:extLst>
              <a:ext uri="{FF2B5EF4-FFF2-40B4-BE49-F238E27FC236}">
                <a16:creationId xmlns:a16="http://schemas.microsoft.com/office/drawing/2014/main" id="{27B20AD3-7918-6B6E-40FF-4EE476A50B0A}"/>
              </a:ext>
            </a:extLst>
          </p:cNvPr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 dirty="0">
                <a:solidFill>
                  <a:srgbClr val="FFFFFF"/>
                </a:solidFill>
                <a:latin typeface="Noto Sans Light"/>
              </a:rPr>
              <a:t>Conclusions</a:t>
            </a:r>
          </a:p>
        </p:txBody>
      </p:sp>
      <p:sp>
        <p:nvSpPr>
          <p:cNvPr id="136" name="TextShape 2">
            <a:extLst>
              <a:ext uri="{FF2B5EF4-FFF2-40B4-BE49-F238E27FC236}">
                <a16:creationId xmlns:a16="http://schemas.microsoft.com/office/drawing/2014/main" id="{31BBDF6C-9E69-4832-E97C-ED9B50071F96}"/>
              </a:ext>
            </a:extLst>
          </p:cNvPr>
          <p:cNvSpPr txBox="1"/>
          <p:nvPr/>
        </p:nvSpPr>
        <p:spPr>
          <a:xfrm>
            <a:off x="345558" y="1696832"/>
            <a:ext cx="12652744" cy="52236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Modern dense retrieval using a SOTA science-based LLM does not improve performance on a classic medical IR problem over traditional sparse retrieval.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A simple hybrid of sparse and dense retrieval does significantly improve results.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solidFill>
                  <a:srgbClr val="C00000"/>
                </a:solidFill>
                <a:latin typeface="Noto Sans Regular"/>
              </a:rPr>
              <a:t>Future work: </a:t>
            </a:r>
            <a:r>
              <a:rPr lang="en-US" sz="4000" spc="-1" dirty="0">
                <a:latin typeface="Noto Sans Regular"/>
              </a:rPr>
              <a:t>Test hybrid approaches on other SDU problems.</a:t>
            </a:r>
          </a:p>
        </p:txBody>
      </p:sp>
    </p:spTree>
    <p:extLst>
      <p:ext uri="{BB962C8B-B14F-4D97-AF65-F5344CB8AC3E}">
        <p14:creationId xmlns:p14="http://schemas.microsoft.com/office/powerpoint/2010/main" val="239895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>
                <a:solidFill>
                  <a:srgbClr val="FFFFFF"/>
                </a:solidFill>
                <a:latin typeface="Noto Sans Light"/>
              </a:rPr>
              <a:t>Traditional IR</a:t>
            </a:r>
          </a:p>
        </p:txBody>
      </p:sp>
      <p:sp>
        <p:nvSpPr>
          <p:cNvPr id="126" name="TextShape 2"/>
          <p:cNvSpPr txBox="1"/>
          <p:nvPr/>
        </p:nvSpPr>
        <p:spPr>
          <a:xfrm>
            <a:off x="382772" y="1696832"/>
            <a:ext cx="12769702" cy="52236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Encodes documents and queries as sparse, high-dimensional “Bag of Words” (</a:t>
            </a:r>
            <a:r>
              <a:rPr lang="en-US" sz="4000" spc="-1" dirty="0" err="1">
                <a:latin typeface="Noto Sans Regular"/>
              </a:rPr>
              <a:t>BoW</a:t>
            </a:r>
            <a:r>
              <a:rPr lang="en-US" sz="4000" spc="-1" dirty="0">
                <a:latin typeface="Noto Sans Regular"/>
              </a:rPr>
              <a:t>) TF-IDF weighted vectors.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Performs document retrieval using an inverted index to efficiently find documents whose sparse vector has high cosine-similarity with the query vector.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solidFill>
                  <a:srgbClr val="C00000"/>
                </a:solidFill>
                <a:latin typeface="Noto Sans Regular"/>
              </a:rPr>
              <a:t>Weakness: </a:t>
            </a:r>
            <a:r>
              <a:rPr lang="en-US" sz="4000" spc="-1" dirty="0">
                <a:latin typeface="Noto Sans Regular"/>
              </a:rPr>
              <a:t>No use of linguistic syntax or semantics.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 fontScale="96500"/>
          </a:bodyPr>
          <a:lstStyle/>
          <a:p>
            <a:r>
              <a:rPr lang="en-US" sz="6721" spc="-1">
                <a:solidFill>
                  <a:srgbClr val="FFFFFF"/>
                </a:solidFill>
                <a:latin typeface="Noto Sans Light"/>
              </a:rPr>
              <a:t>Deep-Learning based Retrieval</a:t>
            </a:r>
          </a:p>
        </p:txBody>
      </p:sp>
      <p:sp>
        <p:nvSpPr>
          <p:cNvPr id="128" name="TextShape 2"/>
          <p:cNvSpPr txBox="1"/>
          <p:nvPr/>
        </p:nvSpPr>
        <p:spPr>
          <a:xfrm>
            <a:off x="148854" y="1755311"/>
            <a:ext cx="13035517" cy="52236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Use a transformer-based LLM to encode documents and queries into dense lower-dimensional vectors.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Again, use vector similarity (Euclidean or cosine) to find document vectors that are close to the query.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solidFill>
                  <a:srgbClr val="C00000"/>
                </a:solidFill>
                <a:latin typeface="Noto Sans Regular"/>
              </a:rPr>
              <a:t>Strength: </a:t>
            </a:r>
            <a:r>
              <a:rPr lang="en-US" sz="4000" spc="-1" dirty="0">
                <a:latin typeface="Noto Sans Regular"/>
              </a:rPr>
              <a:t>LLM uses syntax and semantics to produce a more nuanced vector representation.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solidFill>
                  <a:srgbClr val="C00000"/>
                </a:solidFill>
                <a:latin typeface="Noto Sans Regular"/>
              </a:rPr>
              <a:t>Weakness:</a:t>
            </a:r>
            <a:r>
              <a:rPr lang="en-US" sz="4000" spc="-1" dirty="0">
                <a:latin typeface="Noto Sans Regular"/>
              </a:rPr>
              <a:t> Does not necessarily sufficiently account for exact token matching.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>
                <a:solidFill>
                  <a:srgbClr val="FFFFFF"/>
                </a:solidFill>
                <a:latin typeface="Noto Sans Light"/>
              </a:rPr>
              <a:t>Hybrid Retrieval</a:t>
            </a:r>
          </a:p>
        </p:txBody>
      </p:sp>
      <p:sp>
        <p:nvSpPr>
          <p:cNvPr id="130" name="TextShape 2"/>
          <p:cNvSpPr txBox="1"/>
          <p:nvPr/>
        </p:nvSpPr>
        <p:spPr>
          <a:xfrm>
            <a:off x="329609" y="1829739"/>
            <a:ext cx="12615531" cy="52236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We found that for a small, classic IR benchmark in a medical domain (cystic fibrosis), that modern dense retrieval did not perform better than a classical sparse approach.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However, a very simple </a:t>
            </a:r>
            <a:r>
              <a:rPr lang="en-US" sz="4000" b="1" i="1" spc="-1" dirty="0">
                <a:latin typeface="Noto Sans Regular"/>
              </a:rPr>
              <a:t>hybrid</a:t>
            </a:r>
            <a:r>
              <a:rPr lang="en-US" sz="4000" spc="-1" dirty="0">
                <a:latin typeface="Noto Sans Regular"/>
              </a:rPr>
              <a:t> approach that combines similarity in </a:t>
            </a:r>
            <a:r>
              <a:rPr lang="en-US" sz="4000" b="1" i="1" spc="-1" dirty="0">
                <a:latin typeface="Noto Sans Regular"/>
              </a:rPr>
              <a:t>both the sparse and dense</a:t>
            </a:r>
            <a:r>
              <a:rPr lang="en-US" sz="4000" spc="-1" dirty="0">
                <a:latin typeface="Noto Sans Regular"/>
              </a:rPr>
              <a:t> vector spaces performs significantly better than either alone.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E2698A-C12C-B8FE-7010-6E1D821C8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>
            <a:extLst>
              <a:ext uri="{FF2B5EF4-FFF2-40B4-BE49-F238E27FC236}">
                <a16:creationId xmlns:a16="http://schemas.microsoft.com/office/drawing/2014/main" id="{5A4BA6C7-7155-9C24-12FD-A3073A03FF33}"/>
              </a:ext>
            </a:extLst>
          </p:cNvPr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 dirty="0">
                <a:solidFill>
                  <a:srgbClr val="FFFFFF"/>
                </a:solidFill>
                <a:latin typeface="Noto Sans Light"/>
              </a:rPr>
              <a:t>Hybrid Architecture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6DB4EC-C3EF-32E6-2B3C-3BE9227E2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860" y="1930336"/>
            <a:ext cx="13436424" cy="526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38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>
                <a:solidFill>
                  <a:srgbClr val="FFFFFF"/>
                </a:solidFill>
                <a:latin typeface="Noto Sans Light"/>
              </a:rPr>
              <a:t>Medical IR Benchmark </a:t>
            </a:r>
          </a:p>
        </p:txBody>
      </p:sp>
      <p:sp>
        <p:nvSpPr>
          <p:cNvPr id="132" name="TextShape 2"/>
          <p:cNvSpPr txBox="1"/>
          <p:nvPr/>
        </p:nvSpPr>
        <p:spPr>
          <a:xfrm>
            <a:off x="671007" y="1696833"/>
            <a:ext cx="12132166" cy="594067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3000" lnSpcReduction="10000"/>
          </a:bodyPr>
          <a:lstStyle/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3584" spc="-1" dirty="0">
                <a:latin typeface="Noto Sans Regular"/>
              </a:rPr>
              <a:t>1,239 documents published from 1974 to 1979 discussing Cystic Fibrosis.</a:t>
            </a:r>
          </a:p>
          <a:p>
            <a:pPr marL="967766" lvl="1" indent="-362912">
              <a:spcAft>
                <a:spcPts val="1258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lang="en-US" sz="3136" spc="-1" dirty="0">
                <a:solidFill>
                  <a:srgbClr val="006600"/>
                </a:solidFill>
                <a:latin typeface="Noto Sans Regular"/>
              </a:rPr>
              <a:t>Just abstracts and major and minor topic lists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3584" spc="-1" dirty="0">
                <a:latin typeface="Noto Sans Regular"/>
              </a:rPr>
              <a:t>100 full-sentence queries.</a:t>
            </a:r>
          </a:p>
          <a:p>
            <a:pPr marL="967766" lvl="1" indent="-362912">
              <a:spcAft>
                <a:spcPts val="1258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lang="en-US" sz="3136" spc="-1" dirty="0">
                <a:solidFill>
                  <a:srgbClr val="006600"/>
                </a:solidFill>
                <a:latin typeface="Noto Sans Regular"/>
              </a:rPr>
              <a:t>“Can one distinguish between the effects of mucus hypersecretion and infection on the submucosal glands of the respiratory tract in CF?” 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3584" spc="-1" dirty="0">
                <a:latin typeface="Noto Sans Regular"/>
              </a:rPr>
              <a:t>Each query has been annotated with ratings from four domain experts, where each document is assigned a relevance score: </a:t>
            </a:r>
          </a:p>
          <a:p>
            <a:pPr marL="967766" lvl="1" indent="-362912">
              <a:spcAft>
                <a:spcPts val="1258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lang="en-US" sz="3136" spc="-1" dirty="0">
                <a:solidFill>
                  <a:srgbClr val="C00000"/>
                </a:solidFill>
                <a:latin typeface="Noto Sans Regular"/>
              </a:rPr>
              <a:t>0: </a:t>
            </a:r>
            <a:r>
              <a:rPr lang="en-US" sz="3136" spc="-1" dirty="0">
                <a:solidFill>
                  <a:srgbClr val="006600"/>
                </a:solidFill>
                <a:latin typeface="Noto Sans Regular"/>
              </a:rPr>
              <a:t>not relevant, </a:t>
            </a:r>
            <a:r>
              <a:rPr lang="en-US" sz="3136" spc="-1" dirty="0">
                <a:solidFill>
                  <a:srgbClr val="C00000"/>
                </a:solidFill>
                <a:latin typeface="Noto Sans Regular"/>
              </a:rPr>
              <a:t>1: </a:t>
            </a:r>
            <a:r>
              <a:rPr lang="en-US" sz="3136" spc="-1" dirty="0">
                <a:solidFill>
                  <a:srgbClr val="006600"/>
                </a:solidFill>
                <a:latin typeface="Noto Sans Regular"/>
              </a:rPr>
              <a:t>marginally relevant, </a:t>
            </a:r>
            <a:r>
              <a:rPr lang="en-US" sz="3136" spc="-1" dirty="0">
                <a:solidFill>
                  <a:srgbClr val="C00000"/>
                </a:solidFill>
                <a:latin typeface="Noto Sans Regular"/>
              </a:rPr>
              <a:t>2: </a:t>
            </a:r>
            <a:r>
              <a:rPr lang="en-US" sz="3136" spc="-1" dirty="0">
                <a:solidFill>
                  <a:srgbClr val="006600"/>
                </a:solidFill>
                <a:latin typeface="Noto Sans Regular"/>
              </a:rPr>
              <a:t>highly relevant.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>
                <a:solidFill>
                  <a:srgbClr val="FFFFFF"/>
                </a:solidFill>
                <a:latin typeface="Noto Sans Light"/>
              </a:rPr>
              <a:t>Sparse Model</a:t>
            </a:r>
          </a:p>
        </p:txBody>
      </p:sp>
      <p:sp>
        <p:nvSpPr>
          <p:cNvPr id="134" name="TextShape 2"/>
          <p:cNvSpPr txBox="1"/>
          <p:nvPr/>
        </p:nvSpPr>
        <p:spPr>
          <a:xfrm>
            <a:off x="552893" y="1755312"/>
            <a:ext cx="12434933" cy="52236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A simple classical vector-space IR model implemented for teaching undergrad IR.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Represents documents and queries as BOW vectors with Term-Frequency Inverse-Document-Frequency (TF-IDF) token weights.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Ranks retrievals using cosine similarity.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Similar to BM25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>
                <a:solidFill>
                  <a:srgbClr val="FFFFFF"/>
                </a:solidFill>
                <a:latin typeface="Noto Sans Light"/>
              </a:rPr>
              <a:t>Dense Model</a:t>
            </a:r>
          </a:p>
        </p:txBody>
      </p:sp>
      <p:sp>
        <p:nvSpPr>
          <p:cNvPr id="136" name="TextShape 2"/>
          <p:cNvSpPr txBox="1"/>
          <p:nvPr/>
        </p:nvSpPr>
        <p:spPr>
          <a:xfrm>
            <a:off x="345558" y="1696832"/>
            <a:ext cx="12652744" cy="52236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3600" spc="-1" dirty="0">
                <a:latin typeface="Noto Sans Regular"/>
              </a:rPr>
              <a:t>Uses SPECTER2 </a:t>
            </a:r>
            <a:r>
              <a:rPr lang="en-US" sz="3600" spc="-1" dirty="0">
                <a:solidFill>
                  <a:srgbClr val="006600"/>
                </a:solidFill>
                <a:latin typeface="Noto Sans Regular"/>
              </a:rPr>
              <a:t>(Singh et al., 2023) </a:t>
            </a:r>
            <a:r>
              <a:rPr lang="en-US" sz="3600" spc="-1" dirty="0">
                <a:latin typeface="Noto Sans Regular"/>
              </a:rPr>
              <a:t>SOTA deep-learned transformer-based language model for science.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3600" spc="-1" dirty="0">
                <a:latin typeface="Noto Sans Regular"/>
              </a:rPr>
              <a:t>Developed at AI2 as a </a:t>
            </a:r>
            <a:r>
              <a:rPr lang="en-US" sz="3600" spc="-1" dirty="0" err="1">
                <a:latin typeface="Noto Sans Regular"/>
              </a:rPr>
              <a:t>followup</a:t>
            </a:r>
            <a:r>
              <a:rPr lang="en-US" sz="3600" spc="-1" dirty="0">
                <a:latin typeface="Noto Sans Regular"/>
              </a:rPr>
              <a:t> to </a:t>
            </a:r>
            <a:r>
              <a:rPr lang="en-US" sz="3600" spc="-1" dirty="0" err="1">
                <a:latin typeface="Noto Sans Regular"/>
              </a:rPr>
              <a:t>SciBERT</a:t>
            </a:r>
            <a:r>
              <a:rPr lang="en-US" sz="3600" spc="-1" dirty="0">
                <a:latin typeface="Noto Sans Regular"/>
              </a:rPr>
              <a:t> and SPECTER models trained on scientific documents from the Semantic Scholar search engine. 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3600" spc="-1" dirty="0">
                <a:latin typeface="Noto Sans Regular"/>
              </a:rPr>
              <a:t>A contrastive learning approach is used to encourage similar 768-dimensional dense embeddings for an article and its direct citations.</a:t>
            </a:r>
          </a:p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3600" spc="-1" dirty="0">
                <a:latin typeface="Noto Sans Regular"/>
              </a:rPr>
              <a:t>Trained on 6M triplets spanning 23 fields of study.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14928-F169-C194-2F92-FE8B362B0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>
            <a:extLst>
              <a:ext uri="{FF2B5EF4-FFF2-40B4-BE49-F238E27FC236}">
                <a16:creationId xmlns:a16="http://schemas.microsoft.com/office/drawing/2014/main" id="{A18795F8-F8C6-8E74-2D59-4FFFF31F49EC}"/>
              </a:ext>
            </a:extLst>
          </p:cNvPr>
          <p:cNvSpPr txBox="1"/>
          <p:nvPr/>
        </p:nvSpPr>
        <p:spPr>
          <a:xfrm>
            <a:off x="671007" y="-318206"/>
            <a:ext cx="12095873" cy="14137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rmAutofit/>
          </a:bodyPr>
          <a:lstStyle/>
          <a:p>
            <a:r>
              <a:rPr lang="en-US" sz="6721" spc="-1" dirty="0">
                <a:solidFill>
                  <a:srgbClr val="FFFFFF"/>
                </a:solidFill>
                <a:latin typeface="Noto Sans Light"/>
              </a:rPr>
              <a:t>Hybrid Model</a:t>
            </a:r>
          </a:p>
        </p:txBody>
      </p:sp>
      <p:sp>
        <p:nvSpPr>
          <p:cNvPr id="136" name="TextShape 2">
            <a:extLst>
              <a:ext uri="{FF2B5EF4-FFF2-40B4-BE49-F238E27FC236}">
                <a16:creationId xmlns:a16="http://schemas.microsoft.com/office/drawing/2014/main" id="{71FA5BAC-B097-D728-0928-C058F6B1DA1A}"/>
              </a:ext>
            </a:extLst>
          </p:cNvPr>
          <p:cNvSpPr txBox="1"/>
          <p:nvPr/>
        </p:nvSpPr>
        <p:spPr>
          <a:xfrm>
            <a:off x="345558" y="1696833"/>
            <a:ext cx="12652744" cy="15088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83883" indent="-362912">
              <a:spcAft>
                <a:spcPts val="1578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lang="en-US" sz="4000" spc="-1" dirty="0">
                <a:latin typeface="Noto Sans Regular"/>
              </a:rPr>
              <a:t>Use a weighted linear combination of distance in sparse and dense spaces to rank retrievals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1B3CC2-714D-6948-C33E-7FF707CCC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007" y="3779837"/>
            <a:ext cx="12145169" cy="201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8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2518</TotalTime>
  <Words>514</Words>
  <Application>Microsoft Office PowerPoint</Application>
  <PresentationFormat>Custom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Noto Sans Black</vt:lpstr>
      <vt:lpstr>Noto Sans Light</vt:lpstr>
      <vt:lpstr>Noto Sans Regular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Vivid</dc:title>
  <dc:subject/>
  <dc:creator/>
  <dc:description/>
  <cp:lastModifiedBy>Raymond Mooney</cp:lastModifiedBy>
  <cp:revision>19</cp:revision>
  <dcterms:created xsi:type="dcterms:W3CDTF">2024-02-16T13:42:42Z</dcterms:created>
  <dcterms:modified xsi:type="dcterms:W3CDTF">2024-02-19T18:29:57Z</dcterms:modified>
  <dc:language>en-US</dc:language>
</cp:coreProperties>
</file>