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mov" ContentType="video/unknown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5359" r:id="rId2"/>
    <p:sldMasterId id="2147485371" r:id="rId3"/>
    <p:sldMasterId id="2147485407" r:id="rId4"/>
    <p:sldMasterId id="2147485443" r:id="rId5"/>
  </p:sldMasterIdLst>
  <p:notesMasterIdLst>
    <p:notesMasterId r:id="rId45"/>
  </p:notesMasterIdLst>
  <p:handoutMasterIdLst>
    <p:handoutMasterId r:id="rId46"/>
  </p:handoutMasterIdLst>
  <p:sldIdLst>
    <p:sldId id="256" r:id="rId6"/>
    <p:sldId id="681" r:id="rId7"/>
    <p:sldId id="682" r:id="rId8"/>
    <p:sldId id="683" r:id="rId9"/>
    <p:sldId id="697" r:id="rId10"/>
    <p:sldId id="703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86" r:id="rId26"/>
    <p:sldId id="766" r:id="rId27"/>
    <p:sldId id="787" r:id="rId28"/>
    <p:sldId id="793" r:id="rId29"/>
    <p:sldId id="767" r:id="rId30"/>
    <p:sldId id="768" r:id="rId31"/>
    <p:sldId id="788" r:id="rId32"/>
    <p:sldId id="790" r:id="rId33"/>
    <p:sldId id="791" r:id="rId34"/>
    <p:sldId id="779" r:id="rId35"/>
    <p:sldId id="780" r:id="rId36"/>
    <p:sldId id="781" r:id="rId37"/>
    <p:sldId id="782" r:id="rId38"/>
    <p:sldId id="783" r:id="rId39"/>
    <p:sldId id="784" r:id="rId40"/>
    <p:sldId id="785" r:id="rId41"/>
    <p:sldId id="801" r:id="rId42"/>
    <p:sldId id="802" r:id="rId43"/>
    <p:sldId id="567" r:id="rId44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FF"/>
    <a:srgbClr val="A50021"/>
    <a:srgbClr val="006600"/>
    <a:srgbClr val="008000"/>
    <a:srgbClr val="FF6600"/>
    <a:srgbClr val="800080"/>
    <a:srgbClr val="339933"/>
    <a:srgbClr val="FF0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62" autoAdjust="0"/>
    <p:restoredTop sz="99822" autoAdjust="0"/>
  </p:normalViewPr>
  <p:slideViewPr>
    <p:cSldViewPr>
      <p:cViewPr varScale="1">
        <p:scale>
          <a:sx n="116" d="100"/>
          <a:sy n="116" d="100"/>
        </p:scale>
        <p:origin x="-23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B89AAF-DABA-45AE-B0B1-60A6C5329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37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8645B4-F310-447F-AC89-A58A8E930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659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1F435B-DFA8-4802-8E88-4D6063F43163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vision detections can be noisy</a:t>
            </a:r>
            <a:r>
              <a:rPr lang="en-US" baseline="0" dirty="0" smtClean="0"/>
              <a:t> especially while dealing challenging YouTube videos, we need to incorporate some real world knowledge that reflects the likelihood of various entities being the subject or object of a given activity. This can be learnt from web-scale text corpora by mining for subject, verb , object triplets via dependency parses.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then train a language model on these subject,</a:t>
            </a:r>
            <a:r>
              <a:rPr lang="en-US" baseline="0" dirty="0" smtClean="0"/>
              <a:t> verb, object triplets using Kneser-Ney smoothing. A language model assigns a probability to judge how likely a person would be to say such a sentence. </a:t>
            </a:r>
            <a:r>
              <a:rPr lang="en-US" baseline="0" smtClean="0"/>
              <a:t>This S-V-O </a:t>
            </a:r>
            <a:r>
              <a:rPr lang="en-US" baseline="0" dirty="0" smtClean="0"/>
              <a:t>language model is now capable of ranking triplets by their real world likelihood.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train a regular language model on</a:t>
            </a:r>
            <a:r>
              <a:rPr lang="en-US" baseline="0" dirty="0" smtClean="0"/>
              <a:t> the Google n gram corpus.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triplet can</a:t>
            </a:r>
            <a:r>
              <a:rPr lang="en-US" baseline="0" dirty="0" smtClean="0"/>
              <a:t> now be selected by combining the vision detection scores with the score from the language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final step we generate a set of candidate descriptions</a:t>
            </a:r>
            <a:r>
              <a:rPr lang="en-US" baseline="0" dirty="0" smtClean="0"/>
              <a:t> using a template based approach on the Subject, Verb, Object triplet. The regular language model picks the best description for the video from these candidate descriptions.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D724DB-5C05-484B-83D3-2CDCB3264899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can be done by correctly identifying the subject, the verb and the object in the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start by running</a:t>
            </a:r>
            <a:r>
              <a:rPr lang="en-US" baseline="0" dirty="0" smtClean="0"/>
              <a:t> object detectors on each video frame.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detections are then sorted by their confidence scores.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Similarly, we run verb</a:t>
            </a:r>
            <a:r>
              <a:rPr lang="en-US" baseline="0" dirty="0" smtClean="0"/>
              <a:t> detectors trained on the spatio-temporal interest points in the video. These points, indicated by yellow circles, show us where interesting events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verb detections are also sorted by their confidence scores.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we have the sorted object</a:t>
            </a:r>
            <a:r>
              <a:rPr lang="en-US" baseline="0" dirty="0" smtClean="0"/>
              <a:t> and verb detections,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expand each</a:t>
            </a:r>
            <a:r>
              <a:rPr lang="en-US" baseline="0" dirty="0" smtClean="0"/>
              <a:t> verb with its most similar verbs to generate a larger set of potential words for describing the 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2BCD-7E73-C141-834D-E0FFEFC2916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9762-7227-4317-ACAF-B8242FC47A42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5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E07C-D9EB-41A1-8C3B-9537943AD448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4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F3F8-0B78-4F80-BB72-B35EA17E596F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75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9762-7227-4317-ACAF-B8242FC47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67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5FFA-2973-43B1-99F6-C66376BCE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08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6818-A678-422B-B24C-44992E28D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5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39C2-0D92-4D67-8C75-97EC644DEF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36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2E97-04AA-4FF9-A338-7DD425B07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61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482D-BFE6-49D9-9FE0-B1CE4F731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52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0F05-BF48-4E94-892E-09CC1C68E9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32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9E0-72B7-4A22-A546-76EC5885A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98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5FFA-2973-43B1-99F6-C66376BCE238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54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140-AB5C-49BE-B6BA-08616D96A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7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E07C-D9EB-41A1-8C3B-9537943AD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63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F3F8-0B78-4F80-BB72-B35EA17E5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966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405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30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97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504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08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87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6818-A678-422B-B24C-44992E28DC2C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1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410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81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083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115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39C2-0D92-4D67-8C75-97EC644DEF75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451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2E97-04AA-4FF9-A338-7DD425B076A6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059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482D-BFE6-49D9-9FE0-B1CE4F731524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1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0F05-BF48-4E94-892E-09CC1C68E9FF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2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9E0-72B7-4A22-A546-76EC5885A66A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6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140-AB5C-49BE-B6BA-08616D96AF63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5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2A363C02-735E-4499-9605-CEC3D9DDC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2A363C02-735E-4499-9605-CEC3D9DDC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6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5/30/2013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8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  <p:sldLayoutId id="21474853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227B049-015A-2A4D-9C80-952A031F3F2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5/30/2013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6364987-2725-FD4B-9B4C-EA46F8F858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415" r:id="rId8"/>
    <p:sldLayoutId id="2147485416" r:id="rId9"/>
    <p:sldLayoutId id="2147485417" r:id="rId10"/>
    <p:sldLayoutId id="21474854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98604EA-05B5-A74D-8159-F62AA0BB69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5/30/2013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24AF36-2EF1-294D-8258-4E322F2B90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ml/clamp/videoDescrip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2" Type="http://schemas.openxmlformats.org/officeDocument/2006/relationships/slideLayout" Target="../slideLayouts/slideLayout24.xml"/><Relationship Id="rId1" Type="http://schemas.openxmlformats.org/officeDocument/2006/relationships/video" Target="../media/media2.mo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file:///C:\Users\Ray%20Mooney\Videos\SVO.wm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Ray%20Mooney\Videos\SVO.wmv" TargetMode="Externa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file:///C:\Users\Ray%20Mooney\Videos\Vision.wm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Ray%20Mooney\Videos\Vision.wmv" TargetMode="Externa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file:///C:\Users\Ray%20Mooney\Videos\person_bike_vid1574.mp4" TargetMode="Externa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video" Target="file:///C:\Users\Ray%20Mooney\Videos\person_bike_vid1574.mp4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file:///\\localhost\Users\girish\Dropbox\ICCV\DemoVid\person_bike_vid1574_stips.avi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71EE4A-87AA-4170-8941-75D6CE3E01B6}" type="slidenum">
              <a:rPr lang="en-US" sz="1200" smtClean="0">
                <a:latin typeface="Helvetica" pitchFamily="34" charset="0"/>
              </a:rPr>
              <a:pPr eaLnBrk="1" hangingPunct="1"/>
              <a:t>1</a:t>
            </a:fld>
            <a:endParaRPr lang="en-US" sz="1200" smtClean="0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4478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Generating Natural-Language Video Descriptions Using Text-Mined Knowledge</a:t>
            </a:r>
            <a:endParaRPr lang="en-US" b="1" dirty="0" smtClean="0"/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Ray Mooney</a:t>
            </a:r>
          </a:p>
          <a:p>
            <a:pPr eaLnBrk="1" hangingPunct="1"/>
            <a:r>
              <a:rPr lang="en-US" sz="2800" dirty="0" smtClean="0">
                <a:solidFill>
                  <a:srgbClr val="006600"/>
                </a:solidFill>
              </a:rPr>
              <a:t>Department of Computer Science</a:t>
            </a:r>
          </a:p>
          <a:p>
            <a:pPr eaLnBrk="1" hangingPunct="1"/>
            <a:r>
              <a:rPr lang="en-US" sz="2800" dirty="0" smtClean="0">
                <a:solidFill>
                  <a:srgbClr val="006600"/>
                </a:solidFill>
              </a:rPr>
              <a:t>University of Texas at Austin</a:t>
            </a:r>
          </a:p>
          <a:p>
            <a:pPr eaLnBrk="1" hangingPunct="1"/>
            <a:endParaRPr lang="en-US" sz="2800" dirty="0" smtClean="0">
              <a:solidFill>
                <a:srgbClr val="0066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14400" y="4343400"/>
            <a:ext cx="716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kern="0" dirty="0">
                <a:solidFill>
                  <a:srgbClr val="C00000"/>
                </a:solidFill>
                <a:latin typeface="+mn-lt"/>
              </a:rPr>
              <a:t>Joint work with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kern="0" dirty="0" err="1" smtClean="0">
                <a:latin typeface="+mn-lt"/>
              </a:rPr>
              <a:t>Niveda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Krishnamoorthy</a:t>
            </a:r>
            <a:r>
              <a:rPr lang="en-US" sz="2800" kern="0" dirty="0" smtClean="0">
                <a:latin typeface="+mn-lt"/>
              </a:rPr>
              <a:t>   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Girish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Malkarmenkar</a:t>
            </a: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800" kern="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kern="0" dirty="0" smtClean="0">
                <a:latin typeface="+mn-lt"/>
              </a:rPr>
              <a:t>            Kate </a:t>
            </a:r>
            <a:r>
              <a:rPr lang="en-US" sz="2800" kern="0" dirty="0" err="1" smtClean="0">
                <a:latin typeface="+mn-lt"/>
              </a:rPr>
              <a:t>Saenko</a:t>
            </a:r>
            <a:r>
              <a:rPr lang="en-US" sz="2800" kern="0" dirty="0" smtClean="0">
                <a:latin typeface="+mn-lt"/>
              </a:rPr>
              <a:t>         Sergio </a:t>
            </a:r>
            <a:r>
              <a:rPr lang="en-US" sz="2800" dirty="0" err="1" smtClean="0"/>
              <a:t>Guadarrama</a:t>
            </a: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..</a:t>
            </a:r>
            <a:endParaRPr lang="en-US" sz="2800" kern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US" sz="2400" kern="0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754868"/>
            <a:ext cx="276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SORTED VERB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6618146" y="3188732"/>
            <a:ext cx="1840054" cy="392668"/>
            <a:chOff x="381000" y="3204496"/>
            <a:chExt cx="1840054" cy="392668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move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0.34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6172200" y="3645932"/>
            <a:ext cx="1840054" cy="392668"/>
            <a:chOff x="680173" y="3749564"/>
            <a:chExt cx="1840054" cy="392668"/>
          </a:xfrm>
        </p:grpSpPr>
        <p:sp>
          <p:nvSpPr>
            <p:cNvPr id="36" name="Rounded Rectangle 35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hold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5683973" y="4103132"/>
            <a:ext cx="1840054" cy="392668"/>
            <a:chOff x="1301027" y="4876800"/>
            <a:chExt cx="1840054" cy="392668"/>
          </a:xfrm>
        </p:grpSpPr>
        <p:sp>
          <p:nvSpPr>
            <p:cNvPr id="39" name="Rounded Rectangle 38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ride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4865546" y="5017532"/>
            <a:ext cx="1840054" cy="392668"/>
            <a:chOff x="1600200" y="5562600"/>
            <a:chExt cx="1840054" cy="392668"/>
          </a:xfrm>
        </p:grpSpPr>
        <p:sp>
          <p:nvSpPr>
            <p:cNvPr id="42" name="Rounded Rectangle 41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dance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5252173" y="4560332"/>
            <a:ext cx="1840054" cy="392668"/>
            <a:chOff x="1453427" y="4724400"/>
            <a:chExt cx="1840054" cy="392668"/>
          </a:xfrm>
        </p:grpSpPr>
        <p:sp>
          <p:nvSpPr>
            <p:cNvPr id="45" name="Rounded Rectangle 44"/>
            <p:cNvSpPr/>
            <p:nvPr/>
          </p:nvSpPr>
          <p:spPr>
            <a:xfrm>
              <a:off x="1453427" y="4724400"/>
              <a:ext cx="1840054" cy="392668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72627" y="4724400"/>
              <a:ext cx="620854" cy="39266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…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8" name="Picture 37" descr="video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41402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192" y="2754868"/>
            <a:ext cx="276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SORTED VERB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6618146" y="3188732"/>
            <a:ext cx="1840054" cy="392668"/>
            <a:chOff x="381000" y="3204496"/>
            <a:chExt cx="1840054" cy="392668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move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0.34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6172200" y="3645932"/>
            <a:ext cx="1840054" cy="392668"/>
            <a:chOff x="680173" y="3749564"/>
            <a:chExt cx="1840054" cy="392668"/>
          </a:xfrm>
        </p:grpSpPr>
        <p:sp>
          <p:nvSpPr>
            <p:cNvPr id="36" name="Rounded Rectangle 35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hold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5683973" y="4103132"/>
            <a:ext cx="1840054" cy="392668"/>
            <a:chOff x="1301027" y="4876800"/>
            <a:chExt cx="1840054" cy="392668"/>
          </a:xfrm>
        </p:grpSpPr>
        <p:sp>
          <p:nvSpPr>
            <p:cNvPr id="39" name="Rounded Rectangle 38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ride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4865546" y="5017532"/>
            <a:ext cx="1840054" cy="392668"/>
            <a:chOff x="1600200" y="5562600"/>
            <a:chExt cx="1840054" cy="392668"/>
          </a:xfrm>
        </p:grpSpPr>
        <p:sp>
          <p:nvSpPr>
            <p:cNvPr id="42" name="Rounded Rectangle 41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dance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5252173" y="4560332"/>
            <a:ext cx="1840054" cy="392668"/>
            <a:chOff x="1453427" y="4724400"/>
            <a:chExt cx="1840054" cy="392668"/>
          </a:xfrm>
        </p:grpSpPr>
        <p:sp>
          <p:nvSpPr>
            <p:cNvPr id="45" name="Rounded Rectangle 44"/>
            <p:cNvSpPr/>
            <p:nvPr/>
          </p:nvSpPr>
          <p:spPr>
            <a:xfrm>
              <a:off x="1453427" y="4724400"/>
              <a:ext cx="1840054" cy="392668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72627" y="4724400"/>
              <a:ext cx="620854" cy="39266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…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304800" y="3204496"/>
            <a:ext cx="1840054" cy="392668"/>
            <a:chOff x="381000" y="3204496"/>
            <a:chExt cx="1840054" cy="392668"/>
          </a:xfrm>
        </p:grpSpPr>
        <p:sp>
          <p:nvSpPr>
            <p:cNvPr id="20" name="Rounded Rectangle 19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motorbike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0.51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750746" y="3645932"/>
            <a:ext cx="1840054" cy="392668"/>
            <a:chOff x="680173" y="3749564"/>
            <a:chExt cx="1840054" cy="392668"/>
          </a:xfrm>
        </p:grpSpPr>
        <p:sp>
          <p:nvSpPr>
            <p:cNvPr id="23" name="Rounded Rectangle 22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person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0.42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1284146" y="4114800"/>
            <a:ext cx="1840054" cy="392668"/>
            <a:chOff x="1301027" y="4876800"/>
            <a:chExt cx="1840054" cy="392668"/>
          </a:xfrm>
        </p:grpSpPr>
        <p:sp>
          <p:nvSpPr>
            <p:cNvPr id="26" name="Rounded Rectangle 25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car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2221054" y="5017532"/>
            <a:ext cx="1840054" cy="392668"/>
            <a:chOff x="1600200" y="5562600"/>
            <a:chExt cx="1840054" cy="392668"/>
          </a:xfrm>
        </p:grpSpPr>
        <p:sp>
          <p:nvSpPr>
            <p:cNvPr id="29" name="Rounded Rectangle 28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aeroplane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1741346" y="4560332"/>
            <a:ext cx="1840054" cy="392668"/>
            <a:chOff x="1453427" y="4724400"/>
            <a:chExt cx="1840054" cy="392668"/>
          </a:xfrm>
        </p:grpSpPr>
        <p:sp>
          <p:nvSpPr>
            <p:cNvPr id="32" name="Rounded Rectangle 31"/>
            <p:cNvSpPr/>
            <p:nvPr/>
          </p:nvSpPr>
          <p:spPr>
            <a:xfrm>
              <a:off x="1453427" y="4724400"/>
              <a:ext cx="1840054" cy="392668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72627" y="4724400"/>
              <a:ext cx="620854" cy="39266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…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3120" y="2754868"/>
            <a:ext cx="296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SORTED OBJECT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Picture 40" descr="video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41402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11637" y="2667000"/>
            <a:ext cx="1546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EXPAND VERBS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Down Arrow 113"/>
          <p:cNvSpPr/>
          <p:nvPr/>
        </p:nvSpPr>
        <p:spPr>
          <a:xfrm flipH="1">
            <a:off x="4876799" y="2438399"/>
            <a:ext cx="234837" cy="167788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95600" y="4116289"/>
            <a:ext cx="2514600" cy="1771709"/>
            <a:chOff x="3200401" y="3886200"/>
            <a:chExt cx="2514600" cy="1771709"/>
          </a:xfrm>
        </p:grpSpPr>
        <p:sp>
          <p:nvSpPr>
            <p:cNvPr id="120" name="Cloud Callout 119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458015" y="4180581"/>
              <a:ext cx="16473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move 1.0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walk 0.8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pass 0.8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ride 0.8</a:t>
              </a: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smtClean="0">
                <a:solidFill>
                  <a:prstClr val="black"/>
                </a:solidFill>
                <a:latin typeface="Calibri"/>
              </a:endParaRP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2" name="Picture 121" descr="video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11637" y="2667000"/>
            <a:ext cx="1546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EXPAND VERBS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Down Arrow 113"/>
          <p:cNvSpPr/>
          <p:nvPr/>
        </p:nvSpPr>
        <p:spPr>
          <a:xfrm flipH="1">
            <a:off x="4572000" y="2666206"/>
            <a:ext cx="228600" cy="114379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95600" y="4116289"/>
            <a:ext cx="2514600" cy="1674911"/>
            <a:chOff x="3200401" y="3886200"/>
            <a:chExt cx="2514600" cy="1674911"/>
          </a:xfrm>
        </p:grpSpPr>
        <p:sp>
          <p:nvSpPr>
            <p:cNvPr id="106" name="Cloud Callout 105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458015" y="4180581"/>
              <a:ext cx="1647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prstClr val="black"/>
                  </a:solidFill>
                  <a:latin typeface="Calibri"/>
                </a:rPr>
                <a:t>h</a:t>
              </a: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old 1.0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k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eep 1.0</a:t>
              </a: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smtClean="0">
                <a:solidFill>
                  <a:prstClr val="black"/>
                </a:solidFill>
                <a:latin typeface="Calibri"/>
              </a:endParaRP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14" descr="video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11637" y="2667000"/>
            <a:ext cx="1546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EXPAND VERBS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Down Arrow 113"/>
          <p:cNvSpPr/>
          <p:nvPr/>
        </p:nvSpPr>
        <p:spPr>
          <a:xfrm flipH="1">
            <a:off x="4267200" y="2971006"/>
            <a:ext cx="228600" cy="99139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95600" y="4116289"/>
            <a:ext cx="2514600" cy="1771709"/>
            <a:chOff x="3200401" y="3886200"/>
            <a:chExt cx="2514600" cy="1771709"/>
          </a:xfrm>
        </p:grpSpPr>
        <p:sp>
          <p:nvSpPr>
            <p:cNvPr id="106" name="Cloud Callout 105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458015" y="4180581"/>
              <a:ext cx="16473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ride 1.0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go 0.8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move 0.8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walk 0.7</a:t>
              </a: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smtClean="0">
                <a:solidFill>
                  <a:prstClr val="black"/>
                </a:solidFill>
                <a:latin typeface="Calibri"/>
              </a:endParaRP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 descr="video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11637" y="2667000"/>
            <a:ext cx="1546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EXPAND VERBS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Down Arrow 113"/>
          <p:cNvSpPr/>
          <p:nvPr/>
        </p:nvSpPr>
        <p:spPr>
          <a:xfrm flipH="1">
            <a:off x="3733800" y="3429000"/>
            <a:ext cx="228600" cy="67562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95600" y="4116289"/>
            <a:ext cx="2514600" cy="1771709"/>
            <a:chOff x="3200401" y="3886200"/>
            <a:chExt cx="2514600" cy="1771709"/>
          </a:xfrm>
        </p:grpSpPr>
        <p:sp>
          <p:nvSpPr>
            <p:cNvPr id="106" name="Cloud Callout 105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458015" y="4180581"/>
              <a:ext cx="16473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dance 1.0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turn 0.7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jump 0.7</a:t>
              </a:r>
            </a:p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hop 0.6</a:t>
              </a: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smtClean="0">
                <a:solidFill>
                  <a:prstClr val="black"/>
                </a:solidFill>
                <a:latin typeface="Calibri"/>
              </a:endParaRP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 descr="video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44800" y="3793493"/>
            <a:ext cx="1905000" cy="1007107"/>
            <a:chOff x="3200401" y="3886200"/>
            <a:chExt cx="2514600" cy="1674911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1" y="4310766"/>
              <a:ext cx="2112264" cy="87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EXPANDED VERBS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flipH="1">
            <a:off x="3276599" y="344066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410200" y="304801"/>
            <a:ext cx="3581400" cy="15195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Web-scale text corpora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86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GigaWord, BNC, ukWaC, WaCkypedia, GoogleNgrams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34000" y="2831068"/>
            <a:ext cx="2362200" cy="2193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sz="1800" b="1" dirty="0" smtClean="0">
                <a:solidFill>
                  <a:schemeClr val="accent5">
                    <a:lumMod val="75000"/>
                  </a:schemeClr>
                </a:solidFill>
              </a:rPr>
              <a:t>A man rides a horse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sz="1800" dirty="0" smtClean="0"/>
              <a:t>det(man-2, A-1)</a:t>
            </a:r>
            <a:endParaRPr lang="en-US" sz="1800" dirty="0" smtClean="0"/>
          </a:p>
          <a:p>
            <a:pPr>
              <a:buNone/>
            </a:pPr>
            <a:r>
              <a:rPr sz="1800" b="1" dirty="0" smtClean="0">
                <a:solidFill>
                  <a:srgbClr val="31859C"/>
                </a:solidFill>
              </a:rPr>
              <a:t>nsubj(rides-3, man-2)</a:t>
            </a:r>
            <a:endParaRPr lang="en-US" sz="1800" b="1" dirty="0" smtClean="0">
              <a:solidFill>
                <a:srgbClr val="31859C"/>
              </a:solidFill>
            </a:endParaRPr>
          </a:p>
          <a:p>
            <a:pPr>
              <a:buNone/>
            </a:pPr>
            <a:r>
              <a:rPr sz="1800" dirty="0" smtClean="0"/>
              <a:t>root(ROOT-0, rides-3)</a:t>
            </a:r>
            <a:endParaRPr lang="en-US" sz="1800" dirty="0" smtClean="0"/>
          </a:p>
          <a:p>
            <a:pPr>
              <a:buNone/>
            </a:pPr>
            <a:r>
              <a:rPr sz="1800" dirty="0" smtClean="0"/>
              <a:t>det(horse-5, a-4)</a:t>
            </a:r>
            <a:endParaRPr lang="en-US" sz="1800" dirty="0" smtClean="0"/>
          </a:p>
          <a:p>
            <a:pPr>
              <a:buNone/>
            </a:pPr>
            <a:r>
              <a:rPr sz="1800" b="1" dirty="0" smtClean="0">
                <a:solidFill>
                  <a:srgbClr val="31859C"/>
                </a:solidFill>
              </a:rPr>
              <a:t>dobj(rides-3, horse-5)</a:t>
            </a:r>
            <a:endParaRPr lang="en-US" sz="1800" b="1" dirty="0" smtClean="0">
              <a:solidFill>
                <a:srgbClr val="31859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5040868"/>
            <a:ext cx="221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&lt;person, ride, horse&gt;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5638800" y="1594226"/>
            <a:ext cx="2864560" cy="1225174"/>
            <a:chOff x="5638800" y="1594226"/>
            <a:chExt cx="2864560" cy="1225174"/>
          </a:xfrm>
        </p:grpSpPr>
        <p:sp>
          <p:nvSpPr>
            <p:cNvPr id="32" name="TextBox 31"/>
            <p:cNvSpPr txBox="1"/>
            <p:nvPr/>
          </p:nvSpPr>
          <p:spPr>
            <a:xfrm>
              <a:off x="5839162" y="2438400"/>
              <a:ext cx="2664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cap="all" dirty="0" smtClean="0">
                  <a:solidFill>
                    <a:prstClr val="black"/>
                  </a:solidFill>
                  <a:latin typeface="Calibri"/>
                </a:rPr>
                <a:t>GET Dependency Parses</a:t>
              </a:r>
              <a:endParaRPr lang="en-US" sz="1800" b="1" cap="all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 flipH="1">
              <a:off x="5638800" y="1594226"/>
              <a:ext cx="228600" cy="1225174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9" name="Up Arrow Callout 38"/>
          <p:cNvSpPr/>
          <p:nvPr/>
        </p:nvSpPr>
        <p:spPr>
          <a:xfrm>
            <a:off x="5105400" y="5448300"/>
            <a:ext cx="2743200" cy="685800"/>
          </a:xfrm>
          <a:prstGeom prst="up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Subject-Verb-Object  </a:t>
            </a:r>
            <a:r>
              <a:rPr lang="en-US" sz="1800" dirty="0" smtClean="0">
                <a:solidFill>
                  <a:prstClr val="white"/>
                </a:solidFill>
              </a:rPr>
              <a:t>triplet</a:t>
            </a: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0" name="Picture 39" descr="video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29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44800" y="3793493"/>
            <a:ext cx="1905000" cy="1007107"/>
            <a:chOff x="3200401" y="3886200"/>
            <a:chExt cx="2514600" cy="1674911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1" y="4310766"/>
              <a:ext cx="2112264" cy="87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EXPANDED VERBS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flipH="1">
            <a:off x="3276599" y="344066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410200" y="304801"/>
            <a:ext cx="3581400" cy="15195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Web-scale text corpora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86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GigaWord, BNC, ukWaC, WaCkypedia, GoogleNgrams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34000" y="2831068"/>
            <a:ext cx="2362200" cy="2193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1800" b="1" dirty="0" smtClean="0"/>
              <a:t>&lt;person, ride, horse&gt;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&lt;person, walk, dog&gt;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&lt;person, hit, ball&gt;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.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5638800" y="1594226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51932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5498068"/>
            <a:ext cx="23622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SVO Language Model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flipH="1">
            <a:off x="6400800" y="5024994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27" name="Picture 26" descr="video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44800" y="3793493"/>
            <a:ext cx="1905000" cy="1007107"/>
            <a:chOff x="3200401" y="3886200"/>
            <a:chExt cx="2514600" cy="1674911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1" y="4310766"/>
              <a:ext cx="2011680" cy="87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EXPANDED VERBS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flipH="1">
            <a:off x="3276599" y="344066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410200" y="304801"/>
            <a:ext cx="3581400" cy="15195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Web-scale text corpora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86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GigaWord, BNC, ukWaC, WaCkypedia, GoogleNgrams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34000" y="2831068"/>
            <a:ext cx="2362200" cy="2193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1800" b="1" dirty="0" smtClean="0"/>
              <a:t>&lt;person, ride, horse&gt;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&lt;person, walk, dog&gt;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&lt;person, hit, ball&gt;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.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5638800" y="1594226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51932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5498068"/>
            <a:ext cx="23622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SVO Language Model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flipH="1">
            <a:off x="6400800" y="5024994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flipH="1">
            <a:off x="8458200" y="1447800"/>
            <a:ext cx="228600" cy="3130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77200" y="4615934"/>
            <a:ext cx="952500" cy="12514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Regular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Language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Model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29" name="Picture 28" descr="video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44800" y="3793493"/>
            <a:ext cx="1905000" cy="1007107"/>
            <a:chOff x="3200401" y="3886200"/>
            <a:chExt cx="2514600" cy="1674911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1" y="4310766"/>
              <a:ext cx="2011680" cy="87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EXPANDED VERBS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flipH="1">
            <a:off x="3276599" y="344066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410200" y="304801"/>
            <a:ext cx="3581400" cy="15195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Web-scale text corpora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86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GigaWord, BNC, ukWaC, WaCkypedia, GoogleNgrams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5791200" y="1594226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51932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800" y="2895600"/>
            <a:ext cx="1295400" cy="1119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SVO Language Model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flipH="1">
            <a:off x="8001000" y="1600200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880836"/>
            <a:ext cx="1295400" cy="1119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REGULAR Language Model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flipH="1">
            <a:off x="1447800" y="3440668"/>
            <a:ext cx="228600" cy="1752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flipH="1">
            <a:off x="3276599" y="475638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flipH="1">
            <a:off x="5753100" y="4048780"/>
            <a:ext cx="228600" cy="11444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38" name="Picture 37" descr="video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1001" y="5257800"/>
            <a:ext cx="6857999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CONTENT PLANNING: &lt;</a:t>
            </a:r>
            <a:r>
              <a:rPr lang="en-US" sz="1800" b="1" dirty="0" smtClean="0">
                <a:solidFill>
                  <a:prstClr val="white"/>
                </a:solidFill>
              </a:rPr>
              <a:t>person, ride, motorbike&gt;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91000"/>
            <a:ext cx="4576763" cy="248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Video Description Dataset</a:t>
            </a:r>
            <a:b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(Chen &amp; Dolan, ACL 2011)</a:t>
            </a: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2,089 YouTube videos with 122K multi-lingual descriptions. 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Originally collected for paraphrase and machine translation examples.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Available at: </a:t>
            </a:r>
            <a:r>
              <a:rPr lang="en-US" sz="2400" dirty="0" smtClean="0">
                <a:hlinkClick r:id="rId3"/>
              </a:rPr>
              <a:t>http://www.cs.utexas.edu/users/ml/clamp/videoDescription/</a:t>
            </a:r>
            <a:endParaRPr lang="en-US" sz="2400" dirty="0" smtClean="0"/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33400" y="1295400"/>
            <a:ext cx="8001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6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objectdete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209228" cy="1307068"/>
          </a:xfrm>
          <a:prstGeom prst="rect">
            <a:avLst/>
          </a:prstGeom>
          <a:ln>
            <a:solidFill>
              <a:schemeClr val="bg1">
                <a:lumMod val="65000"/>
                <a:alpha val="47000"/>
              </a:schemeClr>
            </a:solidFill>
          </a:ln>
        </p:spPr>
      </p:pic>
      <p:pic>
        <p:nvPicPr>
          <p:cNvPr id="95" name="Picture 94" descr="verbdetec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133600"/>
            <a:ext cx="2292237" cy="1307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Down Arrow 98"/>
          <p:cNvSpPr/>
          <p:nvPr/>
        </p:nvSpPr>
        <p:spPr>
          <a:xfrm flipH="1">
            <a:off x="3276599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flipH="1">
            <a:off x="1905000" y="1696720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1" y="182582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OBJECTS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86200" y="1824334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VERBS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16"/>
          <p:cNvGrpSpPr/>
          <p:nvPr/>
        </p:nvGrpSpPr>
        <p:grpSpPr>
          <a:xfrm>
            <a:off x="2844800" y="3793493"/>
            <a:ext cx="1905000" cy="1007107"/>
            <a:chOff x="3200401" y="3886200"/>
            <a:chExt cx="2514600" cy="1674911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3200401" y="3886200"/>
              <a:ext cx="2514600" cy="16749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1" y="4310766"/>
              <a:ext cx="2045208" cy="87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EXPANDED VERBS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flipH="1">
            <a:off x="3276599" y="344066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410200" y="304801"/>
            <a:ext cx="3581400" cy="15195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Web-scale text corpora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86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GigaWord, BNC, ukWaC, WaCkypedia, GoogleNgrams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5791200" y="1594226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51932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800" y="2895600"/>
            <a:ext cx="1295400" cy="1119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SVO Language Model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flipH="1">
            <a:off x="8001000" y="1600200"/>
            <a:ext cx="228600" cy="122517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880836"/>
            <a:ext cx="1295400" cy="1119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REGULAR Language Model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flipH="1">
            <a:off x="1447800" y="3440668"/>
            <a:ext cx="228600" cy="1752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flipH="1">
            <a:off x="3276599" y="4756388"/>
            <a:ext cx="228600" cy="4368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flipH="1">
            <a:off x="5753100" y="4048780"/>
            <a:ext cx="228600" cy="11444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H="1">
            <a:off x="8001000" y="4048780"/>
            <a:ext cx="228600" cy="21996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6248400"/>
            <a:ext cx="8381999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SURFACE REALIZATION:  A </a:t>
            </a:r>
            <a:r>
              <a:rPr lang="en-US" sz="1800" b="1" dirty="0" smtClean="0">
                <a:solidFill>
                  <a:prstClr val="white"/>
                </a:solidFill>
              </a:rPr>
              <a:t>person is riding a motorbike.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flipH="1">
            <a:off x="4521200" y="5715000"/>
            <a:ext cx="228600" cy="533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28" name="Picture 27" descr="video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601" y="55880"/>
            <a:ext cx="3201755" cy="16205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1001" y="5257800"/>
            <a:ext cx="6857999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solidFill>
                  <a:prstClr val="white"/>
                </a:solidFill>
              </a:rPr>
              <a:t>CONTENT PLANNING: &lt;</a:t>
            </a:r>
            <a:r>
              <a:rPr lang="en-US" sz="1800" b="1" dirty="0" smtClean="0">
                <a:solidFill>
                  <a:prstClr val="white"/>
                </a:solidFill>
              </a:rPr>
              <a:t>person, ride, motorbike&gt;</a:t>
            </a:r>
            <a:endParaRPr lang="en-US" sz="1800" b="1" cap="all" dirty="0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SVO Just Using Vision (Baseline)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687888"/>
          </a:xfrm>
        </p:spPr>
        <p:txBody>
          <a:bodyPr/>
          <a:lstStyle/>
          <a:p>
            <a:r>
              <a:rPr lang="en-US" b="1" dirty="0" smtClean="0"/>
              <a:t>Top</a:t>
            </a:r>
            <a:r>
              <a:rPr lang="en-US" dirty="0" smtClean="0"/>
              <a:t> object detection from vision = Subject</a:t>
            </a:r>
          </a:p>
          <a:p>
            <a:r>
              <a:rPr lang="en-US" b="1" dirty="0" smtClean="0"/>
              <a:t>Next highest</a:t>
            </a:r>
            <a:r>
              <a:rPr lang="en-US" dirty="0" smtClean="0"/>
              <a:t> object detection = Object</a:t>
            </a:r>
          </a:p>
          <a:p>
            <a:r>
              <a:rPr lang="en-US" b="1" dirty="0" smtClean="0"/>
              <a:t>Top </a:t>
            </a:r>
            <a:r>
              <a:rPr lang="en-US" dirty="0" smtClean="0"/>
              <a:t>activity detection = Verb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SVO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object detections: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b="1" dirty="0" smtClean="0"/>
              <a:t>erson: 0.67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m</a:t>
            </a:r>
            <a:r>
              <a:rPr lang="en-US" i="1" dirty="0" smtClean="0"/>
              <a:t>otorbike: 0.56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og: 0.11</a:t>
            </a:r>
          </a:p>
          <a:p>
            <a:pPr marL="514350" indent="-514350"/>
            <a:r>
              <a:rPr lang="en-US" dirty="0" smtClean="0"/>
              <a:t>Top activity detections: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ride: 0.41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k</a:t>
            </a:r>
            <a:r>
              <a:rPr lang="en-US" dirty="0" err="1" smtClean="0"/>
              <a:t>eep_hold</a:t>
            </a:r>
            <a:r>
              <a:rPr lang="en-US" dirty="0" smtClean="0"/>
              <a:t>: 0.32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ift: 0.23</a:t>
            </a:r>
          </a:p>
          <a:p>
            <a:pPr marL="514350" indent="-514350"/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5867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Vision triplet: (person, ride, motorbike)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SVO Triples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dirty="0" smtClean="0"/>
              <a:t>A ground-truth SVO for a test video is determined by picking the most common S, V, and O used to describe this video (as determined by dependency parsing).</a:t>
            </a:r>
          </a:p>
          <a:p>
            <a:r>
              <a:rPr lang="en-US" dirty="0" smtClean="0"/>
              <a:t>Predicted S, V, and O are compared to ground-truth using two metrics:</a:t>
            </a:r>
          </a:p>
          <a:p>
            <a:pPr lvl="1"/>
            <a:r>
              <a:rPr lang="en-US" dirty="0" smtClean="0"/>
              <a:t>Binary:  1 or 0 for exact match or not</a:t>
            </a:r>
          </a:p>
          <a:p>
            <a:pPr lvl="1"/>
            <a:r>
              <a:rPr lang="en-US" dirty="0" smtClean="0"/>
              <a:t>WUP: Compare predicted word to ground truth using WUP semantic word similarity score from </a:t>
            </a:r>
            <a:r>
              <a:rPr lang="en-US" dirty="0" err="1" smtClean="0"/>
              <a:t>WordNet</a:t>
            </a:r>
            <a:r>
              <a:rPr lang="en-US" dirty="0" smtClean="0"/>
              <a:t> Similarity (0≤WUP≤1)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687888"/>
          </a:xfrm>
        </p:spPr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/>
              <a:t>185</a:t>
            </a:r>
            <a:r>
              <a:rPr lang="en-US" dirty="0" smtClean="0"/>
              <a:t> test </a:t>
            </a:r>
            <a:r>
              <a:rPr lang="en-US" dirty="0" smtClean="0"/>
              <a:t>videos that contain </a:t>
            </a:r>
            <a:r>
              <a:rPr lang="en-US" dirty="0" smtClean="0"/>
              <a:t>one of the 20 </a:t>
            </a:r>
            <a:r>
              <a:rPr lang="en-US" dirty="0" smtClean="0"/>
              <a:t>detectable</a:t>
            </a:r>
            <a:r>
              <a:rPr lang="en-US" dirty="0" smtClean="0"/>
              <a:t> </a:t>
            </a:r>
            <a:r>
              <a:rPr lang="en-US" dirty="0" smtClean="0"/>
              <a:t>objects </a:t>
            </a:r>
            <a:r>
              <a:rPr lang="en-US" dirty="0" smtClean="0"/>
              <a:t>and 58 detectable activities based </a:t>
            </a:r>
            <a:r>
              <a:rPr lang="en-US" dirty="0" smtClean="0"/>
              <a:t>on </a:t>
            </a:r>
            <a:r>
              <a:rPr lang="en-US" dirty="0" smtClean="0"/>
              <a:t>their words (or </a:t>
            </a:r>
            <a:r>
              <a:rPr lang="en-US" dirty="0" smtClean="0"/>
              <a:t>synonyms) appearing in </a:t>
            </a:r>
            <a:r>
              <a:rPr lang="en-US" dirty="0" smtClean="0"/>
              <a:t>their human </a:t>
            </a:r>
            <a:r>
              <a:rPr lang="en-US" dirty="0" smtClean="0"/>
              <a:t>descriptions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SVO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5500" y="2514600"/>
          <a:ext cx="5181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Verb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Vision baseline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71.35%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8.65%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29.19%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1.62%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19300" y="4343400"/>
          <a:ext cx="5334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Verb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Vision</a:t>
                      </a:r>
                    </a:p>
                    <a:p>
                      <a:pPr algn="ctr"/>
                      <a:r>
                        <a:rPr lang="en-US" b="1" dirty="0" smtClean="0"/>
                        <a:t>baseline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87.76%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40.20%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61.18%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63.05%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7575" y="2133600"/>
            <a:ext cx="239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Binary Accuracy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9847" y="3962400"/>
            <a:ext cx="219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WUP Accuracy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Detections are Faulty!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object detections: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motorbike: 0.67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person: 0.56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dog: 0.11</a:t>
            </a:r>
          </a:p>
          <a:p>
            <a:pPr marL="514350" indent="-514350"/>
            <a:r>
              <a:rPr lang="en-US" dirty="0" smtClean="0"/>
              <a:t>Top activity detections: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go_run_bowl_move</a:t>
            </a:r>
            <a:r>
              <a:rPr lang="en-US" dirty="0" smtClean="0"/>
              <a:t>: 0.41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ride: 0.32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lift: 0.23</a:t>
            </a:r>
          </a:p>
          <a:p>
            <a:pPr marL="514350" indent="-514350"/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867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Vision triplet: (motorbike, </a:t>
            </a:r>
            <a:r>
              <a:rPr lang="en-US" sz="2400" b="1" dirty="0" err="1" smtClean="0">
                <a:solidFill>
                  <a:srgbClr val="C00000"/>
                </a:solidFill>
              </a:rPr>
              <a:t>go_run_bowl_move</a:t>
            </a:r>
            <a:r>
              <a:rPr lang="en-US" sz="2400" b="1" dirty="0" smtClean="0">
                <a:solidFill>
                  <a:srgbClr val="C00000"/>
                </a:solidFill>
              </a:rPr>
              <a:t>, person)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Text-Mining to Determine</a:t>
            </a:r>
            <a:br>
              <a:rPr lang="en-US" dirty="0" smtClean="0"/>
            </a:br>
            <a:r>
              <a:rPr lang="en-US" smtClean="0"/>
              <a:t>SVO Plausibility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87888"/>
          </a:xfrm>
        </p:spPr>
        <p:txBody>
          <a:bodyPr/>
          <a:lstStyle/>
          <a:p>
            <a:r>
              <a:rPr lang="en-US" dirty="0" smtClean="0"/>
              <a:t>Build a probabilistic model to predict the real-world likelihood of a given SVO.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person,ride,motorbike</a:t>
            </a:r>
            <a:r>
              <a:rPr lang="en-US" dirty="0" smtClean="0"/>
              <a:t>) &gt; P(</a:t>
            </a:r>
            <a:r>
              <a:rPr lang="en-US" dirty="0" err="1" smtClean="0"/>
              <a:t>motorbike,run,person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the Stanford dependency parser on a large text corpus, and extract the S, V, and O for each sentence. </a:t>
            </a:r>
          </a:p>
          <a:p>
            <a:r>
              <a:rPr lang="en-US" dirty="0" smtClean="0"/>
              <a:t>Train a trigram language model on this SVO data, using </a:t>
            </a:r>
            <a:r>
              <a:rPr lang="en-US" dirty="0" err="1" smtClean="0"/>
              <a:t>Kneyser</a:t>
            </a:r>
            <a:r>
              <a:rPr lang="en-US" dirty="0" smtClean="0"/>
              <a:t>-Ney smoothing to back-off to SV and VO bigrams.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044" y="2142013"/>
            <a:ext cx="2534652" cy="3124200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0" y="111045"/>
            <a:ext cx="3516259" cy="2766536"/>
            <a:chOff x="3124200" y="381000"/>
            <a:chExt cx="4543926" cy="3429000"/>
          </a:xfrm>
        </p:grpSpPr>
        <p:sp>
          <p:nvSpPr>
            <p:cNvPr id="18" name="Cloud 17"/>
            <p:cNvSpPr/>
            <p:nvPr/>
          </p:nvSpPr>
          <p:spPr>
            <a:xfrm>
              <a:off x="3124200" y="381000"/>
              <a:ext cx="4543926" cy="3429000"/>
            </a:xfrm>
            <a:prstGeom prst="cloud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&lt;person, park, bat&gt;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26951" y="1263134"/>
              <a:ext cx="2698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&lt;person, ride, motorcycle&gt;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2977634"/>
              <a:ext cx="2062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&lt;person, walk, dog&gt;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98750" y="805934"/>
              <a:ext cx="1763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&lt;car, move, bag&gt;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200" y="2602468"/>
              <a:ext cx="2467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&lt;car, move, motorcycle&gt;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2233136"/>
              <a:ext cx="1869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&lt;person, hit, ball&gt;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Curved Right Arrow 24"/>
          <p:cNvSpPr/>
          <p:nvPr/>
        </p:nvSpPr>
        <p:spPr>
          <a:xfrm rot="18470881">
            <a:off x="1878218" y="2995332"/>
            <a:ext cx="731520" cy="227748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638090"/>
            <a:ext cx="20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person hit ball -1.17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4224" y="1420692"/>
            <a:ext cx="276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person ride motorcycle -1.3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2142013"/>
            <a:ext cx="224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person walk dog -2.18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4271" y="4495800"/>
            <a:ext cx="219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person park bat -4.76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1929" y="5193268"/>
            <a:ext cx="197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car move bag -5.47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5867400"/>
            <a:ext cx="267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car move motorcycle -5.52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0044" y="5225534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SVO Language Model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Integrated Scoring of SVOs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top </a:t>
            </a:r>
            <a:r>
              <a:rPr lang="en-US" i="1" dirty="0" smtClean="0"/>
              <a:t>n</a:t>
            </a:r>
            <a:r>
              <a:rPr lang="en-US" dirty="0" smtClean="0"/>
              <a:t>=5 detected objects and the top </a:t>
            </a:r>
            <a:r>
              <a:rPr lang="en-US" i="1" dirty="0" smtClean="0"/>
              <a:t>k</a:t>
            </a:r>
            <a:r>
              <a:rPr lang="en-US" dirty="0" smtClean="0"/>
              <a:t>=10 verb detections (plus their verb expansions) for a given test video.</a:t>
            </a:r>
          </a:p>
          <a:p>
            <a:r>
              <a:rPr lang="en-US" dirty="0" smtClean="0"/>
              <a:t>Construct all possible SVO triples from these nouns and verbs.</a:t>
            </a:r>
          </a:p>
          <a:p>
            <a:r>
              <a:rPr lang="en-US" dirty="0" smtClean="0"/>
              <a:t>Pick the best overall SVO using a metric that combines evidence from both vision and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Sample Video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de4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" y="1003453"/>
            <a:ext cx="792480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5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886200"/>
          </a:xfrm>
        </p:spPr>
        <p:txBody>
          <a:bodyPr/>
          <a:lstStyle/>
          <a:p>
            <a:r>
              <a:rPr lang="en-US" dirty="0" smtClean="0"/>
              <a:t>Linearly interpolate vision and language-model scores: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SVO vision score assuming independence of components and taking into account similarity of expanded verbs.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SVO Scores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2590800"/>
          <a:ext cx="5327650" cy="1009650"/>
        </p:xfrm>
        <a:graphic>
          <a:graphicData uri="http://schemas.openxmlformats.org/presentationml/2006/ole">
            <p:oleObj spid="_x0000_s95310" name="Equation" r:id="rId3" imgW="2413000" imgH="457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9425" y="5486400"/>
          <a:ext cx="8437563" cy="533400"/>
        </p:xfrm>
        <a:graphic>
          <a:graphicData uri="http://schemas.openxmlformats.org/presentationml/2006/ole">
            <p:oleObj spid="_x0000_s95311" name="Equation" r:id="rId4" imgW="38227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Reranked</a:t>
            </a:r>
            <a:r>
              <a:rPr lang="en-US" dirty="0" smtClean="0"/>
              <a:t> SVOs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person,ride,motorcycle</a:t>
            </a:r>
            <a:r>
              <a:rPr lang="en-US" sz="2400" b="1" dirty="0"/>
              <a:t> -</a:t>
            </a:r>
            <a:r>
              <a:rPr lang="en-US" sz="2400" b="1" dirty="0" smtClean="0"/>
              <a:t>3.02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,follow,person</a:t>
            </a:r>
            <a:r>
              <a:rPr lang="en-US" sz="2400" dirty="0"/>
              <a:t> -</a:t>
            </a:r>
            <a:r>
              <a:rPr lang="en-US" sz="2400" dirty="0" smtClean="0"/>
              <a:t>3.31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,push,person</a:t>
            </a:r>
            <a:r>
              <a:rPr lang="en-US" sz="2400" dirty="0"/>
              <a:t> -</a:t>
            </a:r>
            <a:r>
              <a:rPr lang="en-US" sz="2400" dirty="0" smtClean="0"/>
              <a:t>3.35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,move,person</a:t>
            </a:r>
            <a:r>
              <a:rPr lang="en-US" sz="2400" dirty="0"/>
              <a:t> -</a:t>
            </a:r>
            <a:r>
              <a:rPr lang="en-US" sz="2400" dirty="0" smtClean="0"/>
              <a:t>3.42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,run,person</a:t>
            </a:r>
            <a:r>
              <a:rPr lang="en-US" sz="2400" dirty="0"/>
              <a:t> -</a:t>
            </a:r>
            <a:r>
              <a:rPr lang="en-US" sz="2400" dirty="0" smtClean="0"/>
              <a:t>3.50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,come,person</a:t>
            </a:r>
            <a:r>
              <a:rPr lang="en-US" sz="2400" dirty="0"/>
              <a:t> -</a:t>
            </a:r>
            <a:r>
              <a:rPr lang="en-US" sz="2400" dirty="0" smtClean="0"/>
              <a:t>3.51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,fall,person</a:t>
            </a:r>
            <a:r>
              <a:rPr lang="en-US" sz="2400" dirty="0"/>
              <a:t> -</a:t>
            </a:r>
            <a:r>
              <a:rPr lang="en-US" sz="2400" dirty="0" smtClean="0"/>
              <a:t>3.53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,walk,person</a:t>
            </a:r>
            <a:r>
              <a:rPr lang="en-US" sz="2400" dirty="0"/>
              <a:t> -</a:t>
            </a:r>
            <a:r>
              <a:rPr lang="en-US" sz="2400" dirty="0" smtClean="0"/>
              <a:t>3.61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motorcycle</a:t>
            </a:r>
            <a:r>
              <a:rPr lang="en-US" sz="2400" dirty="0" err="1"/>
              <a:t>,come,person</a:t>
            </a:r>
            <a:r>
              <a:rPr lang="en-US" sz="2400" dirty="0"/>
              <a:t> -</a:t>
            </a:r>
            <a:r>
              <a:rPr lang="en-US" sz="2400" dirty="0" smtClean="0"/>
              <a:t>3.63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,pull,person</a:t>
            </a:r>
            <a:r>
              <a:rPr lang="en-US" sz="2400" dirty="0"/>
              <a:t> -</a:t>
            </a:r>
            <a:r>
              <a:rPr lang="en-US" sz="2400" dirty="0" smtClean="0"/>
              <a:t>3.65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Baseline Vision triplet:</a:t>
            </a:r>
            <a:r>
              <a:rPr lang="en-US" sz="2400" b="1" dirty="0" smtClean="0">
                <a:solidFill>
                  <a:srgbClr val="000000"/>
                </a:solidFill>
              </a:rPr>
              <a:t> motorbike, march, person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4066"/>
            <a:ext cx="8229600" cy="4648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/>
              <a:t>person,walk,dog</a:t>
            </a:r>
            <a:r>
              <a:rPr lang="en-US" sz="2400" b="1" dirty="0" smtClean="0"/>
              <a:t> -3.35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,follow,person</a:t>
            </a:r>
            <a:r>
              <a:rPr lang="en-US" sz="2400" dirty="0"/>
              <a:t> -</a:t>
            </a:r>
            <a:r>
              <a:rPr lang="en-US" sz="2400" dirty="0" smtClean="0"/>
              <a:t>3.35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dog,come,person</a:t>
            </a:r>
            <a:r>
              <a:rPr lang="en-US" sz="2400" dirty="0" smtClean="0"/>
              <a:t>  </a:t>
            </a:r>
            <a:r>
              <a:rPr lang="en-US" sz="2400" dirty="0"/>
              <a:t>-</a:t>
            </a:r>
            <a:r>
              <a:rPr lang="en-US" sz="2400" dirty="0" smtClean="0"/>
              <a:t>3.46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,move,person</a:t>
            </a:r>
            <a:r>
              <a:rPr lang="en-US" sz="2400" dirty="0"/>
              <a:t> -</a:t>
            </a:r>
            <a:r>
              <a:rPr lang="en-US" sz="2400" dirty="0" smtClean="0"/>
              <a:t>3.46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,run,person</a:t>
            </a:r>
            <a:r>
              <a:rPr lang="en-US" sz="2400" dirty="0"/>
              <a:t> -</a:t>
            </a:r>
            <a:r>
              <a:rPr lang="en-US" sz="2400" dirty="0" smtClean="0"/>
              <a:t>3.52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,come,person</a:t>
            </a:r>
            <a:r>
              <a:rPr lang="en-US" sz="2400" dirty="0"/>
              <a:t> -</a:t>
            </a:r>
            <a:r>
              <a:rPr lang="en-US" sz="2400" dirty="0" smtClean="0"/>
              <a:t>3.55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,fall,person</a:t>
            </a:r>
            <a:r>
              <a:rPr lang="en-US" sz="2400" dirty="0"/>
              <a:t> -</a:t>
            </a:r>
            <a:r>
              <a:rPr lang="en-US" sz="2400" dirty="0" smtClean="0"/>
              <a:t>3.57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,come,dog</a:t>
            </a:r>
            <a:r>
              <a:rPr lang="en-US" sz="2400" dirty="0"/>
              <a:t> -</a:t>
            </a:r>
            <a:r>
              <a:rPr lang="en-US" sz="2400" dirty="0" smtClean="0"/>
              <a:t>3.62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,walk,person</a:t>
            </a:r>
            <a:r>
              <a:rPr lang="en-US" sz="2400" dirty="0"/>
              <a:t> -</a:t>
            </a:r>
            <a:r>
              <a:rPr lang="en-US" sz="2400" dirty="0" smtClean="0"/>
              <a:t>3.65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person</a:t>
            </a:r>
            <a:r>
              <a:rPr lang="en-US" sz="2400" dirty="0" err="1"/>
              <a:t>,go,dog</a:t>
            </a:r>
            <a:r>
              <a:rPr lang="en-US" sz="2400" dirty="0"/>
              <a:t> -</a:t>
            </a:r>
            <a:r>
              <a:rPr lang="en-US" sz="2400" dirty="0" smtClean="0"/>
              <a:t>3.70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054" y="6096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Baseline Vision triplet: </a:t>
            </a:r>
            <a:r>
              <a:rPr lang="en-US" sz="2400" b="1" dirty="0" smtClean="0">
                <a:solidFill>
                  <a:srgbClr val="000000"/>
                </a:solidFill>
              </a:rPr>
              <a:t>person, move, dog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381000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Sample Reranked SVOs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SVO Accuracy Results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baseline="-25000" dirty="0" smtClean="0"/>
              <a:t>1</a:t>
            </a:r>
            <a:r>
              <a:rPr lang="en-US" dirty="0" smtClean="0"/>
              <a:t> = 0)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2171887"/>
              </p:ext>
            </p:extLst>
          </p:nvPr>
        </p:nvGraphicFramePr>
        <p:xfrm>
          <a:off x="583695" y="1828800"/>
          <a:ext cx="7772400" cy="217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447800"/>
                <a:gridCol w="1371600"/>
                <a:gridCol w="1295400"/>
                <a:gridCol w="1295400"/>
              </a:tblGrid>
              <a:tr h="51790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</a:t>
                      </a:r>
                    </a:p>
                  </a:txBody>
                  <a:tcPr/>
                </a:tc>
              </a:tr>
              <a:tr h="3738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Vision baseline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71.35%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8.65%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29.19%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1.62%</a:t>
                      </a:r>
                      <a:endParaRPr lang="en-US" b="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SVO LM</a:t>
                      </a:r>
                    </a:p>
                    <a:p>
                      <a:pPr algn="ctr"/>
                      <a:r>
                        <a:rPr lang="en-US" b="1" dirty="0" smtClean="0"/>
                        <a:t>(No Verb</a:t>
                      </a:r>
                      <a:r>
                        <a:rPr lang="en-US" b="1" baseline="0" dirty="0" smtClean="0"/>
                        <a:t> Expansion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85.95%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16.22%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24.32%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11.35%</a:t>
                      </a:r>
                      <a:endParaRPr lang="en-US" b="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SVO LM</a:t>
                      </a:r>
                    </a:p>
                    <a:p>
                      <a:pPr algn="ctr"/>
                      <a:r>
                        <a:rPr lang="en-US" b="1" dirty="0" smtClean="0"/>
                        <a:t>(Verb Expansion)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85.95%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36.76%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33.51%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23.78%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575837"/>
              </p:ext>
            </p:extLst>
          </p:nvPr>
        </p:nvGraphicFramePr>
        <p:xfrm>
          <a:off x="621795" y="4648200"/>
          <a:ext cx="769620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661"/>
                <a:gridCol w="1398539"/>
                <a:gridCol w="1295400"/>
                <a:gridCol w="1295400"/>
                <a:gridCol w="1219201"/>
              </a:tblGrid>
              <a:tr h="3573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Activity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Object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</a:t>
                      </a:r>
                    </a:p>
                  </a:txBody>
                  <a:tcPr/>
                </a:tc>
              </a:tr>
              <a:tr h="34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Vision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87.76%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40.20%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61.18%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63.05%</a:t>
                      </a:r>
                      <a:endParaRPr lang="en-US" b="0" dirty="0"/>
                    </a:p>
                  </a:txBody>
                  <a:tcPr/>
                </a:tc>
              </a:tr>
              <a:tr h="554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SVO LM</a:t>
                      </a:r>
                    </a:p>
                    <a:p>
                      <a:pPr algn="ctr"/>
                      <a:r>
                        <a:rPr lang="en-US" b="1" dirty="0" smtClean="0"/>
                        <a:t>(No Verb</a:t>
                      </a:r>
                      <a:r>
                        <a:rPr lang="en-US" b="1" baseline="0" dirty="0" smtClean="0"/>
                        <a:t> Expansion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94.90%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63.54%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69.39%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75.94%</a:t>
                      </a:r>
                      <a:endParaRPr lang="en-US" b="0" dirty="0"/>
                    </a:p>
                  </a:txBody>
                  <a:tcPr/>
                </a:tc>
              </a:tr>
              <a:tr h="554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SVO LM</a:t>
                      </a:r>
                    </a:p>
                    <a:p>
                      <a:pPr algn="ctr"/>
                      <a:r>
                        <a:rPr lang="en-US" b="1" dirty="0" smtClean="0"/>
                        <a:t>(Verb Expansion)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94.90%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66.36%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72.74%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78.00%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1169" y="1371600"/>
            <a:ext cx="239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Binary Accuracy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441" y="4191000"/>
            <a:ext cx="219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WUP Accuracy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Realization: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Template + Language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 anchor="t">
            <a:normAutofit fontScale="85000"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333399"/>
                </a:solidFill>
              </a:rPr>
              <a:t>Input: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best SVO triplet from  the content planning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Best fitting preposition connecting the verb &amp; object (mined from text corpora)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333399"/>
                </a:solidFill>
              </a:rPr>
              <a:t>Template:</a:t>
            </a:r>
          </a:p>
          <a:p>
            <a:pPr marL="514350" indent="-514350">
              <a:buNone/>
            </a:pPr>
            <a:r>
              <a:rPr lang="en-US" b="1" dirty="0" smtClean="0"/>
              <a:t>	Determiner + Subject + (conjugated</a:t>
            </a:r>
            <a:r>
              <a:rPr lang="en-US" b="1" dirty="0"/>
              <a:t> </a:t>
            </a:r>
            <a:r>
              <a:rPr lang="en-US" b="1" dirty="0" smtClean="0"/>
              <a:t>Verb) + Preposition(optional) + Determiner + Object</a:t>
            </a:r>
            <a:endParaRPr lang="en-US" b="1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Generate all sentences fitting this template and rank them using a Language Model trained on Google </a:t>
            </a:r>
            <a:r>
              <a:rPr lang="en-US" dirty="0" err="1" smtClean="0"/>
              <a:t>NGrams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Automatic Evaluation of Sentence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004" y="3696237"/>
            <a:ext cx="7886932" cy="21653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76400"/>
          </a:xfrm>
        </p:spPr>
        <p:txBody>
          <a:bodyPr/>
          <a:lstStyle/>
          <a:p>
            <a:r>
              <a:rPr lang="en-US" dirty="0" smtClean="0"/>
              <a:t>Evaluate generated sentences using standard Machine Translation (MT) metrics.</a:t>
            </a:r>
          </a:p>
          <a:p>
            <a:r>
              <a:rPr lang="en-US" dirty="0" smtClean="0"/>
              <a:t>Treat all human provided descriptions as “reference translations”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26004" y="5181600"/>
            <a:ext cx="7755996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Evaluation of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687888"/>
          </a:xfrm>
        </p:spPr>
        <p:txBody>
          <a:bodyPr/>
          <a:lstStyle/>
          <a:p>
            <a:r>
              <a:rPr lang="en-US" sz="2800" dirty="0" smtClean="0"/>
              <a:t>Asked 9 unique </a:t>
            </a:r>
            <a:r>
              <a:rPr lang="en-US" sz="2800" dirty="0" err="1" smtClean="0"/>
              <a:t>MTurk</a:t>
            </a:r>
            <a:r>
              <a:rPr lang="en-US" sz="2800" dirty="0" smtClean="0"/>
              <a:t> workers to evaluate descriptions of each test video.</a:t>
            </a:r>
          </a:p>
          <a:p>
            <a:r>
              <a:rPr lang="en-US" sz="2800" dirty="0" smtClean="0"/>
              <a:t>Asked to choose between vision-baseline sentence, SVO-LM (VE) sentence, or “neither.”</a:t>
            </a:r>
          </a:p>
          <a:p>
            <a:r>
              <a:rPr lang="en-US" sz="2800" smtClean="0"/>
              <a:t>When </a:t>
            </a:r>
            <a:r>
              <a:rPr lang="en-US" sz="2800" dirty="0" smtClean="0"/>
              <a:t>preference expressed, 61.04% preferred SVO-LM (VE) sentence.</a:t>
            </a:r>
          </a:p>
          <a:p>
            <a:r>
              <a:rPr lang="en-US" sz="2800" dirty="0" smtClean="0"/>
              <a:t>For 84 videos where the majority of judges had a clear preference, 65.48% preferred the SVO-LM </a:t>
            </a:r>
            <a:r>
              <a:rPr lang="en-US" sz="2800" dirty="0"/>
              <a:t>(VE) sentence.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Examples where we outperform the baseline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5" name="SVO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" y="1371600"/>
            <a:ext cx="6707187" cy="50308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9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Examples where we </a:t>
            </a:r>
            <a:r>
              <a:rPr lang="en-US" dirty="0" smtClean="0">
                <a:solidFill>
                  <a:srgbClr val="0070C0"/>
                </a:solidFill>
              </a:rPr>
              <a:t>underperform </a:t>
            </a:r>
            <a:r>
              <a:rPr lang="en-US" dirty="0">
                <a:solidFill>
                  <a:srgbClr val="0070C0"/>
                </a:solidFill>
              </a:rPr>
              <a:t>the baseline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5" name="Vision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66800" y="1333490"/>
            <a:ext cx="7010400" cy="52582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5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AE8CE4-7F07-4009-87E0-78E84354A828}" type="slidenum">
              <a:rPr lang="en-US" sz="1200" smtClean="0">
                <a:latin typeface="Helvetica" pitchFamily="34" charset="0"/>
              </a:rPr>
              <a:pPr eaLnBrk="1" hangingPunct="1"/>
              <a:t>39</a:t>
            </a:fld>
            <a:endParaRPr lang="en-US" sz="1200" smtClean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Conclusions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We </a:t>
            </a:r>
            <a:r>
              <a:rPr lang="en-US" altLang="zh-CN" dirty="0" smtClean="0">
                <a:ea typeface="宋体" pitchFamily="2" charset="-122"/>
              </a:rPr>
              <a:t>have developed a </a:t>
            </a:r>
            <a:r>
              <a:rPr lang="en-US" altLang="zh-CN" dirty="0" smtClean="0">
                <a:ea typeface="宋体" pitchFamily="2" charset="-122"/>
              </a:rPr>
              <a:t>simple, preliminary </a:t>
            </a:r>
            <a:r>
              <a:rPr lang="en-US" altLang="zh-CN" dirty="0" smtClean="0">
                <a:ea typeface="宋体" pitchFamily="2" charset="-122"/>
              </a:rPr>
              <a:t>broad-scale video description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An </a:t>
            </a:r>
            <a:r>
              <a:rPr lang="en-US" altLang="zh-CN" dirty="0" smtClean="0">
                <a:ea typeface="宋体" pitchFamily="2" charset="-122"/>
              </a:rPr>
              <a:t>SVO language model </a:t>
            </a:r>
            <a:r>
              <a:rPr lang="en-US" altLang="zh-CN" dirty="0" smtClean="0">
                <a:ea typeface="宋体" pitchFamily="2" charset="-122"/>
              </a:rPr>
              <a:t>trained on </a:t>
            </a:r>
            <a:r>
              <a:rPr lang="en-US" altLang="zh-CN" dirty="0" smtClean="0">
                <a:ea typeface="宋体" pitchFamily="2" charset="-122"/>
              </a:rPr>
              <a:t>large-scale </a:t>
            </a:r>
            <a:r>
              <a:rPr lang="en-US" altLang="zh-CN" dirty="0" smtClean="0">
                <a:ea typeface="宋体" pitchFamily="2" charset="-122"/>
              </a:rPr>
              <a:t>parsed text, improves performance across multiple evaluations.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Many directions for improving the complexity and coverage of both language and vision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Sample M-Turk Human 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escriptions (average ~50 per video)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5562600"/>
          </a:xfrm>
        </p:spPr>
        <p:txBody>
          <a:bodyPr>
            <a:noAutofit/>
          </a:bodyPr>
          <a:lstStyle/>
          <a:p>
            <a:r>
              <a:rPr lang="en-US" sz="1500" dirty="0" smtClean="0"/>
              <a:t>A MAN PLAYING WITH TWO DOGS</a:t>
            </a:r>
          </a:p>
          <a:p>
            <a:r>
              <a:rPr lang="en-US" sz="1500" dirty="0" smtClean="0"/>
              <a:t>A man takes a walk in a field with his dogs.</a:t>
            </a:r>
          </a:p>
          <a:p>
            <a:r>
              <a:rPr lang="en-US" sz="1500" dirty="0" smtClean="0"/>
              <a:t>A man training the dogs in a big field.</a:t>
            </a:r>
          </a:p>
          <a:p>
            <a:r>
              <a:rPr lang="en-US" sz="1500" dirty="0" smtClean="0"/>
              <a:t>A person is walking his dogs.</a:t>
            </a:r>
          </a:p>
          <a:p>
            <a:r>
              <a:rPr lang="en-US" sz="1500" dirty="0" smtClean="0"/>
              <a:t>A woman is walking her dogs.</a:t>
            </a:r>
          </a:p>
          <a:p>
            <a:r>
              <a:rPr lang="en-US" sz="1500" dirty="0" smtClean="0"/>
              <a:t>A woman is walking with dogs in a field.</a:t>
            </a:r>
          </a:p>
          <a:p>
            <a:r>
              <a:rPr lang="en-US" sz="1500" dirty="0" smtClean="0"/>
              <a:t>A woman is walking with four dogs outside.</a:t>
            </a:r>
          </a:p>
          <a:p>
            <a:r>
              <a:rPr lang="en-US" sz="1500" dirty="0" smtClean="0"/>
              <a:t>A woman walks across a field with several dogs.</a:t>
            </a:r>
          </a:p>
          <a:p>
            <a:r>
              <a:rPr lang="en-US" sz="1500" dirty="0" smtClean="0"/>
              <a:t>All dogs are going along with the woman.</a:t>
            </a:r>
          </a:p>
          <a:p>
            <a:r>
              <a:rPr lang="en-US" sz="1500" dirty="0" smtClean="0"/>
              <a:t>dogs are playing</a:t>
            </a:r>
          </a:p>
          <a:p>
            <a:r>
              <a:rPr lang="en-US" sz="1500" dirty="0" smtClean="0"/>
              <a:t>Dogs follow a man.</a:t>
            </a:r>
          </a:p>
          <a:p>
            <a:r>
              <a:rPr lang="en-US" sz="1500" dirty="0" smtClean="0"/>
              <a:t>Several dogs follow a person.</a:t>
            </a:r>
          </a:p>
          <a:p>
            <a:r>
              <a:rPr lang="en-US" sz="1500" dirty="0" smtClean="0"/>
              <a:t>some dog playing each other</a:t>
            </a:r>
          </a:p>
          <a:p>
            <a:r>
              <a:rPr lang="en-US" sz="1500" dirty="0" smtClean="0"/>
              <a:t>Someone walking in a field with dogs.</a:t>
            </a:r>
          </a:p>
          <a:p>
            <a:r>
              <a:rPr lang="en-US" sz="1500" dirty="0" smtClean="0"/>
              <a:t>very cute dogs</a:t>
            </a:r>
          </a:p>
          <a:p>
            <a:r>
              <a:rPr lang="en-US" sz="1500" dirty="0" smtClean="0"/>
              <a:t>A MAN IS GOING WITH A DOG.</a:t>
            </a:r>
          </a:p>
          <a:p>
            <a:r>
              <a:rPr lang="en-US" sz="1500" dirty="0" smtClean="0"/>
              <a:t>four dogs are walking with woman in field</a:t>
            </a:r>
          </a:p>
          <a:p>
            <a:r>
              <a:rPr lang="en-US" sz="1500" dirty="0" smtClean="0"/>
              <a:t>the man and dogs walking the forest</a:t>
            </a:r>
          </a:p>
          <a:p>
            <a:r>
              <a:rPr lang="en-US" sz="1500" dirty="0" smtClean="0"/>
              <a:t>Dogs are Walking with a Man.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447800"/>
            <a:ext cx="41910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The woman is walking her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person is walking some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walks with his dogs in the field.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is walking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dogs are running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guy is training his dogs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is walking with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men and some dog are running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men walking with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person is walking with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woman is walking her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Somebody walking with his/her pets.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the man is playing with the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guy training his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lady is roaming in the field with his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lady playing with her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and 4 dogs are walking through a field.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in a field playing with dogs.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 man is playing with dogs.</a:t>
            </a:r>
          </a:p>
        </p:txBody>
      </p:sp>
    </p:spTree>
    <p:extLst>
      <p:ext uri="{BB962C8B-B14F-4D97-AF65-F5344CB8AC3E}">
        <p14:creationId xmlns:p14="http://schemas.microsoft.com/office/powerpoint/2010/main" xmlns="" val="121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Video Description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 short, declarative sentence describing a video in this corpus.</a:t>
            </a:r>
          </a:p>
          <a:p>
            <a:r>
              <a:rPr lang="en-US" dirty="0" smtClean="0"/>
              <a:t>First generate a subject (S), verb (V), object (O) triplet for describing the video.</a:t>
            </a:r>
          </a:p>
          <a:p>
            <a:pPr lvl="1"/>
            <a:r>
              <a:rPr lang="en-US" dirty="0" smtClean="0"/>
              <a:t>&lt;cat, play, ball&gt;</a:t>
            </a:r>
          </a:p>
          <a:p>
            <a:r>
              <a:rPr lang="en-US" dirty="0" smtClean="0"/>
              <a:t>Next generate a grammatical sentence from this triplet.</a:t>
            </a:r>
          </a:p>
          <a:p>
            <a:pPr lvl="1"/>
            <a:r>
              <a:rPr lang="en-US" dirty="0" smtClean="0"/>
              <a:t>A cat is playing with a ball.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E5FFA-2973-43B1-99F6-C66376BCE2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581400" y="5955268"/>
            <a:ext cx="31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 person is riding a motorbike.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4563454" y="2219541"/>
            <a:ext cx="608407" cy="65349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2656609" y="3049587"/>
            <a:ext cx="1946530" cy="35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4475286" y="3209800"/>
            <a:ext cx="320433" cy="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5585249" y="2099837"/>
            <a:ext cx="320431" cy="2219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Su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199" y="3611159"/>
            <a:ext cx="1560401" cy="1024181"/>
          </a:xfrm>
          <a:prstGeom prst="rect">
            <a:avLst/>
          </a:prstGeom>
        </p:spPr>
      </p:pic>
      <p:pic>
        <p:nvPicPr>
          <p:cNvPr id="32" name="Picture 31" descr="Ver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2595" y="3564181"/>
            <a:ext cx="2394805" cy="1071159"/>
          </a:xfrm>
          <a:prstGeom prst="rect">
            <a:avLst/>
          </a:prstGeom>
        </p:spPr>
      </p:pic>
      <p:pic>
        <p:nvPicPr>
          <p:cNvPr id="33" name="Picture 32" descr="Ob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6628" y="3564180"/>
            <a:ext cx="1795767" cy="107115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77028" y="4583668"/>
            <a:ext cx="10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UBJECT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1465" y="4635340"/>
            <a:ext cx="10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ERB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7460" y="4635339"/>
            <a:ext cx="10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BJECT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erson_bike_vid157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483867" y="533400"/>
            <a:ext cx="4203593" cy="231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5708" y="4885674"/>
            <a:ext cx="867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person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6551" y="4885674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ride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87461" y="4885674"/>
            <a:ext cx="116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motorbike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4" grpId="0"/>
      <p:bldP spid="35" grpId="0" animBg="1"/>
      <p:bldP spid="38" grpId="0"/>
      <p:bldP spid="39" grpId="0"/>
      <p:bldP spid="41" grpId="0"/>
      <p:bldP spid="5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754868"/>
            <a:ext cx="214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OBJECT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440254" y="4812268"/>
            <a:ext cx="1840054" cy="392668"/>
            <a:chOff x="381000" y="3204496"/>
            <a:chExt cx="1840054" cy="392668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cow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6477000" y="5008602"/>
            <a:ext cx="1840054" cy="392668"/>
            <a:chOff x="680173" y="3749564"/>
            <a:chExt cx="1840054" cy="392668"/>
          </a:xfrm>
        </p:grpSpPr>
        <p:sp>
          <p:nvSpPr>
            <p:cNvPr id="13" name="Rounded Rectangle 12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person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0.42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061108" y="3645932"/>
            <a:ext cx="1840054" cy="392668"/>
            <a:chOff x="1301027" y="4876800"/>
            <a:chExt cx="1840054" cy="392668"/>
          </a:xfrm>
        </p:grpSpPr>
        <p:sp>
          <p:nvSpPr>
            <p:cNvPr id="15" name="Rounded Rectangle 14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table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683973" y="4234934"/>
            <a:ext cx="1840054" cy="392668"/>
            <a:chOff x="1600200" y="5562600"/>
            <a:chExt cx="1840054" cy="392668"/>
          </a:xfrm>
        </p:grpSpPr>
        <p:sp>
          <p:nvSpPr>
            <p:cNvPr id="17" name="Rounded Rectangle 16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aeroplane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619973" y="4038600"/>
            <a:ext cx="1840054" cy="392668"/>
            <a:chOff x="381000" y="3204496"/>
            <a:chExt cx="1840054" cy="392668"/>
          </a:xfrm>
        </p:grpSpPr>
        <p:sp>
          <p:nvSpPr>
            <p:cNvPr id="20" name="Rounded Rectangle 19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2221054" y="5597604"/>
            <a:ext cx="1840054" cy="392668"/>
            <a:chOff x="381000" y="3204496"/>
            <a:chExt cx="1840054" cy="392668"/>
          </a:xfrm>
        </p:grpSpPr>
        <p:sp>
          <p:nvSpPr>
            <p:cNvPr id="25" name="Rounded Rectangle 24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motorbike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0.51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5683973" y="5793938"/>
            <a:ext cx="1840054" cy="392668"/>
            <a:chOff x="381000" y="3204496"/>
            <a:chExt cx="1840054" cy="392668"/>
          </a:xfrm>
        </p:grpSpPr>
        <p:sp>
          <p:nvSpPr>
            <p:cNvPr id="28" name="Rounded Rectangle 27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train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1120492" y="4812268"/>
            <a:ext cx="1840054" cy="392668"/>
            <a:chOff x="381000" y="3204496"/>
            <a:chExt cx="1840054" cy="392668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car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video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41402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1886" y="2754868"/>
            <a:ext cx="296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SORTED OBJECT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04800" y="3204496"/>
            <a:ext cx="1840054" cy="392668"/>
            <a:chOff x="381000" y="3204496"/>
            <a:chExt cx="1840054" cy="392668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motorbike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0.51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750746" y="3645932"/>
            <a:ext cx="1840054" cy="392668"/>
            <a:chOff x="680173" y="3749564"/>
            <a:chExt cx="1840054" cy="392668"/>
          </a:xfrm>
        </p:grpSpPr>
        <p:sp>
          <p:nvSpPr>
            <p:cNvPr id="36" name="Rounded Rectangle 35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person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0.42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1284146" y="4114800"/>
            <a:ext cx="1840054" cy="392668"/>
            <a:chOff x="1301027" y="4876800"/>
            <a:chExt cx="1840054" cy="392668"/>
          </a:xfrm>
        </p:grpSpPr>
        <p:sp>
          <p:nvSpPr>
            <p:cNvPr id="39" name="Rounded Rectangle 38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car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2221054" y="5017532"/>
            <a:ext cx="1840054" cy="392668"/>
            <a:chOff x="1600200" y="5562600"/>
            <a:chExt cx="1840054" cy="392668"/>
          </a:xfrm>
        </p:grpSpPr>
        <p:sp>
          <p:nvSpPr>
            <p:cNvPr id="42" name="Rounded Rectangle 41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aeroplane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1741346" y="4560332"/>
            <a:ext cx="1840054" cy="392668"/>
            <a:chOff x="1453427" y="4724400"/>
            <a:chExt cx="1840054" cy="392668"/>
          </a:xfrm>
        </p:grpSpPr>
        <p:sp>
          <p:nvSpPr>
            <p:cNvPr id="45" name="Rounded Rectangle 44"/>
            <p:cNvSpPr/>
            <p:nvPr/>
          </p:nvSpPr>
          <p:spPr>
            <a:xfrm>
              <a:off x="1453427" y="4724400"/>
              <a:ext cx="1840054" cy="392668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72627" y="4724400"/>
              <a:ext cx="620854" cy="39266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…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8" name="Picture 47" descr="video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41402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754868"/>
            <a:ext cx="19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VERB DETECTIONS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440254" y="4812268"/>
            <a:ext cx="1840054" cy="392668"/>
            <a:chOff x="381000" y="3204496"/>
            <a:chExt cx="1840054" cy="392668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hold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0.23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6477000" y="5008602"/>
            <a:ext cx="1840054" cy="392668"/>
            <a:chOff x="680173" y="3749564"/>
            <a:chExt cx="1840054" cy="392668"/>
          </a:xfrm>
        </p:grpSpPr>
        <p:sp>
          <p:nvSpPr>
            <p:cNvPr id="13" name="Rounded Rectangle 12"/>
            <p:cNvSpPr/>
            <p:nvPr/>
          </p:nvSpPr>
          <p:spPr>
            <a:xfrm>
              <a:off x="680173" y="3749564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drink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99373" y="3749564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061108" y="3645932"/>
            <a:ext cx="1840054" cy="392668"/>
            <a:chOff x="1301027" y="4876800"/>
            <a:chExt cx="1840054" cy="392668"/>
          </a:xfrm>
        </p:grpSpPr>
        <p:sp>
          <p:nvSpPr>
            <p:cNvPr id="15" name="Rounded Rectangle 14"/>
            <p:cNvSpPr/>
            <p:nvPr/>
          </p:nvSpPr>
          <p:spPr>
            <a:xfrm>
              <a:off x="1301027" y="48768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move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20227" y="48768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0.34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683973" y="4234934"/>
            <a:ext cx="1840054" cy="392668"/>
            <a:chOff x="1600200" y="5562600"/>
            <a:chExt cx="1840054" cy="392668"/>
          </a:xfrm>
        </p:grpSpPr>
        <p:sp>
          <p:nvSpPr>
            <p:cNvPr id="17" name="Rounded Rectangle 16"/>
            <p:cNvSpPr/>
            <p:nvPr/>
          </p:nvSpPr>
          <p:spPr>
            <a:xfrm>
              <a:off x="1600200" y="5562600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dance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5562600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619973" y="4038600"/>
            <a:ext cx="1840054" cy="392668"/>
            <a:chOff x="381000" y="3204496"/>
            <a:chExt cx="1840054" cy="392668"/>
          </a:xfrm>
        </p:grpSpPr>
        <p:sp>
          <p:nvSpPr>
            <p:cNvPr id="20" name="Rounded Rectangle 19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slice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2221054" y="5597604"/>
            <a:ext cx="1840054" cy="392668"/>
            <a:chOff x="381000" y="3204496"/>
            <a:chExt cx="1840054" cy="392668"/>
          </a:xfrm>
        </p:grpSpPr>
        <p:sp>
          <p:nvSpPr>
            <p:cNvPr id="25" name="Rounded Rectangle 24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climb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5683973" y="5793938"/>
            <a:ext cx="1840054" cy="392668"/>
            <a:chOff x="381000" y="3204496"/>
            <a:chExt cx="1840054" cy="392668"/>
          </a:xfrm>
        </p:grpSpPr>
        <p:sp>
          <p:nvSpPr>
            <p:cNvPr id="28" name="Rounded Rectangle 27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shoot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0.07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1120492" y="4812268"/>
            <a:ext cx="1840054" cy="392668"/>
            <a:chOff x="381000" y="3204496"/>
            <a:chExt cx="1840054" cy="392668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3204496"/>
              <a:ext cx="1840054" cy="3926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ride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00200" y="3204496"/>
              <a:ext cx="620854" cy="3926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0.19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0" name="person_bike_vid1574_stips.avi">
            <a:hlinkClick r:id="" action="ppaction://media"/>
          </p:cNvPr>
          <p:cNvPicPr/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627454" y="508000"/>
            <a:ext cx="4064000" cy="2235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2|0.9|0.5|0.9|0.6|0.6|0.6|4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0.8|0.5|0.5|0.5|0.5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2"/>
</p:tagLst>
</file>

<file path=ppt/theme/theme1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99"/>
      </a:hlink>
      <a:folHlink>
        <a:srgbClr val="00CC00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99"/>
      </a:hlink>
      <a:folHlink>
        <a:srgbClr val="00CC00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Documents\Powerpoint\IR Course\models.ppt</Template>
  <TotalTime>33380</TotalTime>
  <Words>1947</Words>
  <Application>Microsoft Office PowerPoint</Application>
  <PresentationFormat>On-screen Show (4:3)</PresentationFormat>
  <Paragraphs>435</Paragraphs>
  <Slides>39</Slides>
  <Notes>15</Notes>
  <HiddenSlides>0</HiddenSlides>
  <MMClips>5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models</vt:lpstr>
      <vt:lpstr>3_models</vt:lpstr>
      <vt:lpstr>2_Office Theme</vt:lpstr>
      <vt:lpstr>Office Theme</vt:lpstr>
      <vt:lpstr>6_Office Theme</vt:lpstr>
      <vt:lpstr>Equation</vt:lpstr>
      <vt:lpstr>Generating Natural-Language Video Descriptions Using Text-Mined Knowledge</vt:lpstr>
      <vt:lpstr>Video Description Dataset (Chen &amp; Dolan, ACL 2011)</vt:lpstr>
      <vt:lpstr>Sample Video</vt:lpstr>
      <vt:lpstr>Sample M-Turk Human Descriptions (average ~50 per video)</vt:lpstr>
      <vt:lpstr>Our Video Description Task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Selecting SVO Just Using Vision (Baseline)</vt:lpstr>
      <vt:lpstr>Sample SVO Selection</vt:lpstr>
      <vt:lpstr>Evaluating SVO Triples</vt:lpstr>
      <vt:lpstr>Test Data</vt:lpstr>
      <vt:lpstr>Baseline SVO Results</vt:lpstr>
      <vt:lpstr>Vision Detections are Faulty!</vt:lpstr>
      <vt:lpstr>Using Text-Mining to Determine SVO Plausibility</vt:lpstr>
      <vt:lpstr>Slide 28</vt:lpstr>
      <vt:lpstr> Integrated Scoring of SVOs</vt:lpstr>
      <vt:lpstr>Combining SVO Scores</vt:lpstr>
      <vt:lpstr>Sample Reranked SVOs</vt:lpstr>
      <vt:lpstr>Slide 32</vt:lpstr>
      <vt:lpstr>SVO Accuracy Results (w1 = 0)</vt:lpstr>
      <vt:lpstr>Surface Realization: Template + Language Model</vt:lpstr>
      <vt:lpstr>Automatic Evaluation of Sentence Quality</vt:lpstr>
      <vt:lpstr>Human Evaluation of Descriptions</vt:lpstr>
      <vt:lpstr>Examples where we outperform the baseline </vt:lpstr>
      <vt:lpstr>Examples where we underperform the baseline </vt:lpstr>
      <vt:lpstr>Conclusions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mooney</cp:lastModifiedBy>
  <cp:revision>463</cp:revision>
  <cp:lastPrinted>1601-01-01T00:00:00Z</cp:lastPrinted>
  <dcterms:created xsi:type="dcterms:W3CDTF">2001-05-20T22:11:52Z</dcterms:created>
  <dcterms:modified xsi:type="dcterms:W3CDTF">2013-05-30T19:43:17Z</dcterms:modified>
</cp:coreProperties>
</file>