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305" r:id="rId3"/>
    <p:sldId id="308" r:id="rId4"/>
    <p:sldId id="259" r:id="rId5"/>
    <p:sldId id="260" r:id="rId6"/>
    <p:sldId id="261" r:id="rId7"/>
    <p:sldId id="262" r:id="rId8"/>
    <p:sldId id="291" r:id="rId9"/>
    <p:sldId id="327" r:id="rId10"/>
    <p:sldId id="263" r:id="rId11"/>
    <p:sldId id="276" r:id="rId12"/>
    <p:sldId id="278" r:id="rId13"/>
    <p:sldId id="277" r:id="rId14"/>
    <p:sldId id="301" r:id="rId15"/>
    <p:sldId id="300" r:id="rId16"/>
    <p:sldId id="299" r:id="rId17"/>
    <p:sldId id="298" r:id="rId18"/>
    <p:sldId id="297" r:id="rId19"/>
    <p:sldId id="330" r:id="rId20"/>
    <p:sldId id="266" r:id="rId21"/>
    <p:sldId id="289" r:id="rId22"/>
    <p:sldId id="267" r:id="rId23"/>
    <p:sldId id="292" r:id="rId24"/>
    <p:sldId id="334" r:id="rId25"/>
    <p:sldId id="335" r:id="rId26"/>
    <p:sldId id="270" r:id="rId27"/>
    <p:sldId id="271" r:id="rId28"/>
    <p:sldId id="279" r:id="rId29"/>
    <p:sldId id="314" r:id="rId30"/>
    <p:sldId id="329" r:id="rId31"/>
    <p:sldId id="315" r:id="rId32"/>
    <p:sldId id="316" r:id="rId33"/>
    <p:sldId id="328" r:id="rId34"/>
    <p:sldId id="265" r:id="rId35"/>
    <p:sldId id="290" r:id="rId36"/>
    <p:sldId id="336" r:id="rId37"/>
    <p:sldId id="337" r:id="rId38"/>
    <p:sldId id="28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D36BB7CB-E6B8-40D0-8C4B-D07BC6842EF5}">
          <p14:sldIdLst>
            <p14:sldId id="256"/>
          </p14:sldIdLst>
        </p14:section>
        <p14:section name="Motivation / Examples" id="{801D3ECB-65A6-4335-B51D-6F7AF3DBEA63}">
          <p14:sldIdLst>
            <p14:sldId id="305"/>
            <p14:sldId id="308"/>
            <p14:sldId id="259"/>
          </p14:sldIdLst>
        </p14:section>
        <p14:section name="TrigIt Intro" id="{80BDD606-B791-450E-AABA-EA9F70A8F9F2}">
          <p14:sldIdLst>
            <p14:sldId id="260"/>
          </p14:sldIdLst>
        </p14:section>
        <p14:section name="TrigIt Examples" id="{CA0CB21E-2B54-47C6-B4D6-FB4A2B8CD74F}">
          <p14:sldIdLst>
            <p14:sldId id="261"/>
            <p14:sldId id="262"/>
          </p14:sldIdLst>
        </p14:section>
        <p14:section name="TrigIt Technique" id="{BA9A91B8-6105-44B0-AFE8-E150482E0008}">
          <p14:sldIdLst>
            <p14:sldId id="291"/>
            <p14:sldId id="327"/>
            <p14:sldId id="263"/>
            <p14:sldId id="276"/>
            <p14:sldId id="278"/>
            <p14:sldId id="277"/>
            <p14:sldId id="301"/>
            <p14:sldId id="300"/>
            <p14:sldId id="299"/>
            <p14:sldId id="298"/>
            <p14:sldId id="297"/>
          </p14:sldIdLst>
        </p14:section>
        <p14:section name="Evaluation" id="{1FB2A940-8C90-4C05-970D-9BD62D757C24}">
          <p14:sldIdLst>
            <p14:sldId id="330"/>
          </p14:sldIdLst>
        </p14:section>
        <p14:section name="User Study" id="{7E04E0AE-412A-4C0E-8754-F9AD18A67623}">
          <p14:sldIdLst>
            <p14:sldId id="266"/>
            <p14:sldId id="289"/>
            <p14:sldId id="267"/>
            <p14:sldId id="292"/>
          </p14:sldIdLst>
        </p14:section>
        <p14:section name="Case Studies" id="{63A938FE-2363-46F9-A11F-0B2BA9575860}">
          <p14:sldIdLst>
            <p14:sldId id="334"/>
            <p14:sldId id="335"/>
          </p14:sldIdLst>
        </p14:section>
        <p14:section name="Anecdotal" id="{A0E633DE-394A-4075-AA96-4D062DC642F8}">
          <p14:sldIdLst>
            <p14:sldId id="270"/>
          </p14:sldIdLst>
        </p14:section>
        <p14:section name="Conclusion" id="{363A958F-FC50-4D75-8AF8-EF98CD027175}">
          <p14:sldIdLst>
            <p14:sldId id="271"/>
          </p14:sldIdLst>
        </p14:section>
        <p14:section name="Backup" id="{8C65BD28-F386-4E6C-9CDE-FE46B3A364FA}">
          <p14:sldIdLst>
            <p14:sldId id="279"/>
            <p14:sldId id="314"/>
            <p14:sldId id="329"/>
            <p14:sldId id="315"/>
            <p14:sldId id="316"/>
            <p14:sldId id="328"/>
            <p14:sldId id="265"/>
            <p14:sldId id="290"/>
            <p14:sldId id="336"/>
            <p14:sldId id="337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e PengYu" initials="NP" lastIdx="27" clrIdx="0">
    <p:extLst>
      <p:ext uri="{19B8F6BF-5375-455C-9EA6-DF929625EA0E}">
        <p15:presenceInfo xmlns:p15="http://schemas.microsoft.com/office/powerpoint/2012/main" userId="2afc9f0a250aed56" providerId="Windows Live"/>
      </p:ext>
    </p:extLst>
  </p:cmAuthor>
  <p:cmAuthor id="2" name="Guest User" initials="GU" lastIdx="5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FD6F19-C816-40C5-90CB-FFCEBAA4556C}" v="1986" dt="2019-08-29T05:38:31.3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DEFB0A-5980-4184-A0EC-6E05986FE8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F14C1B-B6F8-4630-ADB4-EB7554C0B0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8464F-9011-418D-9D7B-3A5654000D65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393B31A-761F-41B9-82BE-D681D7B25E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08E96AA-E17E-4050-B019-5B40139C55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1AE14-7302-4207-AD97-67A3428417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BDB24-E8CC-440E-B09B-69B9597B2D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0B61D-16A2-4D2D-9202-D418808223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20286-D8E1-4817-9284-C6D21072F4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20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0B61D-16A2-4D2D-9202-D418808223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49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20286-D8E1-4817-9284-C6D21072F41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7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20286-D8E1-4817-9284-C6D21072F41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9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612BD-CE0A-4873-9A35-401E98EAB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20942-4DEF-4F1F-B97C-CD75251FA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8F233-24F9-4417-97CF-4F6C091B6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5E7A-0D49-4669-BE73-901D70D241F4}" type="datetime1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06FBD-15F3-4E96-AB96-181784FA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A9ABE-316C-4F86-869A-AD6C5BAD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6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215B8-79C1-425E-997C-C4CBFC97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610187-3A84-42F8-854B-63A6D6785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E81EF-381A-4B80-8D88-A4CEFB0D3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37BB-FE3A-402D-8EC2-D8BA177EAAA9}" type="datetime1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80C4A-62C5-4E24-91D4-36CC8EA1D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EBD2C-15BE-4636-9743-B23FF1964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5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19EB3D-5F79-4477-A98C-5E5CE26FD8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D6CE99-4279-4576-82DD-2DC3CC561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B36D1-FB2A-47E5-9132-05FD82084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B76E-FF85-4DD7-BE79-B329431E5409}" type="datetime1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A59E7-A43B-479D-A94E-EEFF0CEC5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2EDE2-0686-4A3C-801F-AC7B305AB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7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6AB5D-1C36-4DF4-A75D-6EECCC1D5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122F1-14DC-4A94-8FC9-B5598D08E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C2408-4AEB-45D2-AF3A-BB919A93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028E-9A6A-475B-AB2E-BDA448C07721}" type="datetime1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38C15-D1F7-41A4-B594-ABC805EEA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7D003-9504-4944-8C23-D23E784D4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9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7A60-577F-42A8-92FF-3767F5888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7139A-3BC7-4EDE-BFE8-0A589165D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1F5F9-1415-47E3-B8EF-DBF7DEAB6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AE4D-C2AC-40FD-BF7A-83189B8C9CE8}" type="datetime1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D6C52-55B2-45ED-A9BF-985B83DE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EA28F-08DD-4C92-A869-766312238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3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5300-09CD-4BD0-8793-6EC34706C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74E3F-5933-4A7B-A338-A18A8980C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266EB-A8E6-4927-8EDE-3AEFA5DD2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6FE8A-2BB6-4578-8ACA-8A3F8ECE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25D2-3DDD-483A-ACEA-0BE87ABF5842}" type="datetime1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09CD5-CF58-4D29-9B85-3228CEFB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E0205-F990-4AC8-9E35-A80ABED4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5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5AD39-67B7-449B-9874-DB40BDCA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45553-3192-4527-87B8-BA4BF0B47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EDBB0-2976-4D18-9402-83DCC74B0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49E1F6-486A-44DB-B25C-E6032EEC4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E54F81-938B-4C1C-A97B-C55594A479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A57410-511C-4000-854F-2E423480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3687-E337-443B-BDF4-51E6C1BF20E1}" type="datetime1">
              <a:rPr lang="en-US" smtClean="0"/>
              <a:t>8/29/2019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125EDA-3FB8-46E4-9150-0BD6A98DC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0C19B-0318-4C4A-9958-51388B3C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1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61F9C-AF17-468F-82F3-8749AC170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375469-A3FB-49E9-A1DE-EC401721D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553-5E8D-4F60-885E-FC47850CC5D5}" type="datetime1">
              <a:rPr lang="en-US" smtClean="0"/>
              <a:t>8/29/2019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BE88B3-4D35-4B2B-AF6E-9D875EFE8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C5EBA-0433-4DDE-86A9-3EDC1493A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0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652218-8581-4059-8463-402533327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2E9C-D783-467C-B659-3777D7D38A8A}" type="datetime1">
              <a:rPr lang="en-US" smtClean="0"/>
              <a:t>8/29/2019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184FDA-2F27-4656-8BD8-842C2A524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74131-4F88-4B3D-91DD-AB30C6DA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6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EE396-86E5-4CA7-8690-FF3A60566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CE51F-8957-474D-ABC1-2672E1B31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74FE3-2FBE-4E05-BC5D-B6F202192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DFFDE-0A2B-468F-BC45-21C321819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3297-3B8F-40A2-AC72-FC645E769C8B}" type="datetime1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C8D94-D70D-4A65-91DF-CE3768EB2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F482C-B6D7-46B6-9329-C12A4FE31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3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60A2D-4655-4E00-A81A-9EA0FF68D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9DFD11-4F76-4460-A3C5-09F92A89D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E91D1-7F1B-47C5-B733-B1B843D47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B3A5D-8E36-4FC5-A1AC-C2940C4F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9BDA-0D18-4B0A-8432-ADD7CB14701F}" type="datetime1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2CE3F-74AD-45D9-A51D-CEDE202E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ED7DB-0878-4BB9-B49F-C98D226FC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4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33C989-ECD2-4A63-87FB-EA3DEBFBA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3C4AB-4F4F-4B2D-9599-99FBB02AB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D2D0D-8772-41D4-8A86-9E4E0E934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88E44-7FC7-47DC-ACD2-F2C803DA0661}" type="datetime1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26C54-46E8-4070-A890-50536A2C9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AFD34-DEC2-4ACF-87D9-B37E17A94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A0608-CD5A-45A7-88AF-0F32E4841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2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58B98-D9CA-4807-B0BD-CEA7093ABB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 Framework for Writing Trigger-Action Todo Comments in Executable Format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F34285-B409-433D-8A28-C8A5C737F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400" y="3602038"/>
            <a:ext cx="10867200" cy="575154"/>
          </a:xfrm>
        </p:spPr>
        <p:txBody>
          <a:bodyPr>
            <a:normAutofit/>
          </a:bodyPr>
          <a:lstStyle/>
          <a:p>
            <a:r>
              <a:rPr lang="en-US" sz="2000" b="1"/>
              <a:t>Pengyu Nie</a:t>
            </a:r>
            <a:r>
              <a:rPr lang="en-US" sz="2000"/>
              <a:t>, Rishabh Rai, Junyi Jessy Li, Sarfraz Khurshid, Raymond J. Mooney, and Milos Gligoric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166F2-B0D8-4E60-A5BD-2C52924CD1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267" y="5342895"/>
            <a:ext cx="1799463" cy="785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4B33B5-68FF-4559-85CA-BF47E69664C2}"/>
              </a:ext>
            </a:extLst>
          </p:cNvPr>
          <p:cNvSpPr txBox="1"/>
          <p:nvPr/>
        </p:nvSpPr>
        <p:spPr>
          <a:xfrm>
            <a:off x="5245927" y="4177192"/>
            <a:ext cx="1700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August 29, 2019</a:t>
            </a:r>
          </a:p>
          <a:p>
            <a:pPr algn="ctr"/>
            <a:r>
              <a:rPr lang="en-US"/>
              <a:t>ESEC/FSE 2019</a:t>
            </a:r>
          </a:p>
          <a:p>
            <a:pPr algn="ctr"/>
            <a:r>
              <a:rPr lang="en-US"/>
              <a:t>Tallinn, Estonia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FA7FF4-EC30-4C73-A195-2CE986BBB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553" y="5735635"/>
            <a:ext cx="1073047" cy="107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15D3C8-E59C-424A-9D41-3D3DEC819F88}"/>
              </a:ext>
            </a:extLst>
          </p:cNvPr>
          <p:cNvSpPr txBox="1"/>
          <p:nvPr/>
        </p:nvSpPr>
        <p:spPr>
          <a:xfrm>
            <a:off x="9025199" y="6113123"/>
            <a:ext cx="1431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supported by</a:t>
            </a:r>
          </a:p>
        </p:txBody>
      </p:sp>
    </p:spTree>
    <p:extLst>
      <p:ext uri="{BB962C8B-B14F-4D97-AF65-F5344CB8AC3E}">
        <p14:creationId xmlns:p14="http://schemas.microsoft.com/office/powerpoint/2010/main" val="684924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A10552-7999-426A-999C-B6215259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572768"/>
            <a:ext cx="9512300" cy="4351338"/>
          </a:xfrm>
        </p:spPr>
        <p:txBody>
          <a:bodyPr>
            <a:normAutofit/>
          </a:bodyPr>
          <a:lstStyle/>
          <a:p>
            <a:r>
              <a:rPr lang="en-US"/>
              <a:t>Query Expression / Trigger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Examples</a:t>
            </a:r>
          </a:p>
          <a:p>
            <a:pPr lvl="1"/>
            <a:r>
              <a:rPr lang="en-US"/>
              <a:t>AST: </a:t>
            </a:r>
            <a:r>
              <a:rPr lang="en-US" sz="2000" err="1">
                <a:latin typeface="Consolas" panose="020B0609020204030204" pitchFamily="49" charset="0"/>
              </a:rPr>
              <a:t>TrigIt.getClasses</a:t>
            </a:r>
            <a:r>
              <a:rPr lang="en-US" sz="2000">
                <a:latin typeface="Consolas" panose="020B0609020204030204" pitchFamily="49" charset="0"/>
              </a:rPr>
              <a:t>().</a:t>
            </a:r>
            <a:r>
              <a:rPr lang="en-US" sz="2000" err="1">
                <a:latin typeface="Consolas" panose="020B0609020204030204" pitchFamily="49" charset="0"/>
              </a:rPr>
              <a:t>findAny</a:t>
            </a:r>
            <a:r>
              <a:rPr lang="en-US" sz="2000">
                <a:latin typeface="Consolas" panose="020B0609020204030204" pitchFamily="49" charset="0"/>
              </a:rPr>
              <a:t>(“C”).</a:t>
            </a:r>
            <a:r>
              <a:rPr lang="en-US" sz="2000" err="1">
                <a:latin typeface="Consolas" panose="020B0609020204030204" pitchFamily="49" charset="0"/>
              </a:rPr>
              <a:t>isPresent</a:t>
            </a:r>
            <a:r>
              <a:rPr lang="en-US" sz="2000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/>
              <a:t>Build: </a:t>
            </a:r>
            <a:r>
              <a:rPr lang="en-US" sz="2000" err="1">
                <a:latin typeface="Consolas" panose="020B0609020204030204" pitchFamily="49" charset="0"/>
              </a:rPr>
              <a:t>TrigIt.getJavaVersion</a:t>
            </a:r>
            <a:r>
              <a:rPr lang="en-US" sz="2000">
                <a:latin typeface="Consolas" panose="020B0609020204030204" pitchFamily="49" charset="0"/>
              </a:rPr>
              <a:t>().</a:t>
            </a:r>
            <a:r>
              <a:rPr lang="en-US" sz="2000" err="1">
                <a:latin typeface="Consolas" panose="020B0609020204030204" pitchFamily="49" charset="0"/>
              </a:rPr>
              <a:t>ge</a:t>
            </a:r>
            <a:r>
              <a:rPr lang="en-US" sz="2000">
                <a:latin typeface="Consolas" panose="020B0609020204030204" pitchFamily="49" charset="0"/>
              </a:rPr>
              <a:t>(TrigIt.JAVA8)</a:t>
            </a:r>
          </a:p>
          <a:p>
            <a:pPr lvl="1"/>
            <a:r>
              <a:rPr lang="en-US"/>
              <a:t>Issue: </a:t>
            </a:r>
            <a:r>
              <a:rPr lang="en-US" sz="2000" err="1">
                <a:latin typeface="Consolas" panose="020B0609020204030204" pitchFamily="49" charset="0"/>
              </a:rPr>
              <a:t>TrigIt.isClosed</a:t>
            </a:r>
            <a:r>
              <a:rPr lang="en-US" sz="2000">
                <a:latin typeface="Consolas" panose="020B0609020204030204" pitchFamily="49" charset="0"/>
              </a:rPr>
              <a:t>(“</a:t>
            </a:r>
            <a:r>
              <a:rPr lang="en-US" sz="2000" err="1">
                <a:latin typeface="Consolas" panose="020B0609020204030204" pitchFamily="49" charset="0"/>
              </a:rPr>
              <a:t>github</a:t>
            </a:r>
            <a:r>
              <a:rPr lang="en-US" sz="2000">
                <a:latin typeface="Consolas" panose="020B0609020204030204" pitchFamily="49" charset="0"/>
              </a:rPr>
              <a:t>…issues/1897”)</a:t>
            </a:r>
          </a:p>
          <a:p>
            <a:pPr lvl="1"/>
            <a:r>
              <a:rPr lang="en-US"/>
              <a:t>Time: </a:t>
            </a:r>
            <a:r>
              <a:rPr lang="en-US" sz="2000" err="1">
                <a:latin typeface="Consolas" panose="020B0609020204030204" pitchFamily="49" charset="0"/>
              </a:rPr>
              <a:t>TirgIt.after</a:t>
            </a:r>
            <a:r>
              <a:rPr lang="en-US" sz="2000">
                <a:latin typeface="Consolas" panose="020B0609020204030204" pitchFamily="49" charset="0"/>
              </a:rPr>
              <a:t>(2019, 4, 2)</a:t>
            </a:r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6C5B31-B0BE-4C16-BE3F-827A47B5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TrigIt DSL (1/4)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13AEF1-03F8-4D0D-A33D-9EC511213F58}"/>
              </a:ext>
            </a:extLst>
          </p:cNvPr>
          <p:cNvSpPr txBox="1"/>
          <p:nvPr/>
        </p:nvSpPr>
        <p:spPr>
          <a:xfrm>
            <a:off x="1530706" y="2118550"/>
            <a:ext cx="3993401" cy="101566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if</a:t>
            </a:r>
            <a:r>
              <a:rPr lang="en-US" sz="2000">
                <a:latin typeface="Consolas" panose="020B0609020204030204" pitchFamily="49" charset="0"/>
                <a:cs typeface="Courier New" panose="02070309020205020404" pitchFamily="49" charset="0"/>
              </a:rPr>
              <a:t> ( &lt;</a:t>
            </a:r>
            <a:r>
              <a:rPr lang="en-US" sz="2000" b="1">
                <a:latin typeface="Consolas" panose="020B0609020204030204" pitchFamily="49" charset="0"/>
                <a:cs typeface="Courier New" panose="02070309020205020404" pitchFamily="49" charset="0"/>
              </a:rPr>
              <a:t>query expression</a:t>
            </a:r>
            <a:r>
              <a:rPr lang="en-US" sz="2000">
                <a:latin typeface="Consolas" panose="020B0609020204030204" pitchFamily="49" charset="0"/>
                <a:cs typeface="Courier New" panose="02070309020205020404" pitchFamily="49" charset="0"/>
              </a:rPr>
              <a:t>&gt; ) {</a:t>
            </a:r>
          </a:p>
          <a:p>
            <a:r>
              <a:rPr lang="en-US" sz="2000">
                <a:latin typeface="Consolas" panose="020B0609020204030204" pitchFamily="49" charset="0"/>
                <a:cs typeface="Courier New" panose="02070309020205020404" pitchFamily="49" charset="0"/>
              </a:rPr>
              <a:t>  // action</a:t>
            </a:r>
          </a:p>
          <a:p>
            <a:r>
              <a:rPr lang="en-US" sz="200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2C241B-703C-4A73-AD68-53DD5E99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94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341AB2-9A8F-4522-A1E9-E31827E93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572768"/>
            <a:ext cx="753898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Action Statement / Global Action</a:t>
            </a:r>
            <a:endParaRPr lang="en-US">
              <a:cs typeface="Calibri"/>
            </a:endParaRPr>
          </a:p>
          <a:p>
            <a:pPr lvl="1"/>
            <a:endParaRPr lang="en-US" sz="2000">
              <a:latin typeface="Consolas" panose="020B0609020204030204" pitchFamily="49" charset="0"/>
            </a:endParaRPr>
          </a:p>
          <a:p>
            <a:pPr lvl="1"/>
            <a:endParaRPr lang="en-US" sz="2000">
              <a:latin typeface="Consolas" panose="020B0609020204030204" pitchFamily="49" charset="0"/>
            </a:endParaRPr>
          </a:p>
          <a:p>
            <a:pPr lvl="1"/>
            <a:endParaRPr lang="en-US" sz="2000">
              <a:latin typeface="Consolas" panose="020B0609020204030204" pitchFamily="49" charset="0"/>
            </a:endParaRPr>
          </a:p>
          <a:p>
            <a:pPr lvl="1"/>
            <a:endParaRPr lang="en-US" sz="2000">
              <a:latin typeface="Consolas" panose="020B0609020204030204" pitchFamily="49" charset="0"/>
            </a:endParaRPr>
          </a:p>
          <a:p>
            <a:pPr lvl="1"/>
            <a:endParaRPr lang="en-US" sz="2000">
              <a:latin typeface="Consolas" panose="020B0609020204030204" pitchFamily="49" charset="0"/>
            </a:endParaRPr>
          </a:p>
          <a:p>
            <a:pPr lvl="1"/>
            <a:endParaRPr lang="en-US" sz="2000">
              <a:latin typeface="Consolas" panose="020B0609020204030204" pitchFamily="49" charset="0"/>
            </a:endParaRP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  <a:p>
            <a:pPr lvl="1"/>
            <a:r>
              <a:rPr lang="en-US" sz="2000" err="1">
                <a:latin typeface="Consolas" panose="020B0609020204030204" pitchFamily="49" charset="0"/>
              </a:rPr>
              <a:t>TrigIt.getMethod</a:t>
            </a:r>
            <a:r>
              <a:rPr lang="en-US" sz="2000">
                <a:latin typeface="Consolas" panose="020B0609020204030204" pitchFamily="49" charset="0"/>
              </a:rPr>
              <a:t>(m1()).remove()</a:t>
            </a:r>
          </a:p>
          <a:p>
            <a:pPr lvl="1"/>
            <a:r>
              <a:rPr lang="en-US" sz="2000" err="1">
                <a:latin typeface="Consolas" panose="020B0609020204030204" pitchFamily="49" charset="0"/>
              </a:rPr>
              <a:t>TrigIt.getField</a:t>
            </a:r>
            <a:r>
              <a:rPr lang="en-US" sz="2000">
                <a:latin typeface="Consolas" panose="020B0609020204030204" pitchFamily="49" charset="0"/>
              </a:rPr>
              <a:t>(f).</a:t>
            </a:r>
            <a:r>
              <a:rPr lang="en-US" sz="2000" err="1">
                <a:latin typeface="Consolas" panose="020B0609020204030204" pitchFamily="49" charset="0"/>
              </a:rPr>
              <a:t>setPrivate</a:t>
            </a:r>
            <a:r>
              <a:rPr lang="en-US" sz="2000">
                <a:latin typeface="Consolas" panose="020B0609020204030204" pitchFamily="49" charset="0"/>
              </a:rPr>
              <a:t>()</a:t>
            </a:r>
            <a:endParaRPr lang="en-US">
              <a:latin typeface="Consolas" panose="020B0609020204030204" pitchFamily="49" charset="0"/>
            </a:endParaRPr>
          </a:p>
          <a:p>
            <a:pPr lvl="1"/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6C5B31-B0BE-4C16-BE3F-827A47B5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TrigIt DSL (2/4)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13AEF1-03F8-4D0D-A33D-9EC511213F58}"/>
              </a:ext>
            </a:extLst>
          </p:cNvPr>
          <p:cNvSpPr txBox="1"/>
          <p:nvPr/>
        </p:nvSpPr>
        <p:spPr>
          <a:xfrm>
            <a:off x="1511300" y="1928835"/>
            <a:ext cx="3288080" cy="193899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00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@</a:t>
            </a:r>
            <a:r>
              <a:rPr lang="en-US" sz="200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TrigItMethod</a:t>
            </a:r>
            <a:endParaRPr lang="en-US" sz="200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2000">
                <a:solidFill>
                  <a:schemeClr val="accent1"/>
                </a:solidFill>
                <a:latin typeface="Consolas"/>
                <a:cs typeface="Courier New"/>
              </a:rPr>
              <a:t>void</a:t>
            </a:r>
            <a:r>
              <a:rPr lang="en-US" sz="2000">
                <a:latin typeface="Consolas"/>
                <a:cs typeface="Courier New"/>
              </a:rPr>
              <a:t> </a:t>
            </a:r>
            <a:r>
              <a:rPr lang="en-US" sz="2000" err="1">
                <a:latin typeface="Consolas"/>
                <a:cs typeface="Courier New"/>
              </a:rPr>
              <a:t>globalAction</a:t>
            </a:r>
            <a:r>
              <a:rPr lang="en-US" sz="2000">
                <a:latin typeface="Consolas"/>
                <a:cs typeface="Courier New"/>
              </a:rPr>
              <a:t>() {</a:t>
            </a:r>
          </a:p>
          <a:p>
            <a:r>
              <a:rPr lang="en-US" sz="200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200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if</a:t>
            </a:r>
            <a:r>
              <a:rPr lang="en-US" sz="2000">
                <a:latin typeface="Consolas" panose="020B0609020204030204" pitchFamily="49" charset="0"/>
                <a:cs typeface="Courier New" panose="02070309020205020404" pitchFamily="49" charset="0"/>
              </a:rPr>
              <a:t> (/* trigger */) {</a:t>
            </a:r>
          </a:p>
          <a:p>
            <a:r>
              <a:rPr lang="en-US" sz="2000">
                <a:latin typeface="Consolas" panose="020B0609020204030204" pitchFamily="49" charset="0"/>
                <a:cs typeface="Courier New" panose="02070309020205020404" pitchFamily="49" charset="0"/>
              </a:rPr>
              <a:t>    &lt;</a:t>
            </a:r>
            <a:r>
              <a:rPr lang="en-US" sz="2000" b="1">
                <a:latin typeface="Consolas" panose="020B0609020204030204" pitchFamily="49" charset="0"/>
                <a:cs typeface="Courier New" panose="02070309020205020404" pitchFamily="49" charset="0"/>
              </a:rPr>
              <a:t>action statement</a:t>
            </a:r>
            <a:r>
              <a:rPr lang="en-US" sz="2000">
                <a:latin typeface="Consolas" panose="020B06090202040302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00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200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94D848-6115-4418-97A2-2E859451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76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341AB2-9A8F-4522-A1E9-E31827E93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572768"/>
            <a:ext cx="753898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Local Action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6C5B31-B0BE-4C16-BE3F-827A47B5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TrigIt DSL (3/4)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13AEF1-03F8-4D0D-A33D-9EC511213F58}"/>
              </a:ext>
            </a:extLst>
          </p:cNvPr>
          <p:cNvSpPr txBox="1"/>
          <p:nvPr/>
        </p:nvSpPr>
        <p:spPr>
          <a:xfrm>
            <a:off x="1104900" y="2082723"/>
            <a:ext cx="7378943" cy="163121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if</a:t>
            </a:r>
            <a:r>
              <a:rPr lang="en-US" sz="2000">
                <a:latin typeface="Consolas" panose="020B0609020204030204" pitchFamily="49" charset="0"/>
                <a:cs typeface="Courier New" panose="02070309020205020404" pitchFamily="49" charset="0"/>
              </a:rPr>
              <a:t> (/* trigger */) {</a:t>
            </a:r>
          </a:p>
          <a:p>
            <a:r>
              <a:rPr lang="en-US" sz="200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2000" b="1">
                <a:latin typeface="Consolas" panose="020B0609020204030204" pitchFamily="49" charset="0"/>
                <a:cs typeface="Courier New" panose="02070309020205020404" pitchFamily="49" charset="0"/>
              </a:rPr>
              <a:t>/* code executed if trigger evaluates to true */</a:t>
            </a:r>
          </a:p>
          <a:p>
            <a:r>
              <a:rPr lang="en-US" sz="2000">
                <a:latin typeface="Consolas" panose="020B0609020204030204" pitchFamily="49" charset="0"/>
                <a:cs typeface="Courier New" panose="02070309020205020404" pitchFamily="49" charset="0"/>
              </a:rPr>
              <a:t>} </a:t>
            </a:r>
            <a:r>
              <a:rPr lang="en-US" sz="200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else</a:t>
            </a:r>
            <a:r>
              <a:rPr lang="en-US" sz="2000">
                <a:latin typeface="Consolas" panose="020B06090202040302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200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2000" b="1">
                <a:latin typeface="Consolas" panose="020B0609020204030204" pitchFamily="49" charset="0"/>
                <a:cs typeface="Courier New" panose="02070309020205020404" pitchFamily="49" charset="0"/>
              </a:rPr>
              <a:t>/* code executed if trigger evaluates to false */</a:t>
            </a:r>
          </a:p>
          <a:p>
            <a:r>
              <a:rPr lang="en-US" sz="200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475FFA-DD3C-4DD9-B787-CC2B6F044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92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C5B31-B0BE-4C16-BE3F-827A47B5D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TrigIt DSL (4/4)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E380E87-50EE-4008-9550-3005BBFCB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572768"/>
            <a:ext cx="9026652" cy="48897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TrigIt Method</a:t>
            </a:r>
          </a:p>
          <a:p>
            <a:pPr lvl="1"/>
            <a:r>
              <a:rPr lang="en-US"/>
              <a:t>@</a:t>
            </a:r>
            <a:r>
              <a:rPr lang="en-US" err="1"/>
              <a:t>TrigItMethod</a:t>
            </a:r>
            <a:r>
              <a:rPr lang="en-US"/>
              <a:t> annotation</a:t>
            </a:r>
          </a:p>
          <a:p>
            <a:pPr lvl="1"/>
            <a:r>
              <a:rPr lang="en-US"/>
              <a:t>void return type: specifies trigger + global action(s)</a:t>
            </a:r>
          </a:p>
          <a:p>
            <a:pPr lvl="1"/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  <a:p>
            <a:pPr marL="457200" lvl="1" indent="0">
              <a:buNone/>
            </a:pPr>
            <a:endParaRPr lang="en-US"/>
          </a:p>
          <a:p>
            <a:pPr lvl="1"/>
            <a:r>
              <a:rPr lang="en-US" err="1"/>
              <a:t>boolean</a:t>
            </a:r>
            <a:r>
              <a:rPr lang="en-US"/>
              <a:t> return type: specifies a trigger that can be reused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5DA53-E124-426D-A8EE-A1FBD511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455CE9-24AB-43AF-8B1A-08C1949FD85B}"/>
              </a:ext>
            </a:extLst>
          </p:cNvPr>
          <p:cNvSpPr/>
          <p:nvPr/>
        </p:nvSpPr>
        <p:spPr>
          <a:xfrm>
            <a:off x="1584452" y="2756507"/>
            <a:ext cx="10772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@</a:t>
            </a:r>
            <a:r>
              <a:rPr lang="en-US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TrigItMethod</a:t>
            </a:r>
            <a:endParaRPr lang="en-US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trigItDeprecateMakeChecked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if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(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TrigIt.after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(2018, 4, 30))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TrigIt.getMethodByName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immediateCheckedFuture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).remove();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C094AE-244E-46B4-BECF-64223E714A04}"/>
              </a:ext>
            </a:extLst>
          </p:cNvPr>
          <p:cNvSpPr/>
          <p:nvPr/>
        </p:nvSpPr>
        <p:spPr>
          <a:xfrm>
            <a:off x="1584452" y="4677322"/>
            <a:ext cx="10061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@</a:t>
            </a:r>
            <a:r>
              <a:rPr lang="en-US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TrigtItMethod</a:t>
            </a:r>
            <a:endParaRPr lang="en-US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boolean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trigItIsPublic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() { </a:t>
            </a:r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TrigIt.getField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(f).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isPublic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(); }</a:t>
            </a:r>
          </a:p>
          <a:p>
            <a:endParaRPr lang="en-US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if (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trigItIsPublic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()) { /* action 1 */ }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if (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trigItIsPublic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()) { /* action 2 */ }</a:t>
            </a:r>
          </a:p>
        </p:txBody>
      </p:sp>
    </p:spTree>
    <p:extLst>
      <p:ext uri="{BB962C8B-B14F-4D97-AF65-F5344CB8AC3E}">
        <p14:creationId xmlns:p14="http://schemas.microsoft.com/office/powerpoint/2010/main" val="222921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C5B31-B0BE-4C16-BE3F-827A47B5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TrigIt Workflow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3F6917-97C0-4681-9B7E-70D0986F2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14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D1632C-1FE4-4189-98F0-70ACE6312B3C}"/>
              </a:ext>
            </a:extLst>
          </p:cNvPr>
          <p:cNvSpPr/>
          <p:nvPr/>
        </p:nvSpPr>
        <p:spPr>
          <a:xfrm>
            <a:off x="1123627" y="2766446"/>
            <a:ext cx="1123627" cy="4339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.java Files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23DA90D-7FB7-4EA8-B150-F5019258B44D}"/>
              </a:ext>
            </a:extLst>
          </p:cNvPr>
          <p:cNvSpPr/>
          <p:nvPr/>
        </p:nvSpPr>
        <p:spPr>
          <a:xfrm>
            <a:off x="2714713" y="2382863"/>
            <a:ext cx="1201119" cy="1201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/>
              <a:t>Compiler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54F9C1-6AE0-49F3-9CA6-9EA0E079BFAB}"/>
              </a:ext>
            </a:extLst>
          </p:cNvPr>
          <p:cNvSpPr/>
          <p:nvPr/>
        </p:nvSpPr>
        <p:spPr>
          <a:xfrm>
            <a:off x="4227234" y="2766441"/>
            <a:ext cx="1273444" cy="4339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.class Files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D13D892-2617-46CD-9A73-5868CC3242BB}"/>
              </a:ext>
            </a:extLst>
          </p:cNvPr>
          <p:cNvSpPr/>
          <p:nvPr/>
        </p:nvSpPr>
        <p:spPr>
          <a:xfrm>
            <a:off x="5812080" y="2382859"/>
            <a:ext cx="1201119" cy="1201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/>
              <a:t>Test/</a:t>
            </a:r>
            <a:br>
              <a:rPr lang="en-US"/>
            </a:br>
            <a:r>
              <a:rPr lang="en-US"/>
              <a:t>Execution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3416CA-7853-4D79-99EF-4A92CF5CEFE7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2247254" y="2983421"/>
            <a:ext cx="467459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599676A-0D84-4F6F-A082-19349C60D9B3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3915832" y="2983418"/>
            <a:ext cx="311402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2C668D9-0BE2-4E22-AACE-9A606789D0B4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 flipV="1">
            <a:off x="5500678" y="2983417"/>
            <a:ext cx="3114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194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B0E5E4-C0F5-48F0-A4EA-35F127B77E0B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5500678" y="2983418"/>
            <a:ext cx="4733368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96C5B31-B0BE-4C16-BE3F-827A47B5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TrigIt Workflow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3F6917-97C0-4681-9B7E-70D0986F2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15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D1632C-1FE4-4189-98F0-70ACE6312B3C}"/>
              </a:ext>
            </a:extLst>
          </p:cNvPr>
          <p:cNvSpPr/>
          <p:nvPr/>
        </p:nvSpPr>
        <p:spPr>
          <a:xfrm>
            <a:off x="1123627" y="2766446"/>
            <a:ext cx="1123627" cy="4339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.java Files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23DA90D-7FB7-4EA8-B150-F5019258B44D}"/>
              </a:ext>
            </a:extLst>
          </p:cNvPr>
          <p:cNvSpPr/>
          <p:nvPr/>
        </p:nvSpPr>
        <p:spPr>
          <a:xfrm>
            <a:off x="2714713" y="2382863"/>
            <a:ext cx="1201119" cy="1201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/>
              <a:t>Compiler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54F9C1-6AE0-49F3-9CA6-9EA0E079BFAB}"/>
              </a:ext>
            </a:extLst>
          </p:cNvPr>
          <p:cNvSpPr/>
          <p:nvPr/>
        </p:nvSpPr>
        <p:spPr>
          <a:xfrm>
            <a:off x="4227234" y="2766441"/>
            <a:ext cx="1273444" cy="4339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.class Files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D13D892-2617-46CD-9A73-5868CC3242BB}"/>
              </a:ext>
            </a:extLst>
          </p:cNvPr>
          <p:cNvSpPr/>
          <p:nvPr/>
        </p:nvSpPr>
        <p:spPr>
          <a:xfrm>
            <a:off x="10234046" y="2382863"/>
            <a:ext cx="1201119" cy="1201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/>
              <a:t>Test/</a:t>
            </a:r>
            <a:br>
              <a:rPr lang="en-US"/>
            </a:br>
            <a:r>
              <a:rPr lang="en-US"/>
              <a:t>Execution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3416CA-7853-4D79-99EF-4A92CF5CEFE7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2247254" y="2983421"/>
            <a:ext cx="467459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599676A-0D84-4F6F-A082-19349C60D9B3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3915832" y="2983418"/>
            <a:ext cx="311402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D0CD483-7B24-4B3F-B0D7-BAF0CC12286C}"/>
              </a:ext>
            </a:extLst>
          </p:cNvPr>
          <p:cNvSpPr/>
          <p:nvPr/>
        </p:nvSpPr>
        <p:spPr>
          <a:xfrm>
            <a:off x="5620586" y="1712574"/>
            <a:ext cx="4386021" cy="25416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/>
              <a:t>TrigIt</a:t>
            </a:r>
          </a:p>
        </p:txBody>
      </p:sp>
    </p:spTree>
    <p:extLst>
      <p:ext uri="{BB962C8B-B14F-4D97-AF65-F5344CB8AC3E}">
        <p14:creationId xmlns:p14="http://schemas.microsoft.com/office/powerpoint/2010/main" val="208985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54A63FB-4D6D-486F-8058-762118849AA1}"/>
              </a:ext>
            </a:extLst>
          </p:cNvPr>
          <p:cNvSpPr/>
          <p:nvPr/>
        </p:nvSpPr>
        <p:spPr>
          <a:xfrm>
            <a:off x="5620586" y="1712574"/>
            <a:ext cx="4386021" cy="25416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/>
              <a:t>TrigIt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6C5B31-B0BE-4C16-BE3F-827A47B5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TrigIt Workflow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3F6917-97C0-4681-9B7E-70D0986F2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16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D1632C-1FE4-4189-98F0-70ACE6312B3C}"/>
              </a:ext>
            </a:extLst>
          </p:cNvPr>
          <p:cNvSpPr/>
          <p:nvPr/>
        </p:nvSpPr>
        <p:spPr>
          <a:xfrm>
            <a:off x="1123627" y="2766446"/>
            <a:ext cx="1123627" cy="4339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.java Files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23DA90D-7FB7-4EA8-B150-F5019258B44D}"/>
              </a:ext>
            </a:extLst>
          </p:cNvPr>
          <p:cNvSpPr/>
          <p:nvPr/>
        </p:nvSpPr>
        <p:spPr>
          <a:xfrm>
            <a:off x="2714713" y="2382863"/>
            <a:ext cx="1201119" cy="1201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/>
              <a:t>Compiler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54F9C1-6AE0-49F3-9CA6-9EA0E079BFAB}"/>
              </a:ext>
            </a:extLst>
          </p:cNvPr>
          <p:cNvSpPr/>
          <p:nvPr/>
        </p:nvSpPr>
        <p:spPr>
          <a:xfrm>
            <a:off x="4227234" y="2766441"/>
            <a:ext cx="1273444" cy="4339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.class Files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D13D892-2617-46CD-9A73-5868CC3242BB}"/>
              </a:ext>
            </a:extLst>
          </p:cNvPr>
          <p:cNvSpPr/>
          <p:nvPr/>
        </p:nvSpPr>
        <p:spPr>
          <a:xfrm>
            <a:off x="10234046" y="2382863"/>
            <a:ext cx="1201119" cy="1201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/>
              <a:t>Test/</a:t>
            </a:r>
            <a:br>
              <a:rPr lang="en-US"/>
            </a:br>
            <a:r>
              <a:rPr lang="en-US"/>
              <a:t>Execution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3416CA-7853-4D79-99EF-4A92CF5CEFE7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2247254" y="2983421"/>
            <a:ext cx="467459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599676A-0D84-4F6F-A082-19349C60D9B3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3915832" y="2983418"/>
            <a:ext cx="311402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ED586FE-9D41-411A-BB9D-2D82500B93A5}"/>
              </a:ext>
            </a:extLst>
          </p:cNvPr>
          <p:cNvSpPr/>
          <p:nvPr/>
        </p:nvSpPr>
        <p:spPr>
          <a:xfrm>
            <a:off x="6470758" y="2661773"/>
            <a:ext cx="1450369" cy="643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TrigIt specifications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39A1DBD-A450-4ED5-91C9-87E564DE4998}"/>
              </a:ext>
            </a:extLst>
          </p:cNvPr>
          <p:cNvCxnSpPr>
            <a:cxnSpLocks/>
            <a:stCxn id="11" idx="3"/>
            <a:endCxn id="25" idx="1"/>
          </p:cNvCxnSpPr>
          <p:nvPr/>
        </p:nvCxnSpPr>
        <p:spPr>
          <a:xfrm flipV="1">
            <a:off x="5500678" y="2983417"/>
            <a:ext cx="970080" cy="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A418B3BA-B1AC-41E0-B248-F12BAE0A5CF6}"/>
              </a:ext>
            </a:extLst>
          </p:cNvPr>
          <p:cNvSpPr txBox="1"/>
          <p:nvPr/>
        </p:nvSpPr>
        <p:spPr>
          <a:xfrm>
            <a:off x="5743773" y="2613695"/>
            <a:ext cx="679417" cy="27699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/>
              <a:t>rewrite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5FC9AB7-C174-463D-8DCE-38E5D351D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74" y="4201206"/>
            <a:ext cx="6839437" cy="2155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/>
              <a:t>Rewrite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removes all other code and only keeps TrigIt specifications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6B97A1-AF64-4A37-80FE-7C301EB23C83}"/>
              </a:ext>
            </a:extLst>
          </p:cNvPr>
          <p:cNvCxnSpPr>
            <a:cxnSpLocks/>
            <a:stCxn id="21" idx="3"/>
            <a:endCxn id="12" idx="1"/>
          </p:cNvCxnSpPr>
          <p:nvPr/>
        </p:nvCxnSpPr>
        <p:spPr>
          <a:xfrm>
            <a:off x="10006607" y="2983421"/>
            <a:ext cx="2274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888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15AC620-9501-450C-9BD3-4B68F5A5AAB1}"/>
              </a:ext>
            </a:extLst>
          </p:cNvPr>
          <p:cNvSpPr/>
          <p:nvPr/>
        </p:nvSpPr>
        <p:spPr>
          <a:xfrm>
            <a:off x="5620586" y="1712574"/>
            <a:ext cx="4386021" cy="25416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/>
              <a:t>TrigIt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6C5B31-B0BE-4C16-BE3F-827A47B5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TrigIt Workflow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3F6917-97C0-4681-9B7E-70D0986F2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17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D1632C-1FE4-4189-98F0-70ACE6312B3C}"/>
              </a:ext>
            </a:extLst>
          </p:cNvPr>
          <p:cNvSpPr/>
          <p:nvPr/>
        </p:nvSpPr>
        <p:spPr>
          <a:xfrm>
            <a:off x="1123627" y="2766446"/>
            <a:ext cx="1123627" cy="4339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.java Files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23DA90D-7FB7-4EA8-B150-F5019258B44D}"/>
              </a:ext>
            </a:extLst>
          </p:cNvPr>
          <p:cNvSpPr/>
          <p:nvPr/>
        </p:nvSpPr>
        <p:spPr>
          <a:xfrm>
            <a:off x="2714713" y="2382863"/>
            <a:ext cx="1201119" cy="1201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/>
              <a:t>Compiler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54F9C1-6AE0-49F3-9CA6-9EA0E079BFAB}"/>
              </a:ext>
            </a:extLst>
          </p:cNvPr>
          <p:cNvSpPr/>
          <p:nvPr/>
        </p:nvSpPr>
        <p:spPr>
          <a:xfrm>
            <a:off x="4227234" y="2766441"/>
            <a:ext cx="1273444" cy="4339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.class Files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D13D892-2617-46CD-9A73-5868CC3242BB}"/>
              </a:ext>
            </a:extLst>
          </p:cNvPr>
          <p:cNvSpPr/>
          <p:nvPr/>
        </p:nvSpPr>
        <p:spPr>
          <a:xfrm>
            <a:off x="10234046" y="2382863"/>
            <a:ext cx="1201119" cy="1201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/>
              <a:t>Test/</a:t>
            </a:r>
            <a:br>
              <a:rPr lang="en-US"/>
            </a:br>
            <a:r>
              <a:rPr lang="en-US"/>
              <a:t>Execution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3416CA-7853-4D79-99EF-4A92CF5CEFE7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2247254" y="2983421"/>
            <a:ext cx="467459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599676A-0D84-4F6F-A082-19349C60D9B3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3915832" y="2983418"/>
            <a:ext cx="311402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39A1DBD-A450-4ED5-91C9-87E564DE4998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5500678" y="2983417"/>
            <a:ext cx="970081" cy="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9116DFA5-DEAD-4F05-8A46-BE4416839598}"/>
              </a:ext>
            </a:extLst>
          </p:cNvPr>
          <p:cNvSpPr/>
          <p:nvPr/>
        </p:nvSpPr>
        <p:spPr>
          <a:xfrm>
            <a:off x="8204151" y="2766440"/>
            <a:ext cx="433953" cy="43395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57BA0D3-B204-49F0-845E-E85EF73505AE}"/>
              </a:ext>
            </a:extLst>
          </p:cNvPr>
          <p:cNvCxnSpPr>
            <a:cxnSpLocks/>
            <a:stCxn id="22" idx="3"/>
            <a:endCxn id="32" idx="2"/>
          </p:cNvCxnSpPr>
          <p:nvPr/>
        </p:nvCxnSpPr>
        <p:spPr>
          <a:xfrm>
            <a:off x="7921127" y="2983417"/>
            <a:ext cx="283024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65E3C91-EE3B-44EE-9E4E-165E49F8376B}"/>
              </a:ext>
            </a:extLst>
          </p:cNvPr>
          <p:cNvSpPr txBox="1"/>
          <p:nvPr/>
        </p:nvSpPr>
        <p:spPr>
          <a:xfrm>
            <a:off x="3427579" y="3317958"/>
            <a:ext cx="2079287" cy="12003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/>
            <a:r>
              <a:rPr lang="en-US"/>
              <a:t>AST</a:t>
            </a:r>
          </a:p>
          <a:p>
            <a:pPr algn="r"/>
            <a:r>
              <a:rPr lang="en-US"/>
              <a:t>Build Configurations</a:t>
            </a:r>
          </a:p>
          <a:p>
            <a:pPr algn="r"/>
            <a:r>
              <a:rPr lang="en-US"/>
              <a:t>Issue Tracker</a:t>
            </a:r>
          </a:p>
          <a:p>
            <a:pPr algn="r"/>
            <a:r>
              <a:rPr lang="en-US"/>
              <a:t>System Time</a:t>
            </a:r>
          </a:p>
        </p:txBody>
      </p: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801D5322-D027-4308-B1CC-0264235AB39E}"/>
              </a:ext>
            </a:extLst>
          </p:cNvPr>
          <p:cNvCxnSpPr>
            <a:cxnSpLocks/>
            <a:stCxn id="40" idx="3"/>
            <a:endCxn id="32" idx="3"/>
          </p:cNvCxnSpPr>
          <p:nvPr/>
        </p:nvCxnSpPr>
        <p:spPr>
          <a:xfrm flipV="1">
            <a:off x="5506866" y="3136842"/>
            <a:ext cx="2760836" cy="781281"/>
          </a:xfrm>
          <a:prstGeom prst="bentConnector2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A418B3BA-B1AC-41E0-B248-F12BAE0A5CF6}"/>
              </a:ext>
            </a:extLst>
          </p:cNvPr>
          <p:cNvSpPr txBox="1"/>
          <p:nvPr/>
        </p:nvSpPr>
        <p:spPr>
          <a:xfrm>
            <a:off x="5743773" y="2613695"/>
            <a:ext cx="679417" cy="27699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/>
              <a:t>rewrite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309A312-EEA7-4ABA-8864-82672ED5A50B}"/>
              </a:ext>
            </a:extLst>
          </p:cNvPr>
          <p:cNvSpPr txBox="1"/>
          <p:nvPr/>
        </p:nvSpPr>
        <p:spPr>
          <a:xfrm>
            <a:off x="7999722" y="2464251"/>
            <a:ext cx="798745" cy="27699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/>
              <a:t>evaluate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5F080C3-2F8F-42C1-81C7-594849CCF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74" y="4201206"/>
            <a:ext cx="7425626" cy="2155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/>
              <a:t>Rewrite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removes all other code and only keeps TrigIt specifications</a:t>
            </a:r>
          </a:p>
          <a:p>
            <a:pPr>
              <a:lnSpc>
                <a:spcPct val="80000"/>
              </a:lnSpc>
            </a:pPr>
            <a:r>
              <a:rPr lang="en-US" sz="2400"/>
              <a:t>Evaluate</a:t>
            </a:r>
            <a:endParaRPr lang="en-US" sz="2400"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1800"/>
              <a:t>checks all triggers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9D5737-7DD3-415B-8B80-42E1A3143EBB}"/>
              </a:ext>
            </a:extLst>
          </p:cNvPr>
          <p:cNvSpPr/>
          <p:nvPr/>
        </p:nvSpPr>
        <p:spPr>
          <a:xfrm>
            <a:off x="6470758" y="2661773"/>
            <a:ext cx="1450369" cy="643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TrigIt specifications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39AFE2C-E043-4DD4-99E0-5463552CF133}"/>
              </a:ext>
            </a:extLst>
          </p:cNvPr>
          <p:cNvCxnSpPr>
            <a:cxnSpLocks/>
            <a:stCxn id="24" idx="3"/>
            <a:endCxn id="12" idx="1"/>
          </p:cNvCxnSpPr>
          <p:nvPr/>
        </p:nvCxnSpPr>
        <p:spPr>
          <a:xfrm>
            <a:off x="10006607" y="2983421"/>
            <a:ext cx="2274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444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EEE3B4A-2C4E-450F-A03F-F3BE089F2E28}"/>
              </a:ext>
            </a:extLst>
          </p:cNvPr>
          <p:cNvSpPr/>
          <p:nvPr/>
        </p:nvSpPr>
        <p:spPr>
          <a:xfrm>
            <a:off x="5620586" y="1712574"/>
            <a:ext cx="4386021" cy="25416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/>
              <a:t>TrigIt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F0C1BA0-7173-4ECB-BCA6-00DB4DE9223C}"/>
              </a:ext>
            </a:extLst>
          </p:cNvPr>
          <p:cNvSpPr/>
          <p:nvPr/>
        </p:nvSpPr>
        <p:spPr>
          <a:xfrm>
            <a:off x="8204151" y="2766440"/>
            <a:ext cx="433953" cy="43395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3AE876F-46B8-40AA-9D3C-2AB50A32BFEF}"/>
              </a:ext>
            </a:extLst>
          </p:cNvPr>
          <p:cNvCxnSpPr>
            <a:cxnSpLocks/>
            <a:stCxn id="37" idx="3"/>
            <a:endCxn id="30" idx="2"/>
          </p:cNvCxnSpPr>
          <p:nvPr/>
        </p:nvCxnSpPr>
        <p:spPr>
          <a:xfrm>
            <a:off x="7921127" y="2983417"/>
            <a:ext cx="283024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76D915F-0C2C-4735-AD1A-E533678FD582}"/>
              </a:ext>
            </a:extLst>
          </p:cNvPr>
          <p:cNvSpPr txBox="1"/>
          <p:nvPr/>
        </p:nvSpPr>
        <p:spPr>
          <a:xfrm>
            <a:off x="7999722" y="2464251"/>
            <a:ext cx="798745" cy="27699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/>
              <a:t>evaluate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6B7A55D-77A0-4287-AD7C-4F5B6CFC60B3}"/>
              </a:ext>
            </a:extLst>
          </p:cNvPr>
          <p:cNvSpPr/>
          <p:nvPr/>
        </p:nvSpPr>
        <p:spPr>
          <a:xfrm>
            <a:off x="6470758" y="2661773"/>
            <a:ext cx="1450369" cy="643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TrigIt specifications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F2C7ED7-8DEA-45E0-83BF-02C5EA2227B7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10006607" y="2983421"/>
            <a:ext cx="2274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96C5B31-B0BE-4C16-BE3F-827A47B5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TrigIt Workflow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3F6917-97C0-4681-9B7E-70D0986F2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18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D1632C-1FE4-4189-98F0-70ACE6312B3C}"/>
              </a:ext>
            </a:extLst>
          </p:cNvPr>
          <p:cNvSpPr/>
          <p:nvPr/>
        </p:nvSpPr>
        <p:spPr>
          <a:xfrm>
            <a:off x="1123627" y="2766446"/>
            <a:ext cx="1123627" cy="4339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.java Files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23DA90D-7FB7-4EA8-B150-F5019258B44D}"/>
              </a:ext>
            </a:extLst>
          </p:cNvPr>
          <p:cNvSpPr/>
          <p:nvPr/>
        </p:nvSpPr>
        <p:spPr>
          <a:xfrm>
            <a:off x="2714713" y="2382863"/>
            <a:ext cx="1201119" cy="1201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/>
              <a:t>Compiler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54F9C1-6AE0-49F3-9CA6-9EA0E079BFAB}"/>
              </a:ext>
            </a:extLst>
          </p:cNvPr>
          <p:cNvSpPr/>
          <p:nvPr/>
        </p:nvSpPr>
        <p:spPr>
          <a:xfrm>
            <a:off x="4227234" y="2766441"/>
            <a:ext cx="1273444" cy="4339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.class Files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D13D892-2617-46CD-9A73-5868CC3242BB}"/>
              </a:ext>
            </a:extLst>
          </p:cNvPr>
          <p:cNvSpPr/>
          <p:nvPr/>
        </p:nvSpPr>
        <p:spPr>
          <a:xfrm>
            <a:off x="10234046" y="2382863"/>
            <a:ext cx="1201119" cy="1201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/>
              <a:t>Test/</a:t>
            </a:r>
            <a:br>
              <a:rPr lang="en-US"/>
            </a:br>
            <a:r>
              <a:rPr lang="en-US"/>
              <a:t>Execution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3416CA-7853-4D79-99EF-4A92CF5CEFE7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2247254" y="2983421"/>
            <a:ext cx="467459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599676A-0D84-4F6F-A082-19349C60D9B3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3915832" y="2983418"/>
            <a:ext cx="311402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39A1DBD-A450-4ED5-91C9-87E564DE4998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5500678" y="2983417"/>
            <a:ext cx="970081" cy="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477176D1-99FF-4334-AD27-713B6004A6C3}"/>
              </a:ext>
            </a:extLst>
          </p:cNvPr>
          <p:cNvSpPr/>
          <p:nvPr/>
        </p:nvSpPr>
        <p:spPr>
          <a:xfrm rot="5400000">
            <a:off x="9150450" y="2796368"/>
            <a:ext cx="433953" cy="374097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590E319-D33D-43D7-A3BF-4BF096A2772F}"/>
              </a:ext>
            </a:extLst>
          </p:cNvPr>
          <p:cNvCxnSpPr>
            <a:cxnSpLocks/>
            <a:stCxn id="30" idx="6"/>
            <a:endCxn id="56" idx="3"/>
          </p:cNvCxnSpPr>
          <p:nvPr/>
        </p:nvCxnSpPr>
        <p:spPr>
          <a:xfrm>
            <a:off x="8638104" y="2983417"/>
            <a:ext cx="542274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006CA228-D468-42E6-AB7D-BE1C05B3A4D8}"/>
              </a:ext>
            </a:extLst>
          </p:cNvPr>
          <p:cNvCxnSpPr>
            <a:cxnSpLocks/>
            <a:stCxn id="11" idx="0"/>
            <a:endCxn id="56" idx="0"/>
          </p:cNvCxnSpPr>
          <p:nvPr/>
        </p:nvCxnSpPr>
        <p:spPr>
          <a:xfrm rot="16200000" flipH="1">
            <a:off x="7100727" y="529670"/>
            <a:ext cx="216976" cy="4690519"/>
          </a:xfrm>
          <a:prstGeom prst="bentConnector4">
            <a:avLst>
              <a:gd name="adj1" fmla="val -605359"/>
              <a:gd name="adj2" fmla="val 9989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10C58D52-0973-40B4-9CCE-87175039E5CF}"/>
              </a:ext>
            </a:extLst>
          </p:cNvPr>
          <p:cNvCxnSpPr>
            <a:cxnSpLocks/>
            <a:stCxn id="56" idx="0"/>
            <a:endCxn id="12" idx="1"/>
          </p:cNvCxnSpPr>
          <p:nvPr/>
        </p:nvCxnSpPr>
        <p:spPr>
          <a:xfrm>
            <a:off x="9554475" y="2983417"/>
            <a:ext cx="679571" cy="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430BAEC-FE1D-48F9-ADA9-4BDE193FACBB}"/>
              </a:ext>
            </a:extLst>
          </p:cNvPr>
          <p:cNvCxnSpPr>
            <a:cxnSpLocks/>
          </p:cNvCxnSpPr>
          <p:nvPr/>
        </p:nvCxnSpPr>
        <p:spPr>
          <a:xfrm flipH="1">
            <a:off x="8783313" y="2983416"/>
            <a:ext cx="1" cy="151952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3E1B3299-C27F-40D4-8E0A-06C02D40695C}"/>
              </a:ext>
            </a:extLst>
          </p:cNvPr>
          <p:cNvSpPr txBox="1"/>
          <p:nvPr/>
        </p:nvSpPr>
        <p:spPr>
          <a:xfrm>
            <a:off x="8154823" y="4517729"/>
            <a:ext cx="194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Warning Messages</a:t>
            </a:r>
          </a:p>
          <a:p>
            <a:r>
              <a:rPr lang="en-US"/>
              <a:t>Patch to .java Files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418B3BA-B1AC-41E0-B248-F12BAE0A5CF6}"/>
              </a:ext>
            </a:extLst>
          </p:cNvPr>
          <p:cNvSpPr txBox="1"/>
          <p:nvPr/>
        </p:nvSpPr>
        <p:spPr>
          <a:xfrm>
            <a:off x="5743773" y="2613695"/>
            <a:ext cx="679417" cy="27699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/>
              <a:t>rewrite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40CD769-3914-4A5E-B189-189871209A31}"/>
              </a:ext>
            </a:extLst>
          </p:cNvPr>
          <p:cNvSpPr txBox="1"/>
          <p:nvPr/>
        </p:nvSpPr>
        <p:spPr>
          <a:xfrm>
            <a:off x="9076147" y="3268763"/>
            <a:ext cx="511358" cy="27699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/>
              <a:t>apply</a:t>
            </a: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E8EE8694-CD18-429C-BDE9-0D426B9B7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74" y="4201206"/>
            <a:ext cx="10257726" cy="26567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/>
              <a:t>Rewrite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removes all other code and only keeps TrigIt specifications</a:t>
            </a:r>
            <a:endParaRPr lang="en-US" sz="1800"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/>
              <a:t>Evaluate</a:t>
            </a:r>
            <a:endParaRPr lang="en-US" sz="2400"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1800"/>
              <a:t>checks all triggers</a:t>
            </a:r>
          </a:p>
          <a:p>
            <a:pPr>
              <a:lnSpc>
                <a:spcPct val="80000"/>
              </a:lnSpc>
            </a:pPr>
            <a:r>
              <a:rPr lang="en-US" sz="2400"/>
              <a:t>Apply</a:t>
            </a:r>
            <a:endParaRPr lang="en-US" sz="2400"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1800"/>
              <a:t>executes actions by changing the bytecode, sends warning messages, or changing source code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removes all TrigIt specifications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627D8B-C9E8-48AF-BF68-49BDA0591E91}"/>
              </a:ext>
            </a:extLst>
          </p:cNvPr>
          <p:cNvSpPr txBox="1"/>
          <p:nvPr/>
        </p:nvSpPr>
        <p:spPr>
          <a:xfrm>
            <a:off x="3427579" y="3317958"/>
            <a:ext cx="2079287" cy="12003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/>
            <a:r>
              <a:rPr lang="en-US"/>
              <a:t>AST</a:t>
            </a:r>
          </a:p>
          <a:p>
            <a:pPr algn="r"/>
            <a:r>
              <a:rPr lang="en-US"/>
              <a:t>Build Configurations</a:t>
            </a:r>
          </a:p>
          <a:p>
            <a:pPr algn="r"/>
            <a:r>
              <a:rPr lang="en-US"/>
              <a:t>Issue Tracker</a:t>
            </a:r>
          </a:p>
          <a:p>
            <a:pPr algn="r"/>
            <a:r>
              <a:rPr lang="en-US"/>
              <a:t>System Time</a:t>
            </a:r>
          </a:p>
        </p:txBody>
      </p: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EFE01F98-4284-4712-93D3-6D3ED4F9108E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5506866" y="3136842"/>
            <a:ext cx="2760836" cy="781281"/>
          </a:xfrm>
          <a:prstGeom prst="bentConnector2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032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938CA-AAAF-4EF8-9391-DA7EC565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AEC6F-DE54-42B9-80BE-B7112E1D8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733" y="1690688"/>
            <a:ext cx="12077404" cy="4351338"/>
          </a:xfrm>
        </p:spPr>
        <p:txBody>
          <a:bodyPr/>
          <a:lstStyle/>
          <a:p>
            <a:r>
              <a:rPr lang="en-US"/>
              <a:t>RQ1: Can developers quickly implement correct triggers and actions using TrigIt?</a:t>
            </a:r>
          </a:p>
          <a:p>
            <a:r>
              <a:rPr lang="en-US"/>
              <a:t>RQ2: What’s the build overhead of TrigIt?</a:t>
            </a:r>
          </a:p>
          <a:p>
            <a:r>
              <a:rPr lang="en-US"/>
              <a:t>RQ3: What’s the overhead for writing TrigIt specifications over trigger-action comments, measured </a:t>
            </a:r>
            <a:r>
              <a:rPr lang="en-US">
                <a:solidFill>
                  <a:sysClr val="windowText" lastClr="000000"/>
                </a:solidFill>
              </a:rPr>
              <a:t>by number of tokens</a:t>
            </a:r>
            <a:r>
              <a:rPr lang="en-US"/>
              <a:t>?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392E0-D82D-42D7-A066-AEBFDF5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1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DB5EA-0352-4350-80A0-B722E5101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 (1)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AF9F45-35FA-4D0A-AAD6-126CDE0468A7}"/>
              </a:ext>
            </a:extLst>
          </p:cNvPr>
          <p:cNvSpPr txBox="1"/>
          <p:nvPr/>
        </p:nvSpPr>
        <p:spPr>
          <a:xfrm>
            <a:off x="838200" y="2103436"/>
            <a:ext cx="8542723" cy="147732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nsolas"/>
                <a:cs typeface="Courier New"/>
              </a:rPr>
              <a:t>protected</a:t>
            </a:r>
            <a:r>
              <a:rPr lang="en-US">
                <a:latin typeface="Consolas"/>
                <a:cs typeface="Courier New"/>
              </a:rPr>
              <a:t> AbstractStreamingHasher(</a:t>
            </a:r>
            <a:r>
              <a:rPr lang="en-US">
                <a:solidFill>
                  <a:schemeClr val="accent1"/>
                </a:solidFill>
                <a:latin typeface="Consolas"/>
                <a:cs typeface="Courier New"/>
              </a:rPr>
              <a:t>int</a:t>
            </a:r>
            <a:r>
              <a:rPr lang="en-US">
                <a:latin typeface="Consolas"/>
                <a:cs typeface="Courier New"/>
              </a:rPr>
              <a:t> </a:t>
            </a:r>
            <a:r>
              <a:rPr lang="en-US" err="1">
                <a:latin typeface="Consolas"/>
                <a:cs typeface="Courier New"/>
              </a:rPr>
              <a:t>chunkSize</a:t>
            </a:r>
            <a:r>
              <a:rPr lang="en-US">
                <a:latin typeface="Consolas"/>
                <a:cs typeface="Courier New"/>
              </a:rPr>
              <a:t>, </a:t>
            </a:r>
            <a:r>
              <a:rPr lang="en-US">
                <a:solidFill>
                  <a:schemeClr val="accent1"/>
                </a:solidFill>
                <a:latin typeface="Consolas"/>
                <a:cs typeface="Courier New"/>
              </a:rPr>
              <a:t>int</a:t>
            </a:r>
            <a:r>
              <a:rPr lang="en-US">
                <a:latin typeface="Consolas"/>
                <a:cs typeface="Courier New"/>
              </a:rPr>
              <a:t> </a:t>
            </a:r>
            <a:r>
              <a:rPr lang="en-US" err="1">
                <a:latin typeface="Consolas"/>
                <a:cs typeface="Courier New"/>
              </a:rPr>
              <a:t>bufferSize</a:t>
            </a:r>
            <a:r>
              <a:rPr lang="en-US">
                <a:latin typeface="Consolas"/>
                <a:cs typeface="Courier New"/>
              </a:rPr>
              <a:t>) {</a:t>
            </a:r>
            <a:endParaRPr lang="en-US" sz="2000"/>
          </a:p>
          <a:p>
            <a:r>
              <a:rPr lang="en-US">
                <a:solidFill>
                  <a:srgbClr val="C00000"/>
                </a:solidFill>
                <a:latin typeface="Consolas"/>
                <a:cs typeface="Courier New"/>
              </a:rPr>
              <a:t>  // TODO(kevinb): check more preconditions</a:t>
            </a:r>
          </a:p>
          <a:p>
            <a:r>
              <a:rPr lang="en-US">
                <a:solidFill>
                  <a:srgbClr val="C00000"/>
                </a:solidFill>
                <a:latin typeface="Consolas"/>
                <a:cs typeface="Courier New"/>
              </a:rPr>
              <a:t>  // (</a:t>
            </a:r>
            <a:r>
              <a:rPr lang="en-US" err="1">
                <a:solidFill>
                  <a:srgbClr val="C00000"/>
                </a:solidFill>
                <a:latin typeface="Consolas"/>
                <a:cs typeface="Courier New"/>
              </a:rPr>
              <a:t>bufferSize</a:t>
            </a:r>
            <a:r>
              <a:rPr lang="en-US">
                <a:solidFill>
                  <a:srgbClr val="C00000"/>
                </a:solidFill>
                <a:latin typeface="Consolas"/>
                <a:cs typeface="Courier New"/>
              </a:rPr>
              <a:t> &gt;= chunkSize) if this is ever public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 checkArgument(bufferSize % chunkSize == 0);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...}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D1A6AB-CA4E-49AA-AEEB-1674E3038473}"/>
              </a:ext>
            </a:extLst>
          </p:cNvPr>
          <p:cNvSpPr txBox="1"/>
          <p:nvPr/>
        </p:nvSpPr>
        <p:spPr>
          <a:xfrm>
            <a:off x="838200" y="3849148"/>
            <a:ext cx="916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Trigger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89C07-1C75-411A-B381-05C40689BA3F}"/>
              </a:ext>
            </a:extLst>
          </p:cNvPr>
          <p:cNvSpPr txBox="1"/>
          <p:nvPr/>
        </p:nvSpPr>
        <p:spPr>
          <a:xfrm>
            <a:off x="4901491" y="3849148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7705A8-812B-4068-B9E0-EEFFCED3EC78}"/>
              </a:ext>
            </a:extLst>
          </p:cNvPr>
          <p:cNvSpPr txBox="1"/>
          <p:nvPr/>
        </p:nvSpPr>
        <p:spPr>
          <a:xfrm>
            <a:off x="1754476" y="3849148"/>
            <a:ext cx="2844048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Consolas"/>
              </a:rPr>
              <a:t>The method is public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7527F6-68E4-4DD0-A175-7D51BA40E97D}"/>
              </a:ext>
            </a:extLst>
          </p:cNvPr>
          <p:cNvSpPr txBox="1"/>
          <p:nvPr/>
        </p:nvSpPr>
        <p:spPr>
          <a:xfrm>
            <a:off x="5775448" y="3849148"/>
            <a:ext cx="512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checkArgument(bufferSize &gt;= chunkSize);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47E6AB-AD60-4D3D-9A95-504767C27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B89B09-0F82-41EC-AD55-33A7448EFC39}"/>
              </a:ext>
            </a:extLst>
          </p:cNvPr>
          <p:cNvSpPr txBox="1"/>
          <p:nvPr/>
        </p:nvSpPr>
        <p:spPr>
          <a:xfrm>
            <a:off x="838200" y="1690688"/>
            <a:ext cx="223401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000"/>
              <a:t>From Google Guava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A24E9ABA-A727-4BBF-BC51-721FD8B7F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210" y="1496657"/>
            <a:ext cx="616187" cy="6067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42ED59-662C-48C7-BD85-4441E31C8062}"/>
              </a:ext>
            </a:extLst>
          </p:cNvPr>
          <p:cNvSpPr/>
          <p:nvPr/>
        </p:nvSpPr>
        <p:spPr>
          <a:xfrm>
            <a:off x="4699981" y="2724150"/>
            <a:ext cx="2907320" cy="2540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290863C-F740-4DE5-818D-452279018813}"/>
              </a:ext>
            </a:extLst>
          </p:cNvPr>
          <p:cNvSpPr/>
          <p:nvPr/>
        </p:nvSpPr>
        <p:spPr>
          <a:xfrm>
            <a:off x="1569494" y="2439614"/>
            <a:ext cx="4765205" cy="519486"/>
          </a:xfrm>
          <a:custGeom>
            <a:avLst/>
            <a:gdLst>
              <a:gd name="connsiteX0" fmla="*/ 1965575 w 5466306"/>
              <a:gd name="connsiteY0" fmla="*/ 0 h 616146"/>
              <a:gd name="connsiteX1" fmla="*/ 5466306 w 5466306"/>
              <a:gd name="connsiteY1" fmla="*/ 0 h 616146"/>
              <a:gd name="connsiteX2" fmla="*/ 5466306 w 5466306"/>
              <a:gd name="connsiteY2" fmla="*/ 342900 h 616146"/>
              <a:gd name="connsiteX3" fmla="*/ 3586706 w 5466306"/>
              <a:gd name="connsiteY3" fmla="*/ 342900 h 616146"/>
              <a:gd name="connsiteX4" fmla="*/ 3586706 w 5466306"/>
              <a:gd name="connsiteY4" fmla="*/ 616146 h 616146"/>
              <a:gd name="connsiteX5" fmla="*/ 0 w 5466306"/>
              <a:gd name="connsiteY5" fmla="*/ 616146 h 616146"/>
              <a:gd name="connsiteX6" fmla="*/ 0 w 5466306"/>
              <a:gd name="connsiteY6" fmla="*/ 273246 h 616146"/>
              <a:gd name="connsiteX7" fmla="*/ 1965575 w 5466306"/>
              <a:gd name="connsiteY7" fmla="*/ 273246 h 61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6306" h="616146">
                <a:moveTo>
                  <a:pt x="1965575" y="0"/>
                </a:moveTo>
                <a:lnTo>
                  <a:pt x="5466306" y="0"/>
                </a:lnTo>
                <a:lnTo>
                  <a:pt x="5466306" y="342900"/>
                </a:lnTo>
                <a:lnTo>
                  <a:pt x="3586706" y="342900"/>
                </a:lnTo>
                <a:lnTo>
                  <a:pt x="3586706" y="616146"/>
                </a:lnTo>
                <a:lnTo>
                  <a:pt x="0" y="616146"/>
                </a:lnTo>
                <a:lnTo>
                  <a:pt x="0" y="273246"/>
                </a:lnTo>
                <a:lnTo>
                  <a:pt x="1965575" y="273246"/>
                </a:lnTo>
                <a:close/>
              </a:path>
            </a:pathLst>
          </a:cu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F9DD55-648D-4D17-BEFD-D4A7C9BDEFCB}"/>
              </a:ext>
            </a:extLst>
          </p:cNvPr>
          <p:cNvSpPr txBox="1"/>
          <p:nvPr/>
        </p:nvSpPr>
        <p:spPr>
          <a:xfrm>
            <a:off x="1754476" y="4261896"/>
            <a:ext cx="7781617" cy="16312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r>
              <a:rPr lang="en-US" sz="2000">
                <a:cs typeface="Calibri"/>
              </a:rPr>
              <a:t>The comment is written in natural language, thus a developer needs to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cs typeface="Calibri"/>
              </a:rPr>
              <a:t>locate the comment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cs typeface="Calibri"/>
              </a:rPr>
              <a:t>check if the trigger evaluates to true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cs typeface="Calibri"/>
              </a:rPr>
              <a:t>execute the action</a:t>
            </a:r>
          </a:p>
          <a:p>
            <a:r>
              <a:rPr lang="en-US" sz="2000">
                <a:solidFill>
                  <a:schemeClr val="accent1"/>
                </a:solidFill>
                <a:cs typeface="Calibri"/>
              </a:rPr>
              <a:t>Tedious</a:t>
            </a:r>
            <a:r>
              <a:rPr lang="en-US" sz="2000">
                <a:cs typeface="Calibri"/>
              </a:rPr>
              <a:t> </a:t>
            </a:r>
            <a:r>
              <a:rPr lang="en-US" sz="2000">
                <a:solidFill>
                  <a:schemeClr val="accent1"/>
                </a:solidFill>
                <a:cs typeface="Calibri"/>
              </a:rPr>
              <a:t>and error-prone</a:t>
            </a:r>
          </a:p>
        </p:txBody>
      </p:sp>
    </p:spTree>
    <p:extLst>
      <p:ext uri="{BB962C8B-B14F-4D97-AF65-F5344CB8AC3E}">
        <p14:creationId xmlns:p14="http://schemas.microsoft.com/office/powerpoint/2010/main" val="414969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 animBg="1"/>
      <p:bldP spid="13" grpId="1" animBg="1"/>
      <p:bldP spid="16" grpId="0" animBg="1"/>
      <p:bldP spid="16" grpId="1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A660E-9358-44CE-8C0B-6E9F317BE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6C88-3356-4383-AA9F-3E8418AF0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2859" cy="4667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Can developers quickly implement correct triggers and actions using </a:t>
            </a:r>
            <a:r>
              <a:rPr lang="en-US" err="1"/>
              <a:t>TrigIt</a:t>
            </a:r>
            <a:r>
              <a:rPr lang="en-US"/>
              <a:t>?</a:t>
            </a:r>
          </a:p>
          <a:p>
            <a:r>
              <a:rPr lang="en-US"/>
              <a:t>Tasks</a:t>
            </a:r>
            <a:endParaRPr lang="en-US">
              <a:cs typeface="Calibri"/>
            </a:endParaRPr>
          </a:p>
          <a:p>
            <a:pPr lvl="1">
              <a:buClr>
                <a:schemeClr val="tx1"/>
              </a:buClr>
            </a:pPr>
            <a:r>
              <a:rPr lang="en-US">
                <a:solidFill>
                  <a:schemeClr val="accent1"/>
                </a:solidFill>
              </a:rPr>
              <a:t>Read a brief tutorial of TrigIt syntax (10min)</a:t>
            </a:r>
            <a:endParaRPr lang="en-US">
              <a:solidFill>
                <a:schemeClr val="accent1"/>
              </a:solidFill>
              <a:cs typeface="Calibri" panose="020F0502020204030204"/>
            </a:endParaRPr>
          </a:p>
          <a:p>
            <a:pPr lvl="1">
              <a:buClr>
                <a:schemeClr val="tx1"/>
              </a:buClr>
            </a:pPr>
            <a:r>
              <a:rPr lang="en-US">
                <a:solidFill>
                  <a:schemeClr val="accent1"/>
                </a:solidFill>
              </a:rPr>
              <a:t>Migrate 3 trigger-action comments to TrigIt specifications</a:t>
            </a:r>
            <a:endParaRPr lang="en-US">
              <a:solidFill>
                <a:schemeClr val="accent1"/>
              </a:solidFill>
              <a:cs typeface="Calibri" panose="020F0502020204030204"/>
            </a:endParaRPr>
          </a:p>
          <a:p>
            <a:pPr lvl="1">
              <a:buClr>
                <a:schemeClr val="tx1"/>
              </a:buClr>
            </a:pPr>
            <a:r>
              <a:rPr lang="en-US">
                <a:solidFill>
                  <a:schemeClr val="accent1"/>
                </a:solidFill>
              </a:rPr>
              <a:t>The first one is warm-up and not counted in results (without telling the participants)</a:t>
            </a:r>
            <a:endParaRPr lang="en-US">
              <a:solidFill>
                <a:schemeClr val="accent1"/>
              </a:solidFill>
              <a:cs typeface="Calibri" panose="020F0502020204030204"/>
            </a:endParaRPr>
          </a:p>
          <a:p>
            <a:r>
              <a:rPr lang="en-US"/>
              <a:t>2 groups of tasks:</a:t>
            </a:r>
          </a:p>
          <a:p>
            <a:pPr lvl="1"/>
            <a:r>
              <a:rPr lang="en-US"/>
              <a:t>Warm-up, Task A from Google Guava, Task B from Apache Struts</a:t>
            </a:r>
            <a:endParaRPr lang="en-US">
              <a:cs typeface="Calibri"/>
            </a:endParaRPr>
          </a:p>
          <a:p>
            <a:pPr lvl="1"/>
            <a:r>
              <a:rPr lang="en-US"/>
              <a:t>Warm-up, Task C from Apache Ignite, Task D from </a:t>
            </a:r>
            <a:r>
              <a:rPr lang="en-US" err="1"/>
              <a:t>Jenkinsci</a:t>
            </a:r>
            <a:r>
              <a:rPr lang="en-US"/>
              <a:t> Jenkins</a:t>
            </a:r>
          </a:p>
          <a:p>
            <a:r>
              <a:rPr lang="en-US">
                <a:cs typeface="Calibri" panose="020F0502020204030204"/>
              </a:rPr>
              <a:t>Details available on our webpage: </a:t>
            </a:r>
            <a:r>
              <a:rPr lang="en-US" u="sng">
                <a:solidFill>
                  <a:schemeClr val="accent1"/>
                </a:solidFill>
                <a:cs typeface="Calibri" panose="020F0502020204030204"/>
              </a:rPr>
              <a:t>cozy.ece.utexas.edu/</a:t>
            </a:r>
            <a:r>
              <a:rPr lang="en-US" u="sng" err="1">
                <a:solidFill>
                  <a:schemeClr val="accent1"/>
                </a:solidFill>
                <a:cs typeface="Calibri" panose="020F0502020204030204"/>
              </a:rPr>
              <a:t>trigit</a:t>
            </a:r>
            <a:r>
              <a:rPr lang="en-US">
                <a:cs typeface="Calibri" panose="020F0502020204030204"/>
              </a:rPr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D2078-A9DF-46EB-9494-FC99DA44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A660E-9358-44CE-8C0B-6E9F317BE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Study 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6C88-3356-4383-AA9F-3E8418AF0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99124" cy="4667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2 groups of tasks:</a:t>
            </a:r>
          </a:p>
          <a:p>
            <a:pPr lvl="1"/>
            <a:r>
              <a:rPr lang="en-US">
                <a:ea typeface="+mn-lt"/>
                <a:cs typeface="+mn-lt"/>
              </a:rPr>
              <a:t>Warm-up, Task A from Google Guava, Task B from Apache Struts</a:t>
            </a:r>
          </a:p>
          <a:p>
            <a:pPr lvl="1"/>
            <a:r>
              <a:rPr lang="en-US">
                <a:ea typeface="+mn-lt"/>
                <a:cs typeface="+mn-lt"/>
              </a:rPr>
              <a:t>Warm-up, Task C from Apache Ignite, Task D from </a:t>
            </a:r>
            <a:r>
              <a:rPr lang="en-US" err="1">
                <a:ea typeface="+mn-lt"/>
                <a:cs typeface="+mn-lt"/>
              </a:rPr>
              <a:t>Jenkinsci</a:t>
            </a:r>
            <a:r>
              <a:rPr lang="en-US">
                <a:ea typeface="+mn-lt"/>
                <a:cs typeface="+mn-lt"/>
              </a:rPr>
              <a:t> Jenkins</a:t>
            </a:r>
            <a:endParaRPr lang="en-US"/>
          </a:p>
          <a:p>
            <a:r>
              <a:rPr lang="en-US"/>
              <a:t>20 participants</a:t>
            </a:r>
          </a:p>
          <a:p>
            <a:pPr lvl="1"/>
            <a:r>
              <a:rPr lang="en-US"/>
              <a:t>8 professionals (6 developers in large software companies, 2 researchers)</a:t>
            </a:r>
          </a:p>
          <a:p>
            <a:pPr lvl="1"/>
            <a:r>
              <a:rPr lang="en-US"/>
              <a:t>12 students (4 undergrads, 8 PhD students)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D2078-A9DF-46EB-9494-FC99DA44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E60DED8-B268-452D-8E8F-A65CD3085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917736"/>
              </p:ext>
            </p:extLst>
          </p:nvPr>
        </p:nvGraphicFramePr>
        <p:xfrm>
          <a:off x="2501159" y="4518848"/>
          <a:ext cx="6081219" cy="1492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073">
                  <a:extLst>
                    <a:ext uri="{9D8B030D-6E8A-4147-A177-3AD203B41FA5}">
                      <a16:colId xmlns:a16="http://schemas.microsoft.com/office/drawing/2014/main" val="1586953191"/>
                    </a:ext>
                  </a:extLst>
                </a:gridCol>
                <a:gridCol w="2027073">
                  <a:extLst>
                    <a:ext uri="{9D8B030D-6E8A-4147-A177-3AD203B41FA5}">
                      <a16:colId xmlns:a16="http://schemas.microsoft.com/office/drawing/2014/main" val="2456775083"/>
                    </a:ext>
                  </a:extLst>
                </a:gridCol>
                <a:gridCol w="2027073">
                  <a:extLst>
                    <a:ext uri="{9D8B030D-6E8A-4147-A177-3AD203B41FA5}">
                      <a16:colId xmlns:a16="http://schemas.microsoft.com/office/drawing/2014/main" val="3954471681"/>
                    </a:ext>
                  </a:extLst>
                </a:gridCol>
              </a:tblGrid>
              <a:tr h="497552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Task A+B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Task C+D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4549989"/>
                  </a:ext>
                </a:extLst>
              </a:tr>
              <a:tr h="497552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Professionals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49207"/>
                  </a:ext>
                </a:extLst>
              </a:tr>
              <a:tr h="497552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Students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087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163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A660E-9358-44CE-8C0B-6E9F317BE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Study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03C129-6AA0-42CE-B6D8-9317B0D4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0C8741-CC75-4E1E-83AE-412F24F0B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58972"/>
              </p:ext>
            </p:extLst>
          </p:nvPr>
        </p:nvGraphicFramePr>
        <p:xfrm>
          <a:off x="1160086" y="1520073"/>
          <a:ext cx="9639072" cy="2545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825">
                  <a:extLst>
                    <a:ext uri="{9D8B030D-6E8A-4147-A177-3AD203B41FA5}">
                      <a16:colId xmlns:a16="http://schemas.microsoft.com/office/drawing/2014/main" val="1031153260"/>
                    </a:ext>
                  </a:extLst>
                </a:gridCol>
                <a:gridCol w="1414191">
                  <a:extLst>
                    <a:ext uri="{9D8B030D-6E8A-4147-A177-3AD203B41FA5}">
                      <a16:colId xmlns:a16="http://schemas.microsoft.com/office/drawing/2014/main" val="2664169146"/>
                    </a:ext>
                  </a:extLst>
                </a:gridCol>
                <a:gridCol w="1071008">
                  <a:extLst>
                    <a:ext uri="{9D8B030D-6E8A-4147-A177-3AD203B41FA5}">
                      <a16:colId xmlns:a16="http://schemas.microsoft.com/office/drawing/2014/main" val="3411457284"/>
                    </a:ext>
                  </a:extLst>
                </a:gridCol>
                <a:gridCol w="1071008">
                  <a:extLst>
                    <a:ext uri="{9D8B030D-6E8A-4147-A177-3AD203B41FA5}">
                      <a16:colId xmlns:a16="http://schemas.microsoft.com/office/drawing/2014/main" val="4063361567"/>
                    </a:ext>
                  </a:extLst>
                </a:gridCol>
                <a:gridCol w="1071008">
                  <a:extLst>
                    <a:ext uri="{9D8B030D-6E8A-4147-A177-3AD203B41FA5}">
                      <a16:colId xmlns:a16="http://schemas.microsoft.com/office/drawing/2014/main" val="4166139435"/>
                    </a:ext>
                  </a:extLst>
                </a:gridCol>
                <a:gridCol w="1071008">
                  <a:extLst>
                    <a:ext uri="{9D8B030D-6E8A-4147-A177-3AD203B41FA5}">
                      <a16:colId xmlns:a16="http://schemas.microsoft.com/office/drawing/2014/main" val="3847901728"/>
                    </a:ext>
                  </a:extLst>
                </a:gridCol>
                <a:gridCol w="1071008">
                  <a:extLst>
                    <a:ext uri="{9D8B030D-6E8A-4147-A177-3AD203B41FA5}">
                      <a16:colId xmlns:a16="http://schemas.microsoft.com/office/drawing/2014/main" val="3534115723"/>
                    </a:ext>
                  </a:extLst>
                </a:gridCol>
                <a:gridCol w="1071008">
                  <a:extLst>
                    <a:ext uri="{9D8B030D-6E8A-4147-A177-3AD203B41FA5}">
                      <a16:colId xmlns:a16="http://schemas.microsoft.com/office/drawing/2014/main" val="2743364879"/>
                    </a:ext>
                  </a:extLst>
                </a:gridCol>
                <a:gridCol w="1071008">
                  <a:extLst>
                    <a:ext uri="{9D8B030D-6E8A-4147-A177-3AD203B41FA5}">
                      <a16:colId xmlns:a16="http://schemas.microsoft.com/office/drawing/2014/main" val="729932419"/>
                    </a:ext>
                  </a:extLst>
                </a:gridCol>
              </a:tblGrid>
              <a:tr h="424206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Grouped</a:t>
                      </a:r>
                      <a:br>
                        <a:rPr lang="en-US"/>
                      </a:br>
                      <a:r>
                        <a:rPr lang="en-US"/>
                        <a:t>By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Time (min)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Confidence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/>
                        <a:t>Correctness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624804"/>
                  </a:ext>
                </a:extLst>
              </a:tr>
              <a:tr h="42420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Avg.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Median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Avg.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Median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Trigger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Action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Syntax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436680"/>
                  </a:ext>
                </a:extLst>
              </a:tr>
              <a:tr h="424206">
                <a:tc rowSpan="4">
                  <a:txBody>
                    <a:bodyPr/>
                    <a:lstStyle/>
                    <a:p>
                      <a:pPr algn="ctr"/>
                      <a:r>
                        <a:rPr lang="en-US"/>
                        <a:t>Task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4.5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4.5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12/12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12/12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9/12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56306023"/>
                  </a:ext>
                </a:extLst>
              </a:tr>
              <a:tr h="4242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5.0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4.5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12/12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12/12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12/12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2805522"/>
                  </a:ext>
                </a:extLst>
              </a:tr>
              <a:tr h="4242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7.6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7.5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3.9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4.0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8/8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7/8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8335101"/>
                  </a:ext>
                </a:extLst>
              </a:tr>
              <a:tr h="4242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7.2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6.5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4.0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7/8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8/8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8/8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090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262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A660E-9358-44CE-8C0B-6E9F317BE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Study Results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A56B4E-92B3-458E-B68A-0CF0E9BEE8AE}"/>
              </a:ext>
            </a:extLst>
          </p:cNvPr>
          <p:cNvSpPr txBox="1">
            <a:spLocks/>
          </p:cNvSpPr>
          <p:nvPr/>
        </p:nvSpPr>
        <p:spPr>
          <a:xfrm>
            <a:off x="1160086" y="5588404"/>
            <a:ext cx="10515600" cy="767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Participants obtained correct solutions </a:t>
            </a:r>
            <a:r>
              <a:rPr lang="en-US" b="1">
                <a:solidFill>
                  <a:schemeClr val="accent1"/>
                </a:solidFill>
              </a:rPr>
              <a:t>with very little training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03C129-6AA0-42CE-B6D8-9317B0D4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0C8741-CC75-4E1E-83AE-412F24F0B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073000"/>
              </p:ext>
            </p:extLst>
          </p:nvPr>
        </p:nvGraphicFramePr>
        <p:xfrm>
          <a:off x="1160086" y="1520073"/>
          <a:ext cx="9639072" cy="3817854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727825">
                  <a:extLst>
                    <a:ext uri="{9D8B030D-6E8A-4147-A177-3AD203B41FA5}">
                      <a16:colId xmlns:a16="http://schemas.microsoft.com/office/drawing/2014/main" val="1031153260"/>
                    </a:ext>
                  </a:extLst>
                </a:gridCol>
                <a:gridCol w="1414191">
                  <a:extLst>
                    <a:ext uri="{9D8B030D-6E8A-4147-A177-3AD203B41FA5}">
                      <a16:colId xmlns:a16="http://schemas.microsoft.com/office/drawing/2014/main" val="2664169146"/>
                    </a:ext>
                  </a:extLst>
                </a:gridCol>
                <a:gridCol w="1071008">
                  <a:extLst>
                    <a:ext uri="{9D8B030D-6E8A-4147-A177-3AD203B41FA5}">
                      <a16:colId xmlns:a16="http://schemas.microsoft.com/office/drawing/2014/main" val="3411457284"/>
                    </a:ext>
                  </a:extLst>
                </a:gridCol>
                <a:gridCol w="1071008">
                  <a:extLst>
                    <a:ext uri="{9D8B030D-6E8A-4147-A177-3AD203B41FA5}">
                      <a16:colId xmlns:a16="http://schemas.microsoft.com/office/drawing/2014/main" val="4063361567"/>
                    </a:ext>
                  </a:extLst>
                </a:gridCol>
                <a:gridCol w="1071008">
                  <a:extLst>
                    <a:ext uri="{9D8B030D-6E8A-4147-A177-3AD203B41FA5}">
                      <a16:colId xmlns:a16="http://schemas.microsoft.com/office/drawing/2014/main" val="4166139435"/>
                    </a:ext>
                  </a:extLst>
                </a:gridCol>
                <a:gridCol w="1071008">
                  <a:extLst>
                    <a:ext uri="{9D8B030D-6E8A-4147-A177-3AD203B41FA5}">
                      <a16:colId xmlns:a16="http://schemas.microsoft.com/office/drawing/2014/main" val="3847901728"/>
                    </a:ext>
                  </a:extLst>
                </a:gridCol>
                <a:gridCol w="1071008">
                  <a:extLst>
                    <a:ext uri="{9D8B030D-6E8A-4147-A177-3AD203B41FA5}">
                      <a16:colId xmlns:a16="http://schemas.microsoft.com/office/drawing/2014/main" val="3534115723"/>
                    </a:ext>
                  </a:extLst>
                </a:gridCol>
                <a:gridCol w="1071008">
                  <a:extLst>
                    <a:ext uri="{9D8B030D-6E8A-4147-A177-3AD203B41FA5}">
                      <a16:colId xmlns:a16="http://schemas.microsoft.com/office/drawing/2014/main" val="2743364879"/>
                    </a:ext>
                  </a:extLst>
                </a:gridCol>
                <a:gridCol w="1071008">
                  <a:extLst>
                    <a:ext uri="{9D8B030D-6E8A-4147-A177-3AD203B41FA5}">
                      <a16:colId xmlns:a16="http://schemas.microsoft.com/office/drawing/2014/main" val="729932419"/>
                    </a:ext>
                  </a:extLst>
                </a:gridCol>
              </a:tblGrid>
              <a:tr h="424206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Grouped</a:t>
                      </a:r>
                      <a:br>
                        <a:rPr lang="en-US"/>
                      </a:br>
                      <a:r>
                        <a:rPr lang="en-US"/>
                        <a:t>By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Time (min)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Confidence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/>
                        <a:t>Correctness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624804"/>
                  </a:ext>
                </a:extLst>
              </a:tr>
              <a:tr h="42420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Avg.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Median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Avg.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Median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Trigger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Action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Syntax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436680"/>
                  </a:ext>
                </a:extLst>
              </a:tr>
              <a:tr h="424206">
                <a:tc rowSpan="4">
                  <a:txBody>
                    <a:bodyPr/>
                    <a:lstStyle/>
                    <a:p>
                      <a:pPr algn="ctr"/>
                      <a:r>
                        <a:rPr lang="en-US"/>
                        <a:t>Task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4.5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4.5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12/12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12/12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9/12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56306023"/>
                  </a:ext>
                </a:extLst>
              </a:tr>
              <a:tr h="4242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5.0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4.5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12/12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12/12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12/12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2805522"/>
                  </a:ext>
                </a:extLst>
              </a:tr>
              <a:tr h="4242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7.6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7.5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3.9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4.0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8/8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7/8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8335101"/>
                  </a:ext>
                </a:extLst>
              </a:tr>
              <a:tr h="4242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7.2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6.5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4.0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7/8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8/8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8/8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090889"/>
                  </a:ext>
                </a:extLst>
              </a:tr>
              <a:tr h="424206">
                <a:tc rowSpan="2">
                  <a:txBody>
                    <a:bodyPr/>
                    <a:lstStyle/>
                    <a:p>
                      <a:pPr algn="ctr"/>
                      <a:r>
                        <a:rPr lang="en-US"/>
                        <a:t>Role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Professionals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5.0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5.0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5.0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16/16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15/16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15/16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23666599"/>
                  </a:ext>
                </a:extLst>
              </a:tr>
              <a:tr h="4242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Students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6.1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5.5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4.0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23/24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24/24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22/24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312738"/>
                  </a:ext>
                </a:extLst>
              </a:tr>
              <a:tr h="424206"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All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5.7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5.0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4.0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39/40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39/40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37/40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55491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517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514C7-CA90-418E-97A3-D313923F9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 Overhead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C1184-2745-4056-9540-DE8489E90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RQ2: What’s the </a:t>
            </a:r>
            <a:r>
              <a:rPr lang="en-US" b="1">
                <a:solidFill>
                  <a:schemeClr val="accent1"/>
                </a:solidFill>
              </a:rPr>
              <a:t>build overhead</a:t>
            </a:r>
            <a:r>
              <a:rPr lang="en-US" b="1"/>
              <a:t> </a:t>
            </a:r>
            <a:r>
              <a:rPr lang="en-US"/>
              <a:t>of TrigIt? </a:t>
            </a:r>
          </a:p>
          <a:p>
            <a:r>
              <a:rPr lang="en-US"/>
              <a:t>Subjects: We migrated 44 trigger-action comments from 10 projects to TrigIt specifications.</a:t>
            </a:r>
          </a:p>
          <a:p>
            <a:r>
              <a:rPr lang="en-US"/>
              <a:t>Environment: Intel i7-6700U@3.40GHz, 16GB RAM, Ubuntu 18.04 LTS</a:t>
            </a:r>
          </a:p>
          <a:p>
            <a:r>
              <a:rPr lang="en-US"/>
              <a:t>Results: average 8.85%, median 6.63%, min 1.91%, max 26.75%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4274D-5C00-4AF5-932C-3CBA7E0D8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0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514C7-CA90-418E-97A3-D313923F9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Complexity of the TrigIt DSL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C1184-2745-4056-9540-DE8489E90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393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RQ3: What’s the overhead for writing TrigIt specifications over trigger-action comments, measured by</a:t>
            </a:r>
            <a:r>
              <a:rPr lang="en-US" sz="2400">
                <a:solidFill>
                  <a:schemeClr val="accent1"/>
                </a:solidFill>
              </a:rPr>
              <a:t> </a:t>
            </a:r>
            <a:r>
              <a:rPr lang="en-US" sz="2400" b="1">
                <a:solidFill>
                  <a:schemeClr val="accent1"/>
                </a:solidFill>
              </a:rPr>
              <a:t>number of tokens</a:t>
            </a:r>
            <a:r>
              <a:rPr lang="en-US" sz="2400"/>
              <a:t>? </a:t>
            </a:r>
          </a:p>
          <a:p>
            <a:r>
              <a:rPr lang="en-US" sz="2400"/>
              <a:t>Results: 58.74%</a:t>
            </a:r>
          </a:p>
          <a:p>
            <a:pPr lvl="1"/>
            <a:r>
              <a:rPr lang="en-US" sz="2000"/>
              <a:t>Trigger-action comment: average 12.2, median 12.0, min 6, max 26</a:t>
            </a:r>
          </a:p>
          <a:p>
            <a:pPr lvl="1"/>
            <a:r>
              <a:rPr lang="en-US" sz="2000"/>
              <a:t>TrigIt specifications: average 18.0, median 16.5, min 11, max 36</a:t>
            </a:r>
          </a:p>
          <a:p>
            <a:pPr lvl="1"/>
            <a:r>
              <a:rPr lang="en-US" sz="2000"/>
              <a:t>Trigger: average 7.3, median 6.0, min 4, max 19</a:t>
            </a:r>
          </a:p>
          <a:p>
            <a:pPr lvl="1"/>
            <a:r>
              <a:rPr lang="en-US" sz="2000"/>
              <a:t>Action: average 7.4, median 5.0, min 2, max 27</a:t>
            </a:r>
          </a:p>
          <a:p>
            <a:pPr lvl="1"/>
            <a:r>
              <a:rPr lang="en-US" sz="2000"/>
              <a:t>Boilerplate code: average 3.3, median 3.0, min 3, max 7</a:t>
            </a:r>
          </a:p>
          <a:p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4274D-5C00-4AF5-932C-3CBA7E0D8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25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DFC70B5-1CDC-485A-873C-16CFC7F24B6D}"/>
              </a:ext>
            </a:extLst>
          </p:cNvPr>
          <p:cNvGrpSpPr/>
          <p:nvPr/>
        </p:nvGrpSpPr>
        <p:grpSpPr>
          <a:xfrm>
            <a:off x="2038119" y="4526886"/>
            <a:ext cx="7202724" cy="1744485"/>
            <a:chOff x="2159304" y="5484107"/>
            <a:chExt cx="7202724" cy="1744485"/>
          </a:xfrm>
        </p:grpSpPr>
        <p:pic>
          <p:nvPicPr>
            <p:cNvPr id="5" name="Picture 5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7928FF2F-20E0-419C-A0D6-8D831D6AE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0647" y="5484107"/>
              <a:ext cx="6091381" cy="174448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B613641-E199-443D-94CE-0928D53916BF}"/>
                </a:ext>
              </a:extLst>
            </p:cNvPr>
            <p:cNvSpPr txBox="1"/>
            <p:nvPr/>
          </p:nvSpPr>
          <p:spPr>
            <a:xfrm>
              <a:off x="2159304" y="6255288"/>
              <a:ext cx="82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Trigger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921E51-6DCA-4857-9DD4-5753428C4174}"/>
                </a:ext>
              </a:extLst>
            </p:cNvPr>
            <p:cNvSpPr txBox="1"/>
            <p:nvPr/>
          </p:nvSpPr>
          <p:spPr>
            <a:xfrm>
              <a:off x="2159304" y="6728014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Action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9BCE32-41C3-4503-BD4C-A2CB180ECD95}"/>
                </a:ext>
              </a:extLst>
            </p:cNvPr>
            <p:cNvSpPr txBox="1"/>
            <p:nvPr/>
          </p:nvSpPr>
          <p:spPr>
            <a:xfrm>
              <a:off x="2159304" y="5664372"/>
              <a:ext cx="12059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Boilerplate</a:t>
              </a:r>
              <a:br>
                <a:rPr lang="en-US"/>
              </a:br>
              <a:r>
                <a:rPr lang="en-US"/>
                <a:t>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592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48CA9-7B59-4034-A119-8E4BA8A27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Anecdotal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06A76-53B0-487D-9187-24ED1125C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/>
              <a:t>During our inspection of trigger-action comments in open source projects, we observed some comments are forgotten, i.e., </a:t>
            </a:r>
            <a:br>
              <a:rPr lang="en-US"/>
            </a:br>
            <a:r>
              <a:rPr lang="en-US"/>
              <a:t>the trigger is satisfied but the action is not executed</a:t>
            </a:r>
          </a:p>
          <a:p>
            <a:r>
              <a:rPr lang="en-US"/>
              <a:t>We reported 6 cases and the developers responded quickly</a:t>
            </a:r>
          </a:p>
          <a:p>
            <a:r>
              <a:rPr lang="en-US"/>
              <a:t>Some triggers and actions in comments are not specified enough:</a:t>
            </a:r>
          </a:p>
          <a:p>
            <a:pPr marL="0" indent="0">
              <a:buNone/>
            </a:pPr>
            <a:r>
              <a:rPr lang="en-US" sz="2400"/>
              <a:t>“Unfortunately Java 8 still causes some issues with some Google internal infrastructure. Java 8 is allowed in tests but not in the main part of the code (yet).”</a:t>
            </a:r>
          </a:p>
          <a:p>
            <a:r>
              <a:rPr lang="en-US"/>
              <a:t>Knowing the details of the projects, e.g., internal testing reports, will help writing correct TrigIt specifications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875B5-F381-455B-B6BE-DC3E333D4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1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DBD37-63C4-4BD6-B4C8-BC23EC72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887453" cy="1325563"/>
          </a:xfrm>
        </p:spPr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4C6C3-B7CA-416E-9AC5-8F7F44937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55301" cy="34154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 framework for writing trigger-action comments in </a:t>
            </a:r>
            <a:r>
              <a:rPr lang="en-US" b="1">
                <a:solidFill>
                  <a:schemeClr val="accent1"/>
                </a:solidFill>
              </a:rPr>
              <a:t>executable format</a:t>
            </a:r>
          </a:p>
          <a:p>
            <a:r>
              <a:rPr lang="en-US">
                <a:cs typeface="Calibri"/>
              </a:rPr>
              <a:t>Introduces DSL for triggers and actions</a:t>
            </a:r>
          </a:p>
          <a:p>
            <a:r>
              <a:rPr lang="en-US">
                <a:cs typeface="Calibri"/>
              </a:rPr>
              <a:t>Preserves semantics and developers’ workflow</a:t>
            </a:r>
          </a:p>
          <a:p>
            <a:r>
              <a:rPr lang="en-US"/>
              <a:t>TrigIt is easy to learn and introduces small overhead</a:t>
            </a:r>
          </a:p>
          <a:p>
            <a:r>
              <a:rPr lang="en-US">
                <a:cs typeface="Calibri"/>
              </a:rPr>
              <a:t>TrigIt can run as a </a:t>
            </a:r>
            <a:r>
              <a:rPr lang="en-US" b="1">
                <a:solidFill>
                  <a:schemeClr val="accent1"/>
                </a:solidFill>
                <a:cs typeface="Calibri"/>
              </a:rPr>
              <a:t>bot</a:t>
            </a:r>
            <a:r>
              <a:rPr lang="en-US">
                <a:cs typeface="Calibri"/>
              </a:rPr>
              <a:t> that sends a notification to developers or a code review with changes when a trigger evaluates to true</a:t>
            </a:r>
          </a:p>
          <a:p>
            <a:r>
              <a:rPr lang="en-US">
                <a:cs typeface="Calibri"/>
              </a:rPr>
              <a:t>Webpage:  </a:t>
            </a:r>
            <a:r>
              <a:rPr lang="en-US" u="sng">
                <a:solidFill>
                  <a:schemeClr val="accent1"/>
                </a:solidFill>
                <a:cs typeface="Calibri"/>
              </a:rPr>
              <a:t>cozy.ece.utexas.edu/</a:t>
            </a:r>
            <a:r>
              <a:rPr lang="en-US" u="sng" err="1">
                <a:solidFill>
                  <a:schemeClr val="accent1"/>
                </a:solidFill>
                <a:cs typeface="Calibri"/>
              </a:rPr>
              <a:t>trigit</a:t>
            </a:r>
            <a:endParaRPr lang="en-US" u="sng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23B59-F657-461D-8FC9-43C97F0B0E6A}"/>
              </a:ext>
            </a:extLst>
          </p:cNvPr>
          <p:cNvSpPr txBox="1"/>
          <p:nvPr/>
        </p:nvSpPr>
        <p:spPr>
          <a:xfrm>
            <a:off x="6918158" y="5303983"/>
            <a:ext cx="513748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Pengyu Nie &lt;pynie@utexas.edu&gt;</a:t>
            </a: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A09C4-B184-4702-B0D1-B26551B8E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A6555D-6681-40C2-A40F-13B6C16072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482" y="5873073"/>
            <a:ext cx="1799463" cy="78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15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F32B1D-8436-4D27-9DEC-8EAD1240608D}"/>
              </a:ext>
            </a:extLst>
          </p:cNvPr>
          <p:cNvSpPr txBox="1"/>
          <p:nvPr/>
        </p:nvSpPr>
        <p:spPr>
          <a:xfrm>
            <a:off x="4724400" y="3200399"/>
            <a:ext cx="33691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Backup slides after this point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11E5D1-9A72-41AF-83E9-6BB747067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8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9CE89-9406-46B1-834C-598B3130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Study Participants’ Prior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41665-6B05-45E2-A387-889919C50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Programming experience: average 8.4 years</a:t>
            </a:r>
          </a:p>
          <a:p>
            <a:r>
              <a:rPr lang="en-US"/>
              <a:t>Java skills (on a scale of 1-5): 3.7</a:t>
            </a:r>
          </a:p>
          <a:p>
            <a:r>
              <a:rPr lang="en-US"/>
              <a:t>None of the participants has contributed to the open-source projects where we selected the tasks from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DD5E6-34FB-4B59-AE67-BFA9DABE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1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DB5EA-0352-4350-80A0-B722E5101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 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611F2D-B633-4FBD-91ED-7A3AC5640785}"/>
              </a:ext>
            </a:extLst>
          </p:cNvPr>
          <p:cNvSpPr txBox="1"/>
          <p:nvPr/>
        </p:nvSpPr>
        <p:spPr>
          <a:xfrm>
            <a:off x="838200" y="2103436"/>
            <a:ext cx="892263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testDynamicAttributesSupport() </a:t>
            </a:r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throws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Exception { ...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>
                <a:solidFill>
                  <a:srgbClr val="C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TODO : remove expectedJDK15 and if() after switching to Java 1.6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 String expectedJDK15 = 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"&lt;input type=\"text\" ..."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 String expectedJDK16 = 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"&lt;input type=\"text\" ..."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if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(result.contains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("foo=\"bar\" ..."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   assertEquals(expectedJDK15, result);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   assertEquals(expectedJDK16, result);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...}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B699A16-1BF0-4BE3-B969-21EB375F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ED8C03-1982-436F-925D-25F892F7950A}"/>
              </a:ext>
            </a:extLst>
          </p:cNvPr>
          <p:cNvSpPr txBox="1"/>
          <p:nvPr/>
        </p:nvSpPr>
        <p:spPr>
          <a:xfrm>
            <a:off x="838200" y="1690688"/>
            <a:ext cx="224042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000"/>
              <a:t>From Apache Struts</a:t>
            </a:r>
          </a:p>
        </p:txBody>
      </p:sp>
      <p:pic>
        <p:nvPicPr>
          <p:cNvPr id="11" name="Picture 13" descr="A picture containing transport, aircraft, balloon&#10;&#10;Description generated with high confidence">
            <a:extLst>
              <a:ext uri="{FF2B5EF4-FFF2-40B4-BE49-F238E27FC236}">
                <a16:creationId xmlns:a16="http://schemas.microsoft.com/office/drawing/2014/main" id="{D78C8119-5BBA-48BF-8281-03B9CE223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22" y="1521650"/>
            <a:ext cx="559741" cy="5691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1D3D19-E396-4CDE-9723-43F39D01D6A3}"/>
              </a:ext>
            </a:extLst>
          </p:cNvPr>
          <p:cNvSpPr txBox="1"/>
          <p:nvPr/>
        </p:nvSpPr>
        <p:spPr>
          <a:xfrm>
            <a:off x="1125829" y="5110989"/>
            <a:ext cx="916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Trigger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620FB7-511B-48D1-82D0-A3D7DCF24BB1}"/>
              </a:ext>
            </a:extLst>
          </p:cNvPr>
          <p:cNvSpPr txBox="1"/>
          <p:nvPr/>
        </p:nvSpPr>
        <p:spPr>
          <a:xfrm>
            <a:off x="4986793" y="5110989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Action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B5E6A1-7090-4AA6-BAE5-5C030265959F}"/>
              </a:ext>
            </a:extLst>
          </p:cNvPr>
          <p:cNvSpPr txBox="1"/>
          <p:nvPr/>
        </p:nvSpPr>
        <p:spPr>
          <a:xfrm>
            <a:off x="1958411" y="5110989"/>
            <a:ext cx="246413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Consolas"/>
              </a:rPr>
              <a:t>switch to Java 1.6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5A4EE4-75F6-4708-9E11-44033E272ECD}"/>
              </a:ext>
            </a:extLst>
          </p:cNvPr>
          <p:cNvSpPr txBox="1"/>
          <p:nvPr/>
        </p:nvSpPr>
        <p:spPr>
          <a:xfrm>
            <a:off x="5797250" y="5110989"/>
            <a:ext cx="4490332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Consolas"/>
              </a:rPr>
              <a:t>remove a variable and if statement</a:t>
            </a:r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8CF711-B414-4CEE-BBCA-A38951A8D28E}"/>
              </a:ext>
            </a:extLst>
          </p:cNvPr>
          <p:cNvSpPr/>
          <p:nvPr/>
        </p:nvSpPr>
        <p:spPr>
          <a:xfrm>
            <a:off x="6202070" y="2437514"/>
            <a:ext cx="3386430" cy="27399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33B64E-3B1E-4E11-A1C0-29C5BA04B490}"/>
              </a:ext>
            </a:extLst>
          </p:cNvPr>
          <p:cNvSpPr/>
          <p:nvPr/>
        </p:nvSpPr>
        <p:spPr>
          <a:xfrm>
            <a:off x="2436519" y="2437514"/>
            <a:ext cx="3629367" cy="27399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95EA2C-252F-4BFF-A2AE-26E53D20A37A}"/>
              </a:ext>
            </a:extLst>
          </p:cNvPr>
          <p:cNvSpPr/>
          <p:nvPr/>
        </p:nvSpPr>
        <p:spPr>
          <a:xfrm>
            <a:off x="1125829" y="2724149"/>
            <a:ext cx="6360821" cy="27399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149E24-8BF9-48EB-91B9-8114EF1D264A}"/>
              </a:ext>
            </a:extLst>
          </p:cNvPr>
          <p:cNvSpPr/>
          <p:nvPr/>
        </p:nvSpPr>
        <p:spPr>
          <a:xfrm>
            <a:off x="1125829" y="3265530"/>
            <a:ext cx="4970171" cy="79211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2AB664-5082-4D37-A889-336FD563DD10}"/>
              </a:ext>
            </a:extLst>
          </p:cNvPr>
          <p:cNvSpPr txBox="1"/>
          <p:nvPr/>
        </p:nvSpPr>
        <p:spPr>
          <a:xfrm>
            <a:off x="5655819" y="579412"/>
            <a:ext cx="4986781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2400"/>
              <a:t>2012/11: The comment was added</a:t>
            </a:r>
          </a:p>
          <a:p>
            <a:r>
              <a:rPr lang="en-US" sz="2400"/>
              <a:t>2015/5:   The trigger was satisfied</a:t>
            </a:r>
            <a:endParaRPr lang="en-US" sz="2400">
              <a:cs typeface="Calibri"/>
            </a:endParaRPr>
          </a:p>
          <a:p>
            <a:r>
              <a:rPr lang="en-US" sz="2400"/>
              <a:t>2015/10: The action was executed</a:t>
            </a:r>
          </a:p>
          <a:p>
            <a:r>
              <a:rPr lang="en-US" sz="2400"/>
              <a:t>2017/10: The comment was removed</a:t>
            </a:r>
          </a:p>
        </p:txBody>
      </p:sp>
    </p:spTree>
    <p:extLst>
      <p:ext uri="{BB962C8B-B14F-4D97-AF65-F5344CB8AC3E}">
        <p14:creationId xmlns:p14="http://schemas.microsoft.com/office/powerpoint/2010/main" val="15278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E6AF7-EEDD-447C-912E-933EBCD9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Study Error Analyze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693B30-2A5D-4F1E-887A-74E3C264A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135" y="1568892"/>
            <a:ext cx="9499765" cy="4199862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/>
              <a:t>Trigger error: 1 &amp; action error: 1</a:t>
            </a:r>
          </a:p>
          <a:p>
            <a:pPr marL="742950" lvl="1" indent="-285750"/>
            <a:r>
              <a:rPr lang="en-US" sz="2000"/>
              <a:t>Misunderstanding the trigger-action comments</a:t>
            </a:r>
          </a:p>
          <a:p>
            <a:pPr marL="285750" indent="-285750"/>
            <a:r>
              <a:rPr lang="en-US" sz="2400"/>
              <a:t>Syntax errors: 3</a:t>
            </a:r>
          </a:p>
          <a:p>
            <a:pPr marL="742950" lvl="1" indent="-285750"/>
            <a:r>
              <a:rPr lang="en-US" sz="2000"/>
              <a:t>Putting the local action in a wrong place</a:t>
            </a:r>
          </a:p>
          <a:p>
            <a:pPr marL="742950" lvl="1" indent="-285750"/>
            <a:r>
              <a:rPr lang="en-US" sz="2000"/>
              <a:t>We added additional checks in TrigIt to prevent this kind of errors</a:t>
            </a:r>
          </a:p>
          <a:p>
            <a:endParaRPr lang="en-US" sz="2400"/>
          </a:p>
          <a:p>
            <a:endParaRPr lang="en-US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B95ADC-0F3A-407E-98D7-A87F3589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2753F-7668-4F4C-AF6A-C8025FFD27A5}"/>
              </a:ext>
            </a:extLst>
          </p:cNvPr>
          <p:cNvSpPr txBox="1"/>
          <p:nvPr/>
        </p:nvSpPr>
        <p:spPr>
          <a:xfrm>
            <a:off x="838200" y="3429000"/>
            <a:ext cx="11188700" cy="2893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protected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600" err="1">
                <a:latin typeface="Consolas" panose="020B0609020204030204" pitchFamily="49" charset="0"/>
                <a:cs typeface="Courier New" panose="02070309020205020404" pitchFamily="49" charset="0"/>
              </a:rPr>
              <a:t>AbstractStreamingHasher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600" err="1">
                <a:latin typeface="Consolas" panose="020B0609020204030204" pitchFamily="49" charset="0"/>
                <a:cs typeface="Courier New" panose="02070309020205020404" pitchFamily="49" charset="0"/>
              </a:rPr>
              <a:t>chunkSize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en-US" sz="160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600" err="1">
                <a:latin typeface="Consolas" panose="020B0609020204030204" pitchFamily="49" charset="0"/>
                <a:cs typeface="Courier New" panose="02070309020205020404" pitchFamily="49" charset="0"/>
              </a:rPr>
              <a:t>bufferSize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>
                <a:solidFill>
                  <a:srgbClr val="C00000"/>
                </a:solidFill>
                <a:latin typeface="Consolas"/>
                <a:cs typeface="Courier New"/>
              </a:rPr>
              <a:t>  // TODO(</a:t>
            </a:r>
            <a:r>
              <a:rPr lang="en-US" sz="1600" err="1">
                <a:solidFill>
                  <a:srgbClr val="C00000"/>
                </a:solidFill>
                <a:latin typeface="Consolas"/>
                <a:cs typeface="Courier New"/>
              </a:rPr>
              <a:t>kevinb</a:t>
            </a:r>
            <a:r>
              <a:rPr lang="en-US" sz="1600">
                <a:solidFill>
                  <a:srgbClr val="C00000"/>
                </a:solidFill>
                <a:latin typeface="Consolas"/>
                <a:cs typeface="Courier New"/>
              </a:rPr>
              <a:t>): check more preconditions</a:t>
            </a:r>
          </a:p>
          <a:p>
            <a:r>
              <a:rPr lang="en-US" sz="1600">
                <a:solidFill>
                  <a:srgbClr val="C00000"/>
                </a:solidFill>
                <a:latin typeface="Consolas"/>
                <a:cs typeface="Courier New"/>
              </a:rPr>
              <a:t>  // (</a:t>
            </a:r>
            <a:r>
              <a:rPr lang="en-US" sz="1600" err="1">
                <a:solidFill>
                  <a:srgbClr val="C00000"/>
                </a:solidFill>
                <a:latin typeface="Consolas"/>
                <a:cs typeface="Courier New"/>
              </a:rPr>
              <a:t>bufferSize</a:t>
            </a:r>
            <a:r>
              <a:rPr lang="en-US" sz="1600">
                <a:solidFill>
                  <a:srgbClr val="C00000"/>
                </a:solidFill>
                <a:latin typeface="Consolas"/>
                <a:cs typeface="Courier New"/>
              </a:rPr>
              <a:t> &gt;= </a:t>
            </a:r>
            <a:r>
              <a:rPr lang="en-US" sz="1600" err="1">
                <a:solidFill>
                  <a:srgbClr val="C00000"/>
                </a:solidFill>
                <a:latin typeface="Consolas"/>
                <a:cs typeface="Courier New"/>
              </a:rPr>
              <a:t>chunkSize</a:t>
            </a:r>
            <a:r>
              <a:rPr lang="en-US" sz="1600">
                <a:solidFill>
                  <a:srgbClr val="C00000"/>
                </a:solidFill>
                <a:latin typeface="Consolas"/>
                <a:cs typeface="Courier New"/>
              </a:rPr>
              <a:t>) if this is ever public</a:t>
            </a:r>
          </a:p>
          <a:p>
            <a:r>
              <a:rPr lang="en-US" sz="1600">
                <a:solidFill>
                  <a:srgbClr val="C00000"/>
                </a:solidFill>
                <a:latin typeface="Consolas"/>
                <a:cs typeface="Courier New"/>
              </a:rPr>
              <a:t>  </a:t>
            </a:r>
            <a:r>
              <a:rPr lang="en-US" sz="1600" err="1">
                <a:latin typeface="Consolas" panose="020B0609020204030204" pitchFamily="49" charset="0"/>
                <a:cs typeface="Courier New" panose="02070309020205020404" pitchFamily="49" charset="0"/>
              </a:rPr>
              <a:t>checkArgument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err="1">
                <a:latin typeface="Consolas" panose="020B0609020204030204" pitchFamily="49" charset="0"/>
                <a:cs typeface="Courier New" panose="02070309020205020404" pitchFamily="49" charset="0"/>
              </a:rPr>
              <a:t>bufferSize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 % </a:t>
            </a:r>
            <a:r>
              <a:rPr lang="en-US" sz="1600" err="1">
                <a:latin typeface="Consolas" panose="020B0609020204030204" pitchFamily="49" charset="0"/>
                <a:cs typeface="Courier New" panose="02070309020205020404" pitchFamily="49" charset="0"/>
              </a:rPr>
              <a:t>chunkSize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 == 0);</a:t>
            </a:r>
          </a:p>
          <a:p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...}</a:t>
            </a:r>
          </a:p>
          <a:p>
            <a:endParaRPr lang="en-US" sz="160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160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@</a:t>
            </a:r>
            <a:r>
              <a:rPr lang="en-US" sz="160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TrigtItMethod</a:t>
            </a:r>
            <a:endParaRPr lang="en-US" sz="160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160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boolean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600" err="1">
                <a:latin typeface="Consolas" panose="020B0609020204030204" pitchFamily="49" charset="0"/>
                <a:cs typeface="Courier New" panose="02070309020205020404" pitchFamily="49" charset="0"/>
              </a:rPr>
              <a:t>trigItIsPublic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60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if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 (</a:t>
            </a:r>
            <a:r>
              <a:rPr lang="en-US" sz="1600" err="1">
                <a:latin typeface="Consolas" panose="020B0609020204030204" pitchFamily="49" charset="0"/>
                <a:cs typeface="Courier New" panose="02070309020205020404" pitchFamily="49" charset="0"/>
              </a:rPr>
              <a:t>TrigIt.getMethod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("&lt;</a:t>
            </a:r>
            <a:r>
              <a:rPr lang="en-US" sz="1600" err="1">
                <a:latin typeface="Consolas" panose="020B0609020204030204" pitchFamily="49" charset="0"/>
                <a:cs typeface="Courier New" panose="02070309020205020404" pitchFamily="49" charset="0"/>
              </a:rPr>
              <a:t>init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&gt;", </a:t>
            </a:r>
            <a:r>
              <a:rPr lang="en-US" sz="160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sz="1600" err="1"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  <a:r>
              <a:rPr lang="en-US" sz="160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en-US" sz="160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sz="1600" err="1"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  <a:r>
              <a:rPr lang="en-US" sz="160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).</a:t>
            </a:r>
            <a:r>
              <a:rPr lang="en-US" sz="1600" err="1">
                <a:latin typeface="Consolas" panose="020B0609020204030204" pitchFamily="49" charset="0"/>
                <a:cs typeface="Courier New" panose="02070309020205020404" pitchFamily="49" charset="0"/>
              </a:rPr>
              <a:t>isPublic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sz="1600" err="1">
                <a:latin typeface="Consolas" panose="020B0609020204030204" pitchFamily="49" charset="0"/>
                <a:cs typeface="Courier New" panose="02070309020205020404" pitchFamily="49" charset="0"/>
              </a:rPr>
              <a:t>checkArgument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err="1">
                <a:latin typeface="Consolas" panose="020B0609020204030204" pitchFamily="49" charset="0"/>
                <a:cs typeface="Courier New" panose="02070309020205020404" pitchFamily="49" charset="0"/>
              </a:rPr>
              <a:t>bufferSize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 &gt;= </a:t>
            </a:r>
            <a:r>
              <a:rPr lang="en-US" sz="1600" err="1">
                <a:latin typeface="Consolas" panose="020B0609020204030204" pitchFamily="49" charset="0"/>
                <a:cs typeface="Courier New" panose="02070309020205020404" pitchFamily="49" charset="0"/>
              </a:rPr>
              <a:t>chunkSize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AA2A46-5E1A-4A16-8604-22B68F34540E}"/>
              </a:ext>
            </a:extLst>
          </p:cNvPr>
          <p:cNvSpPr/>
          <p:nvPr/>
        </p:nvSpPr>
        <p:spPr>
          <a:xfrm>
            <a:off x="1143000" y="5638800"/>
            <a:ext cx="4953000" cy="3556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63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1B95D-91A1-4120-9D16-01866B41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TrigIt Specifications (3)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80741-81C8-4C7E-9346-A6C6CAB89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4E5D6-FCC1-4D9E-BECA-5F9857217DAF}"/>
              </a:ext>
            </a:extLst>
          </p:cNvPr>
          <p:cNvSpPr txBox="1"/>
          <p:nvPr/>
        </p:nvSpPr>
        <p:spPr>
          <a:xfrm>
            <a:off x="838200" y="1690688"/>
            <a:ext cx="2572114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/>
              <a:t>From Elastic Elasticsearch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4E699-A199-4F84-BA94-15B52A3E076F}"/>
              </a:ext>
            </a:extLst>
          </p:cNvPr>
          <p:cNvSpPr txBox="1"/>
          <p:nvPr/>
        </p:nvSpPr>
        <p:spPr>
          <a:xfrm>
            <a:off x="838199" y="2103436"/>
            <a:ext cx="10840453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60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600" err="1">
                <a:latin typeface="Consolas" panose="020B0609020204030204" pitchFamily="49" charset="0"/>
                <a:cs typeface="Courier New" panose="02070309020205020404" pitchFamily="49" charset="0"/>
              </a:rPr>
              <a:t>testShadowReplicaNaturalRelocation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() </a:t>
            </a:r>
            <a:r>
              <a:rPr lang="en-US" sz="160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throws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 Exception { …</a:t>
            </a:r>
          </a:p>
          <a:p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600">
                <a:solidFill>
                  <a:srgbClr val="C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TODO: uncomment the test below when https://github.com/elastic/elasticsearch/issues/17695</a:t>
            </a:r>
          </a:p>
          <a:p>
            <a:r>
              <a:rPr lang="en-US" sz="1600">
                <a:solidFill>
                  <a:srgbClr val="C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// is resolved.</a:t>
            </a:r>
          </a:p>
          <a:p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600">
                <a:solidFill>
                  <a:schemeClr val="accent1"/>
                </a:solidFill>
                <a:highlight>
                  <a:srgbClr val="00FFFF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if</a:t>
            </a:r>
            <a:r>
              <a:rPr lang="en-US" sz="1600">
                <a:highlight>
                  <a:srgbClr val="00FFFF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 (</a:t>
            </a:r>
            <a:r>
              <a:rPr lang="en-US" sz="1600" err="1">
                <a:highlight>
                  <a:srgbClr val="00FFFF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TrigIt.isClosed</a:t>
            </a:r>
            <a:r>
              <a:rPr lang="en-US" sz="1600">
                <a:highlight>
                  <a:srgbClr val="00FFFF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>
                <a:solidFill>
                  <a:schemeClr val="accent6">
                    <a:lumMod val="75000"/>
                  </a:schemeClr>
                </a:solidFill>
                <a:highlight>
                  <a:srgbClr val="00FFFF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"https://github.com/elastic/</a:t>
            </a:r>
            <a:r>
              <a:rPr lang="en-US" sz="1600" err="1">
                <a:solidFill>
                  <a:schemeClr val="accent6">
                    <a:lumMod val="75000"/>
                  </a:schemeClr>
                </a:solidFill>
                <a:highlight>
                  <a:srgbClr val="00FFFF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elasticsearch</a:t>
            </a:r>
            <a:r>
              <a:rPr lang="en-US" sz="1600">
                <a:solidFill>
                  <a:schemeClr val="accent6">
                    <a:lumMod val="75000"/>
                  </a:schemeClr>
                </a:solidFill>
                <a:highlight>
                  <a:srgbClr val="00FFFF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/issues/17695"</a:t>
            </a:r>
            <a:r>
              <a:rPr lang="en-US" sz="1600">
                <a:highlight>
                  <a:srgbClr val="00FFFF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))</a:t>
            </a:r>
            <a:endParaRPr lang="en-US" sz="160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sz="1600" err="1">
                <a:highlight>
                  <a:srgbClr val="FFFF00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assertIndicesDirsDeleted</a:t>
            </a:r>
            <a:r>
              <a:rPr lang="en-US" sz="1600">
                <a:highlight>
                  <a:srgbClr val="FFFF00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(nodes);</a:t>
            </a:r>
            <a:endParaRPr lang="en-US" sz="160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1026" name="Picture 2" descr="@elastic">
            <a:extLst>
              <a:ext uri="{FF2B5EF4-FFF2-40B4-BE49-F238E27FC236}">
                <a16:creationId xmlns:a16="http://schemas.microsoft.com/office/drawing/2014/main" id="{6B5C5DBA-94DD-42B3-BE3B-873548065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14" y="1456808"/>
            <a:ext cx="624920" cy="62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749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1B95D-91A1-4120-9D16-01866B41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TrigIt Specifications (4)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80741-81C8-4C7E-9346-A6C6CAB89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4E5D6-FCC1-4D9E-BECA-5F9857217DAF}"/>
              </a:ext>
            </a:extLst>
          </p:cNvPr>
          <p:cNvSpPr txBox="1"/>
          <p:nvPr/>
        </p:nvSpPr>
        <p:spPr>
          <a:xfrm>
            <a:off x="838200" y="1690688"/>
            <a:ext cx="2031582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/>
              <a:t>From Google Guava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4E699-A199-4F84-BA94-15B52A3E076F}"/>
              </a:ext>
            </a:extLst>
          </p:cNvPr>
          <p:cNvSpPr txBox="1"/>
          <p:nvPr/>
        </p:nvSpPr>
        <p:spPr>
          <a:xfrm>
            <a:off x="838199" y="2103436"/>
            <a:ext cx="1084045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>
                <a:solidFill>
                  <a:srgbClr val="C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TODO(b/72241893): Remove by 2018-04</a:t>
            </a:r>
          </a:p>
          <a:p>
            <a:r>
              <a:rPr lang="en-US" sz="160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@Deprecated</a:t>
            </a:r>
          </a:p>
          <a:p>
            <a:r>
              <a:rPr lang="en-US" sz="160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60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static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 &lt;V, X </a:t>
            </a:r>
            <a:r>
              <a:rPr lang="en-US" sz="160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extends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 Exception&gt; </a:t>
            </a:r>
            <a:r>
              <a:rPr lang="en-US" sz="1600" err="1">
                <a:latin typeface="Consolas" panose="020B0609020204030204" pitchFamily="49" charset="0"/>
                <a:cs typeface="Courier New" panose="02070309020205020404" pitchFamily="49" charset="0"/>
              </a:rPr>
              <a:t>CheckedFuture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&lt;V, X&gt; </a:t>
            </a:r>
            <a:r>
              <a:rPr lang="en-US" sz="1600" err="1">
                <a:latin typeface="Consolas" panose="020B0609020204030204" pitchFamily="49" charset="0"/>
                <a:cs typeface="Courier New" panose="02070309020205020404" pitchFamily="49" charset="0"/>
              </a:rPr>
              <a:t>immediateCheckedFuture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sz="160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@</a:t>
            </a:r>
            <a:r>
              <a:rPr lang="en-US" sz="160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NullableDecl</a:t>
            </a:r>
            <a:r>
              <a:rPr lang="en-US" sz="160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V value) {</a:t>
            </a:r>
          </a:p>
          <a:p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60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60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new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600" err="1">
                <a:latin typeface="Consolas" panose="020B0609020204030204" pitchFamily="49" charset="0"/>
                <a:cs typeface="Courier New" panose="02070309020205020404" pitchFamily="49" charset="0"/>
              </a:rPr>
              <a:t>ImmediateSuccessfulCheckedFuture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&lt;&gt;(value);</a:t>
            </a:r>
          </a:p>
          <a:p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160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@</a:t>
            </a:r>
            <a:r>
              <a:rPr lang="en-US" sz="160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TrigItMethod</a:t>
            </a:r>
            <a:endParaRPr lang="en-US" sz="160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160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600" err="1">
                <a:latin typeface="Consolas" panose="020B0609020204030204" pitchFamily="49" charset="0"/>
                <a:cs typeface="Courier New" panose="02070309020205020404" pitchFamily="49" charset="0"/>
              </a:rPr>
              <a:t>trigItDeprecateMakeChecked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600">
                <a:solidFill>
                  <a:schemeClr val="accent1"/>
                </a:solidFill>
                <a:highlight>
                  <a:srgbClr val="00FFFF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if</a:t>
            </a:r>
            <a:r>
              <a:rPr lang="en-US" sz="1600">
                <a:highlight>
                  <a:srgbClr val="00FFFF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 (</a:t>
            </a:r>
            <a:r>
              <a:rPr lang="en-US" sz="1600" err="1">
                <a:highlight>
                  <a:srgbClr val="00FFFF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TrigIt.after</a:t>
            </a:r>
            <a:r>
              <a:rPr lang="en-US" sz="1600">
                <a:highlight>
                  <a:srgbClr val="00FFFF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(2018, 4, 30))</a:t>
            </a:r>
          </a:p>
          <a:p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sz="1600" err="1">
                <a:highlight>
                  <a:srgbClr val="FFFF00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TrigIt.getCurrentClass</a:t>
            </a:r>
            <a:r>
              <a:rPr lang="en-US" sz="1600">
                <a:highlight>
                  <a:srgbClr val="FFFF00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().</a:t>
            </a:r>
            <a:r>
              <a:rPr lang="en-US" sz="1600" err="1">
                <a:highlight>
                  <a:srgbClr val="FFFF00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getMethodByName</a:t>
            </a:r>
            <a:r>
              <a:rPr lang="en-US" sz="1600">
                <a:highlight>
                  <a:srgbClr val="FFFF00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en-US" sz="1600" err="1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immediateCheckedFuture</a:t>
            </a:r>
            <a:r>
              <a:rPr lang="en-US" sz="160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en-US" sz="1600">
                <a:highlight>
                  <a:srgbClr val="FFFF00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).remove();</a:t>
            </a:r>
          </a:p>
          <a:p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8823BD-BB12-47AE-A62F-6F6E3471A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908" y="1488721"/>
            <a:ext cx="616187" cy="60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92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E6AF7-EEDD-447C-912E-933EBCD9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of Trigger-Action Comments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3E66C8-9622-43AF-B961-E14268620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127" y="1568892"/>
            <a:ext cx="3352800" cy="310515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693B30-2A5D-4F1E-887A-74E3C264A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135" y="1568892"/>
            <a:ext cx="7048665" cy="4199862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/>
              <a:t>We inspected 471 trigger-action comments and classify the trigger/action’s specificity</a:t>
            </a:r>
          </a:p>
          <a:p>
            <a:pPr marL="742950" lvl="1" indent="-285750"/>
            <a:r>
              <a:rPr lang="en-US" sz="2000"/>
              <a:t>high: migration feasible</a:t>
            </a:r>
          </a:p>
          <a:p>
            <a:pPr marL="742950" lvl="1" indent="-285750"/>
            <a:r>
              <a:rPr lang="en-US" sz="2000"/>
              <a:t>medium: migration could potentially be done</a:t>
            </a:r>
          </a:p>
          <a:p>
            <a:pPr marL="742950" lvl="1" indent="-285750"/>
            <a:r>
              <a:rPr lang="en-US" sz="2000"/>
              <a:t>low: hard to understand, migration is not feasible</a:t>
            </a:r>
          </a:p>
          <a:p>
            <a:pPr marL="285750" indent="-285750"/>
            <a:r>
              <a:rPr lang="en-US" sz="2400"/>
              <a:t>28% have both specific trigger and specific action</a:t>
            </a:r>
          </a:p>
          <a:p>
            <a:pPr marL="285750" indent="-285750"/>
            <a:r>
              <a:rPr lang="en-US" sz="2400"/>
              <a:t>70% have either specific trigger or specific action</a:t>
            </a:r>
          </a:p>
          <a:p>
            <a:endParaRPr lang="en-US" sz="2400"/>
          </a:p>
          <a:p>
            <a:endParaRPr lang="en-US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B95ADC-0F3A-407E-98D7-A87F3589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01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C5B31-B0BE-4C16-BE3F-827A47B5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TrigIt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38DA3-DC13-4ACD-BBD7-DCED4CBA5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Implemented as a standalone Java library, can be easily integrated into existing build process</a:t>
            </a:r>
          </a:p>
          <a:p>
            <a:pPr lvl="1"/>
            <a:r>
              <a:rPr lang="en-US"/>
              <a:t>Command line interface</a:t>
            </a:r>
          </a:p>
          <a:p>
            <a:pPr lvl="1"/>
            <a:r>
              <a:rPr lang="en-US"/>
              <a:t>Maven plugin</a:t>
            </a:r>
          </a:p>
          <a:p>
            <a:r>
              <a:rPr lang="en-US"/>
              <a:t>Implemented with Java bytecode manipulation, using ASM</a:t>
            </a:r>
          </a:p>
          <a:p>
            <a:r>
              <a:rPr lang="en-US"/>
              <a:t>Extra checks for the correctness of triggers and actions</a:t>
            </a:r>
          </a:p>
          <a:p>
            <a:pPr lvl="1"/>
            <a:r>
              <a:rPr lang="en-US" err="1">
                <a:latin typeface="Consolas" panose="020B0609020204030204" pitchFamily="49" charset="0"/>
              </a:rPr>
              <a:t>TrigIt.getClass</a:t>
            </a:r>
            <a:r>
              <a:rPr lang="en-US">
                <a:latin typeface="Consolas" panose="020B0609020204030204" pitchFamily="49" charset="0"/>
              </a:rPr>
              <a:t>("C").</a:t>
            </a:r>
            <a:r>
              <a:rPr lang="en-US" err="1">
                <a:latin typeface="Consolas" panose="020B0609020204030204" pitchFamily="49" charset="0"/>
              </a:rPr>
              <a:t>getField</a:t>
            </a:r>
            <a:r>
              <a:rPr lang="en-US">
                <a:latin typeface="Consolas" panose="020B0609020204030204" pitchFamily="49" charset="0"/>
              </a:rPr>
              <a:t>("f").</a:t>
            </a:r>
            <a:r>
              <a:rPr lang="en-US" err="1">
                <a:latin typeface="Consolas" panose="020B0609020204030204" pitchFamily="49" charset="0"/>
              </a:rPr>
              <a:t>isPrivate</a:t>
            </a:r>
            <a:r>
              <a:rPr lang="en-US">
                <a:latin typeface="Consolas" panose="020B0609020204030204" pitchFamily="49" charset="0"/>
              </a:rPr>
              <a:t>()</a:t>
            </a:r>
            <a:br>
              <a:rPr lang="en-US">
                <a:latin typeface="Consolas" panose="020B0609020204030204" pitchFamily="49" charset="0"/>
              </a:rPr>
            </a:br>
            <a:r>
              <a:rPr lang="en-US"/>
              <a:t>TrigIt will check if class C and field f exist</a:t>
            </a:r>
            <a:endParaRPr lang="en-US">
              <a:latin typeface="Consolas" panose="020B0609020204030204" pitchFamily="49" charset="0"/>
            </a:endParaRPr>
          </a:p>
          <a:p>
            <a:r>
              <a:rPr lang="en-US"/>
              <a:t>Debug options: --assume-true, --no-action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0192A-7BF1-4044-961F-A50D8840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816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21056-D0CB-40D6-890F-08E568B8B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Bytecode Analysis &amp; Manipulation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DEBC9-89BF-4F4B-85B7-AE790AEA9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The bytecode format was more stable in recent years than the Java language syntax; this may lower the cost of maintenance.  </a:t>
            </a:r>
          </a:p>
          <a:p>
            <a:r>
              <a:rPr lang="en-US"/>
              <a:t>We wanted to avoid dependencies on IDEs and enable integration of TrigIt with any build process, even if the build is running on a continuous integration service.  Future versions of TrigIt may have a tighter connection with IDEs based on the adoption and feedback that we received from the community.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54C71-5A7E-4EAC-810B-07D8C0E2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95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8E8EF-59B5-47D7-9AFA-36685316F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Patch (Before Trigger Satisfies)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49C67E-32E9-4CBB-B46F-8308BCF941BF}"/>
              </a:ext>
            </a:extLst>
          </p:cNvPr>
          <p:cNvSpPr txBox="1"/>
          <p:nvPr/>
        </p:nvSpPr>
        <p:spPr>
          <a:xfrm>
            <a:off x="838200" y="2103436"/>
            <a:ext cx="11188700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protected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AbstractStreamingHasher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chunkSize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bufferSize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if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(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trigItIsPublic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checkArgument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bufferSize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&gt;=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chunkSize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checkArgument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bufferSize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%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chunkSize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== 0);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...}</a:t>
            </a:r>
          </a:p>
          <a:p>
            <a:endParaRPr lang="en-US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@</a:t>
            </a:r>
            <a:r>
              <a:rPr lang="en-US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TrigtItMethod</a:t>
            </a:r>
            <a:endParaRPr lang="en-US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boolean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trigItIsPublic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TrigIt.getMethod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("&lt;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init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&gt;", </a:t>
            </a:r>
            <a:r>
              <a:rPr lang="en-US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  <a:r>
              <a:rPr lang="en-US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en-US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  <a:r>
              <a:rPr lang="en-US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).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isPublic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B9AB73-78FC-4103-B8B8-C73EE7163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36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A87BD3-C7BA-475F-B3A8-2939032A248D}"/>
              </a:ext>
            </a:extLst>
          </p:cNvPr>
          <p:cNvSpPr txBox="1"/>
          <p:nvPr/>
        </p:nvSpPr>
        <p:spPr>
          <a:xfrm>
            <a:off x="838200" y="1690688"/>
            <a:ext cx="223401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000"/>
              <a:t>From Google Guava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A0F4D817-F53C-4D4B-A262-1578C54D8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210" y="1496657"/>
            <a:ext cx="616187" cy="60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770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14BA9E-8E9D-4706-B170-4AE871499F47}"/>
              </a:ext>
            </a:extLst>
          </p:cNvPr>
          <p:cNvSpPr/>
          <p:nvPr/>
        </p:nvSpPr>
        <p:spPr>
          <a:xfrm>
            <a:off x="838200" y="2434727"/>
            <a:ext cx="8944778" cy="562993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B089EE-9BE6-438C-9311-F303F4400031}"/>
              </a:ext>
            </a:extLst>
          </p:cNvPr>
          <p:cNvSpPr/>
          <p:nvPr/>
        </p:nvSpPr>
        <p:spPr>
          <a:xfrm>
            <a:off x="838199" y="2985083"/>
            <a:ext cx="8944778" cy="253388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715D54-5DD9-4C7E-A27C-C984C8DE0E85}"/>
              </a:ext>
            </a:extLst>
          </p:cNvPr>
          <p:cNvSpPr/>
          <p:nvPr/>
        </p:nvSpPr>
        <p:spPr>
          <a:xfrm>
            <a:off x="838199" y="4075124"/>
            <a:ext cx="8944778" cy="1092187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8E8EF-59B5-47D7-9AFA-36685316F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Patch (The Patch)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49C67E-32E9-4CBB-B46F-8308BCF941BF}"/>
              </a:ext>
            </a:extLst>
          </p:cNvPr>
          <p:cNvSpPr txBox="1"/>
          <p:nvPr/>
        </p:nvSpPr>
        <p:spPr>
          <a:xfrm>
            <a:off x="838200" y="2103436"/>
            <a:ext cx="11188700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protected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AbstractStreamingHasher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chunkSize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bufferSize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-</a:t>
            </a:r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if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(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trigItIsPublic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-   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checkArgument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bufferSize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&gt;=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chunkSize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+ 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checkArgument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bufferSize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&gt;=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chunkSize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checkArgument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bufferSize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%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chunkSize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== 0);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...}</a:t>
            </a:r>
          </a:p>
          <a:p>
            <a:endParaRPr lang="en-US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-@</a:t>
            </a:r>
            <a:r>
              <a:rPr lang="en-US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TrigtItMethod</a:t>
            </a:r>
            <a:endParaRPr lang="en-US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-</a:t>
            </a:r>
            <a:r>
              <a:rPr lang="en-US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boolean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trigItIsPublic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-  </a:t>
            </a:r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TrigIt.getMethod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("&lt;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init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&gt;", </a:t>
            </a:r>
            <a:r>
              <a:rPr lang="en-US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  <a:r>
              <a:rPr lang="en-US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en-US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  <a:r>
              <a:rPr lang="en-US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).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isPublic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-}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B9AB73-78FC-4103-B8B8-C73EE7163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37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A87BD3-C7BA-475F-B3A8-2939032A248D}"/>
              </a:ext>
            </a:extLst>
          </p:cNvPr>
          <p:cNvSpPr txBox="1"/>
          <p:nvPr/>
        </p:nvSpPr>
        <p:spPr>
          <a:xfrm>
            <a:off x="838200" y="1690688"/>
            <a:ext cx="223401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000"/>
              <a:t>From Google Guava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A0F4D817-F53C-4D4B-A262-1578C54D8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210" y="1496657"/>
            <a:ext cx="616187" cy="60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876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FAF33-3300-4A12-B932-272C18382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Related Work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4865B-09EE-427E-B7B0-C4781F87F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Pengyu Nie, </a:t>
            </a:r>
            <a:r>
              <a:rPr lang="en-US" err="1"/>
              <a:t>Junyi</a:t>
            </a:r>
            <a:r>
              <a:rPr lang="en-US"/>
              <a:t> Jessy Li, Sarfraz Khurshid, Raymond Mooney, and Milos </a:t>
            </a:r>
            <a:r>
              <a:rPr lang="en-US" err="1"/>
              <a:t>Gligoric</a:t>
            </a:r>
            <a:r>
              <a:rPr lang="en-US"/>
              <a:t>. 2018. Natural language processing and program analysis for supporting todo comments as software evolves. In Workshops of the </a:t>
            </a:r>
            <a:r>
              <a:rPr lang="en-US" err="1"/>
              <a:t>the</a:t>
            </a:r>
            <a:r>
              <a:rPr lang="en-US"/>
              <a:t> AAAI Conference on Artificial Intelligence. 775–778.</a:t>
            </a:r>
          </a:p>
          <a:p>
            <a:r>
              <a:rPr lang="en-US"/>
              <a:t>Margaret-Anne </a:t>
            </a:r>
            <a:r>
              <a:rPr lang="en-US" err="1"/>
              <a:t>Storey</a:t>
            </a:r>
            <a:r>
              <a:rPr lang="en-US"/>
              <a:t>, Jody Ryall, R. Ian Bull, Del Myers, and Janice Singer. 2008. TODO or to bug. In International Conference on Software Engineering. 251–260.</a:t>
            </a:r>
          </a:p>
          <a:p>
            <a:r>
              <a:rPr lang="en-US" err="1"/>
              <a:t>Giriprasad</a:t>
            </a:r>
            <a:r>
              <a:rPr lang="en-US"/>
              <a:t> </a:t>
            </a:r>
            <a:r>
              <a:rPr lang="en-US" err="1"/>
              <a:t>Sridhara</a:t>
            </a:r>
            <a:r>
              <a:rPr lang="en-US"/>
              <a:t>. 2016. Automatically detecting the up-to-date status of </a:t>
            </a:r>
            <a:r>
              <a:rPr lang="en-US" err="1"/>
              <a:t>ToDo</a:t>
            </a:r>
            <a:r>
              <a:rPr lang="en-US"/>
              <a:t> comments in Java programs. In India Software Engineering Conference. 16–25.</a:t>
            </a:r>
          </a:p>
          <a:p>
            <a:r>
              <a:rPr lang="en-US" err="1"/>
              <a:t>Dorsaf</a:t>
            </a:r>
            <a:r>
              <a:rPr lang="en-US"/>
              <a:t> </a:t>
            </a:r>
            <a:r>
              <a:rPr lang="en-US" err="1"/>
              <a:t>Haouari</a:t>
            </a:r>
            <a:r>
              <a:rPr lang="en-US"/>
              <a:t>, </a:t>
            </a:r>
            <a:r>
              <a:rPr lang="en-US" err="1"/>
              <a:t>Houari</a:t>
            </a:r>
            <a:r>
              <a:rPr lang="en-US"/>
              <a:t> </a:t>
            </a:r>
            <a:r>
              <a:rPr lang="en-US" err="1"/>
              <a:t>Sahraoui</a:t>
            </a:r>
            <a:r>
              <a:rPr lang="en-US"/>
              <a:t>, and Philippe </a:t>
            </a:r>
            <a:r>
              <a:rPr lang="en-US" err="1"/>
              <a:t>Langlais</a:t>
            </a:r>
            <a:r>
              <a:rPr lang="en-US"/>
              <a:t>. 2011. How good is your comment? A study of comments in Java programs. In International Symposium on Empirical Software Engineering and Measurement. 137–146.</a:t>
            </a:r>
          </a:p>
          <a:p>
            <a:r>
              <a:rPr lang="en-US"/>
              <a:t>Lin Tan, Ding Yuan, Gopal Krishna, and Yuanyuan Zhou. 2007. /*</a:t>
            </a:r>
            <a:r>
              <a:rPr lang="en-US" err="1"/>
              <a:t>iComment</a:t>
            </a:r>
            <a:r>
              <a:rPr lang="en-US"/>
              <a:t>: bugs or bad comments?*/. In Symposium on Operating Systems Principles. 145–158.</a:t>
            </a:r>
          </a:p>
          <a:p>
            <a:r>
              <a:rPr lang="en-US"/>
              <a:t>Shin </a:t>
            </a:r>
            <a:r>
              <a:rPr lang="en-US" err="1"/>
              <a:t>Hwei</a:t>
            </a:r>
            <a:r>
              <a:rPr lang="en-US"/>
              <a:t> Tan, Darko </a:t>
            </a:r>
            <a:r>
              <a:rPr lang="en-US" err="1"/>
              <a:t>Marinov</a:t>
            </a:r>
            <a:r>
              <a:rPr lang="en-US"/>
              <a:t>, Lin Tan, and Gary T. Leavens. 2012. @</a:t>
            </a:r>
            <a:r>
              <a:rPr lang="en-US" err="1"/>
              <a:t>tComment</a:t>
            </a:r>
            <a:r>
              <a:rPr lang="en-US"/>
              <a:t>: Testing Javadoc comments to detect comment-code inconsistencies. In International Conference on Software Testing, Verification, and Validation. 260–269.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852A8-4040-4AFE-96C4-E9611418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4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E6AF7-EEDD-447C-912E-933EBCD9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 (3)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3B1ABE-C83C-473E-B18A-632DC5F02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133" y="1568892"/>
            <a:ext cx="11177543" cy="41998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Trigger-action comments are frequently used</a:t>
            </a:r>
          </a:p>
          <a:p>
            <a:pPr lvl="1"/>
            <a:r>
              <a:rPr lang="en-US" sz="2000"/>
              <a:t>We have found hundreds of trigger-action comments in 10 open-source projects</a:t>
            </a:r>
            <a:endParaRPr lang="en-US" sz="2000">
              <a:cs typeface="Calibri"/>
            </a:endParaRPr>
          </a:p>
          <a:p>
            <a:pPr lvl="1"/>
            <a:r>
              <a:rPr lang="en-US" sz="2000"/>
              <a:t>Trigger-action comments are 10+% of developer comments</a:t>
            </a:r>
          </a:p>
          <a:p>
            <a:r>
              <a:rPr lang="en-US" sz="2400"/>
              <a:t>Like any other comments written in natural language, they frequently become outdated or forgotten</a:t>
            </a:r>
          </a:p>
          <a:p>
            <a:r>
              <a:rPr lang="en-US" sz="2400"/>
              <a:t>We contacted 10 developers from large software companies and asked if they write trigger-action comments; 7 (out of 8 replies) answered yes</a:t>
            </a:r>
          </a:p>
          <a:p>
            <a:pPr lvl="1"/>
            <a:r>
              <a:rPr lang="en-US" sz="2000"/>
              <a:t>They confirmed they have a lot of trigger-action comments, and lack of automation is a big issue</a:t>
            </a:r>
            <a:endParaRPr lang="en-US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2AB54-C1A5-4D20-AAE6-377E9B95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2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4123F-6313-45F4-9C10-4CFD32C58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TrigIt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CEC86-ED91-46A0-80B3-369A96281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18742" cy="41998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>
                <a:ea typeface="等线"/>
              </a:rPr>
              <a:t>A framework for w</a:t>
            </a:r>
            <a:r>
              <a:rPr lang="en-US"/>
              <a:t>riting trigger-action comments as </a:t>
            </a:r>
            <a:r>
              <a:rPr lang="en-US" b="1">
                <a:solidFill>
                  <a:schemeClr val="accent1"/>
                </a:solidFill>
              </a:rPr>
              <a:t>specifications</a:t>
            </a:r>
            <a:r>
              <a:rPr lang="en-US"/>
              <a:t> in </a:t>
            </a:r>
            <a:r>
              <a:rPr lang="en-US" b="1">
                <a:solidFill>
                  <a:schemeClr val="accent1"/>
                </a:solidFill>
              </a:rPr>
              <a:t>executable format</a:t>
            </a:r>
          </a:p>
          <a:p>
            <a:r>
              <a:rPr lang="en-US"/>
              <a:t>Developers write triggers and actions in the </a:t>
            </a:r>
            <a:r>
              <a:rPr lang="en-US" b="1">
                <a:solidFill>
                  <a:schemeClr val="accent1"/>
                </a:solidFill>
              </a:rPr>
              <a:t>TrigIt DSL</a:t>
            </a:r>
          </a:p>
          <a:p>
            <a:pPr lvl="1"/>
            <a:r>
              <a:rPr lang="en-US"/>
              <a:t>Embedded in the host language (Java)</a:t>
            </a:r>
          </a:p>
          <a:p>
            <a:pPr lvl="1"/>
            <a:r>
              <a:rPr lang="en-US"/>
              <a:t>Utilizes native syntax (if-statements) with different semantics</a:t>
            </a:r>
          </a:p>
          <a:p>
            <a:r>
              <a:rPr lang="en-US"/>
              <a:t>TrigIt checks the triggers </a:t>
            </a:r>
            <a:r>
              <a:rPr lang="en-US" b="1">
                <a:solidFill>
                  <a:schemeClr val="accent1"/>
                </a:solidFill>
              </a:rPr>
              <a:t>after compilation</a:t>
            </a:r>
            <a:r>
              <a:rPr lang="en-US"/>
              <a:t> and </a:t>
            </a:r>
            <a:r>
              <a:rPr lang="en-US" b="1">
                <a:solidFill>
                  <a:schemeClr val="accent1"/>
                </a:solidFill>
              </a:rPr>
              <a:t>before execution</a:t>
            </a:r>
          </a:p>
          <a:p>
            <a:pPr lvl="1"/>
            <a:r>
              <a:rPr lang="en-US"/>
              <a:t>If a trigger satisfies, TrigIt executes the associated actions</a:t>
            </a:r>
          </a:p>
          <a:p>
            <a:pPr lvl="1"/>
            <a:r>
              <a:rPr lang="en-US"/>
              <a:t>TrigIt removes all its specifications before execution</a:t>
            </a: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B3F78-4F8B-443D-8F0D-41C90C796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0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8E8EF-59B5-47D7-9AFA-36685316F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TrigIt Specification (1)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49C67E-32E9-4CBB-B46F-8308BCF941BF}"/>
              </a:ext>
            </a:extLst>
          </p:cNvPr>
          <p:cNvSpPr txBox="1"/>
          <p:nvPr/>
        </p:nvSpPr>
        <p:spPr>
          <a:xfrm>
            <a:off x="838200" y="2103436"/>
            <a:ext cx="1118870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protected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AbstractStreamingHasher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chunkSize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bufferSize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>
                <a:solidFill>
                  <a:srgbClr val="C00000"/>
                </a:solidFill>
                <a:latin typeface="Consolas"/>
                <a:cs typeface="Courier New"/>
              </a:rPr>
              <a:t>  // TODO(</a:t>
            </a:r>
            <a:r>
              <a:rPr lang="en-US" err="1">
                <a:solidFill>
                  <a:srgbClr val="C00000"/>
                </a:solidFill>
                <a:latin typeface="Consolas"/>
                <a:cs typeface="Courier New"/>
              </a:rPr>
              <a:t>kevinb</a:t>
            </a:r>
            <a:r>
              <a:rPr lang="en-US">
                <a:solidFill>
                  <a:srgbClr val="C00000"/>
                </a:solidFill>
                <a:latin typeface="Consolas"/>
                <a:cs typeface="Courier New"/>
              </a:rPr>
              <a:t>): check more preconditions</a:t>
            </a:r>
          </a:p>
          <a:p>
            <a:r>
              <a:rPr lang="en-US">
                <a:solidFill>
                  <a:srgbClr val="C00000"/>
                </a:solidFill>
                <a:latin typeface="Consolas"/>
                <a:cs typeface="Courier New"/>
              </a:rPr>
              <a:t>  // (</a:t>
            </a:r>
            <a:r>
              <a:rPr lang="en-US" err="1">
                <a:solidFill>
                  <a:srgbClr val="C00000"/>
                </a:solidFill>
                <a:latin typeface="Consolas"/>
                <a:cs typeface="Courier New"/>
              </a:rPr>
              <a:t>bufferSize</a:t>
            </a:r>
            <a:r>
              <a:rPr lang="en-US">
                <a:solidFill>
                  <a:srgbClr val="C00000"/>
                </a:solidFill>
                <a:latin typeface="Consolas"/>
                <a:cs typeface="Courier New"/>
              </a:rPr>
              <a:t> &gt;= </a:t>
            </a:r>
            <a:r>
              <a:rPr lang="en-US" err="1">
                <a:solidFill>
                  <a:srgbClr val="C00000"/>
                </a:solidFill>
                <a:latin typeface="Consolas"/>
                <a:cs typeface="Courier New"/>
              </a:rPr>
              <a:t>chunkSize</a:t>
            </a:r>
            <a:r>
              <a:rPr lang="en-US">
                <a:solidFill>
                  <a:srgbClr val="C00000"/>
                </a:solidFill>
                <a:latin typeface="Consolas"/>
                <a:cs typeface="Courier New"/>
              </a:rPr>
              <a:t>) if this is ever public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>
                <a:solidFill>
                  <a:schemeClr val="accent1"/>
                </a:solidFill>
                <a:highlight>
                  <a:srgbClr val="00FFFF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if</a:t>
            </a:r>
            <a:r>
              <a:rPr lang="en-US">
                <a:highlight>
                  <a:srgbClr val="00FFFF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 (</a:t>
            </a:r>
            <a:r>
              <a:rPr lang="en-US" err="1">
                <a:highlight>
                  <a:srgbClr val="00FFFF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trigItIsPublic</a:t>
            </a:r>
            <a:r>
              <a:rPr lang="en-US">
                <a:highlight>
                  <a:srgbClr val="00FFFF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highlight>
                  <a:srgbClr val="FFFF00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checkArgument</a:t>
            </a:r>
            <a:r>
              <a:rPr lang="en-US">
                <a:highlight>
                  <a:srgbClr val="FFFF00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err="1">
                <a:highlight>
                  <a:srgbClr val="FFFF00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bufferSize</a:t>
            </a:r>
            <a:r>
              <a:rPr lang="en-US">
                <a:highlight>
                  <a:srgbClr val="FFFF00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 &gt;= </a:t>
            </a:r>
            <a:r>
              <a:rPr lang="en-US" err="1">
                <a:highlight>
                  <a:srgbClr val="FFFF00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chunkSize</a:t>
            </a:r>
            <a:r>
              <a:rPr lang="en-US">
                <a:highlight>
                  <a:srgbClr val="FFFF00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checkArgument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bufferSize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%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chunkSize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== 0);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...}</a:t>
            </a:r>
          </a:p>
          <a:p>
            <a:endParaRPr lang="en-US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@</a:t>
            </a:r>
            <a:r>
              <a:rPr lang="en-US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TrigtItMethod</a:t>
            </a:r>
            <a:endParaRPr lang="en-US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boolean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trigItIsPublic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err="1">
                <a:highlight>
                  <a:srgbClr val="00FFFF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TrigIt.getMethod</a:t>
            </a:r>
            <a:r>
              <a:rPr lang="en-US">
                <a:highlight>
                  <a:srgbClr val="00FFFF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("&lt;</a:t>
            </a:r>
            <a:r>
              <a:rPr lang="en-US" err="1">
                <a:highlight>
                  <a:srgbClr val="00FFFF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init</a:t>
            </a:r>
            <a:r>
              <a:rPr lang="en-US">
                <a:highlight>
                  <a:srgbClr val="00FFFF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&gt;", </a:t>
            </a:r>
            <a:r>
              <a:rPr lang="en-US" err="1">
                <a:solidFill>
                  <a:schemeClr val="accent1"/>
                </a:solidFill>
                <a:highlight>
                  <a:srgbClr val="00FFFF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err="1">
                <a:highlight>
                  <a:srgbClr val="00FFFF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  <a:r>
              <a:rPr lang="en-US" err="1">
                <a:solidFill>
                  <a:schemeClr val="accent1"/>
                </a:solidFill>
                <a:highlight>
                  <a:srgbClr val="00FFFF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en-US">
                <a:highlight>
                  <a:srgbClr val="00FFFF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en-US" err="1">
                <a:solidFill>
                  <a:schemeClr val="accent1"/>
                </a:solidFill>
                <a:highlight>
                  <a:srgbClr val="00FFFF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err="1">
                <a:highlight>
                  <a:srgbClr val="00FFFF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  <a:r>
              <a:rPr lang="en-US" err="1">
                <a:solidFill>
                  <a:schemeClr val="accent1"/>
                </a:solidFill>
                <a:highlight>
                  <a:srgbClr val="00FFFF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en-US">
                <a:highlight>
                  <a:srgbClr val="00FFFF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).</a:t>
            </a:r>
            <a:r>
              <a:rPr lang="en-US" err="1">
                <a:highlight>
                  <a:srgbClr val="00FFFF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isPublic</a:t>
            </a:r>
            <a:r>
              <a:rPr lang="en-US">
                <a:highlight>
                  <a:srgbClr val="00FFFF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B9AB73-78FC-4103-B8B8-C73EE7163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A87BD3-C7BA-475F-B3A8-2939032A248D}"/>
              </a:ext>
            </a:extLst>
          </p:cNvPr>
          <p:cNvSpPr txBox="1"/>
          <p:nvPr/>
        </p:nvSpPr>
        <p:spPr>
          <a:xfrm>
            <a:off x="838200" y="1690688"/>
            <a:ext cx="223401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000"/>
              <a:t>From Google Guava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A0F4D817-F53C-4D4B-A262-1578C54D8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210" y="1496657"/>
            <a:ext cx="616187" cy="60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2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8E8EF-59B5-47D7-9AFA-36685316F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TrigIt Specification 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19F2C6-0142-4945-A264-95A8CAA160F6}"/>
              </a:ext>
            </a:extLst>
          </p:cNvPr>
          <p:cNvSpPr txBox="1"/>
          <p:nvPr/>
        </p:nvSpPr>
        <p:spPr>
          <a:xfrm>
            <a:off x="838200" y="2103436"/>
            <a:ext cx="8922635" cy="397031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testDynamicAttributesSupport() </a:t>
            </a:r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throws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Exception { ...</a:t>
            </a:r>
          </a:p>
          <a:p>
            <a:r>
              <a:rPr lang="en-US">
                <a:latin typeface="Consolas"/>
                <a:cs typeface="Courier New"/>
              </a:rPr>
              <a:t>  </a:t>
            </a:r>
            <a:r>
              <a:rPr lang="en-US">
                <a:solidFill>
                  <a:srgbClr val="C00000"/>
                </a:solidFill>
                <a:latin typeface="Consolas"/>
                <a:cs typeface="Courier New"/>
              </a:rPr>
              <a:t>// TODO : remove expectedJDK15 and if() after switching to Java 1.6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>
                <a:solidFill>
                  <a:schemeClr val="accent1"/>
                </a:solidFill>
                <a:highlight>
                  <a:srgbClr val="00FFFF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if</a:t>
            </a:r>
            <a:r>
              <a:rPr lang="en-US">
                <a:highlight>
                  <a:srgbClr val="00FFFF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 (TrigIt.getJavaVersion().ge(TrigIt.JAVA6)) {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>
                <a:highlight>
                  <a:srgbClr val="FFFF00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String expectedJDK16 = 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"&lt;input type=\"text\" ..."</a:t>
            </a:r>
            <a:r>
              <a:rPr lang="en-US">
                <a:highlight>
                  <a:srgbClr val="FFFF00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>
                <a:highlight>
                  <a:srgbClr val="FFFF00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assertEquals(expectedJDK16, result);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 } </a:t>
            </a:r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else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   String expectedJDK15 = 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"&lt;input type=\"text\" ..."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   String expectedJDK16 = 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"&lt;input type=\"text\" ..."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if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(result.contains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("foo=\"bar\" ..."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     assertEquals(expectedJDK15, result);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     assertEquals(expectedJDK16, result); 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...}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230DCA-8E26-4F11-AAAA-C4DBA2164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1494E-3415-4D29-BB10-28A1F92C3D00}"/>
              </a:ext>
            </a:extLst>
          </p:cNvPr>
          <p:cNvSpPr txBox="1"/>
          <p:nvPr/>
        </p:nvSpPr>
        <p:spPr>
          <a:xfrm>
            <a:off x="838200" y="1690688"/>
            <a:ext cx="224042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000"/>
              <a:t>From Apache Struts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A1FA28AD-8F5F-43C1-8864-427F00D3807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22" y="1521650"/>
            <a:ext cx="559741" cy="56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4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80EBA-4E65-42B2-A9AB-D67E40096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E02F4-FB98-48C0-89C7-1A20EAC23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755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>
                <a:solidFill>
                  <a:schemeClr val="accent1"/>
                </a:solidFill>
                <a:cs typeface="Calibri"/>
              </a:rPr>
              <a:t>Preserves semantics </a:t>
            </a:r>
            <a:r>
              <a:rPr lang="en-US">
                <a:cs typeface="Calibri"/>
              </a:rPr>
              <a:t>of comments from the execution point</a:t>
            </a:r>
            <a:endParaRPr lang="en-US"/>
          </a:p>
          <a:p>
            <a:pPr lvl="1">
              <a:buClr>
                <a:schemeClr val="tx1"/>
              </a:buClr>
            </a:pPr>
            <a:r>
              <a:rPr lang="en-US"/>
              <a:t>Each TrigIt specification is local to its context similar to inline comments</a:t>
            </a:r>
            <a:endParaRPr lang="en-US">
              <a:cs typeface="Calibri"/>
            </a:endParaRPr>
          </a:p>
          <a:p>
            <a:pPr lvl="1"/>
            <a:r>
              <a:rPr lang="en-US"/>
              <a:t>TrigIt specifications are removed from the compiled code (after </a:t>
            </a:r>
            <a:r>
              <a:rPr lang="en-US" err="1"/>
              <a:t>TrigIt's</a:t>
            </a:r>
            <a:r>
              <a:rPr lang="en-US"/>
              <a:t> processing), thus they do not cause side-effects during execution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Java compiler checks </a:t>
            </a:r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partial correctness </a:t>
            </a:r>
            <a:r>
              <a:rPr lang="en-US">
                <a:ea typeface="+mn-lt"/>
                <a:cs typeface="+mn-lt"/>
              </a:rPr>
              <a:t>of TrigIt specifications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Integrated as a </a:t>
            </a:r>
            <a:r>
              <a:rPr lang="en-US" b="1">
                <a:solidFill>
                  <a:schemeClr val="accent1"/>
                </a:solidFill>
                <a:cs typeface="Calibri"/>
              </a:rPr>
              <a:t>bot</a:t>
            </a:r>
            <a:r>
              <a:rPr lang="en-US">
                <a:cs typeface="Calibri"/>
              </a:rPr>
              <a:t> that sends a notification to developers or a code review with changes when a trigger evaluates to true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63373-81B9-4845-A910-61FBADDD3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C5B31-B0BE-4C16-BE3F-827A47B5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TrigIt DSL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2C241B-703C-4A73-AD68-53DD5E99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608-CD5A-45A7-88AF-0F32E4841324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7205AC-8665-44B7-B13B-5A2BAB15F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Query Expression / Trigger</a:t>
            </a:r>
          </a:p>
          <a:p>
            <a:r>
              <a:rPr lang="en-US"/>
              <a:t>Action Statement / Global Action</a:t>
            </a:r>
          </a:p>
          <a:p>
            <a:r>
              <a:rPr lang="en-US"/>
              <a:t>Local Action</a:t>
            </a:r>
          </a:p>
          <a:p>
            <a:r>
              <a:rPr lang="en-US"/>
              <a:t>TrigIt Method</a:t>
            </a:r>
          </a:p>
        </p:txBody>
      </p:sp>
    </p:spTree>
    <p:extLst>
      <p:ext uri="{BB962C8B-B14F-4D97-AF65-F5344CB8AC3E}">
        <p14:creationId xmlns:p14="http://schemas.microsoft.com/office/powerpoint/2010/main" val="1430534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2117</Words>
  <Application>Microsoft Office PowerPoint</Application>
  <PresentationFormat>Widescreen</PresentationFormat>
  <Paragraphs>525</Paragraphs>
  <Slides>38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A Framework for Writing Trigger-Action Todo Comments in Executable Format</vt:lpstr>
      <vt:lpstr>Motivation (1)</vt:lpstr>
      <vt:lpstr>Motivation (2)</vt:lpstr>
      <vt:lpstr>Motivation (3)</vt:lpstr>
      <vt:lpstr>TrigIt</vt:lpstr>
      <vt:lpstr>Example TrigIt Specification (1)</vt:lpstr>
      <vt:lpstr>Example TrigIt Specification (2)</vt:lpstr>
      <vt:lpstr>Design Choices</vt:lpstr>
      <vt:lpstr>TrigIt DSL</vt:lpstr>
      <vt:lpstr>TrigIt DSL (1/4)</vt:lpstr>
      <vt:lpstr>TrigIt DSL (2/4)</vt:lpstr>
      <vt:lpstr>TrigIt DSL (3/4)</vt:lpstr>
      <vt:lpstr>TrigIt DSL (4/4)</vt:lpstr>
      <vt:lpstr>TrigIt Workflow</vt:lpstr>
      <vt:lpstr>TrigIt Workflow</vt:lpstr>
      <vt:lpstr>TrigIt Workflow</vt:lpstr>
      <vt:lpstr>TrigIt Workflow</vt:lpstr>
      <vt:lpstr>TrigIt Workflow</vt:lpstr>
      <vt:lpstr>Evaluation</vt:lpstr>
      <vt:lpstr>User Study Design</vt:lpstr>
      <vt:lpstr>User Study Participants</vt:lpstr>
      <vt:lpstr>User Study Results</vt:lpstr>
      <vt:lpstr>User Study Results</vt:lpstr>
      <vt:lpstr>Build Overhead</vt:lpstr>
      <vt:lpstr>Complexity of the TrigIt DSL</vt:lpstr>
      <vt:lpstr>Anecdotal Experience</vt:lpstr>
      <vt:lpstr>Conclusion</vt:lpstr>
      <vt:lpstr>PowerPoint Presentation</vt:lpstr>
      <vt:lpstr>User Study Participants’ Prior Experience</vt:lpstr>
      <vt:lpstr>User Study Error Analyze</vt:lpstr>
      <vt:lpstr>Example TrigIt Specifications (3)</vt:lpstr>
      <vt:lpstr>Example TrigIt Specifications (4)</vt:lpstr>
      <vt:lpstr>Study of Trigger-Action Comments</vt:lpstr>
      <vt:lpstr>TrigIt Implementation</vt:lpstr>
      <vt:lpstr>Using Bytecode Analysis &amp; Manipulation</vt:lpstr>
      <vt:lpstr>Example Patch (Before Trigger Satisfies)</vt:lpstr>
      <vt:lpstr>Example Patch (The Patch)</vt:lpstr>
      <vt:lpstr>Related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 PengYu</dc:creator>
  <cp:lastModifiedBy>Nie PengYu</cp:lastModifiedBy>
  <cp:revision>4</cp:revision>
  <dcterms:created xsi:type="dcterms:W3CDTF">2019-08-07T04:53:00Z</dcterms:created>
  <dcterms:modified xsi:type="dcterms:W3CDTF">2019-08-29T21:03:42Z</dcterms:modified>
</cp:coreProperties>
</file>