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624" y="-12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title>
      <c:tx>
        <c:rich>
          <a:bodyPr rot="0"/>
          <a:lstStyle/>
          <a:p>
            <a:pPr lvl="0"/>
            <a:endParaRPr lang="en-US"/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0.206783"/>
          <c:y val="0.0610687"/>
          <c:w val="0.761254"/>
          <c:h val="0.8450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R25</c:v>
                </c:pt>
              </c:strCache>
            </c:strRef>
          </c:tx>
          <c:spPr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dLbls>
            <c:numFmt formatCode="#,##0.000" sourceLinked="0"/>
            <c:txPr>
              <a:bodyPr/>
              <a:lstStyle/>
              <a:p>
                <a:pPr lvl="0">
                  <a:defRPr sz="2600" b="0" i="0" u="none" strike="noStrike">
                    <a:solidFill>
                      <a:srgbClr val="FFFFFF"/>
                    </a:solidFill>
                    <a:effectLst>
                      <a:outerShdw dist="38100" dir="2700000" rotWithShape="0">
                        <a:srgbClr val="000000"/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Unigram</c:v>
                </c:pt>
                <c:pt idx="1">
                  <c:v>Bigram</c:v>
                </c:pt>
                <c:pt idx="2">
                  <c:v>LSTM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0.101</c:v>
                </c:pt>
                <c:pt idx="1">
                  <c:v>0.124</c:v>
                </c:pt>
                <c:pt idx="2">
                  <c:v>0.152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069896392"/>
        <c:axId val="2069899720"/>
      </c:barChart>
      <c:catAx>
        <c:axId val="20698963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2069899720"/>
        <c:crosses val="autoZero"/>
        <c:auto val="1"/>
        <c:lblAlgn val="ctr"/>
        <c:lblOffset val="100"/>
        <c:noMultiLvlLbl val="1"/>
      </c:catAx>
      <c:valAx>
        <c:axId val="2069899720"/>
        <c:scaling>
          <c:orientation val="minMax"/>
          <c:max val="0.2"/>
          <c:min val="0.0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2069896392"/>
        <c:crosses val="autoZero"/>
        <c:crossBetween val="between"/>
        <c:majorUnit val="0.05"/>
        <c:minorUnit val="0.0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title>
      <c:tx>
        <c:rich>
          <a:bodyPr rot="0"/>
          <a:lstStyle/>
          <a:p>
            <a:pPr lvl="0"/>
            <a:endParaRPr lang="en-US"/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0.204262"/>
          <c:y val="0.0610687"/>
          <c:w val="0.751973"/>
          <c:h val="0.84500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R25</c:v>
                </c:pt>
              </c:strCache>
            </c:strRef>
          </c:tx>
          <c:spPr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dLbls>
            <c:numFmt formatCode="#,##0.000" sourceLinked="0"/>
            <c:txPr>
              <a:bodyPr/>
              <a:lstStyle/>
              <a:p>
                <a:pPr lvl="0">
                  <a:defRPr sz="2600" b="0" i="0" u="none" strike="noStrike">
                    <a:solidFill>
                      <a:srgbClr val="FFFFFF"/>
                    </a:solidFill>
                    <a:effectLst>
                      <a:outerShdw dist="38100" dir="2700000" rotWithShape="0">
                        <a:srgbClr val="000000"/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Unigram</c:v>
                </c:pt>
                <c:pt idx="1">
                  <c:v>Bigram</c:v>
                </c:pt>
                <c:pt idx="2">
                  <c:v>LSTM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0.025</c:v>
                </c:pt>
                <c:pt idx="1">
                  <c:v>0.037</c:v>
                </c:pt>
                <c:pt idx="2">
                  <c:v>0.061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065433144"/>
        <c:axId val="2045241032"/>
      </c:barChart>
      <c:catAx>
        <c:axId val="206543314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2045241032"/>
        <c:crosses val="autoZero"/>
        <c:auto val="1"/>
        <c:lblAlgn val="ctr"/>
        <c:lblOffset val="100"/>
        <c:noMultiLvlLbl val="1"/>
      </c:catAx>
      <c:valAx>
        <c:axId val="2045241032"/>
        <c:scaling>
          <c:orientation val="minMax"/>
          <c:max val="0.08"/>
          <c:min val="0.0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2065433144"/>
        <c:crosses val="autoZero"/>
        <c:crossBetween val="between"/>
        <c:majorUnit val="0.02"/>
        <c:minorUnit val="0.01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title>
      <c:tx>
        <c:rich>
          <a:bodyPr rot="0"/>
          <a:lstStyle/>
          <a:p>
            <a:pPr lvl="0"/>
            <a:endParaRPr lang="en-US"/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208751"/>
          <c:y val="0.0711804"/>
          <c:w val="0.777511"/>
          <c:h val="0.82141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</c:strRef>
          </c:tx>
          <c:spPr>
            <a:gradFill flip="none" rotWithShape="1">
              <a:gsLst>
                <a:gs pos="0">
                  <a:srgbClr val="51A7F9"/>
                </a:gs>
                <a:gs pos="100000">
                  <a:srgbClr val="0365C0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dLbls>
            <c:numFmt formatCode="#,##0.0" sourceLinked="0"/>
            <c:txPr>
              <a:bodyPr/>
              <a:lstStyle/>
              <a:p>
                <a:pPr lvl="0">
                  <a:defRPr sz="2600" b="0" i="0" u="none" strike="noStrike">
                    <a:solidFill>
                      <a:srgbClr val="FFFFFF"/>
                    </a:solidFill>
                    <a:effectLst>
                      <a:outerShdw dist="38100" dir="2700000" rotWithShape="0">
                        <a:srgbClr val="000000"/>
                      </a:outerShdw>
                    </a:effectLst>
                    <a:latin typeface="Helvetica Light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Random</c:v>
                </c:pt>
                <c:pt idx="1">
                  <c:v>Bigram</c:v>
                </c:pt>
                <c:pt idx="2">
                  <c:v>LSTM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0.87</c:v>
                </c:pt>
                <c:pt idx="1">
                  <c:v>2.87</c:v>
                </c:pt>
                <c:pt idx="2">
                  <c:v>3.67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110366696"/>
        <c:axId val="2110371224"/>
      </c:barChart>
      <c:catAx>
        <c:axId val="21103666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2110371224"/>
        <c:crosses val="autoZero"/>
        <c:auto val="1"/>
        <c:lblAlgn val="ctr"/>
        <c:lblOffset val="100"/>
        <c:noMultiLvlLbl val="1"/>
      </c:catAx>
      <c:valAx>
        <c:axId val="2110371224"/>
        <c:scaling>
          <c:orientation val="minMax"/>
          <c:max val="4.0"/>
          <c:min val="0.0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 lvl="0">
              <a:defRPr sz="2000" b="0" i="0" u="none" strike="noStrike">
                <a:solidFill>
                  <a:srgbClr val="000000"/>
                </a:solidFill>
                <a:effectLst/>
                <a:latin typeface="Helvetica Light"/>
              </a:defRPr>
            </a:pPr>
            <a:endParaRPr lang="en-US"/>
          </a:p>
        </c:txPr>
        <c:crossAx val="2110366696"/>
        <c:crosses val="autoZero"/>
        <c:crossBetween val="between"/>
        <c:majorUnit val="1.0"/>
        <c:minorUnit val="0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3" name="Shape 4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24034250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8" name="Shape 18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  <p:sp>
        <p:nvSpPr>
          <p:cNvPr id="19" name="Shape 1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9" name="Shape 29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  <p:sp>
        <p:nvSpPr>
          <p:cNvPr id="30" name="Shape 3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xmlns:p14="http://schemas.microsoft.com/office/powerpoint/2010/main" spd="med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/>
          </p:cNvSpPr>
          <p:nvPr>
            <p:ph type="title"/>
          </p:nvPr>
        </p:nvSpPr>
        <p:spPr>
          <a:xfrm>
            <a:off x="1028179" y="826416"/>
            <a:ext cx="10948443" cy="3302001"/>
          </a:xfrm>
          <a:prstGeom prst="rect">
            <a:avLst/>
          </a:prstGeom>
        </p:spPr>
        <p:txBody>
          <a:bodyPr/>
          <a:lstStyle/>
          <a:p>
            <a:pPr lvl="0" defTabSz="414781">
              <a:defRPr sz="1800"/>
            </a:pPr>
            <a:r>
              <a:rPr sz="5680"/>
              <a:t>Learning Statistical Scripts </a:t>
            </a:r>
          </a:p>
          <a:p>
            <a:pPr lvl="0" defTabSz="414781">
              <a:defRPr sz="1800"/>
            </a:pPr>
            <a:r>
              <a:rPr sz="5680"/>
              <a:t>with </a:t>
            </a:r>
          </a:p>
          <a:p>
            <a:pPr lvl="0" defTabSz="414781">
              <a:defRPr sz="1800"/>
            </a:pPr>
            <a:r>
              <a:rPr sz="5680"/>
              <a:t>LSTM Recurrent Neural Networks</a:t>
            </a:r>
          </a:p>
        </p:txBody>
      </p:sp>
      <p:sp>
        <p:nvSpPr>
          <p:cNvPr id="46" name="Shape 46"/>
          <p:cNvSpPr>
            <a:spLocks noGrp="1"/>
          </p:cNvSpPr>
          <p:nvPr>
            <p:ph type="body" idx="1"/>
          </p:nvPr>
        </p:nvSpPr>
        <p:spPr>
          <a:xfrm>
            <a:off x="1427915" y="5160364"/>
            <a:ext cx="10148970" cy="2706646"/>
          </a:xfrm>
          <a:prstGeom prst="rect">
            <a:avLst/>
          </a:prstGeom>
        </p:spPr>
        <p:txBody>
          <a:bodyPr/>
          <a:lstStyle/>
          <a:p>
            <a:pPr lvl="0" defTabSz="502412">
              <a:defRPr sz="1800"/>
            </a:pPr>
            <a:r>
              <a:rPr sz="3440"/>
              <a:t>Karl Pichotta &amp; Raymond J. Mooney</a:t>
            </a:r>
          </a:p>
          <a:p>
            <a:pPr lvl="0" defTabSz="502412">
              <a:defRPr sz="1800"/>
            </a:pPr>
            <a:r>
              <a:rPr sz="3440"/>
              <a:t>Department of Computer Science</a:t>
            </a:r>
          </a:p>
          <a:p>
            <a:pPr lvl="0" defTabSz="502412">
              <a:defRPr sz="1800"/>
            </a:pPr>
            <a:r>
              <a:rPr sz="3440"/>
              <a:t>The University of Texas at Austin</a:t>
            </a:r>
          </a:p>
          <a:p>
            <a:pPr lvl="0" defTabSz="502412">
              <a:defRPr sz="1800"/>
            </a:pPr>
            <a:endParaRPr sz="3440"/>
          </a:p>
          <a:p>
            <a:pPr lvl="0" defTabSz="502412">
              <a:defRPr sz="1800"/>
            </a:pPr>
            <a:r>
              <a:rPr sz="3440"/>
              <a:t>AAAI 2016</a:t>
            </a:r>
          </a:p>
        </p:txBody>
      </p:sp>
      <p:sp>
        <p:nvSpPr>
          <p:cNvPr id="47" name="Shape 47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pPr lvl="0">
              <a:defRPr sz="1800"/>
            </a:pPr>
            <a:r>
              <a:rPr sz="6719"/>
              <a:t>Background: Statistical Script Inference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10</a:t>
            </a:fld>
            <a:endParaRPr/>
          </a:p>
        </p:txBody>
      </p:sp>
      <p:sp>
        <p:nvSpPr>
          <p:cNvPr id="95" name="Shape 95"/>
          <p:cNvSpPr/>
          <p:nvPr/>
        </p:nvSpPr>
        <p:spPr>
          <a:xfrm>
            <a:off x="350686" y="3459168"/>
            <a:ext cx="2583461" cy="1907155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6" name="Shape 96"/>
          <p:cNvSpPr/>
          <p:nvPr/>
        </p:nvSpPr>
        <p:spPr>
          <a:xfrm>
            <a:off x="530734" y="3815845"/>
            <a:ext cx="2223365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New Test</a:t>
            </a:r>
          </a:p>
          <a:p>
            <a:pPr lvl="0">
              <a:defRPr sz="1800"/>
            </a:pPr>
            <a:r>
              <a:rPr sz="3600"/>
              <a:t>Document</a:t>
            </a:r>
          </a:p>
        </p:txBody>
      </p:sp>
      <p:sp>
        <p:nvSpPr>
          <p:cNvPr id="97" name="Shape 97"/>
          <p:cNvSpPr/>
          <p:nvPr/>
        </p:nvSpPr>
        <p:spPr>
          <a:xfrm>
            <a:off x="2920144" y="4412745"/>
            <a:ext cx="1137841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98" name="Shape 98"/>
          <p:cNvSpPr/>
          <p:nvPr/>
        </p:nvSpPr>
        <p:spPr>
          <a:xfrm>
            <a:off x="4077980" y="3557219"/>
            <a:ext cx="3298998" cy="1711053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9" name="Shape 99"/>
          <p:cNvSpPr/>
          <p:nvPr/>
        </p:nvSpPr>
        <p:spPr>
          <a:xfrm>
            <a:off x="4098780" y="3542795"/>
            <a:ext cx="325739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NLP Pipeline</a:t>
            </a:r>
          </a:p>
          <a:p>
            <a:pPr lvl="0" algn="l">
              <a:defRPr sz="1800"/>
            </a:pPr>
            <a:r>
              <a:rPr sz="3600"/>
              <a:t>   </a:t>
            </a:r>
            <a:r>
              <a:rPr sz="2400"/>
              <a:t>• </a:t>
            </a:r>
            <a:r>
              <a:rPr sz="3600"/>
              <a:t>Syntax</a:t>
            </a:r>
          </a:p>
          <a:p>
            <a:pPr lvl="0" algn="l">
              <a:defRPr sz="1800"/>
            </a:pPr>
            <a:r>
              <a:rPr sz="3600"/>
              <a:t>   </a:t>
            </a:r>
            <a:r>
              <a:rPr sz="2400"/>
              <a:t>• </a:t>
            </a:r>
            <a:r>
              <a:rPr sz="3600"/>
              <a:t>Coreference</a:t>
            </a:r>
          </a:p>
        </p:txBody>
      </p:sp>
      <p:sp>
        <p:nvSpPr>
          <p:cNvPr id="100" name="Shape 100"/>
          <p:cNvSpPr/>
          <p:nvPr/>
        </p:nvSpPr>
        <p:spPr>
          <a:xfrm>
            <a:off x="8551612" y="3459168"/>
            <a:ext cx="4081727" cy="1907155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1" name="Shape 101"/>
          <p:cNvSpPr/>
          <p:nvPr/>
        </p:nvSpPr>
        <p:spPr>
          <a:xfrm>
            <a:off x="8631950" y="3632949"/>
            <a:ext cx="3943976" cy="1412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3600"/>
              <a:t>Single</a:t>
            </a:r>
          </a:p>
          <a:p>
            <a:pPr lvl="0">
              <a:defRPr sz="1800"/>
            </a:pPr>
            <a:r>
              <a:rPr sz="3600"/>
              <a:t>Event Sequence</a:t>
            </a:r>
          </a:p>
        </p:txBody>
      </p:sp>
      <p:sp>
        <p:nvSpPr>
          <p:cNvPr id="102" name="Shape 102"/>
          <p:cNvSpPr/>
          <p:nvPr/>
        </p:nvSpPr>
        <p:spPr>
          <a:xfrm>
            <a:off x="7396027" y="4412745"/>
            <a:ext cx="1137841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8711362" y="6932166"/>
            <a:ext cx="3785152" cy="1527869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8870006" y="7051983"/>
            <a:ext cx="3467863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Query Trained</a:t>
            </a:r>
          </a:p>
          <a:p>
            <a:pPr lvl="0">
              <a:defRPr sz="1800"/>
            </a:pPr>
            <a:r>
              <a:rPr sz="3600"/>
              <a:t>Statistical Model</a:t>
            </a:r>
          </a:p>
        </p:txBody>
      </p:sp>
      <p:sp>
        <p:nvSpPr>
          <p:cNvPr id="105" name="Shape 105"/>
          <p:cNvSpPr/>
          <p:nvPr/>
        </p:nvSpPr>
        <p:spPr>
          <a:xfrm>
            <a:off x="10567469" y="5382023"/>
            <a:ext cx="1" cy="1565969"/>
          </a:xfrm>
          <a:prstGeom prst="line">
            <a:avLst/>
          </a:prstGeom>
          <a:ln w="38100">
            <a:solidFill/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3834429" y="6932166"/>
            <a:ext cx="3785153" cy="1527869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107" name="Shape 107"/>
          <p:cNvSpPr/>
          <p:nvPr/>
        </p:nvSpPr>
        <p:spPr>
          <a:xfrm>
            <a:off x="3823453" y="7051983"/>
            <a:ext cx="3807106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Inferred Probable</a:t>
            </a:r>
          </a:p>
          <a:p>
            <a:pPr lvl="0">
              <a:defRPr sz="1800"/>
            </a:pPr>
            <a:r>
              <a:rPr sz="3600"/>
              <a:t>Events</a:t>
            </a:r>
          </a:p>
        </p:txBody>
      </p:sp>
      <p:sp>
        <p:nvSpPr>
          <p:cNvPr id="108" name="Shape 108"/>
          <p:cNvSpPr/>
          <p:nvPr/>
        </p:nvSpPr>
        <p:spPr>
          <a:xfrm flipH="1">
            <a:off x="7634599" y="7696100"/>
            <a:ext cx="1061746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1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1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1" animBg="1" advAuto="0"/>
      <p:bldP spid="96" grpId="2" animBg="1" advAuto="0"/>
      <p:bldP spid="97" grpId="4" animBg="1" advAuto="0"/>
      <p:bldP spid="98" grpId="3" animBg="1" advAuto="0"/>
      <p:bldP spid="99" grpId="5" animBg="1" advAuto="0"/>
      <p:bldP spid="100" grpId="7" animBg="1" advAuto="0"/>
      <p:bldP spid="101" grpId="8" animBg="1" advAuto="0"/>
      <p:bldP spid="102" grpId="6" animBg="1" advAuto="0"/>
      <p:bldP spid="103" grpId="10" animBg="1" advAuto="0"/>
      <p:bldP spid="104" grpId="11" animBg="1" advAuto="0"/>
      <p:bldP spid="105" grpId="9" animBg="1" advAuto="0"/>
      <p:bldP spid="106" grpId="12" animBg="1" advAuto="0"/>
      <p:bldP spid="107" grpId="13" animBg="1" advAuto="0"/>
      <p:bldP spid="108" grpId="14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111" name="Shape 111"/>
          <p:cNvSpPr>
            <a:spLocks noGrp="1"/>
          </p:cNvSpPr>
          <p:nvPr>
            <p:ph type="body" idx="1"/>
          </p:nvPr>
        </p:nvSpPr>
        <p:spPr>
          <a:xfrm>
            <a:off x="952500" y="2609850"/>
            <a:ext cx="11099800" cy="62865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Background</a:t>
            </a:r>
          </a:p>
          <a:p>
            <a:pPr lvl="1">
              <a:defRPr sz="1800"/>
            </a:pPr>
            <a:r>
              <a:rPr sz="3600"/>
              <a:t>Statistical Scripts</a:t>
            </a:r>
          </a:p>
          <a:p>
            <a:pPr lvl="1">
              <a:defRPr sz="1800"/>
            </a:pPr>
            <a:r>
              <a:rPr sz="3600"/>
              <a:t>Recurrent Neural Nets</a:t>
            </a:r>
            <a:br>
              <a:rPr sz="3600"/>
            </a:br>
            <a:r>
              <a:rPr sz="3600"/>
              <a:t/>
            </a:r>
            <a:br>
              <a:rPr sz="3600"/>
            </a:br>
            <a:endParaRPr sz="3600"/>
          </a:p>
        </p:txBody>
      </p:sp>
      <p:sp>
        <p:nvSpPr>
          <p:cNvPr id="112" name="Shape 112"/>
          <p:cNvSpPr/>
          <p:nvPr/>
        </p:nvSpPr>
        <p:spPr>
          <a:xfrm>
            <a:off x="952500" y="260985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marL="444500" lvl="0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600">
                <a:solidFill>
                  <a:srgbClr val="A6AAA9"/>
                </a:solidFill>
              </a:rPr>
              <a:t>Background</a:t>
            </a:r>
          </a:p>
          <a:p>
            <a:pPr marL="889000" lvl="1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600">
                <a:solidFill>
                  <a:srgbClr val="A6AAA9"/>
                </a:solidFill>
              </a:rPr>
              <a:t>Statistical Scripts</a:t>
            </a:r>
          </a:p>
          <a:p>
            <a:pPr marL="889000" lvl="1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600"/>
              <a:t>Recurrent Neural Nets</a:t>
            </a:r>
            <a:br>
              <a:rPr sz="3600"/>
            </a:br>
            <a:r>
              <a:rPr sz="3600"/>
              <a:t/>
            </a:r>
            <a:br>
              <a:rPr sz="3600"/>
            </a:br>
            <a:endParaRPr sz="3600"/>
          </a:p>
        </p:txBody>
      </p:sp>
      <p:sp>
        <p:nvSpPr>
          <p:cNvPr id="113" name="Shape 1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11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Background: RNNs</a:t>
            </a:r>
          </a:p>
        </p:txBody>
      </p:sp>
      <p:sp>
        <p:nvSpPr>
          <p:cNvPr id="116" name="Shape 116"/>
          <p:cNvSpPr>
            <a:spLocks noGrp="1"/>
          </p:cNvSpPr>
          <p:nvPr>
            <p:ph type="body" idx="1"/>
          </p:nvPr>
        </p:nvSpPr>
        <p:spPr>
          <a:xfrm>
            <a:off x="952500" y="2609850"/>
            <a:ext cx="11099800" cy="6286500"/>
          </a:xfrm>
          <a:prstGeom prst="rect">
            <a:avLst/>
          </a:prstGeom>
        </p:spPr>
        <p:txBody>
          <a:bodyPr/>
          <a:lstStyle/>
          <a:p>
            <a:pPr lvl="1">
              <a:defRPr sz="1800"/>
            </a:pPr>
            <a:r>
              <a:rPr sz="3600" b="1"/>
              <a:t>Recurrent Neural Nets (RNNs)</a:t>
            </a:r>
            <a:r>
              <a:rPr sz="3600"/>
              <a:t>: Neural Nets with cycles in computation graph.</a:t>
            </a:r>
          </a:p>
          <a:p>
            <a:pPr lvl="1">
              <a:defRPr sz="1800"/>
            </a:pPr>
            <a:r>
              <a:rPr sz="3600"/>
              <a:t>RNN Sequence Models: Map inputs </a:t>
            </a:r>
            <a:br>
              <a:rPr sz="3600"/>
            </a:br>
            <a:r>
              <a:rPr sz="3600"/>
              <a:t>      </a:t>
            </a:r>
            <a:r>
              <a:rPr sz="3600" i="1"/>
              <a:t>x</a:t>
            </a:r>
            <a:r>
              <a:rPr sz="3600" i="1" baseline="-5999"/>
              <a:t>1</a:t>
            </a:r>
            <a:r>
              <a:rPr sz="3600" i="1"/>
              <a:t>, …, x</a:t>
            </a:r>
            <a:r>
              <a:rPr sz="3600" i="1" baseline="-5999"/>
              <a:t>t</a:t>
            </a:r>
            <a:r>
              <a:rPr sz="3600"/>
              <a:t> </a:t>
            </a:r>
            <a:br>
              <a:rPr sz="3600"/>
            </a:br>
            <a:r>
              <a:rPr sz="3600"/>
              <a:t>to outputs </a:t>
            </a:r>
            <a:br>
              <a:rPr sz="3600"/>
            </a:br>
            <a:r>
              <a:rPr sz="3600"/>
              <a:t>      </a:t>
            </a:r>
            <a:r>
              <a:rPr sz="3600" i="1"/>
              <a:t>o</a:t>
            </a:r>
            <a:r>
              <a:rPr sz="3600" i="1" baseline="-5999"/>
              <a:t>1</a:t>
            </a:r>
            <a:r>
              <a:rPr sz="3600" i="1"/>
              <a:t>, …, o</a:t>
            </a:r>
            <a:r>
              <a:rPr sz="3600" i="1" baseline="-5999"/>
              <a:t>t</a:t>
            </a:r>
            <a:r>
              <a:rPr sz="3600"/>
              <a:t> </a:t>
            </a:r>
            <a:br>
              <a:rPr sz="3600"/>
            </a:br>
            <a:r>
              <a:rPr sz="3600"/>
              <a:t>via learned latent vector states </a:t>
            </a:r>
            <a:br>
              <a:rPr sz="3600"/>
            </a:br>
            <a:r>
              <a:rPr sz="3600"/>
              <a:t>      </a:t>
            </a:r>
            <a:r>
              <a:rPr sz="3600" i="1"/>
              <a:t>z</a:t>
            </a:r>
            <a:r>
              <a:rPr sz="3600" i="1" baseline="-5999"/>
              <a:t>1</a:t>
            </a:r>
            <a:r>
              <a:rPr sz="3600" i="1"/>
              <a:t>, …, z</a:t>
            </a:r>
            <a:r>
              <a:rPr sz="3600" i="1" baseline="-5999"/>
              <a:t>t</a:t>
            </a:r>
            <a:r>
              <a:rPr sz="3600"/>
              <a:t>.</a:t>
            </a:r>
          </a:p>
        </p:txBody>
      </p:sp>
      <p:sp>
        <p:nvSpPr>
          <p:cNvPr id="117" name="Shape 1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12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1" build="p" bldLvl="5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Background: RNNs</a:t>
            </a:r>
          </a:p>
        </p:txBody>
      </p:sp>
      <p:pic>
        <p:nvPicPr>
          <p:cNvPr id="120" name="rnn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76922" y="3246227"/>
            <a:ext cx="5250956" cy="5013746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Shape 1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13</a:t>
            </a:fld>
            <a:endParaRPr/>
          </a:p>
        </p:txBody>
      </p:sp>
      <p:sp>
        <p:nvSpPr>
          <p:cNvPr id="122" name="Shape 122"/>
          <p:cNvSpPr/>
          <p:nvPr/>
        </p:nvSpPr>
        <p:spPr>
          <a:xfrm>
            <a:off x="4971694" y="2079850"/>
            <a:ext cx="30614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1">
              <a:spcBef>
                <a:spcPts val="4200"/>
              </a:spcBef>
              <a:defRPr sz="1800"/>
            </a:pPr>
            <a:r>
              <a:rPr sz="3600"/>
              <a:t>[Elman 1990]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Background: RNNs</a:t>
            </a:r>
          </a:p>
        </p:txBody>
      </p:sp>
      <p:sp>
        <p:nvSpPr>
          <p:cNvPr id="125" name="Shape 125"/>
          <p:cNvSpPr>
            <a:spLocks noGrp="1"/>
          </p:cNvSpPr>
          <p:nvPr>
            <p:ph type="body" idx="1"/>
          </p:nvPr>
        </p:nvSpPr>
        <p:spPr>
          <a:xfrm>
            <a:off x="831800" y="5210685"/>
            <a:ext cx="11341200" cy="395813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Hidden Unit can be arbitrarily complicated, as long as we can calculate gradients!</a:t>
            </a:r>
          </a:p>
        </p:txBody>
      </p:sp>
      <p:sp>
        <p:nvSpPr>
          <p:cNvPr id="126" name="Shape 1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14</a:t>
            </a:fld>
            <a:endParaRPr/>
          </a:p>
        </p:txBody>
      </p:sp>
      <p:pic>
        <p:nvPicPr>
          <p:cNvPr id="127" name="Abstract RNN diagram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31054" y="1199181"/>
            <a:ext cx="8521701" cy="5930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1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Background: LSTMs</a:t>
            </a:r>
          </a:p>
        </p:txBody>
      </p:sp>
      <p:sp>
        <p:nvSpPr>
          <p:cNvPr id="130" name="Shape 130"/>
          <p:cNvSpPr>
            <a:spLocks noGrp="1"/>
          </p:cNvSpPr>
          <p:nvPr>
            <p:ph type="body" idx="1"/>
          </p:nvPr>
        </p:nvSpPr>
        <p:spPr>
          <a:xfrm>
            <a:off x="952500" y="2609850"/>
            <a:ext cx="11099800" cy="6286500"/>
          </a:xfrm>
          <a:prstGeom prst="rect">
            <a:avLst/>
          </a:prstGeom>
        </p:spPr>
        <p:txBody>
          <a:bodyPr/>
          <a:lstStyle/>
          <a:p>
            <a:pPr lvl="1">
              <a:defRPr sz="1800"/>
            </a:pPr>
            <a:r>
              <a:rPr sz="3600" b="1"/>
              <a:t>Long Short-Term Memory (LSTM): </a:t>
            </a:r>
            <a:r>
              <a:rPr sz="3600"/>
              <a:t>More complex hidden RNN unit. </a:t>
            </a:r>
            <a:r>
              <a:rPr sz="2300"/>
              <a:t>[Hochreiter &amp; Schmidhuber, 1997]</a:t>
            </a:r>
            <a:endParaRPr sz="2400"/>
          </a:p>
          <a:p>
            <a:pPr lvl="1">
              <a:defRPr sz="1800"/>
            </a:pPr>
            <a:r>
              <a:rPr sz="3600"/>
              <a:t>Explicitly addresses two issues:</a:t>
            </a:r>
          </a:p>
          <a:p>
            <a:pPr lvl="2">
              <a:defRPr sz="1800"/>
            </a:pPr>
            <a:r>
              <a:rPr sz="3600"/>
              <a:t>Vanishing Gradient Problem.</a:t>
            </a:r>
          </a:p>
          <a:p>
            <a:pPr lvl="2">
              <a:defRPr sz="1800"/>
            </a:pPr>
            <a:r>
              <a:rPr sz="3600"/>
              <a:t>Long-Range Dependencies.</a:t>
            </a:r>
          </a:p>
        </p:txBody>
      </p:sp>
      <p:sp>
        <p:nvSpPr>
          <p:cNvPr id="131" name="Shape 1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15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1" build="p" bldLvl="5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Background: LSTMs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271953" y="2609850"/>
            <a:ext cx="12460893" cy="6286500"/>
          </a:xfrm>
          <a:prstGeom prst="rect">
            <a:avLst/>
          </a:prstGeom>
        </p:spPr>
        <p:txBody>
          <a:bodyPr/>
          <a:lstStyle/>
          <a:p>
            <a:pPr marL="808990" lvl="1" indent="-404495" defTabSz="531622">
              <a:spcBef>
                <a:spcPts val="3800"/>
              </a:spcBef>
              <a:defRPr sz="1800"/>
            </a:pPr>
            <a:r>
              <a:rPr sz="3276"/>
              <a:t>LSTMs recently successful on many hard NLP tasks:</a:t>
            </a:r>
          </a:p>
          <a:p>
            <a:pPr marL="1213485" lvl="2" indent="-404495" defTabSz="531622">
              <a:spcBef>
                <a:spcPts val="3800"/>
              </a:spcBef>
              <a:defRPr sz="1800"/>
            </a:pPr>
            <a:r>
              <a:rPr sz="3276"/>
              <a:t>Machine Translation </a:t>
            </a:r>
            <a:r>
              <a:rPr sz="2275"/>
              <a:t>[Kalchbrenner &amp; Blunsom 2013, Bahdanau et al. 2015].</a:t>
            </a:r>
            <a:endParaRPr sz="3276"/>
          </a:p>
          <a:p>
            <a:pPr marL="1213485" lvl="2" indent="-404495" defTabSz="531622">
              <a:spcBef>
                <a:spcPts val="3800"/>
              </a:spcBef>
              <a:defRPr sz="1800"/>
            </a:pPr>
            <a:r>
              <a:rPr sz="3276"/>
              <a:t>Captioning Images/Videos </a:t>
            </a:r>
            <a:r>
              <a:rPr sz="2184"/>
              <a:t>[Donahue et al. 2015, Venugopalan et al. 2015].</a:t>
            </a:r>
            <a:endParaRPr sz="3276"/>
          </a:p>
          <a:p>
            <a:pPr marL="1213485" lvl="2" indent="-404495" defTabSz="531622">
              <a:spcBef>
                <a:spcPts val="3800"/>
              </a:spcBef>
              <a:defRPr sz="1800"/>
            </a:pPr>
            <a:r>
              <a:rPr sz="3276"/>
              <a:t>Language Modeling </a:t>
            </a:r>
            <a:r>
              <a:rPr sz="2275"/>
              <a:t>[Sundermeyer et al. 2012, Kim et al. 2016].</a:t>
            </a:r>
            <a:endParaRPr sz="3276"/>
          </a:p>
          <a:p>
            <a:pPr marL="1213485" lvl="2" indent="-404495" defTabSz="531622">
              <a:spcBef>
                <a:spcPts val="3800"/>
              </a:spcBef>
              <a:defRPr sz="1800"/>
            </a:pPr>
            <a:r>
              <a:rPr sz="3276"/>
              <a:t>Question Answering </a:t>
            </a:r>
            <a:r>
              <a:rPr sz="2366"/>
              <a:t>[Hermann et al. 2015, Gao et al. 2015].</a:t>
            </a:r>
            <a:endParaRPr sz="3276"/>
          </a:p>
          <a:p>
            <a:pPr marL="1213485" lvl="2" indent="-404495" defTabSz="531622">
              <a:spcBef>
                <a:spcPts val="3800"/>
              </a:spcBef>
              <a:defRPr sz="1800"/>
            </a:pPr>
            <a:r>
              <a:rPr sz="3276"/>
              <a:t>Parsing </a:t>
            </a:r>
            <a:r>
              <a:rPr sz="2184"/>
              <a:t>[Vinyals et al. 2015].</a:t>
            </a:r>
          </a:p>
        </p:txBody>
      </p:sp>
      <p:sp>
        <p:nvSpPr>
          <p:cNvPr id="135" name="Shape 13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16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1" build="p" bldLvl="5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138" name="Shape 138"/>
          <p:cNvSpPr>
            <a:spLocks noGrp="1"/>
          </p:cNvSpPr>
          <p:nvPr>
            <p:ph type="body" idx="1"/>
          </p:nvPr>
        </p:nvSpPr>
        <p:spPr>
          <a:xfrm>
            <a:off x="952500" y="2609850"/>
            <a:ext cx="11099800" cy="62865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Background</a:t>
            </a:r>
          </a:p>
          <a:p>
            <a:pPr lvl="0">
              <a:defRPr sz="1800"/>
            </a:pPr>
            <a:r>
              <a:rPr sz="3600"/>
              <a:t>Methods</a:t>
            </a:r>
          </a:p>
          <a:p>
            <a:pPr lvl="0">
              <a:defRPr sz="1800"/>
            </a:pPr>
            <a:r>
              <a:rPr sz="3600"/>
              <a:t>Experiments</a:t>
            </a:r>
          </a:p>
          <a:p>
            <a:pPr lvl="0">
              <a:defRPr sz="1800"/>
            </a:pPr>
            <a:r>
              <a:rPr sz="3600"/>
              <a:t>Conclusion</a:t>
            </a:r>
          </a:p>
        </p:txBody>
      </p:sp>
      <p:sp>
        <p:nvSpPr>
          <p:cNvPr id="139" name="Shape 1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17</a:t>
            </a:fld>
            <a:endParaRPr/>
          </a:p>
        </p:txBody>
      </p:sp>
      <p:sp>
        <p:nvSpPr>
          <p:cNvPr id="140" name="Shape 140"/>
          <p:cNvSpPr/>
          <p:nvPr/>
        </p:nvSpPr>
        <p:spPr>
          <a:xfrm>
            <a:off x="952500" y="260985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marL="444500" lvl="0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600"/>
              <a:t>Background</a:t>
            </a:r>
          </a:p>
          <a:p>
            <a:pPr marL="444500" lvl="0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600">
                <a:solidFill>
                  <a:srgbClr val="A6AAA9"/>
                </a:solidFill>
              </a:rPr>
              <a:t>Methods</a:t>
            </a:r>
          </a:p>
          <a:p>
            <a:pPr marL="444500" lvl="0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600">
                <a:solidFill>
                  <a:srgbClr val="A6AAA9"/>
                </a:solidFill>
              </a:rPr>
              <a:t>Experiments</a:t>
            </a:r>
          </a:p>
          <a:p>
            <a:pPr marL="444500" lvl="0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600">
                <a:solidFill>
                  <a:srgbClr val="A6AAA9"/>
                </a:solidFill>
              </a:rPr>
              <a:t>Conclusion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143" name="Shape 143"/>
          <p:cNvSpPr>
            <a:spLocks noGrp="1"/>
          </p:cNvSpPr>
          <p:nvPr>
            <p:ph type="body" idx="1"/>
          </p:nvPr>
        </p:nvSpPr>
        <p:spPr>
          <a:xfrm>
            <a:off x="952500" y="2609850"/>
            <a:ext cx="11099800" cy="62865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Background</a:t>
            </a:r>
          </a:p>
          <a:p>
            <a:pPr lvl="0">
              <a:defRPr sz="1800"/>
            </a:pPr>
            <a:r>
              <a:rPr sz="3600"/>
              <a:t>Methods</a:t>
            </a:r>
          </a:p>
          <a:p>
            <a:pPr lvl="0">
              <a:defRPr sz="1800"/>
            </a:pPr>
            <a:r>
              <a:rPr sz="3600"/>
              <a:t>Experiments</a:t>
            </a:r>
          </a:p>
          <a:p>
            <a:pPr lvl="0">
              <a:defRPr sz="1800"/>
            </a:pPr>
            <a:r>
              <a:rPr sz="3600"/>
              <a:t>Conclusion</a:t>
            </a:r>
          </a:p>
        </p:txBody>
      </p:sp>
      <p:sp>
        <p:nvSpPr>
          <p:cNvPr id="144" name="Shape 14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18</a:t>
            </a:fld>
            <a:endParaRPr/>
          </a:p>
        </p:txBody>
      </p:sp>
      <p:sp>
        <p:nvSpPr>
          <p:cNvPr id="145" name="Shape 145"/>
          <p:cNvSpPr/>
          <p:nvPr/>
        </p:nvSpPr>
        <p:spPr>
          <a:xfrm>
            <a:off x="952500" y="260985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marL="444500" lvl="0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600">
                <a:solidFill>
                  <a:srgbClr val="A6AAA9"/>
                </a:solidFill>
              </a:rPr>
              <a:t>Background</a:t>
            </a:r>
          </a:p>
          <a:p>
            <a:pPr marL="444500" lvl="0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600"/>
              <a:t>Methods</a:t>
            </a:r>
          </a:p>
          <a:p>
            <a:pPr marL="444500" lvl="0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600">
                <a:solidFill>
                  <a:srgbClr val="A6AAA9"/>
                </a:solidFill>
              </a:rPr>
              <a:t>Experiments</a:t>
            </a:r>
          </a:p>
          <a:p>
            <a:pPr marL="444500" lvl="0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600">
                <a:solidFill>
                  <a:srgbClr val="A6AAA9"/>
                </a:solidFill>
              </a:rPr>
              <a:t>Conclusion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LSTM Script models 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idx="1"/>
          </p:nvPr>
        </p:nvSpPr>
        <p:spPr>
          <a:xfrm>
            <a:off x="952500" y="2609850"/>
            <a:ext cx="11099800" cy="62865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Train LSTM sequence model on event sequences.</a:t>
            </a:r>
          </a:p>
          <a:p>
            <a:pPr lvl="1">
              <a:defRPr sz="1800"/>
            </a:pPr>
            <a:r>
              <a:rPr sz="3600"/>
              <a:t>Events are (verbs + arguments).</a:t>
            </a:r>
          </a:p>
          <a:p>
            <a:pPr lvl="1">
              <a:defRPr sz="1800"/>
            </a:pPr>
            <a:r>
              <a:rPr sz="3600"/>
              <a:t>Arguments can have noun info, coref info, or both.</a:t>
            </a:r>
          </a:p>
          <a:p>
            <a:pPr lvl="0">
              <a:defRPr sz="1800"/>
            </a:pPr>
            <a:r>
              <a:rPr sz="3600"/>
              <a:t>To infer events, the model generates likely events from sequence.</a:t>
            </a:r>
          </a:p>
        </p:txBody>
      </p:sp>
      <p:sp>
        <p:nvSpPr>
          <p:cNvPr id="149" name="Shape 1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19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1" build="p" bldLvl="5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Motivation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idx="1"/>
          </p:nvPr>
        </p:nvSpPr>
        <p:spPr>
          <a:xfrm>
            <a:off x="952500" y="2609850"/>
            <a:ext cx="11099800" cy="6286500"/>
          </a:xfrm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 lvl="0">
              <a:defRPr sz="1800" i="0"/>
            </a:pPr>
            <a:r>
              <a:rPr sz="3600" i="1"/>
              <a:t>Following the Battle of Actium, Octavian invaded Egypt. As he approached Alexandria, Antony's armies deserted to Octavian on August 1, 30 BC.</a:t>
            </a:r>
          </a:p>
          <a:p>
            <a:pPr lvl="1">
              <a:defRPr sz="1800"/>
            </a:pPr>
            <a:r>
              <a:rPr sz="3600"/>
              <a:t>Did Octavian defeat Antony?</a:t>
            </a:r>
          </a:p>
        </p:txBody>
      </p:sp>
      <p:sp>
        <p:nvSpPr>
          <p:cNvPr id="51" name="Shape 51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1" build="p" bldLvl="5" animBg="1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LSTM Script models</a:t>
            </a:r>
          </a:p>
        </p:txBody>
      </p:sp>
      <p:sp>
        <p:nvSpPr>
          <p:cNvPr id="152" name="Shape 152"/>
          <p:cNvSpPr>
            <a:spLocks noGrp="1"/>
          </p:cNvSpPr>
          <p:nvPr>
            <p:ph type="body" idx="1"/>
          </p:nvPr>
        </p:nvSpPr>
        <p:spPr>
          <a:xfrm>
            <a:off x="831800" y="2162685"/>
            <a:ext cx="11341200" cy="2159001"/>
          </a:xfrm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 lvl="0">
              <a:defRPr sz="1800" i="0"/>
            </a:pPr>
            <a:r>
              <a:rPr sz="3600" i="1"/>
              <a:t>Mary’s late husband Matthew, whom she married at 21 because she loved him, …</a:t>
            </a:r>
          </a:p>
        </p:txBody>
      </p:sp>
      <p:sp>
        <p:nvSpPr>
          <p:cNvPr id="153" name="Shape 15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20</a:t>
            </a:fld>
            <a:endParaRPr/>
          </a:p>
        </p:txBody>
      </p:sp>
      <p:sp>
        <p:nvSpPr>
          <p:cNvPr id="154" name="Shape 154"/>
          <p:cNvSpPr/>
          <p:nvPr/>
        </p:nvSpPr>
        <p:spPr>
          <a:xfrm>
            <a:off x="1231022" y="3926061"/>
            <a:ext cx="9624975" cy="73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4200"/>
              <a:t>[</a:t>
            </a:r>
            <a:r>
              <a:rPr sz="3600"/>
              <a:t>marry, mary, matthew, at, 21</a:t>
            </a:r>
            <a:r>
              <a:rPr sz="4200"/>
              <a:t>]</a:t>
            </a:r>
            <a:r>
              <a:rPr sz="3600"/>
              <a:t>; </a:t>
            </a:r>
            <a:r>
              <a:rPr sz="4200"/>
              <a:t>[</a:t>
            </a:r>
            <a:r>
              <a:rPr sz="3600"/>
              <a:t>love, she, him</a:t>
            </a:r>
            <a:r>
              <a:rPr sz="4200"/>
              <a:t>]</a:t>
            </a:r>
          </a:p>
        </p:txBody>
      </p:sp>
      <p:pic>
        <p:nvPicPr>
          <p:cNvPr id="155" name="Abstract RNN diagram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31054" y="3493635"/>
            <a:ext cx="8521701" cy="5930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" grpId="1" animBg="1" advAuto="0"/>
      <p:bldP spid="154" grpId="2" animBg="1" advAuto="0"/>
      <p:bldP spid="155" grpId="3" animBg="1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LSTM Script models</a:t>
            </a:r>
          </a:p>
        </p:txBody>
      </p:sp>
      <p:sp>
        <p:nvSpPr>
          <p:cNvPr id="158" name="Shape 158"/>
          <p:cNvSpPr>
            <a:spLocks noGrp="1"/>
          </p:cNvSpPr>
          <p:nvPr>
            <p:ph type="body" idx="1"/>
          </p:nvPr>
        </p:nvSpPr>
        <p:spPr>
          <a:xfrm>
            <a:off x="831800" y="2162685"/>
            <a:ext cx="11341200" cy="2159001"/>
          </a:xfrm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 lvl="0">
              <a:defRPr sz="1800" i="0"/>
            </a:pPr>
            <a:r>
              <a:rPr sz="3600" i="1"/>
              <a:t>Mary’s late husband Matthew, whom she married at 21 because she loved him, …</a:t>
            </a:r>
          </a:p>
        </p:txBody>
      </p:sp>
      <p:sp>
        <p:nvSpPr>
          <p:cNvPr id="159" name="Shape 15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21</a:t>
            </a:fld>
            <a:endParaRPr/>
          </a:p>
        </p:txBody>
      </p:sp>
      <p:sp>
        <p:nvSpPr>
          <p:cNvPr id="160" name="Shape 160"/>
          <p:cNvSpPr/>
          <p:nvPr/>
        </p:nvSpPr>
        <p:spPr>
          <a:xfrm>
            <a:off x="1231022" y="3926061"/>
            <a:ext cx="9624975" cy="73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4200"/>
              <a:t>[</a:t>
            </a:r>
            <a:r>
              <a:rPr sz="3600"/>
              <a:t>marry, mary, matthew, at, 21</a:t>
            </a:r>
            <a:r>
              <a:rPr sz="4200"/>
              <a:t>]</a:t>
            </a:r>
            <a:r>
              <a:rPr sz="3600"/>
              <a:t>; </a:t>
            </a:r>
            <a:r>
              <a:rPr sz="4200"/>
              <a:t>[</a:t>
            </a:r>
            <a:r>
              <a:rPr sz="3600"/>
              <a:t>love, she, him</a:t>
            </a:r>
            <a:r>
              <a:rPr sz="4200"/>
              <a:t>]</a:t>
            </a:r>
          </a:p>
        </p:txBody>
      </p:sp>
      <p:sp>
        <p:nvSpPr>
          <p:cNvPr id="161" name="Shape 161"/>
          <p:cNvSpPr/>
          <p:nvPr/>
        </p:nvSpPr>
        <p:spPr>
          <a:xfrm>
            <a:off x="318671" y="7245594"/>
            <a:ext cx="575706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rgbClr val="A6AAA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A6AAA9"/>
                </a:solidFill>
              </a:rPr>
              <a:t>[                                          ]</a:t>
            </a:r>
          </a:p>
        </p:txBody>
      </p:sp>
      <p:sp>
        <p:nvSpPr>
          <p:cNvPr id="162" name="Shape 162"/>
          <p:cNvSpPr/>
          <p:nvPr/>
        </p:nvSpPr>
        <p:spPr>
          <a:xfrm>
            <a:off x="6517149" y="7245594"/>
            <a:ext cx="575706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rgbClr val="A6AAA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A6AAA9"/>
                </a:solidFill>
              </a:rPr>
              <a:t>[                                          ]</a:t>
            </a:r>
          </a:p>
        </p:txBody>
      </p:sp>
      <p:pic>
        <p:nvPicPr>
          <p:cNvPr id="163" name="Instantiated Unrolled RNN diagram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4006020"/>
            <a:ext cx="13004801" cy="424230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LSTM Script models</a:t>
            </a:r>
          </a:p>
        </p:txBody>
      </p:sp>
      <p:sp>
        <p:nvSpPr>
          <p:cNvPr id="166" name="Shape 166"/>
          <p:cNvSpPr>
            <a:spLocks noGrp="1"/>
          </p:cNvSpPr>
          <p:nvPr>
            <p:ph type="body" idx="1"/>
          </p:nvPr>
        </p:nvSpPr>
        <p:spPr>
          <a:xfrm>
            <a:off x="831800" y="2162685"/>
            <a:ext cx="11341200" cy="2159001"/>
          </a:xfrm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pPr lvl="0">
              <a:defRPr sz="1800" i="0"/>
            </a:pPr>
            <a:r>
              <a:rPr sz="3600" i="1"/>
              <a:t>Mary’s late husband Matthew, whom she married at 21 because she loved him, …</a:t>
            </a:r>
          </a:p>
        </p:txBody>
      </p:sp>
      <p:sp>
        <p:nvSpPr>
          <p:cNvPr id="167" name="Shape 167"/>
          <p:cNvSpPr/>
          <p:nvPr/>
        </p:nvSpPr>
        <p:spPr>
          <a:xfrm>
            <a:off x="291992" y="7873350"/>
            <a:ext cx="12164013" cy="496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800">
                <a:latin typeface="Arial"/>
                <a:ea typeface="Arial"/>
                <a:cs typeface="Arial"/>
                <a:sym typeface="Arial"/>
              </a:rPr>
              <a:t>verb       subj      obj</a:t>
            </a:r>
            <a:r>
              <a:rPr sz="2800" baseline="-5999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800">
                <a:latin typeface="Arial"/>
                <a:ea typeface="Arial"/>
                <a:cs typeface="Arial"/>
                <a:sym typeface="Arial"/>
              </a:rPr>
              <a:t>     prep      prep      verb      subj       obj</a:t>
            </a:r>
            <a:r>
              <a:rPr sz="2800" baseline="-5999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2800">
                <a:latin typeface="Arial"/>
                <a:ea typeface="Arial"/>
                <a:cs typeface="Arial"/>
                <a:sym typeface="Arial"/>
              </a:rPr>
              <a:t>      prep      prep</a:t>
            </a:r>
          </a:p>
        </p:txBody>
      </p:sp>
      <p:sp>
        <p:nvSpPr>
          <p:cNvPr id="168" name="Shape 168"/>
          <p:cNvSpPr/>
          <p:nvPr/>
        </p:nvSpPr>
        <p:spPr>
          <a:xfrm>
            <a:off x="339818" y="8299662"/>
            <a:ext cx="12325164" cy="5459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100">
                <a:latin typeface="Arial"/>
                <a:ea typeface="Arial"/>
                <a:cs typeface="Arial"/>
                <a:sym typeface="Arial"/>
              </a:rPr>
              <a:t>  -           1         2</a:t>
            </a:r>
            <a:r>
              <a:rPr sz="3100" baseline="-5999">
                <a:latin typeface="Arial"/>
                <a:ea typeface="Arial"/>
                <a:cs typeface="Arial"/>
                <a:sym typeface="Arial"/>
              </a:rPr>
              <a:t>  </a:t>
            </a:r>
            <a:r>
              <a:rPr sz="3100">
                <a:latin typeface="Arial"/>
                <a:ea typeface="Arial"/>
                <a:cs typeface="Arial"/>
                <a:sym typeface="Arial"/>
              </a:rPr>
              <a:t>       -           -          -          1</a:t>
            </a:r>
            <a:r>
              <a:rPr sz="3100" baseline="-5999">
                <a:latin typeface="Arial"/>
                <a:ea typeface="Arial"/>
                <a:cs typeface="Arial"/>
                <a:sym typeface="Arial"/>
              </a:rPr>
              <a:t>            </a:t>
            </a:r>
            <a:r>
              <a:rPr sz="3100">
                <a:latin typeface="Arial"/>
                <a:ea typeface="Arial"/>
                <a:cs typeface="Arial"/>
                <a:sym typeface="Arial"/>
              </a:rPr>
              <a:t>  2          -</a:t>
            </a:r>
            <a:r>
              <a:rPr sz="3100" baseline="-5999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3100">
                <a:latin typeface="Arial"/>
                <a:ea typeface="Arial"/>
                <a:cs typeface="Arial"/>
                <a:sym typeface="Arial"/>
              </a:rPr>
              <a:t>          -</a:t>
            </a:r>
          </a:p>
        </p:txBody>
      </p:sp>
      <p:sp>
        <p:nvSpPr>
          <p:cNvPr id="169" name="Shape 16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22</a:t>
            </a:fld>
            <a:endParaRPr/>
          </a:p>
        </p:txBody>
      </p:sp>
      <p:sp>
        <p:nvSpPr>
          <p:cNvPr id="170" name="Shape 170"/>
          <p:cNvSpPr/>
          <p:nvPr/>
        </p:nvSpPr>
        <p:spPr>
          <a:xfrm>
            <a:off x="318671" y="7245594"/>
            <a:ext cx="575706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rgbClr val="A6AAA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A6AAA9"/>
                </a:solidFill>
              </a:rPr>
              <a:t>[                                          ]</a:t>
            </a:r>
          </a:p>
        </p:txBody>
      </p:sp>
      <p:sp>
        <p:nvSpPr>
          <p:cNvPr id="171" name="Shape 171"/>
          <p:cNvSpPr/>
          <p:nvPr/>
        </p:nvSpPr>
        <p:spPr>
          <a:xfrm>
            <a:off x="6517149" y="7245594"/>
            <a:ext cx="575706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>
                <a:solidFill>
                  <a:srgbClr val="A6AAA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A6AAA9"/>
                </a:solidFill>
              </a:rPr>
              <a:t>[                                          ]</a:t>
            </a:r>
          </a:p>
        </p:txBody>
      </p:sp>
      <p:sp>
        <p:nvSpPr>
          <p:cNvPr id="193" name="Shape 193"/>
          <p:cNvSpPr/>
          <p:nvPr/>
        </p:nvSpPr>
        <p:spPr>
          <a:xfrm>
            <a:off x="944139" y="6711587"/>
            <a:ext cx="384903" cy="14403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584" h="21600" extrusionOk="0">
                <a:moveTo>
                  <a:pt x="0" y="0"/>
                </a:moveTo>
                <a:cubicBezTo>
                  <a:pt x="18749" y="5558"/>
                  <a:pt x="21600" y="12758"/>
                  <a:pt x="8554" y="21600"/>
                </a:cubicBezTo>
              </a:path>
            </a:pathLst>
          </a:custGeom>
          <a:ln w="25400">
            <a:solidFill/>
            <a:miter lim="400000"/>
            <a:head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94" name="Shape 194"/>
          <p:cNvSpPr/>
          <p:nvPr/>
        </p:nvSpPr>
        <p:spPr>
          <a:xfrm>
            <a:off x="2315739" y="6711587"/>
            <a:ext cx="384903" cy="14403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584" h="21600" extrusionOk="0">
                <a:moveTo>
                  <a:pt x="0" y="0"/>
                </a:moveTo>
                <a:cubicBezTo>
                  <a:pt x="18749" y="5558"/>
                  <a:pt x="21600" y="12758"/>
                  <a:pt x="8554" y="21600"/>
                </a:cubicBezTo>
              </a:path>
            </a:pathLst>
          </a:custGeom>
          <a:ln w="25400">
            <a:solidFill/>
            <a:miter lim="400000"/>
            <a:head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95" name="Shape 195"/>
          <p:cNvSpPr/>
          <p:nvPr/>
        </p:nvSpPr>
        <p:spPr>
          <a:xfrm>
            <a:off x="3369839" y="6711587"/>
            <a:ext cx="384903" cy="14403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584" h="21600" extrusionOk="0">
                <a:moveTo>
                  <a:pt x="0" y="0"/>
                </a:moveTo>
                <a:cubicBezTo>
                  <a:pt x="18749" y="5558"/>
                  <a:pt x="21600" y="12758"/>
                  <a:pt x="8554" y="21600"/>
                </a:cubicBezTo>
              </a:path>
            </a:pathLst>
          </a:custGeom>
          <a:ln w="25400">
            <a:solidFill/>
            <a:miter lim="400000"/>
            <a:head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96" name="Shape 196"/>
          <p:cNvSpPr/>
          <p:nvPr/>
        </p:nvSpPr>
        <p:spPr>
          <a:xfrm>
            <a:off x="4639839" y="6711587"/>
            <a:ext cx="384903" cy="14403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584" h="21600" extrusionOk="0">
                <a:moveTo>
                  <a:pt x="0" y="0"/>
                </a:moveTo>
                <a:cubicBezTo>
                  <a:pt x="18749" y="5558"/>
                  <a:pt x="21600" y="12758"/>
                  <a:pt x="8554" y="21600"/>
                </a:cubicBezTo>
              </a:path>
            </a:pathLst>
          </a:custGeom>
          <a:ln w="25400">
            <a:solidFill/>
            <a:miter lim="400000"/>
            <a:head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97" name="Shape 197"/>
          <p:cNvSpPr/>
          <p:nvPr/>
        </p:nvSpPr>
        <p:spPr>
          <a:xfrm>
            <a:off x="5986039" y="6711587"/>
            <a:ext cx="384903" cy="14403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584" h="21600" extrusionOk="0">
                <a:moveTo>
                  <a:pt x="0" y="0"/>
                </a:moveTo>
                <a:cubicBezTo>
                  <a:pt x="18749" y="5558"/>
                  <a:pt x="21600" y="12758"/>
                  <a:pt x="8554" y="21600"/>
                </a:cubicBezTo>
              </a:path>
            </a:pathLst>
          </a:custGeom>
          <a:ln w="25400">
            <a:solidFill/>
            <a:miter lim="400000"/>
            <a:head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98" name="Shape 198"/>
          <p:cNvSpPr/>
          <p:nvPr/>
        </p:nvSpPr>
        <p:spPr>
          <a:xfrm>
            <a:off x="7192539" y="6711587"/>
            <a:ext cx="384903" cy="14403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584" h="21600" extrusionOk="0">
                <a:moveTo>
                  <a:pt x="0" y="0"/>
                </a:moveTo>
                <a:cubicBezTo>
                  <a:pt x="18749" y="5558"/>
                  <a:pt x="21600" y="12758"/>
                  <a:pt x="8554" y="21600"/>
                </a:cubicBezTo>
              </a:path>
            </a:pathLst>
          </a:custGeom>
          <a:ln w="25400">
            <a:solidFill/>
            <a:miter lim="400000"/>
            <a:head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99" name="Shape 199"/>
          <p:cNvSpPr/>
          <p:nvPr/>
        </p:nvSpPr>
        <p:spPr>
          <a:xfrm>
            <a:off x="8500639" y="6711587"/>
            <a:ext cx="384903" cy="14403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584" h="21600" extrusionOk="0">
                <a:moveTo>
                  <a:pt x="0" y="0"/>
                </a:moveTo>
                <a:cubicBezTo>
                  <a:pt x="18749" y="5558"/>
                  <a:pt x="21600" y="12758"/>
                  <a:pt x="8554" y="21600"/>
                </a:cubicBezTo>
              </a:path>
            </a:pathLst>
          </a:custGeom>
          <a:ln w="25400">
            <a:solidFill/>
            <a:miter lim="400000"/>
            <a:head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200" name="Shape 200"/>
          <p:cNvSpPr/>
          <p:nvPr/>
        </p:nvSpPr>
        <p:spPr>
          <a:xfrm>
            <a:off x="9630939" y="6711587"/>
            <a:ext cx="384903" cy="14403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584" h="21600" extrusionOk="0">
                <a:moveTo>
                  <a:pt x="0" y="0"/>
                </a:moveTo>
                <a:cubicBezTo>
                  <a:pt x="18749" y="5558"/>
                  <a:pt x="21600" y="12758"/>
                  <a:pt x="8554" y="21600"/>
                </a:cubicBezTo>
              </a:path>
            </a:pathLst>
          </a:custGeom>
          <a:ln w="25400">
            <a:solidFill/>
            <a:miter lim="400000"/>
            <a:head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201" name="Shape 201"/>
          <p:cNvSpPr/>
          <p:nvPr/>
        </p:nvSpPr>
        <p:spPr>
          <a:xfrm>
            <a:off x="10926339" y="6711587"/>
            <a:ext cx="384903" cy="14403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584" h="21600" extrusionOk="0">
                <a:moveTo>
                  <a:pt x="0" y="0"/>
                </a:moveTo>
                <a:cubicBezTo>
                  <a:pt x="18749" y="5558"/>
                  <a:pt x="21600" y="12758"/>
                  <a:pt x="8554" y="21600"/>
                </a:cubicBezTo>
              </a:path>
            </a:pathLst>
          </a:custGeom>
          <a:ln w="25400">
            <a:solidFill/>
            <a:miter lim="400000"/>
            <a:head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202" name="Shape 202"/>
          <p:cNvSpPr/>
          <p:nvPr/>
        </p:nvSpPr>
        <p:spPr>
          <a:xfrm>
            <a:off x="12297939" y="6711587"/>
            <a:ext cx="384903" cy="14403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584" h="21600" extrusionOk="0">
                <a:moveTo>
                  <a:pt x="0" y="0"/>
                </a:moveTo>
                <a:cubicBezTo>
                  <a:pt x="18749" y="5558"/>
                  <a:pt x="21600" y="12758"/>
                  <a:pt x="8554" y="21600"/>
                </a:cubicBezTo>
              </a:path>
            </a:pathLst>
          </a:custGeom>
          <a:ln w="25400">
            <a:solidFill/>
            <a:miter lim="400000"/>
            <a:head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203" name="Shape 203"/>
          <p:cNvSpPr/>
          <p:nvPr/>
        </p:nvSpPr>
        <p:spPr>
          <a:xfrm>
            <a:off x="1004374" y="6741238"/>
            <a:ext cx="413576" cy="1806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201" h="21600" extrusionOk="0">
                <a:moveTo>
                  <a:pt x="485" y="0"/>
                </a:moveTo>
                <a:cubicBezTo>
                  <a:pt x="21600" y="6487"/>
                  <a:pt x="21439" y="13687"/>
                  <a:pt x="0" y="21600"/>
                </a:cubicBezTo>
              </a:path>
            </a:pathLst>
          </a:custGeom>
          <a:ln w="25400">
            <a:solidFill/>
            <a:miter lim="400000"/>
            <a:head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204" name="Shape 204"/>
          <p:cNvSpPr/>
          <p:nvPr/>
        </p:nvSpPr>
        <p:spPr>
          <a:xfrm>
            <a:off x="2401374" y="6741238"/>
            <a:ext cx="413576" cy="1806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201" h="21600" extrusionOk="0">
                <a:moveTo>
                  <a:pt x="485" y="0"/>
                </a:moveTo>
                <a:cubicBezTo>
                  <a:pt x="21600" y="6487"/>
                  <a:pt x="21439" y="13687"/>
                  <a:pt x="0" y="21600"/>
                </a:cubicBezTo>
              </a:path>
            </a:pathLst>
          </a:custGeom>
          <a:ln w="25400">
            <a:solidFill/>
            <a:miter lim="400000"/>
            <a:head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205" name="Shape 205"/>
          <p:cNvSpPr/>
          <p:nvPr/>
        </p:nvSpPr>
        <p:spPr>
          <a:xfrm>
            <a:off x="3493574" y="6741238"/>
            <a:ext cx="413576" cy="1806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201" h="21600" extrusionOk="0">
                <a:moveTo>
                  <a:pt x="485" y="0"/>
                </a:moveTo>
                <a:cubicBezTo>
                  <a:pt x="21600" y="6487"/>
                  <a:pt x="21439" y="13687"/>
                  <a:pt x="0" y="21600"/>
                </a:cubicBezTo>
              </a:path>
            </a:pathLst>
          </a:custGeom>
          <a:ln w="25400">
            <a:solidFill/>
            <a:miter lim="400000"/>
            <a:head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206" name="Shape 206"/>
          <p:cNvSpPr/>
          <p:nvPr/>
        </p:nvSpPr>
        <p:spPr>
          <a:xfrm>
            <a:off x="4738174" y="6741238"/>
            <a:ext cx="413576" cy="1806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201" h="21600" extrusionOk="0">
                <a:moveTo>
                  <a:pt x="485" y="0"/>
                </a:moveTo>
                <a:cubicBezTo>
                  <a:pt x="21600" y="6487"/>
                  <a:pt x="21439" y="13687"/>
                  <a:pt x="0" y="21600"/>
                </a:cubicBezTo>
              </a:path>
            </a:pathLst>
          </a:custGeom>
          <a:ln w="25400">
            <a:solidFill/>
            <a:miter lim="400000"/>
            <a:head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207" name="Shape 207"/>
          <p:cNvSpPr/>
          <p:nvPr/>
        </p:nvSpPr>
        <p:spPr>
          <a:xfrm>
            <a:off x="6058974" y="6741238"/>
            <a:ext cx="413576" cy="1806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201" h="21600" extrusionOk="0">
                <a:moveTo>
                  <a:pt x="485" y="0"/>
                </a:moveTo>
                <a:cubicBezTo>
                  <a:pt x="21600" y="6487"/>
                  <a:pt x="21439" y="13687"/>
                  <a:pt x="0" y="21600"/>
                </a:cubicBezTo>
              </a:path>
            </a:pathLst>
          </a:custGeom>
          <a:ln w="25400">
            <a:solidFill/>
            <a:miter lim="400000"/>
            <a:head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208" name="Shape 208"/>
          <p:cNvSpPr/>
          <p:nvPr/>
        </p:nvSpPr>
        <p:spPr>
          <a:xfrm>
            <a:off x="7278174" y="6741238"/>
            <a:ext cx="413576" cy="1806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201" h="21600" extrusionOk="0">
                <a:moveTo>
                  <a:pt x="485" y="0"/>
                </a:moveTo>
                <a:cubicBezTo>
                  <a:pt x="21600" y="6487"/>
                  <a:pt x="21439" y="13687"/>
                  <a:pt x="0" y="21600"/>
                </a:cubicBezTo>
              </a:path>
            </a:pathLst>
          </a:custGeom>
          <a:ln w="25400">
            <a:solidFill/>
            <a:miter lim="400000"/>
            <a:head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209" name="Shape 209"/>
          <p:cNvSpPr/>
          <p:nvPr/>
        </p:nvSpPr>
        <p:spPr>
          <a:xfrm>
            <a:off x="8573574" y="6741238"/>
            <a:ext cx="413576" cy="1806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201" h="21600" extrusionOk="0">
                <a:moveTo>
                  <a:pt x="485" y="0"/>
                </a:moveTo>
                <a:cubicBezTo>
                  <a:pt x="21600" y="6487"/>
                  <a:pt x="21439" y="13687"/>
                  <a:pt x="0" y="21600"/>
                </a:cubicBezTo>
              </a:path>
            </a:pathLst>
          </a:custGeom>
          <a:ln w="25400">
            <a:solidFill/>
            <a:miter lim="400000"/>
            <a:head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210" name="Shape 210"/>
          <p:cNvSpPr/>
          <p:nvPr/>
        </p:nvSpPr>
        <p:spPr>
          <a:xfrm>
            <a:off x="9780074" y="6741238"/>
            <a:ext cx="413576" cy="1806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201" h="21600" extrusionOk="0">
                <a:moveTo>
                  <a:pt x="485" y="0"/>
                </a:moveTo>
                <a:cubicBezTo>
                  <a:pt x="21600" y="6487"/>
                  <a:pt x="21439" y="13687"/>
                  <a:pt x="0" y="21600"/>
                </a:cubicBezTo>
              </a:path>
            </a:pathLst>
          </a:custGeom>
          <a:ln w="25400">
            <a:solidFill/>
            <a:miter lim="400000"/>
            <a:head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211" name="Shape 211"/>
          <p:cNvSpPr/>
          <p:nvPr/>
        </p:nvSpPr>
        <p:spPr>
          <a:xfrm>
            <a:off x="11024674" y="6741238"/>
            <a:ext cx="413576" cy="1806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201" h="21600" extrusionOk="0">
                <a:moveTo>
                  <a:pt x="485" y="0"/>
                </a:moveTo>
                <a:cubicBezTo>
                  <a:pt x="21600" y="6487"/>
                  <a:pt x="21439" y="13687"/>
                  <a:pt x="0" y="21600"/>
                </a:cubicBezTo>
              </a:path>
            </a:pathLst>
          </a:custGeom>
          <a:ln w="25400">
            <a:solidFill/>
            <a:miter lim="400000"/>
            <a:head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212" name="Shape 212"/>
          <p:cNvSpPr/>
          <p:nvPr/>
        </p:nvSpPr>
        <p:spPr>
          <a:xfrm>
            <a:off x="12408974" y="6741238"/>
            <a:ext cx="413576" cy="1806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201" h="21600" extrusionOk="0">
                <a:moveTo>
                  <a:pt x="485" y="0"/>
                </a:moveTo>
                <a:cubicBezTo>
                  <a:pt x="21600" y="6487"/>
                  <a:pt x="21439" y="13687"/>
                  <a:pt x="0" y="21600"/>
                </a:cubicBezTo>
              </a:path>
            </a:pathLst>
          </a:custGeom>
          <a:ln w="25400">
            <a:solidFill/>
            <a:miter lim="400000"/>
            <a:headEnd type="triangle"/>
          </a:ln>
        </p:spPr>
        <p:txBody>
          <a:bodyPr/>
          <a:lstStyle/>
          <a:p>
            <a:pPr lvl="0"/>
            <a:endParaRPr/>
          </a:p>
        </p:txBody>
      </p:sp>
      <p:pic>
        <p:nvPicPr>
          <p:cNvPr id="192" name="Instantiated Unrolled RNN diagram 2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197" y="4011584"/>
            <a:ext cx="13004801" cy="424230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1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1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1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1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1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2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2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2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1" animBg="1" advAuto="0"/>
      <p:bldP spid="168" grpId="12" animBg="1" advAuto="0"/>
      <p:bldP spid="193" grpId="2" animBg="1" advAuto="0"/>
      <p:bldP spid="194" grpId="3" animBg="1" advAuto="0"/>
      <p:bldP spid="195" grpId="4" animBg="1" advAuto="0"/>
      <p:bldP spid="196" grpId="5" animBg="1" advAuto="0"/>
      <p:bldP spid="197" grpId="6" animBg="1" advAuto="0"/>
      <p:bldP spid="198" grpId="7" animBg="1" advAuto="0"/>
      <p:bldP spid="199" grpId="8" animBg="1" advAuto="0"/>
      <p:bldP spid="200" grpId="9" animBg="1" advAuto="0"/>
      <p:bldP spid="201" grpId="10" animBg="1" advAuto="0"/>
      <p:bldP spid="202" grpId="11" animBg="1" advAuto="0"/>
      <p:bldP spid="203" grpId="13" animBg="1" advAuto="0"/>
      <p:bldP spid="204" grpId="14" animBg="1" advAuto="0"/>
      <p:bldP spid="205" grpId="15" animBg="1" advAuto="0"/>
      <p:bldP spid="206" grpId="16" animBg="1" advAuto="0"/>
      <p:bldP spid="207" grpId="17" animBg="1" advAuto="0"/>
      <p:bldP spid="208" grpId="18" animBg="1" advAuto="0"/>
      <p:bldP spid="209" grpId="19" animBg="1" advAuto="0"/>
      <p:bldP spid="210" grpId="20" animBg="1" advAuto="0"/>
      <p:bldP spid="211" grpId="21" animBg="1" advAuto="0"/>
      <p:bldP spid="212" grpId="22" animBg="1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215" name="Shape 215"/>
          <p:cNvSpPr>
            <a:spLocks noGrp="1"/>
          </p:cNvSpPr>
          <p:nvPr>
            <p:ph type="body" idx="1"/>
          </p:nvPr>
        </p:nvSpPr>
        <p:spPr>
          <a:xfrm>
            <a:off x="952500" y="2609850"/>
            <a:ext cx="11099800" cy="62865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Background</a:t>
            </a:r>
          </a:p>
          <a:p>
            <a:pPr lvl="0">
              <a:defRPr sz="1800"/>
            </a:pPr>
            <a:r>
              <a:rPr sz="3600"/>
              <a:t>Methods</a:t>
            </a:r>
          </a:p>
          <a:p>
            <a:pPr lvl="0">
              <a:defRPr sz="1800"/>
            </a:pPr>
            <a:r>
              <a:rPr sz="3600"/>
              <a:t>Experiments</a:t>
            </a:r>
          </a:p>
          <a:p>
            <a:pPr lvl="0">
              <a:defRPr sz="1800"/>
            </a:pPr>
            <a:r>
              <a:rPr sz="3600"/>
              <a:t>Conclusion</a:t>
            </a:r>
          </a:p>
        </p:txBody>
      </p:sp>
      <p:sp>
        <p:nvSpPr>
          <p:cNvPr id="216" name="Shape 2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23</a:t>
            </a:fld>
            <a:endParaRPr/>
          </a:p>
        </p:txBody>
      </p:sp>
      <p:sp>
        <p:nvSpPr>
          <p:cNvPr id="217" name="Shape 217"/>
          <p:cNvSpPr/>
          <p:nvPr/>
        </p:nvSpPr>
        <p:spPr>
          <a:xfrm>
            <a:off x="952500" y="260985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marL="444500" lvl="0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600">
                <a:solidFill>
                  <a:srgbClr val="A6AAA9"/>
                </a:solidFill>
              </a:rPr>
              <a:t>Background</a:t>
            </a:r>
          </a:p>
          <a:p>
            <a:pPr marL="444500" lvl="0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600">
                <a:solidFill>
                  <a:srgbClr val="A6AAA9"/>
                </a:solidFill>
              </a:rPr>
              <a:t>Methods</a:t>
            </a:r>
          </a:p>
          <a:p>
            <a:pPr marL="444500" lvl="0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600"/>
              <a:t>Experiments</a:t>
            </a:r>
          </a:p>
          <a:p>
            <a:pPr marL="444500" lvl="0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600">
                <a:solidFill>
                  <a:srgbClr val="A6AAA9"/>
                </a:solidFill>
              </a:rPr>
              <a:t>Conclusion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Experimental Setup</a:t>
            </a:r>
          </a:p>
        </p:txBody>
      </p:sp>
      <p:sp>
        <p:nvSpPr>
          <p:cNvPr id="220" name="Shape 220"/>
          <p:cNvSpPr>
            <a:spLocks noGrp="1"/>
          </p:cNvSpPr>
          <p:nvPr>
            <p:ph type="body" idx="1"/>
          </p:nvPr>
        </p:nvSpPr>
        <p:spPr>
          <a:xfrm>
            <a:off x="831800" y="2595192"/>
            <a:ext cx="11341200" cy="631581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Train on English Wikipedia.</a:t>
            </a:r>
          </a:p>
          <a:p>
            <a:pPr lvl="0">
              <a:defRPr sz="1800"/>
            </a:pPr>
            <a:r>
              <a:rPr sz="3600"/>
              <a:t>Use Stanford CoreNLP to extract event sequences.</a:t>
            </a:r>
          </a:p>
          <a:p>
            <a:pPr lvl="0">
              <a:defRPr sz="1800"/>
            </a:pPr>
            <a:r>
              <a:rPr sz="3600"/>
              <a:t>Train LSTM using Batch Stochastic Gradient Descent with Momentum.</a:t>
            </a:r>
          </a:p>
          <a:p>
            <a:pPr lvl="0">
              <a:defRPr sz="1800"/>
            </a:pPr>
            <a:r>
              <a:rPr sz="3600"/>
              <a:t>To infer next events, have the LSTM generate additional events with highest probability.</a:t>
            </a:r>
          </a:p>
        </p:txBody>
      </p:sp>
      <p:sp>
        <p:nvSpPr>
          <p:cNvPr id="221" name="Shape 2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24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" grpId="1" build="p" animBg="1" advAuto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Evaluation</a:t>
            </a:r>
          </a:p>
        </p:txBody>
      </p:sp>
      <p:sp>
        <p:nvSpPr>
          <p:cNvPr id="224" name="Shape 224"/>
          <p:cNvSpPr>
            <a:spLocks noGrp="1"/>
          </p:cNvSpPr>
          <p:nvPr>
            <p:ph type="body" idx="1"/>
          </p:nvPr>
        </p:nvSpPr>
        <p:spPr>
          <a:xfrm>
            <a:off x="952500" y="2609850"/>
            <a:ext cx="11099800" cy="62865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“Narrative Cloze” (Chambers &amp; Jurafsky, 2008): from an unseen document, hold one event out, try to infer it given remaining document.</a:t>
            </a:r>
          </a:p>
          <a:p>
            <a:pPr lvl="0">
              <a:defRPr sz="1800"/>
            </a:pPr>
            <a:r>
              <a:rPr sz="3600"/>
              <a:t>“Recall at </a:t>
            </a:r>
            <a:r>
              <a:rPr sz="3600" i="1"/>
              <a:t>k” </a:t>
            </a:r>
            <a:r>
              <a:rPr sz="3600"/>
              <a:t>(Jans et al., 2012): make </a:t>
            </a:r>
            <a:r>
              <a:rPr sz="3600" i="1"/>
              <a:t>k</a:t>
            </a:r>
            <a:r>
              <a:rPr sz="3600"/>
              <a:t> top inferences, calculate recall of held-out events.</a:t>
            </a:r>
          </a:p>
          <a:p>
            <a:pPr lvl="0">
              <a:defRPr sz="1800"/>
            </a:pPr>
            <a:r>
              <a:rPr sz="3600"/>
              <a:t>(More metrics in the paper.)</a:t>
            </a:r>
          </a:p>
        </p:txBody>
      </p:sp>
      <p:sp>
        <p:nvSpPr>
          <p:cNvPr id="225" name="Shape 22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25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" grpId="1" build="p" bldLvl="5" animBg="1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Evaluation</a:t>
            </a:r>
          </a:p>
        </p:txBody>
      </p:sp>
      <p:sp>
        <p:nvSpPr>
          <p:cNvPr id="228" name="Shape 228"/>
          <p:cNvSpPr>
            <a:spLocks noGrp="1"/>
          </p:cNvSpPr>
          <p:nvPr>
            <p:ph type="body" idx="1"/>
          </p:nvPr>
        </p:nvSpPr>
        <p:spPr>
          <a:xfrm>
            <a:off x="952500" y="2609850"/>
            <a:ext cx="11099800" cy="62865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Three Systems:</a:t>
            </a:r>
          </a:p>
          <a:p>
            <a:pPr lvl="1">
              <a:defRPr sz="1800"/>
            </a:pPr>
            <a:r>
              <a:rPr sz="3600" b="1"/>
              <a:t>Unigram: </a:t>
            </a:r>
            <a:r>
              <a:rPr sz="3600"/>
              <a:t>Always guess most common events.</a:t>
            </a:r>
            <a:endParaRPr sz="3600" b="1"/>
          </a:p>
          <a:p>
            <a:pPr lvl="1">
              <a:defRPr sz="1800"/>
            </a:pPr>
            <a:r>
              <a:rPr sz="3600" b="1"/>
              <a:t>Bigram:</a:t>
            </a:r>
            <a:r>
              <a:rPr sz="3600"/>
              <a:t> Variations of Pichotta &amp; Mooney (2014)</a:t>
            </a:r>
          </a:p>
          <a:p>
            <a:pPr lvl="2">
              <a:defRPr sz="1800"/>
            </a:pPr>
            <a:r>
              <a:rPr sz="3600"/>
              <a:t>Uses event co-occurrence counts.</a:t>
            </a:r>
          </a:p>
          <a:p>
            <a:pPr lvl="2">
              <a:defRPr sz="1800"/>
            </a:pPr>
            <a:r>
              <a:rPr sz="3600"/>
              <a:t>Best-published system on task.</a:t>
            </a:r>
            <a:endParaRPr sz="3600" b="1"/>
          </a:p>
          <a:p>
            <a:pPr lvl="1">
              <a:defRPr sz="1800"/>
            </a:pPr>
            <a:r>
              <a:rPr sz="3600" b="1"/>
              <a:t>LSTM:</a:t>
            </a:r>
            <a:r>
              <a:rPr sz="3600"/>
              <a:t> LSTM script system (this work).</a:t>
            </a:r>
          </a:p>
        </p:txBody>
      </p:sp>
      <p:sp>
        <p:nvSpPr>
          <p:cNvPr id="229" name="Shape 2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26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" grpId="1" build="p" bldLvl="5" animBg="1" advAuto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90727">
              <a:defRPr sz="1800"/>
            </a:pPr>
            <a:r>
              <a:rPr sz="6719"/>
              <a:t>Results: Predicting </a:t>
            </a:r>
          </a:p>
          <a:p>
            <a:pPr lvl="0" defTabSz="490727">
              <a:defRPr sz="1800"/>
            </a:pPr>
            <a:r>
              <a:rPr sz="6719"/>
              <a:t>Verbs &amp; Coreference Info</a:t>
            </a:r>
          </a:p>
        </p:txBody>
      </p:sp>
      <p:graphicFrame>
        <p:nvGraphicFramePr>
          <p:cNvPr id="232" name="Chart 232"/>
          <p:cNvGraphicFramePr/>
          <p:nvPr>
            <p:extLst>
              <p:ext uri="{D42A27DB-BD31-4B8C-83A1-F6EECF244321}">
                <p14:modId xmlns:p14="http://schemas.microsoft.com/office/powerpoint/2010/main" val="3727422245"/>
              </p:ext>
            </p:extLst>
          </p:nvPr>
        </p:nvGraphicFramePr>
        <p:xfrm>
          <a:off x="4069841" y="2381250"/>
          <a:ext cx="5721605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3" name="Shape 233"/>
          <p:cNvSpPr/>
          <p:nvPr/>
        </p:nvSpPr>
        <p:spPr>
          <a:xfrm>
            <a:off x="2091563" y="8121630"/>
            <a:ext cx="882167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Recall at 25 for inferring Verbs &amp; Coref info</a:t>
            </a:r>
          </a:p>
        </p:txBody>
      </p:sp>
      <p:sp>
        <p:nvSpPr>
          <p:cNvPr id="234" name="Shape 2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27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90727">
              <a:defRPr sz="1800"/>
            </a:pPr>
            <a:r>
              <a:rPr sz="6719"/>
              <a:t>Results: Predicting </a:t>
            </a:r>
          </a:p>
          <a:p>
            <a:pPr lvl="0" defTabSz="490727">
              <a:defRPr sz="1800"/>
            </a:pPr>
            <a:r>
              <a:rPr sz="6719"/>
              <a:t>Verbs &amp; Nouns</a:t>
            </a:r>
          </a:p>
        </p:txBody>
      </p:sp>
      <p:graphicFrame>
        <p:nvGraphicFramePr>
          <p:cNvPr id="237" name="Chart 237"/>
          <p:cNvGraphicFramePr/>
          <p:nvPr>
            <p:extLst>
              <p:ext uri="{D42A27DB-BD31-4B8C-83A1-F6EECF244321}">
                <p14:modId xmlns:p14="http://schemas.microsoft.com/office/powerpoint/2010/main" val="1445866687"/>
              </p:ext>
            </p:extLst>
          </p:nvPr>
        </p:nvGraphicFramePr>
        <p:xfrm>
          <a:off x="4069841" y="2381250"/>
          <a:ext cx="5792217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8" name="Shape 238"/>
          <p:cNvSpPr/>
          <p:nvPr/>
        </p:nvSpPr>
        <p:spPr>
          <a:xfrm>
            <a:off x="2417775" y="8121630"/>
            <a:ext cx="816925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Recall at 25 for inferring Verbs &amp; Nouns</a:t>
            </a:r>
          </a:p>
        </p:txBody>
      </p:sp>
      <p:sp>
        <p:nvSpPr>
          <p:cNvPr id="239" name="Shape 2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28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Human Evaluations</a:t>
            </a:r>
          </a:p>
        </p:txBody>
      </p:sp>
      <p:sp>
        <p:nvSpPr>
          <p:cNvPr id="242" name="Shape 24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Solicit judgments on individual inferences on Amazon Mechanical Turk.</a:t>
            </a:r>
          </a:p>
          <a:p>
            <a:pPr lvl="1">
              <a:defRPr sz="1800"/>
            </a:pPr>
            <a:r>
              <a:rPr sz="3600"/>
              <a:t>Have annotators rate inferences from 1-5 (or mark “Nonsense,” scored 0).</a:t>
            </a:r>
          </a:p>
          <a:p>
            <a:pPr lvl="1">
              <a:defRPr sz="1800"/>
            </a:pPr>
            <a:r>
              <a:rPr sz="3600"/>
              <a:t>More interpretable.</a:t>
            </a:r>
          </a:p>
        </p:txBody>
      </p:sp>
      <p:sp>
        <p:nvSpPr>
          <p:cNvPr id="243" name="Shape 24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29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" grpId="1" build="p" bldLvl="5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Motivation</a:t>
            </a:r>
          </a:p>
        </p:txBody>
      </p:sp>
      <p:sp>
        <p:nvSpPr>
          <p:cNvPr id="54" name="Shape 54"/>
          <p:cNvSpPr>
            <a:spLocks noGrp="1"/>
          </p:cNvSpPr>
          <p:nvPr>
            <p:ph type="body" idx="1"/>
          </p:nvPr>
        </p:nvSpPr>
        <p:spPr>
          <a:xfrm>
            <a:off x="952500" y="2609850"/>
            <a:ext cx="11099800" cy="62865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 i="1"/>
              <a:t>Following the Battle of Actium, Octavian invaded Egypt. As he approached Alexandria, </a:t>
            </a:r>
            <a:r>
              <a:rPr sz="3600" b="1" i="1"/>
              <a:t>Antony's armies deserted to Octavian</a:t>
            </a:r>
            <a:r>
              <a:rPr sz="3600" i="1"/>
              <a:t> on August 1, 30 BC.</a:t>
            </a:r>
          </a:p>
          <a:p>
            <a:pPr lvl="1">
              <a:defRPr sz="1800"/>
            </a:pPr>
            <a:r>
              <a:rPr sz="3600"/>
              <a:t>Did Octavian defeat Antony?</a:t>
            </a:r>
          </a:p>
        </p:txBody>
      </p:sp>
      <p:sp>
        <p:nvSpPr>
          <p:cNvPr id="55" name="Shape 55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3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2412">
              <a:defRPr sz="6880"/>
            </a:lvl1pPr>
          </a:lstStyle>
          <a:p>
            <a:pPr lvl="0">
              <a:defRPr sz="1800"/>
            </a:pPr>
            <a:r>
              <a:rPr sz="6880"/>
              <a:t>Results: Crowdsourced Eval</a:t>
            </a:r>
          </a:p>
        </p:txBody>
      </p:sp>
      <p:graphicFrame>
        <p:nvGraphicFramePr>
          <p:cNvPr id="246" name="Chart 246"/>
          <p:cNvGraphicFramePr/>
          <p:nvPr>
            <p:extLst>
              <p:ext uri="{D42A27DB-BD31-4B8C-83A1-F6EECF244321}">
                <p14:modId xmlns:p14="http://schemas.microsoft.com/office/powerpoint/2010/main" val="205387162"/>
              </p:ext>
            </p:extLst>
          </p:nvPr>
        </p:nvGraphicFramePr>
        <p:xfrm>
          <a:off x="4083557" y="2381250"/>
          <a:ext cx="5601971" cy="4282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7" name="Shape 24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30</a:t>
            </a:fld>
            <a:endParaRPr/>
          </a:p>
        </p:txBody>
      </p:sp>
      <p:sp>
        <p:nvSpPr>
          <p:cNvPr id="248" name="Shape 248"/>
          <p:cNvSpPr/>
          <p:nvPr/>
        </p:nvSpPr>
        <p:spPr>
          <a:xfrm rot="2700000">
            <a:off x="8273296" y="6998683"/>
            <a:ext cx="1333806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“Neutral”</a:t>
            </a:r>
          </a:p>
        </p:txBody>
      </p:sp>
      <p:sp>
        <p:nvSpPr>
          <p:cNvPr id="249" name="Shape 249"/>
          <p:cNvSpPr/>
          <p:nvPr/>
        </p:nvSpPr>
        <p:spPr>
          <a:xfrm rot="2700000">
            <a:off x="7167083" y="7026884"/>
            <a:ext cx="1418235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“Unlikely”</a:t>
            </a:r>
          </a:p>
        </p:txBody>
      </p:sp>
      <p:sp>
        <p:nvSpPr>
          <p:cNvPr id="250" name="Shape 250"/>
          <p:cNvSpPr/>
          <p:nvPr/>
        </p:nvSpPr>
        <p:spPr>
          <a:xfrm rot="2700000">
            <a:off x="5961955" y="7258936"/>
            <a:ext cx="2101292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“Very Unlikely”</a:t>
            </a:r>
          </a:p>
        </p:txBody>
      </p:sp>
      <p:sp>
        <p:nvSpPr>
          <p:cNvPr id="251" name="Shape 251"/>
          <p:cNvSpPr/>
          <p:nvPr/>
        </p:nvSpPr>
        <p:spPr>
          <a:xfrm rot="2700000">
            <a:off x="4893478" y="7148934"/>
            <a:ext cx="1723645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“Nonsense”</a:t>
            </a:r>
          </a:p>
        </p:txBody>
      </p:sp>
      <p:sp>
        <p:nvSpPr>
          <p:cNvPr id="252" name="Shape 252"/>
          <p:cNvSpPr/>
          <p:nvPr/>
        </p:nvSpPr>
        <p:spPr>
          <a:xfrm rot="2700000">
            <a:off x="9398698" y="6927433"/>
            <a:ext cx="1130504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“Likely”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Generated “Story”</a:t>
            </a:r>
          </a:p>
        </p:txBody>
      </p:sp>
      <p:sp>
        <p:nvSpPr>
          <p:cNvPr id="255" name="Shape 255"/>
          <p:cNvSpPr/>
          <p:nvPr/>
        </p:nvSpPr>
        <p:spPr>
          <a:xfrm>
            <a:off x="174675" y="5016499"/>
            <a:ext cx="5667059" cy="276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500"/>
              <a:t>(bear, ., ., kingdom, into) </a:t>
            </a:r>
          </a:p>
          <a:p>
            <a:pPr lvl="0" algn="l">
              <a:defRPr sz="1800"/>
            </a:pPr>
            <a:r>
              <a:rPr sz="2500"/>
              <a:t>(attend, she, brown, graduation, after) </a:t>
            </a:r>
          </a:p>
          <a:p>
            <a:pPr lvl="0" algn="l">
              <a:defRPr sz="1800"/>
            </a:pPr>
            <a:r>
              <a:rPr sz="2500"/>
              <a:t>(earn, she, master, university, from) </a:t>
            </a:r>
          </a:p>
          <a:p>
            <a:pPr lvl="0" algn="l">
              <a:defRPr sz="1800"/>
            </a:pPr>
            <a:r>
              <a:rPr sz="2500"/>
              <a:t>(admit, ., she, university, to) </a:t>
            </a:r>
          </a:p>
          <a:p>
            <a:pPr lvl="0" algn="l">
              <a:defRPr sz="1800"/>
            </a:pPr>
            <a:r>
              <a:rPr sz="2500"/>
              <a:t>(receive,she,bachelor,university,from)</a:t>
            </a:r>
          </a:p>
          <a:p>
            <a:pPr lvl="0" algn="l">
              <a:defRPr sz="1800"/>
            </a:pPr>
            <a:r>
              <a:rPr sz="2500"/>
              <a:t>(involve, ., she, production, in)</a:t>
            </a:r>
          </a:p>
          <a:p>
            <a:pPr lvl="0" algn="l">
              <a:defRPr sz="1800"/>
            </a:pPr>
            <a:r>
              <a:rPr sz="2500"/>
              <a:t>(represent, she, company, ., .)</a:t>
            </a:r>
          </a:p>
        </p:txBody>
      </p:sp>
      <p:sp>
        <p:nvSpPr>
          <p:cNvPr id="256" name="Shape 256"/>
          <p:cNvSpPr/>
          <p:nvPr/>
        </p:nvSpPr>
        <p:spPr>
          <a:xfrm>
            <a:off x="5934038" y="5016499"/>
            <a:ext cx="6931343" cy="276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500"/>
              <a:t>Born into a kingdom,…</a:t>
            </a:r>
          </a:p>
          <a:p>
            <a:pPr lvl="0" algn="l">
              <a:defRPr sz="1800"/>
            </a:pPr>
            <a:r>
              <a:rPr sz="2500"/>
              <a:t>…she attended Brown after graduation</a:t>
            </a:r>
          </a:p>
          <a:p>
            <a:pPr lvl="0" algn="l">
              <a:defRPr sz="1800"/>
            </a:pPr>
            <a:r>
              <a:rPr sz="2500"/>
              <a:t>She earned her Masters from the University</a:t>
            </a:r>
          </a:p>
          <a:p>
            <a:pPr lvl="0" algn="l">
              <a:defRPr sz="1800"/>
            </a:pPr>
            <a:r>
              <a:rPr sz="2500"/>
              <a:t>She was admitted to a University</a:t>
            </a:r>
          </a:p>
          <a:p>
            <a:pPr lvl="0" algn="l">
              <a:defRPr sz="1800"/>
            </a:pPr>
            <a:r>
              <a:rPr sz="2500"/>
              <a:t>She had received a bachelors from a University</a:t>
            </a:r>
          </a:p>
          <a:p>
            <a:pPr lvl="0" algn="l">
              <a:defRPr sz="1800"/>
            </a:pPr>
            <a:r>
              <a:rPr sz="2500"/>
              <a:t>She was involved in the production</a:t>
            </a:r>
          </a:p>
          <a:p>
            <a:pPr lvl="0" algn="l">
              <a:defRPr sz="1800"/>
            </a:pPr>
            <a:r>
              <a:rPr sz="2500"/>
              <a:t>She represented the company.</a:t>
            </a:r>
          </a:p>
        </p:txBody>
      </p:sp>
      <p:sp>
        <p:nvSpPr>
          <p:cNvPr id="257" name="Shape 257"/>
          <p:cNvSpPr/>
          <p:nvPr/>
        </p:nvSpPr>
        <p:spPr>
          <a:xfrm>
            <a:off x="120594" y="4184649"/>
            <a:ext cx="4889612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400" b="1"/>
            </a:lvl1pPr>
          </a:lstStyle>
          <a:p>
            <a:pPr lvl="0">
              <a:defRPr sz="1800" b="0"/>
            </a:pPr>
            <a:r>
              <a:rPr sz="3400" b="1"/>
              <a:t>Generated event tuples</a:t>
            </a:r>
          </a:p>
        </p:txBody>
      </p:sp>
      <p:sp>
        <p:nvSpPr>
          <p:cNvPr id="258" name="Shape 258"/>
          <p:cNvSpPr/>
          <p:nvPr/>
        </p:nvSpPr>
        <p:spPr>
          <a:xfrm>
            <a:off x="5923936" y="4184649"/>
            <a:ext cx="440910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400" b="1"/>
            </a:lvl1pPr>
          </a:lstStyle>
          <a:p>
            <a:pPr lvl="0">
              <a:defRPr sz="1800" b="0"/>
            </a:pPr>
            <a:r>
              <a:rPr sz="3400" b="1"/>
              <a:t>English Descriptions</a:t>
            </a:r>
          </a:p>
        </p:txBody>
      </p:sp>
      <p:sp>
        <p:nvSpPr>
          <p:cNvPr id="259" name="Shape 25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31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Conclusion</a:t>
            </a:r>
          </a:p>
        </p:txBody>
      </p:sp>
      <p:sp>
        <p:nvSpPr>
          <p:cNvPr id="262" name="Shape 26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Presented a method for inferring implicit events with LSTMs.</a:t>
            </a:r>
          </a:p>
          <a:p>
            <a:pPr lvl="0">
              <a:defRPr sz="1800"/>
            </a:pPr>
            <a:r>
              <a:rPr sz="3600"/>
              <a:t>Superior performance on reconstructing held-out events and inferring novel events.</a:t>
            </a:r>
          </a:p>
        </p:txBody>
      </p:sp>
      <p:sp>
        <p:nvSpPr>
          <p:cNvPr id="263" name="Shape 26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32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Thanks!</a:t>
            </a:r>
          </a:p>
        </p:txBody>
      </p:sp>
      <p:sp>
        <p:nvSpPr>
          <p:cNvPr id="266" name="Shape 26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267" name="Shape 26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33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 dirty="0"/>
              <a:t>Motivation</a:t>
            </a:r>
          </a:p>
        </p:txBody>
      </p:sp>
      <p:sp>
        <p:nvSpPr>
          <p:cNvPr id="58" name="Shape 58"/>
          <p:cNvSpPr>
            <a:spLocks noGrp="1"/>
          </p:cNvSpPr>
          <p:nvPr>
            <p:ph type="body" idx="1"/>
          </p:nvPr>
        </p:nvSpPr>
        <p:spPr>
          <a:xfrm>
            <a:off x="952500" y="2609850"/>
            <a:ext cx="11099800" cy="6286500"/>
          </a:xfrm>
          <a:prstGeom prst="rect">
            <a:avLst/>
          </a:prstGeom>
        </p:spPr>
        <p:txBody>
          <a:bodyPr/>
          <a:lstStyle/>
          <a:p>
            <a:pPr lvl="1">
              <a:defRPr sz="1800"/>
            </a:pPr>
            <a:r>
              <a:rPr sz="3600" i="1" dirty="0"/>
              <a:t>Antony’s armies deserted to Octavian </a:t>
            </a:r>
            <a:br>
              <a:rPr sz="3600" i="1" dirty="0"/>
            </a:br>
            <a:r>
              <a:rPr sz="3600" i="1" dirty="0"/>
              <a:t>     ⇒</a:t>
            </a:r>
            <a:br>
              <a:rPr sz="3600" i="1" dirty="0"/>
            </a:br>
            <a:r>
              <a:rPr sz="3600" i="1" dirty="0"/>
              <a:t>Octavian defeated Antony</a:t>
            </a:r>
          </a:p>
          <a:p>
            <a:pPr lvl="1">
              <a:defRPr sz="1800"/>
            </a:pPr>
            <a:r>
              <a:rPr sz="3600" dirty="0"/>
              <a:t>Not simply a paraphrase rule!</a:t>
            </a:r>
          </a:p>
          <a:p>
            <a:pPr lvl="1">
              <a:defRPr sz="1800"/>
            </a:pPr>
            <a:r>
              <a:rPr sz="3600" dirty="0"/>
              <a:t>Need world knowledge.</a:t>
            </a:r>
          </a:p>
        </p:txBody>
      </p:sp>
      <p:sp>
        <p:nvSpPr>
          <p:cNvPr id="59" name="Shape 59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4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1" build="p" bldLvl="5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Scripts</a:t>
            </a:r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26719" lvl="0" indent="-426719" defTabSz="560831">
              <a:spcBef>
                <a:spcPts val="4000"/>
              </a:spcBef>
              <a:defRPr sz="1800"/>
            </a:pPr>
            <a:r>
              <a:rPr sz="3455" b="1"/>
              <a:t>Scripts</a:t>
            </a:r>
            <a:r>
              <a:rPr sz="3455"/>
              <a:t>: models of events in sequence.</a:t>
            </a:r>
          </a:p>
          <a:p>
            <a:pPr marL="853439" lvl="1" indent="-426719" defTabSz="560831">
              <a:spcBef>
                <a:spcPts val="4000"/>
              </a:spcBef>
              <a:defRPr sz="1800"/>
            </a:pPr>
            <a:r>
              <a:rPr sz="3455"/>
              <a:t>“</a:t>
            </a:r>
            <a:r>
              <a:rPr sz="3455" b="1"/>
              <a:t>Event</a:t>
            </a:r>
            <a:r>
              <a:rPr sz="3455"/>
              <a:t>”: verb + arguments.</a:t>
            </a:r>
          </a:p>
          <a:p>
            <a:pPr marL="853439" lvl="1" indent="-426719" defTabSz="560831">
              <a:spcBef>
                <a:spcPts val="4000"/>
              </a:spcBef>
              <a:defRPr sz="1800"/>
            </a:pPr>
            <a:r>
              <a:rPr sz="3455"/>
              <a:t>Events don’t appear in text randomly, but according to world dynamics.</a:t>
            </a:r>
          </a:p>
          <a:p>
            <a:pPr marL="853439" lvl="1" indent="-426719" defTabSz="560831">
              <a:spcBef>
                <a:spcPts val="4000"/>
              </a:spcBef>
              <a:defRPr sz="1800"/>
            </a:pPr>
            <a:r>
              <a:rPr sz="3455"/>
              <a:t>Scripts try to capture these dynamics.</a:t>
            </a:r>
          </a:p>
          <a:p>
            <a:pPr marL="853439" lvl="1" indent="-426719" defTabSz="560831">
              <a:spcBef>
                <a:spcPts val="4000"/>
              </a:spcBef>
              <a:defRPr sz="1800"/>
            </a:pPr>
            <a:r>
              <a:rPr sz="3455"/>
              <a:t>Enable automatic inference of implicit events, given events in text (e.g. </a:t>
            </a:r>
            <a:r>
              <a:rPr sz="3455" i="1"/>
              <a:t>Octavian defeated Antony</a:t>
            </a:r>
            <a:r>
              <a:rPr sz="3455"/>
              <a:t>).</a:t>
            </a:r>
          </a:p>
        </p:txBody>
      </p:sp>
      <p:sp>
        <p:nvSpPr>
          <p:cNvPr id="63" name="Shape 63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1" build="p" bldLvl="5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66" name="Shape 66"/>
          <p:cNvSpPr>
            <a:spLocks noGrp="1"/>
          </p:cNvSpPr>
          <p:nvPr>
            <p:ph type="body" idx="1"/>
          </p:nvPr>
        </p:nvSpPr>
        <p:spPr>
          <a:xfrm>
            <a:off x="952500" y="2609850"/>
            <a:ext cx="11099800" cy="62865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Background</a:t>
            </a:r>
          </a:p>
          <a:p>
            <a:pPr lvl="0">
              <a:defRPr sz="1800"/>
            </a:pPr>
            <a:r>
              <a:rPr sz="3600"/>
              <a:t>Methods</a:t>
            </a:r>
          </a:p>
          <a:p>
            <a:pPr lvl="0">
              <a:defRPr sz="1800"/>
            </a:pPr>
            <a:r>
              <a:rPr sz="3600"/>
              <a:t>Experiments</a:t>
            </a:r>
          </a:p>
          <a:p>
            <a:pPr lvl="0">
              <a:defRPr sz="1800"/>
            </a:pPr>
            <a:r>
              <a:rPr sz="3600"/>
              <a:t>Conclusion</a:t>
            </a:r>
          </a:p>
        </p:txBody>
      </p:sp>
      <p:sp>
        <p:nvSpPr>
          <p:cNvPr id="67" name="Shape 67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6</a:t>
            </a:fld>
            <a:endParaRPr/>
          </a:p>
        </p:txBody>
      </p:sp>
      <p:sp>
        <p:nvSpPr>
          <p:cNvPr id="68" name="Shape 68"/>
          <p:cNvSpPr/>
          <p:nvPr/>
        </p:nvSpPr>
        <p:spPr>
          <a:xfrm>
            <a:off x="952500" y="260985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marL="444500" lvl="0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600"/>
              <a:t>Background</a:t>
            </a:r>
          </a:p>
          <a:p>
            <a:pPr marL="444500" lvl="0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600">
                <a:solidFill>
                  <a:srgbClr val="A6AAA9"/>
                </a:solidFill>
              </a:rPr>
              <a:t>Methods</a:t>
            </a:r>
          </a:p>
          <a:p>
            <a:pPr marL="444500" lvl="0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600">
                <a:solidFill>
                  <a:srgbClr val="A6AAA9"/>
                </a:solidFill>
              </a:rPr>
              <a:t>Experiments</a:t>
            </a:r>
          </a:p>
          <a:p>
            <a:pPr marL="444500" lvl="0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600">
                <a:solidFill>
                  <a:srgbClr val="A6AAA9"/>
                </a:solidFill>
              </a:rPr>
              <a:t>Conclusion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1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Outline</a:t>
            </a:r>
          </a:p>
        </p:txBody>
      </p:sp>
      <p:sp>
        <p:nvSpPr>
          <p:cNvPr id="71" name="Shape 71"/>
          <p:cNvSpPr>
            <a:spLocks noGrp="1"/>
          </p:cNvSpPr>
          <p:nvPr>
            <p:ph type="body" idx="1"/>
          </p:nvPr>
        </p:nvSpPr>
        <p:spPr>
          <a:xfrm>
            <a:off x="952500" y="2609850"/>
            <a:ext cx="11099800" cy="62865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Background</a:t>
            </a:r>
          </a:p>
          <a:p>
            <a:pPr lvl="1">
              <a:defRPr sz="1800"/>
            </a:pPr>
            <a:r>
              <a:rPr sz="3600"/>
              <a:t>Statistical Scripts</a:t>
            </a:r>
          </a:p>
          <a:p>
            <a:pPr lvl="1">
              <a:defRPr sz="1800"/>
            </a:pPr>
            <a:r>
              <a:rPr sz="3600"/>
              <a:t>Recurrent Neural Nets</a:t>
            </a:r>
            <a:br>
              <a:rPr sz="3600"/>
            </a:br>
            <a:r>
              <a:rPr sz="3600"/>
              <a:t/>
            </a:r>
            <a:br>
              <a:rPr sz="3600"/>
            </a:br>
            <a:endParaRPr sz="3600"/>
          </a:p>
        </p:txBody>
      </p:sp>
      <p:sp>
        <p:nvSpPr>
          <p:cNvPr id="72" name="Shape 72"/>
          <p:cNvSpPr/>
          <p:nvPr/>
        </p:nvSpPr>
        <p:spPr>
          <a:xfrm>
            <a:off x="952500" y="260985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marL="444500" lvl="0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600">
                <a:solidFill>
                  <a:srgbClr val="A6AAA9"/>
                </a:solidFill>
              </a:rPr>
              <a:t>Background</a:t>
            </a:r>
          </a:p>
          <a:p>
            <a:pPr marL="889000" lvl="1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600"/>
              <a:t>Statistical Scripts</a:t>
            </a:r>
          </a:p>
          <a:p>
            <a:pPr marL="889000" lvl="1" indent="-444500" algn="l">
              <a:spcBef>
                <a:spcPts val="4200"/>
              </a:spcBef>
              <a:buSzPct val="75000"/>
              <a:buChar char="•"/>
              <a:defRPr sz="1800"/>
            </a:pPr>
            <a:r>
              <a:rPr sz="3600">
                <a:solidFill>
                  <a:srgbClr val="A6AAA9"/>
                </a:solidFill>
              </a:rPr>
              <a:t>Recurrent Neural Nets</a:t>
            </a:r>
            <a:r>
              <a:rPr sz="3600"/>
              <a:t/>
            </a:r>
            <a:br>
              <a:rPr sz="3600"/>
            </a:br>
            <a:r>
              <a:rPr sz="3600"/>
              <a:t/>
            </a:r>
            <a:br>
              <a:rPr sz="3600"/>
            </a:br>
            <a:endParaRPr sz="3600"/>
          </a:p>
        </p:txBody>
      </p:sp>
      <p:sp>
        <p:nvSpPr>
          <p:cNvPr id="73" name="Shape 73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7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pPr lvl="0">
              <a:defRPr sz="1800"/>
            </a:pPr>
            <a:r>
              <a:rPr sz="6719"/>
              <a:t>Background: Statistical Scripts</a:t>
            </a:r>
          </a:p>
        </p:txBody>
      </p:sp>
      <p:sp>
        <p:nvSpPr>
          <p:cNvPr id="76" name="Shape 76"/>
          <p:cNvSpPr>
            <a:spLocks noGrp="1"/>
          </p:cNvSpPr>
          <p:nvPr>
            <p:ph type="body" idx="1"/>
          </p:nvPr>
        </p:nvSpPr>
        <p:spPr>
          <a:xfrm>
            <a:off x="952500" y="2609850"/>
            <a:ext cx="11099800" cy="6286500"/>
          </a:xfrm>
          <a:prstGeom prst="rect">
            <a:avLst/>
          </a:prstGeom>
        </p:spPr>
        <p:txBody>
          <a:bodyPr/>
          <a:lstStyle/>
          <a:p>
            <a:pPr lvl="1">
              <a:defRPr sz="1800"/>
            </a:pPr>
            <a:r>
              <a:rPr sz="3600" b="1"/>
              <a:t>Statistical Scripts</a:t>
            </a:r>
            <a:r>
              <a:rPr sz="3600"/>
              <a:t>: Statistical Models of Event Sequences.</a:t>
            </a:r>
          </a:p>
          <a:p>
            <a:pPr lvl="1">
              <a:defRPr sz="1800"/>
            </a:pPr>
            <a:r>
              <a:rPr sz="3600"/>
              <a:t>Non-statistical scripts date back to the 1970s [Schank &amp; Abelson 1977].</a:t>
            </a:r>
          </a:p>
          <a:p>
            <a:pPr lvl="1">
              <a:defRPr sz="1800"/>
            </a:pPr>
            <a:r>
              <a:rPr sz="3600"/>
              <a:t>Statistical script learning is a small-but-growing subcommunity [e.g. Chambers &amp; Jurafsky 2008].</a:t>
            </a:r>
          </a:p>
          <a:p>
            <a:pPr lvl="1">
              <a:defRPr sz="1800"/>
            </a:pPr>
            <a:r>
              <a:rPr sz="3600"/>
              <a:t>Model the probability of an event given prior events.</a:t>
            </a:r>
          </a:p>
        </p:txBody>
      </p:sp>
      <p:sp>
        <p:nvSpPr>
          <p:cNvPr id="77" name="Shape 77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8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1" build="p" bldLvl="5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0727">
              <a:defRPr sz="6719"/>
            </a:lvl1pPr>
          </a:lstStyle>
          <a:p>
            <a:pPr lvl="0">
              <a:defRPr sz="1800"/>
            </a:pPr>
            <a:r>
              <a:rPr sz="6719"/>
              <a:t>Background: Statistical Script Learning</a:t>
            </a:r>
          </a:p>
        </p:txBody>
      </p:sp>
      <p:sp>
        <p:nvSpPr>
          <p:cNvPr id="80" name="Shape 80"/>
          <p:cNvSpPr>
            <a:spLocks noGrp="1"/>
          </p:cNvSpPr>
          <p:nvPr>
            <p:ph type="sldNum" sz="quarter" idx="2"/>
          </p:nvPr>
        </p:nvSpPr>
        <p:spPr>
          <a:xfrm>
            <a:off x="6375349" y="9251950"/>
            <a:ext cx="241402" cy="381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/>
            <a:fld id="{86CB4B4D-7CA3-9044-876B-883B54F8677D}" type="slidenum">
              <a:t>9</a:t>
            </a:fld>
            <a:endParaRPr/>
          </a:p>
        </p:txBody>
      </p:sp>
      <p:sp>
        <p:nvSpPr>
          <p:cNvPr id="81" name="Shape 81"/>
          <p:cNvSpPr/>
          <p:nvPr/>
        </p:nvSpPr>
        <p:spPr>
          <a:xfrm>
            <a:off x="350686" y="3459168"/>
            <a:ext cx="2583461" cy="1907155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2" name="Shape 82"/>
          <p:cNvSpPr/>
          <p:nvPr/>
        </p:nvSpPr>
        <p:spPr>
          <a:xfrm>
            <a:off x="416434" y="3542795"/>
            <a:ext cx="2451965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Millions</a:t>
            </a:r>
          </a:p>
          <a:p>
            <a:pPr lvl="0">
              <a:defRPr sz="1800"/>
            </a:pPr>
            <a:r>
              <a:rPr sz="3600"/>
              <a:t>of</a:t>
            </a:r>
          </a:p>
          <a:p>
            <a:pPr lvl="0">
              <a:defRPr sz="1800"/>
            </a:pPr>
            <a:r>
              <a:rPr sz="3600"/>
              <a:t>Documents</a:t>
            </a:r>
          </a:p>
        </p:txBody>
      </p:sp>
      <p:sp>
        <p:nvSpPr>
          <p:cNvPr id="83" name="Shape 83"/>
          <p:cNvSpPr/>
          <p:nvPr/>
        </p:nvSpPr>
        <p:spPr>
          <a:xfrm>
            <a:off x="2920144" y="4412745"/>
            <a:ext cx="1137841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84" name="Shape 84"/>
          <p:cNvSpPr/>
          <p:nvPr/>
        </p:nvSpPr>
        <p:spPr>
          <a:xfrm>
            <a:off x="4077980" y="3557219"/>
            <a:ext cx="3298998" cy="1711053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5" name="Shape 85"/>
          <p:cNvSpPr/>
          <p:nvPr/>
        </p:nvSpPr>
        <p:spPr>
          <a:xfrm>
            <a:off x="4098780" y="3542795"/>
            <a:ext cx="325739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NLP Pipeline</a:t>
            </a:r>
          </a:p>
          <a:p>
            <a:pPr lvl="0" algn="l">
              <a:defRPr sz="1800"/>
            </a:pPr>
            <a:r>
              <a:rPr sz="3600"/>
              <a:t>   </a:t>
            </a:r>
            <a:r>
              <a:rPr sz="2400"/>
              <a:t>• </a:t>
            </a:r>
            <a:r>
              <a:rPr sz="3600"/>
              <a:t>Syntax</a:t>
            </a:r>
          </a:p>
          <a:p>
            <a:pPr lvl="0" algn="l">
              <a:defRPr sz="1800"/>
            </a:pPr>
            <a:r>
              <a:rPr sz="3600"/>
              <a:t>   </a:t>
            </a:r>
            <a:r>
              <a:rPr sz="2400"/>
              <a:t>• </a:t>
            </a:r>
            <a:r>
              <a:rPr sz="3600"/>
              <a:t>Coreference</a:t>
            </a:r>
          </a:p>
        </p:txBody>
      </p:sp>
      <p:sp>
        <p:nvSpPr>
          <p:cNvPr id="86" name="Shape 86"/>
          <p:cNvSpPr/>
          <p:nvPr/>
        </p:nvSpPr>
        <p:spPr>
          <a:xfrm>
            <a:off x="8551612" y="3459168"/>
            <a:ext cx="4081727" cy="1907155"/>
          </a:xfrm>
          <a:prstGeom prst="rect">
            <a:avLst/>
          </a:prstGeom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7" name="Shape 87"/>
          <p:cNvSpPr/>
          <p:nvPr/>
        </p:nvSpPr>
        <p:spPr>
          <a:xfrm>
            <a:off x="8631950" y="3632949"/>
            <a:ext cx="3943976" cy="14124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3600"/>
              <a:t>Millions of</a:t>
            </a:r>
          </a:p>
          <a:p>
            <a:pPr lvl="0">
              <a:defRPr sz="1800"/>
            </a:pPr>
            <a:r>
              <a:rPr sz="3600"/>
              <a:t>Event Sequences</a:t>
            </a:r>
          </a:p>
        </p:txBody>
      </p:sp>
      <p:sp>
        <p:nvSpPr>
          <p:cNvPr id="88" name="Shape 88"/>
          <p:cNvSpPr/>
          <p:nvPr/>
        </p:nvSpPr>
        <p:spPr>
          <a:xfrm>
            <a:off x="7396027" y="4412745"/>
            <a:ext cx="1137841" cy="1"/>
          </a:xfrm>
          <a:prstGeom prst="line">
            <a:avLst/>
          </a:prstGeom>
          <a:ln w="38100">
            <a:solidFill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89" name="Shape 89"/>
          <p:cNvSpPr/>
          <p:nvPr/>
        </p:nvSpPr>
        <p:spPr>
          <a:xfrm>
            <a:off x="8711362" y="6932166"/>
            <a:ext cx="3785152" cy="1527869"/>
          </a:xfrm>
          <a:prstGeom prst="rect">
            <a:avLst/>
          </a:prstGeom>
          <a:solidFill>
            <a:srgbClr val="DCDEE0"/>
          </a:solidFill>
          <a:ln w="38100">
            <a:solid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  <p:sp>
        <p:nvSpPr>
          <p:cNvPr id="90" name="Shape 90"/>
          <p:cNvSpPr/>
          <p:nvPr/>
        </p:nvSpPr>
        <p:spPr>
          <a:xfrm>
            <a:off x="8870006" y="7013883"/>
            <a:ext cx="3467863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Train a</a:t>
            </a:r>
          </a:p>
          <a:p>
            <a:pPr lvl="0">
              <a:defRPr sz="1800"/>
            </a:pPr>
            <a:r>
              <a:rPr sz="3600"/>
              <a:t>Statistical Model</a:t>
            </a:r>
          </a:p>
        </p:txBody>
      </p:sp>
      <p:sp>
        <p:nvSpPr>
          <p:cNvPr id="91" name="Shape 91"/>
          <p:cNvSpPr/>
          <p:nvPr/>
        </p:nvSpPr>
        <p:spPr>
          <a:xfrm>
            <a:off x="10567469" y="5382023"/>
            <a:ext cx="1" cy="1565969"/>
          </a:xfrm>
          <a:prstGeom prst="line">
            <a:avLst/>
          </a:prstGeom>
          <a:ln w="38100">
            <a:solidFill/>
            <a:prstDash val="sysDot"/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400"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1" animBg="1" advAuto="0"/>
      <p:bldP spid="82" grpId="2" animBg="1" advAuto="0"/>
      <p:bldP spid="83" grpId="4" animBg="1" advAuto="0"/>
      <p:bldP spid="84" grpId="3" animBg="1" advAuto="0"/>
      <p:bldP spid="85" grpId="5" animBg="1" advAuto="0"/>
      <p:bldP spid="86" grpId="7" animBg="1" advAuto="0"/>
      <p:bldP spid="87" grpId="8" animBg="1" advAuto="0"/>
      <p:bldP spid="88" grpId="6" animBg="1" advAuto="0"/>
      <p:bldP spid="89" grpId="10" animBg="1" advAuto="0"/>
      <p:bldP spid="90" grpId="11" animBg="1" advAuto="0"/>
      <p:bldP spid="91" grpId="9" animBg="1" advAuto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1092</Words>
  <Application>Microsoft Macintosh PowerPoint</Application>
  <PresentationFormat>Custom</PresentationFormat>
  <Paragraphs>226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White</vt:lpstr>
      <vt:lpstr>Learning Statistical Scripts  with  LSTM Recurrent Neural Networks</vt:lpstr>
      <vt:lpstr>Motivation</vt:lpstr>
      <vt:lpstr>Motivation</vt:lpstr>
      <vt:lpstr>Motivation</vt:lpstr>
      <vt:lpstr>Scripts</vt:lpstr>
      <vt:lpstr>Outline</vt:lpstr>
      <vt:lpstr>Outline</vt:lpstr>
      <vt:lpstr>Background: Statistical Scripts</vt:lpstr>
      <vt:lpstr>Background: Statistical Script Learning</vt:lpstr>
      <vt:lpstr>Background: Statistical Script Inference</vt:lpstr>
      <vt:lpstr>Outline</vt:lpstr>
      <vt:lpstr>Background: RNNs</vt:lpstr>
      <vt:lpstr>Background: RNNs</vt:lpstr>
      <vt:lpstr>Background: RNNs</vt:lpstr>
      <vt:lpstr>Background: LSTMs</vt:lpstr>
      <vt:lpstr>Background: LSTMs</vt:lpstr>
      <vt:lpstr>Outline</vt:lpstr>
      <vt:lpstr>Outline</vt:lpstr>
      <vt:lpstr>LSTM Script models </vt:lpstr>
      <vt:lpstr>LSTM Script models</vt:lpstr>
      <vt:lpstr>LSTM Script models</vt:lpstr>
      <vt:lpstr>LSTM Script models</vt:lpstr>
      <vt:lpstr>Outline</vt:lpstr>
      <vt:lpstr>Experimental Setup</vt:lpstr>
      <vt:lpstr>Evaluation</vt:lpstr>
      <vt:lpstr>Evaluation</vt:lpstr>
      <vt:lpstr>Results: Predicting  Verbs &amp; Coreference Info</vt:lpstr>
      <vt:lpstr>Results: Predicting  Verbs &amp; Nouns</vt:lpstr>
      <vt:lpstr>Human Evaluations</vt:lpstr>
      <vt:lpstr>Results: Crowdsourced Eval</vt:lpstr>
      <vt:lpstr>Generated “Story”</vt:lpstr>
      <vt:lpstr>Conclusion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Statistical Scripts  with  LSTM Recurrent Neural Networks</dc:title>
  <cp:lastModifiedBy>Karl P</cp:lastModifiedBy>
  <cp:revision>2</cp:revision>
  <dcterms:modified xsi:type="dcterms:W3CDTF">2016-10-04T16:14:02Z</dcterms:modified>
</cp:coreProperties>
</file>