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624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206783"/>
          <c:y val="0.0610687"/>
          <c:w val="0.761254"/>
          <c:h val="0.845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R25</c:v>
                </c:pt>
              </c:strCache>
            </c:strRef>
          </c:tx>
          <c:spPr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Unigram</c:v>
                </c:pt>
                <c:pt idx="1">
                  <c:v>Bigram</c:v>
                </c:pt>
                <c:pt idx="2">
                  <c:v>LSTM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0.101</c:v>
                </c:pt>
                <c:pt idx="1">
                  <c:v>0.124</c:v>
                </c:pt>
                <c:pt idx="2">
                  <c:v>0.152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69896392"/>
        <c:axId val="2069899720"/>
      </c:barChart>
      <c:catAx>
        <c:axId val="20698963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069899720"/>
        <c:crosses val="autoZero"/>
        <c:auto val="1"/>
        <c:lblAlgn val="ctr"/>
        <c:lblOffset val="100"/>
        <c:noMultiLvlLbl val="1"/>
      </c:catAx>
      <c:valAx>
        <c:axId val="2069899720"/>
        <c:scaling>
          <c:orientation val="minMax"/>
          <c:max val="0.2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069896392"/>
        <c:crosses val="autoZero"/>
        <c:crossBetween val="between"/>
        <c:majorUnit val="0.05"/>
        <c:minorUnit val="0.0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204262"/>
          <c:y val="0.0610687"/>
          <c:w val="0.751973"/>
          <c:h val="0.845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R25</c:v>
                </c:pt>
              </c:strCache>
            </c:strRef>
          </c:tx>
          <c:spPr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0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Unigram</c:v>
                </c:pt>
                <c:pt idx="1">
                  <c:v>Bigram</c:v>
                </c:pt>
                <c:pt idx="2">
                  <c:v>LSTM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0.025</c:v>
                </c:pt>
                <c:pt idx="1">
                  <c:v>0.037</c:v>
                </c:pt>
                <c:pt idx="2">
                  <c:v>0.061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65433144"/>
        <c:axId val="2045241032"/>
      </c:barChart>
      <c:catAx>
        <c:axId val="20654331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045241032"/>
        <c:crosses val="autoZero"/>
        <c:auto val="1"/>
        <c:lblAlgn val="ctr"/>
        <c:lblOffset val="100"/>
        <c:noMultiLvlLbl val="1"/>
      </c:catAx>
      <c:valAx>
        <c:axId val="2045241032"/>
        <c:scaling>
          <c:orientation val="minMax"/>
          <c:max val="0.08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065433144"/>
        <c:crosses val="autoZero"/>
        <c:crossBetween val="between"/>
        <c:majorUnit val="0.02"/>
        <c:minorUnit val="0.01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08751"/>
          <c:y val="0.0711804"/>
          <c:w val="0.777511"/>
          <c:h val="0.8214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</c:strRef>
          </c:tx>
          <c:spPr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dLbls>
            <c:numFmt formatCode="#,##0.0" sourceLinked="0"/>
            <c:txPr>
              <a:bodyPr/>
              <a:lstStyle/>
              <a:p>
                <a:pPr lvl="0">
                  <a:defRPr sz="26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Helvetica Ligh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Random</c:v>
                </c:pt>
                <c:pt idx="1">
                  <c:v>Bigram</c:v>
                </c:pt>
                <c:pt idx="2">
                  <c:v>LSTM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0.87</c:v>
                </c:pt>
                <c:pt idx="1">
                  <c:v>2.87</c:v>
                </c:pt>
                <c:pt idx="2">
                  <c:v>3.67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110366696"/>
        <c:axId val="2110371224"/>
      </c:barChart>
      <c:catAx>
        <c:axId val="21103666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10371224"/>
        <c:crosses val="autoZero"/>
        <c:auto val="1"/>
        <c:lblAlgn val="ctr"/>
        <c:lblOffset val="100"/>
        <c:noMultiLvlLbl val="1"/>
      </c:catAx>
      <c:valAx>
        <c:axId val="2110371224"/>
        <c:scaling>
          <c:orientation val="minMax"/>
          <c:max val="4.0"/>
          <c:min val="0.0"/>
        </c:scaling>
        <c:delete val="0"/>
        <c:axPos val="t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en-US"/>
          </a:p>
        </c:txPr>
        <c:crossAx val="2110366696"/>
        <c:crosses val="autoZero"/>
        <c:crossBetween val="between"/>
        <c:majorUnit val="1.0"/>
        <c:minorUnit val="0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2403425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1028179" y="826416"/>
            <a:ext cx="10948443" cy="3302001"/>
          </a:xfrm>
          <a:prstGeom prst="rect">
            <a:avLst/>
          </a:prstGeom>
        </p:spPr>
        <p:txBody>
          <a:bodyPr/>
          <a:lstStyle/>
          <a:p>
            <a:pPr lvl="0" defTabSz="414781">
              <a:defRPr sz="1800"/>
            </a:pPr>
            <a:r>
              <a:rPr sz="5680"/>
              <a:t>Learning Statistical Scripts </a:t>
            </a:r>
          </a:p>
          <a:p>
            <a:pPr lvl="0" defTabSz="414781">
              <a:defRPr sz="1800"/>
            </a:pPr>
            <a:r>
              <a:rPr sz="5680"/>
              <a:t>with </a:t>
            </a:r>
          </a:p>
          <a:p>
            <a:pPr lvl="0" defTabSz="414781">
              <a:defRPr sz="1800"/>
            </a:pPr>
            <a:r>
              <a:rPr sz="5680"/>
              <a:t>LSTM Recurrent Neural Networks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1427915" y="5160364"/>
            <a:ext cx="10148970" cy="2706646"/>
          </a:xfrm>
          <a:prstGeom prst="rect">
            <a:avLst/>
          </a:prstGeom>
        </p:spPr>
        <p:txBody>
          <a:bodyPr/>
          <a:lstStyle/>
          <a:p>
            <a:pPr lvl="0" defTabSz="502412">
              <a:defRPr sz="1800"/>
            </a:pPr>
            <a:r>
              <a:rPr sz="3440"/>
              <a:t>Karl Pichotta &amp; Raymond J. Mooney</a:t>
            </a:r>
          </a:p>
          <a:p>
            <a:pPr lvl="0" defTabSz="502412">
              <a:defRPr sz="1800"/>
            </a:pPr>
            <a:r>
              <a:rPr sz="3440"/>
              <a:t>Department of Computer Science</a:t>
            </a:r>
          </a:p>
          <a:p>
            <a:pPr lvl="0" defTabSz="502412">
              <a:defRPr sz="1800"/>
            </a:pPr>
            <a:r>
              <a:rPr sz="3440"/>
              <a:t>The University of Texas at Austin</a:t>
            </a:r>
          </a:p>
          <a:p>
            <a:pPr lvl="0" defTabSz="502412">
              <a:defRPr sz="1800"/>
            </a:pPr>
            <a:endParaRPr sz="3440"/>
          </a:p>
          <a:p>
            <a:pPr lvl="0" defTabSz="502412">
              <a:defRPr sz="1800"/>
            </a:pPr>
            <a:r>
              <a:rPr sz="3440"/>
              <a:t>AAAI 2016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Background: Statistical Script Inference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10</a:t>
            </a:fld>
            <a:endParaRPr/>
          </a:p>
        </p:txBody>
      </p:sp>
      <p:sp>
        <p:nvSpPr>
          <p:cNvPr id="95" name="Shape 95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530734" y="3815845"/>
            <a:ext cx="2223365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New Test</a:t>
            </a:r>
          </a:p>
          <a:p>
            <a:pPr lvl="0">
              <a:defRPr sz="1800"/>
            </a:pPr>
            <a:r>
              <a:rPr sz="3600"/>
              <a:t>Document</a:t>
            </a:r>
          </a:p>
        </p:txBody>
      </p:sp>
      <p:sp>
        <p:nvSpPr>
          <p:cNvPr id="97" name="Shape 97"/>
          <p:cNvSpPr/>
          <p:nvPr/>
        </p:nvSpPr>
        <p:spPr>
          <a:xfrm>
            <a:off x="2920144" y="4412745"/>
            <a:ext cx="1137841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077980" y="3557219"/>
            <a:ext cx="3298998" cy="1711053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4098780" y="3542795"/>
            <a:ext cx="325739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NLP Pipeline</a:t>
            </a:r>
          </a:p>
          <a:p>
            <a:pPr lvl="0" algn="l">
              <a:defRPr sz="1800"/>
            </a:pPr>
            <a:r>
              <a:rPr sz="3600"/>
              <a:t>   </a:t>
            </a:r>
            <a:r>
              <a:rPr sz="2400"/>
              <a:t>• </a:t>
            </a:r>
            <a:r>
              <a:rPr sz="3600"/>
              <a:t>Syntax</a:t>
            </a:r>
          </a:p>
          <a:p>
            <a:pPr lvl="0" algn="l">
              <a:defRPr sz="1800"/>
            </a:pPr>
            <a:r>
              <a:rPr sz="3600"/>
              <a:t>   </a:t>
            </a:r>
            <a:r>
              <a:rPr sz="2400"/>
              <a:t>• </a:t>
            </a:r>
            <a:r>
              <a:rPr sz="3600"/>
              <a:t>Coreference</a:t>
            </a:r>
          </a:p>
        </p:txBody>
      </p:sp>
      <p:sp>
        <p:nvSpPr>
          <p:cNvPr id="100" name="Shape 100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600"/>
              <a:t>Single</a:t>
            </a:r>
          </a:p>
          <a:p>
            <a:pPr lvl="0">
              <a:defRPr sz="1800"/>
            </a:pPr>
            <a:r>
              <a:rPr sz="3600"/>
              <a:t>Event Sequence</a:t>
            </a:r>
          </a:p>
        </p:txBody>
      </p:sp>
      <p:sp>
        <p:nvSpPr>
          <p:cNvPr id="102" name="Shape 102"/>
          <p:cNvSpPr/>
          <p:nvPr/>
        </p:nvSpPr>
        <p:spPr>
          <a:xfrm>
            <a:off x="7396027" y="4412745"/>
            <a:ext cx="1137841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8870006" y="7051983"/>
            <a:ext cx="3467863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Query Trained</a:t>
            </a:r>
          </a:p>
          <a:p>
            <a:pPr lvl="0">
              <a:defRPr sz="1800"/>
            </a:pPr>
            <a:r>
              <a:rPr sz="3600"/>
              <a:t>Statistical Model</a:t>
            </a:r>
          </a:p>
        </p:txBody>
      </p:sp>
      <p:sp>
        <p:nvSpPr>
          <p:cNvPr id="105" name="Shape 105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3834429" y="6932166"/>
            <a:ext cx="3785153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823453" y="7051983"/>
            <a:ext cx="380710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Inferred Probable</a:t>
            </a:r>
          </a:p>
          <a:p>
            <a:pPr lvl="0">
              <a:defRPr sz="1800"/>
            </a:pPr>
            <a:r>
              <a:rPr sz="3600"/>
              <a:t>Events</a:t>
            </a:r>
          </a:p>
        </p:txBody>
      </p:sp>
      <p:sp>
        <p:nvSpPr>
          <p:cNvPr id="108" name="Shape 108"/>
          <p:cNvSpPr/>
          <p:nvPr/>
        </p:nvSpPr>
        <p:spPr>
          <a:xfrm flipH="1">
            <a:off x="7634599" y="7696100"/>
            <a:ext cx="1061746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1" animBg="1" advAuto="0"/>
      <p:bldP spid="96" grpId="2" animBg="1" advAuto="0"/>
      <p:bldP spid="97" grpId="4" animBg="1" advAuto="0"/>
      <p:bldP spid="98" grpId="3" animBg="1" advAuto="0"/>
      <p:bldP spid="99" grpId="5" animBg="1" advAuto="0"/>
      <p:bldP spid="100" grpId="7" animBg="1" advAuto="0"/>
      <p:bldP spid="101" grpId="8" animBg="1" advAuto="0"/>
      <p:bldP spid="102" grpId="6" animBg="1" advAuto="0"/>
      <p:bldP spid="103" grpId="10" animBg="1" advAuto="0"/>
      <p:bldP spid="104" grpId="11" animBg="1" advAuto="0"/>
      <p:bldP spid="105" grpId="9" animBg="1" advAuto="0"/>
      <p:bldP spid="106" grpId="12" animBg="1" advAuto="0"/>
      <p:bldP spid="107" grpId="13" animBg="1" advAuto="0"/>
      <p:bldP spid="108" grpId="14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Background</a:t>
            </a:r>
          </a:p>
          <a:p>
            <a:pPr lvl="1">
              <a:defRPr sz="1800"/>
            </a:pPr>
            <a:r>
              <a:rPr sz="3600"/>
              <a:t>Statistical Scripts</a:t>
            </a:r>
          </a:p>
          <a:p>
            <a:pPr lvl="1">
              <a:defRPr sz="1800"/>
            </a:pPr>
            <a:r>
              <a:rPr sz="3600"/>
              <a:t>Recurrent Neural Nets</a:t>
            </a:r>
            <a:br>
              <a:rPr sz="3600"/>
            </a:br>
            <a:r>
              <a:rPr sz="3600"/>
              <a:t/>
            </a:r>
            <a:br>
              <a:rPr sz="3600"/>
            </a:br>
            <a:endParaRPr sz="3600"/>
          </a:p>
        </p:txBody>
      </p:sp>
      <p:sp>
        <p:nvSpPr>
          <p:cNvPr id="112" name="Shape 112"/>
          <p:cNvSpPr/>
          <p:nvPr/>
        </p:nvSpPr>
        <p:spPr>
          <a:xfrm>
            <a:off x="952500" y="260985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Background</a:t>
            </a:r>
          </a:p>
          <a:p>
            <a:pPr marL="889000" lvl="1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Statistical Scripts</a:t>
            </a:r>
          </a:p>
          <a:p>
            <a:pPr marL="889000" lvl="1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/>
              <a:t>Recurrent Neural Nets</a:t>
            </a:r>
            <a:br>
              <a:rPr sz="3600"/>
            </a:br>
            <a:r>
              <a:rPr sz="3600"/>
              <a:t/>
            </a:r>
            <a:br>
              <a:rPr sz="3600"/>
            </a:br>
            <a:endParaRPr sz="3600"/>
          </a:p>
        </p:txBody>
      </p:sp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Background: RNNs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 b="1"/>
              <a:t>Recurrent Neural Nets (RNNs)</a:t>
            </a:r>
            <a:r>
              <a:rPr sz="3600"/>
              <a:t>: Neural Nets with cycles in computation graph.</a:t>
            </a:r>
          </a:p>
          <a:p>
            <a:pPr lvl="1">
              <a:defRPr sz="1800"/>
            </a:pPr>
            <a:r>
              <a:rPr sz="3600"/>
              <a:t>RNN Sequence Models: Map inputs </a:t>
            </a:r>
            <a:br>
              <a:rPr sz="3600"/>
            </a:br>
            <a:r>
              <a:rPr sz="3600"/>
              <a:t>      </a:t>
            </a:r>
            <a:r>
              <a:rPr sz="3600" i="1"/>
              <a:t>x</a:t>
            </a:r>
            <a:r>
              <a:rPr sz="3600" i="1" baseline="-5999"/>
              <a:t>1</a:t>
            </a:r>
            <a:r>
              <a:rPr sz="3600" i="1"/>
              <a:t>, …, x</a:t>
            </a:r>
            <a:r>
              <a:rPr sz="3600" i="1" baseline="-5999"/>
              <a:t>t</a:t>
            </a:r>
            <a:r>
              <a:rPr sz="3600"/>
              <a:t> </a:t>
            </a:r>
            <a:br>
              <a:rPr sz="3600"/>
            </a:br>
            <a:r>
              <a:rPr sz="3600"/>
              <a:t>to outputs </a:t>
            </a:r>
            <a:br>
              <a:rPr sz="3600"/>
            </a:br>
            <a:r>
              <a:rPr sz="3600"/>
              <a:t>      </a:t>
            </a:r>
            <a:r>
              <a:rPr sz="3600" i="1"/>
              <a:t>o</a:t>
            </a:r>
            <a:r>
              <a:rPr sz="3600" i="1" baseline="-5999"/>
              <a:t>1</a:t>
            </a:r>
            <a:r>
              <a:rPr sz="3600" i="1"/>
              <a:t>, …, o</a:t>
            </a:r>
            <a:r>
              <a:rPr sz="3600" i="1" baseline="-5999"/>
              <a:t>t</a:t>
            </a:r>
            <a:r>
              <a:rPr sz="3600"/>
              <a:t> </a:t>
            </a:r>
            <a:br>
              <a:rPr sz="3600"/>
            </a:br>
            <a:r>
              <a:rPr sz="3600"/>
              <a:t>via learned latent vector states </a:t>
            </a:r>
            <a:br>
              <a:rPr sz="3600"/>
            </a:br>
            <a:r>
              <a:rPr sz="3600"/>
              <a:t>      </a:t>
            </a:r>
            <a:r>
              <a:rPr sz="3600" i="1"/>
              <a:t>z</a:t>
            </a:r>
            <a:r>
              <a:rPr sz="3600" i="1" baseline="-5999"/>
              <a:t>1</a:t>
            </a:r>
            <a:r>
              <a:rPr sz="3600" i="1"/>
              <a:t>, …, z</a:t>
            </a:r>
            <a:r>
              <a:rPr sz="3600" i="1" baseline="-5999"/>
              <a:t>t</a:t>
            </a:r>
            <a:r>
              <a:rPr sz="3600"/>
              <a:t>.</a:t>
            </a: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Background: RNNs</a:t>
            </a:r>
          </a:p>
        </p:txBody>
      </p:sp>
      <p:pic>
        <p:nvPicPr>
          <p:cNvPr id="120" name="rnn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6922" y="3246227"/>
            <a:ext cx="5250956" cy="5013746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13</a:t>
            </a:fld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4971694" y="2079850"/>
            <a:ext cx="30614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spcBef>
                <a:spcPts val="4200"/>
              </a:spcBef>
              <a:defRPr sz="1800"/>
            </a:pPr>
            <a:r>
              <a:rPr sz="3600"/>
              <a:t>[Elman 1990]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Background: RNNs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831800" y="5210685"/>
            <a:ext cx="11341200" cy="395813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Hidden Unit can be arbitrarily complicated, as long as we can calculate gradients!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14</a:t>
            </a:fld>
            <a:endParaRPr/>
          </a:p>
        </p:txBody>
      </p:sp>
      <p:pic>
        <p:nvPicPr>
          <p:cNvPr id="127" name="Abstract RNN diagram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1054" y="1199181"/>
            <a:ext cx="8521701" cy="593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Background: LSTMs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 b="1"/>
              <a:t>Long Short-Term Memory (LSTM): </a:t>
            </a:r>
            <a:r>
              <a:rPr sz="3600"/>
              <a:t>More complex hidden RNN unit. </a:t>
            </a:r>
            <a:r>
              <a:rPr sz="2300"/>
              <a:t>[Hochreiter &amp; Schmidhuber, 1997]</a:t>
            </a:r>
            <a:endParaRPr sz="2400"/>
          </a:p>
          <a:p>
            <a:pPr lvl="1">
              <a:defRPr sz="1800"/>
            </a:pPr>
            <a:r>
              <a:rPr sz="3600"/>
              <a:t>Explicitly addresses two issues:</a:t>
            </a:r>
          </a:p>
          <a:p>
            <a:pPr lvl="2">
              <a:defRPr sz="1800"/>
            </a:pPr>
            <a:r>
              <a:rPr sz="3600"/>
              <a:t>Vanishing Gradient Problem.</a:t>
            </a:r>
          </a:p>
          <a:p>
            <a:pPr lvl="2">
              <a:defRPr sz="1800"/>
            </a:pPr>
            <a:r>
              <a:rPr sz="3600"/>
              <a:t>Long-Range Dependencies.</a:t>
            </a:r>
          </a:p>
        </p:txBody>
      </p:sp>
      <p:sp>
        <p:nvSpPr>
          <p:cNvPr id="131" name="Shape 1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Background: LSTMs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271953" y="2609850"/>
            <a:ext cx="12460893" cy="6286500"/>
          </a:xfrm>
          <a:prstGeom prst="rect">
            <a:avLst/>
          </a:prstGeom>
        </p:spPr>
        <p:txBody>
          <a:bodyPr/>
          <a:lstStyle/>
          <a:p>
            <a:pPr marL="808990" lvl="1" indent="-404495" defTabSz="531622">
              <a:spcBef>
                <a:spcPts val="3800"/>
              </a:spcBef>
              <a:defRPr sz="1800"/>
            </a:pPr>
            <a:r>
              <a:rPr sz="3276"/>
              <a:t>LSTMs recently successful on many hard NLP tasks:</a:t>
            </a:r>
          </a:p>
          <a:p>
            <a:pPr marL="1213485" lvl="2" indent="-404495" defTabSz="531622">
              <a:spcBef>
                <a:spcPts val="3800"/>
              </a:spcBef>
              <a:defRPr sz="1800"/>
            </a:pPr>
            <a:r>
              <a:rPr sz="3276"/>
              <a:t>Machine Translation </a:t>
            </a:r>
            <a:r>
              <a:rPr sz="2275"/>
              <a:t>[Kalchbrenner &amp; Blunsom 2013, Bahdanau et al. 2015].</a:t>
            </a:r>
            <a:endParaRPr sz="3276"/>
          </a:p>
          <a:p>
            <a:pPr marL="1213485" lvl="2" indent="-404495" defTabSz="531622">
              <a:spcBef>
                <a:spcPts val="3800"/>
              </a:spcBef>
              <a:defRPr sz="1800"/>
            </a:pPr>
            <a:r>
              <a:rPr sz="3276"/>
              <a:t>Captioning Images/Videos </a:t>
            </a:r>
            <a:r>
              <a:rPr sz="2184"/>
              <a:t>[Donahue et al. 2015, Venugopalan et al. 2015].</a:t>
            </a:r>
            <a:endParaRPr sz="3276"/>
          </a:p>
          <a:p>
            <a:pPr marL="1213485" lvl="2" indent="-404495" defTabSz="531622">
              <a:spcBef>
                <a:spcPts val="3800"/>
              </a:spcBef>
              <a:defRPr sz="1800"/>
            </a:pPr>
            <a:r>
              <a:rPr sz="3276"/>
              <a:t>Language Modeling </a:t>
            </a:r>
            <a:r>
              <a:rPr sz="2275"/>
              <a:t>[Sundermeyer et al. 2012, Kim et al. 2016].</a:t>
            </a:r>
            <a:endParaRPr sz="3276"/>
          </a:p>
          <a:p>
            <a:pPr marL="1213485" lvl="2" indent="-404495" defTabSz="531622">
              <a:spcBef>
                <a:spcPts val="3800"/>
              </a:spcBef>
              <a:defRPr sz="1800"/>
            </a:pPr>
            <a:r>
              <a:rPr sz="3276"/>
              <a:t>Question Answering </a:t>
            </a:r>
            <a:r>
              <a:rPr sz="2366"/>
              <a:t>[Hermann et al. 2015, Gao et al. 2015].</a:t>
            </a:r>
            <a:endParaRPr sz="3276"/>
          </a:p>
          <a:p>
            <a:pPr marL="1213485" lvl="2" indent="-404495" defTabSz="531622">
              <a:spcBef>
                <a:spcPts val="3800"/>
              </a:spcBef>
              <a:defRPr sz="1800"/>
            </a:pPr>
            <a:r>
              <a:rPr sz="3276"/>
              <a:t>Parsing </a:t>
            </a:r>
            <a:r>
              <a:rPr sz="2184"/>
              <a:t>[Vinyals et al. 2015].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Background</a:t>
            </a:r>
          </a:p>
          <a:p>
            <a:pPr lvl="0">
              <a:defRPr sz="1800"/>
            </a:pPr>
            <a:r>
              <a:rPr sz="3600"/>
              <a:t>Methods</a:t>
            </a:r>
          </a:p>
          <a:p>
            <a:pPr lvl="0">
              <a:defRPr sz="1800"/>
            </a:pPr>
            <a:r>
              <a:rPr sz="3600"/>
              <a:t>Experiments</a:t>
            </a:r>
          </a:p>
          <a:p>
            <a:pPr lvl="0">
              <a:defRPr sz="1800"/>
            </a:pPr>
            <a:r>
              <a:rPr sz="3600"/>
              <a:t>Conclusion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17</a:t>
            </a:fld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52500" y="260985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/>
              <a:t>Background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Methods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Experiments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Background</a:t>
            </a:r>
          </a:p>
          <a:p>
            <a:pPr lvl="0">
              <a:defRPr sz="1800"/>
            </a:pPr>
            <a:r>
              <a:rPr sz="3600"/>
              <a:t>Methods</a:t>
            </a:r>
          </a:p>
          <a:p>
            <a:pPr lvl="0">
              <a:defRPr sz="1800"/>
            </a:pPr>
            <a:r>
              <a:rPr sz="3600"/>
              <a:t>Experiments</a:t>
            </a:r>
          </a:p>
          <a:p>
            <a:pPr lvl="0">
              <a:defRPr sz="1800"/>
            </a:pPr>
            <a:r>
              <a:rPr sz="3600"/>
              <a:t>Conclusion</a:t>
            </a:r>
          </a:p>
        </p:txBody>
      </p:sp>
      <p:sp>
        <p:nvSpPr>
          <p:cNvPr id="144" name="Shape 1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18</a:t>
            </a:fld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952500" y="260985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Background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/>
              <a:t>Methods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Experiments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LSTM Script models 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Train LSTM sequence model on event sequences.</a:t>
            </a:r>
          </a:p>
          <a:p>
            <a:pPr lvl="1">
              <a:defRPr sz="1800"/>
            </a:pPr>
            <a:r>
              <a:rPr sz="3600"/>
              <a:t>Events are (verbs + arguments).</a:t>
            </a:r>
          </a:p>
          <a:p>
            <a:pPr lvl="1">
              <a:defRPr sz="1800"/>
            </a:pPr>
            <a:r>
              <a:rPr sz="3600"/>
              <a:t>Arguments can have noun info, coref info, or both.</a:t>
            </a:r>
          </a:p>
          <a:p>
            <a:pPr lvl="0">
              <a:defRPr sz="1800"/>
            </a:pPr>
            <a:r>
              <a:rPr sz="3600"/>
              <a:t>To infer events, the model generates likely events from sequence.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Motivation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lvl="0">
              <a:defRPr sz="1800" i="0"/>
            </a:pPr>
            <a:r>
              <a:rPr sz="3600" i="1"/>
              <a:t>Following the Battle of Actium, Octavian invaded Egypt. As he approached Alexandria, Antony's armies deserted to Octavian on August 1, 30 BC.</a:t>
            </a:r>
          </a:p>
          <a:p>
            <a:pPr lvl="1">
              <a:defRPr sz="1800"/>
            </a:pPr>
            <a:r>
              <a:rPr sz="3600"/>
              <a:t>Did Octavian defeat Antony?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LSTM Script models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831800" y="2162685"/>
            <a:ext cx="11341200" cy="2159001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lvl="0">
              <a:defRPr sz="1800" i="0"/>
            </a:pPr>
            <a:r>
              <a:rPr sz="3600" i="1"/>
              <a:t>Mary’s late husband Matthew, whom she married at 21 because she loved him, …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20</a:t>
            </a:fld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1231022" y="3926061"/>
            <a:ext cx="9624975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200"/>
              <a:t>[</a:t>
            </a:r>
            <a:r>
              <a:rPr sz="3600"/>
              <a:t>marry, mary, matthew, at, 21</a:t>
            </a:r>
            <a:r>
              <a:rPr sz="4200"/>
              <a:t>]</a:t>
            </a:r>
            <a:r>
              <a:rPr sz="3600"/>
              <a:t>; </a:t>
            </a:r>
            <a:r>
              <a:rPr sz="4200"/>
              <a:t>[</a:t>
            </a:r>
            <a:r>
              <a:rPr sz="3600"/>
              <a:t>love, she, him</a:t>
            </a:r>
            <a:r>
              <a:rPr sz="4200"/>
              <a:t>]</a:t>
            </a:r>
          </a:p>
        </p:txBody>
      </p:sp>
      <p:pic>
        <p:nvPicPr>
          <p:cNvPr id="155" name="Abstract RNN diagram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1054" y="3493635"/>
            <a:ext cx="8521701" cy="593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1" animBg="1" advAuto="0"/>
      <p:bldP spid="154" grpId="2" animBg="1" advAuto="0"/>
      <p:bldP spid="155" grpId="3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LSTM Script models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831800" y="2162685"/>
            <a:ext cx="11341200" cy="2159001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lvl="0">
              <a:defRPr sz="1800" i="0"/>
            </a:pPr>
            <a:r>
              <a:rPr sz="3600" i="1"/>
              <a:t>Mary’s late husband Matthew, whom she married at 21 because she loved him, …</a:t>
            </a:r>
          </a:p>
        </p:txBody>
      </p:sp>
      <p:sp>
        <p:nvSpPr>
          <p:cNvPr id="159" name="Shape 1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21</a:t>
            </a:fld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1231022" y="3926061"/>
            <a:ext cx="9624975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200"/>
              <a:t>[</a:t>
            </a:r>
            <a:r>
              <a:rPr sz="3600"/>
              <a:t>marry, mary, matthew, at, 21</a:t>
            </a:r>
            <a:r>
              <a:rPr sz="4200"/>
              <a:t>]</a:t>
            </a:r>
            <a:r>
              <a:rPr sz="3600"/>
              <a:t>; </a:t>
            </a:r>
            <a:r>
              <a:rPr sz="4200"/>
              <a:t>[</a:t>
            </a:r>
            <a:r>
              <a:rPr sz="3600"/>
              <a:t>love, she, him</a:t>
            </a:r>
            <a:r>
              <a:rPr sz="4200"/>
              <a:t>]</a:t>
            </a:r>
          </a:p>
        </p:txBody>
      </p:sp>
      <p:sp>
        <p:nvSpPr>
          <p:cNvPr id="161" name="Shape 161"/>
          <p:cNvSpPr/>
          <p:nvPr/>
        </p:nvSpPr>
        <p:spPr>
          <a:xfrm>
            <a:off x="318671" y="7245594"/>
            <a:ext cx="575706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A6AAA9"/>
                </a:solidFill>
              </a:rPr>
              <a:t>[                                          ]</a:t>
            </a:r>
          </a:p>
        </p:txBody>
      </p:sp>
      <p:sp>
        <p:nvSpPr>
          <p:cNvPr id="162" name="Shape 162"/>
          <p:cNvSpPr/>
          <p:nvPr/>
        </p:nvSpPr>
        <p:spPr>
          <a:xfrm>
            <a:off x="6517149" y="7245594"/>
            <a:ext cx="57570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A6AAA9"/>
                </a:solidFill>
              </a:rPr>
              <a:t>[                                          ]</a:t>
            </a:r>
          </a:p>
        </p:txBody>
      </p:sp>
      <p:pic>
        <p:nvPicPr>
          <p:cNvPr id="163" name="Instantiated Unrolled RNN diagram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006020"/>
            <a:ext cx="13004801" cy="42423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LSTM Script models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1"/>
          </p:nvPr>
        </p:nvSpPr>
        <p:spPr>
          <a:xfrm>
            <a:off x="831800" y="2162685"/>
            <a:ext cx="11341200" cy="2159001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lvl="0">
              <a:defRPr sz="1800" i="0"/>
            </a:pPr>
            <a:r>
              <a:rPr sz="3600" i="1"/>
              <a:t>Mary’s late husband Matthew, whom she married at 21 because she loved him, …</a:t>
            </a:r>
          </a:p>
        </p:txBody>
      </p:sp>
      <p:sp>
        <p:nvSpPr>
          <p:cNvPr id="167" name="Shape 167"/>
          <p:cNvSpPr/>
          <p:nvPr/>
        </p:nvSpPr>
        <p:spPr>
          <a:xfrm>
            <a:off x="291992" y="7873350"/>
            <a:ext cx="12164013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verb       subj      obj</a:t>
            </a:r>
            <a:r>
              <a:rPr sz="2800" baseline="-5999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    prep      prep      verb      subj       obj</a:t>
            </a:r>
            <a:r>
              <a:rPr sz="2800" baseline="-5999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     prep      prep</a:t>
            </a:r>
          </a:p>
        </p:txBody>
      </p:sp>
      <p:sp>
        <p:nvSpPr>
          <p:cNvPr id="168" name="Shape 168"/>
          <p:cNvSpPr/>
          <p:nvPr/>
        </p:nvSpPr>
        <p:spPr>
          <a:xfrm>
            <a:off x="339818" y="8299662"/>
            <a:ext cx="12325164" cy="545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100">
                <a:latin typeface="Arial"/>
                <a:ea typeface="Arial"/>
                <a:cs typeface="Arial"/>
                <a:sym typeface="Arial"/>
              </a:rPr>
              <a:t>  -           1         2</a:t>
            </a:r>
            <a:r>
              <a:rPr sz="3100" baseline="-5999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sz="3100">
                <a:latin typeface="Arial"/>
                <a:ea typeface="Arial"/>
                <a:cs typeface="Arial"/>
                <a:sym typeface="Arial"/>
              </a:rPr>
              <a:t>       -           -          -          1</a:t>
            </a:r>
            <a:r>
              <a:rPr sz="3100" baseline="-5999"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sz="3100">
                <a:latin typeface="Arial"/>
                <a:ea typeface="Arial"/>
                <a:cs typeface="Arial"/>
                <a:sym typeface="Arial"/>
              </a:rPr>
              <a:t>  2          -</a:t>
            </a:r>
            <a:r>
              <a:rPr sz="3100" baseline="-5999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100">
                <a:latin typeface="Arial"/>
                <a:ea typeface="Arial"/>
                <a:cs typeface="Arial"/>
                <a:sym typeface="Arial"/>
              </a:rPr>
              <a:t>          -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22</a:t>
            </a:fld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318671" y="7245594"/>
            <a:ext cx="575706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A6AAA9"/>
                </a:solidFill>
              </a:rPr>
              <a:t>[                                          ]</a:t>
            </a:r>
          </a:p>
        </p:txBody>
      </p:sp>
      <p:sp>
        <p:nvSpPr>
          <p:cNvPr id="171" name="Shape 171"/>
          <p:cNvSpPr/>
          <p:nvPr/>
        </p:nvSpPr>
        <p:spPr>
          <a:xfrm>
            <a:off x="6517149" y="7245594"/>
            <a:ext cx="57570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A6AAA9"/>
                </a:solidFill>
              </a:rPr>
              <a:t>[                                          ]</a:t>
            </a:r>
          </a:p>
        </p:txBody>
      </p:sp>
      <p:sp>
        <p:nvSpPr>
          <p:cNvPr id="193" name="Shape 193"/>
          <p:cNvSpPr/>
          <p:nvPr/>
        </p:nvSpPr>
        <p:spPr>
          <a:xfrm>
            <a:off x="9441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23157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33698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46398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9860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71925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85006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96309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109263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12297939" y="6711587"/>
            <a:ext cx="384903" cy="144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584" h="21600" extrusionOk="0">
                <a:moveTo>
                  <a:pt x="0" y="0"/>
                </a:moveTo>
                <a:cubicBezTo>
                  <a:pt x="18749" y="5558"/>
                  <a:pt x="21600" y="12758"/>
                  <a:pt x="8554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10043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24013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34935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47381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60589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72781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85735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97800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110246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12408974" y="6741238"/>
            <a:ext cx="413576" cy="1806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1" h="21600" extrusionOk="0">
                <a:moveTo>
                  <a:pt x="485" y="0"/>
                </a:moveTo>
                <a:cubicBezTo>
                  <a:pt x="21600" y="6487"/>
                  <a:pt x="21439" y="13687"/>
                  <a:pt x="0" y="21600"/>
                </a:cubicBezTo>
              </a:path>
            </a:pathLst>
          </a:custGeom>
          <a:ln w="25400">
            <a:solidFill/>
            <a:miter lim="400000"/>
            <a:headEnd type="triangle"/>
          </a:ln>
        </p:spPr>
        <p:txBody>
          <a:bodyPr/>
          <a:lstStyle/>
          <a:p>
            <a:pPr lvl="0"/>
            <a:endParaRPr/>
          </a:p>
        </p:txBody>
      </p:sp>
      <p:pic>
        <p:nvPicPr>
          <p:cNvPr id="192" name="Instantiated Unrolled RNN diagram 2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197" y="4011584"/>
            <a:ext cx="13004801" cy="42423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animBg="1" advAuto="0"/>
      <p:bldP spid="168" grpId="12" animBg="1" advAuto="0"/>
      <p:bldP spid="193" grpId="2" animBg="1" advAuto="0"/>
      <p:bldP spid="194" grpId="3" animBg="1" advAuto="0"/>
      <p:bldP spid="195" grpId="4" animBg="1" advAuto="0"/>
      <p:bldP spid="196" grpId="5" animBg="1" advAuto="0"/>
      <p:bldP spid="197" grpId="6" animBg="1" advAuto="0"/>
      <p:bldP spid="198" grpId="7" animBg="1" advAuto="0"/>
      <p:bldP spid="199" grpId="8" animBg="1" advAuto="0"/>
      <p:bldP spid="200" grpId="9" animBg="1" advAuto="0"/>
      <p:bldP spid="201" grpId="10" animBg="1" advAuto="0"/>
      <p:bldP spid="202" grpId="11" animBg="1" advAuto="0"/>
      <p:bldP spid="203" grpId="13" animBg="1" advAuto="0"/>
      <p:bldP spid="204" grpId="14" animBg="1" advAuto="0"/>
      <p:bldP spid="205" grpId="15" animBg="1" advAuto="0"/>
      <p:bldP spid="206" grpId="16" animBg="1" advAuto="0"/>
      <p:bldP spid="207" grpId="17" animBg="1" advAuto="0"/>
      <p:bldP spid="208" grpId="18" animBg="1" advAuto="0"/>
      <p:bldP spid="209" grpId="19" animBg="1" advAuto="0"/>
      <p:bldP spid="210" grpId="20" animBg="1" advAuto="0"/>
      <p:bldP spid="211" grpId="21" animBg="1" advAuto="0"/>
      <p:bldP spid="212" grpId="22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215" name="Shape 215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Background</a:t>
            </a:r>
          </a:p>
          <a:p>
            <a:pPr lvl="0">
              <a:defRPr sz="1800"/>
            </a:pPr>
            <a:r>
              <a:rPr sz="3600"/>
              <a:t>Methods</a:t>
            </a:r>
          </a:p>
          <a:p>
            <a:pPr lvl="0">
              <a:defRPr sz="1800"/>
            </a:pPr>
            <a:r>
              <a:rPr sz="3600"/>
              <a:t>Experiments</a:t>
            </a:r>
          </a:p>
          <a:p>
            <a:pPr lvl="0">
              <a:defRPr sz="1800"/>
            </a:pPr>
            <a:r>
              <a:rPr sz="3600"/>
              <a:t>Conclusion</a:t>
            </a:r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23</a:t>
            </a:fld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952500" y="260985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Background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Methods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/>
              <a:t>Experiments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Experimental Setup</a:t>
            </a:r>
          </a:p>
        </p:txBody>
      </p:sp>
      <p:sp>
        <p:nvSpPr>
          <p:cNvPr id="220" name="Shape 220"/>
          <p:cNvSpPr>
            <a:spLocks noGrp="1"/>
          </p:cNvSpPr>
          <p:nvPr>
            <p:ph type="body" idx="1"/>
          </p:nvPr>
        </p:nvSpPr>
        <p:spPr>
          <a:xfrm>
            <a:off x="831800" y="2595192"/>
            <a:ext cx="11341200" cy="631581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Train on English Wikipedia.</a:t>
            </a:r>
          </a:p>
          <a:p>
            <a:pPr lvl="0">
              <a:defRPr sz="1800"/>
            </a:pPr>
            <a:r>
              <a:rPr sz="3600"/>
              <a:t>Use Stanford CoreNLP to extract event sequences.</a:t>
            </a:r>
          </a:p>
          <a:p>
            <a:pPr lvl="0">
              <a:defRPr sz="1800"/>
            </a:pPr>
            <a:r>
              <a:rPr sz="3600"/>
              <a:t>Train LSTM using Batch Stochastic Gradient Descent with Momentum.</a:t>
            </a:r>
          </a:p>
          <a:p>
            <a:pPr lvl="0">
              <a:defRPr sz="1800"/>
            </a:pPr>
            <a:r>
              <a:rPr sz="3600"/>
              <a:t>To infer next events, have the LSTM generate additional events with highest probability.</a:t>
            </a:r>
          </a:p>
        </p:txBody>
      </p:sp>
      <p:sp>
        <p:nvSpPr>
          <p:cNvPr id="221" name="Shape 2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1" build="p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Evaluation</a:t>
            </a:r>
          </a:p>
        </p:txBody>
      </p:sp>
      <p:sp>
        <p:nvSpPr>
          <p:cNvPr id="224" name="Shape 224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“Narrative Cloze” (Chambers &amp; Jurafsky, 2008): from an unseen document, hold one event out, try to infer it given remaining document.</a:t>
            </a:r>
          </a:p>
          <a:p>
            <a:pPr lvl="0">
              <a:defRPr sz="1800"/>
            </a:pPr>
            <a:r>
              <a:rPr sz="3600"/>
              <a:t>“Recall at </a:t>
            </a:r>
            <a:r>
              <a:rPr sz="3600" i="1"/>
              <a:t>k” </a:t>
            </a:r>
            <a:r>
              <a:rPr sz="3600"/>
              <a:t>(Jans et al., 2012): make </a:t>
            </a:r>
            <a:r>
              <a:rPr sz="3600" i="1"/>
              <a:t>k</a:t>
            </a:r>
            <a:r>
              <a:rPr sz="3600"/>
              <a:t> top inferences, calculate recall of held-out events.</a:t>
            </a:r>
          </a:p>
          <a:p>
            <a:pPr lvl="0">
              <a:defRPr sz="1800"/>
            </a:pPr>
            <a:r>
              <a:rPr sz="3600"/>
              <a:t>(More metrics in the paper.)</a:t>
            </a:r>
          </a:p>
        </p:txBody>
      </p:sp>
      <p:sp>
        <p:nvSpPr>
          <p:cNvPr id="225" name="Shape 2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1" build="p" bldLvl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Evaluation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Three Systems:</a:t>
            </a:r>
          </a:p>
          <a:p>
            <a:pPr lvl="1">
              <a:defRPr sz="1800"/>
            </a:pPr>
            <a:r>
              <a:rPr sz="3600" b="1"/>
              <a:t>Unigram: </a:t>
            </a:r>
            <a:r>
              <a:rPr sz="3600"/>
              <a:t>Always guess most common events.</a:t>
            </a:r>
            <a:endParaRPr sz="3600" b="1"/>
          </a:p>
          <a:p>
            <a:pPr lvl="1">
              <a:defRPr sz="1800"/>
            </a:pPr>
            <a:r>
              <a:rPr sz="3600" b="1"/>
              <a:t>Bigram:</a:t>
            </a:r>
            <a:r>
              <a:rPr sz="3600"/>
              <a:t> Variations of Pichotta &amp; Mooney (2014)</a:t>
            </a:r>
          </a:p>
          <a:p>
            <a:pPr lvl="2">
              <a:defRPr sz="1800"/>
            </a:pPr>
            <a:r>
              <a:rPr sz="3600"/>
              <a:t>Uses event co-occurrence counts.</a:t>
            </a:r>
          </a:p>
          <a:p>
            <a:pPr lvl="2">
              <a:defRPr sz="1800"/>
            </a:pPr>
            <a:r>
              <a:rPr sz="3600"/>
              <a:t>Best-published system on task.</a:t>
            </a:r>
            <a:endParaRPr sz="3600" b="1"/>
          </a:p>
          <a:p>
            <a:pPr lvl="1">
              <a:defRPr sz="1800"/>
            </a:pPr>
            <a:r>
              <a:rPr sz="3600" b="1"/>
              <a:t>LSTM:</a:t>
            </a:r>
            <a:r>
              <a:rPr sz="3600"/>
              <a:t> LSTM script system (this work).</a:t>
            </a:r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26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1" build="p" bldLvl="5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Results: Predicting </a:t>
            </a:r>
          </a:p>
          <a:p>
            <a:pPr lvl="0" defTabSz="490727">
              <a:defRPr sz="1800"/>
            </a:pPr>
            <a:r>
              <a:rPr sz="6719"/>
              <a:t>Verbs &amp; Coreference Info</a:t>
            </a:r>
          </a:p>
        </p:txBody>
      </p:sp>
      <p:graphicFrame>
        <p:nvGraphicFramePr>
          <p:cNvPr id="232" name="Chart 232"/>
          <p:cNvGraphicFramePr/>
          <p:nvPr>
            <p:extLst>
              <p:ext uri="{D42A27DB-BD31-4B8C-83A1-F6EECF244321}">
                <p14:modId xmlns:p14="http://schemas.microsoft.com/office/powerpoint/2010/main" val="3727422245"/>
              </p:ext>
            </p:extLst>
          </p:nvPr>
        </p:nvGraphicFramePr>
        <p:xfrm>
          <a:off x="4069841" y="2381250"/>
          <a:ext cx="5721605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3" name="Shape 233"/>
          <p:cNvSpPr/>
          <p:nvPr/>
        </p:nvSpPr>
        <p:spPr>
          <a:xfrm>
            <a:off x="2091563" y="8121630"/>
            <a:ext cx="882167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Recall at 25 for inferring Verbs &amp; Coref info</a:t>
            </a:r>
          </a:p>
        </p:txBody>
      </p:sp>
      <p:sp>
        <p:nvSpPr>
          <p:cNvPr id="234" name="Shape 2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27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Results: Predicting </a:t>
            </a:r>
          </a:p>
          <a:p>
            <a:pPr lvl="0" defTabSz="490727">
              <a:defRPr sz="1800"/>
            </a:pPr>
            <a:r>
              <a:rPr sz="6719"/>
              <a:t>Verbs &amp; Nouns</a:t>
            </a:r>
          </a:p>
        </p:txBody>
      </p:sp>
      <p:graphicFrame>
        <p:nvGraphicFramePr>
          <p:cNvPr id="237" name="Chart 237"/>
          <p:cNvGraphicFramePr/>
          <p:nvPr>
            <p:extLst>
              <p:ext uri="{D42A27DB-BD31-4B8C-83A1-F6EECF244321}">
                <p14:modId xmlns:p14="http://schemas.microsoft.com/office/powerpoint/2010/main" val="1445866687"/>
              </p:ext>
            </p:extLst>
          </p:nvPr>
        </p:nvGraphicFramePr>
        <p:xfrm>
          <a:off x="4069841" y="2381250"/>
          <a:ext cx="5792217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8" name="Shape 238"/>
          <p:cNvSpPr/>
          <p:nvPr/>
        </p:nvSpPr>
        <p:spPr>
          <a:xfrm>
            <a:off x="2417775" y="8121630"/>
            <a:ext cx="81692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Recall at 25 for inferring Verbs &amp; Nouns</a:t>
            </a:r>
          </a:p>
        </p:txBody>
      </p:sp>
      <p:sp>
        <p:nvSpPr>
          <p:cNvPr id="239" name="Shape 2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28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Human Evaluations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Solicit judgments on individual inferences on Amazon Mechanical Turk.</a:t>
            </a:r>
          </a:p>
          <a:p>
            <a:pPr lvl="1">
              <a:defRPr sz="1800"/>
            </a:pPr>
            <a:r>
              <a:rPr sz="3600"/>
              <a:t>Have annotators rate inferences from 1-5 (or mark “Nonsense,” scored 0).</a:t>
            </a:r>
          </a:p>
          <a:p>
            <a:pPr lvl="1">
              <a:defRPr sz="1800"/>
            </a:pPr>
            <a:r>
              <a:rPr sz="3600"/>
              <a:t>More interpretable.</a:t>
            </a:r>
          </a:p>
        </p:txBody>
      </p:sp>
      <p:sp>
        <p:nvSpPr>
          <p:cNvPr id="243" name="Shape 2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29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Motivation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i="1"/>
              <a:t>Following the Battle of Actium, Octavian invaded Egypt. As he approached Alexandria, </a:t>
            </a:r>
            <a:r>
              <a:rPr sz="3600" b="1" i="1"/>
              <a:t>Antony's armies deserted to Octavian</a:t>
            </a:r>
            <a:r>
              <a:rPr sz="3600" i="1"/>
              <a:t> on August 1, 30 BC.</a:t>
            </a:r>
          </a:p>
          <a:p>
            <a:pPr lvl="1">
              <a:defRPr sz="1800"/>
            </a:pPr>
            <a:r>
              <a:rPr sz="3600"/>
              <a:t>Did Octavian defeat Antony?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 lvl="0">
              <a:defRPr sz="1800"/>
            </a:pPr>
            <a:r>
              <a:rPr sz="6880"/>
              <a:t>Results: Crowdsourced Eval</a:t>
            </a:r>
          </a:p>
        </p:txBody>
      </p:sp>
      <p:graphicFrame>
        <p:nvGraphicFramePr>
          <p:cNvPr id="246" name="Chart 246"/>
          <p:cNvGraphicFramePr/>
          <p:nvPr>
            <p:extLst>
              <p:ext uri="{D42A27DB-BD31-4B8C-83A1-F6EECF244321}">
                <p14:modId xmlns:p14="http://schemas.microsoft.com/office/powerpoint/2010/main" val="205387162"/>
              </p:ext>
            </p:extLst>
          </p:nvPr>
        </p:nvGraphicFramePr>
        <p:xfrm>
          <a:off x="4083557" y="2381250"/>
          <a:ext cx="5601971" cy="428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7" name="Shape 2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30</a:t>
            </a:fld>
            <a:endParaRPr/>
          </a:p>
        </p:txBody>
      </p:sp>
      <p:sp>
        <p:nvSpPr>
          <p:cNvPr id="248" name="Shape 248"/>
          <p:cNvSpPr/>
          <p:nvPr/>
        </p:nvSpPr>
        <p:spPr>
          <a:xfrm rot="2700000">
            <a:off x="8273296" y="6998683"/>
            <a:ext cx="1333806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“Neutral”</a:t>
            </a:r>
          </a:p>
        </p:txBody>
      </p:sp>
      <p:sp>
        <p:nvSpPr>
          <p:cNvPr id="249" name="Shape 249"/>
          <p:cNvSpPr/>
          <p:nvPr/>
        </p:nvSpPr>
        <p:spPr>
          <a:xfrm rot="2700000">
            <a:off x="7167083" y="7026884"/>
            <a:ext cx="14182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“Unlikely”</a:t>
            </a:r>
          </a:p>
        </p:txBody>
      </p:sp>
      <p:sp>
        <p:nvSpPr>
          <p:cNvPr id="250" name="Shape 250"/>
          <p:cNvSpPr/>
          <p:nvPr/>
        </p:nvSpPr>
        <p:spPr>
          <a:xfrm rot="2700000">
            <a:off x="5961955" y="7258936"/>
            <a:ext cx="2101292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“Very Unlikely”</a:t>
            </a:r>
          </a:p>
        </p:txBody>
      </p:sp>
      <p:sp>
        <p:nvSpPr>
          <p:cNvPr id="251" name="Shape 251"/>
          <p:cNvSpPr/>
          <p:nvPr/>
        </p:nvSpPr>
        <p:spPr>
          <a:xfrm rot="2700000">
            <a:off x="4893478" y="7148934"/>
            <a:ext cx="172364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“Nonsense”</a:t>
            </a:r>
          </a:p>
        </p:txBody>
      </p:sp>
      <p:sp>
        <p:nvSpPr>
          <p:cNvPr id="252" name="Shape 252"/>
          <p:cNvSpPr/>
          <p:nvPr/>
        </p:nvSpPr>
        <p:spPr>
          <a:xfrm rot="2700000">
            <a:off x="9398698" y="6927433"/>
            <a:ext cx="1130504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“Likely”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Generated “Story”</a:t>
            </a:r>
          </a:p>
        </p:txBody>
      </p:sp>
      <p:sp>
        <p:nvSpPr>
          <p:cNvPr id="255" name="Shape 255"/>
          <p:cNvSpPr/>
          <p:nvPr/>
        </p:nvSpPr>
        <p:spPr>
          <a:xfrm>
            <a:off x="174675" y="5016499"/>
            <a:ext cx="5667059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/>
              <a:t>(bear, ., ., kingdom, into) </a:t>
            </a:r>
          </a:p>
          <a:p>
            <a:pPr lvl="0" algn="l">
              <a:defRPr sz="1800"/>
            </a:pPr>
            <a:r>
              <a:rPr sz="2500"/>
              <a:t>(attend, she, brown, graduation, after) </a:t>
            </a:r>
          </a:p>
          <a:p>
            <a:pPr lvl="0" algn="l">
              <a:defRPr sz="1800"/>
            </a:pPr>
            <a:r>
              <a:rPr sz="2500"/>
              <a:t>(earn, she, master, university, from) </a:t>
            </a:r>
          </a:p>
          <a:p>
            <a:pPr lvl="0" algn="l">
              <a:defRPr sz="1800"/>
            </a:pPr>
            <a:r>
              <a:rPr sz="2500"/>
              <a:t>(admit, ., she, university, to) </a:t>
            </a:r>
          </a:p>
          <a:p>
            <a:pPr lvl="0" algn="l">
              <a:defRPr sz="1800"/>
            </a:pPr>
            <a:r>
              <a:rPr sz="2500"/>
              <a:t>(receive,she,bachelor,university,from)</a:t>
            </a:r>
          </a:p>
          <a:p>
            <a:pPr lvl="0" algn="l">
              <a:defRPr sz="1800"/>
            </a:pPr>
            <a:r>
              <a:rPr sz="2500"/>
              <a:t>(involve, ., she, production, in)</a:t>
            </a:r>
          </a:p>
          <a:p>
            <a:pPr lvl="0" algn="l">
              <a:defRPr sz="1800"/>
            </a:pPr>
            <a:r>
              <a:rPr sz="2500"/>
              <a:t>(represent, she, company, ., .)</a:t>
            </a:r>
          </a:p>
        </p:txBody>
      </p:sp>
      <p:sp>
        <p:nvSpPr>
          <p:cNvPr id="256" name="Shape 256"/>
          <p:cNvSpPr/>
          <p:nvPr/>
        </p:nvSpPr>
        <p:spPr>
          <a:xfrm>
            <a:off x="5934038" y="5016499"/>
            <a:ext cx="6931343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/>
              <a:t>Born into a kingdom,…</a:t>
            </a:r>
          </a:p>
          <a:p>
            <a:pPr lvl="0" algn="l">
              <a:defRPr sz="1800"/>
            </a:pPr>
            <a:r>
              <a:rPr sz="2500"/>
              <a:t>…she attended Brown after graduation</a:t>
            </a:r>
          </a:p>
          <a:p>
            <a:pPr lvl="0" algn="l">
              <a:defRPr sz="1800"/>
            </a:pPr>
            <a:r>
              <a:rPr sz="2500"/>
              <a:t>She earned her Masters from the University</a:t>
            </a:r>
          </a:p>
          <a:p>
            <a:pPr lvl="0" algn="l">
              <a:defRPr sz="1800"/>
            </a:pPr>
            <a:r>
              <a:rPr sz="2500"/>
              <a:t>She was admitted to a University</a:t>
            </a:r>
          </a:p>
          <a:p>
            <a:pPr lvl="0" algn="l">
              <a:defRPr sz="1800"/>
            </a:pPr>
            <a:r>
              <a:rPr sz="2500"/>
              <a:t>She had received a bachelors from a University</a:t>
            </a:r>
          </a:p>
          <a:p>
            <a:pPr lvl="0" algn="l">
              <a:defRPr sz="1800"/>
            </a:pPr>
            <a:r>
              <a:rPr sz="2500"/>
              <a:t>She was involved in the production</a:t>
            </a:r>
          </a:p>
          <a:p>
            <a:pPr lvl="0" algn="l">
              <a:defRPr sz="1800"/>
            </a:pPr>
            <a:r>
              <a:rPr sz="2500"/>
              <a:t>She represented the company.</a:t>
            </a:r>
          </a:p>
        </p:txBody>
      </p:sp>
      <p:sp>
        <p:nvSpPr>
          <p:cNvPr id="257" name="Shape 257"/>
          <p:cNvSpPr/>
          <p:nvPr/>
        </p:nvSpPr>
        <p:spPr>
          <a:xfrm>
            <a:off x="120594" y="4184649"/>
            <a:ext cx="48896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 b="1"/>
            </a:lvl1pPr>
          </a:lstStyle>
          <a:p>
            <a:pPr lvl="0">
              <a:defRPr sz="1800" b="0"/>
            </a:pPr>
            <a:r>
              <a:rPr sz="3400" b="1"/>
              <a:t>Generated event tuples</a:t>
            </a:r>
          </a:p>
        </p:txBody>
      </p:sp>
      <p:sp>
        <p:nvSpPr>
          <p:cNvPr id="258" name="Shape 258"/>
          <p:cNvSpPr/>
          <p:nvPr/>
        </p:nvSpPr>
        <p:spPr>
          <a:xfrm>
            <a:off x="5923936" y="4184649"/>
            <a:ext cx="440910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 b="1"/>
            </a:lvl1pPr>
          </a:lstStyle>
          <a:p>
            <a:pPr lvl="0">
              <a:defRPr sz="1800" b="0"/>
            </a:pPr>
            <a:r>
              <a:rPr sz="3400" b="1"/>
              <a:t>English Descriptions</a:t>
            </a:r>
          </a:p>
        </p:txBody>
      </p:sp>
      <p:sp>
        <p:nvSpPr>
          <p:cNvPr id="259" name="Shape 2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Conclusion</a:t>
            </a:r>
          </a:p>
        </p:txBody>
      </p:sp>
      <p:sp>
        <p:nvSpPr>
          <p:cNvPr id="262" name="Shape 2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Presented a method for inferring implicit events with LSTMs.</a:t>
            </a:r>
          </a:p>
          <a:p>
            <a:pPr lvl="0">
              <a:defRPr sz="1800"/>
            </a:pPr>
            <a:r>
              <a:rPr sz="3600"/>
              <a:t>Superior performance on reconstructing held-out events and inferring novel events.</a:t>
            </a:r>
          </a:p>
        </p:txBody>
      </p:sp>
      <p:sp>
        <p:nvSpPr>
          <p:cNvPr id="263" name="Shape 2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32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Thanks!</a:t>
            </a:r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7" name="Shape 2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33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 dirty="0"/>
              <a:t>Motivation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 i="1" dirty="0"/>
              <a:t>Antony’s armies deserted to Octavian </a:t>
            </a:r>
            <a:br>
              <a:rPr sz="3600" i="1" dirty="0"/>
            </a:br>
            <a:r>
              <a:rPr sz="3600" i="1" dirty="0"/>
              <a:t>     ⇒</a:t>
            </a:r>
            <a:br>
              <a:rPr sz="3600" i="1" dirty="0"/>
            </a:br>
            <a:r>
              <a:rPr sz="3600" i="1" dirty="0"/>
              <a:t>Octavian defeated Antony</a:t>
            </a:r>
          </a:p>
          <a:p>
            <a:pPr lvl="1">
              <a:defRPr sz="1800"/>
            </a:pPr>
            <a:r>
              <a:rPr sz="3600" dirty="0"/>
              <a:t>Not simply a paraphrase rule!</a:t>
            </a:r>
          </a:p>
          <a:p>
            <a:pPr lvl="1">
              <a:defRPr sz="1800"/>
            </a:pPr>
            <a:r>
              <a:rPr sz="3600" dirty="0"/>
              <a:t>Need world knowledge.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Scripts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6719" lvl="0" indent="-426719" defTabSz="560831">
              <a:spcBef>
                <a:spcPts val="4000"/>
              </a:spcBef>
              <a:defRPr sz="1800"/>
            </a:pPr>
            <a:r>
              <a:rPr sz="3455" b="1"/>
              <a:t>Scripts</a:t>
            </a:r>
            <a:r>
              <a:rPr sz="3455"/>
              <a:t>: models of events in sequence.</a:t>
            </a:r>
          </a:p>
          <a:p>
            <a:pPr marL="853439" lvl="1" indent="-426719" defTabSz="560831">
              <a:spcBef>
                <a:spcPts val="4000"/>
              </a:spcBef>
              <a:defRPr sz="1800"/>
            </a:pPr>
            <a:r>
              <a:rPr sz="3455"/>
              <a:t>“</a:t>
            </a:r>
            <a:r>
              <a:rPr sz="3455" b="1"/>
              <a:t>Event</a:t>
            </a:r>
            <a:r>
              <a:rPr sz="3455"/>
              <a:t>”: verb + arguments.</a:t>
            </a:r>
          </a:p>
          <a:p>
            <a:pPr marL="853439" lvl="1" indent="-426719" defTabSz="560831">
              <a:spcBef>
                <a:spcPts val="4000"/>
              </a:spcBef>
              <a:defRPr sz="1800"/>
            </a:pPr>
            <a:r>
              <a:rPr sz="3455"/>
              <a:t>Events don’t appear in text randomly, but according to world dynamics.</a:t>
            </a:r>
          </a:p>
          <a:p>
            <a:pPr marL="853439" lvl="1" indent="-426719" defTabSz="560831">
              <a:spcBef>
                <a:spcPts val="4000"/>
              </a:spcBef>
              <a:defRPr sz="1800"/>
            </a:pPr>
            <a:r>
              <a:rPr sz="3455"/>
              <a:t>Scripts try to capture these dynamics.</a:t>
            </a:r>
          </a:p>
          <a:p>
            <a:pPr marL="853439" lvl="1" indent="-426719" defTabSz="560831">
              <a:spcBef>
                <a:spcPts val="4000"/>
              </a:spcBef>
              <a:defRPr sz="1800"/>
            </a:pPr>
            <a:r>
              <a:rPr sz="3455"/>
              <a:t>Enable automatic inference of implicit events, given events in text (e.g. </a:t>
            </a:r>
            <a:r>
              <a:rPr sz="3455" i="1"/>
              <a:t>Octavian defeated Antony</a:t>
            </a:r>
            <a:r>
              <a:rPr sz="3455"/>
              <a:t>).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Background</a:t>
            </a:r>
          </a:p>
          <a:p>
            <a:pPr lvl="0">
              <a:defRPr sz="1800"/>
            </a:pPr>
            <a:r>
              <a:rPr sz="3600"/>
              <a:t>Methods</a:t>
            </a:r>
          </a:p>
          <a:p>
            <a:pPr lvl="0">
              <a:defRPr sz="1800"/>
            </a:pPr>
            <a:r>
              <a:rPr sz="3600"/>
              <a:t>Experiments</a:t>
            </a:r>
          </a:p>
          <a:p>
            <a:pPr lvl="0">
              <a:defRPr sz="1800"/>
            </a:pPr>
            <a:r>
              <a:rPr sz="3600"/>
              <a:t>Conclusion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</a:t>
            </a:fld>
            <a:endParaRPr/>
          </a:p>
        </p:txBody>
      </p:sp>
      <p:sp>
        <p:nvSpPr>
          <p:cNvPr id="68" name="Shape 68"/>
          <p:cNvSpPr/>
          <p:nvPr/>
        </p:nvSpPr>
        <p:spPr>
          <a:xfrm>
            <a:off x="952500" y="260985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/>
              <a:t>Background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Methods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Experiments</a:t>
            </a:r>
          </a:p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Conclusion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Outline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Background</a:t>
            </a:r>
          </a:p>
          <a:p>
            <a:pPr lvl="1">
              <a:defRPr sz="1800"/>
            </a:pPr>
            <a:r>
              <a:rPr sz="3600"/>
              <a:t>Statistical Scripts</a:t>
            </a:r>
          </a:p>
          <a:p>
            <a:pPr lvl="1">
              <a:defRPr sz="1800"/>
            </a:pPr>
            <a:r>
              <a:rPr sz="3600"/>
              <a:t>Recurrent Neural Nets</a:t>
            </a:r>
            <a:br>
              <a:rPr sz="3600"/>
            </a:br>
            <a:r>
              <a:rPr sz="3600"/>
              <a:t/>
            </a:r>
            <a:br>
              <a:rPr sz="3600"/>
            </a:br>
            <a:endParaRPr sz="3600"/>
          </a:p>
        </p:txBody>
      </p:sp>
      <p:sp>
        <p:nvSpPr>
          <p:cNvPr id="72" name="Shape 72"/>
          <p:cNvSpPr/>
          <p:nvPr/>
        </p:nvSpPr>
        <p:spPr>
          <a:xfrm>
            <a:off x="952500" y="260985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44500" lvl="0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Background</a:t>
            </a:r>
          </a:p>
          <a:p>
            <a:pPr marL="889000" lvl="1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/>
              <a:t>Statistical Scripts</a:t>
            </a:r>
          </a:p>
          <a:p>
            <a:pPr marL="889000" lvl="1" indent="-444500" algn="l">
              <a:spcBef>
                <a:spcPts val="4200"/>
              </a:spcBef>
              <a:buSzPct val="75000"/>
              <a:buChar char="•"/>
              <a:defRPr sz="1800"/>
            </a:pPr>
            <a:r>
              <a:rPr sz="3600">
                <a:solidFill>
                  <a:srgbClr val="A6AAA9"/>
                </a:solidFill>
              </a:rPr>
              <a:t>Recurrent Neural Nets</a:t>
            </a:r>
            <a:r>
              <a:rPr sz="3600"/>
              <a:t/>
            </a:r>
            <a:br>
              <a:rPr sz="3600"/>
            </a:br>
            <a:r>
              <a:rPr sz="3600"/>
              <a:t/>
            </a:r>
            <a:br>
              <a:rPr sz="3600"/>
            </a:br>
            <a:endParaRPr sz="3600"/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Background: Statistical Scripts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600" b="1"/>
              <a:t>Statistical Scripts</a:t>
            </a:r>
            <a:r>
              <a:rPr sz="3600"/>
              <a:t>: Statistical Models of Event Sequences.</a:t>
            </a:r>
          </a:p>
          <a:p>
            <a:pPr lvl="1">
              <a:defRPr sz="1800"/>
            </a:pPr>
            <a:r>
              <a:rPr sz="3600"/>
              <a:t>Non-statistical scripts date back to the 1970s [Schank &amp; Abelson 1977].</a:t>
            </a:r>
          </a:p>
          <a:p>
            <a:pPr lvl="1">
              <a:defRPr sz="1800"/>
            </a:pPr>
            <a:r>
              <a:rPr sz="3600"/>
              <a:t>Statistical script learning is a small-but-growing subcommunity [e.g. Chambers &amp; Jurafsky 2008].</a:t>
            </a:r>
          </a:p>
          <a:p>
            <a:pPr lvl="1">
              <a:defRPr sz="1800"/>
            </a:pPr>
            <a:r>
              <a:rPr sz="3600"/>
              <a:t>Model the probability of an event given prior events.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Background: Statistical Script Learning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</a:t>
            </a:fld>
            <a:endParaRPr/>
          </a:p>
        </p:txBody>
      </p:sp>
      <p:sp>
        <p:nvSpPr>
          <p:cNvPr id="81" name="Shape 81"/>
          <p:cNvSpPr/>
          <p:nvPr/>
        </p:nvSpPr>
        <p:spPr>
          <a:xfrm>
            <a:off x="350686" y="3459168"/>
            <a:ext cx="2583461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16434" y="3542795"/>
            <a:ext cx="2451965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Millions</a:t>
            </a:r>
          </a:p>
          <a:p>
            <a:pPr lvl="0">
              <a:defRPr sz="1800"/>
            </a:pPr>
            <a:r>
              <a:rPr sz="3600"/>
              <a:t>of</a:t>
            </a:r>
          </a:p>
          <a:p>
            <a:pPr lvl="0">
              <a:defRPr sz="1800"/>
            </a:pPr>
            <a:r>
              <a:rPr sz="3600"/>
              <a:t>Documents</a:t>
            </a:r>
          </a:p>
        </p:txBody>
      </p:sp>
      <p:sp>
        <p:nvSpPr>
          <p:cNvPr id="83" name="Shape 83"/>
          <p:cNvSpPr/>
          <p:nvPr/>
        </p:nvSpPr>
        <p:spPr>
          <a:xfrm>
            <a:off x="2920144" y="4412745"/>
            <a:ext cx="1137841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4077980" y="3557219"/>
            <a:ext cx="3298998" cy="1711053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098780" y="3542795"/>
            <a:ext cx="3257399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NLP Pipeline</a:t>
            </a:r>
          </a:p>
          <a:p>
            <a:pPr lvl="0" algn="l">
              <a:defRPr sz="1800"/>
            </a:pPr>
            <a:r>
              <a:rPr sz="3600"/>
              <a:t>   </a:t>
            </a:r>
            <a:r>
              <a:rPr sz="2400"/>
              <a:t>• </a:t>
            </a:r>
            <a:r>
              <a:rPr sz="3600"/>
              <a:t>Syntax</a:t>
            </a:r>
          </a:p>
          <a:p>
            <a:pPr lvl="0" algn="l">
              <a:defRPr sz="1800"/>
            </a:pPr>
            <a:r>
              <a:rPr sz="3600"/>
              <a:t>   </a:t>
            </a:r>
            <a:r>
              <a:rPr sz="2400"/>
              <a:t>• </a:t>
            </a:r>
            <a:r>
              <a:rPr sz="3600"/>
              <a:t>Coreference</a:t>
            </a:r>
          </a:p>
        </p:txBody>
      </p:sp>
      <p:sp>
        <p:nvSpPr>
          <p:cNvPr id="86" name="Shape 86"/>
          <p:cNvSpPr/>
          <p:nvPr/>
        </p:nvSpPr>
        <p:spPr>
          <a:xfrm>
            <a:off x="8551612" y="3459168"/>
            <a:ext cx="4081727" cy="1907155"/>
          </a:xfrm>
          <a:prstGeom prst="rect">
            <a:avLst/>
          </a:prstGeom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8631950" y="3632949"/>
            <a:ext cx="3943976" cy="141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600"/>
              <a:t>Millions of</a:t>
            </a:r>
          </a:p>
          <a:p>
            <a:pPr lvl="0">
              <a:defRPr sz="1800"/>
            </a:pPr>
            <a:r>
              <a:rPr sz="3600"/>
              <a:t>Event Sequences</a:t>
            </a:r>
          </a:p>
        </p:txBody>
      </p:sp>
      <p:sp>
        <p:nvSpPr>
          <p:cNvPr id="88" name="Shape 88"/>
          <p:cNvSpPr/>
          <p:nvPr/>
        </p:nvSpPr>
        <p:spPr>
          <a:xfrm>
            <a:off x="7396027" y="4412745"/>
            <a:ext cx="1137841" cy="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8711362" y="6932166"/>
            <a:ext cx="3785152" cy="1527869"/>
          </a:xfrm>
          <a:prstGeom prst="rect">
            <a:avLst/>
          </a:prstGeom>
          <a:solidFill>
            <a:srgbClr val="DCDEE0"/>
          </a:solidFill>
          <a:ln w="38100">
            <a:solid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8870006" y="7013883"/>
            <a:ext cx="3467863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Train a</a:t>
            </a:r>
          </a:p>
          <a:p>
            <a:pPr lvl="0">
              <a:defRPr sz="1800"/>
            </a:pPr>
            <a:r>
              <a:rPr sz="3600"/>
              <a:t>Statistical Model</a:t>
            </a:r>
          </a:p>
        </p:txBody>
      </p:sp>
      <p:sp>
        <p:nvSpPr>
          <p:cNvPr id="91" name="Shape 91"/>
          <p:cNvSpPr/>
          <p:nvPr/>
        </p:nvSpPr>
        <p:spPr>
          <a:xfrm>
            <a:off x="10567469" y="5382023"/>
            <a:ext cx="1" cy="1565969"/>
          </a:xfrm>
          <a:prstGeom prst="line">
            <a:avLst/>
          </a:prstGeom>
          <a:ln w="38100">
            <a:solidFill/>
            <a:prstDash val="sysDot"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1" animBg="1" advAuto="0"/>
      <p:bldP spid="82" grpId="2" animBg="1" advAuto="0"/>
      <p:bldP spid="83" grpId="4" animBg="1" advAuto="0"/>
      <p:bldP spid="84" grpId="3" animBg="1" advAuto="0"/>
      <p:bldP spid="85" grpId="5" animBg="1" advAuto="0"/>
      <p:bldP spid="86" grpId="7" animBg="1" advAuto="0"/>
      <p:bldP spid="87" grpId="8" animBg="1" advAuto="0"/>
      <p:bldP spid="88" grpId="6" animBg="1" advAuto="0"/>
      <p:bldP spid="89" grpId="10" animBg="1" advAuto="0"/>
      <p:bldP spid="90" grpId="11" animBg="1" advAuto="0"/>
      <p:bldP spid="91" grpId="9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1092</Words>
  <Application>Microsoft Macintosh PowerPoint</Application>
  <PresentationFormat>Custom</PresentationFormat>
  <Paragraphs>226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White</vt:lpstr>
      <vt:lpstr>Learning Statistical Scripts  with  LSTM Recurrent Neural Networks</vt:lpstr>
      <vt:lpstr>Motivation</vt:lpstr>
      <vt:lpstr>Motivation</vt:lpstr>
      <vt:lpstr>Motivation</vt:lpstr>
      <vt:lpstr>Scripts</vt:lpstr>
      <vt:lpstr>Outline</vt:lpstr>
      <vt:lpstr>Outline</vt:lpstr>
      <vt:lpstr>Background: Statistical Scripts</vt:lpstr>
      <vt:lpstr>Background: Statistical Script Learning</vt:lpstr>
      <vt:lpstr>Background: Statistical Script Inference</vt:lpstr>
      <vt:lpstr>Outline</vt:lpstr>
      <vt:lpstr>Background: RNNs</vt:lpstr>
      <vt:lpstr>Background: RNNs</vt:lpstr>
      <vt:lpstr>Background: RNNs</vt:lpstr>
      <vt:lpstr>Background: LSTMs</vt:lpstr>
      <vt:lpstr>Background: LSTMs</vt:lpstr>
      <vt:lpstr>Outline</vt:lpstr>
      <vt:lpstr>Outline</vt:lpstr>
      <vt:lpstr>LSTM Script models </vt:lpstr>
      <vt:lpstr>LSTM Script models</vt:lpstr>
      <vt:lpstr>LSTM Script models</vt:lpstr>
      <vt:lpstr>LSTM Script models</vt:lpstr>
      <vt:lpstr>Outline</vt:lpstr>
      <vt:lpstr>Experimental Setup</vt:lpstr>
      <vt:lpstr>Evaluation</vt:lpstr>
      <vt:lpstr>Evaluation</vt:lpstr>
      <vt:lpstr>Results: Predicting  Verbs &amp; Coreference Info</vt:lpstr>
      <vt:lpstr>Results: Predicting  Verbs &amp; Nouns</vt:lpstr>
      <vt:lpstr>Human Evaluations</vt:lpstr>
      <vt:lpstr>Results: Crowdsourced Eval</vt:lpstr>
      <vt:lpstr>Generated “Story”</vt:lpstr>
      <vt:lpstr>Conclusion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Statistical Scripts  with  LSTM Recurrent Neural Networks</dc:title>
  <cp:lastModifiedBy>Karl P</cp:lastModifiedBy>
  <cp:revision>2</cp:revision>
  <dcterms:modified xsi:type="dcterms:W3CDTF">2016-10-04T16:14:02Z</dcterms:modified>
</cp:coreProperties>
</file>