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xlsx" ContentType="application/vnd.openxmlformats-officedocument.spreadsheetml.sheet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</p:sldIdLst>
  <p:sldSz cx="13004800" cy="9753600"/>
  <p:notesSz cx="6858000" cy="9144000"/>
  <p:defaultTextStyle>
    <a:lvl1pPr algn="ctr" defTabSz="584200">
      <a:defRPr sz="3600">
        <a:latin typeface="+mn-lt"/>
        <a:ea typeface="+mn-ea"/>
        <a:cs typeface="+mn-cs"/>
        <a:sym typeface="Helvetica Light"/>
      </a:defRPr>
    </a:lvl1pPr>
    <a:lvl2pPr indent="228600" algn="ctr" defTabSz="584200">
      <a:defRPr sz="3600">
        <a:latin typeface="+mn-lt"/>
        <a:ea typeface="+mn-ea"/>
        <a:cs typeface="+mn-cs"/>
        <a:sym typeface="Helvetica Light"/>
      </a:defRPr>
    </a:lvl2pPr>
    <a:lvl3pPr indent="457200" algn="ctr" defTabSz="584200">
      <a:defRPr sz="3600">
        <a:latin typeface="+mn-lt"/>
        <a:ea typeface="+mn-ea"/>
        <a:cs typeface="+mn-cs"/>
        <a:sym typeface="Helvetica Light"/>
      </a:defRPr>
    </a:lvl3pPr>
    <a:lvl4pPr indent="685800" algn="ctr" defTabSz="584200">
      <a:defRPr sz="3600">
        <a:latin typeface="+mn-lt"/>
        <a:ea typeface="+mn-ea"/>
        <a:cs typeface="+mn-cs"/>
        <a:sym typeface="Helvetica Light"/>
      </a:defRPr>
    </a:lvl4pPr>
    <a:lvl5pPr indent="914400" algn="ctr" defTabSz="584200">
      <a:defRPr sz="3600">
        <a:latin typeface="+mn-lt"/>
        <a:ea typeface="+mn-ea"/>
        <a:cs typeface="+mn-cs"/>
        <a:sym typeface="Helvetica Light"/>
      </a:defRPr>
    </a:lvl5pPr>
    <a:lvl6pPr indent="1143000" algn="ctr" defTabSz="584200">
      <a:defRPr sz="3600">
        <a:latin typeface="+mn-lt"/>
        <a:ea typeface="+mn-ea"/>
        <a:cs typeface="+mn-cs"/>
        <a:sym typeface="Helvetica Light"/>
      </a:defRPr>
    </a:lvl6pPr>
    <a:lvl7pPr indent="1371600" algn="ctr" defTabSz="584200">
      <a:defRPr sz="3600">
        <a:latin typeface="+mn-lt"/>
        <a:ea typeface="+mn-ea"/>
        <a:cs typeface="+mn-cs"/>
        <a:sym typeface="Helvetica Light"/>
      </a:defRPr>
    </a:lvl7pPr>
    <a:lvl8pPr indent="1600200" algn="ctr" defTabSz="584200">
      <a:defRPr sz="3600">
        <a:latin typeface="+mn-lt"/>
        <a:ea typeface="+mn-ea"/>
        <a:cs typeface="+mn-cs"/>
        <a:sym typeface="Helvetica Light"/>
      </a:defRPr>
    </a:lvl8pPr>
    <a:lvl9pPr indent="1828800" algn="ctr" defTabSz="584200">
      <a:defRPr sz="3600">
        <a:latin typeface="+mn-lt"/>
        <a:ea typeface="+mn-ea"/>
        <a:cs typeface="+mn-cs"/>
        <a:sym typeface="Helvetica Light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2" d="100"/>
          <a:sy n="62" d="100"/>
        </p:scale>
        <p:origin x="-1624" y="-120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printerSettings" Target="printerSettings/printerSettings1.bin"/><Relationship Id="rId51" Type="http://schemas.openxmlformats.org/officeDocument/2006/relationships/presProps" Target="presProps.xml"/><Relationship Id="rId52" Type="http://schemas.openxmlformats.org/officeDocument/2006/relationships/viewProps" Target="viewProps.xml"/><Relationship Id="rId53" Type="http://schemas.openxmlformats.org/officeDocument/2006/relationships/theme" Target="theme/theme1.xml"/><Relationship Id="rId54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0"/>
  <c:style val="18"/>
  <c:chart>
    <c:title>
      <c:tx>
        <c:rich>
          <a:bodyPr rot="0"/>
          <a:lstStyle/>
          <a:p>
            <a:pPr lvl="0">
              <a:defRPr sz="2600" b="0" i="0" u="none" strike="noStrike">
                <a:solidFill>
                  <a:srgbClr val="000000"/>
                </a:solidFill>
                <a:effectLst/>
                <a:latin typeface="Helvetica Light"/>
              </a:defRPr>
            </a:pPr>
            <a:r>
              <a:rPr lang="en-US" sz="2600" b="0" i="0" u="none" strike="noStrike" dirty="0">
                <a:solidFill>
                  <a:srgbClr val="000000"/>
                </a:solidFill>
                <a:effectLst/>
                <a:latin typeface="Helvetica"/>
              </a:rPr>
              <a:t>Accuracy (%)</a:t>
            </a:r>
          </a:p>
        </c:rich>
      </c:tx>
      <c:layout>
        <c:manualLayout>
          <c:xMode val="edge"/>
          <c:yMode val="edge"/>
          <c:x val="0.329896"/>
          <c:y val="0.005"/>
          <c:w val="0.340208"/>
          <c:h val="0.160666"/>
        </c:manualLayout>
      </c:layout>
      <c:overlay val="1"/>
      <c:spPr>
        <a:noFill/>
        <a:effectLst/>
      </c:spPr>
    </c:title>
    <c:autoTitleDeleted val="0"/>
    <c:plotArea>
      <c:layout>
        <c:manualLayout>
          <c:layoutTarget val="inner"/>
          <c:xMode val="edge"/>
          <c:yMode val="edge"/>
          <c:x val="0.306521"/>
          <c:y val="0.160666"/>
          <c:w val="0.680508"/>
          <c:h val="0.73335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Sheet1!$A$2</c:f>
            </c:strRef>
          </c:tx>
          <c:spPr>
            <a:solidFill>
              <a:srgbClr val="4CAAE8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" sourceLinked="0"/>
            <c:txPr>
              <a:bodyPr/>
              <a:lstStyle/>
              <a:p>
                <a:pPr lvl="0">
                  <a:defRPr sz="2600" b="0" i="0" u="none" strike="noStrike">
                    <a:solidFill>
                      <a:srgbClr val="000000"/>
                    </a:solidFill>
                    <a:effectLst>
                      <a:outerShdw dist="38100" dir="2700000" rotWithShape="0">
                        <a:srgbClr val="000000"/>
                      </a:outerShdw>
                    </a:effectLst>
                    <a:latin typeface="Helvetica Light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Sheet1!$B$1:$D$1</c:f>
              <c:strCache>
                <c:ptCount val="3"/>
                <c:pt idx="0">
                  <c:v>Most common</c:v>
                </c:pt>
                <c:pt idx="1">
                  <c:v>e1 -&gt; e2</c:v>
                </c:pt>
                <c:pt idx="2">
                  <c:v>t1 -&gt; t2 -&gt; e2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0.2</c:v>
                </c:pt>
                <c:pt idx="1">
                  <c:v>2.3</c:v>
                </c:pt>
                <c:pt idx="2">
                  <c:v>2.0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10"/>
        <c:axId val="2074051640"/>
        <c:axId val="2145133912"/>
      </c:barChart>
      <c:catAx>
        <c:axId val="2074051640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 lvl="0">
              <a:defRPr sz="2000" b="0" i="0" u="none" strike="noStrike">
                <a:solidFill>
                  <a:srgbClr val="000000"/>
                </a:solidFill>
                <a:effectLst/>
                <a:latin typeface="Helvetica Light"/>
              </a:defRPr>
            </a:pPr>
            <a:endParaRPr lang="en-US"/>
          </a:p>
        </c:txPr>
        <c:crossAx val="2145133912"/>
        <c:crosses val="autoZero"/>
        <c:auto val="1"/>
        <c:lblAlgn val="ctr"/>
        <c:lblOffset val="100"/>
        <c:noMultiLvlLbl val="1"/>
      </c:catAx>
      <c:valAx>
        <c:axId val="2145133912"/>
        <c:scaling>
          <c:orientation val="minMax"/>
        </c:scaling>
        <c:delete val="0"/>
        <c:axPos val="t"/>
        <c:majorGridlines>
          <c:spPr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c:spPr>
        </c:majorGridlines>
        <c:numFmt formatCode="General" sourceLinked="0"/>
        <c:majorTickMark val="none"/>
        <c:minorTickMark val="none"/>
        <c:tickLblPos val="high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 lvl="0">
              <a:defRPr sz="2000" b="0" i="0" u="none" strike="noStrike">
                <a:solidFill>
                  <a:srgbClr val="000000"/>
                </a:solidFill>
                <a:effectLst/>
                <a:latin typeface="Helvetica Light"/>
              </a:defRPr>
            </a:pPr>
            <a:endParaRPr lang="en-US"/>
          </a:p>
        </c:txPr>
        <c:crossAx val="2074051640"/>
        <c:crosses val="autoZero"/>
        <c:crossBetween val="between"/>
        <c:majorUnit val="0.75"/>
        <c:minorUnit val="0.37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0"/>
  <c:style val="18"/>
  <c:chart>
    <c:title>
      <c:tx>
        <c:rich>
          <a:bodyPr rot="0"/>
          <a:lstStyle/>
          <a:p>
            <a:pPr lvl="0">
              <a:defRPr sz="2600" b="0" i="0" u="none" strike="noStrike">
                <a:solidFill>
                  <a:srgbClr val="000000"/>
                </a:solidFill>
                <a:effectLst/>
                <a:latin typeface="Helvetica Light"/>
              </a:defRPr>
            </a:pPr>
            <a:r>
              <a:rPr lang="en-US" sz="2600" b="0" i="0" u="none" strike="noStrike" dirty="0">
                <a:solidFill>
                  <a:srgbClr val="000000"/>
                </a:solidFill>
                <a:effectLst/>
                <a:latin typeface="Helvetica"/>
                <a:ea typeface="Helvetica"/>
                <a:cs typeface="Helvetica"/>
              </a:rPr>
              <a:t>Partial Credit (%)</a:t>
            </a:r>
          </a:p>
        </c:rich>
      </c:tx>
      <c:layout>
        <c:manualLayout>
          <c:xMode val="edge"/>
          <c:yMode val="edge"/>
          <c:x val="0.290703"/>
          <c:y val="0.005"/>
          <c:w val="0.418595"/>
          <c:h val="0.160666"/>
        </c:manualLayout>
      </c:layout>
      <c:overlay val="1"/>
      <c:spPr>
        <a:noFill/>
        <a:effectLst/>
      </c:spPr>
    </c:title>
    <c:autoTitleDeleted val="0"/>
    <c:plotArea>
      <c:layout>
        <c:manualLayout>
          <c:layoutTarget val="inner"/>
          <c:xMode val="edge"/>
          <c:yMode val="edge"/>
          <c:x val="0.302916"/>
          <c:y val="0.160666"/>
          <c:w val="0.672504"/>
          <c:h val="0.73335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Sheet1!$A$2</c:f>
            </c:strRef>
          </c:tx>
          <c:spPr>
            <a:solidFill>
              <a:srgbClr val="32642C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" sourceLinked="0"/>
            <c:txPr>
              <a:bodyPr/>
              <a:lstStyle/>
              <a:p>
                <a:pPr lvl="0">
                  <a:defRPr sz="2600" b="0" i="0" u="none" strike="noStrike">
                    <a:solidFill>
                      <a:srgbClr val="FFFFFF"/>
                    </a:solidFill>
                    <a:effectLst>
                      <a:outerShdw dist="38100" dir="2700000" rotWithShape="0">
                        <a:srgbClr val="000000"/>
                      </a:outerShdw>
                    </a:effectLst>
                    <a:latin typeface="Helvetica Light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Sheet1!$B$1:$D$1</c:f>
              <c:strCache>
                <c:ptCount val="3"/>
                <c:pt idx="0">
                  <c:v>Most common</c:v>
                </c:pt>
                <c:pt idx="1">
                  <c:v>e1 -&gt; e2 </c:v>
                </c:pt>
                <c:pt idx="2">
                  <c:v>t1 -&gt; t2 -&gt; e2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26.5</c:v>
                </c:pt>
                <c:pt idx="1">
                  <c:v>26.7</c:v>
                </c:pt>
                <c:pt idx="2">
                  <c:v>30.3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10"/>
        <c:axId val="2142057832"/>
        <c:axId val="2142027640"/>
      </c:barChart>
      <c:catAx>
        <c:axId val="214205783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 lvl="0">
              <a:defRPr sz="2000" b="0" i="0" u="none" strike="noStrike">
                <a:solidFill>
                  <a:srgbClr val="000000"/>
                </a:solidFill>
                <a:effectLst/>
                <a:latin typeface="Helvetica Light"/>
              </a:defRPr>
            </a:pPr>
            <a:endParaRPr lang="en-US"/>
          </a:p>
        </c:txPr>
        <c:crossAx val="2142027640"/>
        <c:crosses val="autoZero"/>
        <c:auto val="1"/>
        <c:lblAlgn val="ctr"/>
        <c:lblOffset val="100"/>
        <c:noMultiLvlLbl val="1"/>
      </c:catAx>
      <c:valAx>
        <c:axId val="2142027640"/>
        <c:scaling>
          <c:orientation val="minMax"/>
          <c:min val="0.0"/>
        </c:scaling>
        <c:delete val="0"/>
        <c:axPos val="t"/>
        <c:majorGridlines>
          <c:spPr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c:spPr>
        </c:majorGridlines>
        <c:numFmt formatCode="General" sourceLinked="0"/>
        <c:majorTickMark val="none"/>
        <c:minorTickMark val="none"/>
        <c:tickLblPos val="high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 lvl="0">
              <a:defRPr sz="2000" b="0" i="0" u="none" strike="noStrike">
                <a:solidFill>
                  <a:srgbClr val="000000"/>
                </a:solidFill>
                <a:effectLst/>
                <a:latin typeface="Helvetica Light"/>
              </a:defRPr>
            </a:pPr>
            <a:endParaRPr lang="en-US"/>
          </a:p>
        </c:txPr>
        <c:crossAx val="2142057832"/>
        <c:crosses val="autoZero"/>
        <c:crossBetween val="between"/>
        <c:majorUnit val="7.75"/>
        <c:minorUnit val="3.87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0"/>
  <c:style val="18"/>
  <c:chart>
    <c:title>
      <c:tx>
        <c:rich>
          <a:bodyPr rot="0"/>
          <a:lstStyle/>
          <a:p>
            <a:pPr lvl="0">
              <a:defRPr sz="2600" b="0" i="0" u="none" strike="noStrike">
                <a:solidFill>
                  <a:srgbClr val="000000"/>
                </a:solidFill>
                <a:effectLst/>
                <a:latin typeface="Helvetica Light"/>
              </a:defRPr>
            </a:pPr>
            <a:r>
              <a:rPr lang="en-US" sz="2600" b="0" i="0" u="none" strike="noStrike" dirty="0">
                <a:solidFill>
                  <a:srgbClr val="000000"/>
                </a:solidFill>
                <a:effectLst/>
                <a:latin typeface="Helvetica"/>
              </a:rPr>
              <a:t>BLEU</a:t>
            </a:r>
          </a:p>
        </c:rich>
      </c:tx>
      <c:layout>
        <c:manualLayout>
          <c:xMode val="edge"/>
          <c:yMode val="edge"/>
          <c:x val="0.428326"/>
          <c:y val="0.005"/>
          <c:w val="0.143348"/>
          <c:h val="0.160666"/>
        </c:manualLayout>
      </c:layout>
      <c:overlay val="1"/>
      <c:spPr>
        <a:noFill/>
        <a:effectLst/>
      </c:spPr>
    </c:title>
    <c:autoTitleDeleted val="0"/>
    <c:plotArea>
      <c:layout>
        <c:manualLayout>
          <c:layoutTarget val="inner"/>
          <c:xMode val="edge"/>
          <c:yMode val="edge"/>
          <c:x val="0.301166"/>
          <c:y val="0.160666"/>
          <c:w val="0.685763"/>
          <c:h val="0.73335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BLEU</c:v>
                </c:pt>
              </c:strCache>
            </c:strRef>
          </c:tx>
          <c:spPr>
            <a:solidFill>
              <a:srgbClr val="4CAAE8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" sourceLinked="0"/>
            <c:txPr>
              <a:bodyPr/>
              <a:lstStyle/>
              <a:p>
                <a:pPr lvl="0">
                  <a:defRPr sz="2600" b="0" i="0" u="none" strike="noStrike">
                    <a:solidFill>
                      <a:srgbClr val="000000"/>
                    </a:solidFill>
                    <a:effectLst>
                      <a:outerShdw dist="38100" dir="2700000" rotWithShape="0">
                        <a:srgbClr val="000000"/>
                      </a:outerShdw>
                    </a:effectLst>
                    <a:latin typeface="Helvetica Light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Sheet1!$B$1:$D$1</c:f>
              <c:strCache>
                <c:ptCount val="3"/>
                <c:pt idx="0">
                  <c:v>t1 _x0001__x0001_-&gt; t1</c:v>
                </c:pt>
                <c:pt idx="1">
                  <c:v>e1 -&gt; e2 -&gt; t2</c:v>
                </c:pt>
                <c:pt idx="2">
                  <c:v>t1 -&gt; t2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1.88</c:v>
                </c:pt>
                <c:pt idx="1">
                  <c:v>0.34</c:v>
                </c:pt>
                <c:pt idx="2">
                  <c:v>5.2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10"/>
        <c:axId val="2141989624"/>
        <c:axId val="2141974840"/>
      </c:barChart>
      <c:catAx>
        <c:axId val="2141989624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 lvl="0">
              <a:defRPr sz="2000" b="0" i="0" u="none" strike="noStrike">
                <a:solidFill>
                  <a:srgbClr val="000000"/>
                </a:solidFill>
                <a:effectLst/>
                <a:latin typeface="Helvetica Light"/>
              </a:defRPr>
            </a:pPr>
            <a:endParaRPr lang="en-US"/>
          </a:p>
        </c:txPr>
        <c:crossAx val="2141974840"/>
        <c:crosses val="autoZero"/>
        <c:auto val="1"/>
        <c:lblAlgn val="ctr"/>
        <c:lblOffset val="100"/>
        <c:noMultiLvlLbl val="1"/>
      </c:catAx>
      <c:valAx>
        <c:axId val="2141974840"/>
        <c:scaling>
          <c:orientation val="minMax"/>
        </c:scaling>
        <c:delete val="0"/>
        <c:axPos val="t"/>
        <c:majorGridlines>
          <c:spPr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c:spPr>
        </c:majorGridlines>
        <c:numFmt formatCode="General" sourceLinked="0"/>
        <c:majorTickMark val="none"/>
        <c:minorTickMark val="none"/>
        <c:tickLblPos val="high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 lvl="0">
              <a:defRPr sz="2000" b="0" i="0" u="none" strike="noStrike">
                <a:solidFill>
                  <a:srgbClr val="000000"/>
                </a:solidFill>
                <a:effectLst/>
                <a:latin typeface="Helvetica Light"/>
              </a:defRPr>
            </a:pPr>
            <a:endParaRPr lang="en-US"/>
          </a:p>
        </c:txPr>
        <c:crossAx val="2141989624"/>
        <c:crosses val="autoZero"/>
        <c:crossBetween val="between"/>
        <c:majorUnit val="1.5"/>
        <c:minorUnit val="0.7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0"/>
  <c:style val="18"/>
  <c:chart>
    <c:title>
      <c:tx>
        <c:rich>
          <a:bodyPr rot="0"/>
          <a:lstStyle/>
          <a:p>
            <a:pPr lvl="0">
              <a:defRPr sz="2600" b="0" i="0" u="none" strike="noStrike">
                <a:solidFill>
                  <a:srgbClr val="000000"/>
                </a:solidFill>
                <a:effectLst/>
                <a:latin typeface="Helvetica Light"/>
              </a:defRPr>
            </a:pPr>
            <a:r>
              <a:rPr lang="en-US" sz="2600" b="0" i="0" u="none" strike="noStrike" dirty="0">
                <a:solidFill>
                  <a:srgbClr val="000000"/>
                </a:solidFill>
                <a:effectLst/>
                <a:latin typeface="Helvetica"/>
                <a:ea typeface="Helvetica"/>
                <a:cs typeface="Helvetica"/>
              </a:rPr>
              <a:t>1-BLEU</a:t>
            </a:r>
          </a:p>
        </c:rich>
      </c:tx>
      <c:layout>
        <c:manualLayout>
          <c:xMode val="edge"/>
          <c:yMode val="edge"/>
          <c:x val="0.404542"/>
          <c:y val="0.005"/>
          <c:w val="0.190916"/>
          <c:h val="0.160666"/>
        </c:manualLayout>
      </c:layout>
      <c:overlay val="1"/>
      <c:spPr>
        <a:noFill/>
        <a:effectLst/>
      </c:spPr>
    </c:title>
    <c:autoTitleDeleted val="0"/>
    <c:plotArea>
      <c:layout>
        <c:manualLayout>
          <c:layoutTarget val="inner"/>
          <c:xMode val="edge"/>
          <c:yMode val="edge"/>
          <c:x val="0.297596"/>
          <c:y val="0.160666"/>
          <c:w val="0.677636"/>
          <c:h val="0.73335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BLEU</c:v>
                </c:pt>
              </c:strCache>
            </c:strRef>
          </c:tx>
          <c:spPr>
            <a:solidFill>
              <a:srgbClr val="32642C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" sourceLinked="0"/>
            <c:txPr>
              <a:bodyPr/>
              <a:lstStyle/>
              <a:p>
                <a:pPr lvl="0">
                  <a:defRPr sz="2600" b="0" i="0" u="none" strike="noStrike">
                    <a:solidFill>
                      <a:srgbClr val="FFFFFF"/>
                    </a:solidFill>
                    <a:effectLst>
                      <a:outerShdw dist="38100" dir="2700000" rotWithShape="0">
                        <a:srgbClr val="000000"/>
                      </a:outerShdw>
                    </a:effectLst>
                    <a:latin typeface="Helvetica Light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Sheet1!$B$1:$D$1</c:f>
              <c:strCache>
                <c:ptCount val="3"/>
                <c:pt idx="0">
                  <c:v>t1 _x0001__x0001_-&gt; t1</c:v>
                </c:pt>
                <c:pt idx="1">
                  <c:v>e1 -&gt; e2 -&gt; t2</c:v>
                </c:pt>
                <c:pt idx="2">
                  <c:v>t1 -&gt; t2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22.6</c:v>
                </c:pt>
                <c:pt idx="1">
                  <c:v>19.9</c:v>
                </c:pt>
                <c:pt idx="2">
                  <c:v>30.9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10"/>
        <c:axId val="2141899368"/>
        <c:axId val="2141902664"/>
      </c:barChart>
      <c:catAx>
        <c:axId val="2141899368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 lvl="0">
              <a:defRPr sz="2000" b="0" i="0" u="none" strike="noStrike">
                <a:solidFill>
                  <a:srgbClr val="000000"/>
                </a:solidFill>
                <a:effectLst/>
                <a:latin typeface="Helvetica Light"/>
              </a:defRPr>
            </a:pPr>
            <a:endParaRPr lang="en-US"/>
          </a:p>
        </c:txPr>
        <c:crossAx val="2141902664"/>
        <c:crosses val="autoZero"/>
        <c:auto val="1"/>
        <c:lblAlgn val="ctr"/>
        <c:lblOffset val="100"/>
        <c:noMultiLvlLbl val="1"/>
      </c:catAx>
      <c:valAx>
        <c:axId val="2141902664"/>
        <c:scaling>
          <c:orientation val="minMax"/>
        </c:scaling>
        <c:delete val="0"/>
        <c:axPos val="t"/>
        <c:majorGridlines>
          <c:spPr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c:spPr>
        </c:majorGridlines>
        <c:numFmt formatCode="General" sourceLinked="0"/>
        <c:majorTickMark val="none"/>
        <c:minorTickMark val="none"/>
        <c:tickLblPos val="high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 lvl="0">
              <a:defRPr sz="2000" b="0" i="0" u="none" strike="noStrike">
                <a:solidFill>
                  <a:srgbClr val="000000"/>
                </a:solidFill>
                <a:effectLst/>
                <a:latin typeface="Helvetica Light"/>
              </a:defRPr>
            </a:pPr>
            <a:endParaRPr lang="en-US"/>
          </a:p>
        </c:txPr>
        <c:crossAx val="2141899368"/>
        <c:crosses val="autoZero"/>
        <c:crossBetween val="between"/>
        <c:majorUnit val="8.0"/>
        <c:minorUnit val="4.0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43" name="Shape 43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4137178705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1pPr>
    <a:lvl2pPr indent="2286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2pPr>
    <a:lvl3pPr indent="4572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3pPr>
    <a:lvl4pPr indent="6858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4pPr>
    <a:lvl5pPr indent="9144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5pPr>
    <a:lvl6pPr indent="11430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6pPr>
    <a:lvl7pPr indent="13716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7pPr>
    <a:lvl8pPr indent="16002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8pPr>
    <a:lvl9pPr indent="18288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7" name="Shape 7"/>
          <p:cNvSpPr>
            <a:spLocks noGrp="1"/>
          </p:cNvSpPr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8" name="Shape 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11" name="Shape 11"/>
          <p:cNvSpPr>
            <a:spLocks noGrp="1"/>
          </p:cNvSpPr>
          <p:nvPr>
            <p:ph type="body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12" name="Shape 12"/>
          <p:cNvSpPr>
            <a:spLocks noGrp="1"/>
          </p:cNvSpPr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15" name="Shape 1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Title Text</a:t>
            </a:r>
          </a:p>
        </p:txBody>
      </p:sp>
      <p:sp>
        <p:nvSpPr>
          <p:cNvPr id="18" name="Shape 18"/>
          <p:cNvSpPr>
            <a:spLocks noGrp="1"/>
          </p:cNvSpPr>
          <p:nvPr>
            <p:ph type="body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19" name="Shape 1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22" name="Shape 2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25" name="Shape 25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Body Level One</a:t>
            </a:r>
          </a:p>
          <a:p>
            <a:pPr lvl="1">
              <a:defRPr sz="1800"/>
            </a:pPr>
            <a:r>
              <a:rPr sz="3600"/>
              <a:t>Body Level Two</a:t>
            </a:r>
          </a:p>
          <a:p>
            <a:pPr lvl="2">
              <a:defRPr sz="1800"/>
            </a:pPr>
            <a:r>
              <a:rPr sz="3600"/>
              <a:t>Body Level Three</a:t>
            </a:r>
          </a:p>
          <a:p>
            <a:pPr lvl="3">
              <a:defRPr sz="1800"/>
            </a:pPr>
            <a:r>
              <a:rPr sz="3600"/>
              <a:t>Body Level Four</a:t>
            </a:r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  <p:sp>
        <p:nvSpPr>
          <p:cNvPr id="26" name="Shape 2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29" name="Shape 29"/>
          <p:cNvSpPr>
            <a:spLocks noGrp="1"/>
          </p:cNvSpPr>
          <p:nvPr>
            <p:ph type="body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 lvl="0">
              <a:defRPr sz="1800"/>
            </a:pPr>
            <a:r>
              <a:rPr sz="2800"/>
              <a:t>Body Level One</a:t>
            </a:r>
          </a:p>
          <a:p>
            <a:pPr lvl="1">
              <a:defRPr sz="1800"/>
            </a:pPr>
            <a:r>
              <a:rPr sz="2800"/>
              <a:t>Body Level Two</a:t>
            </a:r>
          </a:p>
          <a:p>
            <a:pPr lvl="2">
              <a:defRPr sz="1800"/>
            </a:pPr>
            <a:r>
              <a:rPr sz="2800"/>
              <a:t>Body Level Three</a:t>
            </a:r>
          </a:p>
          <a:p>
            <a:pPr lvl="3">
              <a:defRPr sz="1800"/>
            </a:pPr>
            <a:r>
              <a:rPr sz="2800"/>
              <a:t>Body Level Four</a:t>
            </a:r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  <p:sp>
        <p:nvSpPr>
          <p:cNvPr id="30" name="Shape 3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Body Level One</a:t>
            </a:r>
          </a:p>
          <a:p>
            <a:pPr lvl="1">
              <a:defRPr sz="1800"/>
            </a:pPr>
            <a:r>
              <a:rPr sz="3600"/>
              <a:t>Body Level Two</a:t>
            </a:r>
          </a:p>
          <a:p>
            <a:pPr lvl="2">
              <a:defRPr sz="1800"/>
            </a:pPr>
            <a:r>
              <a:rPr sz="3600"/>
              <a:t>Body Level Three</a:t>
            </a:r>
          </a:p>
          <a:p>
            <a:pPr lvl="3">
              <a:defRPr sz="1800"/>
            </a:pPr>
            <a:r>
              <a:rPr sz="3600"/>
              <a:t>Body Level Four</a:t>
            </a:r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  <p:sp>
        <p:nvSpPr>
          <p:cNvPr id="33" name="Shape 3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sz="8000" dirty="0"/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sz="3600" dirty="0"/>
              <a:t>Body Level One</a:t>
            </a:r>
          </a:p>
          <a:p>
            <a:pPr lvl="1">
              <a:defRPr sz="1800"/>
            </a:pPr>
            <a:r>
              <a:rPr sz="3600" dirty="0"/>
              <a:t>Body Level Two</a:t>
            </a:r>
          </a:p>
          <a:p>
            <a:pPr lvl="2">
              <a:defRPr sz="1800"/>
            </a:pPr>
            <a:r>
              <a:rPr sz="3600" dirty="0"/>
              <a:t>Body Level Three</a:t>
            </a:r>
          </a:p>
          <a:p>
            <a:pPr lvl="3">
              <a:defRPr sz="1800"/>
            </a:pPr>
            <a:r>
              <a:rPr sz="3600" dirty="0"/>
              <a:t>Body Level Four</a:t>
            </a:r>
          </a:p>
          <a:p>
            <a:pPr lvl="4">
              <a:defRPr sz="1800"/>
            </a:pPr>
            <a:r>
              <a:rPr sz="3600" dirty="0"/>
              <a:t>Body Level Five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6354992" y="9251950"/>
            <a:ext cx="282116" cy="276999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>
              <a:defRPr sz="1800">
                <a:latin typeface="Helvetica"/>
                <a:ea typeface="Helvetica"/>
                <a:cs typeface="Helvetica"/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xmlns:p14="http://schemas.microsoft.com/office/powerpoint/2010/main" spd="med"/>
  <p:txStyles>
    <p:titleStyle>
      <a:lvl1pPr algn="ctr" defTabSz="584200">
        <a:defRPr sz="8000">
          <a:latin typeface="Helvetica"/>
          <a:ea typeface="Helvetica"/>
          <a:cs typeface="Helvetica"/>
          <a:sym typeface="Helvetica Light"/>
        </a:defRPr>
      </a:lvl1pPr>
      <a:lvl2pPr indent="228600" algn="ctr" defTabSz="584200">
        <a:defRPr sz="8000">
          <a:latin typeface="+mn-lt"/>
          <a:ea typeface="+mn-ea"/>
          <a:cs typeface="+mn-cs"/>
          <a:sym typeface="Helvetica Light"/>
        </a:defRPr>
      </a:lvl2pPr>
      <a:lvl3pPr indent="457200" algn="ctr" defTabSz="584200">
        <a:defRPr sz="8000">
          <a:latin typeface="+mn-lt"/>
          <a:ea typeface="+mn-ea"/>
          <a:cs typeface="+mn-cs"/>
          <a:sym typeface="Helvetica Light"/>
        </a:defRPr>
      </a:lvl3pPr>
      <a:lvl4pPr indent="685800" algn="ctr" defTabSz="584200">
        <a:defRPr sz="8000">
          <a:latin typeface="+mn-lt"/>
          <a:ea typeface="+mn-ea"/>
          <a:cs typeface="+mn-cs"/>
          <a:sym typeface="Helvetica Light"/>
        </a:defRPr>
      </a:lvl4pPr>
      <a:lvl5pPr indent="914400" algn="ctr" defTabSz="584200">
        <a:defRPr sz="8000">
          <a:latin typeface="+mn-lt"/>
          <a:ea typeface="+mn-ea"/>
          <a:cs typeface="+mn-cs"/>
          <a:sym typeface="Helvetica Light"/>
        </a:defRPr>
      </a:lvl5pPr>
      <a:lvl6pPr indent="1143000" algn="ctr" defTabSz="584200">
        <a:defRPr sz="8000">
          <a:latin typeface="+mn-lt"/>
          <a:ea typeface="+mn-ea"/>
          <a:cs typeface="+mn-cs"/>
          <a:sym typeface="Helvetica Light"/>
        </a:defRPr>
      </a:lvl6pPr>
      <a:lvl7pPr indent="1371600" algn="ctr" defTabSz="584200">
        <a:defRPr sz="8000">
          <a:latin typeface="+mn-lt"/>
          <a:ea typeface="+mn-ea"/>
          <a:cs typeface="+mn-cs"/>
          <a:sym typeface="Helvetica Light"/>
        </a:defRPr>
      </a:lvl7pPr>
      <a:lvl8pPr indent="1600200" algn="ctr" defTabSz="584200">
        <a:defRPr sz="8000">
          <a:latin typeface="+mn-lt"/>
          <a:ea typeface="+mn-ea"/>
          <a:cs typeface="+mn-cs"/>
          <a:sym typeface="Helvetica Light"/>
        </a:defRPr>
      </a:lvl8pPr>
      <a:lvl9pPr indent="1828800" algn="ctr" defTabSz="584200">
        <a:defRPr sz="8000">
          <a:latin typeface="+mn-lt"/>
          <a:ea typeface="+mn-ea"/>
          <a:cs typeface="+mn-cs"/>
          <a:sym typeface="Helvetica Light"/>
        </a:defRPr>
      </a:lvl9pPr>
    </p:titleStyle>
    <p:bodyStyle>
      <a:lvl1pPr marL="444500" indent="-444500" defTabSz="584200">
        <a:spcBef>
          <a:spcPts val="4200"/>
        </a:spcBef>
        <a:buSzPct val="75000"/>
        <a:buChar char="•"/>
        <a:defRPr sz="3600">
          <a:latin typeface="Helvetica"/>
          <a:ea typeface="Helvetica"/>
          <a:cs typeface="Helvetica"/>
          <a:sym typeface="Helvetica Light"/>
        </a:defRPr>
      </a:lvl1pPr>
      <a:lvl2pPr marL="889000" indent="-444500" defTabSz="584200">
        <a:spcBef>
          <a:spcPts val="4200"/>
        </a:spcBef>
        <a:buSzPct val="75000"/>
        <a:buChar char="•"/>
        <a:defRPr sz="3600">
          <a:latin typeface="Helvetica"/>
          <a:ea typeface="Helvetica"/>
          <a:cs typeface="Helvetica"/>
          <a:sym typeface="Helvetica Light"/>
        </a:defRPr>
      </a:lvl2pPr>
      <a:lvl3pPr marL="1333500" indent="-444500" defTabSz="584200">
        <a:spcBef>
          <a:spcPts val="4200"/>
        </a:spcBef>
        <a:buSzPct val="75000"/>
        <a:buChar char="•"/>
        <a:defRPr sz="3600">
          <a:latin typeface="Helvetica"/>
          <a:ea typeface="Helvetica"/>
          <a:cs typeface="Helvetica"/>
          <a:sym typeface="Helvetica Light"/>
        </a:defRPr>
      </a:lvl3pPr>
      <a:lvl4pPr marL="1778000" indent="-444500" defTabSz="584200">
        <a:spcBef>
          <a:spcPts val="4200"/>
        </a:spcBef>
        <a:buSzPct val="75000"/>
        <a:buChar char="•"/>
        <a:defRPr sz="3600">
          <a:latin typeface="Helvetica"/>
          <a:ea typeface="Helvetica"/>
          <a:cs typeface="Helvetica"/>
          <a:sym typeface="Helvetica Light"/>
        </a:defRPr>
      </a:lvl4pPr>
      <a:lvl5pPr marL="2222500" indent="-444500" defTabSz="584200">
        <a:spcBef>
          <a:spcPts val="4200"/>
        </a:spcBef>
        <a:buSzPct val="75000"/>
        <a:buChar char="•"/>
        <a:defRPr sz="3600">
          <a:latin typeface="Helvetica"/>
          <a:ea typeface="Helvetica"/>
          <a:cs typeface="Helvetica"/>
          <a:sym typeface="Helvetica Light"/>
        </a:defRPr>
      </a:lvl5pPr>
      <a:lvl6pPr marL="2667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6pPr>
      <a:lvl7pPr marL="3111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7pPr>
      <a:lvl8pPr marL="3556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8pPr>
      <a:lvl9pPr marL="4000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1pPr>
      <a:lvl2pPr indent="228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2pPr>
      <a:lvl3pPr indent="457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3pPr>
      <a:lvl4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4pPr>
      <a:lvl5pPr indent="9144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5pPr>
      <a:lvl6pPr indent="11430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6pPr>
      <a:lvl7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7pPr>
      <a:lvl8pPr indent="1600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8pPr>
      <a:lvl9pPr indent="1828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1.xml"/><Relationship Id="rId3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3.xml"/><Relationship Id="rId3" Type="http://schemas.openxmlformats.org/officeDocument/2006/relationships/chart" Target="../charts/char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4095">
              <a:defRPr sz="7040"/>
            </a:lvl1pPr>
          </a:lstStyle>
          <a:p>
            <a:pPr lvl="0">
              <a:defRPr sz="1800"/>
            </a:pPr>
            <a:r>
              <a:rPr sz="7040"/>
              <a:t>Using Sentence-Level LSTM Language Models for Script Inference </a:t>
            </a:r>
          </a:p>
        </p:txBody>
      </p:sp>
      <p:sp>
        <p:nvSpPr>
          <p:cNvPr id="46" name="Shape 46"/>
          <p:cNvSpPr>
            <a:spLocks noGrp="1"/>
          </p:cNvSpPr>
          <p:nvPr>
            <p:ph type="body" idx="1"/>
          </p:nvPr>
        </p:nvSpPr>
        <p:spPr>
          <a:xfrm>
            <a:off x="1270000" y="5194300"/>
            <a:ext cx="10464800" cy="2135634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Karl Pichotta and Raymond J. Mooney</a:t>
            </a:r>
          </a:p>
          <a:p>
            <a:pPr lvl="0">
              <a:defRPr sz="1800"/>
            </a:pPr>
            <a:r>
              <a:rPr sz="3200"/>
              <a:t>The University of Texas at Austin</a:t>
            </a:r>
          </a:p>
          <a:p>
            <a:pPr lvl="0">
              <a:defRPr sz="1800"/>
            </a:pPr>
            <a:endParaRPr sz="3200"/>
          </a:p>
          <a:p>
            <a:pPr lvl="0">
              <a:defRPr sz="1800"/>
            </a:pPr>
            <a:r>
              <a:rPr sz="3200"/>
              <a:t>ACL 2016, Berlin</a:t>
            </a:r>
          </a:p>
        </p:txBody>
      </p:sp>
      <p:sp>
        <p:nvSpPr>
          <p:cNvPr id="47" name="Shape 47"/>
          <p:cNvSpPr>
            <a:spLocks noGrp="1"/>
          </p:cNvSpPr>
          <p:nvPr>
            <p:ph type="sldNum" sz="quarter" idx="2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1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Outline</a:t>
            </a:r>
          </a:p>
        </p:txBody>
      </p:sp>
      <p:sp>
        <p:nvSpPr>
          <p:cNvPr id="82" name="Shape 82"/>
          <p:cNvSpPr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</p:spPr>
        <p:txBody>
          <a:bodyPr/>
          <a:lstStyle/>
          <a:p>
            <a:pPr marL="432152" lvl="0" indent="-432152">
              <a:defRPr sz="1800"/>
            </a:pPr>
            <a:r>
              <a:rPr sz="3500"/>
              <a:t>Background &amp; Methods</a:t>
            </a:r>
          </a:p>
          <a:p>
            <a:pPr marL="432152" lvl="0" indent="-432152">
              <a:defRPr sz="1800"/>
            </a:pPr>
            <a:r>
              <a:rPr sz="3500">
                <a:solidFill>
                  <a:srgbClr val="A6AAA9"/>
                </a:solidFill>
              </a:rPr>
              <a:t>Experiments</a:t>
            </a:r>
          </a:p>
          <a:p>
            <a:pPr marL="432152" lvl="0" indent="-432152">
              <a:defRPr sz="1800"/>
            </a:pPr>
            <a:r>
              <a:rPr sz="3500">
                <a:solidFill>
                  <a:srgbClr val="A6AAA9"/>
                </a:solidFill>
              </a:rPr>
              <a:t>Conclusions</a:t>
            </a:r>
          </a:p>
        </p:txBody>
      </p:sp>
      <p:sp>
        <p:nvSpPr>
          <p:cNvPr id="83" name="Shape 8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10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Outline</a:t>
            </a:r>
          </a:p>
        </p:txBody>
      </p:sp>
      <p:sp>
        <p:nvSpPr>
          <p:cNvPr id="86" name="Shape 86"/>
          <p:cNvSpPr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</p:spPr>
        <p:txBody>
          <a:bodyPr/>
          <a:lstStyle/>
          <a:p>
            <a:pPr marL="432152" lvl="0" indent="-432152">
              <a:defRPr sz="1800"/>
            </a:pPr>
            <a:r>
              <a:rPr sz="3500"/>
              <a:t>Background &amp; Methods</a:t>
            </a:r>
          </a:p>
          <a:p>
            <a:pPr marL="876652" lvl="1" indent="-432152">
              <a:defRPr sz="1800"/>
            </a:pPr>
            <a:r>
              <a:rPr sz="3500"/>
              <a:t>Event Sequence Learning &amp; Inference</a:t>
            </a:r>
          </a:p>
          <a:p>
            <a:pPr marL="876652" lvl="1" indent="-432152">
              <a:defRPr sz="1800"/>
            </a:pPr>
            <a:r>
              <a:rPr sz="3500"/>
              <a:t>Sentence-Level Language Models</a:t>
            </a:r>
          </a:p>
        </p:txBody>
      </p:sp>
      <p:sp>
        <p:nvSpPr>
          <p:cNvPr id="87" name="Shape 8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11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Outline</a:t>
            </a:r>
          </a:p>
        </p:txBody>
      </p:sp>
      <p:sp>
        <p:nvSpPr>
          <p:cNvPr id="90" name="Shape 90"/>
          <p:cNvSpPr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</p:spPr>
        <p:txBody>
          <a:bodyPr/>
          <a:lstStyle/>
          <a:p>
            <a:pPr marL="432152" lvl="0" indent="-432152">
              <a:defRPr sz="1800"/>
            </a:pPr>
            <a:r>
              <a:rPr sz="3500">
                <a:solidFill>
                  <a:srgbClr val="A6AAA9"/>
                </a:solidFill>
              </a:rPr>
              <a:t>Background &amp; Methods</a:t>
            </a:r>
          </a:p>
          <a:p>
            <a:pPr marL="876652" lvl="1" indent="-432152">
              <a:defRPr sz="1800"/>
            </a:pPr>
            <a:r>
              <a:rPr sz="3500"/>
              <a:t>Event Sequence Learning &amp; Inference</a:t>
            </a:r>
          </a:p>
          <a:p>
            <a:pPr marL="876652" lvl="1" indent="-432152">
              <a:defRPr sz="1800"/>
            </a:pPr>
            <a:r>
              <a:rPr sz="3500">
                <a:solidFill>
                  <a:srgbClr val="A6AAA9"/>
                </a:solidFill>
              </a:rPr>
              <a:t>Sentence-Level Language Models</a:t>
            </a:r>
          </a:p>
        </p:txBody>
      </p:sp>
      <p:sp>
        <p:nvSpPr>
          <p:cNvPr id="91" name="Shape 9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12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43305">
              <a:defRPr sz="7440"/>
            </a:lvl1pPr>
          </a:lstStyle>
          <a:p>
            <a:pPr lvl="0">
              <a:defRPr sz="1800"/>
            </a:pPr>
            <a:r>
              <a:rPr sz="7440"/>
              <a:t>Event Sequence Learning</a:t>
            </a:r>
          </a:p>
        </p:txBody>
      </p:sp>
      <p:sp>
        <p:nvSpPr>
          <p:cNvPr id="94" name="Shape 94"/>
          <p:cNvSpPr>
            <a:spLocks noGrp="1"/>
          </p:cNvSpPr>
          <p:nvPr>
            <p:ph type="body" idx="1"/>
          </p:nvPr>
        </p:nvSpPr>
        <p:spPr>
          <a:xfrm>
            <a:off x="952500" y="2609850"/>
            <a:ext cx="11099800" cy="6286500"/>
          </a:xfrm>
          <a:prstGeom prst="rect">
            <a:avLst/>
          </a:prstGeom>
        </p:spPr>
        <p:txBody>
          <a:bodyPr/>
          <a:lstStyle/>
          <a:p>
            <a:pPr marL="407458" lvl="0" indent="-407458">
              <a:defRPr sz="1800"/>
            </a:pPr>
            <a:r>
              <a:rPr sz="3300"/>
              <a:t>[Schank &amp; Abelson 1977]</a:t>
            </a:r>
            <a:r>
              <a:rPr sz="3500"/>
              <a:t> gave a non-statistical account of </a:t>
            </a:r>
            <a:r>
              <a:rPr sz="3500" i="1"/>
              <a:t>scripts</a:t>
            </a:r>
            <a:r>
              <a:rPr sz="3500"/>
              <a:t> (events in sequence).</a:t>
            </a:r>
          </a:p>
          <a:p>
            <a:pPr marL="407458" lvl="0" indent="-407458">
              <a:defRPr sz="1800"/>
            </a:pPr>
            <a:r>
              <a:rPr sz="3300"/>
              <a:t>[Chambers &amp; Jurafsky (ACL 2008)]</a:t>
            </a:r>
            <a:r>
              <a:rPr sz="3500"/>
              <a:t> provided a statistical model of </a:t>
            </a:r>
            <a:r>
              <a:rPr sz="3500" i="1"/>
              <a:t>(verb, dependency) </a:t>
            </a:r>
            <a:r>
              <a:rPr sz="3500"/>
              <a:t>events.</a:t>
            </a:r>
          </a:p>
          <a:p>
            <a:pPr marL="432152" lvl="0" indent="-432152">
              <a:defRPr sz="1800"/>
            </a:pPr>
            <a:r>
              <a:rPr sz="3500"/>
              <a:t>A recent body of work focuses on learning statistical models of event sequences </a:t>
            </a:r>
            <a:r>
              <a:rPr sz="2700"/>
              <a:t>[e.g. P. &amp; Mooney (AAAI 2016)]</a:t>
            </a:r>
            <a:r>
              <a:rPr sz="3200"/>
              <a:t>.</a:t>
            </a:r>
          </a:p>
          <a:p>
            <a:pPr marL="395111" lvl="0" indent="-395111">
              <a:defRPr sz="1800"/>
            </a:pPr>
            <a:r>
              <a:rPr sz="3200" i="1"/>
              <a:t>Events</a:t>
            </a:r>
            <a:r>
              <a:rPr sz="3200"/>
              <a:t> are, for us, verbs with multiple NP arguments.</a:t>
            </a:r>
          </a:p>
        </p:txBody>
      </p:sp>
      <p:sp>
        <p:nvSpPr>
          <p:cNvPr id="95" name="Shape 9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13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9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1" build="p" bldLvl="5" animBg="1" advAuto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43305">
              <a:defRPr sz="7440"/>
            </a:lvl1pPr>
          </a:lstStyle>
          <a:p>
            <a:pPr lvl="0">
              <a:defRPr sz="1800"/>
            </a:pPr>
            <a:r>
              <a:rPr sz="7440"/>
              <a:t>Event Sequence Learning</a:t>
            </a:r>
          </a:p>
        </p:txBody>
      </p:sp>
      <p:sp>
        <p:nvSpPr>
          <p:cNvPr id="98" name="Shape 9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14</a:t>
            </a:fld>
            <a:endParaRPr/>
          </a:p>
        </p:txBody>
      </p:sp>
      <p:sp>
        <p:nvSpPr>
          <p:cNvPr id="99" name="Shape 99"/>
          <p:cNvSpPr/>
          <p:nvPr/>
        </p:nvSpPr>
        <p:spPr>
          <a:xfrm>
            <a:off x="350686" y="3459168"/>
            <a:ext cx="2583461" cy="1907155"/>
          </a:xfrm>
          <a:prstGeom prst="rect">
            <a:avLst/>
          </a:prstGeom>
          <a:ln w="38100">
            <a:solid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 dirty="0">
              <a:latin typeface="Helvetica"/>
              <a:ea typeface="Helvetica"/>
              <a:cs typeface="Helvetica"/>
            </a:endParaRPr>
          </a:p>
        </p:txBody>
      </p:sp>
      <p:sp>
        <p:nvSpPr>
          <p:cNvPr id="100" name="Shape 100"/>
          <p:cNvSpPr/>
          <p:nvPr/>
        </p:nvSpPr>
        <p:spPr>
          <a:xfrm>
            <a:off x="410880" y="3530453"/>
            <a:ext cx="2463073" cy="17645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 dirty="0">
                <a:latin typeface="Helvetica"/>
                <a:ea typeface="Helvetica"/>
                <a:cs typeface="Helvetica"/>
              </a:rPr>
              <a:t>Millions</a:t>
            </a:r>
          </a:p>
          <a:p>
            <a:pPr lvl="0">
              <a:defRPr sz="1800"/>
            </a:pPr>
            <a:r>
              <a:rPr sz="3600" dirty="0">
                <a:latin typeface="Helvetica"/>
                <a:ea typeface="Helvetica"/>
                <a:cs typeface="Helvetica"/>
              </a:rPr>
              <a:t>of</a:t>
            </a:r>
          </a:p>
          <a:p>
            <a:pPr lvl="0">
              <a:defRPr sz="1800"/>
            </a:pPr>
            <a:r>
              <a:rPr sz="3600" dirty="0">
                <a:latin typeface="Helvetica"/>
                <a:ea typeface="Helvetica"/>
                <a:cs typeface="Helvetica"/>
              </a:rPr>
              <a:t>Documents</a:t>
            </a:r>
          </a:p>
        </p:txBody>
      </p:sp>
      <p:sp>
        <p:nvSpPr>
          <p:cNvPr id="101" name="Shape 101"/>
          <p:cNvSpPr/>
          <p:nvPr/>
        </p:nvSpPr>
        <p:spPr>
          <a:xfrm>
            <a:off x="2920144" y="4412745"/>
            <a:ext cx="1137841" cy="1"/>
          </a:xfrm>
          <a:prstGeom prst="line">
            <a:avLst/>
          </a:prstGeom>
          <a:ln w="38100">
            <a:solidFill/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 dirty="0">
              <a:latin typeface="Helvetica"/>
              <a:ea typeface="Helvetica"/>
              <a:cs typeface="Helvetica"/>
            </a:endParaRPr>
          </a:p>
        </p:txBody>
      </p:sp>
      <p:sp>
        <p:nvSpPr>
          <p:cNvPr id="102" name="Shape 102"/>
          <p:cNvSpPr/>
          <p:nvPr/>
        </p:nvSpPr>
        <p:spPr>
          <a:xfrm>
            <a:off x="4077980" y="3557219"/>
            <a:ext cx="3298998" cy="1711053"/>
          </a:xfrm>
          <a:prstGeom prst="rect">
            <a:avLst/>
          </a:prstGeom>
          <a:ln w="38100">
            <a:solid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 dirty="0">
              <a:latin typeface="Helvetica"/>
              <a:ea typeface="Helvetica"/>
              <a:cs typeface="Helvetica"/>
            </a:endParaRPr>
          </a:p>
        </p:txBody>
      </p:sp>
      <p:sp>
        <p:nvSpPr>
          <p:cNvPr id="103" name="Shape 103"/>
          <p:cNvSpPr/>
          <p:nvPr/>
        </p:nvSpPr>
        <p:spPr>
          <a:xfrm>
            <a:off x="4098780" y="3530453"/>
            <a:ext cx="3292989" cy="17645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3600" dirty="0">
                <a:latin typeface="Helvetica"/>
                <a:ea typeface="Helvetica"/>
                <a:cs typeface="Helvetica"/>
              </a:rPr>
              <a:t>NLP Pipeline</a:t>
            </a:r>
          </a:p>
          <a:p>
            <a:pPr lvl="0" algn="l">
              <a:defRPr sz="1800"/>
            </a:pPr>
            <a:r>
              <a:rPr sz="3600" dirty="0">
                <a:latin typeface="Helvetica"/>
                <a:ea typeface="Helvetica"/>
                <a:cs typeface="Helvetica"/>
              </a:rPr>
              <a:t>   </a:t>
            </a:r>
            <a:r>
              <a:rPr sz="2400" dirty="0">
                <a:latin typeface="Helvetica"/>
                <a:ea typeface="Helvetica"/>
                <a:cs typeface="Helvetica"/>
              </a:rPr>
              <a:t>• </a:t>
            </a:r>
            <a:r>
              <a:rPr sz="3600" dirty="0">
                <a:latin typeface="Helvetica"/>
                <a:ea typeface="Helvetica"/>
                <a:cs typeface="Helvetica"/>
              </a:rPr>
              <a:t>Syntax</a:t>
            </a:r>
          </a:p>
          <a:p>
            <a:pPr lvl="0" algn="l">
              <a:defRPr sz="1800"/>
            </a:pPr>
            <a:r>
              <a:rPr sz="3600" dirty="0">
                <a:latin typeface="Helvetica"/>
                <a:ea typeface="Helvetica"/>
                <a:cs typeface="Helvetica"/>
              </a:rPr>
              <a:t>   </a:t>
            </a:r>
            <a:r>
              <a:rPr sz="2400" dirty="0">
                <a:latin typeface="Helvetica"/>
                <a:ea typeface="Helvetica"/>
                <a:cs typeface="Helvetica"/>
              </a:rPr>
              <a:t>• </a:t>
            </a:r>
            <a:r>
              <a:rPr sz="3600" dirty="0">
                <a:latin typeface="Helvetica"/>
                <a:ea typeface="Helvetica"/>
                <a:cs typeface="Helvetica"/>
              </a:rPr>
              <a:t>Coreference</a:t>
            </a:r>
          </a:p>
        </p:txBody>
      </p:sp>
      <p:sp>
        <p:nvSpPr>
          <p:cNvPr id="104" name="Shape 104"/>
          <p:cNvSpPr/>
          <p:nvPr/>
        </p:nvSpPr>
        <p:spPr>
          <a:xfrm>
            <a:off x="8551612" y="3459168"/>
            <a:ext cx="4081727" cy="1907155"/>
          </a:xfrm>
          <a:prstGeom prst="rect">
            <a:avLst/>
          </a:prstGeom>
          <a:ln w="38100">
            <a:solid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 dirty="0">
              <a:latin typeface="Helvetica"/>
              <a:ea typeface="Helvetica"/>
              <a:cs typeface="Helvetica"/>
            </a:endParaRPr>
          </a:p>
        </p:txBody>
      </p:sp>
      <p:sp>
        <p:nvSpPr>
          <p:cNvPr id="105" name="Shape 105"/>
          <p:cNvSpPr/>
          <p:nvPr/>
        </p:nvSpPr>
        <p:spPr>
          <a:xfrm>
            <a:off x="8631950" y="3632949"/>
            <a:ext cx="3943976" cy="14124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lvl="0">
              <a:defRPr sz="1800"/>
            </a:pPr>
            <a:r>
              <a:rPr sz="3600" dirty="0">
                <a:latin typeface="Helvetica"/>
                <a:ea typeface="Helvetica"/>
                <a:cs typeface="Helvetica"/>
              </a:rPr>
              <a:t>Millions of</a:t>
            </a:r>
          </a:p>
          <a:p>
            <a:pPr lvl="0">
              <a:defRPr sz="1800"/>
            </a:pPr>
            <a:r>
              <a:rPr sz="3600" dirty="0">
                <a:latin typeface="Helvetica"/>
                <a:ea typeface="Helvetica"/>
                <a:cs typeface="Helvetica"/>
              </a:rPr>
              <a:t>Event Sequences</a:t>
            </a:r>
          </a:p>
        </p:txBody>
      </p:sp>
      <p:sp>
        <p:nvSpPr>
          <p:cNvPr id="106" name="Shape 106"/>
          <p:cNvSpPr/>
          <p:nvPr/>
        </p:nvSpPr>
        <p:spPr>
          <a:xfrm>
            <a:off x="7396027" y="4412745"/>
            <a:ext cx="1137841" cy="1"/>
          </a:xfrm>
          <a:prstGeom prst="line">
            <a:avLst/>
          </a:prstGeom>
          <a:ln w="38100">
            <a:solidFill/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 dirty="0">
              <a:latin typeface="Helvetica"/>
              <a:ea typeface="Helvetica"/>
              <a:cs typeface="Helvetica"/>
            </a:endParaRPr>
          </a:p>
        </p:txBody>
      </p:sp>
      <p:sp>
        <p:nvSpPr>
          <p:cNvPr id="107" name="Shape 107"/>
          <p:cNvSpPr/>
          <p:nvPr/>
        </p:nvSpPr>
        <p:spPr>
          <a:xfrm>
            <a:off x="8711362" y="6932166"/>
            <a:ext cx="3785152" cy="1527869"/>
          </a:xfrm>
          <a:prstGeom prst="rect">
            <a:avLst/>
          </a:prstGeom>
          <a:solidFill>
            <a:srgbClr val="DCDEE0"/>
          </a:solidFill>
          <a:ln w="38100">
            <a:solid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/>
            </a:pPr>
            <a:endParaRPr dirty="0">
              <a:latin typeface="Helvetica"/>
              <a:ea typeface="Helvetica"/>
              <a:cs typeface="Helvetica"/>
            </a:endParaRPr>
          </a:p>
        </p:txBody>
      </p:sp>
      <p:sp>
        <p:nvSpPr>
          <p:cNvPr id="108" name="Shape 108"/>
          <p:cNvSpPr/>
          <p:nvPr/>
        </p:nvSpPr>
        <p:spPr>
          <a:xfrm>
            <a:off x="8859506" y="7005490"/>
            <a:ext cx="3488864" cy="12105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 dirty="0">
                <a:latin typeface="Helvetica"/>
                <a:ea typeface="Helvetica"/>
                <a:cs typeface="Helvetica"/>
              </a:rPr>
              <a:t>Train a</a:t>
            </a:r>
          </a:p>
          <a:p>
            <a:pPr lvl="0">
              <a:defRPr sz="1800"/>
            </a:pPr>
            <a:r>
              <a:rPr sz="3600" dirty="0">
                <a:latin typeface="Helvetica"/>
                <a:ea typeface="Helvetica"/>
                <a:cs typeface="Helvetica"/>
              </a:rPr>
              <a:t>Statistical Model</a:t>
            </a:r>
          </a:p>
        </p:txBody>
      </p:sp>
      <p:sp>
        <p:nvSpPr>
          <p:cNvPr id="109" name="Shape 109"/>
          <p:cNvSpPr/>
          <p:nvPr/>
        </p:nvSpPr>
        <p:spPr>
          <a:xfrm>
            <a:off x="10567469" y="5382023"/>
            <a:ext cx="1" cy="1565969"/>
          </a:xfrm>
          <a:prstGeom prst="line">
            <a:avLst/>
          </a:prstGeom>
          <a:ln w="38100">
            <a:solidFill/>
            <a:prstDash val="sysDot"/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 dirty="0">
              <a:latin typeface="Helvetica"/>
              <a:ea typeface="Helvetica"/>
              <a:cs typeface="Helvetica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6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7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8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9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1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1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1" animBg="1" advAuto="0"/>
      <p:bldP spid="100" grpId="2" animBg="1" advAuto="0"/>
      <p:bldP spid="101" grpId="4" animBg="1" advAuto="0"/>
      <p:bldP spid="102" grpId="3" animBg="1" advAuto="0"/>
      <p:bldP spid="103" grpId="5" animBg="1" advAuto="0"/>
      <p:bldP spid="104" grpId="7" animBg="1" advAuto="0"/>
      <p:bldP spid="105" grpId="8" animBg="1" advAuto="0"/>
      <p:bldP spid="106" grpId="6" animBg="1" advAuto="0"/>
      <p:bldP spid="107" grpId="10" animBg="1" advAuto="0"/>
      <p:bldP spid="108" grpId="11" animBg="1" advAuto="0"/>
      <p:bldP spid="109" grpId="9" animBg="1" advAuto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1622">
              <a:defRPr sz="7280"/>
            </a:lvl1pPr>
          </a:lstStyle>
          <a:p>
            <a:pPr lvl="0">
              <a:defRPr sz="1800"/>
            </a:pPr>
            <a:r>
              <a:rPr sz="7280"/>
              <a:t>Event Sequence Inference</a:t>
            </a:r>
          </a:p>
        </p:txBody>
      </p:sp>
      <p:sp>
        <p:nvSpPr>
          <p:cNvPr id="112" name="Shape 11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15</a:t>
            </a:fld>
            <a:endParaRPr/>
          </a:p>
        </p:txBody>
      </p:sp>
      <p:sp>
        <p:nvSpPr>
          <p:cNvPr id="113" name="Shape 113"/>
          <p:cNvSpPr/>
          <p:nvPr/>
        </p:nvSpPr>
        <p:spPr>
          <a:xfrm>
            <a:off x="350686" y="3459168"/>
            <a:ext cx="2583461" cy="1907155"/>
          </a:xfrm>
          <a:prstGeom prst="rect">
            <a:avLst/>
          </a:prstGeom>
          <a:ln w="38100">
            <a:solid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 dirty="0">
              <a:latin typeface="Helvetica"/>
              <a:ea typeface="Helvetica"/>
              <a:cs typeface="Helvetica"/>
            </a:endParaRPr>
          </a:p>
        </p:txBody>
      </p:sp>
      <p:sp>
        <p:nvSpPr>
          <p:cNvPr id="114" name="Shape 114"/>
          <p:cNvSpPr/>
          <p:nvPr/>
        </p:nvSpPr>
        <p:spPr>
          <a:xfrm>
            <a:off x="526296" y="3807452"/>
            <a:ext cx="2232241" cy="12105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 dirty="0">
                <a:latin typeface="Helvetica"/>
                <a:ea typeface="Helvetica"/>
                <a:cs typeface="Helvetica"/>
              </a:rPr>
              <a:t>New Test</a:t>
            </a:r>
          </a:p>
          <a:p>
            <a:pPr lvl="0">
              <a:defRPr sz="1800"/>
            </a:pPr>
            <a:r>
              <a:rPr sz="3600" dirty="0">
                <a:latin typeface="Helvetica"/>
                <a:ea typeface="Helvetica"/>
                <a:cs typeface="Helvetica"/>
              </a:rPr>
              <a:t>Document</a:t>
            </a:r>
          </a:p>
        </p:txBody>
      </p:sp>
      <p:sp>
        <p:nvSpPr>
          <p:cNvPr id="115" name="Shape 115"/>
          <p:cNvSpPr/>
          <p:nvPr/>
        </p:nvSpPr>
        <p:spPr>
          <a:xfrm>
            <a:off x="2920144" y="4412745"/>
            <a:ext cx="1137841" cy="1"/>
          </a:xfrm>
          <a:prstGeom prst="line">
            <a:avLst/>
          </a:prstGeom>
          <a:ln w="38100">
            <a:solidFill/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 dirty="0">
              <a:latin typeface="Helvetica"/>
              <a:ea typeface="Helvetica"/>
              <a:cs typeface="Helvetica"/>
            </a:endParaRPr>
          </a:p>
        </p:txBody>
      </p:sp>
      <p:sp>
        <p:nvSpPr>
          <p:cNvPr id="116" name="Shape 116"/>
          <p:cNvSpPr/>
          <p:nvPr/>
        </p:nvSpPr>
        <p:spPr>
          <a:xfrm>
            <a:off x="4077980" y="3557219"/>
            <a:ext cx="3298998" cy="1711053"/>
          </a:xfrm>
          <a:prstGeom prst="rect">
            <a:avLst/>
          </a:prstGeom>
          <a:ln w="38100">
            <a:solid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 dirty="0">
              <a:latin typeface="Helvetica"/>
              <a:ea typeface="Helvetica"/>
              <a:cs typeface="Helvetica"/>
            </a:endParaRPr>
          </a:p>
        </p:txBody>
      </p:sp>
      <p:sp>
        <p:nvSpPr>
          <p:cNvPr id="117" name="Shape 117"/>
          <p:cNvSpPr/>
          <p:nvPr/>
        </p:nvSpPr>
        <p:spPr>
          <a:xfrm>
            <a:off x="4098780" y="3530453"/>
            <a:ext cx="3292989" cy="17645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3600" dirty="0">
                <a:latin typeface="Helvetica"/>
                <a:ea typeface="Helvetica"/>
                <a:cs typeface="Helvetica"/>
              </a:rPr>
              <a:t>NLP Pipeline</a:t>
            </a:r>
          </a:p>
          <a:p>
            <a:pPr lvl="0" algn="l">
              <a:defRPr sz="1800"/>
            </a:pPr>
            <a:r>
              <a:rPr sz="3600" dirty="0">
                <a:latin typeface="Helvetica"/>
                <a:ea typeface="Helvetica"/>
                <a:cs typeface="Helvetica"/>
              </a:rPr>
              <a:t>   </a:t>
            </a:r>
            <a:r>
              <a:rPr sz="2400" dirty="0">
                <a:latin typeface="Helvetica"/>
                <a:ea typeface="Helvetica"/>
                <a:cs typeface="Helvetica"/>
              </a:rPr>
              <a:t>• </a:t>
            </a:r>
            <a:r>
              <a:rPr sz="3600" dirty="0">
                <a:latin typeface="Helvetica"/>
                <a:ea typeface="Helvetica"/>
                <a:cs typeface="Helvetica"/>
              </a:rPr>
              <a:t>Syntax</a:t>
            </a:r>
          </a:p>
          <a:p>
            <a:pPr lvl="0" algn="l">
              <a:defRPr sz="1800"/>
            </a:pPr>
            <a:r>
              <a:rPr sz="3600" dirty="0">
                <a:latin typeface="Helvetica"/>
                <a:ea typeface="Helvetica"/>
                <a:cs typeface="Helvetica"/>
              </a:rPr>
              <a:t>   </a:t>
            </a:r>
            <a:r>
              <a:rPr sz="2400" dirty="0">
                <a:latin typeface="Helvetica"/>
                <a:ea typeface="Helvetica"/>
                <a:cs typeface="Helvetica"/>
              </a:rPr>
              <a:t>• </a:t>
            </a:r>
            <a:r>
              <a:rPr sz="3600" dirty="0">
                <a:latin typeface="Helvetica"/>
                <a:ea typeface="Helvetica"/>
                <a:cs typeface="Helvetica"/>
              </a:rPr>
              <a:t>Coreference</a:t>
            </a:r>
          </a:p>
        </p:txBody>
      </p:sp>
      <p:sp>
        <p:nvSpPr>
          <p:cNvPr id="118" name="Shape 118"/>
          <p:cNvSpPr/>
          <p:nvPr/>
        </p:nvSpPr>
        <p:spPr>
          <a:xfrm>
            <a:off x="8551612" y="3459168"/>
            <a:ext cx="4081727" cy="1907155"/>
          </a:xfrm>
          <a:prstGeom prst="rect">
            <a:avLst/>
          </a:prstGeom>
          <a:ln w="38100">
            <a:solid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 dirty="0">
              <a:latin typeface="Helvetica"/>
              <a:ea typeface="Helvetica"/>
              <a:cs typeface="Helvetica"/>
            </a:endParaRPr>
          </a:p>
        </p:txBody>
      </p:sp>
      <p:sp>
        <p:nvSpPr>
          <p:cNvPr id="119" name="Shape 119"/>
          <p:cNvSpPr/>
          <p:nvPr/>
        </p:nvSpPr>
        <p:spPr>
          <a:xfrm>
            <a:off x="8631950" y="3632949"/>
            <a:ext cx="3943976" cy="14124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lvl="0">
              <a:defRPr sz="1800"/>
            </a:pPr>
            <a:r>
              <a:rPr sz="3600" dirty="0">
                <a:latin typeface="Helvetica"/>
                <a:ea typeface="Helvetica"/>
                <a:cs typeface="Helvetica"/>
              </a:rPr>
              <a:t>Single</a:t>
            </a:r>
          </a:p>
          <a:p>
            <a:pPr lvl="0">
              <a:defRPr sz="1800"/>
            </a:pPr>
            <a:r>
              <a:rPr sz="3600" dirty="0">
                <a:latin typeface="Helvetica"/>
                <a:ea typeface="Helvetica"/>
                <a:cs typeface="Helvetica"/>
              </a:rPr>
              <a:t>Event Sequence</a:t>
            </a:r>
          </a:p>
        </p:txBody>
      </p:sp>
      <p:sp>
        <p:nvSpPr>
          <p:cNvPr id="120" name="Shape 120"/>
          <p:cNvSpPr/>
          <p:nvPr/>
        </p:nvSpPr>
        <p:spPr>
          <a:xfrm>
            <a:off x="7396027" y="4412745"/>
            <a:ext cx="1137841" cy="1"/>
          </a:xfrm>
          <a:prstGeom prst="line">
            <a:avLst/>
          </a:prstGeom>
          <a:ln w="38100">
            <a:solidFill/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 dirty="0">
              <a:latin typeface="Helvetica"/>
              <a:ea typeface="Helvetica"/>
              <a:cs typeface="Helvetica"/>
            </a:endParaRPr>
          </a:p>
        </p:txBody>
      </p:sp>
      <p:sp>
        <p:nvSpPr>
          <p:cNvPr id="121" name="Shape 121"/>
          <p:cNvSpPr/>
          <p:nvPr/>
        </p:nvSpPr>
        <p:spPr>
          <a:xfrm>
            <a:off x="8711362" y="6932166"/>
            <a:ext cx="3785152" cy="1527869"/>
          </a:xfrm>
          <a:prstGeom prst="rect">
            <a:avLst/>
          </a:prstGeom>
          <a:solidFill>
            <a:srgbClr val="DCDEE0"/>
          </a:solidFill>
          <a:ln w="38100">
            <a:solid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/>
            </a:pPr>
            <a:endParaRPr dirty="0">
              <a:latin typeface="Helvetica"/>
              <a:ea typeface="Helvetica"/>
              <a:cs typeface="Helvetica"/>
            </a:endParaRPr>
          </a:p>
        </p:txBody>
      </p:sp>
      <p:sp>
        <p:nvSpPr>
          <p:cNvPr id="122" name="Shape 122"/>
          <p:cNvSpPr/>
          <p:nvPr/>
        </p:nvSpPr>
        <p:spPr>
          <a:xfrm>
            <a:off x="8859506" y="7043590"/>
            <a:ext cx="3488864" cy="12105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 dirty="0">
                <a:latin typeface="Helvetica"/>
                <a:ea typeface="Helvetica"/>
                <a:cs typeface="Helvetica"/>
              </a:rPr>
              <a:t>Query Trained</a:t>
            </a:r>
          </a:p>
          <a:p>
            <a:pPr lvl="0">
              <a:defRPr sz="1800"/>
            </a:pPr>
            <a:r>
              <a:rPr sz="3600" dirty="0">
                <a:latin typeface="Helvetica"/>
                <a:ea typeface="Helvetica"/>
                <a:cs typeface="Helvetica"/>
              </a:rPr>
              <a:t>Statistical Model</a:t>
            </a:r>
          </a:p>
        </p:txBody>
      </p:sp>
      <p:sp>
        <p:nvSpPr>
          <p:cNvPr id="123" name="Shape 123"/>
          <p:cNvSpPr/>
          <p:nvPr/>
        </p:nvSpPr>
        <p:spPr>
          <a:xfrm>
            <a:off x="10567469" y="5382023"/>
            <a:ext cx="1" cy="1565969"/>
          </a:xfrm>
          <a:prstGeom prst="line">
            <a:avLst/>
          </a:prstGeom>
          <a:ln w="38100">
            <a:solidFill/>
            <a:prstDash val="sysDot"/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 dirty="0">
              <a:latin typeface="Helvetica"/>
              <a:ea typeface="Helvetica"/>
              <a:cs typeface="Helvetica"/>
            </a:endParaRPr>
          </a:p>
        </p:txBody>
      </p:sp>
      <p:sp>
        <p:nvSpPr>
          <p:cNvPr id="124" name="Shape 124"/>
          <p:cNvSpPr/>
          <p:nvPr/>
        </p:nvSpPr>
        <p:spPr>
          <a:xfrm>
            <a:off x="3834429" y="6932166"/>
            <a:ext cx="3785153" cy="1527869"/>
          </a:xfrm>
          <a:prstGeom prst="rect">
            <a:avLst/>
          </a:prstGeom>
          <a:solidFill>
            <a:srgbClr val="DCDEE0"/>
          </a:solidFill>
          <a:ln w="38100">
            <a:solid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/>
            </a:pPr>
            <a:endParaRPr dirty="0">
              <a:latin typeface="Helvetica"/>
              <a:ea typeface="Helvetica"/>
              <a:cs typeface="Helvetica"/>
            </a:endParaRPr>
          </a:p>
        </p:txBody>
      </p:sp>
      <p:sp>
        <p:nvSpPr>
          <p:cNvPr id="125" name="Shape 125"/>
          <p:cNvSpPr/>
          <p:nvPr/>
        </p:nvSpPr>
        <p:spPr>
          <a:xfrm>
            <a:off x="3892056" y="7043590"/>
            <a:ext cx="3669900" cy="12105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 dirty="0">
                <a:latin typeface="Helvetica"/>
                <a:ea typeface="Helvetica"/>
                <a:cs typeface="Helvetica"/>
              </a:rPr>
              <a:t>Inferred Probable</a:t>
            </a:r>
          </a:p>
          <a:p>
            <a:pPr lvl="0">
              <a:defRPr sz="1800"/>
            </a:pPr>
            <a:r>
              <a:rPr sz="3600" dirty="0">
                <a:latin typeface="Helvetica"/>
                <a:ea typeface="Helvetica"/>
                <a:cs typeface="Helvetica"/>
              </a:rPr>
              <a:t>Events</a:t>
            </a:r>
          </a:p>
        </p:txBody>
      </p:sp>
      <p:sp>
        <p:nvSpPr>
          <p:cNvPr id="126" name="Shape 126"/>
          <p:cNvSpPr/>
          <p:nvPr/>
        </p:nvSpPr>
        <p:spPr>
          <a:xfrm flipH="1">
            <a:off x="7634599" y="7696100"/>
            <a:ext cx="1061746" cy="1"/>
          </a:xfrm>
          <a:prstGeom prst="line">
            <a:avLst/>
          </a:prstGeom>
          <a:ln w="38100">
            <a:solidFill/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 dirty="0">
              <a:latin typeface="Helvetica"/>
              <a:ea typeface="Helvetica"/>
              <a:cs typeface="Helvetica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6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7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8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9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1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1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1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1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1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9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" grpId="1" animBg="1" advAuto="0"/>
      <p:bldP spid="114" grpId="2" animBg="1" advAuto="0"/>
      <p:bldP spid="115" grpId="4" animBg="1" advAuto="0"/>
      <p:bldP spid="116" grpId="3" animBg="1" advAuto="0"/>
      <p:bldP spid="117" grpId="5" animBg="1" advAuto="0"/>
      <p:bldP spid="118" grpId="7" animBg="1" advAuto="0"/>
      <p:bldP spid="119" grpId="8" animBg="1" advAuto="0"/>
      <p:bldP spid="120" grpId="6" animBg="1" advAuto="0"/>
      <p:bldP spid="121" grpId="10" animBg="1" advAuto="0"/>
      <p:bldP spid="122" grpId="11" animBg="1" advAuto="0"/>
      <p:bldP spid="123" grpId="9" animBg="1" advAuto="0"/>
      <p:bldP spid="124" grpId="12" animBg="1" advAuto="0"/>
      <p:bldP spid="125" grpId="13" animBg="1" advAuto="0"/>
      <p:bldP spid="126" grpId="14" animBg="1" advAuto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1622">
              <a:defRPr sz="7280"/>
            </a:lvl1pPr>
          </a:lstStyle>
          <a:p>
            <a:pPr lvl="0">
              <a:defRPr sz="1800"/>
            </a:pPr>
            <a:r>
              <a:rPr sz="7280"/>
              <a:t>Event Sequence Inference</a:t>
            </a:r>
          </a:p>
        </p:txBody>
      </p:sp>
      <p:sp>
        <p:nvSpPr>
          <p:cNvPr id="129" name="Shape 12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16</a:t>
            </a:fld>
            <a:endParaRPr/>
          </a:p>
        </p:txBody>
      </p:sp>
      <p:sp>
        <p:nvSpPr>
          <p:cNvPr id="130" name="Shape 130"/>
          <p:cNvSpPr/>
          <p:nvPr/>
        </p:nvSpPr>
        <p:spPr>
          <a:xfrm>
            <a:off x="350686" y="3459168"/>
            <a:ext cx="2583461" cy="1907155"/>
          </a:xfrm>
          <a:prstGeom prst="rect">
            <a:avLst/>
          </a:prstGeom>
          <a:ln w="38100">
            <a:solid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 dirty="0">
              <a:latin typeface="Helvetica"/>
              <a:ea typeface="Helvetica"/>
              <a:cs typeface="Helvetica"/>
            </a:endParaRPr>
          </a:p>
        </p:txBody>
      </p:sp>
      <p:sp>
        <p:nvSpPr>
          <p:cNvPr id="131" name="Shape 131"/>
          <p:cNvSpPr/>
          <p:nvPr/>
        </p:nvSpPr>
        <p:spPr>
          <a:xfrm>
            <a:off x="526296" y="3807452"/>
            <a:ext cx="2232241" cy="12105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 dirty="0">
                <a:latin typeface="Helvetica"/>
                <a:ea typeface="Helvetica"/>
                <a:cs typeface="Helvetica"/>
              </a:rPr>
              <a:t>New Test</a:t>
            </a:r>
          </a:p>
          <a:p>
            <a:pPr lvl="0">
              <a:defRPr sz="1800"/>
            </a:pPr>
            <a:r>
              <a:rPr sz="3600" dirty="0">
                <a:latin typeface="Helvetica"/>
                <a:ea typeface="Helvetica"/>
                <a:cs typeface="Helvetica"/>
              </a:rPr>
              <a:t>Document</a:t>
            </a:r>
          </a:p>
        </p:txBody>
      </p:sp>
      <p:sp>
        <p:nvSpPr>
          <p:cNvPr id="132" name="Shape 132"/>
          <p:cNvSpPr/>
          <p:nvPr/>
        </p:nvSpPr>
        <p:spPr>
          <a:xfrm>
            <a:off x="8551612" y="3459168"/>
            <a:ext cx="4081727" cy="1907155"/>
          </a:xfrm>
          <a:prstGeom prst="rect">
            <a:avLst/>
          </a:prstGeom>
          <a:ln w="38100">
            <a:solid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 dirty="0">
              <a:latin typeface="Helvetica"/>
              <a:ea typeface="Helvetica"/>
              <a:cs typeface="Helvetica"/>
            </a:endParaRPr>
          </a:p>
        </p:txBody>
      </p:sp>
      <p:sp>
        <p:nvSpPr>
          <p:cNvPr id="133" name="Shape 133"/>
          <p:cNvSpPr/>
          <p:nvPr/>
        </p:nvSpPr>
        <p:spPr>
          <a:xfrm>
            <a:off x="8631950" y="3632949"/>
            <a:ext cx="3943976" cy="14124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lvl="0">
              <a:defRPr sz="1800"/>
            </a:pPr>
            <a:r>
              <a:rPr sz="3600" dirty="0">
                <a:latin typeface="Helvetica"/>
                <a:ea typeface="Helvetica"/>
                <a:cs typeface="Helvetica"/>
              </a:rPr>
              <a:t>Single</a:t>
            </a:r>
          </a:p>
          <a:p>
            <a:pPr lvl="0">
              <a:defRPr sz="1800"/>
            </a:pPr>
            <a:r>
              <a:rPr sz="3600" dirty="0">
                <a:latin typeface="Helvetica"/>
                <a:ea typeface="Helvetica"/>
                <a:cs typeface="Helvetica"/>
              </a:rPr>
              <a:t>Event Sequence</a:t>
            </a:r>
          </a:p>
        </p:txBody>
      </p:sp>
      <p:sp>
        <p:nvSpPr>
          <p:cNvPr id="134" name="Shape 134"/>
          <p:cNvSpPr/>
          <p:nvPr/>
        </p:nvSpPr>
        <p:spPr>
          <a:xfrm>
            <a:off x="2951890" y="4412745"/>
            <a:ext cx="5581978" cy="1"/>
          </a:xfrm>
          <a:prstGeom prst="line">
            <a:avLst/>
          </a:prstGeom>
          <a:ln w="38100">
            <a:solidFill/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 dirty="0">
              <a:latin typeface="Helvetica"/>
              <a:ea typeface="Helvetica"/>
              <a:cs typeface="Helvetica"/>
            </a:endParaRPr>
          </a:p>
        </p:txBody>
      </p:sp>
      <p:sp>
        <p:nvSpPr>
          <p:cNvPr id="135" name="Shape 135"/>
          <p:cNvSpPr/>
          <p:nvPr/>
        </p:nvSpPr>
        <p:spPr>
          <a:xfrm>
            <a:off x="8711362" y="6932166"/>
            <a:ext cx="3785152" cy="1527869"/>
          </a:xfrm>
          <a:prstGeom prst="rect">
            <a:avLst/>
          </a:prstGeom>
          <a:solidFill>
            <a:srgbClr val="DCDEE0"/>
          </a:solidFill>
          <a:ln w="38100">
            <a:solid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/>
            </a:pPr>
            <a:endParaRPr dirty="0">
              <a:latin typeface="Helvetica"/>
              <a:ea typeface="Helvetica"/>
              <a:cs typeface="Helvetica"/>
            </a:endParaRPr>
          </a:p>
        </p:txBody>
      </p:sp>
      <p:sp>
        <p:nvSpPr>
          <p:cNvPr id="136" name="Shape 136"/>
          <p:cNvSpPr/>
          <p:nvPr/>
        </p:nvSpPr>
        <p:spPr>
          <a:xfrm>
            <a:off x="8859506" y="7043590"/>
            <a:ext cx="3488864" cy="12105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 dirty="0">
                <a:latin typeface="Helvetica"/>
                <a:ea typeface="Helvetica"/>
                <a:cs typeface="Helvetica"/>
              </a:rPr>
              <a:t>Query Trained</a:t>
            </a:r>
          </a:p>
          <a:p>
            <a:pPr lvl="0">
              <a:defRPr sz="1800"/>
            </a:pPr>
            <a:r>
              <a:rPr sz="3600" dirty="0">
                <a:latin typeface="Helvetica"/>
                <a:ea typeface="Helvetica"/>
                <a:cs typeface="Helvetica"/>
              </a:rPr>
              <a:t>Statistical Model</a:t>
            </a:r>
          </a:p>
        </p:txBody>
      </p:sp>
      <p:sp>
        <p:nvSpPr>
          <p:cNvPr id="137" name="Shape 137"/>
          <p:cNvSpPr/>
          <p:nvPr/>
        </p:nvSpPr>
        <p:spPr>
          <a:xfrm>
            <a:off x="10567469" y="5382023"/>
            <a:ext cx="1" cy="1565969"/>
          </a:xfrm>
          <a:prstGeom prst="line">
            <a:avLst/>
          </a:prstGeom>
          <a:ln w="38100">
            <a:solidFill/>
            <a:prstDash val="sysDot"/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 dirty="0">
              <a:latin typeface="Helvetica"/>
              <a:ea typeface="Helvetica"/>
              <a:cs typeface="Helvetica"/>
            </a:endParaRPr>
          </a:p>
        </p:txBody>
      </p:sp>
      <p:sp>
        <p:nvSpPr>
          <p:cNvPr id="138" name="Shape 138"/>
          <p:cNvSpPr/>
          <p:nvPr/>
        </p:nvSpPr>
        <p:spPr>
          <a:xfrm>
            <a:off x="3834429" y="6932166"/>
            <a:ext cx="3785153" cy="1527869"/>
          </a:xfrm>
          <a:prstGeom prst="rect">
            <a:avLst/>
          </a:prstGeom>
          <a:solidFill>
            <a:srgbClr val="DCDEE0"/>
          </a:solidFill>
          <a:ln w="38100">
            <a:solid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/>
            </a:pPr>
            <a:endParaRPr dirty="0">
              <a:latin typeface="Helvetica"/>
              <a:ea typeface="Helvetica"/>
              <a:cs typeface="Helvetica"/>
            </a:endParaRPr>
          </a:p>
        </p:txBody>
      </p:sp>
      <p:sp>
        <p:nvSpPr>
          <p:cNvPr id="139" name="Shape 139"/>
          <p:cNvSpPr/>
          <p:nvPr/>
        </p:nvSpPr>
        <p:spPr>
          <a:xfrm>
            <a:off x="3892056" y="7043590"/>
            <a:ext cx="3669900" cy="12105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 dirty="0">
                <a:latin typeface="Helvetica"/>
                <a:ea typeface="Helvetica"/>
                <a:cs typeface="Helvetica"/>
              </a:rPr>
              <a:t>Inferred Probable</a:t>
            </a:r>
          </a:p>
          <a:p>
            <a:pPr lvl="0">
              <a:defRPr sz="1800"/>
            </a:pPr>
            <a:r>
              <a:rPr sz="3600" dirty="0">
                <a:latin typeface="Helvetica"/>
                <a:ea typeface="Helvetica"/>
                <a:cs typeface="Helvetica"/>
              </a:rPr>
              <a:t>Events</a:t>
            </a:r>
          </a:p>
        </p:txBody>
      </p:sp>
      <p:sp>
        <p:nvSpPr>
          <p:cNvPr id="140" name="Shape 140"/>
          <p:cNvSpPr/>
          <p:nvPr/>
        </p:nvSpPr>
        <p:spPr>
          <a:xfrm flipH="1">
            <a:off x="7634599" y="7696100"/>
            <a:ext cx="1061746" cy="1"/>
          </a:xfrm>
          <a:prstGeom prst="line">
            <a:avLst/>
          </a:prstGeom>
          <a:ln w="38100">
            <a:solidFill/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 dirty="0">
              <a:latin typeface="Helvetica"/>
              <a:ea typeface="Helvetica"/>
              <a:cs typeface="Helvetica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1622">
              <a:defRPr sz="7280"/>
            </a:lvl1pPr>
          </a:lstStyle>
          <a:p>
            <a:pPr lvl="0">
              <a:defRPr sz="1800"/>
            </a:pPr>
            <a:r>
              <a:rPr sz="7280"/>
              <a:t>Event Sequence Inference</a:t>
            </a:r>
          </a:p>
        </p:txBody>
      </p:sp>
      <p:sp>
        <p:nvSpPr>
          <p:cNvPr id="143" name="Shape 14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17</a:t>
            </a:fld>
            <a:endParaRPr/>
          </a:p>
        </p:txBody>
      </p:sp>
      <p:sp>
        <p:nvSpPr>
          <p:cNvPr id="144" name="Shape 144"/>
          <p:cNvSpPr/>
          <p:nvPr/>
        </p:nvSpPr>
        <p:spPr>
          <a:xfrm>
            <a:off x="350686" y="3459168"/>
            <a:ext cx="2583461" cy="1907155"/>
          </a:xfrm>
          <a:prstGeom prst="rect">
            <a:avLst/>
          </a:prstGeom>
          <a:ln w="38100">
            <a:solid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 dirty="0">
              <a:latin typeface="Helvetica"/>
              <a:ea typeface="Helvetica"/>
              <a:cs typeface="Helvetica"/>
            </a:endParaRPr>
          </a:p>
        </p:txBody>
      </p:sp>
      <p:sp>
        <p:nvSpPr>
          <p:cNvPr id="145" name="Shape 145"/>
          <p:cNvSpPr/>
          <p:nvPr/>
        </p:nvSpPr>
        <p:spPr>
          <a:xfrm>
            <a:off x="526296" y="3807452"/>
            <a:ext cx="2232241" cy="12105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 dirty="0">
                <a:latin typeface="Helvetica"/>
                <a:ea typeface="Helvetica"/>
                <a:cs typeface="Helvetica"/>
              </a:rPr>
              <a:t>New Test</a:t>
            </a:r>
          </a:p>
          <a:p>
            <a:pPr lvl="0">
              <a:defRPr sz="1800"/>
            </a:pPr>
            <a:r>
              <a:rPr sz="3600" dirty="0">
                <a:latin typeface="Helvetica"/>
                <a:ea typeface="Helvetica"/>
                <a:cs typeface="Helvetica"/>
              </a:rPr>
              <a:t>Document</a:t>
            </a:r>
          </a:p>
        </p:txBody>
      </p:sp>
      <p:sp>
        <p:nvSpPr>
          <p:cNvPr id="146" name="Shape 146"/>
          <p:cNvSpPr/>
          <p:nvPr/>
        </p:nvSpPr>
        <p:spPr>
          <a:xfrm>
            <a:off x="8551612" y="3459168"/>
            <a:ext cx="4081727" cy="1907155"/>
          </a:xfrm>
          <a:prstGeom prst="rect">
            <a:avLst/>
          </a:prstGeom>
          <a:ln w="38100">
            <a:solid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 dirty="0">
              <a:latin typeface="Helvetica"/>
              <a:ea typeface="Helvetica"/>
              <a:cs typeface="Helvetica"/>
            </a:endParaRPr>
          </a:p>
        </p:txBody>
      </p:sp>
      <p:sp>
        <p:nvSpPr>
          <p:cNvPr id="147" name="Shape 147"/>
          <p:cNvSpPr/>
          <p:nvPr/>
        </p:nvSpPr>
        <p:spPr>
          <a:xfrm>
            <a:off x="8631950" y="3632949"/>
            <a:ext cx="3943976" cy="14124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lvl="0">
              <a:defRPr sz="1800"/>
            </a:pPr>
            <a:r>
              <a:rPr sz="3600" dirty="0">
                <a:latin typeface="Helvetica"/>
                <a:ea typeface="Helvetica"/>
                <a:cs typeface="Helvetica"/>
              </a:rPr>
              <a:t>Single</a:t>
            </a:r>
          </a:p>
          <a:p>
            <a:pPr lvl="0">
              <a:defRPr sz="1800"/>
            </a:pPr>
            <a:r>
              <a:rPr sz="3600" b="1" dirty="0">
                <a:solidFill>
                  <a:srgbClr val="861001"/>
                </a:solidFill>
                <a:latin typeface="Helvetica"/>
                <a:ea typeface="Helvetica"/>
                <a:cs typeface="Helvetica"/>
              </a:rPr>
              <a:t>Text</a:t>
            </a:r>
            <a:r>
              <a:rPr sz="3600" dirty="0">
                <a:latin typeface="Helvetica"/>
                <a:ea typeface="Helvetica"/>
                <a:cs typeface="Helvetica"/>
              </a:rPr>
              <a:t> Sequence</a:t>
            </a:r>
          </a:p>
        </p:txBody>
      </p:sp>
      <p:sp>
        <p:nvSpPr>
          <p:cNvPr id="148" name="Shape 148"/>
          <p:cNvSpPr/>
          <p:nvPr/>
        </p:nvSpPr>
        <p:spPr>
          <a:xfrm>
            <a:off x="2951890" y="4412745"/>
            <a:ext cx="5581978" cy="1"/>
          </a:xfrm>
          <a:prstGeom prst="line">
            <a:avLst/>
          </a:prstGeom>
          <a:ln w="38100">
            <a:solidFill/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 dirty="0">
              <a:latin typeface="Helvetica"/>
              <a:ea typeface="Helvetica"/>
              <a:cs typeface="Helvetica"/>
            </a:endParaRPr>
          </a:p>
        </p:txBody>
      </p:sp>
      <p:sp>
        <p:nvSpPr>
          <p:cNvPr id="149" name="Shape 149"/>
          <p:cNvSpPr/>
          <p:nvPr/>
        </p:nvSpPr>
        <p:spPr>
          <a:xfrm>
            <a:off x="8711362" y="6932166"/>
            <a:ext cx="3785152" cy="1527869"/>
          </a:xfrm>
          <a:prstGeom prst="rect">
            <a:avLst/>
          </a:prstGeom>
          <a:solidFill>
            <a:srgbClr val="DCDEE0"/>
          </a:solidFill>
          <a:ln w="38100">
            <a:solid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/>
            </a:pPr>
            <a:endParaRPr dirty="0">
              <a:latin typeface="Helvetica"/>
              <a:ea typeface="Helvetica"/>
              <a:cs typeface="Helvetica"/>
            </a:endParaRPr>
          </a:p>
        </p:txBody>
      </p:sp>
      <p:sp>
        <p:nvSpPr>
          <p:cNvPr id="150" name="Shape 150"/>
          <p:cNvSpPr/>
          <p:nvPr/>
        </p:nvSpPr>
        <p:spPr>
          <a:xfrm>
            <a:off x="8859506" y="7043590"/>
            <a:ext cx="3488864" cy="12105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 dirty="0">
                <a:latin typeface="Helvetica"/>
                <a:ea typeface="Helvetica"/>
                <a:cs typeface="Helvetica"/>
              </a:rPr>
              <a:t>Query Trained</a:t>
            </a:r>
          </a:p>
          <a:p>
            <a:pPr lvl="0">
              <a:defRPr sz="1800"/>
            </a:pPr>
            <a:r>
              <a:rPr sz="3600" dirty="0">
                <a:latin typeface="Helvetica"/>
                <a:ea typeface="Helvetica"/>
                <a:cs typeface="Helvetica"/>
              </a:rPr>
              <a:t>Statistical Model</a:t>
            </a:r>
          </a:p>
        </p:txBody>
      </p:sp>
      <p:sp>
        <p:nvSpPr>
          <p:cNvPr id="151" name="Shape 151"/>
          <p:cNvSpPr/>
          <p:nvPr/>
        </p:nvSpPr>
        <p:spPr>
          <a:xfrm>
            <a:off x="10567469" y="5382023"/>
            <a:ext cx="1" cy="1565969"/>
          </a:xfrm>
          <a:prstGeom prst="line">
            <a:avLst/>
          </a:prstGeom>
          <a:ln w="38100">
            <a:solidFill/>
            <a:prstDash val="sysDot"/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 dirty="0">
              <a:latin typeface="Helvetica"/>
              <a:ea typeface="Helvetica"/>
              <a:cs typeface="Helvetica"/>
            </a:endParaRPr>
          </a:p>
        </p:txBody>
      </p:sp>
      <p:sp>
        <p:nvSpPr>
          <p:cNvPr id="152" name="Shape 152"/>
          <p:cNvSpPr/>
          <p:nvPr/>
        </p:nvSpPr>
        <p:spPr>
          <a:xfrm>
            <a:off x="3834429" y="6932166"/>
            <a:ext cx="3785153" cy="1527869"/>
          </a:xfrm>
          <a:prstGeom prst="rect">
            <a:avLst/>
          </a:prstGeom>
          <a:solidFill>
            <a:srgbClr val="DCDEE0"/>
          </a:solidFill>
          <a:ln w="38100">
            <a:solid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/>
            </a:pPr>
            <a:endParaRPr dirty="0">
              <a:latin typeface="Helvetica"/>
              <a:ea typeface="Helvetica"/>
              <a:cs typeface="Helvetica"/>
            </a:endParaRPr>
          </a:p>
        </p:txBody>
      </p:sp>
      <p:sp>
        <p:nvSpPr>
          <p:cNvPr id="153" name="Shape 153"/>
          <p:cNvSpPr/>
          <p:nvPr/>
        </p:nvSpPr>
        <p:spPr>
          <a:xfrm>
            <a:off x="3892056" y="7043590"/>
            <a:ext cx="3669900" cy="12105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 dirty="0">
                <a:latin typeface="Helvetica"/>
                <a:ea typeface="Helvetica"/>
                <a:cs typeface="Helvetica"/>
              </a:rPr>
              <a:t>Inferred Probable</a:t>
            </a:r>
          </a:p>
          <a:p>
            <a:pPr lvl="0">
              <a:defRPr sz="1800"/>
            </a:pPr>
            <a:r>
              <a:rPr sz="3600" dirty="0">
                <a:latin typeface="Helvetica"/>
                <a:ea typeface="Helvetica"/>
                <a:cs typeface="Helvetica"/>
              </a:rPr>
              <a:t>Events</a:t>
            </a:r>
          </a:p>
        </p:txBody>
      </p:sp>
      <p:sp>
        <p:nvSpPr>
          <p:cNvPr id="154" name="Shape 154"/>
          <p:cNvSpPr/>
          <p:nvPr/>
        </p:nvSpPr>
        <p:spPr>
          <a:xfrm flipH="1">
            <a:off x="7634599" y="7696100"/>
            <a:ext cx="1061746" cy="1"/>
          </a:xfrm>
          <a:prstGeom prst="line">
            <a:avLst/>
          </a:prstGeom>
          <a:ln w="38100">
            <a:solidFill/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 dirty="0">
              <a:latin typeface="Helvetica"/>
              <a:ea typeface="Helvetica"/>
              <a:cs typeface="Helvetica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1622">
              <a:defRPr sz="7280"/>
            </a:lvl1pPr>
          </a:lstStyle>
          <a:p>
            <a:pPr lvl="0">
              <a:defRPr sz="1800"/>
            </a:pPr>
            <a:r>
              <a:rPr sz="7280"/>
              <a:t>Event Sequence Inference</a:t>
            </a:r>
          </a:p>
        </p:txBody>
      </p:sp>
      <p:sp>
        <p:nvSpPr>
          <p:cNvPr id="157" name="Shape 15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18</a:t>
            </a:fld>
            <a:endParaRPr/>
          </a:p>
        </p:txBody>
      </p:sp>
      <p:sp>
        <p:nvSpPr>
          <p:cNvPr id="158" name="Shape 158"/>
          <p:cNvSpPr/>
          <p:nvPr/>
        </p:nvSpPr>
        <p:spPr>
          <a:xfrm>
            <a:off x="350686" y="3459168"/>
            <a:ext cx="2583461" cy="1907155"/>
          </a:xfrm>
          <a:prstGeom prst="rect">
            <a:avLst/>
          </a:prstGeom>
          <a:ln w="38100">
            <a:solid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 dirty="0">
              <a:latin typeface="Helvetica"/>
              <a:ea typeface="Helvetica"/>
              <a:cs typeface="Helvetica"/>
            </a:endParaRPr>
          </a:p>
        </p:txBody>
      </p:sp>
      <p:sp>
        <p:nvSpPr>
          <p:cNvPr id="159" name="Shape 159"/>
          <p:cNvSpPr/>
          <p:nvPr/>
        </p:nvSpPr>
        <p:spPr>
          <a:xfrm>
            <a:off x="526296" y="3807452"/>
            <a:ext cx="2232241" cy="12105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 dirty="0">
                <a:latin typeface="Helvetica"/>
                <a:ea typeface="Helvetica"/>
                <a:cs typeface="Helvetica"/>
              </a:rPr>
              <a:t>New Test</a:t>
            </a:r>
          </a:p>
          <a:p>
            <a:pPr lvl="0">
              <a:defRPr sz="1800"/>
            </a:pPr>
            <a:r>
              <a:rPr sz="3600" dirty="0">
                <a:latin typeface="Helvetica"/>
                <a:ea typeface="Helvetica"/>
                <a:cs typeface="Helvetica"/>
              </a:rPr>
              <a:t>Document</a:t>
            </a:r>
          </a:p>
        </p:txBody>
      </p:sp>
      <p:sp>
        <p:nvSpPr>
          <p:cNvPr id="160" name="Shape 160"/>
          <p:cNvSpPr/>
          <p:nvPr/>
        </p:nvSpPr>
        <p:spPr>
          <a:xfrm>
            <a:off x="8551612" y="3459168"/>
            <a:ext cx="4081727" cy="1907155"/>
          </a:xfrm>
          <a:prstGeom prst="rect">
            <a:avLst/>
          </a:prstGeom>
          <a:ln w="38100">
            <a:solid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 dirty="0">
              <a:latin typeface="Helvetica"/>
              <a:ea typeface="Helvetica"/>
              <a:cs typeface="Helvetica"/>
            </a:endParaRPr>
          </a:p>
        </p:txBody>
      </p:sp>
      <p:sp>
        <p:nvSpPr>
          <p:cNvPr id="161" name="Shape 161"/>
          <p:cNvSpPr/>
          <p:nvPr/>
        </p:nvSpPr>
        <p:spPr>
          <a:xfrm>
            <a:off x="8631950" y="3632949"/>
            <a:ext cx="3943976" cy="14124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lvl="0">
              <a:defRPr sz="1800"/>
            </a:pPr>
            <a:r>
              <a:rPr sz="3600" dirty="0">
                <a:latin typeface="Helvetica"/>
                <a:ea typeface="Helvetica"/>
                <a:cs typeface="Helvetica"/>
              </a:rPr>
              <a:t>Single</a:t>
            </a:r>
          </a:p>
          <a:p>
            <a:pPr lvl="0">
              <a:defRPr sz="1800"/>
            </a:pPr>
            <a:r>
              <a:rPr sz="3600" b="1" dirty="0">
                <a:solidFill>
                  <a:srgbClr val="861001"/>
                </a:solidFill>
                <a:latin typeface="Helvetica"/>
                <a:ea typeface="Helvetica"/>
                <a:cs typeface="Helvetica"/>
              </a:rPr>
              <a:t>Text</a:t>
            </a:r>
            <a:r>
              <a:rPr sz="3600" dirty="0">
                <a:latin typeface="Helvetica"/>
                <a:ea typeface="Helvetica"/>
                <a:cs typeface="Helvetica"/>
              </a:rPr>
              <a:t> Sequence</a:t>
            </a:r>
          </a:p>
        </p:txBody>
      </p:sp>
      <p:sp>
        <p:nvSpPr>
          <p:cNvPr id="162" name="Shape 162"/>
          <p:cNvSpPr/>
          <p:nvPr/>
        </p:nvSpPr>
        <p:spPr>
          <a:xfrm>
            <a:off x="2951890" y="4412745"/>
            <a:ext cx="5581978" cy="1"/>
          </a:xfrm>
          <a:prstGeom prst="line">
            <a:avLst/>
          </a:prstGeom>
          <a:ln w="38100">
            <a:solidFill/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 dirty="0">
              <a:latin typeface="Helvetica"/>
              <a:ea typeface="Helvetica"/>
              <a:cs typeface="Helvetica"/>
            </a:endParaRPr>
          </a:p>
        </p:txBody>
      </p:sp>
      <p:sp>
        <p:nvSpPr>
          <p:cNvPr id="163" name="Shape 163"/>
          <p:cNvSpPr/>
          <p:nvPr/>
        </p:nvSpPr>
        <p:spPr>
          <a:xfrm>
            <a:off x="8711362" y="6932166"/>
            <a:ext cx="3785152" cy="1527869"/>
          </a:xfrm>
          <a:prstGeom prst="rect">
            <a:avLst/>
          </a:prstGeom>
          <a:solidFill>
            <a:srgbClr val="DCDEE0"/>
          </a:solidFill>
          <a:ln w="38100">
            <a:solid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/>
            </a:pPr>
            <a:endParaRPr dirty="0">
              <a:latin typeface="Helvetica"/>
              <a:ea typeface="Helvetica"/>
              <a:cs typeface="Helvetica"/>
            </a:endParaRPr>
          </a:p>
        </p:txBody>
      </p:sp>
      <p:sp>
        <p:nvSpPr>
          <p:cNvPr id="164" name="Shape 164"/>
          <p:cNvSpPr/>
          <p:nvPr/>
        </p:nvSpPr>
        <p:spPr>
          <a:xfrm>
            <a:off x="8859506" y="7043590"/>
            <a:ext cx="3488864" cy="12105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 dirty="0">
                <a:latin typeface="Helvetica"/>
                <a:ea typeface="Helvetica"/>
                <a:cs typeface="Helvetica"/>
              </a:rPr>
              <a:t>Query Trained</a:t>
            </a:r>
          </a:p>
          <a:p>
            <a:pPr lvl="0">
              <a:defRPr sz="1800"/>
            </a:pPr>
            <a:r>
              <a:rPr sz="3600" dirty="0">
                <a:latin typeface="Helvetica"/>
                <a:ea typeface="Helvetica"/>
                <a:cs typeface="Helvetica"/>
              </a:rPr>
              <a:t>Statistical Model</a:t>
            </a:r>
          </a:p>
        </p:txBody>
      </p:sp>
      <p:sp>
        <p:nvSpPr>
          <p:cNvPr id="165" name="Shape 165"/>
          <p:cNvSpPr/>
          <p:nvPr/>
        </p:nvSpPr>
        <p:spPr>
          <a:xfrm>
            <a:off x="10567469" y="5382023"/>
            <a:ext cx="1" cy="1565969"/>
          </a:xfrm>
          <a:prstGeom prst="line">
            <a:avLst/>
          </a:prstGeom>
          <a:ln w="38100">
            <a:solidFill/>
            <a:prstDash val="sysDot"/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 dirty="0">
              <a:latin typeface="Helvetica"/>
              <a:ea typeface="Helvetica"/>
              <a:cs typeface="Helvetica"/>
            </a:endParaRPr>
          </a:p>
        </p:txBody>
      </p:sp>
      <p:sp>
        <p:nvSpPr>
          <p:cNvPr id="166" name="Shape 166"/>
          <p:cNvSpPr/>
          <p:nvPr/>
        </p:nvSpPr>
        <p:spPr>
          <a:xfrm>
            <a:off x="3834429" y="6932166"/>
            <a:ext cx="3785153" cy="1527869"/>
          </a:xfrm>
          <a:prstGeom prst="rect">
            <a:avLst/>
          </a:prstGeom>
          <a:solidFill>
            <a:srgbClr val="DCDEE0"/>
          </a:solidFill>
          <a:ln w="38100">
            <a:solid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/>
            </a:pPr>
            <a:endParaRPr dirty="0">
              <a:latin typeface="Helvetica"/>
              <a:ea typeface="Helvetica"/>
              <a:cs typeface="Helvetica"/>
            </a:endParaRPr>
          </a:p>
        </p:txBody>
      </p:sp>
      <p:sp>
        <p:nvSpPr>
          <p:cNvPr id="167" name="Shape 167"/>
          <p:cNvSpPr/>
          <p:nvPr/>
        </p:nvSpPr>
        <p:spPr>
          <a:xfrm>
            <a:off x="3892056" y="7043590"/>
            <a:ext cx="3669900" cy="12105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 dirty="0">
                <a:latin typeface="Helvetica"/>
                <a:ea typeface="Helvetica"/>
                <a:cs typeface="Helvetica"/>
              </a:rPr>
              <a:t>Inferred Probable</a:t>
            </a:r>
          </a:p>
          <a:p>
            <a:pPr lvl="0">
              <a:defRPr sz="1800"/>
            </a:pPr>
            <a:r>
              <a:rPr sz="3600" b="1" dirty="0">
                <a:solidFill>
                  <a:srgbClr val="861001"/>
                </a:solidFill>
                <a:latin typeface="Helvetica"/>
                <a:ea typeface="Helvetica"/>
                <a:cs typeface="Helvetica"/>
              </a:rPr>
              <a:t>Text</a:t>
            </a:r>
          </a:p>
        </p:txBody>
      </p:sp>
      <p:sp>
        <p:nvSpPr>
          <p:cNvPr id="168" name="Shape 168"/>
          <p:cNvSpPr/>
          <p:nvPr/>
        </p:nvSpPr>
        <p:spPr>
          <a:xfrm flipH="1">
            <a:off x="7634599" y="7696100"/>
            <a:ext cx="1061746" cy="1"/>
          </a:xfrm>
          <a:prstGeom prst="line">
            <a:avLst/>
          </a:prstGeom>
          <a:ln w="38100">
            <a:solidFill/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 dirty="0">
              <a:latin typeface="Helvetica"/>
              <a:ea typeface="Helvetica"/>
              <a:cs typeface="Helvetica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1622">
              <a:defRPr sz="7280"/>
            </a:lvl1pPr>
          </a:lstStyle>
          <a:p>
            <a:pPr lvl="0">
              <a:defRPr sz="1800"/>
            </a:pPr>
            <a:r>
              <a:rPr sz="7280"/>
              <a:t>Event Sequence Inference</a:t>
            </a:r>
          </a:p>
        </p:txBody>
      </p:sp>
      <p:sp>
        <p:nvSpPr>
          <p:cNvPr id="171" name="Shape 17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19</a:t>
            </a:fld>
            <a:endParaRPr/>
          </a:p>
        </p:txBody>
      </p:sp>
      <p:sp>
        <p:nvSpPr>
          <p:cNvPr id="172" name="Shape 172"/>
          <p:cNvSpPr/>
          <p:nvPr/>
        </p:nvSpPr>
        <p:spPr>
          <a:xfrm>
            <a:off x="350686" y="3459168"/>
            <a:ext cx="2583461" cy="1907155"/>
          </a:xfrm>
          <a:prstGeom prst="rect">
            <a:avLst/>
          </a:prstGeom>
          <a:ln w="38100">
            <a:solid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 dirty="0">
              <a:latin typeface="Helvetica"/>
              <a:ea typeface="Helvetica"/>
              <a:cs typeface="Helvetica"/>
            </a:endParaRPr>
          </a:p>
        </p:txBody>
      </p:sp>
      <p:sp>
        <p:nvSpPr>
          <p:cNvPr id="173" name="Shape 173"/>
          <p:cNvSpPr/>
          <p:nvPr/>
        </p:nvSpPr>
        <p:spPr>
          <a:xfrm>
            <a:off x="526296" y="3807452"/>
            <a:ext cx="2232241" cy="12105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 dirty="0">
                <a:latin typeface="Helvetica"/>
                <a:ea typeface="Helvetica"/>
                <a:cs typeface="Helvetica"/>
              </a:rPr>
              <a:t>New Test</a:t>
            </a:r>
          </a:p>
          <a:p>
            <a:pPr lvl="0">
              <a:defRPr sz="1800"/>
            </a:pPr>
            <a:r>
              <a:rPr sz="3600" dirty="0">
                <a:latin typeface="Helvetica"/>
                <a:ea typeface="Helvetica"/>
                <a:cs typeface="Helvetica"/>
              </a:rPr>
              <a:t>Document</a:t>
            </a:r>
          </a:p>
        </p:txBody>
      </p:sp>
      <p:sp>
        <p:nvSpPr>
          <p:cNvPr id="174" name="Shape 174"/>
          <p:cNvSpPr/>
          <p:nvPr/>
        </p:nvSpPr>
        <p:spPr>
          <a:xfrm>
            <a:off x="8551612" y="3459168"/>
            <a:ext cx="4081727" cy="1907155"/>
          </a:xfrm>
          <a:prstGeom prst="rect">
            <a:avLst/>
          </a:prstGeom>
          <a:ln w="38100">
            <a:solid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 dirty="0">
              <a:latin typeface="Helvetica"/>
              <a:ea typeface="Helvetica"/>
              <a:cs typeface="Helvetica"/>
            </a:endParaRPr>
          </a:p>
        </p:txBody>
      </p:sp>
      <p:sp>
        <p:nvSpPr>
          <p:cNvPr id="175" name="Shape 175"/>
          <p:cNvSpPr/>
          <p:nvPr/>
        </p:nvSpPr>
        <p:spPr>
          <a:xfrm>
            <a:off x="8631950" y="3632949"/>
            <a:ext cx="3943976" cy="14124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lvl="0">
              <a:defRPr sz="1800"/>
            </a:pPr>
            <a:r>
              <a:rPr sz="3600" dirty="0">
                <a:latin typeface="Helvetica"/>
                <a:ea typeface="Helvetica"/>
                <a:cs typeface="Helvetica"/>
              </a:rPr>
              <a:t>Single</a:t>
            </a:r>
          </a:p>
          <a:p>
            <a:pPr lvl="0">
              <a:defRPr sz="1800"/>
            </a:pPr>
            <a:r>
              <a:rPr sz="3600" b="1" dirty="0">
                <a:solidFill>
                  <a:srgbClr val="861001"/>
                </a:solidFill>
                <a:latin typeface="Helvetica"/>
                <a:ea typeface="Helvetica"/>
                <a:cs typeface="Helvetica"/>
              </a:rPr>
              <a:t>Text</a:t>
            </a:r>
            <a:r>
              <a:rPr sz="3600" dirty="0">
                <a:latin typeface="Helvetica"/>
                <a:ea typeface="Helvetica"/>
                <a:cs typeface="Helvetica"/>
              </a:rPr>
              <a:t> Sequence</a:t>
            </a:r>
          </a:p>
        </p:txBody>
      </p:sp>
      <p:sp>
        <p:nvSpPr>
          <p:cNvPr id="176" name="Shape 176"/>
          <p:cNvSpPr/>
          <p:nvPr/>
        </p:nvSpPr>
        <p:spPr>
          <a:xfrm>
            <a:off x="2951890" y="4412745"/>
            <a:ext cx="5581978" cy="1"/>
          </a:xfrm>
          <a:prstGeom prst="line">
            <a:avLst/>
          </a:prstGeom>
          <a:ln w="38100">
            <a:solidFill/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 dirty="0">
              <a:latin typeface="Helvetica"/>
              <a:ea typeface="Helvetica"/>
              <a:cs typeface="Helvetica"/>
            </a:endParaRPr>
          </a:p>
        </p:txBody>
      </p:sp>
      <p:sp>
        <p:nvSpPr>
          <p:cNvPr id="177" name="Shape 177"/>
          <p:cNvSpPr/>
          <p:nvPr/>
        </p:nvSpPr>
        <p:spPr>
          <a:xfrm>
            <a:off x="8711362" y="6932166"/>
            <a:ext cx="3785152" cy="1527869"/>
          </a:xfrm>
          <a:prstGeom prst="rect">
            <a:avLst/>
          </a:prstGeom>
          <a:solidFill>
            <a:srgbClr val="DCDEE0"/>
          </a:solidFill>
          <a:ln w="38100">
            <a:solid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/>
            </a:pPr>
            <a:endParaRPr dirty="0">
              <a:latin typeface="Helvetica"/>
              <a:ea typeface="Helvetica"/>
              <a:cs typeface="Helvetica"/>
            </a:endParaRPr>
          </a:p>
        </p:txBody>
      </p:sp>
      <p:sp>
        <p:nvSpPr>
          <p:cNvPr id="178" name="Shape 178"/>
          <p:cNvSpPr/>
          <p:nvPr/>
        </p:nvSpPr>
        <p:spPr>
          <a:xfrm>
            <a:off x="8859506" y="7043590"/>
            <a:ext cx="3488864" cy="12105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 dirty="0">
                <a:latin typeface="Helvetica"/>
                <a:ea typeface="Helvetica"/>
                <a:cs typeface="Helvetica"/>
              </a:rPr>
              <a:t>Query Trained</a:t>
            </a:r>
          </a:p>
          <a:p>
            <a:pPr lvl="0">
              <a:defRPr sz="1800"/>
            </a:pPr>
            <a:r>
              <a:rPr sz="3600" dirty="0">
                <a:latin typeface="Helvetica"/>
                <a:ea typeface="Helvetica"/>
                <a:cs typeface="Helvetica"/>
              </a:rPr>
              <a:t>Statistical Model</a:t>
            </a:r>
          </a:p>
        </p:txBody>
      </p:sp>
      <p:sp>
        <p:nvSpPr>
          <p:cNvPr id="179" name="Shape 179"/>
          <p:cNvSpPr/>
          <p:nvPr/>
        </p:nvSpPr>
        <p:spPr>
          <a:xfrm>
            <a:off x="10567469" y="5382023"/>
            <a:ext cx="1" cy="1565969"/>
          </a:xfrm>
          <a:prstGeom prst="line">
            <a:avLst/>
          </a:prstGeom>
          <a:ln w="38100">
            <a:solidFill/>
            <a:prstDash val="sysDot"/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 dirty="0">
              <a:latin typeface="Helvetica"/>
              <a:ea typeface="Helvetica"/>
              <a:cs typeface="Helvetica"/>
            </a:endParaRPr>
          </a:p>
        </p:txBody>
      </p:sp>
      <p:sp>
        <p:nvSpPr>
          <p:cNvPr id="180" name="Shape 180"/>
          <p:cNvSpPr/>
          <p:nvPr/>
        </p:nvSpPr>
        <p:spPr>
          <a:xfrm>
            <a:off x="3834429" y="6932166"/>
            <a:ext cx="3785153" cy="1527869"/>
          </a:xfrm>
          <a:prstGeom prst="rect">
            <a:avLst/>
          </a:prstGeom>
          <a:solidFill>
            <a:srgbClr val="DCDEE0"/>
          </a:solidFill>
          <a:ln w="38100">
            <a:solid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/>
            </a:pPr>
            <a:endParaRPr dirty="0">
              <a:latin typeface="Helvetica"/>
              <a:ea typeface="Helvetica"/>
              <a:cs typeface="Helvetica"/>
            </a:endParaRPr>
          </a:p>
        </p:txBody>
      </p:sp>
      <p:sp>
        <p:nvSpPr>
          <p:cNvPr id="181" name="Shape 181"/>
          <p:cNvSpPr/>
          <p:nvPr/>
        </p:nvSpPr>
        <p:spPr>
          <a:xfrm>
            <a:off x="3892056" y="7043590"/>
            <a:ext cx="3669900" cy="12105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 dirty="0">
                <a:latin typeface="Helvetica"/>
                <a:ea typeface="Helvetica"/>
                <a:cs typeface="Helvetica"/>
              </a:rPr>
              <a:t>Inferred Probable</a:t>
            </a:r>
          </a:p>
          <a:p>
            <a:pPr lvl="0">
              <a:defRPr sz="1800"/>
            </a:pPr>
            <a:r>
              <a:rPr sz="3600" b="1" dirty="0">
                <a:solidFill>
                  <a:srgbClr val="861001"/>
                </a:solidFill>
                <a:latin typeface="Helvetica"/>
                <a:ea typeface="Helvetica"/>
                <a:cs typeface="Helvetica"/>
              </a:rPr>
              <a:t>Text</a:t>
            </a:r>
          </a:p>
        </p:txBody>
      </p:sp>
      <p:sp>
        <p:nvSpPr>
          <p:cNvPr id="182" name="Shape 182"/>
          <p:cNvSpPr/>
          <p:nvPr/>
        </p:nvSpPr>
        <p:spPr>
          <a:xfrm flipH="1">
            <a:off x="7634599" y="7696100"/>
            <a:ext cx="1061746" cy="1"/>
          </a:xfrm>
          <a:prstGeom prst="line">
            <a:avLst/>
          </a:prstGeom>
          <a:ln w="38100">
            <a:solidFill/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 dirty="0">
              <a:latin typeface="Helvetica"/>
              <a:ea typeface="Helvetica"/>
              <a:cs typeface="Helvetica"/>
            </a:endParaRPr>
          </a:p>
        </p:txBody>
      </p:sp>
      <p:sp>
        <p:nvSpPr>
          <p:cNvPr id="183" name="Shape 183"/>
          <p:cNvSpPr/>
          <p:nvPr/>
        </p:nvSpPr>
        <p:spPr>
          <a:xfrm>
            <a:off x="227419" y="6932166"/>
            <a:ext cx="3074374" cy="1527869"/>
          </a:xfrm>
          <a:prstGeom prst="rect">
            <a:avLst/>
          </a:prstGeom>
          <a:solidFill>
            <a:srgbClr val="DCDEE0"/>
          </a:solidFill>
          <a:ln w="38100">
            <a:solid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/>
            </a:pPr>
            <a:endParaRPr dirty="0">
              <a:latin typeface="Helvetica"/>
              <a:ea typeface="Helvetica"/>
              <a:cs typeface="Helvetica"/>
            </a:endParaRPr>
          </a:p>
        </p:txBody>
      </p:sp>
      <p:sp>
        <p:nvSpPr>
          <p:cNvPr id="184" name="Shape 184"/>
          <p:cNvSpPr/>
          <p:nvPr/>
        </p:nvSpPr>
        <p:spPr>
          <a:xfrm>
            <a:off x="340488" y="7043590"/>
            <a:ext cx="2848236" cy="12105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 dirty="0">
                <a:latin typeface="Helvetica"/>
                <a:ea typeface="Helvetica"/>
                <a:cs typeface="Helvetica"/>
              </a:rPr>
              <a:t>Parse Events </a:t>
            </a:r>
          </a:p>
          <a:p>
            <a:pPr lvl="0">
              <a:defRPr sz="1800"/>
            </a:pPr>
            <a:r>
              <a:rPr sz="3600" dirty="0">
                <a:latin typeface="Helvetica"/>
                <a:ea typeface="Helvetica"/>
                <a:cs typeface="Helvetica"/>
              </a:rPr>
              <a:t>from Text</a:t>
            </a:r>
          </a:p>
        </p:txBody>
      </p:sp>
      <p:sp>
        <p:nvSpPr>
          <p:cNvPr id="185" name="Shape 185"/>
          <p:cNvSpPr/>
          <p:nvPr/>
        </p:nvSpPr>
        <p:spPr>
          <a:xfrm flipH="1">
            <a:off x="3299797" y="7648883"/>
            <a:ext cx="506599" cy="1"/>
          </a:xfrm>
          <a:prstGeom prst="line">
            <a:avLst/>
          </a:prstGeom>
          <a:ln w="38100">
            <a:solidFill/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 dirty="0">
              <a:latin typeface="Helvetica"/>
              <a:ea typeface="Helvetica"/>
              <a:cs typeface="Helvetica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9937">
              <a:defRPr sz="7119"/>
            </a:lvl1pPr>
          </a:lstStyle>
          <a:p>
            <a:pPr lvl="0">
              <a:defRPr sz="1800"/>
            </a:pPr>
            <a:r>
              <a:rPr sz="7119"/>
              <a:t>Event Inference: Motivation</a:t>
            </a:r>
          </a:p>
        </p:txBody>
      </p:sp>
      <p:sp>
        <p:nvSpPr>
          <p:cNvPr id="50" name="Shape 50"/>
          <p:cNvSpPr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 dirty="0">
                <a:latin typeface="Helvetica"/>
                <a:cs typeface="Helvetica"/>
              </a:rPr>
              <a:t>Suppose we want to build a Question Answering system…</a:t>
            </a:r>
          </a:p>
        </p:txBody>
      </p:sp>
      <p:sp>
        <p:nvSpPr>
          <p:cNvPr id="51" name="Shape 51"/>
          <p:cNvSpPr>
            <a:spLocks noGrp="1"/>
          </p:cNvSpPr>
          <p:nvPr>
            <p:ph type="sldNum" sz="quarter" idx="2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2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1" build="p" bldLvl="5" animBg="1" advAuto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1622">
              <a:defRPr sz="7280"/>
            </a:lvl1pPr>
          </a:lstStyle>
          <a:p>
            <a:pPr lvl="0">
              <a:defRPr sz="1800"/>
            </a:pPr>
            <a:r>
              <a:rPr sz="7280"/>
              <a:t>Event Sequence Inference</a:t>
            </a:r>
          </a:p>
        </p:txBody>
      </p:sp>
      <p:sp>
        <p:nvSpPr>
          <p:cNvPr id="188" name="Shape 18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20</a:t>
            </a:fld>
            <a:endParaRPr/>
          </a:p>
        </p:txBody>
      </p:sp>
      <p:sp>
        <p:nvSpPr>
          <p:cNvPr id="189" name="Shape 189"/>
          <p:cNvSpPr/>
          <p:nvPr/>
        </p:nvSpPr>
        <p:spPr>
          <a:xfrm>
            <a:off x="350686" y="3459168"/>
            <a:ext cx="2583461" cy="1907155"/>
          </a:xfrm>
          <a:prstGeom prst="rect">
            <a:avLst/>
          </a:prstGeom>
          <a:ln w="38100">
            <a:solidFill>
              <a:srgbClr val="000000">
                <a:alpha val="39576"/>
              </a:srgbClr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 dirty="0">
              <a:latin typeface="Helvetica"/>
              <a:ea typeface="Helvetica"/>
              <a:cs typeface="Helvetica"/>
            </a:endParaRPr>
          </a:p>
        </p:txBody>
      </p:sp>
      <p:sp>
        <p:nvSpPr>
          <p:cNvPr id="190" name="Shape 190"/>
          <p:cNvSpPr/>
          <p:nvPr/>
        </p:nvSpPr>
        <p:spPr>
          <a:xfrm>
            <a:off x="577592" y="3858747"/>
            <a:ext cx="2129648" cy="11079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 dirty="0">
                <a:latin typeface="Helvetica"/>
                <a:ea typeface="Helvetica"/>
                <a:cs typeface="Helvetica"/>
              </a:rPr>
              <a:t>New Test</a:t>
            </a:r>
          </a:p>
          <a:p>
            <a:pPr lvl="0">
              <a:defRPr sz="1800"/>
            </a:pPr>
            <a:r>
              <a:rPr sz="3600" dirty="0">
                <a:latin typeface="Helvetica"/>
                <a:ea typeface="Helvetica"/>
                <a:cs typeface="Helvetica"/>
              </a:rPr>
              <a:t>Document</a:t>
            </a:r>
          </a:p>
        </p:txBody>
      </p:sp>
      <p:sp>
        <p:nvSpPr>
          <p:cNvPr id="191" name="Shape 191"/>
          <p:cNvSpPr/>
          <p:nvPr/>
        </p:nvSpPr>
        <p:spPr>
          <a:xfrm>
            <a:off x="8551612" y="3459168"/>
            <a:ext cx="4081727" cy="1907155"/>
          </a:xfrm>
          <a:prstGeom prst="rect">
            <a:avLst/>
          </a:prstGeom>
          <a:ln w="38100">
            <a:solidFill>
              <a:srgbClr val="000000">
                <a:alpha val="39576"/>
              </a:srgbClr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 dirty="0">
              <a:latin typeface="Helvetica"/>
              <a:ea typeface="Helvetica"/>
              <a:cs typeface="Helvetica"/>
            </a:endParaRPr>
          </a:p>
        </p:txBody>
      </p:sp>
      <p:sp>
        <p:nvSpPr>
          <p:cNvPr id="192" name="Shape 192"/>
          <p:cNvSpPr/>
          <p:nvPr/>
        </p:nvSpPr>
        <p:spPr>
          <a:xfrm>
            <a:off x="8631950" y="3632949"/>
            <a:ext cx="3943976" cy="14124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/>
            </a:pPr>
            <a:r>
              <a:rPr sz="3600" dirty="0">
                <a:latin typeface="Helvetica"/>
                <a:ea typeface="Helvetica"/>
                <a:cs typeface="Helvetica"/>
              </a:rPr>
              <a:t>Single</a:t>
            </a:r>
          </a:p>
          <a:p>
            <a:pPr lvl="0">
              <a:defRPr sz="1800"/>
            </a:pPr>
            <a:r>
              <a:rPr sz="3600" b="1" dirty="0">
                <a:solidFill>
                  <a:srgbClr val="861001"/>
                </a:solidFill>
                <a:latin typeface="Helvetica"/>
                <a:ea typeface="Helvetica"/>
                <a:cs typeface="Helvetica"/>
              </a:rPr>
              <a:t>Text</a:t>
            </a:r>
            <a:r>
              <a:rPr sz="3600" dirty="0">
                <a:latin typeface="Helvetica"/>
                <a:ea typeface="Helvetica"/>
                <a:cs typeface="Helvetica"/>
              </a:rPr>
              <a:t> Sequence</a:t>
            </a:r>
          </a:p>
        </p:txBody>
      </p:sp>
      <p:sp>
        <p:nvSpPr>
          <p:cNvPr id="193" name="Shape 193"/>
          <p:cNvSpPr/>
          <p:nvPr/>
        </p:nvSpPr>
        <p:spPr>
          <a:xfrm>
            <a:off x="2951890" y="4412745"/>
            <a:ext cx="5581978" cy="1"/>
          </a:xfrm>
          <a:prstGeom prst="line">
            <a:avLst/>
          </a:prstGeom>
          <a:ln w="38100">
            <a:solidFill>
              <a:srgbClr val="000000">
                <a:alpha val="39576"/>
              </a:srgbClr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 dirty="0">
              <a:latin typeface="Helvetica"/>
              <a:ea typeface="Helvetica"/>
              <a:cs typeface="Helvetica"/>
            </a:endParaRPr>
          </a:p>
        </p:txBody>
      </p:sp>
      <p:sp>
        <p:nvSpPr>
          <p:cNvPr id="194" name="Shape 194"/>
          <p:cNvSpPr/>
          <p:nvPr/>
        </p:nvSpPr>
        <p:spPr>
          <a:xfrm>
            <a:off x="8711362" y="6932166"/>
            <a:ext cx="3785152" cy="1527869"/>
          </a:xfrm>
          <a:prstGeom prst="rect">
            <a:avLst/>
          </a:prstGeom>
          <a:solidFill>
            <a:srgbClr val="DCDEE0">
              <a:alpha val="39576"/>
            </a:srgbClr>
          </a:solidFill>
          <a:ln w="38100">
            <a:solidFill>
              <a:srgbClr val="000000">
                <a:alpha val="39576"/>
              </a:srgbClr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/>
            </a:pPr>
            <a:endParaRPr dirty="0">
              <a:latin typeface="Helvetica"/>
              <a:ea typeface="Helvetica"/>
              <a:cs typeface="Helvetica"/>
            </a:endParaRPr>
          </a:p>
        </p:txBody>
      </p:sp>
      <p:sp>
        <p:nvSpPr>
          <p:cNvPr id="195" name="Shape 195"/>
          <p:cNvSpPr/>
          <p:nvPr/>
        </p:nvSpPr>
        <p:spPr>
          <a:xfrm>
            <a:off x="8910801" y="7094885"/>
            <a:ext cx="3386272" cy="11079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 dirty="0">
                <a:latin typeface="Helvetica"/>
                <a:ea typeface="Helvetica"/>
                <a:cs typeface="Helvetica"/>
              </a:rPr>
              <a:t>Query Trained</a:t>
            </a:r>
          </a:p>
          <a:p>
            <a:pPr lvl="0">
              <a:defRPr sz="1800"/>
            </a:pPr>
            <a:r>
              <a:rPr sz="3600" dirty="0">
                <a:latin typeface="Helvetica"/>
                <a:ea typeface="Helvetica"/>
                <a:cs typeface="Helvetica"/>
              </a:rPr>
              <a:t>Statistical Model</a:t>
            </a:r>
          </a:p>
        </p:txBody>
      </p:sp>
      <p:sp>
        <p:nvSpPr>
          <p:cNvPr id="196" name="Shape 196"/>
          <p:cNvSpPr/>
          <p:nvPr/>
        </p:nvSpPr>
        <p:spPr>
          <a:xfrm>
            <a:off x="10567469" y="5382023"/>
            <a:ext cx="1" cy="1565969"/>
          </a:xfrm>
          <a:prstGeom prst="line">
            <a:avLst/>
          </a:prstGeom>
          <a:ln w="38100">
            <a:solidFill>
              <a:srgbClr val="000000">
                <a:alpha val="39576"/>
              </a:srgbClr>
            </a:solidFill>
            <a:prstDash val="sysDot"/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 dirty="0">
              <a:latin typeface="Helvetica"/>
              <a:ea typeface="Helvetica"/>
              <a:cs typeface="Helvetica"/>
            </a:endParaRPr>
          </a:p>
        </p:txBody>
      </p:sp>
      <p:sp>
        <p:nvSpPr>
          <p:cNvPr id="197" name="Shape 197"/>
          <p:cNvSpPr/>
          <p:nvPr/>
        </p:nvSpPr>
        <p:spPr>
          <a:xfrm>
            <a:off x="3834429" y="6932166"/>
            <a:ext cx="3785153" cy="1527869"/>
          </a:xfrm>
          <a:prstGeom prst="rect">
            <a:avLst/>
          </a:prstGeom>
          <a:solidFill>
            <a:srgbClr val="DCDEE0">
              <a:alpha val="39576"/>
            </a:srgbClr>
          </a:solidFill>
          <a:ln w="38100">
            <a:solidFill>
              <a:srgbClr val="000000">
                <a:alpha val="39576"/>
              </a:srgbClr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/>
            </a:pPr>
            <a:endParaRPr dirty="0">
              <a:latin typeface="Helvetica"/>
              <a:ea typeface="Helvetica"/>
              <a:cs typeface="Helvetica"/>
            </a:endParaRPr>
          </a:p>
        </p:txBody>
      </p:sp>
      <p:sp>
        <p:nvSpPr>
          <p:cNvPr id="198" name="Shape 198"/>
          <p:cNvSpPr/>
          <p:nvPr/>
        </p:nvSpPr>
        <p:spPr>
          <a:xfrm>
            <a:off x="3943352" y="7094885"/>
            <a:ext cx="3567308" cy="11079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 dirty="0">
                <a:latin typeface="Helvetica"/>
                <a:ea typeface="Helvetica"/>
                <a:cs typeface="Helvetica"/>
              </a:rPr>
              <a:t>Inferred Probable</a:t>
            </a:r>
          </a:p>
          <a:p>
            <a:pPr lvl="0">
              <a:defRPr sz="1800"/>
            </a:pPr>
            <a:r>
              <a:rPr sz="3600" b="1" dirty="0">
                <a:solidFill>
                  <a:srgbClr val="861001"/>
                </a:solidFill>
                <a:latin typeface="Helvetica"/>
                <a:ea typeface="Helvetica"/>
                <a:cs typeface="Helvetica"/>
              </a:rPr>
              <a:t>Text</a:t>
            </a:r>
          </a:p>
        </p:txBody>
      </p:sp>
      <p:sp>
        <p:nvSpPr>
          <p:cNvPr id="199" name="Shape 199"/>
          <p:cNvSpPr/>
          <p:nvPr/>
        </p:nvSpPr>
        <p:spPr>
          <a:xfrm flipH="1">
            <a:off x="7634599" y="7696100"/>
            <a:ext cx="1061746" cy="1"/>
          </a:xfrm>
          <a:prstGeom prst="line">
            <a:avLst/>
          </a:prstGeom>
          <a:ln w="38100">
            <a:solidFill>
              <a:srgbClr val="000000">
                <a:alpha val="39576"/>
              </a:srgbClr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 dirty="0">
              <a:latin typeface="Helvetica"/>
              <a:ea typeface="Helvetica"/>
              <a:cs typeface="Helvetica"/>
            </a:endParaRPr>
          </a:p>
        </p:txBody>
      </p:sp>
      <p:sp>
        <p:nvSpPr>
          <p:cNvPr id="200" name="Shape 200"/>
          <p:cNvSpPr/>
          <p:nvPr/>
        </p:nvSpPr>
        <p:spPr>
          <a:xfrm>
            <a:off x="227419" y="6932166"/>
            <a:ext cx="3074374" cy="1527869"/>
          </a:xfrm>
          <a:prstGeom prst="rect">
            <a:avLst/>
          </a:prstGeom>
          <a:solidFill>
            <a:srgbClr val="DCDEE0">
              <a:alpha val="39576"/>
            </a:srgbClr>
          </a:solidFill>
          <a:ln w="38100">
            <a:solidFill>
              <a:srgbClr val="000000">
                <a:alpha val="39576"/>
              </a:srgbClr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/>
            </a:pPr>
            <a:endParaRPr dirty="0">
              <a:latin typeface="Helvetica"/>
              <a:ea typeface="Helvetica"/>
              <a:cs typeface="Helvetica"/>
            </a:endParaRPr>
          </a:p>
        </p:txBody>
      </p:sp>
      <p:sp>
        <p:nvSpPr>
          <p:cNvPr id="201" name="Shape 201"/>
          <p:cNvSpPr/>
          <p:nvPr/>
        </p:nvSpPr>
        <p:spPr>
          <a:xfrm>
            <a:off x="391784" y="7094885"/>
            <a:ext cx="2745643" cy="11079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 dirty="0">
                <a:latin typeface="Helvetica"/>
                <a:ea typeface="Helvetica"/>
                <a:cs typeface="Helvetica"/>
              </a:rPr>
              <a:t>Parse Events </a:t>
            </a:r>
          </a:p>
          <a:p>
            <a:pPr lvl="0">
              <a:defRPr sz="1800"/>
            </a:pPr>
            <a:r>
              <a:rPr sz="3600" dirty="0">
                <a:latin typeface="Helvetica"/>
                <a:ea typeface="Helvetica"/>
                <a:cs typeface="Helvetica"/>
              </a:rPr>
              <a:t>from Text</a:t>
            </a:r>
          </a:p>
        </p:txBody>
      </p:sp>
      <p:sp>
        <p:nvSpPr>
          <p:cNvPr id="202" name="Shape 202"/>
          <p:cNvSpPr/>
          <p:nvPr/>
        </p:nvSpPr>
        <p:spPr>
          <a:xfrm flipH="1">
            <a:off x="3299797" y="7648883"/>
            <a:ext cx="506599" cy="1"/>
          </a:xfrm>
          <a:prstGeom prst="line">
            <a:avLst/>
          </a:prstGeom>
          <a:ln w="38100">
            <a:solidFill>
              <a:srgbClr val="000000">
                <a:alpha val="39576"/>
              </a:srgbClr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 dirty="0">
              <a:latin typeface="Helvetica"/>
              <a:ea typeface="Helvetica"/>
              <a:cs typeface="Helvetica"/>
            </a:endParaRPr>
          </a:p>
        </p:txBody>
      </p:sp>
      <p:sp>
        <p:nvSpPr>
          <p:cNvPr id="203" name="Shape 203"/>
          <p:cNvSpPr/>
          <p:nvPr/>
        </p:nvSpPr>
        <p:spPr>
          <a:xfrm>
            <a:off x="2728420" y="4780013"/>
            <a:ext cx="6028919" cy="2769989"/>
          </a:xfrm>
          <a:prstGeom prst="rect">
            <a:avLst/>
          </a:prstGeom>
          <a:solidFill>
            <a:srgbClr val="FFFFFF"/>
          </a:solidFill>
          <a:ln w="88900">
            <a:solid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4500" b="1" dirty="0">
                <a:solidFill>
                  <a:srgbClr val="861001"/>
                </a:solidFill>
                <a:latin typeface="Helvetica"/>
                <a:ea typeface="Helvetica"/>
                <a:cs typeface="Helvetica"/>
              </a:rPr>
              <a:t>What if we use </a:t>
            </a:r>
          </a:p>
          <a:p>
            <a:pPr lvl="0">
              <a:defRPr sz="1800"/>
            </a:pPr>
            <a:r>
              <a:rPr sz="4500" b="1" dirty="0">
                <a:solidFill>
                  <a:srgbClr val="861001"/>
                </a:solidFill>
                <a:latin typeface="Helvetica"/>
                <a:ea typeface="Helvetica"/>
                <a:cs typeface="Helvetica"/>
              </a:rPr>
              <a:t>raw text </a:t>
            </a:r>
          </a:p>
          <a:p>
            <a:pPr lvl="0">
              <a:defRPr sz="1800"/>
            </a:pPr>
            <a:r>
              <a:rPr sz="4500" b="1" dirty="0">
                <a:solidFill>
                  <a:srgbClr val="861001"/>
                </a:solidFill>
                <a:latin typeface="Helvetica"/>
                <a:ea typeface="Helvetica"/>
                <a:cs typeface="Helvetica"/>
              </a:rPr>
              <a:t>as our </a:t>
            </a:r>
          </a:p>
          <a:p>
            <a:pPr lvl="0">
              <a:defRPr sz="1800"/>
            </a:pPr>
            <a:r>
              <a:rPr sz="4500" b="1" dirty="0">
                <a:solidFill>
                  <a:srgbClr val="861001"/>
                </a:solidFill>
                <a:latin typeface="Helvetica"/>
                <a:ea typeface="Helvetica"/>
                <a:cs typeface="Helvetica"/>
              </a:rPr>
              <a:t>event representation?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Outline</a:t>
            </a:r>
          </a:p>
        </p:txBody>
      </p:sp>
      <p:sp>
        <p:nvSpPr>
          <p:cNvPr id="206" name="Shape 206"/>
          <p:cNvSpPr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</p:spPr>
        <p:txBody>
          <a:bodyPr/>
          <a:lstStyle/>
          <a:p>
            <a:pPr marL="432152" lvl="0" indent="-432152">
              <a:defRPr sz="1800"/>
            </a:pPr>
            <a:r>
              <a:rPr sz="3500">
                <a:solidFill>
                  <a:srgbClr val="A6AAA9"/>
                </a:solidFill>
              </a:rPr>
              <a:t>Background &amp; Methods</a:t>
            </a:r>
          </a:p>
          <a:p>
            <a:pPr marL="876652" lvl="1" indent="-432152">
              <a:defRPr sz="1800"/>
            </a:pPr>
            <a:r>
              <a:rPr sz="3500"/>
              <a:t>Event Sequence Learning</a:t>
            </a:r>
          </a:p>
          <a:p>
            <a:pPr marL="876652" lvl="1" indent="-432152">
              <a:defRPr sz="1800"/>
            </a:pPr>
            <a:r>
              <a:rPr sz="3500">
                <a:solidFill>
                  <a:srgbClr val="A6AAA9"/>
                </a:solidFill>
              </a:rPr>
              <a:t>Sentence-Level Language Models</a:t>
            </a:r>
          </a:p>
        </p:txBody>
      </p:sp>
      <p:sp>
        <p:nvSpPr>
          <p:cNvPr id="207" name="Shape 20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21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Outline</a:t>
            </a:r>
          </a:p>
        </p:txBody>
      </p:sp>
      <p:sp>
        <p:nvSpPr>
          <p:cNvPr id="210" name="Shape 210"/>
          <p:cNvSpPr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</p:spPr>
        <p:txBody>
          <a:bodyPr/>
          <a:lstStyle/>
          <a:p>
            <a:pPr marL="432152" lvl="0" indent="-432152">
              <a:defRPr sz="1800"/>
            </a:pPr>
            <a:r>
              <a:rPr sz="3500">
                <a:solidFill>
                  <a:srgbClr val="A6AAA9"/>
                </a:solidFill>
              </a:rPr>
              <a:t>Background &amp; Methods</a:t>
            </a:r>
          </a:p>
          <a:p>
            <a:pPr marL="876652" lvl="1" indent="-432152">
              <a:defRPr sz="1800"/>
            </a:pPr>
            <a:r>
              <a:rPr sz="3500">
                <a:solidFill>
                  <a:srgbClr val="A6AAA9"/>
                </a:solidFill>
              </a:rPr>
              <a:t>Event Sequence Learning</a:t>
            </a:r>
          </a:p>
          <a:p>
            <a:pPr marL="876652" lvl="1" indent="-432152">
              <a:defRPr sz="1800"/>
            </a:pPr>
            <a:r>
              <a:rPr sz="3500"/>
              <a:t>Sentence-Level Language Models</a:t>
            </a:r>
          </a:p>
        </p:txBody>
      </p:sp>
      <p:sp>
        <p:nvSpPr>
          <p:cNvPr id="211" name="Shape 21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22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 defTabSz="490727">
              <a:defRPr sz="1800"/>
            </a:pPr>
            <a:r>
              <a:rPr sz="6719"/>
              <a:t>Sentence-Level </a:t>
            </a:r>
          </a:p>
          <a:p>
            <a:pPr lvl="0" defTabSz="490727">
              <a:defRPr sz="1800"/>
            </a:pPr>
            <a:r>
              <a:rPr sz="6719"/>
              <a:t>Language Models</a:t>
            </a:r>
          </a:p>
        </p:txBody>
      </p:sp>
      <p:sp>
        <p:nvSpPr>
          <p:cNvPr id="214" name="Shape 214"/>
          <p:cNvSpPr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</p:spPr>
        <p:txBody>
          <a:bodyPr/>
          <a:lstStyle/>
          <a:p>
            <a:pPr marL="432152" lvl="0" indent="-432152">
              <a:defRPr sz="1800"/>
            </a:pPr>
            <a:r>
              <a:rPr sz="3500"/>
              <a:t>[Kiros et al. NIPS 2015]: “Skip-Thought Vectors”</a:t>
            </a:r>
          </a:p>
          <a:p>
            <a:pPr marL="876652" lvl="1" indent="-432152">
              <a:defRPr sz="1800"/>
            </a:pPr>
            <a:r>
              <a:rPr sz="3500"/>
              <a:t>Encode whole sentences into low-dimensional vectors…</a:t>
            </a:r>
          </a:p>
          <a:p>
            <a:pPr marL="876652" lvl="1" indent="-432152">
              <a:defRPr sz="1800"/>
            </a:pPr>
            <a:r>
              <a:rPr sz="3500"/>
              <a:t>…trained to decode previous/next sentences.</a:t>
            </a:r>
          </a:p>
        </p:txBody>
      </p:sp>
      <p:sp>
        <p:nvSpPr>
          <p:cNvPr id="215" name="Shape 21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23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4" grpId="1" build="p" bldLvl="5" animBg="1" advAuto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90727">
              <a:defRPr sz="6719"/>
            </a:lvl1pPr>
          </a:lstStyle>
          <a:p>
            <a:pPr lvl="0">
              <a:defRPr sz="1800"/>
            </a:pPr>
            <a:r>
              <a:rPr sz="6719"/>
              <a:t>Sequence-Level Language Models</a:t>
            </a:r>
          </a:p>
        </p:txBody>
      </p:sp>
      <p:sp>
        <p:nvSpPr>
          <p:cNvPr id="218" name="Shape 21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24</a:t>
            </a:fld>
            <a:endParaRPr/>
          </a:p>
        </p:txBody>
      </p:sp>
      <p:grpSp>
        <p:nvGrpSpPr>
          <p:cNvPr id="221" name="Group 221"/>
          <p:cNvGrpSpPr/>
          <p:nvPr/>
        </p:nvGrpSpPr>
        <p:grpSpPr>
          <a:xfrm>
            <a:off x="6040352" y="5476100"/>
            <a:ext cx="2910830" cy="553998"/>
            <a:chOff x="0" y="59551"/>
            <a:chExt cx="2910828" cy="553997"/>
          </a:xfrm>
        </p:grpSpPr>
        <p:sp>
          <p:nvSpPr>
            <p:cNvPr id="219" name="Shape 219"/>
            <p:cNvSpPr/>
            <p:nvPr/>
          </p:nvSpPr>
          <p:spPr>
            <a:xfrm>
              <a:off x="1910630" y="59551"/>
              <a:ext cx="1000198" cy="553997"/>
            </a:xfrm>
            <a:prstGeom prst="rect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/>
            <a:p>
              <a:pPr lvl="0">
                <a:defRPr sz="1800"/>
              </a:pPr>
              <a:r>
                <a:rPr sz="3600" dirty="0">
                  <a:latin typeface="Helvetica"/>
                  <a:ea typeface="Helvetica"/>
                  <a:cs typeface="Helvetica"/>
                </a:rPr>
                <a:t>RNN</a:t>
              </a:r>
            </a:p>
          </p:txBody>
        </p:sp>
        <p:sp>
          <p:nvSpPr>
            <p:cNvPr id="220" name="Shape 220"/>
            <p:cNvSpPr/>
            <p:nvPr/>
          </p:nvSpPr>
          <p:spPr>
            <a:xfrm flipV="1">
              <a:off x="0" y="377305"/>
              <a:ext cx="1687486" cy="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2400"/>
              </a:pPr>
              <a:endParaRPr dirty="0">
                <a:latin typeface="Helvetica"/>
                <a:ea typeface="Helvetica"/>
                <a:cs typeface="Helvetica"/>
              </a:endParaRPr>
            </a:p>
          </p:txBody>
        </p:sp>
      </p:grpSp>
      <p:grpSp>
        <p:nvGrpSpPr>
          <p:cNvPr id="224" name="Group 224"/>
          <p:cNvGrpSpPr/>
          <p:nvPr/>
        </p:nvGrpSpPr>
        <p:grpSpPr>
          <a:xfrm>
            <a:off x="4454136" y="5424806"/>
            <a:ext cx="2547128" cy="1966286"/>
            <a:chOff x="123983" y="-4444"/>
            <a:chExt cx="2547126" cy="1966285"/>
          </a:xfrm>
        </p:grpSpPr>
        <p:sp>
          <p:nvSpPr>
            <p:cNvPr id="222" name="Shape 222"/>
            <p:cNvSpPr/>
            <p:nvPr/>
          </p:nvSpPr>
          <p:spPr>
            <a:xfrm>
              <a:off x="1217723" y="-4444"/>
              <a:ext cx="359646" cy="65659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 i="1" dirty="0">
                  <a:latin typeface="Helvetica"/>
                  <a:ea typeface="Helvetica"/>
                  <a:cs typeface="Helvetica"/>
                </a:rPr>
                <a:t>t</a:t>
              </a:r>
              <a:r>
                <a:rPr sz="3600" i="1" baseline="-5999" dirty="0">
                  <a:latin typeface="Helvetica"/>
                  <a:ea typeface="Helvetica"/>
                  <a:cs typeface="Helvetica"/>
                </a:rPr>
                <a:t>i</a:t>
              </a:r>
            </a:p>
          </p:txBody>
        </p:sp>
        <p:sp>
          <p:nvSpPr>
            <p:cNvPr id="223" name="Shape 223"/>
            <p:cNvSpPr/>
            <p:nvPr/>
          </p:nvSpPr>
          <p:spPr>
            <a:xfrm>
              <a:off x="123983" y="1028252"/>
              <a:ext cx="2547126" cy="93358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2700" dirty="0">
                  <a:latin typeface="Helvetica"/>
                  <a:ea typeface="Helvetica"/>
                  <a:cs typeface="Helvetica"/>
                </a:rPr>
                <a:t>[word sequence </a:t>
              </a:r>
            </a:p>
            <a:p>
              <a:pPr lvl="0">
                <a:defRPr sz="1800"/>
              </a:pPr>
              <a:r>
                <a:rPr sz="2700" dirty="0">
                  <a:latin typeface="Helvetica"/>
                  <a:ea typeface="Helvetica"/>
                  <a:cs typeface="Helvetica"/>
                </a:rPr>
                <a:t>for sentence </a:t>
              </a:r>
              <a:r>
                <a:rPr sz="2700" i="1" dirty="0">
                  <a:latin typeface="Helvetica"/>
                  <a:ea typeface="Helvetica"/>
                  <a:cs typeface="Helvetica"/>
                </a:rPr>
                <a:t>i</a:t>
              </a:r>
              <a:r>
                <a:rPr sz="2700" dirty="0">
                  <a:latin typeface="Helvetica"/>
                  <a:ea typeface="Helvetica"/>
                  <a:cs typeface="Helvetica"/>
                </a:rPr>
                <a:t>]</a:t>
              </a:r>
            </a:p>
          </p:txBody>
        </p:sp>
      </p:grpSp>
      <p:grpSp>
        <p:nvGrpSpPr>
          <p:cNvPr id="229" name="Group 229"/>
          <p:cNvGrpSpPr/>
          <p:nvPr/>
        </p:nvGrpSpPr>
        <p:grpSpPr>
          <a:xfrm>
            <a:off x="9174326" y="5424805"/>
            <a:ext cx="3553875" cy="1966288"/>
            <a:chOff x="0" y="-4444"/>
            <a:chExt cx="3553873" cy="1966286"/>
          </a:xfrm>
        </p:grpSpPr>
        <p:sp>
          <p:nvSpPr>
            <p:cNvPr id="225" name="Shape 225"/>
            <p:cNvSpPr/>
            <p:nvPr/>
          </p:nvSpPr>
          <p:spPr>
            <a:xfrm flipV="1">
              <a:off x="0" y="323849"/>
              <a:ext cx="1687486" cy="2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2400"/>
              </a:pPr>
              <a:endParaRPr dirty="0">
                <a:latin typeface="Helvetica"/>
                <a:ea typeface="Helvetica"/>
                <a:cs typeface="Helvetica"/>
              </a:endParaRPr>
            </a:p>
          </p:txBody>
        </p:sp>
        <p:grpSp>
          <p:nvGrpSpPr>
            <p:cNvPr id="228" name="Group 228"/>
            <p:cNvGrpSpPr/>
            <p:nvPr/>
          </p:nvGrpSpPr>
          <p:grpSpPr>
            <a:xfrm>
              <a:off x="817039" y="-4444"/>
              <a:ext cx="2736834" cy="1966286"/>
              <a:chOff x="29129" y="-4444"/>
              <a:chExt cx="2736833" cy="1966285"/>
            </a:xfrm>
          </p:grpSpPr>
          <p:sp>
            <p:nvSpPr>
              <p:cNvPr id="226" name="Shape 226"/>
              <p:cNvSpPr/>
              <p:nvPr/>
            </p:nvSpPr>
            <p:spPr>
              <a:xfrm>
                <a:off x="1030598" y="-4444"/>
                <a:ext cx="733897" cy="65658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0800" tIns="50800" rIns="50800" bIns="50800" numCol="1" anchor="ctr">
                <a:spAutoFit/>
              </a:bodyPr>
              <a:lstStyle/>
              <a:p>
                <a:pPr lvl="0">
                  <a:defRPr sz="1800"/>
                </a:pPr>
                <a:r>
                  <a:rPr sz="3600" i="1" dirty="0">
                    <a:latin typeface="Helvetica"/>
                    <a:ea typeface="Helvetica"/>
                    <a:cs typeface="Helvetica"/>
                  </a:rPr>
                  <a:t>t</a:t>
                </a:r>
                <a:r>
                  <a:rPr sz="3600" i="1" baseline="-5999" dirty="0">
                    <a:latin typeface="Helvetica"/>
                    <a:ea typeface="Helvetica"/>
                    <a:cs typeface="Helvetica"/>
                  </a:rPr>
                  <a:t>i+1</a:t>
                </a:r>
              </a:p>
            </p:txBody>
          </p:sp>
          <p:sp>
            <p:nvSpPr>
              <p:cNvPr id="227" name="Shape 227"/>
              <p:cNvSpPr/>
              <p:nvPr/>
            </p:nvSpPr>
            <p:spPr>
              <a:xfrm>
                <a:off x="29129" y="1028253"/>
                <a:ext cx="2736833" cy="933588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0800" tIns="50800" rIns="50800" bIns="50800" numCol="1" anchor="ctr">
                <a:spAutoFit/>
              </a:bodyPr>
              <a:lstStyle/>
              <a:p>
                <a:pPr lvl="0">
                  <a:defRPr sz="1800"/>
                </a:pPr>
                <a:r>
                  <a:rPr sz="2700" dirty="0">
                    <a:latin typeface="Helvetica"/>
                    <a:ea typeface="Helvetica"/>
                    <a:cs typeface="Helvetica"/>
                  </a:rPr>
                  <a:t>[word sequence </a:t>
                </a:r>
              </a:p>
              <a:p>
                <a:pPr lvl="0">
                  <a:defRPr sz="1800"/>
                </a:pPr>
                <a:r>
                  <a:rPr sz="2700" dirty="0">
                    <a:latin typeface="Helvetica"/>
                    <a:ea typeface="Helvetica"/>
                    <a:cs typeface="Helvetica"/>
                  </a:rPr>
                  <a:t>for sentence </a:t>
                </a:r>
                <a:r>
                  <a:rPr sz="2700" i="1" dirty="0">
                    <a:latin typeface="Helvetica"/>
                    <a:ea typeface="Helvetica"/>
                    <a:cs typeface="Helvetica"/>
                  </a:rPr>
                  <a:t>i+1</a:t>
                </a:r>
                <a:r>
                  <a:rPr sz="2700" dirty="0">
                    <a:latin typeface="Helvetica"/>
                    <a:ea typeface="Helvetica"/>
                    <a:cs typeface="Helvetica"/>
                  </a:rPr>
                  <a:t>]</a:t>
                </a:r>
              </a:p>
            </p:txBody>
          </p:sp>
        </p:grpSp>
      </p:grpSp>
      <p:grpSp>
        <p:nvGrpSpPr>
          <p:cNvPr id="234" name="Group 234"/>
          <p:cNvGrpSpPr/>
          <p:nvPr/>
        </p:nvGrpSpPr>
        <p:grpSpPr>
          <a:xfrm>
            <a:off x="267228" y="5424805"/>
            <a:ext cx="5130357" cy="656590"/>
            <a:chOff x="-26611" y="8429"/>
            <a:chExt cx="5130356" cy="656589"/>
          </a:xfrm>
        </p:grpSpPr>
        <p:sp>
          <p:nvSpPr>
            <p:cNvPr id="230" name="Shape 230"/>
            <p:cNvSpPr/>
            <p:nvPr/>
          </p:nvSpPr>
          <p:spPr>
            <a:xfrm>
              <a:off x="2265501" y="59551"/>
              <a:ext cx="1000199" cy="553997"/>
            </a:xfrm>
            <a:prstGeom prst="rect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/>
            <a:p>
              <a:pPr lvl="0">
                <a:defRPr sz="1800"/>
              </a:pPr>
              <a:r>
                <a:rPr sz="3600" dirty="0">
                  <a:latin typeface="Helvetica"/>
                  <a:ea typeface="Helvetica"/>
                  <a:cs typeface="Helvetica"/>
                </a:rPr>
                <a:t>RNN</a:t>
              </a:r>
            </a:p>
          </p:txBody>
        </p:sp>
        <p:sp>
          <p:nvSpPr>
            <p:cNvPr id="231" name="Shape 231"/>
            <p:cNvSpPr/>
            <p:nvPr/>
          </p:nvSpPr>
          <p:spPr>
            <a:xfrm flipH="1" flipV="1">
              <a:off x="3424692" y="336723"/>
              <a:ext cx="1679053" cy="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2400"/>
              </a:pPr>
              <a:endParaRPr dirty="0">
                <a:latin typeface="Helvetica"/>
                <a:ea typeface="Helvetica"/>
                <a:cs typeface="Helvetica"/>
              </a:endParaRPr>
            </a:p>
          </p:txBody>
        </p:sp>
        <p:sp>
          <p:nvSpPr>
            <p:cNvPr id="232" name="Shape 232"/>
            <p:cNvSpPr/>
            <p:nvPr/>
          </p:nvSpPr>
          <p:spPr>
            <a:xfrm>
              <a:off x="-26611" y="8429"/>
              <a:ext cx="633257" cy="65658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 i="1" dirty="0">
                  <a:latin typeface="Helvetica"/>
                  <a:ea typeface="Helvetica"/>
                  <a:cs typeface="Helvetica"/>
                </a:rPr>
                <a:t>t</a:t>
              </a:r>
              <a:r>
                <a:rPr sz="3600" i="1" baseline="-5999" dirty="0">
                  <a:latin typeface="Helvetica"/>
                  <a:ea typeface="Helvetica"/>
                  <a:cs typeface="Helvetica"/>
                </a:rPr>
                <a:t>i-1</a:t>
              </a:r>
            </a:p>
          </p:txBody>
        </p:sp>
        <p:sp>
          <p:nvSpPr>
            <p:cNvPr id="233" name="Shape 233"/>
            <p:cNvSpPr/>
            <p:nvPr/>
          </p:nvSpPr>
          <p:spPr>
            <a:xfrm flipH="1" flipV="1">
              <a:off x="674001" y="336723"/>
              <a:ext cx="1432509" cy="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2400"/>
              </a:pPr>
              <a:endParaRPr dirty="0">
                <a:latin typeface="Helvetica"/>
                <a:ea typeface="Helvetica"/>
                <a:cs typeface="Helvetica"/>
              </a:endParaRPr>
            </a:p>
          </p:txBody>
        </p: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1" grpId="2" animBg="1" advAuto="0"/>
      <p:bldP spid="224" grpId="1" animBg="1" advAuto="0"/>
      <p:bldP spid="229" grpId="3" animBg="1" advAuto="0"/>
      <p:bldP spid="234" grpId="4" animBg="1" advAuto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90727">
              <a:defRPr sz="6719"/>
            </a:lvl1pPr>
          </a:lstStyle>
          <a:p>
            <a:pPr lvl="0">
              <a:defRPr sz="1800"/>
            </a:pPr>
            <a:r>
              <a:rPr sz="6719"/>
              <a:t>Sequence-Level Language Models</a:t>
            </a:r>
          </a:p>
        </p:txBody>
      </p:sp>
      <p:sp>
        <p:nvSpPr>
          <p:cNvPr id="237" name="Shape 237"/>
          <p:cNvSpPr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</p:spPr>
        <p:txBody>
          <a:bodyPr/>
          <a:lstStyle/>
          <a:p>
            <a:pPr marL="432152" lvl="0" indent="-432152">
              <a:defRPr sz="1800"/>
            </a:pPr>
            <a:r>
              <a:rPr sz="3500"/>
              <a:t>[Kiros et al. 2015] use sentence-embeddings for other tasks.</a:t>
            </a:r>
          </a:p>
          <a:p>
            <a:pPr marL="432152" lvl="0" indent="-432152">
              <a:defRPr sz="1800"/>
            </a:pPr>
            <a:r>
              <a:rPr sz="3500"/>
              <a:t>We use them directly for inferring text.</a:t>
            </a:r>
          </a:p>
          <a:p>
            <a:pPr marL="432152" lvl="0" indent="-432152">
              <a:defRPr sz="1800"/>
            </a:pPr>
            <a:r>
              <a:rPr sz="3500" b="1"/>
              <a:t>Central Question:</a:t>
            </a:r>
            <a:r>
              <a:rPr sz="3500"/>
              <a:t> How well can sentence-level language models infer events?</a:t>
            </a:r>
          </a:p>
        </p:txBody>
      </p:sp>
      <p:sp>
        <p:nvSpPr>
          <p:cNvPr id="238" name="Shape 23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25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" grpId="1" build="p" bldLvl="5" animBg="1" advAuto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24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Outline</a:t>
            </a:r>
          </a:p>
        </p:txBody>
      </p:sp>
      <p:sp>
        <p:nvSpPr>
          <p:cNvPr id="241" name="Shape 241"/>
          <p:cNvSpPr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</p:spPr>
        <p:txBody>
          <a:bodyPr/>
          <a:lstStyle/>
          <a:p>
            <a:pPr marL="432152" lvl="0" indent="-432152">
              <a:defRPr sz="1800"/>
            </a:pPr>
            <a:r>
              <a:rPr sz="3500">
                <a:solidFill>
                  <a:srgbClr val="A6AAA9"/>
                </a:solidFill>
              </a:rPr>
              <a:t>Background &amp; Methods</a:t>
            </a:r>
          </a:p>
          <a:p>
            <a:pPr marL="876652" lvl="1" indent="-432152">
              <a:defRPr sz="1800"/>
            </a:pPr>
            <a:r>
              <a:rPr sz="3500">
                <a:solidFill>
                  <a:srgbClr val="A6AAA9"/>
                </a:solidFill>
              </a:rPr>
              <a:t>Event Sequence Learning</a:t>
            </a:r>
          </a:p>
          <a:p>
            <a:pPr marL="876652" lvl="1" indent="-432152">
              <a:defRPr sz="1800"/>
            </a:pPr>
            <a:r>
              <a:rPr sz="3500"/>
              <a:t>Sentence-Level Language Models</a:t>
            </a:r>
            <a:br>
              <a:rPr sz="3500"/>
            </a:br>
            <a:r>
              <a:rPr sz="3500"/>
              <a:t/>
            </a:r>
            <a:br>
              <a:rPr sz="3500"/>
            </a:br>
            <a:endParaRPr sz="3500"/>
          </a:p>
        </p:txBody>
      </p:sp>
      <p:sp>
        <p:nvSpPr>
          <p:cNvPr id="242" name="Shape 24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26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Outline</a:t>
            </a:r>
          </a:p>
        </p:txBody>
      </p:sp>
      <p:sp>
        <p:nvSpPr>
          <p:cNvPr id="245" name="Shape 245"/>
          <p:cNvSpPr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</p:spPr>
        <p:txBody>
          <a:bodyPr/>
          <a:lstStyle/>
          <a:p>
            <a:pPr marL="432152" lvl="0" indent="-432152">
              <a:defRPr sz="1800"/>
            </a:pPr>
            <a:r>
              <a:rPr sz="3500">
                <a:solidFill>
                  <a:srgbClr val="A6AAA9"/>
                </a:solidFill>
              </a:rPr>
              <a:t>Background &amp; Methods</a:t>
            </a:r>
          </a:p>
          <a:p>
            <a:pPr marL="432152" lvl="0" indent="-432152">
              <a:defRPr sz="1800"/>
            </a:pPr>
            <a:r>
              <a:rPr sz="3500"/>
              <a:t>Experiments</a:t>
            </a:r>
          </a:p>
          <a:p>
            <a:pPr marL="432152" lvl="0" indent="-432152">
              <a:defRPr sz="1800"/>
            </a:pPr>
            <a:r>
              <a:rPr sz="3500">
                <a:solidFill>
                  <a:srgbClr val="A6AAA9"/>
                </a:solidFill>
              </a:rPr>
              <a:t>Conclusions</a:t>
            </a:r>
            <a:br>
              <a:rPr sz="3500">
                <a:solidFill>
                  <a:srgbClr val="A6AAA9"/>
                </a:solidFill>
              </a:rPr>
            </a:br>
            <a:r>
              <a:rPr sz="3500">
                <a:solidFill>
                  <a:srgbClr val="A6AAA9"/>
                </a:solidFill>
              </a:rPr>
              <a:t/>
            </a:r>
            <a:br>
              <a:rPr sz="3500">
                <a:solidFill>
                  <a:srgbClr val="A6AAA9"/>
                </a:solidFill>
              </a:rPr>
            </a:br>
            <a:endParaRPr sz="3500">
              <a:solidFill>
                <a:srgbClr val="A6AAA9"/>
              </a:solidFill>
            </a:endParaRPr>
          </a:p>
        </p:txBody>
      </p:sp>
      <p:sp>
        <p:nvSpPr>
          <p:cNvPr id="246" name="Shape 24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27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Shape 24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Outline</a:t>
            </a:r>
          </a:p>
        </p:txBody>
      </p:sp>
      <p:sp>
        <p:nvSpPr>
          <p:cNvPr id="249" name="Shape 249"/>
          <p:cNvSpPr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</p:spPr>
        <p:txBody>
          <a:bodyPr/>
          <a:lstStyle/>
          <a:p>
            <a:pPr marL="432152" lvl="0" indent="-432152">
              <a:defRPr sz="1800"/>
            </a:pPr>
            <a:r>
              <a:rPr sz="3500">
                <a:solidFill>
                  <a:srgbClr val="A6AAA9"/>
                </a:solidFill>
              </a:rPr>
              <a:t>Background &amp; Methods</a:t>
            </a:r>
          </a:p>
          <a:p>
            <a:pPr marL="432152" lvl="0" indent="-432152">
              <a:defRPr sz="1800"/>
            </a:pPr>
            <a:r>
              <a:rPr sz="3500">
                <a:solidFill>
                  <a:srgbClr val="A6AAA9"/>
                </a:solidFill>
              </a:rPr>
              <a:t>Experiments</a:t>
            </a:r>
          </a:p>
          <a:p>
            <a:pPr marL="876652" lvl="1" indent="-432152">
              <a:defRPr sz="1800"/>
            </a:pPr>
            <a:r>
              <a:rPr sz="3500"/>
              <a:t>Task Setup</a:t>
            </a:r>
          </a:p>
          <a:p>
            <a:pPr marL="876652" lvl="1" indent="-432152">
              <a:defRPr sz="1800"/>
            </a:pPr>
            <a:r>
              <a:rPr sz="3500">
                <a:solidFill>
                  <a:srgbClr val="A6AAA9"/>
                </a:solidFill>
              </a:rPr>
              <a:t>Results</a:t>
            </a:r>
          </a:p>
        </p:txBody>
      </p:sp>
      <p:sp>
        <p:nvSpPr>
          <p:cNvPr id="250" name="Shape 25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28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Shape 25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Systems</a:t>
            </a:r>
          </a:p>
        </p:txBody>
      </p:sp>
      <p:sp>
        <p:nvSpPr>
          <p:cNvPr id="253" name="Shape 253"/>
          <p:cNvSpPr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</p:spPr>
        <p:txBody>
          <a:bodyPr/>
          <a:lstStyle/>
          <a:p>
            <a:pPr marL="432152" lvl="0" indent="-432152">
              <a:defRPr sz="1800"/>
            </a:pPr>
            <a:r>
              <a:rPr sz="3500"/>
              <a:t>Two Tasks:</a:t>
            </a:r>
          </a:p>
          <a:p>
            <a:pPr marL="876652" lvl="1" indent="-432152">
              <a:defRPr sz="1800"/>
            </a:pPr>
            <a:r>
              <a:rPr sz="3500"/>
              <a:t>Inferring Events from Events</a:t>
            </a:r>
            <a:br>
              <a:rPr sz="3500"/>
            </a:br>
            <a:r>
              <a:rPr sz="3500" b="1">
                <a:solidFill>
                  <a:srgbClr val="861001"/>
                </a:solidFill>
              </a:rPr>
              <a:t> </a:t>
            </a:r>
            <a:endParaRPr sz="3500"/>
          </a:p>
          <a:p>
            <a:pPr marL="876652" lvl="1" indent="-432152">
              <a:defRPr sz="1800"/>
            </a:pPr>
            <a:r>
              <a:rPr sz="3500"/>
              <a:t>Inferring Text from Text</a:t>
            </a:r>
            <a:br>
              <a:rPr sz="3500"/>
            </a:br>
            <a:r>
              <a:rPr sz="3500"/>
              <a:t/>
            </a:r>
            <a:br>
              <a:rPr sz="3500"/>
            </a:br>
            <a:r>
              <a:rPr sz="3500"/>
              <a:t/>
            </a:r>
            <a:br>
              <a:rPr sz="3500"/>
            </a:br>
            <a:r>
              <a:rPr sz="3500" b="1">
                <a:solidFill>
                  <a:srgbClr val="861001"/>
                </a:solidFill>
              </a:rPr>
              <a:t> </a:t>
            </a:r>
          </a:p>
        </p:txBody>
      </p:sp>
      <p:sp>
        <p:nvSpPr>
          <p:cNvPr id="254" name="Shape 25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29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9937">
              <a:defRPr sz="7119"/>
            </a:lvl1pPr>
          </a:lstStyle>
          <a:p>
            <a:pPr lvl="0">
              <a:defRPr sz="1800"/>
            </a:pPr>
            <a:r>
              <a:rPr sz="7119"/>
              <a:t>Event Inference: Motivation</a:t>
            </a:r>
          </a:p>
        </p:txBody>
      </p:sp>
      <p:sp>
        <p:nvSpPr>
          <p:cNvPr id="54" name="Shape 54"/>
          <p:cNvSpPr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</p:spPr>
        <p:txBody>
          <a:bodyPr/>
          <a:lstStyle/>
          <a:p>
            <a:pPr marL="432152" lvl="0" indent="-432152">
              <a:defRPr sz="1800"/>
            </a:pPr>
            <a:r>
              <a:rPr sz="3500" i="1" dirty="0">
                <a:latin typeface="Helvetica"/>
                <a:cs typeface="Helvetica"/>
              </a:rPr>
              <a:t>The Convention ordered the arrest of Robespierre.… Troops from the Commune, under General Coffinhal, arrived to free the prisoners and then marched against the Convention itself.</a:t>
            </a:r>
            <a:br>
              <a:rPr sz="3500" i="1" dirty="0">
                <a:latin typeface="Helvetica"/>
                <a:cs typeface="Helvetica"/>
              </a:rPr>
            </a:br>
            <a:r>
              <a:rPr sz="3500" i="1" dirty="0">
                <a:latin typeface="Helvetica"/>
                <a:cs typeface="Helvetica"/>
              </a:rPr>
              <a:t/>
            </a:r>
            <a:br>
              <a:rPr sz="3500" i="1" dirty="0">
                <a:latin typeface="Helvetica"/>
                <a:cs typeface="Helvetica"/>
              </a:rPr>
            </a:br>
            <a:r>
              <a:rPr sz="3500" i="1" dirty="0">
                <a:latin typeface="Helvetica"/>
                <a:cs typeface="Helvetica"/>
              </a:rPr>
              <a:t>  –</a:t>
            </a:r>
            <a:r>
              <a:rPr sz="3500" dirty="0">
                <a:latin typeface="Helvetica"/>
                <a:cs typeface="Helvetica"/>
              </a:rPr>
              <a:t>Wikipedia</a:t>
            </a:r>
          </a:p>
          <a:p>
            <a:pPr marL="876652" lvl="1" indent="-432152">
              <a:defRPr sz="1800"/>
            </a:pPr>
            <a:r>
              <a:rPr sz="3500" b="1" dirty="0">
                <a:latin typeface="Helvetica"/>
                <a:cs typeface="Helvetica"/>
              </a:rPr>
              <a:t>Was Robespierre arrested?</a:t>
            </a:r>
            <a:br>
              <a:rPr sz="3500" b="1" dirty="0">
                <a:latin typeface="Helvetica"/>
                <a:cs typeface="Helvetica"/>
              </a:rPr>
            </a:br>
            <a:r>
              <a:rPr sz="3500" b="1" dirty="0">
                <a:latin typeface="Helvetica"/>
                <a:cs typeface="Helvetica"/>
              </a:rPr>
              <a:t/>
            </a:r>
            <a:br>
              <a:rPr sz="3500" b="1" dirty="0">
                <a:latin typeface="Helvetica"/>
                <a:cs typeface="Helvetica"/>
              </a:rPr>
            </a:br>
            <a:endParaRPr sz="3500" b="1" dirty="0">
              <a:latin typeface="Helvetica"/>
              <a:cs typeface="Helvetica"/>
            </a:endParaRPr>
          </a:p>
        </p:txBody>
      </p:sp>
      <p:sp>
        <p:nvSpPr>
          <p:cNvPr id="55" name="Shape 55"/>
          <p:cNvSpPr>
            <a:spLocks noGrp="1"/>
          </p:cNvSpPr>
          <p:nvPr>
            <p:ph type="sldNum" sz="quarter" idx="2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3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1" build="p" bldLvl="5" animBg="1" advAuto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Shape 2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Systems</a:t>
            </a:r>
          </a:p>
        </p:txBody>
      </p:sp>
      <p:sp>
        <p:nvSpPr>
          <p:cNvPr id="257" name="Shape 257"/>
          <p:cNvSpPr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</p:spPr>
        <p:txBody>
          <a:bodyPr/>
          <a:lstStyle/>
          <a:p>
            <a:pPr marL="432152" lvl="0" indent="-432152">
              <a:defRPr sz="1800"/>
            </a:pPr>
            <a:r>
              <a:rPr sz="3500"/>
              <a:t>Two Tasks:</a:t>
            </a:r>
          </a:p>
          <a:p>
            <a:pPr marL="876652" lvl="1" indent="-432152">
              <a:defRPr sz="1800"/>
            </a:pPr>
            <a:r>
              <a:rPr sz="3500"/>
              <a:t>Inferring Events from Events</a:t>
            </a:r>
            <a:br>
              <a:rPr sz="3500"/>
            </a:br>
            <a:r>
              <a:rPr sz="3500" b="1">
                <a:solidFill>
                  <a:srgbClr val="861001"/>
                </a:solidFill>
              </a:rPr>
              <a:t>…and optionally expanding into text.</a:t>
            </a:r>
            <a:endParaRPr sz="3500"/>
          </a:p>
          <a:p>
            <a:pPr marL="876652" lvl="1" indent="-432152">
              <a:defRPr sz="1800"/>
            </a:pPr>
            <a:r>
              <a:rPr sz="3500"/>
              <a:t>Inferring Text from Text</a:t>
            </a:r>
            <a:br>
              <a:rPr sz="3500"/>
            </a:br>
            <a:r>
              <a:rPr sz="3500" b="1">
                <a:solidFill>
                  <a:srgbClr val="861001"/>
                </a:solidFill>
              </a:rPr>
              <a:t>…and optionally parsing into events.</a:t>
            </a:r>
            <a:br>
              <a:rPr sz="3500" b="1">
                <a:solidFill>
                  <a:srgbClr val="861001"/>
                </a:solidFill>
              </a:rPr>
            </a:br>
            <a:r>
              <a:rPr sz="3500" b="1">
                <a:solidFill>
                  <a:srgbClr val="861001"/>
                </a:solidFill>
              </a:rPr>
              <a:t/>
            </a:r>
            <a:br>
              <a:rPr sz="3500" b="1">
                <a:solidFill>
                  <a:srgbClr val="861001"/>
                </a:solidFill>
              </a:rPr>
            </a:br>
            <a:endParaRPr sz="3500" b="1">
              <a:solidFill>
                <a:srgbClr val="861001"/>
              </a:solidFill>
            </a:endParaRPr>
          </a:p>
        </p:txBody>
      </p:sp>
      <p:sp>
        <p:nvSpPr>
          <p:cNvPr id="258" name="Shape 2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30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Shape 26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Systems</a:t>
            </a:r>
          </a:p>
        </p:txBody>
      </p:sp>
      <p:sp>
        <p:nvSpPr>
          <p:cNvPr id="261" name="Shape 261"/>
          <p:cNvSpPr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</p:spPr>
        <p:txBody>
          <a:bodyPr/>
          <a:lstStyle/>
          <a:p>
            <a:pPr marL="432152" lvl="0" indent="-432152">
              <a:defRPr sz="1800"/>
            </a:pPr>
            <a:r>
              <a:rPr sz="3500"/>
              <a:t>Two Tasks:</a:t>
            </a:r>
          </a:p>
          <a:p>
            <a:pPr marL="876652" lvl="1" indent="-432152">
              <a:defRPr sz="1800"/>
            </a:pPr>
            <a:r>
              <a:rPr sz="3500"/>
              <a:t>Inferring Events from Events</a:t>
            </a:r>
            <a:br>
              <a:rPr sz="3500"/>
            </a:br>
            <a:r>
              <a:rPr sz="3500" b="1">
                <a:solidFill>
                  <a:srgbClr val="861001"/>
                </a:solidFill>
              </a:rPr>
              <a:t>…and optionally expanding into text.</a:t>
            </a:r>
            <a:endParaRPr sz="3500"/>
          </a:p>
          <a:p>
            <a:pPr marL="876652" lvl="1" indent="-432152">
              <a:defRPr sz="1800"/>
            </a:pPr>
            <a:r>
              <a:rPr sz="3500"/>
              <a:t>Inferring Text from Text</a:t>
            </a:r>
            <a:br>
              <a:rPr sz="3500"/>
            </a:br>
            <a:r>
              <a:rPr sz="3500" b="1">
                <a:solidFill>
                  <a:srgbClr val="861001"/>
                </a:solidFill>
              </a:rPr>
              <a:t>…and optionally parsing into events.</a:t>
            </a:r>
          </a:p>
          <a:p>
            <a:pPr marL="432152" lvl="0" indent="-432152">
              <a:defRPr sz="1800"/>
            </a:pPr>
            <a:r>
              <a:rPr sz="3500"/>
              <a:t>How do these tasks relate to each other?</a:t>
            </a:r>
          </a:p>
        </p:txBody>
      </p:sp>
      <p:sp>
        <p:nvSpPr>
          <p:cNvPr id="262" name="Shape 26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31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Shape 26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Event Systems</a:t>
            </a:r>
          </a:p>
        </p:txBody>
      </p:sp>
      <p:sp>
        <p:nvSpPr>
          <p:cNvPr id="265" name="Shape 26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32</a:t>
            </a:fld>
            <a:endParaRPr/>
          </a:p>
        </p:txBody>
      </p:sp>
      <p:sp>
        <p:nvSpPr>
          <p:cNvPr id="266" name="Shape 266"/>
          <p:cNvSpPr/>
          <p:nvPr/>
        </p:nvSpPr>
        <p:spPr>
          <a:xfrm>
            <a:off x="2229326" y="3615500"/>
            <a:ext cx="4990148" cy="1107996"/>
          </a:xfrm>
          <a:prstGeom prst="rect">
            <a:avLst/>
          </a:prstGeom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 dirty="0">
                <a:latin typeface="Helvetica"/>
                <a:ea typeface="Helvetica"/>
                <a:cs typeface="Helvetica"/>
              </a:rPr>
              <a:t>jumped(jim, from plane);</a:t>
            </a:r>
          </a:p>
          <a:p>
            <a:pPr lvl="0" algn="l">
              <a:defRPr sz="1800"/>
            </a:pPr>
            <a:r>
              <a:rPr sz="3600" dirty="0">
                <a:latin typeface="Helvetica"/>
                <a:ea typeface="Helvetica"/>
                <a:cs typeface="Helvetica"/>
              </a:rPr>
              <a:t>opened(he, parachute)</a:t>
            </a:r>
          </a:p>
        </p:txBody>
      </p:sp>
      <p:sp>
        <p:nvSpPr>
          <p:cNvPr id="267" name="Shape 267"/>
          <p:cNvSpPr/>
          <p:nvPr/>
        </p:nvSpPr>
        <p:spPr>
          <a:xfrm>
            <a:off x="366816" y="2588722"/>
            <a:ext cx="9135939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 dirty="0">
                <a:latin typeface="Helvetica"/>
                <a:ea typeface="Helvetica"/>
                <a:cs typeface="Helvetica"/>
              </a:rPr>
              <a:t>Predict an event from a sequence of events.</a:t>
            </a:r>
          </a:p>
        </p:txBody>
      </p:sp>
      <p:grpSp>
        <p:nvGrpSpPr>
          <p:cNvPr id="270" name="Group 270"/>
          <p:cNvGrpSpPr/>
          <p:nvPr/>
        </p:nvGrpSpPr>
        <p:grpSpPr>
          <a:xfrm>
            <a:off x="4108771" y="4812232"/>
            <a:ext cx="1231257" cy="925728"/>
            <a:chOff x="38523" y="0"/>
            <a:chExt cx="1231256" cy="925727"/>
          </a:xfrm>
        </p:grpSpPr>
        <p:sp>
          <p:nvSpPr>
            <p:cNvPr id="268" name="Shape 268"/>
            <p:cNvSpPr/>
            <p:nvPr/>
          </p:nvSpPr>
          <p:spPr>
            <a:xfrm>
              <a:off x="38523" y="371730"/>
              <a:ext cx="1231256" cy="553997"/>
            </a:xfrm>
            <a:prstGeom prst="rect">
              <a:avLst/>
            </a:prstGeom>
            <a:solidFill>
              <a:srgbClr val="C1D6FF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/>
            <a:p>
              <a:pPr lvl="0">
                <a:defRPr sz="1800"/>
              </a:pPr>
              <a:r>
                <a:rPr sz="3600" dirty="0">
                  <a:latin typeface="Helvetica"/>
                  <a:ea typeface="Helvetica"/>
                  <a:cs typeface="Helvetica"/>
                </a:rPr>
                <a:t>LSTM</a:t>
              </a:r>
            </a:p>
          </p:txBody>
        </p:sp>
        <p:sp>
          <p:nvSpPr>
            <p:cNvPr id="269" name="Shape 269"/>
            <p:cNvSpPr/>
            <p:nvPr/>
          </p:nvSpPr>
          <p:spPr>
            <a:xfrm flipH="1">
              <a:off x="654151" y="0"/>
              <a:ext cx="1" cy="279045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2400"/>
              </a:pPr>
              <a:endParaRPr dirty="0">
                <a:latin typeface="Helvetica"/>
                <a:ea typeface="Helvetica"/>
                <a:cs typeface="Helvetica"/>
              </a:endParaRPr>
            </a:p>
          </p:txBody>
        </p:sp>
      </p:grpSp>
      <p:grpSp>
        <p:nvGrpSpPr>
          <p:cNvPr id="273" name="Group 273"/>
          <p:cNvGrpSpPr/>
          <p:nvPr/>
        </p:nvGrpSpPr>
        <p:grpSpPr>
          <a:xfrm>
            <a:off x="2414723" y="5828232"/>
            <a:ext cx="4619354" cy="914560"/>
            <a:chOff x="93265" y="0"/>
            <a:chExt cx="4619353" cy="914559"/>
          </a:xfrm>
        </p:grpSpPr>
        <p:sp>
          <p:nvSpPr>
            <p:cNvPr id="271" name="Shape 271"/>
            <p:cNvSpPr/>
            <p:nvPr/>
          </p:nvSpPr>
          <p:spPr>
            <a:xfrm>
              <a:off x="93265" y="360562"/>
              <a:ext cx="4619353" cy="553997"/>
            </a:xfrm>
            <a:prstGeom prst="rect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/>
            <a:p>
              <a:pPr lvl="0">
                <a:defRPr sz="1800"/>
              </a:pPr>
              <a:r>
                <a:rPr sz="3600" dirty="0">
                  <a:latin typeface="Helvetica"/>
                  <a:ea typeface="Helvetica"/>
                  <a:cs typeface="Helvetica"/>
                </a:rPr>
                <a:t>landed(jim, on ground)</a:t>
              </a:r>
            </a:p>
          </p:txBody>
        </p:sp>
        <p:sp>
          <p:nvSpPr>
            <p:cNvPr id="272" name="Shape 272"/>
            <p:cNvSpPr/>
            <p:nvPr/>
          </p:nvSpPr>
          <p:spPr>
            <a:xfrm>
              <a:off x="2402941" y="0"/>
              <a:ext cx="1" cy="279045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2400"/>
              </a:pPr>
              <a:endParaRPr dirty="0">
                <a:latin typeface="Helvetica"/>
                <a:ea typeface="Helvetica"/>
                <a:cs typeface="Helvetica"/>
              </a:endParaRPr>
            </a:p>
          </p:txBody>
        </p:sp>
      </p:grpSp>
      <p:grpSp>
        <p:nvGrpSpPr>
          <p:cNvPr id="276" name="Group 276"/>
          <p:cNvGrpSpPr/>
          <p:nvPr/>
        </p:nvGrpSpPr>
        <p:grpSpPr>
          <a:xfrm>
            <a:off x="4108771" y="6844232"/>
            <a:ext cx="1231257" cy="963848"/>
            <a:chOff x="38523" y="0"/>
            <a:chExt cx="1231256" cy="963847"/>
          </a:xfrm>
        </p:grpSpPr>
        <p:sp>
          <p:nvSpPr>
            <p:cNvPr id="274" name="Shape 274"/>
            <p:cNvSpPr/>
            <p:nvPr/>
          </p:nvSpPr>
          <p:spPr>
            <a:xfrm>
              <a:off x="38523" y="409850"/>
              <a:ext cx="1231256" cy="553997"/>
            </a:xfrm>
            <a:prstGeom prst="rect">
              <a:avLst/>
            </a:prstGeom>
            <a:solidFill>
              <a:srgbClr val="A7C2A8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/>
            <a:p>
              <a:pPr lvl="0">
                <a:defRPr sz="1800"/>
              </a:pPr>
              <a:r>
                <a:rPr sz="3600" dirty="0">
                  <a:latin typeface="Helvetica"/>
                  <a:ea typeface="Helvetica"/>
                  <a:cs typeface="Helvetica"/>
                </a:rPr>
                <a:t>LSTM</a:t>
              </a:r>
            </a:p>
          </p:txBody>
        </p:sp>
        <p:sp>
          <p:nvSpPr>
            <p:cNvPr id="275" name="Shape 275"/>
            <p:cNvSpPr/>
            <p:nvPr/>
          </p:nvSpPr>
          <p:spPr>
            <a:xfrm flipH="1">
              <a:off x="654151" y="0"/>
              <a:ext cx="1" cy="279045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2400"/>
              </a:pPr>
              <a:endParaRPr dirty="0">
                <a:latin typeface="Helvetica"/>
                <a:ea typeface="Helvetica"/>
                <a:cs typeface="Helvetica"/>
              </a:endParaRPr>
            </a:p>
          </p:txBody>
        </p:sp>
      </p:grpSp>
      <p:grpSp>
        <p:nvGrpSpPr>
          <p:cNvPr id="279" name="Group 279"/>
          <p:cNvGrpSpPr/>
          <p:nvPr/>
        </p:nvGrpSpPr>
        <p:grpSpPr>
          <a:xfrm>
            <a:off x="1901437" y="7860232"/>
            <a:ext cx="5645927" cy="905804"/>
            <a:chOff x="113989" y="0"/>
            <a:chExt cx="5645925" cy="905803"/>
          </a:xfrm>
        </p:grpSpPr>
        <p:sp>
          <p:nvSpPr>
            <p:cNvPr id="277" name="Shape 277"/>
            <p:cNvSpPr/>
            <p:nvPr/>
          </p:nvSpPr>
          <p:spPr>
            <a:xfrm>
              <a:off x="113989" y="351806"/>
              <a:ext cx="5645925" cy="553997"/>
            </a:xfrm>
            <a:prstGeom prst="rect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/>
            <a:p>
              <a:pPr lvl="0">
                <a:defRPr sz="1800"/>
              </a:pPr>
              <a:r>
                <a:rPr sz="3600" dirty="0">
                  <a:latin typeface="Helvetica"/>
                  <a:ea typeface="Helvetica"/>
                  <a:cs typeface="Helvetica"/>
                </a:rPr>
                <a:t>“Jim landed on the ground.”</a:t>
              </a:r>
            </a:p>
          </p:txBody>
        </p:sp>
        <p:sp>
          <p:nvSpPr>
            <p:cNvPr id="278" name="Shape 278"/>
            <p:cNvSpPr/>
            <p:nvPr/>
          </p:nvSpPr>
          <p:spPr>
            <a:xfrm>
              <a:off x="2936951" y="0"/>
              <a:ext cx="1" cy="279045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2400"/>
              </a:pPr>
              <a:endParaRPr dirty="0">
                <a:latin typeface="Helvetica"/>
                <a:ea typeface="Helvetica"/>
                <a:cs typeface="Helvetica"/>
              </a:endParaRPr>
            </a:p>
          </p:txBody>
        </p:sp>
      </p:grpSp>
      <p:grpSp>
        <p:nvGrpSpPr>
          <p:cNvPr id="282" name="Group 282"/>
          <p:cNvGrpSpPr/>
          <p:nvPr/>
        </p:nvGrpSpPr>
        <p:grpSpPr>
          <a:xfrm>
            <a:off x="7887939" y="3583443"/>
            <a:ext cx="4264327" cy="3326145"/>
            <a:chOff x="0" y="0"/>
            <a:chExt cx="4264325" cy="3326144"/>
          </a:xfrm>
        </p:grpSpPr>
        <p:pic>
          <p:nvPicPr>
            <p:cNvPr id="280" name="pasted-image.pdf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 rot="10800000">
              <a:off x="0" y="0"/>
              <a:ext cx="307977" cy="332614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81" name="Shape 281"/>
            <p:cNvSpPr/>
            <p:nvPr/>
          </p:nvSpPr>
          <p:spPr>
            <a:xfrm>
              <a:off x="333438" y="1383632"/>
              <a:ext cx="3930887" cy="53347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2800" b="1">
                  <a:solidFill>
                    <a:srgbClr val="861001"/>
                  </a:solidFill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2800" b="1" dirty="0">
                  <a:solidFill>
                    <a:srgbClr val="861001"/>
                  </a:solidFill>
                  <a:latin typeface="Helvetica"/>
                  <a:ea typeface="Helvetica"/>
                  <a:cs typeface="Helvetica"/>
                </a:rPr>
                <a:t>≈ [P. &amp; Mooney (2016)]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6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" grpId="1" animBg="1" advAuto="0"/>
      <p:bldP spid="270" grpId="2" animBg="1" advAuto="0"/>
      <p:bldP spid="273" grpId="3" animBg="1" advAuto="0"/>
      <p:bldP spid="276" grpId="5" animBg="1" advAuto="0"/>
      <p:bldP spid="279" grpId="6" animBg="1" advAuto="0"/>
      <p:bldP spid="282" grpId="4" animBg="1" advAuto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Shape 28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Text Systems</a:t>
            </a:r>
          </a:p>
        </p:txBody>
      </p:sp>
      <p:sp>
        <p:nvSpPr>
          <p:cNvPr id="285" name="Shape 28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33</a:t>
            </a:fld>
            <a:endParaRPr/>
          </a:p>
        </p:txBody>
      </p:sp>
      <p:sp>
        <p:nvSpPr>
          <p:cNvPr id="286" name="Shape 286"/>
          <p:cNvSpPr/>
          <p:nvPr/>
        </p:nvSpPr>
        <p:spPr>
          <a:xfrm>
            <a:off x="1478318" y="3615500"/>
            <a:ext cx="6492162" cy="1107996"/>
          </a:xfrm>
          <a:prstGeom prst="rect">
            <a:avLst/>
          </a:prstGeom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 dirty="0">
                <a:latin typeface="Helvetica"/>
                <a:ea typeface="Helvetica"/>
                <a:cs typeface="Helvetica"/>
              </a:rPr>
              <a:t>“Jim jumped from the plane and </a:t>
            </a:r>
          </a:p>
          <a:p>
            <a:pPr lvl="0">
              <a:defRPr sz="1800"/>
            </a:pPr>
            <a:r>
              <a:rPr sz="3600" dirty="0">
                <a:latin typeface="Helvetica"/>
                <a:ea typeface="Helvetica"/>
                <a:cs typeface="Helvetica"/>
              </a:rPr>
              <a:t>opened his parachute.”</a:t>
            </a:r>
          </a:p>
        </p:txBody>
      </p:sp>
      <p:sp>
        <p:nvSpPr>
          <p:cNvPr id="287" name="Shape 287"/>
          <p:cNvSpPr/>
          <p:nvPr/>
        </p:nvSpPr>
        <p:spPr>
          <a:xfrm>
            <a:off x="2702754" y="2588722"/>
            <a:ext cx="4464063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 dirty="0">
                <a:latin typeface="Helvetica"/>
                <a:ea typeface="Helvetica"/>
                <a:cs typeface="Helvetica"/>
              </a:rPr>
              <a:t>Predict text from text.</a:t>
            </a:r>
          </a:p>
        </p:txBody>
      </p:sp>
      <p:grpSp>
        <p:nvGrpSpPr>
          <p:cNvPr id="290" name="Group 290"/>
          <p:cNvGrpSpPr/>
          <p:nvPr/>
        </p:nvGrpSpPr>
        <p:grpSpPr>
          <a:xfrm>
            <a:off x="4108771" y="4812232"/>
            <a:ext cx="1231257" cy="925728"/>
            <a:chOff x="38523" y="0"/>
            <a:chExt cx="1231256" cy="925727"/>
          </a:xfrm>
        </p:grpSpPr>
        <p:sp>
          <p:nvSpPr>
            <p:cNvPr id="288" name="Shape 288"/>
            <p:cNvSpPr/>
            <p:nvPr/>
          </p:nvSpPr>
          <p:spPr>
            <a:xfrm>
              <a:off x="38523" y="371730"/>
              <a:ext cx="1231256" cy="553997"/>
            </a:xfrm>
            <a:prstGeom prst="rect">
              <a:avLst/>
            </a:prstGeom>
            <a:solidFill>
              <a:srgbClr val="C1D6FF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/>
            <a:p>
              <a:pPr lvl="0">
                <a:defRPr sz="1800"/>
              </a:pPr>
              <a:r>
                <a:rPr sz="3600" dirty="0">
                  <a:latin typeface="Helvetica"/>
                  <a:ea typeface="Helvetica"/>
                  <a:cs typeface="Helvetica"/>
                </a:rPr>
                <a:t>LSTM</a:t>
              </a:r>
            </a:p>
          </p:txBody>
        </p:sp>
        <p:sp>
          <p:nvSpPr>
            <p:cNvPr id="289" name="Shape 289"/>
            <p:cNvSpPr/>
            <p:nvPr/>
          </p:nvSpPr>
          <p:spPr>
            <a:xfrm flipH="1">
              <a:off x="654151" y="0"/>
              <a:ext cx="1" cy="279045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2400"/>
              </a:pPr>
              <a:endParaRPr dirty="0">
                <a:latin typeface="Helvetica"/>
                <a:ea typeface="Helvetica"/>
                <a:cs typeface="Helvetica"/>
              </a:endParaRPr>
            </a:p>
          </p:txBody>
        </p:sp>
      </p:grpSp>
      <p:grpSp>
        <p:nvGrpSpPr>
          <p:cNvPr id="293" name="Group 293"/>
          <p:cNvGrpSpPr/>
          <p:nvPr/>
        </p:nvGrpSpPr>
        <p:grpSpPr>
          <a:xfrm>
            <a:off x="1901435" y="5828232"/>
            <a:ext cx="5645927" cy="914560"/>
            <a:chOff x="-420022" y="0"/>
            <a:chExt cx="5645926" cy="914559"/>
          </a:xfrm>
        </p:grpSpPr>
        <p:sp>
          <p:nvSpPr>
            <p:cNvPr id="291" name="Shape 291"/>
            <p:cNvSpPr/>
            <p:nvPr/>
          </p:nvSpPr>
          <p:spPr>
            <a:xfrm>
              <a:off x="-420022" y="360562"/>
              <a:ext cx="5645926" cy="553997"/>
            </a:xfrm>
            <a:prstGeom prst="rect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/>
            <a:p>
              <a:pPr lvl="0">
                <a:defRPr sz="1800"/>
              </a:pPr>
              <a:r>
                <a:rPr sz="3600" dirty="0">
                  <a:latin typeface="Helvetica"/>
                  <a:ea typeface="Helvetica"/>
                  <a:cs typeface="Helvetica"/>
                </a:rPr>
                <a:t>“Jim landed on the ground.”</a:t>
              </a:r>
            </a:p>
          </p:txBody>
        </p:sp>
        <p:sp>
          <p:nvSpPr>
            <p:cNvPr id="292" name="Shape 292"/>
            <p:cNvSpPr/>
            <p:nvPr/>
          </p:nvSpPr>
          <p:spPr>
            <a:xfrm>
              <a:off x="2402941" y="0"/>
              <a:ext cx="1" cy="279045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2400"/>
              </a:pPr>
              <a:endParaRPr dirty="0">
                <a:latin typeface="Helvetica"/>
                <a:ea typeface="Helvetica"/>
                <a:cs typeface="Helvetica"/>
              </a:endParaRPr>
            </a:p>
          </p:txBody>
        </p:sp>
      </p:grpSp>
      <p:grpSp>
        <p:nvGrpSpPr>
          <p:cNvPr id="296" name="Group 296"/>
          <p:cNvGrpSpPr/>
          <p:nvPr/>
        </p:nvGrpSpPr>
        <p:grpSpPr>
          <a:xfrm>
            <a:off x="4044526" y="6844232"/>
            <a:ext cx="1359747" cy="963848"/>
            <a:chOff x="-25721" y="0"/>
            <a:chExt cx="1359745" cy="963847"/>
          </a:xfrm>
        </p:grpSpPr>
        <p:sp>
          <p:nvSpPr>
            <p:cNvPr id="294" name="Shape 294"/>
            <p:cNvSpPr/>
            <p:nvPr/>
          </p:nvSpPr>
          <p:spPr>
            <a:xfrm>
              <a:off x="-25721" y="409850"/>
              <a:ext cx="1359745" cy="553997"/>
            </a:xfrm>
            <a:prstGeom prst="rect">
              <a:avLst/>
            </a:prstGeom>
            <a:solidFill>
              <a:srgbClr val="A7C2A8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/>
            <a:p>
              <a:pPr lvl="0">
                <a:defRPr sz="1800"/>
              </a:pPr>
              <a:r>
                <a:rPr sz="3600" dirty="0">
                  <a:latin typeface="Helvetica"/>
                  <a:ea typeface="Helvetica"/>
                  <a:cs typeface="Helvetica"/>
                </a:rPr>
                <a:t>Parser</a:t>
              </a:r>
            </a:p>
          </p:txBody>
        </p:sp>
        <p:sp>
          <p:nvSpPr>
            <p:cNvPr id="295" name="Shape 295"/>
            <p:cNvSpPr/>
            <p:nvPr/>
          </p:nvSpPr>
          <p:spPr>
            <a:xfrm flipH="1">
              <a:off x="654151" y="0"/>
              <a:ext cx="1" cy="279045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2400"/>
              </a:pPr>
              <a:endParaRPr dirty="0">
                <a:latin typeface="Helvetica"/>
                <a:ea typeface="Helvetica"/>
                <a:cs typeface="Helvetica"/>
              </a:endParaRPr>
            </a:p>
          </p:txBody>
        </p:sp>
      </p:grpSp>
      <p:grpSp>
        <p:nvGrpSpPr>
          <p:cNvPr id="299" name="Group 299"/>
          <p:cNvGrpSpPr/>
          <p:nvPr/>
        </p:nvGrpSpPr>
        <p:grpSpPr>
          <a:xfrm>
            <a:off x="2414724" y="7860232"/>
            <a:ext cx="4619354" cy="905804"/>
            <a:chOff x="627275" y="0"/>
            <a:chExt cx="4619353" cy="905803"/>
          </a:xfrm>
        </p:grpSpPr>
        <p:sp>
          <p:nvSpPr>
            <p:cNvPr id="297" name="Shape 297"/>
            <p:cNvSpPr/>
            <p:nvPr/>
          </p:nvSpPr>
          <p:spPr>
            <a:xfrm>
              <a:off x="627275" y="351806"/>
              <a:ext cx="4619353" cy="553997"/>
            </a:xfrm>
            <a:prstGeom prst="rect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/>
            <a:p>
              <a:pPr lvl="0">
                <a:defRPr sz="1800"/>
              </a:pPr>
              <a:r>
                <a:rPr sz="3600" dirty="0">
                  <a:latin typeface="Helvetica"/>
                  <a:ea typeface="Helvetica"/>
                  <a:cs typeface="Helvetica"/>
                </a:rPr>
                <a:t>landed(jim, on ground)</a:t>
              </a:r>
            </a:p>
          </p:txBody>
        </p:sp>
        <p:sp>
          <p:nvSpPr>
            <p:cNvPr id="298" name="Shape 298"/>
            <p:cNvSpPr/>
            <p:nvPr/>
          </p:nvSpPr>
          <p:spPr>
            <a:xfrm>
              <a:off x="2936951" y="0"/>
              <a:ext cx="1" cy="279045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2400"/>
              </a:pPr>
              <a:endParaRPr dirty="0">
                <a:latin typeface="Helvetica"/>
                <a:ea typeface="Helvetica"/>
                <a:cs typeface="Helvetica"/>
              </a:endParaRPr>
            </a:p>
          </p:txBody>
        </p:sp>
      </p:grpSp>
      <p:grpSp>
        <p:nvGrpSpPr>
          <p:cNvPr id="302" name="Group 302"/>
          <p:cNvGrpSpPr/>
          <p:nvPr/>
        </p:nvGrpSpPr>
        <p:grpSpPr>
          <a:xfrm>
            <a:off x="8319739" y="3583443"/>
            <a:ext cx="3886518" cy="3326144"/>
            <a:chOff x="0" y="0"/>
            <a:chExt cx="3886517" cy="3326143"/>
          </a:xfrm>
        </p:grpSpPr>
        <p:pic>
          <p:nvPicPr>
            <p:cNvPr id="300" name="pasted-image.pdf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 rot="10800000">
              <a:off x="0" y="0"/>
              <a:ext cx="307977" cy="332614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01" name="Shape 301"/>
            <p:cNvSpPr/>
            <p:nvPr/>
          </p:nvSpPr>
          <p:spPr>
            <a:xfrm>
              <a:off x="533444" y="1383671"/>
              <a:ext cx="3353073" cy="5334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2800" b="1">
                  <a:solidFill>
                    <a:srgbClr val="861001"/>
                  </a:solidFill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2800" b="1" dirty="0">
                  <a:solidFill>
                    <a:srgbClr val="861001"/>
                  </a:solidFill>
                  <a:latin typeface="Helvetica"/>
                  <a:ea typeface="Helvetica"/>
                  <a:cs typeface="Helvetica"/>
                </a:rPr>
                <a:t>≈ [Kiros et al. 2015]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6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" grpId="1" animBg="1" advAuto="0"/>
      <p:bldP spid="290" grpId="2" animBg="1" advAuto="0"/>
      <p:bldP spid="293" grpId="3" animBg="1" advAuto="0"/>
      <p:bldP spid="296" grpId="5" animBg="1" advAuto="0"/>
      <p:bldP spid="299" grpId="6" animBg="1" advAuto="0"/>
      <p:bldP spid="302" grpId="4" animBg="1" advAuto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Shape 30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Outline</a:t>
            </a:r>
          </a:p>
        </p:txBody>
      </p:sp>
      <p:sp>
        <p:nvSpPr>
          <p:cNvPr id="305" name="Shape 305"/>
          <p:cNvSpPr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</p:spPr>
        <p:txBody>
          <a:bodyPr/>
          <a:lstStyle/>
          <a:p>
            <a:pPr marL="432152" lvl="0" indent="-432152">
              <a:defRPr sz="1800"/>
            </a:pPr>
            <a:r>
              <a:rPr sz="3500">
                <a:solidFill>
                  <a:srgbClr val="A6AAA9"/>
                </a:solidFill>
              </a:rPr>
              <a:t>Background &amp; Methods</a:t>
            </a:r>
          </a:p>
          <a:p>
            <a:pPr marL="432152" lvl="0" indent="-432152">
              <a:defRPr sz="1800"/>
            </a:pPr>
            <a:r>
              <a:rPr sz="3500">
                <a:solidFill>
                  <a:srgbClr val="A6AAA9"/>
                </a:solidFill>
              </a:rPr>
              <a:t>Experiments</a:t>
            </a:r>
          </a:p>
          <a:p>
            <a:pPr marL="876652" lvl="1" indent="-432152">
              <a:defRPr sz="1800"/>
            </a:pPr>
            <a:r>
              <a:rPr sz="3500"/>
              <a:t>Task Setup</a:t>
            </a:r>
          </a:p>
          <a:p>
            <a:pPr marL="876652" lvl="1" indent="-432152">
              <a:defRPr sz="1800"/>
            </a:pPr>
            <a:r>
              <a:rPr sz="3500">
                <a:solidFill>
                  <a:srgbClr val="A6AAA9"/>
                </a:solidFill>
              </a:rPr>
              <a:t>Results</a:t>
            </a:r>
          </a:p>
        </p:txBody>
      </p:sp>
      <p:sp>
        <p:nvSpPr>
          <p:cNvPr id="306" name="Shape 30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34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Shape 30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Outline</a:t>
            </a:r>
          </a:p>
        </p:txBody>
      </p:sp>
      <p:sp>
        <p:nvSpPr>
          <p:cNvPr id="309" name="Shape 309"/>
          <p:cNvSpPr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</p:spPr>
        <p:txBody>
          <a:bodyPr/>
          <a:lstStyle/>
          <a:p>
            <a:pPr marL="432152" lvl="0" indent="-432152">
              <a:defRPr sz="1800"/>
            </a:pPr>
            <a:r>
              <a:rPr sz="3500">
                <a:solidFill>
                  <a:srgbClr val="A6AAA9"/>
                </a:solidFill>
              </a:rPr>
              <a:t>Background &amp; Methods</a:t>
            </a:r>
          </a:p>
          <a:p>
            <a:pPr marL="432152" lvl="0" indent="-432152">
              <a:defRPr sz="1800"/>
            </a:pPr>
            <a:r>
              <a:rPr sz="3500">
                <a:solidFill>
                  <a:srgbClr val="A6AAA9"/>
                </a:solidFill>
              </a:rPr>
              <a:t>Experiments</a:t>
            </a:r>
          </a:p>
          <a:p>
            <a:pPr marL="876652" lvl="1" indent="-432152">
              <a:defRPr sz="1800"/>
            </a:pPr>
            <a:r>
              <a:rPr sz="3500">
                <a:solidFill>
                  <a:srgbClr val="A6AAA9"/>
                </a:solidFill>
              </a:rPr>
              <a:t>Task Setup</a:t>
            </a:r>
          </a:p>
          <a:p>
            <a:pPr marL="876652" lvl="1" indent="-432152">
              <a:defRPr sz="1800"/>
            </a:pPr>
            <a:r>
              <a:rPr sz="3500"/>
              <a:t>Results</a:t>
            </a:r>
          </a:p>
        </p:txBody>
      </p:sp>
      <p:sp>
        <p:nvSpPr>
          <p:cNvPr id="310" name="Shape 31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35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Shape 31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Experimental Setup</a:t>
            </a:r>
          </a:p>
        </p:txBody>
      </p:sp>
      <p:sp>
        <p:nvSpPr>
          <p:cNvPr id="313" name="Shape 31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Train + Test on English Wikipedia.</a:t>
            </a:r>
          </a:p>
          <a:p>
            <a:pPr lvl="0">
              <a:defRPr sz="1800"/>
            </a:pPr>
            <a:r>
              <a:rPr sz="3600"/>
              <a:t>LSTM encoder-decoders trained with batch SGD with momentum.</a:t>
            </a:r>
          </a:p>
          <a:p>
            <a:pPr lvl="0">
              <a:defRPr sz="1800"/>
            </a:pPr>
            <a:r>
              <a:rPr sz="3600"/>
              <a:t>Parse events with Stanford CoreNLP.</a:t>
            </a:r>
          </a:p>
          <a:p>
            <a:pPr lvl="0">
              <a:defRPr sz="1800"/>
            </a:pPr>
            <a:r>
              <a:rPr sz="3600"/>
              <a:t>Events are verbs with head noun arguments.</a:t>
            </a:r>
          </a:p>
          <a:p>
            <a:pPr lvl="0">
              <a:defRPr sz="1800"/>
            </a:pPr>
            <a:r>
              <a:rPr sz="3600"/>
              <a:t>Evaluate on Event Prediction &amp; Text Prediction.</a:t>
            </a:r>
          </a:p>
        </p:txBody>
      </p:sp>
      <p:sp>
        <p:nvSpPr>
          <p:cNvPr id="314" name="Shape 31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36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3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3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3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3" grpId="1" build="p" bldLvl="5" animBg="1" advAuto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Shape 31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90727">
              <a:defRPr sz="6719"/>
            </a:lvl1pPr>
          </a:lstStyle>
          <a:p>
            <a:pPr lvl="0">
              <a:defRPr sz="1800"/>
            </a:pPr>
            <a:r>
              <a:rPr sz="6719"/>
              <a:t>Predicting Events: Evaluation</a:t>
            </a:r>
          </a:p>
        </p:txBody>
      </p:sp>
      <p:sp>
        <p:nvSpPr>
          <p:cNvPr id="317" name="Shape 31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 b="1"/>
              <a:t>Narrative Cloze </a:t>
            </a:r>
            <a:r>
              <a:rPr sz="1900"/>
              <a:t>[Chambers &amp; Jurafsky 2008]</a:t>
            </a:r>
            <a:r>
              <a:rPr sz="3600" b="1"/>
              <a:t>: </a:t>
            </a:r>
            <a:r>
              <a:rPr sz="3600"/>
              <a:t>Hold out an event, judge a system on inferring it.</a:t>
            </a:r>
          </a:p>
          <a:p>
            <a:pPr lvl="1">
              <a:defRPr sz="1800"/>
            </a:pPr>
            <a:r>
              <a:rPr sz="3600" b="1"/>
              <a:t>Accuracy:</a:t>
            </a:r>
            <a:r>
              <a:rPr sz="3600"/>
              <a:t> “For what percentage of the documents is the top inference the gold standard answer?”</a:t>
            </a:r>
          </a:p>
          <a:p>
            <a:pPr lvl="1">
              <a:defRPr sz="1800"/>
            </a:pPr>
            <a:r>
              <a:rPr sz="3600" b="1"/>
              <a:t>Partial credit:</a:t>
            </a:r>
            <a:r>
              <a:rPr sz="3600"/>
              <a:t> “What is the average percentage of the components of argmax inferences that are the same as in the gold standard?”</a:t>
            </a:r>
          </a:p>
        </p:txBody>
      </p:sp>
      <p:sp>
        <p:nvSpPr>
          <p:cNvPr id="318" name="Shape 31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37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" grpId="1" build="p" bldLvl="5" animBg="1" advAuto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Shape 32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9937">
              <a:defRPr sz="7119"/>
            </a:lvl1pPr>
          </a:lstStyle>
          <a:p>
            <a:pPr lvl="0">
              <a:defRPr sz="1800"/>
            </a:pPr>
            <a:r>
              <a:rPr sz="7119"/>
              <a:t>Predicting Events: Systems</a:t>
            </a:r>
          </a:p>
        </p:txBody>
      </p:sp>
      <p:sp>
        <p:nvSpPr>
          <p:cNvPr id="321" name="Shape 32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 b="1"/>
              <a:t>Most Common: </a:t>
            </a:r>
            <a:r>
              <a:rPr sz="3600"/>
              <a:t>Always guess the most common event.</a:t>
            </a:r>
          </a:p>
          <a:p>
            <a:pPr lvl="0">
              <a:defRPr sz="1800"/>
            </a:pPr>
            <a:r>
              <a:rPr sz="3600" b="1"/>
              <a:t>e1 -&gt; e2:</a:t>
            </a:r>
            <a:r>
              <a:rPr sz="3600"/>
              <a:t> events to events.</a:t>
            </a:r>
          </a:p>
          <a:p>
            <a:pPr lvl="0">
              <a:defRPr sz="1800"/>
            </a:pPr>
            <a:r>
              <a:rPr sz="3600" b="1"/>
              <a:t>t1 -&gt; t2 -&gt; e2: </a:t>
            </a:r>
            <a:r>
              <a:rPr sz="3600"/>
              <a:t>text to text to events.</a:t>
            </a:r>
          </a:p>
        </p:txBody>
      </p:sp>
      <p:sp>
        <p:nvSpPr>
          <p:cNvPr id="322" name="Shape 32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38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3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3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1" grpId="1" build="p" bldLvl="5" animBg="1" advAuto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Shape 32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7463">
              <a:defRPr sz="7360"/>
            </a:lvl1pPr>
          </a:lstStyle>
          <a:p>
            <a:pPr lvl="0">
              <a:defRPr sz="1800"/>
            </a:pPr>
            <a:r>
              <a:rPr sz="7360"/>
              <a:t>Results: Predicting Events</a:t>
            </a:r>
          </a:p>
        </p:txBody>
      </p:sp>
      <p:sp>
        <p:nvSpPr>
          <p:cNvPr id="325" name="Shape 32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39</a:t>
            </a:fld>
            <a:endParaRPr/>
          </a:p>
        </p:txBody>
      </p:sp>
      <p:graphicFrame>
        <p:nvGraphicFramePr>
          <p:cNvPr id="326" name="Chart 326"/>
          <p:cNvGraphicFramePr/>
          <p:nvPr/>
        </p:nvGraphicFramePr>
        <p:xfrm>
          <a:off x="75649" y="3711815"/>
          <a:ext cx="5933173" cy="43475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27" name="Chart 327"/>
          <p:cNvGraphicFramePr/>
          <p:nvPr/>
        </p:nvGraphicFramePr>
        <p:xfrm>
          <a:off x="6964142" y="3711815"/>
          <a:ext cx="6003785" cy="43475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6" grpId="1" animBg="1" advAuto="0"/>
      <p:bldP spid="327" grpId="2" animBg="1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9937">
              <a:defRPr sz="7119"/>
            </a:lvl1pPr>
          </a:lstStyle>
          <a:p>
            <a:pPr lvl="0">
              <a:defRPr sz="1800"/>
            </a:pPr>
            <a:r>
              <a:rPr sz="7119"/>
              <a:t>Event Inference: Motivation</a:t>
            </a:r>
          </a:p>
        </p:txBody>
      </p:sp>
      <p:sp>
        <p:nvSpPr>
          <p:cNvPr id="58" name="Shape 58"/>
          <p:cNvSpPr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</p:spPr>
        <p:txBody>
          <a:bodyPr/>
          <a:lstStyle/>
          <a:p>
            <a:pPr marL="432152" lvl="0" indent="-432152">
              <a:defRPr sz="1800"/>
            </a:pPr>
            <a:r>
              <a:rPr sz="3500" i="1" dirty="0">
                <a:latin typeface="Helvetica"/>
                <a:cs typeface="Helvetica"/>
              </a:rPr>
              <a:t>The Convention </a:t>
            </a:r>
            <a:r>
              <a:rPr sz="3400" b="1" i="1" dirty="0">
                <a:latin typeface="Helvetica"/>
                <a:cs typeface="Helvetica"/>
              </a:rPr>
              <a:t>ordered the arrest</a:t>
            </a:r>
            <a:r>
              <a:rPr sz="3500" i="1" dirty="0">
                <a:latin typeface="Helvetica"/>
                <a:cs typeface="Helvetica"/>
              </a:rPr>
              <a:t> of Robespierre.… Troops from the Commune, under General Coffinhal, arrived to free the prisoners and then marched against the Convention itself.</a:t>
            </a:r>
            <a:br>
              <a:rPr sz="3500" i="1" dirty="0">
                <a:latin typeface="Helvetica"/>
                <a:cs typeface="Helvetica"/>
              </a:rPr>
            </a:br>
            <a:r>
              <a:rPr sz="3500" i="1" dirty="0">
                <a:latin typeface="Helvetica"/>
                <a:cs typeface="Helvetica"/>
              </a:rPr>
              <a:t/>
            </a:r>
            <a:br>
              <a:rPr sz="3500" i="1" dirty="0">
                <a:latin typeface="Helvetica"/>
                <a:cs typeface="Helvetica"/>
              </a:rPr>
            </a:br>
            <a:r>
              <a:rPr sz="3500" i="1" dirty="0">
                <a:latin typeface="Helvetica"/>
                <a:cs typeface="Helvetica"/>
              </a:rPr>
              <a:t>  –</a:t>
            </a:r>
            <a:r>
              <a:rPr sz="3500" dirty="0">
                <a:latin typeface="Helvetica"/>
                <a:cs typeface="Helvetica"/>
              </a:rPr>
              <a:t>Wikipedia</a:t>
            </a:r>
          </a:p>
          <a:p>
            <a:pPr marL="876652" lvl="1" indent="-432152">
              <a:defRPr sz="1800"/>
            </a:pPr>
            <a:r>
              <a:rPr sz="3500" b="1" dirty="0">
                <a:latin typeface="Helvetica"/>
                <a:cs typeface="Helvetica"/>
              </a:rPr>
              <a:t>Was Robespierre arrested?</a:t>
            </a:r>
            <a:br>
              <a:rPr sz="3500" b="1" dirty="0">
                <a:latin typeface="Helvetica"/>
                <a:cs typeface="Helvetica"/>
              </a:rPr>
            </a:br>
            <a:r>
              <a:rPr sz="3500" b="1" dirty="0">
                <a:latin typeface="Helvetica"/>
                <a:cs typeface="Helvetica"/>
              </a:rPr>
              <a:t/>
            </a:r>
            <a:br>
              <a:rPr sz="3500" b="1" dirty="0">
                <a:latin typeface="Helvetica"/>
                <a:cs typeface="Helvetica"/>
              </a:rPr>
            </a:br>
            <a:endParaRPr sz="3500" b="1" dirty="0">
              <a:latin typeface="Helvetica"/>
              <a:cs typeface="Helvetica"/>
            </a:endParaRPr>
          </a:p>
        </p:txBody>
      </p:sp>
      <p:sp>
        <p:nvSpPr>
          <p:cNvPr id="59" name="Shape 59"/>
          <p:cNvSpPr>
            <a:spLocks noGrp="1"/>
          </p:cNvSpPr>
          <p:nvPr>
            <p:ph type="sldNum" sz="quarter" idx="2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4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Shape 32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7463">
              <a:defRPr sz="7360"/>
            </a:lvl1pPr>
          </a:lstStyle>
          <a:p>
            <a:pPr lvl="0">
              <a:defRPr sz="1800"/>
            </a:pPr>
            <a:r>
              <a:rPr sz="7360"/>
              <a:t>Predicting Text: Evaluation</a:t>
            </a:r>
          </a:p>
        </p:txBody>
      </p:sp>
      <p:sp>
        <p:nvSpPr>
          <p:cNvPr id="330" name="Shape 33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 b="1"/>
              <a:t>BLEU: </a:t>
            </a:r>
            <a:r>
              <a:rPr sz="3600"/>
              <a:t>Geometric mean of modified ngram precisions.</a:t>
            </a:r>
          </a:p>
          <a:p>
            <a:pPr lvl="0">
              <a:defRPr sz="1800"/>
            </a:pPr>
            <a:r>
              <a:rPr sz="3600"/>
              <a:t>Word-level analog to Narrative Cloze.</a:t>
            </a:r>
          </a:p>
        </p:txBody>
      </p:sp>
      <p:sp>
        <p:nvSpPr>
          <p:cNvPr id="331" name="Shape 3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40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3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0" grpId="1" build="p" bldLvl="5" animBg="1" advAuto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Shape 33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78358">
              <a:defRPr sz="7919"/>
            </a:lvl1pPr>
          </a:lstStyle>
          <a:p>
            <a:pPr lvl="0">
              <a:defRPr sz="1800"/>
            </a:pPr>
            <a:r>
              <a:rPr sz="7919"/>
              <a:t>Predicting Text: Systems</a:t>
            </a:r>
          </a:p>
        </p:txBody>
      </p:sp>
      <p:sp>
        <p:nvSpPr>
          <p:cNvPr id="334" name="Shape 33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 b="1"/>
              <a:t>t1 -&gt; t1: </a:t>
            </a:r>
            <a:r>
              <a:rPr sz="3600"/>
              <a:t>Copy/paste a sentence as its predicted successor.</a:t>
            </a:r>
          </a:p>
          <a:p>
            <a:pPr lvl="0">
              <a:defRPr sz="1800"/>
            </a:pPr>
            <a:r>
              <a:rPr sz="3600" b="1"/>
              <a:t>e1 -&gt; e2 -&gt; t2:</a:t>
            </a:r>
            <a:r>
              <a:rPr sz="3600"/>
              <a:t> events to events to text.</a:t>
            </a:r>
          </a:p>
          <a:p>
            <a:pPr lvl="0">
              <a:defRPr sz="1800"/>
            </a:pPr>
            <a:r>
              <a:rPr sz="3600" b="1"/>
              <a:t>t1 -&gt; t2: </a:t>
            </a:r>
            <a:r>
              <a:rPr sz="3600"/>
              <a:t>text to text.</a:t>
            </a:r>
          </a:p>
        </p:txBody>
      </p:sp>
      <p:sp>
        <p:nvSpPr>
          <p:cNvPr id="335" name="Shape 33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41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3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3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3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4" grpId="1" build="p" bldLvl="5" animBg="1" advAuto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Shape 33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Results: Predicting Text</a:t>
            </a:r>
          </a:p>
        </p:txBody>
      </p:sp>
      <p:sp>
        <p:nvSpPr>
          <p:cNvPr id="338" name="Shape 33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42</a:t>
            </a:fld>
            <a:endParaRPr/>
          </a:p>
        </p:txBody>
      </p:sp>
      <p:graphicFrame>
        <p:nvGraphicFramePr>
          <p:cNvPr id="339" name="Chart 339"/>
          <p:cNvGraphicFramePr/>
          <p:nvPr/>
        </p:nvGraphicFramePr>
        <p:xfrm>
          <a:off x="121115" y="3711815"/>
          <a:ext cx="5887707" cy="43475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40" name="Chart 340"/>
          <p:cNvGraphicFramePr/>
          <p:nvPr/>
        </p:nvGraphicFramePr>
        <p:xfrm>
          <a:off x="7009608" y="3711815"/>
          <a:ext cx="5958319" cy="43475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9" grpId="1" animBg="1" advAuto="0"/>
      <p:bldP spid="340" grpId="2" animBg="1" advAuto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Shape 34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Takeaways</a:t>
            </a:r>
          </a:p>
        </p:txBody>
      </p:sp>
      <p:sp>
        <p:nvSpPr>
          <p:cNvPr id="343" name="Shape 34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In LSTM encoder-decoder event prediction…</a:t>
            </a:r>
          </a:p>
          <a:p>
            <a:pPr lvl="1">
              <a:defRPr sz="1800"/>
            </a:pPr>
            <a:r>
              <a:rPr sz="3600"/>
              <a:t>Raw text models predict events about as well as event models.</a:t>
            </a:r>
          </a:p>
          <a:p>
            <a:pPr lvl="1">
              <a:defRPr sz="1800"/>
            </a:pPr>
            <a:r>
              <a:rPr sz="3600"/>
              <a:t>Raw text models predict tokens better than event models.</a:t>
            </a:r>
          </a:p>
        </p:txBody>
      </p:sp>
      <p:sp>
        <p:nvSpPr>
          <p:cNvPr id="344" name="Shape 34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43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4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3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3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3" grpId="1" build="p" bldLvl="5" animBg="1" advAuto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Shape 34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Example Inferences</a:t>
            </a:r>
          </a:p>
        </p:txBody>
      </p:sp>
      <p:sp>
        <p:nvSpPr>
          <p:cNvPr id="347" name="Shape 34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 b="1"/>
              <a:t>Input:</a:t>
            </a:r>
            <a:r>
              <a:rPr sz="3600"/>
              <a:t> “White died two days after Curly Bill shot him.”</a:t>
            </a:r>
          </a:p>
          <a:p>
            <a:pPr lvl="0">
              <a:defRPr sz="1800"/>
            </a:pPr>
            <a:r>
              <a:rPr sz="3600" b="1"/>
              <a:t>Gold:</a:t>
            </a:r>
            <a:r>
              <a:rPr sz="3600"/>
              <a:t>  “Before dying, White testified that he thought the pistol had accidentally discharged and that he did not believe that Curly Bill shot him on purpose.”</a:t>
            </a:r>
          </a:p>
          <a:p>
            <a:pPr lvl="0">
              <a:defRPr sz="1800"/>
            </a:pPr>
            <a:r>
              <a:rPr sz="3600" b="1"/>
              <a:t>Inferred:</a:t>
            </a:r>
            <a:r>
              <a:rPr sz="3600"/>
              <a:t> “He was buried at &lt;UNK&gt; Cemetery.”</a:t>
            </a:r>
          </a:p>
        </p:txBody>
      </p:sp>
      <p:sp>
        <p:nvSpPr>
          <p:cNvPr id="348" name="Shape 34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44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4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7" grpId="1" build="p" bldLvl="5" animBg="1" advAuto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Shape 35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Example Inferences</a:t>
            </a:r>
          </a:p>
        </p:txBody>
      </p:sp>
      <p:sp>
        <p:nvSpPr>
          <p:cNvPr id="351" name="Shape 35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 b="1"/>
              <a:t>Input:</a:t>
            </a:r>
            <a:r>
              <a:rPr sz="3600"/>
              <a:t> “As of October 1 , 2008 , &lt;UNK&gt; changed its company name to Panasonic Corporation.”</a:t>
            </a:r>
          </a:p>
          <a:p>
            <a:pPr lvl="0">
              <a:defRPr sz="1800"/>
            </a:pPr>
            <a:r>
              <a:rPr sz="3600" b="1"/>
              <a:t>Gold:</a:t>
            </a:r>
            <a:r>
              <a:rPr sz="3600"/>
              <a:t>  “&lt;UNK&gt; products that were branded ‘National’ in Japan are currently marketed under the ‘Panasonic’ brand.”</a:t>
            </a:r>
          </a:p>
          <a:p>
            <a:pPr lvl="0">
              <a:defRPr sz="1800"/>
            </a:pPr>
            <a:r>
              <a:rPr sz="3600" b="1"/>
              <a:t>Inferred:</a:t>
            </a:r>
            <a:r>
              <a:rPr sz="3600"/>
              <a:t> “The company’s name is now &lt;UNK&gt;.”</a:t>
            </a:r>
          </a:p>
        </p:txBody>
      </p:sp>
      <p:sp>
        <p:nvSpPr>
          <p:cNvPr id="352" name="Shape 35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45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5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3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3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1" grpId="1" build="p" bldLvl="5" animBg="1" advAuto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Shape 35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Conclusions</a:t>
            </a:r>
          </a:p>
        </p:txBody>
      </p:sp>
      <p:sp>
        <p:nvSpPr>
          <p:cNvPr id="355" name="Shape 355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For inferring events in text, text is about as good a representation as events (and doesn’t require a parser!).</a:t>
            </a:r>
          </a:p>
          <a:p>
            <a:pPr lvl="0">
              <a:defRPr sz="1800"/>
            </a:pPr>
            <a:r>
              <a:rPr sz="3600"/>
              <a:t>Relation of sentence-level LM inferences to other NLP tasks is an exciting open question.</a:t>
            </a:r>
          </a:p>
        </p:txBody>
      </p:sp>
      <p:sp>
        <p:nvSpPr>
          <p:cNvPr id="356" name="Shape 35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46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5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5" grpId="1" build="p" bldLvl="5" animBg="1" advAuto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Shape 35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Thanks!</a:t>
            </a:r>
          </a:p>
        </p:txBody>
      </p:sp>
      <p:sp>
        <p:nvSpPr>
          <p:cNvPr id="359" name="Shape 35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47</a:t>
            </a:fld>
            <a:endParaRPr/>
          </a:p>
        </p:txBody>
      </p:sp>
      <p:sp>
        <p:nvSpPr>
          <p:cNvPr id="360" name="Shape 360"/>
          <p:cNvSpPr/>
          <p:nvPr/>
        </p:nvSpPr>
        <p:spPr>
          <a:xfrm>
            <a:off x="6451103" y="4548505"/>
            <a:ext cx="102592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endParaRPr sz="3600" dirty="0">
              <a:latin typeface="Helvetica"/>
              <a:ea typeface="Helvetica"/>
              <a:cs typeface="Helvetica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9937">
              <a:defRPr sz="7119"/>
            </a:lvl1pPr>
          </a:lstStyle>
          <a:p>
            <a:pPr lvl="0">
              <a:defRPr sz="1800"/>
            </a:pPr>
            <a:r>
              <a:rPr sz="7119"/>
              <a:t>Event Inference: Motivation</a:t>
            </a:r>
          </a:p>
        </p:txBody>
      </p:sp>
      <p:sp>
        <p:nvSpPr>
          <p:cNvPr id="62" name="Shape 62"/>
          <p:cNvSpPr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</p:spPr>
        <p:txBody>
          <a:bodyPr/>
          <a:lstStyle/>
          <a:p>
            <a:pPr marL="432152" lvl="0" indent="-432152">
              <a:defRPr sz="1800"/>
            </a:pPr>
            <a:r>
              <a:rPr sz="3500" i="1"/>
              <a:t>The Convention </a:t>
            </a:r>
            <a:r>
              <a:rPr sz="3400" b="1" i="1"/>
              <a:t>ordered the arrest</a:t>
            </a:r>
            <a:r>
              <a:rPr sz="3500" i="1"/>
              <a:t> of Robespierre.… Troops from the Commune, under General Coffinhal, </a:t>
            </a:r>
            <a:r>
              <a:rPr sz="3300" b="1" i="1"/>
              <a:t>arrived to free the prisoners</a:t>
            </a:r>
            <a:r>
              <a:rPr sz="3500" i="1"/>
              <a:t> and then marched against the Convention itself.</a:t>
            </a:r>
            <a:br>
              <a:rPr sz="3500" i="1"/>
            </a:br>
            <a:r>
              <a:rPr sz="3500" i="1"/>
              <a:t/>
            </a:r>
            <a:br>
              <a:rPr sz="3500" i="1"/>
            </a:br>
            <a:r>
              <a:rPr sz="3500" i="1"/>
              <a:t>  –</a:t>
            </a:r>
            <a:r>
              <a:rPr sz="3500"/>
              <a:t>Wikipedia</a:t>
            </a:r>
          </a:p>
          <a:p>
            <a:pPr marL="876652" lvl="1" indent="-432152">
              <a:defRPr sz="1800"/>
            </a:pPr>
            <a:r>
              <a:rPr sz="3500" b="1"/>
              <a:t>Was Robespierre arrested?</a:t>
            </a:r>
            <a:br>
              <a:rPr sz="3500" b="1"/>
            </a:br>
            <a:r>
              <a:rPr sz="3500" b="1"/>
              <a:t/>
            </a:r>
            <a:br>
              <a:rPr sz="3500" b="1"/>
            </a:br>
            <a:endParaRPr sz="3500" b="1"/>
          </a:p>
        </p:txBody>
      </p:sp>
      <p:sp>
        <p:nvSpPr>
          <p:cNvPr id="63" name="Shape 63"/>
          <p:cNvSpPr>
            <a:spLocks noGrp="1"/>
          </p:cNvSpPr>
          <p:nvPr>
            <p:ph type="sldNum" sz="quarter" idx="2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5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9937">
              <a:defRPr sz="7119"/>
            </a:lvl1pPr>
          </a:lstStyle>
          <a:p>
            <a:pPr lvl="0">
              <a:defRPr sz="1800"/>
            </a:pPr>
            <a:r>
              <a:rPr sz="7119"/>
              <a:t>Event Inference: Motivation</a:t>
            </a:r>
          </a:p>
        </p:txBody>
      </p:sp>
      <p:sp>
        <p:nvSpPr>
          <p:cNvPr id="66" name="Shape 66"/>
          <p:cNvSpPr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</p:spPr>
        <p:txBody>
          <a:bodyPr/>
          <a:lstStyle/>
          <a:p>
            <a:pPr marL="432152" lvl="0" indent="-432152">
              <a:defRPr sz="1800"/>
            </a:pPr>
            <a:r>
              <a:rPr sz="3500" i="1"/>
              <a:t>The Convention </a:t>
            </a:r>
            <a:r>
              <a:rPr sz="3400" b="1" i="1"/>
              <a:t>ordered the arrest</a:t>
            </a:r>
            <a:r>
              <a:rPr sz="3500" i="1"/>
              <a:t> of Robespierre.… Troops from the Commune, under General Coffinhal, </a:t>
            </a:r>
            <a:r>
              <a:rPr sz="3300" b="1" i="1"/>
              <a:t>arrived to free the prisoners</a:t>
            </a:r>
            <a:r>
              <a:rPr sz="3500" i="1"/>
              <a:t> and then marched against the Convention itself.</a:t>
            </a:r>
            <a:br>
              <a:rPr sz="3500" i="1"/>
            </a:br>
            <a:r>
              <a:rPr sz="3500" i="1"/>
              <a:t/>
            </a:r>
            <a:br>
              <a:rPr sz="3500" i="1"/>
            </a:br>
            <a:r>
              <a:rPr sz="3500" i="1"/>
              <a:t>  –</a:t>
            </a:r>
            <a:r>
              <a:rPr sz="3500"/>
              <a:t>Wikipedia</a:t>
            </a:r>
          </a:p>
          <a:p>
            <a:pPr marL="876652" lvl="1" indent="-432152">
              <a:defRPr sz="1800"/>
            </a:pPr>
            <a:r>
              <a:rPr sz="3500" b="1"/>
              <a:t>Was Robespierre arrested? </a:t>
            </a:r>
            <a:r>
              <a:rPr sz="3500" b="1">
                <a:solidFill>
                  <a:srgbClr val="861001"/>
                </a:solidFill>
              </a:rPr>
              <a:t>Very probably!</a:t>
            </a:r>
            <a:br>
              <a:rPr sz="3500" b="1">
                <a:solidFill>
                  <a:srgbClr val="861001"/>
                </a:solidFill>
              </a:rPr>
            </a:br>
            <a:r>
              <a:rPr sz="3500" b="1">
                <a:solidFill>
                  <a:srgbClr val="861001"/>
                </a:solidFill>
              </a:rPr>
              <a:t/>
            </a:r>
            <a:br>
              <a:rPr sz="3500" b="1">
                <a:solidFill>
                  <a:srgbClr val="861001"/>
                </a:solidFill>
              </a:rPr>
            </a:br>
            <a:endParaRPr sz="3500" b="1">
              <a:solidFill>
                <a:srgbClr val="861001"/>
              </a:solidFill>
            </a:endParaRPr>
          </a:p>
        </p:txBody>
      </p:sp>
      <p:sp>
        <p:nvSpPr>
          <p:cNvPr id="67" name="Shape 67"/>
          <p:cNvSpPr>
            <a:spLocks noGrp="1"/>
          </p:cNvSpPr>
          <p:nvPr>
            <p:ph type="sldNum" sz="quarter" idx="2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6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9937">
              <a:defRPr sz="7119"/>
            </a:lvl1pPr>
          </a:lstStyle>
          <a:p>
            <a:pPr lvl="0">
              <a:defRPr sz="1800"/>
            </a:pPr>
            <a:r>
              <a:rPr sz="7119"/>
              <a:t>Event Inference: Motivation</a:t>
            </a:r>
          </a:p>
        </p:txBody>
      </p:sp>
      <p:sp>
        <p:nvSpPr>
          <p:cNvPr id="70" name="Shape 70"/>
          <p:cNvSpPr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</p:spPr>
        <p:txBody>
          <a:bodyPr/>
          <a:lstStyle/>
          <a:p>
            <a:pPr marL="432152" lvl="0" indent="-432152">
              <a:defRPr sz="1800"/>
            </a:pPr>
            <a:r>
              <a:rPr sz="3500" i="1"/>
              <a:t>The Convention </a:t>
            </a:r>
            <a:r>
              <a:rPr sz="3400" b="1" i="1"/>
              <a:t>ordered the arrest</a:t>
            </a:r>
            <a:r>
              <a:rPr sz="3500" i="1"/>
              <a:t> of Robespierre.… Troops from the Commune, under General Coffinhal, </a:t>
            </a:r>
            <a:r>
              <a:rPr sz="3300" b="1" i="1"/>
              <a:t>arrived to free the prisoners</a:t>
            </a:r>
            <a:r>
              <a:rPr sz="3500" i="1"/>
              <a:t> and then marched against the Convention itself.</a:t>
            </a:r>
            <a:br>
              <a:rPr sz="3500" i="1"/>
            </a:br>
            <a:r>
              <a:rPr sz="3500" i="1"/>
              <a:t/>
            </a:r>
            <a:br>
              <a:rPr sz="3500" i="1"/>
            </a:br>
            <a:r>
              <a:rPr sz="3500" i="1"/>
              <a:t>  –</a:t>
            </a:r>
            <a:r>
              <a:rPr sz="3500"/>
              <a:t>Wikipedia</a:t>
            </a:r>
          </a:p>
          <a:p>
            <a:pPr marL="876652" lvl="1" indent="-432152">
              <a:defRPr sz="1800"/>
            </a:pPr>
            <a:r>
              <a:rPr sz="3500" b="1"/>
              <a:t>Was Robespierre arrested? </a:t>
            </a:r>
            <a:r>
              <a:rPr sz="3500" b="1">
                <a:solidFill>
                  <a:srgbClr val="861001"/>
                </a:solidFill>
              </a:rPr>
              <a:t>Very probably!</a:t>
            </a:r>
          </a:p>
          <a:p>
            <a:pPr marL="1321152" lvl="2" indent="-432152">
              <a:defRPr sz="1800"/>
            </a:pPr>
            <a:r>
              <a:rPr sz="3500" b="1">
                <a:solidFill>
                  <a:srgbClr val="861001"/>
                </a:solidFill>
              </a:rPr>
              <a:t>…But this needs to be inferred.</a:t>
            </a:r>
          </a:p>
        </p:txBody>
      </p:sp>
      <p:sp>
        <p:nvSpPr>
          <p:cNvPr id="71" name="Shape 71"/>
          <p:cNvSpPr>
            <a:spLocks noGrp="1"/>
          </p:cNvSpPr>
          <p:nvPr>
            <p:ph type="sldNum" sz="quarter" idx="2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7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9937">
              <a:defRPr sz="7119"/>
            </a:lvl1pPr>
          </a:lstStyle>
          <a:p>
            <a:pPr lvl="0">
              <a:defRPr sz="1800"/>
            </a:pPr>
            <a:r>
              <a:rPr sz="7119"/>
              <a:t>Event Inference: Motivation</a:t>
            </a:r>
          </a:p>
        </p:txBody>
      </p:sp>
      <p:sp>
        <p:nvSpPr>
          <p:cNvPr id="74" name="Shape 74"/>
          <p:cNvSpPr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</p:spPr>
        <p:txBody>
          <a:bodyPr/>
          <a:lstStyle/>
          <a:p>
            <a:pPr marL="432152" lvl="0" indent="-432152">
              <a:defRPr sz="1800"/>
            </a:pPr>
            <a:r>
              <a:rPr sz="3500"/>
              <a:t>Question answering requires inference of probable implicit events.</a:t>
            </a:r>
          </a:p>
          <a:p>
            <a:pPr marL="432152" lvl="0" indent="-432152">
              <a:defRPr sz="1800"/>
            </a:pPr>
            <a:r>
              <a:rPr sz="3500"/>
              <a:t>We’ll investigate such event inference systems.</a:t>
            </a:r>
          </a:p>
        </p:txBody>
      </p:sp>
      <p:sp>
        <p:nvSpPr>
          <p:cNvPr id="75" name="Shape 75"/>
          <p:cNvSpPr>
            <a:spLocks noGrp="1"/>
          </p:cNvSpPr>
          <p:nvPr>
            <p:ph type="sldNum" sz="quarter" idx="2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8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Outline</a:t>
            </a:r>
          </a:p>
        </p:txBody>
      </p:sp>
      <p:sp>
        <p:nvSpPr>
          <p:cNvPr id="78" name="Shape 78"/>
          <p:cNvSpPr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</p:spPr>
        <p:txBody>
          <a:bodyPr/>
          <a:lstStyle/>
          <a:p>
            <a:pPr marL="432152" lvl="0" indent="-432152">
              <a:defRPr sz="1800"/>
            </a:pPr>
            <a:r>
              <a:rPr sz="3500"/>
              <a:t>Background &amp; Methods</a:t>
            </a:r>
          </a:p>
          <a:p>
            <a:pPr marL="432152" lvl="0" indent="-432152">
              <a:defRPr sz="1800"/>
            </a:pPr>
            <a:r>
              <a:rPr sz="3500"/>
              <a:t>Experiments</a:t>
            </a:r>
          </a:p>
          <a:p>
            <a:pPr marL="432152" lvl="0" indent="-432152">
              <a:defRPr sz="1800"/>
            </a:pPr>
            <a:r>
              <a:rPr sz="3500"/>
              <a:t>Conclusions</a:t>
            </a:r>
          </a:p>
        </p:txBody>
      </p:sp>
      <p:sp>
        <p:nvSpPr>
          <p:cNvPr id="79" name="Shape 79"/>
          <p:cNvSpPr>
            <a:spLocks noGrp="1"/>
          </p:cNvSpPr>
          <p:nvPr>
            <p:ph type="sldNum" sz="quarter" idx="2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9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1277</Words>
  <Application>Microsoft Macintosh PowerPoint</Application>
  <PresentationFormat>Custom</PresentationFormat>
  <Paragraphs>294</Paragraphs>
  <Slides>47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White</vt:lpstr>
      <vt:lpstr>Using Sentence-Level LSTM Language Models for Script Inference </vt:lpstr>
      <vt:lpstr>Event Inference: Motivation</vt:lpstr>
      <vt:lpstr>Event Inference: Motivation</vt:lpstr>
      <vt:lpstr>Event Inference: Motivation</vt:lpstr>
      <vt:lpstr>Event Inference: Motivation</vt:lpstr>
      <vt:lpstr>Event Inference: Motivation</vt:lpstr>
      <vt:lpstr>Event Inference: Motivation</vt:lpstr>
      <vt:lpstr>Event Inference: Motivation</vt:lpstr>
      <vt:lpstr>Outline</vt:lpstr>
      <vt:lpstr>Outline</vt:lpstr>
      <vt:lpstr>Outline</vt:lpstr>
      <vt:lpstr>Outline</vt:lpstr>
      <vt:lpstr>Event Sequence Learning</vt:lpstr>
      <vt:lpstr>Event Sequence Learning</vt:lpstr>
      <vt:lpstr>Event Sequence Inference</vt:lpstr>
      <vt:lpstr>Event Sequence Inference</vt:lpstr>
      <vt:lpstr>Event Sequence Inference</vt:lpstr>
      <vt:lpstr>Event Sequence Inference</vt:lpstr>
      <vt:lpstr>Event Sequence Inference</vt:lpstr>
      <vt:lpstr>Event Sequence Inference</vt:lpstr>
      <vt:lpstr>Outline</vt:lpstr>
      <vt:lpstr>Outline</vt:lpstr>
      <vt:lpstr>Sentence-Level  Language Models</vt:lpstr>
      <vt:lpstr>Sequence-Level Language Models</vt:lpstr>
      <vt:lpstr>Sequence-Level Language Models</vt:lpstr>
      <vt:lpstr>Outline</vt:lpstr>
      <vt:lpstr>Outline</vt:lpstr>
      <vt:lpstr>Outline</vt:lpstr>
      <vt:lpstr>Systems</vt:lpstr>
      <vt:lpstr>Systems</vt:lpstr>
      <vt:lpstr>Systems</vt:lpstr>
      <vt:lpstr>Event Systems</vt:lpstr>
      <vt:lpstr>Text Systems</vt:lpstr>
      <vt:lpstr>Outline</vt:lpstr>
      <vt:lpstr>Outline</vt:lpstr>
      <vt:lpstr>Experimental Setup</vt:lpstr>
      <vt:lpstr>Predicting Events: Evaluation</vt:lpstr>
      <vt:lpstr>Predicting Events: Systems</vt:lpstr>
      <vt:lpstr>Results: Predicting Events</vt:lpstr>
      <vt:lpstr>Predicting Text: Evaluation</vt:lpstr>
      <vt:lpstr>Predicting Text: Systems</vt:lpstr>
      <vt:lpstr>Results: Predicting Text</vt:lpstr>
      <vt:lpstr>Takeaways</vt:lpstr>
      <vt:lpstr>Example Inferences</vt:lpstr>
      <vt:lpstr>Example Inferences</vt:lpstr>
      <vt:lpstr>Conclusions</vt:lpstr>
      <vt:lpstr>Thanks!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Sentence-Level LSTM Language Models for Script Inference </dc:title>
  <cp:lastModifiedBy>Karl P</cp:lastModifiedBy>
  <cp:revision>1</cp:revision>
  <dcterms:modified xsi:type="dcterms:W3CDTF">2016-09-26T21:15:55Z</dcterms:modified>
</cp:coreProperties>
</file>