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624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Helvetica"/>
              </a:rPr>
              <a:t>Accuracy (%)</a:t>
            </a:r>
          </a:p>
        </c:rich>
      </c:tx>
      <c:layout>
        <c:manualLayout>
          <c:xMode val="edge"/>
          <c:yMode val="edge"/>
          <c:x val="0.329896"/>
          <c:y val="0.005"/>
          <c:w val="0.34020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6521"/>
          <c:y val="0.160666"/>
          <c:w val="0.680508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000000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Most common</c:v>
                </c:pt>
                <c:pt idx="1">
                  <c:v>e1 -&gt; e2</c:v>
                </c:pt>
                <c:pt idx="2">
                  <c:v>t1 -&gt; t2 -&gt; e2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0.2</c:v>
                </c:pt>
                <c:pt idx="1">
                  <c:v>2.3</c:v>
                </c:pt>
                <c:pt idx="2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74051640"/>
        <c:axId val="2145133912"/>
      </c:barChart>
      <c:catAx>
        <c:axId val="20740516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45133912"/>
        <c:crosses val="autoZero"/>
        <c:auto val="1"/>
        <c:lblAlgn val="ctr"/>
        <c:lblOffset val="100"/>
        <c:noMultiLvlLbl val="1"/>
      </c:catAx>
      <c:valAx>
        <c:axId val="2145133912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074051640"/>
        <c:crosses val="autoZero"/>
        <c:crossBetween val="between"/>
        <c:majorUnit val="0.75"/>
        <c:minorUnit val="0.3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</a:rPr>
              <a:t>Partial Credit (%)</a:t>
            </a:r>
          </a:p>
        </c:rich>
      </c:tx>
      <c:layout>
        <c:manualLayout>
          <c:xMode val="edge"/>
          <c:yMode val="edge"/>
          <c:x val="0.290703"/>
          <c:y val="0.005"/>
          <c:w val="0.418595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2916"/>
          <c:y val="0.160666"/>
          <c:w val="0.672504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Most common</c:v>
                </c:pt>
                <c:pt idx="1">
                  <c:v>e1 -&gt; e2 </c:v>
                </c:pt>
                <c:pt idx="2">
                  <c:v>t1 -&gt; t2 -&gt; e2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26.5</c:v>
                </c:pt>
                <c:pt idx="1">
                  <c:v>26.7</c:v>
                </c:pt>
                <c:pt idx="2">
                  <c:v>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142057832"/>
        <c:axId val="2142027640"/>
      </c:barChart>
      <c:catAx>
        <c:axId val="21420578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42027640"/>
        <c:crosses val="autoZero"/>
        <c:auto val="1"/>
        <c:lblAlgn val="ctr"/>
        <c:lblOffset val="100"/>
        <c:noMultiLvlLbl val="1"/>
      </c:catAx>
      <c:valAx>
        <c:axId val="2142027640"/>
        <c:scaling>
          <c:orientation val="minMax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42057832"/>
        <c:crosses val="autoZero"/>
        <c:crossBetween val="between"/>
        <c:majorUnit val="7.75"/>
        <c:minorUnit val="3.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Helvetica"/>
              </a:rPr>
              <a:t>BLEU</a:t>
            </a:r>
          </a:p>
        </c:rich>
      </c:tx>
      <c:layout>
        <c:manualLayout>
          <c:xMode val="edge"/>
          <c:yMode val="edge"/>
          <c:x val="0.428326"/>
          <c:y val="0.005"/>
          <c:w val="0.143348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01166"/>
          <c:y val="0.160666"/>
          <c:w val="0.685763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BLEU</c:v>
                </c:pt>
              </c:strCache>
            </c:strRef>
          </c:tx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000000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t1 _x0001__x0001_-&gt; t1</c:v>
                </c:pt>
                <c:pt idx="1">
                  <c:v>e1 -&gt; e2 -&gt; t2</c:v>
                </c:pt>
                <c:pt idx="2">
                  <c:v>t1 -&gt; t2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1.88</c:v>
                </c:pt>
                <c:pt idx="1">
                  <c:v>0.34</c:v>
                </c:pt>
                <c:pt idx="2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141989624"/>
        <c:axId val="2141974840"/>
      </c:barChart>
      <c:catAx>
        <c:axId val="21419896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41974840"/>
        <c:crosses val="autoZero"/>
        <c:auto val="1"/>
        <c:lblAlgn val="ctr"/>
        <c:lblOffset val="100"/>
        <c:noMultiLvlLbl val="1"/>
      </c:catAx>
      <c:valAx>
        <c:axId val="2141974840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41989624"/>
        <c:crosses val="autoZero"/>
        <c:crossBetween val="between"/>
        <c:majorUnit val="1.5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 lvl="0">
              <a:defRPr sz="26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Helvetica"/>
                <a:ea typeface="Helvetica"/>
                <a:cs typeface="Helvetica"/>
              </a:rPr>
              <a:t>1-BLEU</a:t>
            </a:r>
          </a:p>
        </c:rich>
      </c:tx>
      <c:layout>
        <c:manualLayout>
          <c:xMode val="edge"/>
          <c:yMode val="edge"/>
          <c:x val="0.404542"/>
          <c:y val="0.005"/>
          <c:w val="0.190916"/>
          <c:h val="0.16066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297596"/>
          <c:y val="0.160666"/>
          <c:w val="0.677636"/>
          <c:h val="0.733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BLEU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t1 _x0001__x0001_-&gt; t1</c:v>
                </c:pt>
                <c:pt idx="1">
                  <c:v>e1 -&gt; e2 -&gt; t2</c:v>
                </c:pt>
                <c:pt idx="2">
                  <c:v>t1 -&gt; t2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22.6</c:v>
                </c:pt>
                <c:pt idx="1">
                  <c:v>19.9</c:v>
                </c:pt>
                <c:pt idx="2">
                  <c:v>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141899368"/>
        <c:axId val="2141902664"/>
      </c:barChart>
      <c:catAx>
        <c:axId val="21418993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41902664"/>
        <c:crosses val="autoZero"/>
        <c:auto val="1"/>
        <c:lblAlgn val="ctr"/>
        <c:lblOffset val="100"/>
        <c:noMultiLvlLbl val="1"/>
      </c:catAx>
      <c:valAx>
        <c:axId val="2141902664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41899368"/>
        <c:crosses val="autoZero"/>
        <c:crossBetween val="between"/>
        <c:majorUnit val="8.0"/>
        <c:minorUnit val="4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3717870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 dirty="0"/>
              <a:t>Body Level One</a:t>
            </a:r>
          </a:p>
          <a:p>
            <a:pPr lvl="1">
              <a:defRPr sz="1800"/>
            </a:pPr>
            <a:r>
              <a:rPr sz="3600" dirty="0"/>
              <a:t>Body Level Two</a:t>
            </a:r>
          </a:p>
          <a:p>
            <a:pPr lvl="2">
              <a:defRPr sz="1800"/>
            </a:pPr>
            <a:r>
              <a:rPr sz="3600" dirty="0"/>
              <a:t>Body Level Three</a:t>
            </a:r>
          </a:p>
          <a:p>
            <a:pPr lvl="3">
              <a:defRPr sz="1800"/>
            </a:pPr>
            <a:r>
              <a:rPr sz="3600" dirty="0"/>
              <a:t>Body Level Four</a:t>
            </a:r>
          </a:p>
          <a:p>
            <a:pPr lvl="4">
              <a:defRPr sz="1800"/>
            </a:pPr>
            <a:r>
              <a:rPr sz="3600" dirty="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54992" y="9251950"/>
            <a:ext cx="282116" cy="2769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latin typeface="Helvetica"/>
                <a:ea typeface="Helvetica"/>
                <a:cs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Helvetica"/>
          <a:ea typeface="Helvetica"/>
          <a:cs typeface="Helvetica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"/>
          <a:ea typeface="Helvetica"/>
          <a:cs typeface="Helvetica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"/>
          <a:ea typeface="Helvetica"/>
          <a:cs typeface="Helvetica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"/>
          <a:ea typeface="Helvetica"/>
          <a:cs typeface="Helvetica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"/>
          <a:ea typeface="Helvetica"/>
          <a:cs typeface="Helvetica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"/>
          <a:ea typeface="Helvetica"/>
          <a:cs typeface="Helvetica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/>
            </a:pPr>
            <a:r>
              <a:rPr sz="7040"/>
              <a:t>Using Sentence-Level LSTM Language Models for Script Inference 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1270000" y="5194300"/>
            <a:ext cx="10464800" cy="213563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Karl Pichotta and Raymond J. Mooney</a:t>
            </a:r>
          </a:p>
          <a:p>
            <a:pPr lvl="0">
              <a:defRPr sz="1800"/>
            </a:pPr>
            <a:r>
              <a:rPr sz="3200"/>
              <a:t>The University of Texas at Austin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ACL 2016, Berlin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Background &amp; Methods</a:t>
            </a:r>
          </a:p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Experiments</a:t>
            </a:r>
          </a:p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Conclusions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Background &amp; Methods</a:t>
            </a:r>
          </a:p>
          <a:p>
            <a:pPr marL="876652" lvl="1" indent="-432152">
              <a:defRPr sz="1800"/>
            </a:pPr>
            <a:r>
              <a:rPr sz="3500"/>
              <a:t>Event Sequence Learning &amp; Inference</a:t>
            </a:r>
          </a:p>
          <a:p>
            <a:pPr marL="876652" lvl="1" indent="-432152">
              <a:defRPr sz="1800"/>
            </a:pPr>
            <a:r>
              <a:rPr sz="3500"/>
              <a:t>Sentence-Level Language Models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876652" lvl="1" indent="-432152">
              <a:defRPr sz="1800"/>
            </a:pPr>
            <a:r>
              <a:rPr sz="3500"/>
              <a:t>Event Sequence Learning &amp; Inference</a:t>
            </a:r>
          </a:p>
          <a:p>
            <a:pPr marL="876652" lvl="1" indent="-432152">
              <a:defRPr sz="1800"/>
            </a:pPr>
            <a:r>
              <a:rPr sz="3500">
                <a:solidFill>
                  <a:srgbClr val="A6AAA9"/>
                </a:solidFill>
              </a:rPr>
              <a:t>Sentence-Level Language Models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pPr lvl="0">
              <a:defRPr sz="1800"/>
            </a:pPr>
            <a:r>
              <a:rPr sz="7440"/>
              <a:t>Event Sequence Learning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07458" lvl="0" indent="-407458">
              <a:defRPr sz="1800"/>
            </a:pPr>
            <a:r>
              <a:rPr sz="3300"/>
              <a:t>[Schank &amp; Abelson 1977]</a:t>
            </a:r>
            <a:r>
              <a:rPr sz="3500"/>
              <a:t> gave a non-statistical account of </a:t>
            </a:r>
            <a:r>
              <a:rPr sz="3500" i="1"/>
              <a:t>scripts</a:t>
            </a:r>
            <a:r>
              <a:rPr sz="3500"/>
              <a:t> (events in sequence).</a:t>
            </a:r>
          </a:p>
          <a:p>
            <a:pPr marL="407458" lvl="0" indent="-407458">
              <a:defRPr sz="1800"/>
            </a:pPr>
            <a:r>
              <a:rPr sz="3300"/>
              <a:t>[Chambers &amp; Jurafsky (ACL 2008)]</a:t>
            </a:r>
            <a:r>
              <a:rPr sz="3500"/>
              <a:t> provided a statistical model of </a:t>
            </a:r>
            <a:r>
              <a:rPr sz="3500" i="1"/>
              <a:t>(verb, dependency) </a:t>
            </a:r>
            <a:r>
              <a:rPr sz="3500"/>
              <a:t>events.</a:t>
            </a:r>
          </a:p>
          <a:p>
            <a:pPr marL="432152" lvl="0" indent="-432152">
              <a:defRPr sz="1800"/>
            </a:pPr>
            <a:r>
              <a:rPr sz="3500"/>
              <a:t>A recent body of work focuses on learning statistical models of event sequences </a:t>
            </a:r>
            <a:r>
              <a:rPr sz="2700"/>
              <a:t>[e.g. P. &amp; Mooney (AAAI 2016)]</a:t>
            </a:r>
            <a:r>
              <a:rPr sz="3200"/>
              <a:t>.</a:t>
            </a:r>
          </a:p>
          <a:p>
            <a:pPr marL="395111" lvl="0" indent="-395111">
              <a:defRPr sz="1800"/>
            </a:pPr>
            <a:r>
              <a:rPr sz="3200" i="1"/>
              <a:t>Events</a:t>
            </a:r>
            <a:r>
              <a:rPr sz="3200"/>
              <a:t> are, for us, verbs with multiple NP arguments.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pPr lvl="0">
              <a:defRPr sz="1800"/>
            </a:pPr>
            <a:r>
              <a:rPr sz="7440"/>
              <a:t>Event Sequence Learning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14</a:t>
            </a:fld>
            <a:endParaRPr/>
          </a:p>
        </p:txBody>
      </p:sp>
      <p:sp>
        <p:nvSpPr>
          <p:cNvPr id="99" name="Shape 99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410880" y="3530453"/>
            <a:ext cx="2463073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Millions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of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Documents</a:t>
            </a:r>
          </a:p>
        </p:txBody>
      </p:sp>
      <p:sp>
        <p:nvSpPr>
          <p:cNvPr id="101" name="Shape 101"/>
          <p:cNvSpPr/>
          <p:nvPr/>
        </p:nvSpPr>
        <p:spPr>
          <a:xfrm>
            <a:off x="2920144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4077980" y="3557219"/>
            <a:ext cx="3298998" cy="1711053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4098780" y="3530453"/>
            <a:ext cx="3292989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NLP Pipeline</a:t>
            </a:r>
          </a:p>
          <a:p>
            <a:pPr lvl="0" algn="l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   </a:t>
            </a:r>
            <a:r>
              <a:rPr sz="2400" dirty="0">
                <a:latin typeface="Helvetica"/>
                <a:ea typeface="Helvetica"/>
                <a:cs typeface="Helvetica"/>
              </a:rPr>
              <a:t>• </a:t>
            </a:r>
            <a:r>
              <a:rPr sz="3600" dirty="0">
                <a:latin typeface="Helvetica"/>
                <a:ea typeface="Helvetica"/>
                <a:cs typeface="Helvetica"/>
              </a:rPr>
              <a:t>Syntax</a:t>
            </a:r>
          </a:p>
          <a:p>
            <a:pPr lvl="0" algn="l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   </a:t>
            </a:r>
            <a:r>
              <a:rPr sz="2400" dirty="0">
                <a:latin typeface="Helvetica"/>
                <a:ea typeface="Helvetica"/>
                <a:cs typeface="Helvetica"/>
              </a:rPr>
              <a:t>• </a:t>
            </a:r>
            <a:r>
              <a:rPr sz="3600" dirty="0">
                <a:latin typeface="Helvetica"/>
                <a:ea typeface="Helvetica"/>
                <a:cs typeface="Helvetica"/>
              </a:rPr>
              <a:t>Coreference</a:t>
            </a:r>
          </a:p>
        </p:txBody>
      </p:sp>
      <p:sp>
        <p:nvSpPr>
          <p:cNvPr id="104" name="Shape 104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Millions of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Event Sequences</a:t>
            </a:r>
          </a:p>
        </p:txBody>
      </p:sp>
      <p:sp>
        <p:nvSpPr>
          <p:cNvPr id="106" name="Shape 106"/>
          <p:cNvSpPr/>
          <p:nvPr/>
        </p:nvSpPr>
        <p:spPr>
          <a:xfrm>
            <a:off x="7396027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8859506" y="7005490"/>
            <a:ext cx="34888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Train a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Statistical Model</a:t>
            </a:r>
          </a:p>
        </p:txBody>
      </p:sp>
      <p:sp>
        <p:nvSpPr>
          <p:cNvPr id="109" name="Shape 109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1" animBg="1" advAuto="0"/>
      <p:bldP spid="100" grpId="2" animBg="1" advAuto="0"/>
      <p:bldP spid="101" grpId="4" animBg="1" advAuto="0"/>
      <p:bldP spid="102" grpId="3" animBg="1" advAuto="0"/>
      <p:bldP spid="103" grpId="5" animBg="1" advAuto="0"/>
      <p:bldP spid="104" grpId="7" animBg="1" advAuto="0"/>
      <p:bldP spid="105" grpId="8" animBg="1" advAuto="0"/>
      <p:bldP spid="106" grpId="6" animBg="1" advAuto="0"/>
      <p:bldP spid="107" grpId="10" animBg="1" advAuto="0"/>
      <p:bldP spid="108" grpId="11" animBg="1" advAuto="0"/>
      <p:bldP spid="109" grpId="9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Event Sequence Inference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15</a:t>
            </a:fld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526296" y="3807452"/>
            <a:ext cx="223224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New Test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Document</a:t>
            </a:r>
          </a:p>
        </p:txBody>
      </p:sp>
      <p:sp>
        <p:nvSpPr>
          <p:cNvPr id="115" name="Shape 115"/>
          <p:cNvSpPr/>
          <p:nvPr/>
        </p:nvSpPr>
        <p:spPr>
          <a:xfrm>
            <a:off x="2920144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4077980" y="3557219"/>
            <a:ext cx="3298998" cy="1711053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4098780" y="3530453"/>
            <a:ext cx="3292989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NLP Pipeline</a:t>
            </a:r>
          </a:p>
          <a:p>
            <a:pPr lvl="0" algn="l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   </a:t>
            </a:r>
            <a:r>
              <a:rPr sz="2400" dirty="0">
                <a:latin typeface="Helvetica"/>
                <a:ea typeface="Helvetica"/>
                <a:cs typeface="Helvetica"/>
              </a:rPr>
              <a:t>• </a:t>
            </a:r>
            <a:r>
              <a:rPr sz="3600" dirty="0">
                <a:latin typeface="Helvetica"/>
                <a:ea typeface="Helvetica"/>
                <a:cs typeface="Helvetica"/>
              </a:rPr>
              <a:t>Syntax</a:t>
            </a:r>
          </a:p>
          <a:p>
            <a:pPr lvl="0" algn="l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   </a:t>
            </a:r>
            <a:r>
              <a:rPr sz="2400" dirty="0">
                <a:latin typeface="Helvetica"/>
                <a:ea typeface="Helvetica"/>
                <a:cs typeface="Helvetica"/>
              </a:rPr>
              <a:t>• </a:t>
            </a:r>
            <a:r>
              <a:rPr sz="3600" dirty="0">
                <a:latin typeface="Helvetica"/>
                <a:ea typeface="Helvetica"/>
                <a:cs typeface="Helvetica"/>
              </a:rPr>
              <a:t>Coreference</a:t>
            </a:r>
          </a:p>
        </p:txBody>
      </p:sp>
      <p:sp>
        <p:nvSpPr>
          <p:cNvPr id="118" name="Shape 118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Single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Event Sequence</a:t>
            </a:r>
          </a:p>
        </p:txBody>
      </p:sp>
      <p:sp>
        <p:nvSpPr>
          <p:cNvPr id="120" name="Shape 120"/>
          <p:cNvSpPr/>
          <p:nvPr/>
        </p:nvSpPr>
        <p:spPr>
          <a:xfrm>
            <a:off x="7396027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8859506" y="7043590"/>
            <a:ext cx="34888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Query Trained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Statistical Model</a:t>
            </a:r>
          </a:p>
        </p:txBody>
      </p:sp>
      <p:sp>
        <p:nvSpPr>
          <p:cNvPr id="123" name="Shape 123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3834429" y="6932166"/>
            <a:ext cx="3785153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3892056" y="7043590"/>
            <a:ext cx="366990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Inferred Probable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Events</a:t>
            </a:r>
          </a:p>
        </p:txBody>
      </p:sp>
      <p:sp>
        <p:nvSpPr>
          <p:cNvPr id="126" name="Shape 126"/>
          <p:cNvSpPr/>
          <p:nvPr/>
        </p:nvSpPr>
        <p:spPr>
          <a:xfrm flipH="1">
            <a:off x="7634599" y="7696100"/>
            <a:ext cx="1061746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1" animBg="1" advAuto="0"/>
      <p:bldP spid="114" grpId="2" animBg="1" advAuto="0"/>
      <p:bldP spid="115" grpId="4" animBg="1" advAuto="0"/>
      <p:bldP spid="116" grpId="3" animBg="1" advAuto="0"/>
      <p:bldP spid="117" grpId="5" animBg="1" advAuto="0"/>
      <p:bldP spid="118" grpId="7" animBg="1" advAuto="0"/>
      <p:bldP spid="119" grpId="8" animBg="1" advAuto="0"/>
      <p:bldP spid="120" grpId="6" animBg="1" advAuto="0"/>
      <p:bldP spid="121" grpId="10" animBg="1" advAuto="0"/>
      <p:bldP spid="122" grpId="11" animBg="1" advAuto="0"/>
      <p:bldP spid="123" grpId="9" animBg="1" advAuto="0"/>
      <p:bldP spid="124" grpId="12" animBg="1" advAuto="0"/>
      <p:bldP spid="125" grpId="13" animBg="1" advAuto="0"/>
      <p:bldP spid="126" grpId="14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Event Sequence Inference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16</a:t>
            </a:fld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526296" y="3807452"/>
            <a:ext cx="223224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New Test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Document</a:t>
            </a:r>
          </a:p>
        </p:txBody>
      </p:sp>
      <p:sp>
        <p:nvSpPr>
          <p:cNvPr id="132" name="Shape 132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Single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Event Sequence</a:t>
            </a:r>
          </a:p>
        </p:txBody>
      </p:sp>
      <p:sp>
        <p:nvSpPr>
          <p:cNvPr id="134" name="Shape 134"/>
          <p:cNvSpPr/>
          <p:nvPr/>
        </p:nvSpPr>
        <p:spPr>
          <a:xfrm>
            <a:off x="2951890" y="4412745"/>
            <a:ext cx="558197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8859506" y="7043590"/>
            <a:ext cx="34888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Query Trained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Statistical Model</a:t>
            </a:r>
          </a:p>
        </p:txBody>
      </p:sp>
      <p:sp>
        <p:nvSpPr>
          <p:cNvPr id="137" name="Shape 137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3834429" y="6932166"/>
            <a:ext cx="3785153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3892056" y="7043590"/>
            <a:ext cx="366990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Inferred Probable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Events</a:t>
            </a:r>
          </a:p>
        </p:txBody>
      </p:sp>
      <p:sp>
        <p:nvSpPr>
          <p:cNvPr id="140" name="Shape 140"/>
          <p:cNvSpPr/>
          <p:nvPr/>
        </p:nvSpPr>
        <p:spPr>
          <a:xfrm flipH="1">
            <a:off x="7634599" y="7696100"/>
            <a:ext cx="1061746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Event Sequence Inference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17</a:t>
            </a:fld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526296" y="3807452"/>
            <a:ext cx="223224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New Test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Document</a:t>
            </a:r>
          </a:p>
        </p:txBody>
      </p:sp>
      <p:sp>
        <p:nvSpPr>
          <p:cNvPr id="146" name="Shape 146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Single</a:t>
            </a:r>
          </a:p>
          <a:p>
            <a:pPr lvl="0">
              <a:defRPr sz="1800"/>
            </a:pPr>
            <a:r>
              <a:rPr sz="36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Text</a:t>
            </a:r>
            <a:r>
              <a:rPr sz="3600" dirty="0">
                <a:latin typeface="Helvetica"/>
                <a:ea typeface="Helvetica"/>
                <a:cs typeface="Helvetica"/>
              </a:rPr>
              <a:t> Sequence</a:t>
            </a:r>
          </a:p>
        </p:txBody>
      </p:sp>
      <p:sp>
        <p:nvSpPr>
          <p:cNvPr id="148" name="Shape 148"/>
          <p:cNvSpPr/>
          <p:nvPr/>
        </p:nvSpPr>
        <p:spPr>
          <a:xfrm>
            <a:off x="2951890" y="4412745"/>
            <a:ext cx="558197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8859506" y="7043590"/>
            <a:ext cx="34888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Query Trained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Statistical Model</a:t>
            </a:r>
          </a:p>
        </p:txBody>
      </p:sp>
      <p:sp>
        <p:nvSpPr>
          <p:cNvPr id="151" name="Shape 151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3834429" y="6932166"/>
            <a:ext cx="3785153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3892056" y="7043590"/>
            <a:ext cx="366990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Inferred Probable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Events</a:t>
            </a:r>
          </a:p>
        </p:txBody>
      </p:sp>
      <p:sp>
        <p:nvSpPr>
          <p:cNvPr id="154" name="Shape 154"/>
          <p:cNvSpPr/>
          <p:nvPr/>
        </p:nvSpPr>
        <p:spPr>
          <a:xfrm flipH="1">
            <a:off x="7634599" y="7696100"/>
            <a:ext cx="1061746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Event Sequence Inference</a:t>
            </a:r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18</a:t>
            </a:fld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526296" y="3807452"/>
            <a:ext cx="223224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New Test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Document</a:t>
            </a:r>
          </a:p>
        </p:txBody>
      </p:sp>
      <p:sp>
        <p:nvSpPr>
          <p:cNvPr id="160" name="Shape 160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Single</a:t>
            </a:r>
          </a:p>
          <a:p>
            <a:pPr lvl="0">
              <a:defRPr sz="1800"/>
            </a:pPr>
            <a:r>
              <a:rPr sz="36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Text</a:t>
            </a:r>
            <a:r>
              <a:rPr sz="3600" dirty="0">
                <a:latin typeface="Helvetica"/>
                <a:ea typeface="Helvetica"/>
                <a:cs typeface="Helvetica"/>
              </a:rPr>
              <a:t> Sequence</a:t>
            </a:r>
          </a:p>
        </p:txBody>
      </p:sp>
      <p:sp>
        <p:nvSpPr>
          <p:cNvPr id="162" name="Shape 162"/>
          <p:cNvSpPr/>
          <p:nvPr/>
        </p:nvSpPr>
        <p:spPr>
          <a:xfrm>
            <a:off x="2951890" y="4412745"/>
            <a:ext cx="558197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8859506" y="7043590"/>
            <a:ext cx="34888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Query Trained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Statistical Model</a:t>
            </a:r>
          </a:p>
        </p:txBody>
      </p:sp>
      <p:sp>
        <p:nvSpPr>
          <p:cNvPr id="165" name="Shape 165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3834429" y="6932166"/>
            <a:ext cx="3785153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3892056" y="7043590"/>
            <a:ext cx="366990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Inferred Probable</a:t>
            </a:r>
          </a:p>
          <a:p>
            <a:pPr lvl="0">
              <a:defRPr sz="1800"/>
            </a:pPr>
            <a:r>
              <a:rPr sz="36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Text</a:t>
            </a:r>
          </a:p>
        </p:txBody>
      </p:sp>
      <p:sp>
        <p:nvSpPr>
          <p:cNvPr id="168" name="Shape 168"/>
          <p:cNvSpPr/>
          <p:nvPr/>
        </p:nvSpPr>
        <p:spPr>
          <a:xfrm flipH="1">
            <a:off x="7634599" y="7696100"/>
            <a:ext cx="1061746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Event Sequence Inference</a:t>
            </a:r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19</a:t>
            </a:fld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526296" y="3807452"/>
            <a:ext cx="223224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New Test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Document</a:t>
            </a:r>
          </a:p>
        </p:txBody>
      </p:sp>
      <p:sp>
        <p:nvSpPr>
          <p:cNvPr id="174" name="Shape 174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Single</a:t>
            </a:r>
          </a:p>
          <a:p>
            <a:pPr lvl="0">
              <a:defRPr sz="1800"/>
            </a:pPr>
            <a:r>
              <a:rPr sz="36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Text</a:t>
            </a:r>
            <a:r>
              <a:rPr sz="3600" dirty="0">
                <a:latin typeface="Helvetica"/>
                <a:ea typeface="Helvetica"/>
                <a:cs typeface="Helvetica"/>
              </a:rPr>
              <a:t> Sequence</a:t>
            </a:r>
          </a:p>
        </p:txBody>
      </p:sp>
      <p:sp>
        <p:nvSpPr>
          <p:cNvPr id="176" name="Shape 176"/>
          <p:cNvSpPr/>
          <p:nvPr/>
        </p:nvSpPr>
        <p:spPr>
          <a:xfrm>
            <a:off x="2951890" y="4412745"/>
            <a:ext cx="5581978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8859506" y="7043590"/>
            <a:ext cx="34888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Query Trained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Statistical Model</a:t>
            </a:r>
          </a:p>
        </p:txBody>
      </p:sp>
      <p:sp>
        <p:nvSpPr>
          <p:cNvPr id="179" name="Shape 179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3834429" y="6932166"/>
            <a:ext cx="3785153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3892056" y="7043590"/>
            <a:ext cx="366990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Inferred Probable</a:t>
            </a:r>
          </a:p>
          <a:p>
            <a:pPr lvl="0">
              <a:defRPr sz="1800"/>
            </a:pPr>
            <a:r>
              <a:rPr sz="36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Text</a:t>
            </a:r>
          </a:p>
        </p:txBody>
      </p:sp>
      <p:sp>
        <p:nvSpPr>
          <p:cNvPr id="182" name="Shape 182"/>
          <p:cNvSpPr/>
          <p:nvPr/>
        </p:nvSpPr>
        <p:spPr>
          <a:xfrm flipH="1">
            <a:off x="7634599" y="7696100"/>
            <a:ext cx="1061746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227419" y="6932166"/>
            <a:ext cx="3074374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340488" y="7043590"/>
            <a:ext cx="2848236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Parse Events 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from Text</a:t>
            </a:r>
          </a:p>
        </p:txBody>
      </p:sp>
      <p:sp>
        <p:nvSpPr>
          <p:cNvPr id="185" name="Shape 185"/>
          <p:cNvSpPr/>
          <p:nvPr/>
        </p:nvSpPr>
        <p:spPr>
          <a:xfrm flipH="1">
            <a:off x="3299797" y="7648883"/>
            <a:ext cx="506599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Event Inference: Motivation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>
                <a:latin typeface="Helvetica"/>
                <a:cs typeface="Helvetica"/>
              </a:rPr>
              <a:t>Suppose we want to build a Question Answering system…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Event Sequence Inference</a:t>
            </a:r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20</a:t>
            </a:fld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577592" y="3858747"/>
            <a:ext cx="2129648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New Test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Document</a:t>
            </a:r>
          </a:p>
        </p:txBody>
      </p:sp>
      <p:sp>
        <p:nvSpPr>
          <p:cNvPr id="191" name="Shape 191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Single</a:t>
            </a:r>
          </a:p>
          <a:p>
            <a:pPr lvl="0">
              <a:defRPr sz="1800"/>
            </a:pPr>
            <a:r>
              <a:rPr sz="36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Text</a:t>
            </a:r>
            <a:r>
              <a:rPr sz="3600" dirty="0">
                <a:latin typeface="Helvetica"/>
                <a:ea typeface="Helvetica"/>
                <a:cs typeface="Helvetica"/>
              </a:rPr>
              <a:t> Sequence</a:t>
            </a:r>
          </a:p>
        </p:txBody>
      </p:sp>
      <p:sp>
        <p:nvSpPr>
          <p:cNvPr id="193" name="Shape 193"/>
          <p:cNvSpPr/>
          <p:nvPr/>
        </p:nvSpPr>
        <p:spPr>
          <a:xfrm>
            <a:off x="2951890" y="4412745"/>
            <a:ext cx="5581978" cy="1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>
              <a:alpha val="39576"/>
            </a:srgbClr>
          </a:solidFill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8910801" y="7094885"/>
            <a:ext cx="3386272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Query Trained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Statistical Model</a:t>
            </a:r>
          </a:p>
        </p:txBody>
      </p:sp>
      <p:sp>
        <p:nvSpPr>
          <p:cNvPr id="196" name="Shape 196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3834429" y="6932166"/>
            <a:ext cx="3785153" cy="1527869"/>
          </a:xfrm>
          <a:prstGeom prst="rect">
            <a:avLst/>
          </a:prstGeom>
          <a:solidFill>
            <a:srgbClr val="DCDEE0">
              <a:alpha val="39576"/>
            </a:srgbClr>
          </a:solidFill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3943352" y="7094885"/>
            <a:ext cx="3567308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Inferred Probable</a:t>
            </a:r>
          </a:p>
          <a:p>
            <a:pPr lvl="0">
              <a:defRPr sz="1800"/>
            </a:pPr>
            <a:r>
              <a:rPr sz="36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Text</a:t>
            </a:r>
          </a:p>
        </p:txBody>
      </p:sp>
      <p:sp>
        <p:nvSpPr>
          <p:cNvPr id="199" name="Shape 199"/>
          <p:cNvSpPr/>
          <p:nvPr/>
        </p:nvSpPr>
        <p:spPr>
          <a:xfrm flipH="1">
            <a:off x="7634599" y="7696100"/>
            <a:ext cx="1061746" cy="1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227419" y="6932166"/>
            <a:ext cx="3074374" cy="1527869"/>
          </a:xfrm>
          <a:prstGeom prst="rect">
            <a:avLst/>
          </a:prstGeom>
          <a:solidFill>
            <a:srgbClr val="DCDEE0">
              <a:alpha val="39576"/>
            </a:srgbClr>
          </a:solidFill>
          <a:ln w="38100">
            <a:solidFill>
              <a:srgbClr val="000000">
                <a:alpha val="39576"/>
              </a:srgb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391784" y="7094885"/>
            <a:ext cx="2745643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Parse Events 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from Text</a:t>
            </a:r>
          </a:p>
        </p:txBody>
      </p:sp>
      <p:sp>
        <p:nvSpPr>
          <p:cNvPr id="202" name="Shape 202"/>
          <p:cNvSpPr/>
          <p:nvPr/>
        </p:nvSpPr>
        <p:spPr>
          <a:xfrm flipH="1">
            <a:off x="3299797" y="7648883"/>
            <a:ext cx="506599" cy="1"/>
          </a:xfrm>
          <a:prstGeom prst="line">
            <a:avLst/>
          </a:prstGeom>
          <a:ln w="38100">
            <a:solidFill>
              <a:srgbClr val="000000">
                <a:alpha val="39576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2728420" y="4780013"/>
            <a:ext cx="6028919" cy="2769989"/>
          </a:xfrm>
          <a:prstGeom prst="rect">
            <a:avLst/>
          </a:prstGeom>
          <a:solidFill>
            <a:srgbClr val="FFFFFF"/>
          </a:solidFill>
          <a:ln w="889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45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What if we use </a:t>
            </a:r>
          </a:p>
          <a:p>
            <a:pPr lvl="0">
              <a:defRPr sz="1800"/>
            </a:pPr>
            <a:r>
              <a:rPr sz="45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raw text </a:t>
            </a:r>
          </a:p>
          <a:p>
            <a:pPr lvl="0">
              <a:defRPr sz="1800"/>
            </a:pPr>
            <a:r>
              <a:rPr sz="45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as our </a:t>
            </a:r>
          </a:p>
          <a:p>
            <a:pPr lvl="0">
              <a:defRPr sz="1800"/>
            </a:pPr>
            <a:r>
              <a:rPr sz="4500" b="1" dirty="0">
                <a:solidFill>
                  <a:srgbClr val="861001"/>
                </a:solidFill>
                <a:latin typeface="Helvetica"/>
                <a:ea typeface="Helvetica"/>
                <a:cs typeface="Helvetica"/>
              </a:rPr>
              <a:t>event representation?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876652" lvl="1" indent="-432152">
              <a:defRPr sz="1800"/>
            </a:pPr>
            <a:r>
              <a:rPr sz="3500"/>
              <a:t>Event Sequence Learning</a:t>
            </a:r>
          </a:p>
          <a:p>
            <a:pPr marL="876652" lvl="1" indent="-432152">
              <a:defRPr sz="1800"/>
            </a:pPr>
            <a:r>
              <a:rPr sz="3500">
                <a:solidFill>
                  <a:srgbClr val="A6AAA9"/>
                </a:solidFill>
              </a:rPr>
              <a:t>Sentence-Level Language Models</a:t>
            </a:r>
          </a:p>
        </p:txBody>
      </p:sp>
      <p:sp>
        <p:nvSpPr>
          <p:cNvPr id="207" name="Shape 2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876652" lvl="1" indent="-432152">
              <a:defRPr sz="1800"/>
            </a:pPr>
            <a:r>
              <a:rPr sz="3500">
                <a:solidFill>
                  <a:srgbClr val="A6AAA9"/>
                </a:solidFill>
              </a:rPr>
              <a:t>Event Sequence Learning</a:t>
            </a:r>
          </a:p>
          <a:p>
            <a:pPr marL="876652" lvl="1" indent="-432152">
              <a:defRPr sz="1800"/>
            </a:pPr>
            <a:r>
              <a:rPr sz="3500"/>
              <a:t>Sentence-Level Language Models</a:t>
            </a:r>
          </a:p>
        </p:txBody>
      </p:sp>
      <p:sp>
        <p:nvSpPr>
          <p:cNvPr id="211" name="Shape 2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Sentence-Level </a:t>
            </a:r>
          </a:p>
          <a:p>
            <a:pPr lvl="0" defTabSz="490727">
              <a:defRPr sz="1800"/>
            </a:pPr>
            <a:r>
              <a:rPr sz="6719"/>
              <a:t>Language Models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[Kiros et al. NIPS 2015]: “Skip-Thought Vectors”</a:t>
            </a:r>
          </a:p>
          <a:p>
            <a:pPr marL="876652" lvl="1" indent="-432152">
              <a:defRPr sz="1800"/>
            </a:pPr>
            <a:r>
              <a:rPr sz="3500"/>
              <a:t>Encode whole sentences into low-dimensional vectors…</a:t>
            </a:r>
          </a:p>
          <a:p>
            <a:pPr marL="876652" lvl="1" indent="-432152">
              <a:defRPr sz="1800"/>
            </a:pPr>
            <a:r>
              <a:rPr sz="3500"/>
              <a:t>…trained to decode previous/next sentences.</a:t>
            </a:r>
          </a:p>
        </p:txBody>
      </p:sp>
      <p:sp>
        <p:nvSpPr>
          <p:cNvPr id="215" name="Shape 2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1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Sequence-Level Language Models</a:t>
            </a:r>
          </a:p>
        </p:txBody>
      </p:sp>
      <p:sp>
        <p:nvSpPr>
          <p:cNvPr id="218" name="Shape 2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24</a:t>
            </a:fld>
            <a:endParaRPr/>
          </a:p>
        </p:txBody>
      </p:sp>
      <p:grpSp>
        <p:nvGrpSpPr>
          <p:cNvPr id="221" name="Group 221"/>
          <p:cNvGrpSpPr/>
          <p:nvPr/>
        </p:nvGrpSpPr>
        <p:grpSpPr>
          <a:xfrm>
            <a:off x="6040352" y="5476100"/>
            <a:ext cx="2910830" cy="553998"/>
            <a:chOff x="0" y="59551"/>
            <a:chExt cx="2910828" cy="553997"/>
          </a:xfrm>
        </p:grpSpPr>
        <p:sp>
          <p:nvSpPr>
            <p:cNvPr id="219" name="Shape 219"/>
            <p:cNvSpPr/>
            <p:nvPr/>
          </p:nvSpPr>
          <p:spPr>
            <a:xfrm>
              <a:off x="1910630" y="59551"/>
              <a:ext cx="1000198" cy="55399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RNN</a:t>
              </a:r>
            </a:p>
          </p:txBody>
        </p:sp>
        <p:sp>
          <p:nvSpPr>
            <p:cNvPr id="220" name="Shape 220"/>
            <p:cNvSpPr/>
            <p:nvPr/>
          </p:nvSpPr>
          <p:spPr>
            <a:xfrm flipV="1">
              <a:off x="0" y="377305"/>
              <a:ext cx="168748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24" name="Group 224"/>
          <p:cNvGrpSpPr/>
          <p:nvPr/>
        </p:nvGrpSpPr>
        <p:grpSpPr>
          <a:xfrm>
            <a:off x="4454136" y="5424806"/>
            <a:ext cx="2547128" cy="1966286"/>
            <a:chOff x="123983" y="-4444"/>
            <a:chExt cx="2547126" cy="1966285"/>
          </a:xfrm>
        </p:grpSpPr>
        <p:sp>
          <p:nvSpPr>
            <p:cNvPr id="222" name="Shape 222"/>
            <p:cNvSpPr/>
            <p:nvPr/>
          </p:nvSpPr>
          <p:spPr>
            <a:xfrm>
              <a:off x="1217723" y="-4444"/>
              <a:ext cx="359646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i="1" dirty="0">
                  <a:latin typeface="Helvetica"/>
                  <a:ea typeface="Helvetica"/>
                  <a:cs typeface="Helvetica"/>
                </a:rPr>
                <a:t>t</a:t>
              </a:r>
              <a:r>
                <a:rPr sz="3600" i="1" baseline="-5999" dirty="0">
                  <a:latin typeface="Helvetica"/>
                  <a:ea typeface="Helvetica"/>
                  <a:cs typeface="Helvetica"/>
                </a:rPr>
                <a:t>i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123983" y="1028252"/>
              <a:ext cx="2547126" cy="9335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2700" dirty="0">
                  <a:latin typeface="Helvetica"/>
                  <a:ea typeface="Helvetica"/>
                  <a:cs typeface="Helvetica"/>
                </a:rPr>
                <a:t>[word sequence </a:t>
              </a:r>
            </a:p>
            <a:p>
              <a:pPr lvl="0">
                <a:defRPr sz="1800"/>
              </a:pPr>
              <a:r>
                <a:rPr sz="2700" dirty="0">
                  <a:latin typeface="Helvetica"/>
                  <a:ea typeface="Helvetica"/>
                  <a:cs typeface="Helvetica"/>
                </a:rPr>
                <a:t>for sentence </a:t>
              </a:r>
              <a:r>
                <a:rPr sz="2700" i="1" dirty="0">
                  <a:latin typeface="Helvetica"/>
                  <a:ea typeface="Helvetica"/>
                  <a:cs typeface="Helvetica"/>
                </a:rPr>
                <a:t>i</a:t>
              </a:r>
              <a:r>
                <a:rPr sz="2700" dirty="0">
                  <a:latin typeface="Helvetica"/>
                  <a:ea typeface="Helvetica"/>
                  <a:cs typeface="Helvetica"/>
                </a:rPr>
                <a:t>]</a:t>
              </a:r>
            </a:p>
          </p:txBody>
        </p:sp>
      </p:grpSp>
      <p:grpSp>
        <p:nvGrpSpPr>
          <p:cNvPr id="229" name="Group 229"/>
          <p:cNvGrpSpPr/>
          <p:nvPr/>
        </p:nvGrpSpPr>
        <p:grpSpPr>
          <a:xfrm>
            <a:off x="9174326" y="5424805"/>
            <a:ext cx="3553875" cy="1966288"/>
            <a:chOff x="0" y="-4444"/>
            <a:chExt cx="3553873" cy="1966286"/>
          </a:xfrm>
        </p:grpSpPr>
        <p:sp>
          <p:nvSpPr>
            <p:cNvPr id="225" name="Shape 225"/>
            <p:cNvSpPr/>
            <p:nvPr/>
          </p:nvSpPr>
          <p:spPr>
            <a:xfrm flipV="1">
              <a:off x="0" y="323849"/>
              <a:ext cx="1687486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  <p:grpSp>
          <p:nvGrpSpPr>
            <p:cNvPr id="228" name="Group 228"/>
            <p:cNvGrpSpPr/>
            <p:nvPr/>
          </p:nvGrpSpPr>
          <p:grpSpPr>
            <a:xfrm>
              <a:off x="817039" y="-4444"/>
              <a:ext cx="2736834" cy="1966286"/>
              <a:chOff x="29129" y="-4444"/>
              <a:chExt cx="2736833" cy="1966285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1030598" y="-4444"/>
                <a:ext cx="733897" cy="6565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600" i="1" dirty="0">
                    <a:latin typeface="Helvetica"/>
                    <a:ea typeface="Helvetica"/>
                    <a:cs typeface="Helvetica"/>
                  </a:rPr>
                  <a:t>t</a:t>
                </a:r>
                <a:r>
                  <a:rPr sz="3600" i="1" baseline="-5999" dirty="0">
                    <a:latin typeface="Helvetica"/>
                    <a:ea typeface="Helvetica"/>
                    <a:cs typeface="Helvetica"/>
                  </a:rPr>
                  <a:t>i+1</a:t>
                </a:r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29129" y="1028253"/>
                <a:ext cx="2736833" cy="9335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2700" dirty="0">
                    <a:latin typeface="Helvetica"/>
                    <a:ea typeface="Helvetica"/>
                    <a:cs typeface="Helvetica"/>
                  </a:rPr>
                  <a:t>[word sequence </a:t>
                </a:r>
              </a:p>
              <a:p>
                <a:pPr lvl="0">
                  <a:defRPr sz="1800"/>
                </a:pPr>
                <a:r>
                  <a:rPr sz="2700" dirty="0">
                    <a:latin typeface="Helvetica"/>
                    <a:ea typeface="Helvetica"/>
                    <a:cs typeface="Helvetica"/>
                  </a:rPr>
                  <a:t>for sentence </a:t>
                </a:r>
                <a:r>
                  <a:rPr sz="2700" i="1" dirty="0">
                    <a:latin typeface="Helvetica"/>
                    <a:ea typeface="Helvetica"/>
                    <a:cs typeface="Helvetica"/>
                  </a:rPr>
                  <a:t>i+1</a:t>
                </a:r>
                <a:r>
                  <a:rPr sz="2700" dirty="0">
                    <a:latin typeface="Helvetica"/>
                    <a:ea typeface="Helvetica"/>
                    <a:cs typeface="Helvetica"/>
                  </a:rPr>
                  <a:t>]</a:t>
                </a:r>
              </a:p>
            </p:txBody>
          </p:sp>
        </p:grpSp>
      </p:grpSp>
      <p:grpSp>
        <p:nvGrpSpPr>
          <p:cNvPr id="234" name="Group 234"/>
          <p:cNvGrpSpPr/>
          <p:nvPr/>
        </p:nvGrpSpPr>
        <p:grpSpPr>
          <a:xfrm>
            <a:off x="267228" y="5424805"/>
            <a:ext cx="5130357" cy="656590"/>
            <a:chOff x="-26611" y="8429"/>
            <a:chExt cx="5130356" cy="656589"/>
          </a:xfrm>
        </p:grpSpPr>
        <p:sp>
          <p:nvSpPr>
            <p:cNvPr id="230" name="Shape 230"/>
            <p:cNvSpPr/>
            <p:nvPr/>
          </p:nvSpPr>
          <p:spPr>
            <a:xfrm>
              <a:off x="2265501" y="59551"/>
              <a:ext cx="1000199" cy="55399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RNN</a:t>
              </a:r>
            </a:p>
          </p:txBody>
        </p:sp>
        <p:sp>
          <p:nvSpPr>
            <p:cNvPr id="231" name="Shape 231"/>
            <p:cNvSpPr/>
            <p:nvPr/>
          </p:nvSpPr>
          <p:spPr>
            <a:xfrm flipH="1" flipV="1">
              <a:off x="3424692" y="336723"/>
              <a:ext cx="167905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  <p:sp>
          <p:nvSpPr>
            <p:cNvPr id="232" name="Shape 232"/>
            <p:cNvSpPr/>
            <p:nvPr/>
          </p:nvSpPr>
          <p:spPr>
            <a:xfrm>
              <a:off x="-26611" y="8429"/>
              <a:ext cx="633257" cy="6565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i="1" dirty="0">
                  <a:latin typeface="Helvetica"/>
                  <a:ea typeface="Helvetica"/>
                  <a:cs typeface="Helvetica"/>
                </a:rPr>
                <a:t>t</a:t>
              </a:r>
              <a:r>
                <a:rPr sz="3600" i="1" baseline="-5999" dirty="0">
                  <a:latin typeface="Helvetica"/>
                  <a:ea typeface="Helvetica"/>
                  <a:cs typeface="Helvetica"/>
                </a:rPr>
                <a:t>i-1</a:t>
              </a:r>
            </a:p>
          </p:txBody>
        </p:sp>
        <p:sp>
          <p:nvSpPr>
            <p:cNvPr id="233" name="Shape 233"/>
            <p:cNvSpPr/>
            <p:nvPr/>
          </p:nvSpPr>
          <p:spPr>
            <a:xfrm flipH="1" flipV="1">
              <a:off x="674001" y="336723"/>
              <a:ext cx="143250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2" animBg="1" advAuto="0"/>
      <p:bldP spid="224" grpId="1" animBg="1" advAuto="0"/>
      <p:bldP spid="229" grpId="3" animBg="1" advAuto="0"/>
      <p:bldP spid="234" grpId="4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Sequence-Level Language Models</a:t>
            </a:r>
          </a:p>
        </p:txBody>
      </p:sp>
      <p:sp>
        <p:nvSpPr>
          <p:cNvPr id="237" name="Shape 237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[Kiros et al. 2015] use sentence-embeddings for other tasks.</a:t>
            </a:r>
          </a:p>
          <a:p>
            <a:pPr marL="432152" lvl="0" indent="-432152">
              <a:defRPr sz="1800"/>
            </a:pPr>
            <a:r>
              <a:rPr sz="3500"/>
              <a:t>We use them directly for inferring text.</a:t>
            </a:r>
          </a:p>
          <a:p>
            <a:pPr marL="432152" lvl="0" indent="-432152">
              <a:defRPr sz="1800"/>
            </a:pPr>
            <a:r>
              <a:rPr sz="3500" b="1"/>
              <a:t>Central Question:</a:t>
            </a:r>
            <a:r>
              <a:rPr sz="3500"/>
              <a:t> How well can sentence-level language models infer events?</a:t>
            </a:r>
          </a:p>
        </p:txBody>
      </p:sp>
      <p:sp>
        <p:nvSpPr>
          <p:cNvPr id="238" name="Shape 2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1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41" name="Shape 241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876652" lvl="1" indent="-432152">
              <a:defRPr sz="1800"/>
            </a:pPr>
            <a:r>
              <a:rPr sz="3500">
                <a:solidFill>
                  <a:srgbClr val="A6AAA9"/>
                </a:solidFill>
              </a:rPr>
              <a:t>Event Sequence Learning</a:t>
            </a:r>
          </a:p>
          <a:p>
            <a:pPr marL="876652" lvl="1" indent="-432152">
              <a:defRPr sz="1800"/>
            </a:pPr>
            <a:r>
              <a:rPr sz="3500"/>
              <a:t>Sentence-Level Language Models</a:t>
            </a:r>
            <a:br>
              <a:rPr sz="3500"/>
            </a:br>
            <a:r>
              <a:rPr sz="3500"/>
              <a:t/>
            </a:r>
            <a:br>
              <a:rPr sz="3500"/>
            </a:br>
            <a:endParaRPr sz="3500"/>
          </a:p>
        </p:txBody>
      </p:sp>
      <p:sp>
        <p:nvSpPr>
          <p:cNvPr id="242" name="Shape 2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26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432152" lvl="0" indent="-432152">
              <a:defRPr sz="1800"/>
            </a:pPr>
            <a:r>
              <a:rPr sz="3500"/>
              <a:t>Experiments</a:t>
            </a:r>
          </a:p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Conclusions</a:t>
            </a:r>
            <a:br>
              <a:rPr sz="3500">
                <a:solidFill>
                  <a:srgbClr val="A6AAA9"/>
                </a:solidFill>
              </a:rPr>
            </a:br>
            <a:r>
              <a:rPr sz="3500">
                <a:solidFill>
                  <a:srgbClr val="A6AAA9"/>
                </a:solidFill>
              </a:rPr>
              <a:t/>
            </a:r>
            <a:br>
              <a:rPr sz="3500">
                <a:solidFill>
                  <a:srgbClr val="A6AAA9"/>
                </a:solidFill>
              </a:rPr>
            </a:br>
            <a:endParaRPr sz="3500">
              <a:solidFill>
                <a:srgbClr val="A6AAA9"/>
              </a:solidFill>
            </a:endParaRPr>
          </a:p>
        </p:txBody>
      </p:sp>
      <p:sp>
        <p:nvSpPr>
          <p:cNvPr id="246" name="Shape 2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49" name="Shape 249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Experiments</a:t>
            </a:r>
          </a:p>
          <a:p>
            <a:pPr marL="876652" lvl="1" indent="-432152">
              <a:defRPr sz="1800"/>
            </a:pPr>
            <a:r>
              <a:rPr sz="3500"/>
              <a:t>Task Setup</a:t>
            </a:r>
          </a:p>
          <a:p>
            <a:pPr marL="876652" lvl="1" indent="-432152">
              <a:defRPr sz="1800"/>
            </a:pPr>
            <a:r>
              <a:rPr sz="3500">
                <a:solidFill>
                  <a:srgbClr val="A6AAA9"/>
                </a:solidFill>
              </a:rPr>
              <a:t>Results</a:t>
            </a:r>
          </a:p>
        </p:txBody>
      </p:sp>
      <p:sp>
        <p:nvSpPr>
          <p:cNvPr id="250" name="Shape 2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28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Systems</a:t>
            </a:r>
          </a:p>
        </p:txBody>
      </p:sp>
      <p:sp>
        <p:nvSpPr>
          <p:cNvPr id="253" name="Shape 25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Two Tasks:</a:t>
            </a:r>
          </a:p>
          <a:p>
            <a:pPr marL="876652" lvl="1" indent="-432152">
              <a:defRPr sz="1800"/>
            </a:pPr>
            <a:r>
              <a:rPr sz="3500"/>
              <a:t>Inferring Events from Events</a:t>
            </a:r>
            <a:br>
              <a:rPr sz="3500"/>
            </a:br>
            <a:r>
              <a:rPr sz="3500" b="1">
                <a:solidFill>
                  <a:srgbClr val="861001"/>
                </a:solidFill>
              </a:rPr>
              <a:t> </a:t>
            </a:r>
            <a:endParaRPr sz="3500"/>
          </a:p>
          <a:p>
            <a:pPr marL="876652" lvl="1" indent="-432152">
              <a:defRPr sz="1800"/>
            </a:pPr>
            <a:r>
              <a:rPr sz="3500"/>
              <a:t>Inferring Text from Text</a:t>
            </a:r>
            <a:br>
              <a:rPr sz="3500"/>
            </a:br>
            <a:r>
              <a:rPr sz="3500"/>
              <a:t/>
            </a:r>
            <a:br>
              <a:rPr sz="3500"/>
            </a:br>
            <a:r>
              <a:rPr sz="3500"/>
              <a:t/>
            </a:r>
            <a:br>
              <a:rPr sz="3500"/>
            </a:br>
            <a:r>
              <a:rPr sz="3500" b="1">
                <a:solidFill>
                  <a:srgbClr val="861001"/>
                </a:solidFill>
              </a:rPr>
              <a:t> </a:t>
            </a:r>
          </a:p>
        </p:txBody>
      </p:sp>
      <p:sp>
        <p:nvSpPr>
          <p:cNvPr id="254" name="Shape 2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29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Event Inference: Motivation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 i="1" dirty="0">
                <a:latin typeface="Helvetica"/>
                <a:cs typeface="Helvetica"/>
              </a:rPr>
              <a:t>The Convention ordered the arrest of Robespierre.… Troops from the Commune, under General Coffinhal, arrived to free the prisoners and then marched against the Convention itself.</a:t>
            </a:r>
            <a:br>
              <a:rPr sz="3500" i="1" dirty="0">
                <a:latin typeface="Helvetica"/>
                <a:cs typeface="Helvetica"/>
              </a:rPr>
            </a:br>
            <a:r>
              <a:rPr sz="3500" i="1" dirty="0">
                <a:latin typeface="Helvetica"/>
                <a:cs typeface="Helvetica"/>
              </a:rPr>
              <a:t/>
            </a:r>
            <a:br>
              <a:rPr sz="3500" i="1" dirty="0">
                <a:latin typeface="Helvetica"/>
                <a:cs typeface="Helvetica"/>
              </a:rPr>
            </a:br>
            <a:r>
              <a:rPr sz="3500" i="1" dirty="0">
                <a:latin typeface="Helvetica"/>
                <a:cs typeface="Helvetica"/>
              </a:rPr>
              <a:t>  –</a:t>
            </a:r>
            <a:r>
              <a:rPr sz="3500" dirty="0">
                <a:latin typeface="Helvetica"/>
                <a:cs typeface="Helvetica"/>
              </a:rPr>
              <a:t>Wikipedia</a:t>
            </a:r>
          </a:p>
          <a:p>
            <a:pPr marL="876652" lvl="1" indent="-432152">
              <a:defRPr sz="1800"/>
            </a:pPr>
            <a:r>
              <a:rPr sz="3500" b="1" dirty="0">
                <a:latin typeface="Helvetica"/>
                <a:cs typeface="Helvetica"/>
              </a:rPr>
              <a:t>Was Robespierre arrested?</a:t>
            </a:r>
            <a:br>
              <a:rPr sz="3500" b="1" dirty="0">
                <a:latin typeface="Helvetica"/>
                <a:cs typeface="Helvetica"/>
              </a:rPr>
            </a:br>
            <a:r>
              <a:rPr sz="3500" b="1" dirty="0">
                <a:latin typeface="Helvetica"/>
                <a:cs typeface="Helvetica"/>
              </a:rPr>
              <a:t/>
            </a:r>
            <a:br>
              <a:rPr sz="3500" b="1" dirty="0">
                <a:latin typeface="Helvetica"/>
                <a:cs typeface="Helvetica"/>
              </a:rPr>
            </a:br>
            <a:endParaRPr sz="3500" b="1" dirty="0">
              <a:latin typeface="Helvetica"/>
              <a:cs typeface="Helvetica"/>
            </a:endParaRP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1" build="p" bldLvl="5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Systems</a:t>
            </a:r>
          </a:p>
        </p:txBody>
      </p:sp>
      <p:sp>
        <p:nvSpPr>
          <p:cNvPr id="257" name="Shape 257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Two Tasks:</a:t>
            </a:r>
          </a:p>
          <a:p>
            <a:pPr marL="876652" lvl="1" indent="-432152">
              <a:defRPr sz="1800"/>
            </a:pPr>
            <a:r>
              <a:rPr sz="3500"/>
              <a:t>Inferring Events from Events</a:t>
            </a:r>
            <a:br>
              <a:rPr sz="3500"/>
            </a:br>
            <a:r>
              <a:rPr sz="3500" b="1">
                <a:solidFill>
                  <a:srgbClr val="861001"/>
                </a:solidFill>
              </a:rPr>
              <a:t>…and optionally expanding into text.</a:t>
            </a:r>
            <a:endParaRPr sz="3500"/>
          </a:p>
          <a:p>
            <a:pPr marL="876652" lvl="1" indent="-432152">
              <a:defRPr sz="1800"/>
            </a:pPr>
            <a:r>
              <a:rPr sz="3500"/>
              <a:t>Inferring Text from Text</a:t>
            </a:r>
            <a:br>
              <a:rPr sz="3500"/>
            </a:br>
            <a:r>
              <a:rPr sz="3500" b="1">
                <a:solidFill>
                  <a:srgbClr val="861001"/>
                </a:solidFill>
              </a:rPr>
              <a:t>…and optionally parsing into events.</a:t>
            </a:r>
            <a:br>
              <a:rPr sz="3500" b="1">
                <a:solidFill>
                  <a:srgbClr val="861001"/>
                </a:solidFill>
              </a:rPr>
            </a:br>
            <a:r>
              <a:rPr sz="3500" b="1">
                <a:solidFill>
                  <a:srgbClr val="861001"/>
                </a:solidFill>
              </a:rPr>
              <a:t/>
            </a:r>
            <a:br>
              <a:rPr sz="3500" b="1">
                <a:solidFill>
                  <a:srgbClr val="861001"/>
                </a:solidFill>
              </a:rPr>
            </a:br>
            <a:endParaRPr sz="3500" b="1">
              <a:solidFill>
                <a:srgbClr val="861001"/>
              </a:solidFill>
            </a:endParaRPr>
          </a:p>
        </p:txBody>
      </p:sp>
      <p:sp>
        <p:nvSpPr>
          <p:cNvPr id="258" name="Shape 2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30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Systems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Two Tasks:</a:t>
            </a:r>
          </a:p>
          <a:p>
            <a:pPr marL="876652" lvl="1" indent="-432152">
              <a:defRPr sz="1800"/>
            </a:pPr>
            <a:r>
              <a:rPr sz="3500"/>
              <a:t>Inferring Events from Events</a:t>
            </a:r>
            <a:br>
              <a:rPr sz="3500"/>
            </a:br>
            <a:r>
              <a:rPr sz="3500" b="1">
                <a:solidFill>
                  <a:srgbClr val="861001"/>
                </a:solidFill>
              </a:rPr>
              <a:t>…and optionally expanding into text.</a:t>
            </a:r>
            <a:endParaRPr sz="3500"/>
          </a:p>
          <a:p>
            <a:pPr marL="876652" lvl="1" indent="-432152">
              <a:defRPr sz="1800"/>
            </a:pPr>
            <a:r>
              <a:rPr sz="3500"/>
              <a:t>Inferring Text from Text</a:t>
            </a:r>
            <a:br>
              <a:rPr sz="3500"/>
            </a:br>
            <a:r>
              <a:rPr sz="3500" b="1">
                <a:solidFill>
                  <a:srgbClr val="861001"/>
                </a:solidFill>
              </a:rPr>
              <a:t>…and optionally parsing into events.</a:t>
            </a:r>
          </a:p>
          <a:p>
            <a:pPr marL="432152" lvl="0" indent="-432152">
              <a:defRPr sz="1800"/>
            </a:pPr>
            <a:r>
              <a:rPr sz="3500"/>
              <a:t>How do these tasks relate to each other?</a:t>
            </a:r>
          </a:p>
        </p:txBody>
      </p:sp>
      <p:sp>
        <p:nvSpPr>
          <p:cNvPr id="262" name="Shape 2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Event Systems</a:t>
            </a:r>
          </a:p>
        </p:txBody>
      </p:sp>
      <p:sp>
        <p:nvSpPr>
          <p:cNvPr id="265" name="Shape 2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32</a:t>
            </a:fld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2229326" y="3615500"/>
            <a:ext cx="4990148" cy="1107996"/>
          </a:xfrm>
          <a:prstGeom prst="rect">
            <a:avLst/>
          </a:prstGeom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jumped(jim, from plane);</a:t>
            </a:r>
          </a:p>
          <a:p>
            <a:pPr lvl="0" algn="l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opened(he, parachute)</a:t>
            </a:r>
          </a:p>
        </p:txBody>
      </p:sp>
      <p:sp>
        <p:nvSpPr>
          <p:cNvPr id="267" name="Shape 267"/>
          <p:cNvSpPr/>
          <p:nvPr/>
        </p:nvSpPr>
        <p:spPr>
          <a:xfrm>
            <a:off x="366816" y="2588722"/>
            <a:ext cx="913593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Predict an event from a sequence of events.</a:t>
            </a:r>
          </a:p>
        </p:txBody>
      </p:sp>
      <p:grpSp>
        <p:nvGrpSpPr>
          <p:cNvPr id="270" name="Group 270"/>
          <p:cNvGrpSpPr/>
          <p:nvPr/>
        </p:nvGrpSpPr>
        <p:grpSpPr>
          <a:xfrm>
            <a:off x="4108771" y="4812232"/>
            <a:ext cx="1231257" cy="925728"/>
            <a:chOff x="38523" y="0"/>
            <a:chExt cx="1231256" cy="925727"/>
          </a:xfrm>
        </p:grpSpPr>
        <p:sp>
          <p:nvSpPr>
            <p:cNvPr id="268" name="Shape 268"/>
            <p:cNvSpPr/>
            <p:nvPr/>
          </p:nvSpPr>
          <p:spPr>
            <a:xfrm>
              <a:off x="38523" y="371730"/>
              <a:ext cx="1231256" cy="553997"/>
            </a:xfrm>
            <a:prstGeom prst="rect">
              <a:avLst/>
            </a:prstGeom>
            <a:solidFill>
              <a:srgbClr val="C1D6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LSTM</a:t>
              </a:r>
            </a:p>
          </p:txBody>
        </p:sp>
        <p:sp>
          <p:nvSpPr>
            <p:cNvPr id="269" name="Shape 269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73" name="Group 273"/>
          <p:cNvGrpSpPr/>
          <p:nvPr/>
        </p:nvGrpSpPr>
        <p:grpSpPr>
          <a:xfrm>
            <a:off x="2414723" y="5828232"/>
            <a:ext cx="4619354" cy="914560"/>
            <a:chOff x="93265" y="0"/>
            <a:chExt cx="4619353" cy="914559"/>
          </a:xfrm>
        </p:grpSpPr>
        <p:sp>
          <p:nvSpPr>
            <p:cNvPr id="271" name="Shape 271"/>
            <p:cNvSpPr/>
            <p:nvPr/>
          </p:nvSpPr>
          <p:spPr>
            <a:xfrm>
              <a:off x="93265" y="360562"/>
              <a:ext cx="4619353" cy="55399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landed(jim, on ground)</a:t>
              </a:r>
            </a:p>
          </p:txBody>
        </p:sp>
        <p:sp>
          <p:nvSpPr>
            <p:cNvPr id="272" name="Shape 272"/>
            <p:cNvSpPr/>
            <p:nvPr/>
          </p:nvSpPr>
          <p:spPr>
            <a:xfrm>
              <a:off x="240294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76" name="Group 276"/>
          <p:cNvGrpSpPr/>
          <p:nvPr/>
        </p:nvGrpSpPr>
        <p:grpSpPr>
          <a:xfrm>
            <a:off x="4108771" y="6844232"/>
            <a:ext cx="1231257" cy="963848"/>
            <a:chOff x="38523" y="0"/>
            <a:chExt cx="1231256" cy="963847"/>
          </a:xfrm>
        </p:grpSpPr>
        <p:sp>
          <p:nvSpPr>
            <p:cNvPr id="274" name="Shape 274"/>
            <p:cNvSpPr/>
            <p:nvPr/>
          </p:nvSpPr>
          <p:spPr>
            <a:xfrm>
              <a:off x="38523" y="409850"/>
              <a:ext cx="1231256" cy="553997"/>
            </a:xfrm>
            <a:prstGeom prst="rect">
              <a:avLst/>
            </a:prstGeom>
            <a:solidFill>
              <a:srgbClr val="A7C2A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LSTM</a:t>
              </a:r>
            </a:p>
          </p:txBody>
        </p:sp>
        <p:sp>
          <p:nvSpPr>
            <p:cNvPr id="275" name="Shape 275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79" name="Group 279"/>
          <p:cNvGrpSpPr/>
          <p:nvPr/>
        </p:nvGrpSpPr>
        <p:grpSpPr>
          <a:xfrm>
            <a:off x="1901437" y="7860232"/>
            <a:ext cx="5645927" cy="905804"/>
            <a:chOff x="113989" y="0"/>
            <a:chExt cx="5645925" cy="905803"/>
          </a:xfrm>
        </p:grpSpPr>
        <p:sp>
          <p:nvSpPr>
            <p:cNvPr id="277" name="Shape 277"/>
            <p:cNvSpPr/>
            <p:nvPr/>
          </p:nvSpPr>
          <p:spPr>
            <a:xfrm>
              <a:off x="113989" y="351806"/>
              <a:ext cx="5645925" cy="55399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“Jim landed on the ground.”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29369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82" name="Group 282"/>
          <p:cNvGrpSpPr/>
          <p:nvPr/>
        </p:nvGrpSpPr>
        <p:grpSpPr>
          <a:xfrm>
            <a:off x="7887939" y="3583443"/>
            <a:ext cx="4264327" cy="3326145"/>
            <a:chOff x="0" y="0"/>
            <a:chExt cx="4264325" cy="3326144"/>
          </a:xfrm>
        </p:grpSpPr>
        <p:pic>
          <p:nvPicPr>
            <p:cNvPr id="280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>
              <a:off x="0" y="0"/>
              <a:ext cx="307977" cy="33261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1" name="Shape 281"/>
            <p:cNvSpPr/>
            <p:nvPr/>
          </p:nvSpPr>
          <p:spPr>
            <a:xfrm>
              <a:off x="333438" y="1383632"/>
              <a:ext cx="3930887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800" b="1">
                  <a:solidFill>
                    <a:srgbClr val="861001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800" b="1" dirty="0">
                  <a:solidFill>
                    <a:srgbClr val="861001"/>
                  </a:solidFill>
                  <a:latin typeface="Helvetica"/>
                  <a:ea typeface="Helvetica"/>
                  <a:cs typeface="Helvetica"/>
                </a:rPr>
                <a:t>≈ [P. &amp; Mooney (2016)]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1" animBg="1" advAuto="0"/>
      <p:bldP spid="270" grpId="2" animBg="1" advAuto="0"/>
      <p:bldP spid="273" grpId="3" animBg="1" advAuto="0"/>
      <p:bldP spid="276" grpId="5" animBg="1" advAuto="0"/>
      <p:bldP spid="279" grpId="6" animBg="1" advAuto="0"/>
      <p:bldP spid="282" grpId="4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 Systems</a:t>
            </a:r>
          </a:p>
        </p:txBody>
      </p:sp>
      <p:sp>
        <p:nvSpPr>
          <p:cNvPr id="285" name="Shape 2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33</a:t>
            </a:fld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1478318" y="3615500"/>
            <a:ext cx="6492162" cy="1107996"/>
          </a:xfrm>
          <a:prstGeom prst="rect">
            <a:avLst/>
          </a:prstGeom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“Jim jumped from the plane and </a:t>
            </a:r>
          </a:p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opened his parachute.”</a:t>
            </a:r>
          </a:p>
        </p:txBody>
      </p:sp>
      <p:sp>
        <p:nvSpPr>
          <p:cNvPr id="287" name="Shape 287"/>
          <p:cNvSpPr/>
          <p:nvPr/>
        </p:nvSpPr>
        <p:spPr>
          <a:xfrm>
            <a:off x="2702754" y="2588722"/>
            <a:ext cx="446406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latin typeface="Helvetica"/>
                <a:ea typeface="Helvetica"/>
                <a:cs typeface="Helvetica"/>
              </a:rPr>
              <a:t>Predict text from text.</a:t>
            </a:r>
          </a:p>
        </p:txBody>
      </p:sp>
      <p:grpSp>
        <p:nvGrpSpPr>
          <p:cNvPr id="290" name="Group 290"/>
          <p:cNvGrpSpPr/>
          <p:nvPr/>
        </p:nvGrpSpPr>
        <p:grpSpPr>
          <a:xfrm>
            <a:off x="4108771" y="4812232"/>
            <a:ext cx="1231257" cy="925728"/>
            <a:chOff x="38523" y="0"/>
            <a:chExt cx="1231256" cy="925727"/>
          </a:xfrm>
        </p:grpSpPr>
        <p:sp>
          <p:nvSpPr>
            <p:cNvPr id="288" name="Shape 288"/>
            <p:cNvSpPr/>
            <p:nvPr/>
          </p:nvSpPr>
          <p:spPr>
            <a:xfrm>
              <a:off x="38523" y="371730"/>
              <a:ext cx="1231256" cy="553997"/>
            </a:xfrm>
            <a:prstGeom prst="rect">
              <a:avLst/>
            </a:prstGeom>
            <a:solidFill>
              <a:srgbClr val="C1D6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LSTM</a:t>
              </a:r>
            </a:p>
          </p:txBody>
        </p:sp>
        <p:sp>
          <p:nvSpPr>
            <p:cNvPr id="289" name="Shape 289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93" name="Group 293"/>
          <p:cNvGrpSpPr/>
          <p:nvPr/>
        </p:nvGrpSpPr>
        <p:grpSpPr>
          <a:xfrm>
            <a:off x="1901435" y="5828232"/>
            <a:ext cx="5645927" cy="914560"/>
            <a:chOff x="-420022" y="0"/>
            <a:chExt cx="5645926" cy="914559"/>
          </a:xfrm>
        </p:grpSpPr>
        <p:sp>
          <p:nvSpPr>
            <p:cNvPr id="291" name="Shape 291"/>
            <p:cNvSpPr/>
            <p:nvPr/>
          </p:nvSpPr>
          <p:spPr>
            <a:xfrm>
              <a:off x="-420022" y="360562"/>
              <a:ext cx="5645926" cy="55399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“Jim landed on the ground.”</a:t>
              </a:r>
            </a:p>
          </p:txBody>
        </p:sp>
        <p:sp>
          <p:nvSpPr>
            <p:cNvPr id="292" name="Shape 292"/>
            <p:cNvSpPr/>
            <p:nvPr/>
          </p:nvSpPr>
          <p:spPr>
            <a:xfrm>
              <a:off x="240294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96" name="Group 296"/>
          <p:cNvGrpSpPr/>
          <p:nvPr/>
        </p:nvGrpSpPr>
        <p:grpSpPr>
          <a:xfrm>
            <a:off x="4044526" y="6844232"/>
            <a:ext cx="1359747" cy="963848"/>
            <a:chOff x="-25721" y="0"/>
            <a:chExt cx="1359745" cy="963847"/>
          </a:xfrm>
        </p:grpSpPr>
        <p:sp>
          <p:nvSpPr>
            <p:cNvPr id="294" name="Shape 294"/>
            <p:cNvSpPr/>
            <p:nvPr/>
          </p:nvSpPr>
          <p:spPr>
            <a:xfrm>
              <a:off x="-25721" y="409850"/>
              <a:ext cx="1359745" cy="553997"/>
            </a:xfrm>
            <a:prstGeom prst="rect">
              <a:avLst/>
            </a:prstGeom>
            <a:solidFill>
              <a:srgbClr val="A7C2A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Parser</a:t>
              </a:r>
            </a:p>
          </p:txBody>
        </p:sp>
        <p:sp>
          <p:nvSpPr>
            <p:cNvPr id="295" name="Shape 295"/>
            <p:cNvSpPr/>
            <p:nvPr/>
          </p:nvSpPr>
          <p:spPr>
            <a:xfrm flipH="1">
              <a:off x="6541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299" name="Group 299"/>
          <p:cNvGrpSpPr/>
          <p:nvPr/>
        </p:nvGrpSpPr>
        <p:grpSpPr>
          <a:xfrm>
            <a:off x="2414724" y="7860232"/>
            <a:ext cx="4619354" cy="905804"/>
            <a:chOff x="627275" y="0"/>
            <a:chExt cx="4619353" cy="905803"/>
          </a:xfrm>
        </p:grpSpPr>
        <p:sp>
          <p:nvSpPr>
            <p:cNvPr id="297" name="Shape 297"/>
            <p:cNvSpPr/>
            <p:nvPr/>
          </p:nvSpPr>
          <p:spPr>
            <a:xfrm>
              <a:off x="627275" y="351806"/>
              <a:ext cx="4619353" cy="55399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Helvetica"/>
                  <a:ea typeface="Helvetica"/>
                  <a:cs typeface="Helvetica"/>
                </a:rPr>
                <a:t>landed(jim, on ground)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2936951" y="0"/>
              <a:ext cx="1" cy="2790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 dirty="0">
                <a:latin typeface="Helvetica"/>
                <a:ea typeface="Helvetica"/>
                <a:cs typeface="Helvetica"/>
              </a:endParaRPr>
            </a:p>
          </p:txBody>
        </p:sp>
      </p:grpSp>
      <p:grpSp>
        <p:nvGrpSpPr>
          <p:cNvPr id="302" name="Group 302"/>
          <p:cNvGrpSpPr/>
          <p:nvPr/>
        </p:nvGrpSpPr>
        <p:grpSpPr>
          <a:xfrm>
            <a:off x="8319739" y="3583443"/>
            <a:ext cx="3886518" cy="3326144"/>
            <a:chOff x="0" y="0"/>
            <a:chExt cx="3886517" cy="3326143"/>
          </a:xfrm>
        </p:grpSpPr>
        <p:pic>
          <p:nvPicPr>
            <p:cNvPr id="300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>
              <a:off x="0" y="0"/>
              <a:ext cx="307977" cy="33261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1" name="Shape 301"/>
            <p:cNvSpPr/>
            <p:nvPr/>
          </p:nvSpPr>
          <p:spPr>
            <a:xfrm>
              <a:off x="533444" y="1383671"/>
              <a:ext cx="3353073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800" b="1">
                  <a:solidFill>
                    <a:srgbClr val="861001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800" b="1" dirty="0">
                  <a:solidFill>
                    <a:srgbClr val="861001"/>
                  </a:solidFill>
                  <a:latin typeface="Helvetica"/>
                  <a:ea typeface="Helvetica"/>
                  <a:cs typeface="Helvetica"/>
                </a:rPr>
                <a:t>≈ [Kiros et al. 2015]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1" animBg="1" advAuto="0"/>
      <p:bldP spid="290" grpId="2" animBg="1" advAuto="0"/>
      <p:bldP spid="293" grpId="3" animBg="1" advAuto="0"/>
      <p:bldP spid="296" grpId="5" animBg="1" advAuto="0"/>
      <p:bldP spid="299" grpId="6" animBg="1" advAuto="0"/>
      <p:bldP spid="302" grpId="4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305" name="Shape 305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Experiments</a:t>
            </a:r>
          </a:p>
          <a:p>
            <a:pPr marL="876652" lvl="1" indent="-432152">
              <a:defRPr sz="1800"/>
            </a:pPr>
            <a:r>
              <a:rPr sz="3500"/>
              <a:t>Task Setup</a:t>
            </a:r>
          </a:p>
          <a:p>
            <a:pPr marL="876652" lvl="1" indent="-432152">
              <a:defRPr sz="1800"/>
            </a:pPr>
            <a:r>
              <a:rPr sz="3500">
                <a:solidFill>
                  <a:srgbClr val="A6AAA9"/>
                </a:solidFill>
              </a:rPr>
              <a:t>Results</a:t>
            </a:r>
          </a:p>
        </p:txBody>
      </p:sp>
      <p:sp>
        <p:nvSpPr>
          <p:cNvPr id="306" name="Shape 3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34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309" name="Shape 309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Background &amp; Methods</a:t>
            </a:r>
          </a:p>
          <a:p>
            <a:pPr marL="432152" lvl="0" indent="-432152">
              <a:defRPr sz="1800"/>
            </a:pPr>
            <a:r>
              <a:rPr sz="3500">
                <a:solidFill>
                  <a:srgbClr val="A6AAA9"/>
                </a:solidFill>
              </a:rPr>
              <a:t>Experiments</a:t>
            </a:r>
          </a:p>
          <a:p>
            <a:pPr marL="876652" lvl="1" indent="-432152">
              <a:defRPr sz="1800"/>
            </a:pPr>
            <a:r>
              <a:rPr sz="3500">
                <a:solidFill>
                  <a:srgbClr val="A6AAA9"/>
                </a:solidFill>
              </a:rPr>
              <a:t>Task Setup</a:t>
            </a:r>
          </a:p>
          <a:p>
            <a:pPr marL="876652" lvl="1" indent="-432152">
              <a:defRPr sz="1800"/>
            </a:pPr>
            <a:r>
              <a:rPr sz="3500"/>
              <a:t>Results</a:t>
            </a:r>
          </a:p>
        </p:txBody>
      </p:sp>
      <p:sp>
        <p:nvSpPr>
          <p:cNvPr id="310" name="Shape 3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Experimental Setup</a:t>
            </a:r>
          </a:p>
        </p:txBody>
      </p:sp>
      <p:sp>
        <p:nvSpPr>
          <p:cNvPr id="313" name="Shape 3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Train + Test on English Wikipedia.</a:t>
            </a:r>
          </a:p>
          <a:p>
            <a:pPr lvl="0">
              <a:defRPr sz="1800"/>
            </a:pPr>
            <a:r>
              <a:rPr sz="3600"/>
              <a:t>LSTM encoder-decoders trained with batch SGD with momentum.</a:t>
            </a:r>
          </a:p>
          <a:p>
            <a:pPr lvl="0">
              <a:defRPr sz="1800"/>
            </a:pPr>
            <a:r>
              <a:rPr sz="3600"/>
              <a:t>Parse events with Stanford CoreNLP.</a:t>
            </a:r>
          </a:p>
          <a:p>
            <a:pPr lvl="0">
              <a:defRPr sz="1800"/>
            </a:pPr>
            <a:r>
              <a:rPr sz="3600"/>
              <a:t>Events are verbs with head noun arguments.</a:t>
            </a:r>
          </a:p>
          <a:p>
            <a:pPr lvl="0">
              <a:defRPr sz="1800"/>
            </a:pPr>
            <a:r>
              <a:rPr sz="3600"/>
              <a:t>Evaluate on Event Prediction &amp; Text Prediction.</a:t>
            </a:r>
          </a:p>
        </p:txBody>
      </p:sp>
      <p:sp>
        <p:nvSpPr>
          <p:cNvPr id="314" name="Shape 3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36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1" build="p" bldLvl="5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Predicting Events: Evaluation</a:t>
            </a:r>
          </a:p>
        </p:txBody>
      </p:sp>
      <p:sp>
        <p:nvSpPr>
          <p:cNvPr id="317" name="Shape 3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/>
              <a:t>Narrative Cloze </a:t>
            </a:r>
            <a:r>
              <a:rPr sz="1900"/>
              <a:t>[Chambers &amp; Jurafsky 2008]</a:t>
            </a:r>
            <a:r>
              <a:rPr sz="3600" b="1"/>
              <a:t>: </a:t>
            </a:r>
            <a:r>
              <a:rPr sz="3600"/>
              <a:t>Hold out an event, judge a system on inferring it.</a:t>
            </a:r>
          </a:p>
          <a:p>
            <a:pPr lvl="1">
              <a:defRPr sz="1800"/>
            </a:pPr>
            <a:r>
              <a:rPr sz="3600" b="1"/>
              <a:t>Accuracy:</a:t>
            </a:r>
            <a:r>
              <a:rPr sz="3600"/>
              <a:t> “For what percentage of the documents is the top inference the gold standard answer?”</a:t>
            </a:r>
          </a:p>
          <a:p>
            <a:pPr lvl="1">
              <a:defRPr sz="1800"/>
            </a:pPr>
            <a:r>
              <a:rPr sz="3600" b="1"/>
              <a:t>Partial credit:</a:t>
            </a:r>
            <a:r>
              <a:rPr sz="3600"/>
              <a:t> “What is the average percentage of the components of argmax inferences that are the same as in the gold standard?”</a:t>
            </a:r>
          </a:p>
        </p:txBody>
      </p:sp>
      <p:sp>
        <p:nvSpPr>
          <p:cNvPr id="318" name="Shape 3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37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1" build="p" bldLvl="5" animBg="1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Predicting Events: Systems</a:t>
            </a:r>
          </a:p>
        </p:txBody>
      </p:sp>
      <p:sp>
        <p:nvSpPr>
          <p:cNvPr id="321" name="Shape 3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/>
              <a:t>Most Common: </a:t>
            </a:r>
            <a:r>
              <a:rPr sz="3600"/>
              <a:t>Always guess the most common event.</a:t>
            </a:r>
          </a:p>
          <a:p>
            <a:pPr lvl="0">
              <a:defRPr sz="1800"/>
            </a:pPr>
            <a:r>
              <a:rPr sz="3600" b="1"/>
              <a:t>e1 -&gt; e2:</a:t>
            </a:r>
            <a:r>
              <a:rPr sz="3600"/>
              <a:t> events to events.</a:t>
            </a:r>
          </a:p>
          <a:p>
            <a:pPr lvl="0">
              <a:defRPr sz="1800"/>
            </a:pPr>
            <a:r>
              <a:rPr sz="3600" b="1"/>
              <a:t>t1 -&gt; t2 -&gt; e2: </a:t>
            </a:r>
            <a:r>
              <a:rPr sz="3600"/>
              <a:t>text to text to events.</a:t>
            </a:r>
          </a:p>
        </p:txBody>
      </p:sp>
      <p:sp>
        <p:nvSpPr>
          <p:cNvPr id="322" name="Shape 3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38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1" build="p" bldLvl="5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 lvl="0">
              <a:defRPr sz="1800"/>
            </a:pPr>
            <a:r>
              <a:rPr sz="7360"/>
              <a:t>Results: Predicting Events</a:t>
            </a:r>
          </a:p>
        </p:txBody>
      </p:sp>
      <p:sp>
        <p:nvSpPr>
          <p:cNvPr id="325" name="Shape 3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39</a:t>
            </a:fld>
            <a:endParaRPr/>
          </a:p>
        </p:txBody>
      </p:sp>
      <p:graphicFrame>
        <p:nvGraphicFramePr>
          <p:cNvPr id="326" name="Chart 326"/>
          <p:cNvGraphicFramePr/>
          <p:nvPr/>
        </p:nvGraphicFramePr>
        <p:xfrm>
          <a:off x="75649" y="3711815"/>
          <a:ext cx="5933173" cy="434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7" name="Chart 327"/>
          <p:cNvGraphicFramePr/>
          <p:nvPr/>
        </p:nvGraphicFramePr>
        <p:xfrm>
          <a:off x="6964142" y="3711815"/>
          <a:ext cx="6003785" cy="434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" grpId="1" animBg="1" advAuto="0"/>
      <p:bldP spid="327" grpId="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Event Inference: Motivation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 i="1" dirty="0">
                <a:latin typeface="Helvetica"/>
                <a:cs typeface="Helvetica"/>
              </a:rPr>
              <a:t>The Convention </a:t>
            </a:r>
            <a:r>
              <a:rPr sz="3400" b="1" i="1" dirty="0">
                <a:latin typeface="Helvetica"/>
                <a:cs typeface="Helvetica"/>
              </a:rPr>
              <a:t>ordered the arrest</a:t>
            </a:r>
            <a:r>
              <a:rPr sz="3500" i="1" dirty="0">
                <a:latin typeface="Helvetica"/>
                <a:cs typeface="Helvetica"/>
              </a:rPr>
              <a:t> of Robespierre.… Troops from the Commune, under General Coffinhal, arrived to free the prisoners and then marched against the Convention itself.</a:t>
            </a:r>
            <a:br>
              <a:rPr sz="3500" i="1" dirty="0">
                <a:latin typeface="Helvetica"/>
                <a:cs typeface="Helvetica"/>
              </a:rPr>
            </a:br>
            <a:r>
              <a:rPr sz="3500" i="1" dirty="0">
                <a:latin typeface="Helvetica"/>
                <a:cs typeface="Helvetica"/>
              </a:rPr>
              <a:t/>
            </a:r>
            <a:br>
              <a:rPr sz="3500" i="1" dirty="0">
                <a:latin typeface="Helvetica"/>
                <a:cs typeface="Helvetica"/>
              </a:rPr>
            </a:br>
            <a:r>
              <a:rPr sz="3500" i="1" dirty="0">
                <a:latin typeface="Helvetica"/>
                <a:cs typeface="Helvetica"/>
              </a:rPr>
              <a:t>  –</a:t>
            </a:r>
            <a:r>
              <a:rPr sz="3500" dirty="0">
                <a:latin typeface="Helvetica"/>
                <a:cs typeface="Helvetica"/>
              </a:rPr>
              <a:t>Wikipedia</a:t>
            </a:r>
          </a:p>
          <a:p>
            <a:pPr marL="876652" lvl="1" indent="-432152">
              <a:defRPr sz="1800"/>
            </a:pPr>
            <a:r>
              <a:rPr sz="3500" b="1" dirty="0">
                <a:latin typeface="Helvetica"/>
                <a:cs typeface="Helvetica"/>
              </a:rPr>
              <a:t>Was Robespierre arrested?</a:t>
            </a:r>
            <a:br>
              <a:rPr sz="3500" b="1" dirty="0">
                <a:latin typeface="Helvetica"/>
                <a:cs typeface="Helvetica"/>
              </a:rPr>
            </a:br>
            <a:r>
              <a:rPr sz="3500" b="1" dirty="0">
                <a:latin typeface="Helvetica"/>
                <a:cs typeface="Helvetica"/>
              </a:rPr>
              <a:t/>
            </a:r>
            <a:br>
              <a:rPr sz="3500" b="1" dirty="0">
                <a:latin typeface="Helvetica"/>
                <a:cs typeface="Helvetica"/>
              </a:rPr>
            </a:br>
            <a:endParaRPr sz="3500" b="1" dirty="0">
              <a:latin typeface="Helvetica"/>
              <a:cs typeface="Helvetica"/>
            </a:endParaRP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 lvl="0">
              <a:defRPr sz="1800"/>
            </a:pPr>
            <a:r>
              <a:rPr sz="7360"/>
              <a:t>Predicting Text: Evaluation</a:t>
            </a:r>
          </a:p>
        </p:txBody>
      </p:sp>
      <p:sp>
        <p:nvSpPr>
          <p:cNvPr id="330" name="Shape 3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/>
              <a:t>BLEU: </a:t>
            </a:r>
            <a:r>
              <a:rPr sz="3600"/>
              <a:t>Geometric mean of modified ngram precisions.</a:t>
            </a:r>
          </a:p>
          <a:p>
            <a:pPr lvl="0">
              <a:defRPr sz="1800"/>
            </a:pPr>
            <a:r>
              <a:rPr sz="3600"/>
              <a:t>Word-level analog to Narrative Cloze.</a:t>
            </a:r>
          </a:p>
        </p:txBody>
      </p:sp>
      <p:sp>
        <p:nvSpPr>
          <p:cNvPr id="331" name="Shape 3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40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1" build="p" bldLvl="5" animBg="1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/>
            </a:pPr>
            <a:r>
              <a:rPr sz="7919"/>
              <a:t>Predicting Text: Systems</a:t>
            </a:r>
          </a:p>
        </p:txBody>
      </p:sp>
      <p:sp>
        <p:nvSpPr>
          <p:cNvPr id="334" name="Shape 3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/>
              <a:t>t1 -&gt; t1: </a:t>
            </a:r>
            <a:r>
              <a:rPr sz="3600"/>
              <a:t>Copy/paste a sentence as its predicted successor.</a:t>
            </a:r>
          </a:p>
          <a:p>
            <a:pPr lvl="0">
              <a:defRPr sz="1800"/>
            </a:pPr>
            <a:r>
              <a:rPr sz="3600" b="1"/>
              <a:t>e1 -&gt; e2 -&gt; t2:</a:t>
            </a:r>
            <a:r>
              <a:rPr sz="3600"/>
              <a:t> events to events to text.</a:t>
            </a:r>
          </a:p>
          <a:p>
            <a:pPr lvl="0">
              <a:defRPr sz="1800"/>
            </a:pPr>
            <a:r>
              <a:rPr sz="3600" b="1"/>
              <a:t>t1 -&gt; t2: </a:t>
            </a:r>
            <a:r>
              <a:rPr sz="3600"/>
              <a:t>text to text.</a:t>
            </a:r>
          </a:p>
        </p:txBody>
      </p:sp>
      <p:sp>
        <p:nvSpPr>
          <p:cNvPr id="335" name="Shape 3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1" build="p" bldLvl="5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Results: Predicting Text</a:t>
            </a:r>
          </a:p>
        </p:txBody>
      </p:sp>
      <p:sp>
        <p:nvSpPr>
          <p:cNvPr id="338" name="Shape 3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42</a:t>
            </a:fld>
            <a:endParaRPr/>
          </a:p>
        </p:txBody>
      </p:sp>
      <p:graphicFrame>
        <p:nvGraphicFramePr>
          <p:cNvPr id="339" name="Chart 339"/>
          <p:cNvGraphicFramePr/>
          <p:nvPr/>
        </p:nvGraphicFramePr>
        <p:xfrm>
          <a:off x="121115" y="3711815"/>
          <a:ext cx="5887707" cy="434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0" name="Chart 340"/>
          <p:cNvGraphicFramePr/>
          <p:nvPr/>
        </p:nvGraphicFramePr>
        <p:xfrm>
          <a:off x="7009608" y="3711815"/>
          <a:ext cx="5958319" cy="434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1" animBg="1" advAuto="0"/>
      <p:bldP spid="340" grpId="2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Takeaways</a:t>
            </a:r>
          </a:p>
        </p:txBody>
      </p:sp>
      <p:sp>
        <p:nvSpPr>
          <p:cNvPr id="343" name="Shape 3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In LSTM encoder-decoder event prediction…</a:t>
            </a:r>
          </a:p>
          <a:p>
            <a:pPr lvl="1">
              <a:defRPr sz="1800"/>
            </a:pPr>
            <a:r>
              <a:rPr sz="3600"/>
              <a:t>Raw text models predict events about as well as event models.</a:t>
            </a:r>
          </a:p>
          <a:p>
            <a:pPr lvl="1">
              <a:defRPr sz="1800"/>
            </a:pPr>
            <a:r>
              <a:rPr sz="3600"/>
              <a:t>Raw text models predict tokens better than event models.</a:t>
            </a:r>
          </a:p>
        </p:txBody>
      </p:sp>
      <p:sp>
        <p:nvSpPr>
          <p:cNvPr id="344" name="Shape 3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43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" grpId="1" build="p" bldLvl="5" animBg="1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Example Inferences</a:t>
            </a:r>
          </a:p>
        </p:txBody>
      </p:sp>
      <p:sp>
        <p:nvSpPr>
          <p:cNvPr id="347" name="Shape 3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/>
              <a:t>Input:</a:t>
            </a:r>
            <a:r>
              <a:rPr sz="3600"/>
              <a:t> “White died two days after Curly Bill shot him.”</a:t>
            </a:r>
          </a:p>
          <a:p>
            <a:pPr lvl="0">
              <a:defRPr sz="1800"/>
            </a:pPr>
            <a:r>
              <a:rPr sz="3600" b="1"/>
              <a:t>Gold:</a:t>
            </a:r>
            <a:r>
              <a:rPr sz="3600"/>
              <a:t>  “Before dying, White testified that he thought the pistol had accidentally discharged and that he did not believe that Curly Bill shot him on purpose.”</a:t>
            </a:r>
          </a:p>
          <a:p>
            <a:pPr lvl="0">
              <a:defRPr sz="1800"/>
            </a:pPr>
            <a:r>
              <a:rPr sz="3600" b="1"/>
              <a:t>Inferred:</a:t>
            </a:r>
            <a:r>
              <a:rPr sz="3600"/>
              <a:t> “He was buried at &lt;UNK&gt; Cemetery.”</a:t>
            </a:r>
          </a:p>
        </p:txBody>
      </p:sp>
      <p:sp>
        <p:nvSpPr>
          <p:cNvPr id="348" name="Shape 3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44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" grpId="1" build="p" bldLvl="5" animBg="1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Example Inferences</a:t>
            </a:r>
          </a:p>
        </p:txBody>
      </p:sp>
      <p:sp>
        <p:nvSpPr>
          <p:cNvPr id="351" name="Shape 3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/>
              <a:t>Input:</a:t>
            </a:r>
            <a:r>
              <a:rPr sz="3600"/>
              <a:t> “As of October 1 , 2008 , &lt;UNK&gt; changed its company name to Panasonic Corporation.”</a:t>
            </a:r>
          </a:p>
          <a:p>
            <a:pPr lvl="0">
              <a:defRPr sz="1800"/>
            </a:pPr>
            <a:r>
              <a:rPr sz="3600" b="1"/>
              <a:t>Gold:</a:t>
            </a:r>
            <a:r>
              <a:rPr sz="3600"/>
              <a:t>  “&lt;UNK&gt; products that were branded ‘National’ in Japan are currently marketed under the ‘Panasonic’ brand.”</a:t>
            </a:r>
          </a:p>
          <a:p>
            <a:pPr lvl="0">
              <a:defRPr sz="1800"/>
            </a:pPr>
            <a:r>
              <a:rPr sz="3600" b="1"/>
              <a:t>Inferred:</a:t>
            </a:r>
            <a:r>
              <a:rPr sz="3600"/>
              <a:t> “The company’s name is now &lt;UNK&gt;.”</a:t>
            </a:r>
          </a:p>
        </p:txBody>
      </p:sp>
      <p:sp>
        <p:nvSpPr>
          <p:cNvPr id="352" name="Shape 3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" grpId="1" build="p" bldLvl="5" animBg="1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Conclusions</a:t>
            </a:r>
          </a:p>
        </p:txBody>
      </p:sp>
      <p:sp>
        <p:nvSpPr>
          <p:cNvPr id="355" name="Shape 3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For inferring events in text, text is about as good a representation as events (and doesn’t require a parser!).</a:t>
            </a:r>
          </a:p>
          <a:p>
            <a:pPr lvl="0">
              <a:defRPr sz="1800"/>
            </a:pPr>
            <a:r>
              <a:rPr sz="3600"/>
              <a:t>Relation of sentence-level LM inferences to other NLP tasks is an exciting open question.</a:t>
            </a:r>
          </a:p>
        </p:txBody>
      </p:sp>
      <p:sp>
        <p:nvSpPr>
          <p:cNvPr id="356" name="Shape 3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46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" grpId="1" build="p" bldLvl="5" animBg="1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Thanks!</a:t>
            </a:r>
          </a:p>
        </p:txBody>
      </p:sp>
      <p:sp>
        <p:nvSpPr>
          <p:cNvPr id="359" name="Shape 3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47</a:t>
            </a:fld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6451103" y="4548505"/>
            <a:ext cx="1025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3600"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Event Inference: Motivation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 i="1"/>
              <a:t>The Convention </a:t>
            </a:r>
            <a:r>
              <a:rPr sz="3400" b="1" i="1"/>
              <a:t>ordered the arrest</a:t>
            </a:r>
            <a:r>
              <a:rPr sz="3500" i="1"/>
              <a:t> of Robespierre.… Troops from the Commune, under General Coffinhal, </a:t>
            </a:r>
            <a:r>
              <a:rPr sz="3300" b="1" i="1"/>
              <a:t>arrived to free the prisoners</a:t>
            </a:r>
            <a:r>
              <a:rPr sz="3500" i="1"/>
              <a:t> and then marched against the Convention itself.</a:t>
            </a:r>
            <a:br>
              <a:rPr sz="3500" i="1"/>
            </a:br>
            <a:r>
              <a:rPr sz="3500" i="1"/>
              <a:t/>
            </a:r>
            <a:br>
              <a:rPr sz="3500" i="1"/>
            </a:br>
            <a:r>
              <a:rPr sz="3500" i="1"/>
              <a:t>  –</a:t>
            </a:r>
            <a:r>
              <a:rPr sz="3500"/>
              <a:t>Wikipedia</a:t>
            </a:r>
          </a:p>
          <a:p>
            <a:pPr marL="876652" lvl="1" indent="-432152">
              <a:defRPr sz="1800"/>
            </a:pPr>
            <a:r>
              <a:rPr sz="3500" b="1"/>
              <a:t>Was Robespierre arrested?</a:t>
            </a:r>
            <a:br>
              <a:rPr sz="3500" b="1"/>
            </a:br>
            <a:r>
              <a:rPr sz="3500" b="1"/>
              <a:t/>
            </a:r>
            <a:br>
              <a:rPr sz="3500" b="1"/>
            </a:br>
            <a:endParaRPr sz="3500" b="1"/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Event Inference: Motivation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 i="1"/>
              <a:t>The Convention </a:t>
            </a:r>
            <a:r>
              <a:rPr sz="3400" b="1" i="1"/>
              <a:t>ordered the arrest</a:t>
            </a:r>
            <a:r>
              <a:rPr sz="3500" i="1"/>
              <a:t> of Robespierre.… Troops from the Commune, under General Coffinhal, </a:t>
            </a:r>
            <a:r>
              <a:rPr sz="3300" b="1" i="1"/>
              <a:t>arrived to free the prisoners</a:t>
            </a:r>
            <a:r>
              <a:rPr sz="3500" i="1"/>
              <a:t> and then marched against the Convention itself.</a:t>
            </a:r>
            <a:br>
              <a:rPr sz="3500" i="1"/>
            </a:br>
            <a:r>
              <a:rPr sz="3500" i="1"/>
              <a:t/>
            </a:r>
            <a:br>
              <a:rPr sz="3500" i="1"/>
            </a:br>
            <a:r>
              <a:rPr sz="3500" i="1"/>
              <a:t>  –</a:t>
            </a:r>
            <a:r>
              <a:rPr sz="3500"/>
              <a:t>Wikipedia</a:t>
            </a:r>
          </a:p>
          <a:p>
            <a:pPr marL="876652" lvl="1" indent="-432152">
              <a:defRPr sz="1800"/>
            </a:pPr>
            <a:r>
              <a:rPr sz="3500" b="1"/>
              <a:t>Was Robespierre arrested? </a:t>
            </a:r>
            <a:r>
              <a:rPr sz="3500" b="1">
                <a:solidFill>
                  <a:srgbClr val="861001"/>
                </a:solidFill>
              </a:rPr>
              <a:t>Very probably!</a:t>
            </a:r>
            <a:br>
              <a:rPr sz="3500" b="1">
                <a:solidFill>
                  <a:srgbClr val="861001"/>
                </a:solidFill>
              </a:rPr>
            </a:br>
            <a:r>
              <a:rPr sz="3500" b="1">
                <a:solidFill>
                  <a:srgbClr val="861001"/>
                </a:solidFill>
              </a:rPr>
              <a:t/>
            </a:r>
            <a:br>
              <a:rPr sz="3500" b="1">
                <a:solidFill>
                  <a:srgbClr val="861001"/>
                </a:solidFill>
              </a:rPr>
            </a:br>
            <a:endParaRPr sz="3500" b="1">
              <a:solidFill>
                <a:srgbClr val="861001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Event Inference: Motivation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 i="1"/>
              <a:t>The Convention </a:t>
            </a:r>
            <a:r>
              <a:rPr sz="3400" b="1" i="1"/>
              <a:t>ordered the arrest</a:t>
            </a:r>
            <a:r>
              <a:rPr sz="3500" i="1"/>
              <a:t> of Robespierre.… Troops from the Commune, under General Coffinhal, </a:t>
            </a:r>
            <a:r>
              <a:rPr sz="3300" b="1" i="1"/>
              <a:t>arrived to free the prisoners</a:t>
            </a:r>
            <a:r>
              <a:rPr sz="3500" i="1"/>
              <a:t> and then marched against the Convention itself.</a:t>
            </a:r>
            <a:br>
              <a:rPr sz="3500" i="1"/>
            </a:br>
            <a:r>
              <a:rPr sz="3500" i="1"/>
              <a:t/>
            </a:r>
            <a:br>
              <a:rPr sz="3500" i="1"/>
            </a:br>
            <a:r>
              <a:rPr sz="3500" i="1"/>
              <a:t>  –</a:t>
            </a:r>
            <a:r>
              <a:rPr sz="3500"/>
              <a:t>Wikipedia</a:t>
            </a:r>
          </a:p>
          <a:p>
            <a:pPr marL="876652" lvl="1" indent="-432152">
              <a:defRPr sz="1800"/>
            </a:pPr>
            <a:r>
              <a:rPr sz="3500" b="1"/>
              <a:t>Was Robespierre arrested? </a:t>
            </a:r>
            <a:r>
              <a:rPr sz="3500" b="1">
                <a:solidFill>
                  <a:srgbClr val="861001"/>
                </a:solidFill>
              </a:rPr>
              <a:t>Very probably!</a:t>
            </a:r>
          </a:p>
          <a:p>
            <a:pPr marL="1321152" lvl="2" indent="-432152">
              <a:defRPr sz="1800"/>
            </a:pPr>
            <a:r>
              <a:rPr sz="3500" b="1">
                <a:solidFill>
                  <a:srgbClr val="861001"/>
                </a:solidFill>
              </a:rPr>
              <a:t>…But this needs to be inferred.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Event Inference: Motivation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Question answering requires inference of probable implicit events.</a:t>
            </a:r>
          </a:p>
          <a:p>
            <a:pPr marL="432152" lvl="0" indent="-432152">
              <a:defRPr sz="1800"/>
            </a:pPr>
            <a:r>
              <a:rPr sz="3500"/>
              <a:t>We’ll investigate such event inference systems.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32152" lvl="0" indent="-432152">
              <a:defRPr sz="1800"/>
            </a:pPr>
            <a:r>
              <a:rPr sz="3500"/>
              <a:t>Background &amp; Methods</a:t>
            </a:r>
          </a:p>
          <a:p>
            <a:pPr marL="432152" lvl="0" indent="-432152">
              <a:defRPr sz="1800"/>
            </a:pPr>
            <a:r>
              <a:rPr sz="3500"/>
              <a:t>Experiments</a:t>
            </a:r>
          </a:p>
          <a:p>
            <a:pPr marL="432152" lvl="0" indent="-432152">
              <a:defRPr sz="1800"/>
            </a:pPr>
            <a:r>
              <a:rPr sz="3500"/>
              <a:t>Conclusions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1277</Words>
  <Application>Microsoft Macintosh PowerPoint</Application>
  <PresentationFormat>Custom</PresentationFormat>
  <Paragraphs>294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White</vt:lpstr>
      <vt:lpstr>Using Sentence-Level LSTM Language Models for Script Inference </vt:lpstr>
      <vt:lpstr>Event Inference: Motivation</vt:lpstr>
      <vt:lpstr>Event Inference: Motivation</vt:lpstr>
      <vt:lpstr>Event Inference: Motivation</vt:lpstr>
      <vt:lpstr>Event Inference: Motivation</vt:lpstr>
      <vt:lpstr>Event Inference: Motivation</vt:lpstr>
      <vt:lpstr>Event Inference: Motivation</vt:lpstr>
      <vt:lpstr>Event Inference: Motivation</vt:lpstr>
      <vt:lpstr>Outline</vt:lpstr>
      <vt:lpstr>Outline</vt:lpstr>
      <vt:lpstr>Outline</vt:lpstr>
      <vt:lpstr>Outline</vt:lpstr>
      <vt:lpstr>Event Sequence Learning</vt:lpstr>
      <vt:lpstr>Event Sequence Learning</vt:lpstr>
      <vt:lpstr>Event Sequence Inference</vt:lpstr>
      <vt:lpstr>Event Sequence Inference</vt:lpstr>
      <vt:lpstr>Event Sequence Inference</vt:lpstr>
      <vt:lpstr>Event Sequence Inference</vt:lpstr>
      <vt:lpstr>Event Sequence Inference</vt:lpstr>
      <vt:lpstr>Event Sequence Inference</vt:lpstr>
      <vt:lpstr>Outline</vt:lpstr>
      <vt:lpstr>Outline</vt:lpstr>
      <vt:lpstr>Sentence-Level  Language Models</vt:lpstr>
      <vt:lpstr>Sequence-Level Language Models</vt:lpstr>
      <vt:lpstr>Sequence-Level Language Models</vt:lpstr>
      <vt:lpstr>Outline</vt:lpstr>
      <vt:lpstr>Outline</vt:lpstr>
      <vt:lpstr>Outline</vt:lpstr>
      <vt:lpstr>Systems</vt:lpstr>
      <vt:lpstr>Systems</vt:lpstr>
      <vt:lpstr>Systems</vt:lpstr>
      <vt:lpstr>Event Systems</vt:lpstr>
      <vt:lpstr>Text Systems</vt:lpstr>
      <vt:lpstr>Outline</vt:lpstr>
      <vt:lpstr>Outline</vt:lpstr>
      <vt:lpstr>Experimental Setup</vt:lpstr>
      <vt:lpstr>Predicting Events: Evaluation</vt:lpstr>
      <vt:lpstr>Predicting Events: Systems</vt:lpstr>
      <vt:lpstr>Results: Predicting Events</vt:lpstr>
      <vt:lpstr>Predicting Text: Evaluation</vt:lpstr>
      <vt:lpstr>Predicting Text: Systems</vt:lpstr>
      <vt:lpstr>Results: Predicting Text</vt:lpstr>
      <vt:lpstr>Takeaways</vt:lpstr>
      <vt:lpstr>Example Inferences</vt:lpstr>
      <vt:lpstr>Example Inferences</vt:lpstr>
      <vt:lpstr>Conclusions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Sentence-Level LSTM Language Models for Script Inference </dc:title>
  <cp:lastModifiedBy>Karl P</cp:lastModifiedBy>
  <cp:revision>1</cp:revision>
  <dcterms:modified xsi:type="dcterms:W3CDTF">2016-09-26T21:15:55Z</dcterms:modified>
</cp:coreProperties>
</file>