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1.xml" ContentType="application/vnd.openxmlformats-officedocument.themeOverride+xml"/>
  <Override PartName="/ppt/charts/chart11.xml" ContentType="application/vnd.openxmlformats-officedocument.drawingml.chart+xml"/>
  <Override PartName="/ppt/theme/themeOverride2.xml" ContentType="application/vnd.openxmlformats-officedocument.themeOverride+xml"/>
  <Override PartName="/ppt/charts/chart12.xml" ContentType="application/vnd.openxmlformats-officedocument.drawingml.chart+xml"/>
  <Override PartName="/ppt/theme/themeOverride3.xml" ContentType="application/vnd.openxmlformats-officedocument.themeOverride+xml"/>
  <Override PartName="/ppt/charts/chart13.xml" ContentType="application/vnd.openxmlformats-officedocument.drawingml.chart+xml"/>
  <Override PartName="/ppt/theme/themeOverride4.xml" ContentType="application/vnd.openxmlformats-officedocument.themeOverride+xml"/>
  <Override PartName="/ppt/charts/chart14.xml" ContentType="application/vnd.openxmlformats-officedocument.drawingml.chart+xml"/>
  <Override PartName="/ppt/theme/themeOverride5.xml" ContentType="application/vnd.openxmlformats-officedocument.themeOverride+xml"/>
  <Override PartName="/ppt/charts/chart15.xml" ContentType="application/vnd.openxmlformats-officedocument.drawingml.chart+xml"/>
  <Override PartName="/ppt/theme/themeOverride6.xml" ContentType="application/vnd.openxmlformats-officedocument.themeOverride+xml"/>
  <Override PartName="/ppt/charts/chart16.xml" ContentType="application/vnd.openxmlformats-officedocument.drawingml.chart+xml"/>
  <Override PartName="/ppt/theme/themeOverride7.xml" ContentType="application/vnd.openxmlformats-officedocument.themeOverride+xml"/>
  <Override PartName="/ppt/charts/chart17.xml" ContentType="application/vnd.openxmlformats-officedocument.drawingml.chart+xml"/>
  <Override PartName="/ppt/theme/themeOverride8.xml" ContentType="application/vnd.openxmlformats-officedocument.themeOverride+xml"/>
  <Override PartName="/ppt/charts/chart18.xml" ContentType="application/vnd.openxmlformats-officedocument.drawingml.chart+xml"/>
  <Override PartName="/ppt/theme/themeOverride9.xml" ContentType="application/vnd.openxmlformats-officedocument.themeOverride+xml"/>
  <Override PartName="/ppt/charts/chart19.xml" ContentType="application/vnd.openxmlformats-officedocument.drawingml.chart+xml"/>
  <Override PartName="/ppt/theme/themeOverride10.xml" ContentType="application/vnd.openxmlformats-officedocument.themeOverride+xml"/>
  <Override PartName="/ppt/charts/chart20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6"/>
  </p:notesMasterIdLst>
  <p:handoutMasterIdLst>
    <p:handoutMasterId r:id="rId107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394" r:id="rId10"/>
    <p:sldId id="257" r:id="rId11"/>
    <p:sldId id="395" r:id="rId12"/>
    <p:sldId id="396" r:id="rId13"/>
    <p:sldId id="309" r:id="rId14"/>
    <p:sldId id="313" r:id="rId15"/>
    <p:sldId id="314" r:id="rId16"/>
    <p:sldId id="315" r:id="rId17"/>
    <p:sldId id="316" r:id="rId18"/>
    <p:sldId id="397" r:id="rId19"/>
    <p:sldId id="398" r:id="rId20"/>
    <p:sldId id="318" r:id="rId21"/>
    <p:sldId id="319" r:id="rId22"/>
    <p:sldId id="320" r:id="rId23"/>
    <p:sldId id="321" r:id="rId24"/>
    <p:sldId id="322" r:id="rId25"/>
    <p:sldId id="323" r:id="rId26"/>
    <p:sldId id="399" r:id="rId27"/>
    <p:sldId id="400" r:id="rId28"/>
    <p:sldId id="401" r:id="rId29"/>
    <p:sldId id="402" r:id="rId30"/>
    <p:sldId id="403" r:id="rId31"/>
    <p:sldId id="327" r:id="rId32"/>
    <p:sldId id="328" r:id="rId33"/>
    <p:sldId id="329" r:id="rId34"/>
    <p:sldId id="331" r:id="rId35"/>
    <p:sldId id="332" r:id="rId36"/>
    <p:sldId id="335" r:id="rId37"/>
    <p:sldId id="439" r:id="rId38"/>
    <p:sldId id="337" r:id="rId39"/>
    <p:sldId id="338" r:id="rId40"/>
    <p:sldId id="404" r:id="rId41"/>
    <p:sldId id="405" r:id="rId42"/>
    <p:sldId id="340" r:id="rId43"/>
    <p:sldId id="341" r:id="rId44"/>
    <p:sldId id="342" r:id="rId45"/>
    <p:sldId id="343" r:id="rId46"/>
    <p:sldId id="344" r:id="rId47"/>
    <p:sldId id="346" r:id="rId48"/>
    <p:sldId id="347" r:id="rId49"/>
    <p:sldId id="349" r:id="rId50"/>
    <p:sldId id="406" r:id="rId51"/>
    <p:sldId id="410" r:id="rId52"/>
    <p:sldId id="271" r:id="rId53"/>
    <p:sldId id="272" r:id="rId54"/>
    <p:sldId id="273" r:id="rId55"/>
    <p:sldId id="274" r:id="rId56"/>
    <p:sldId id="275" r:id="rId57"/>
    <p:sldId id="276" r:id="rId58"/>
    <p:sldId id="277" r:id="rId59"/>
    <p:sldId id="280" r:id="rId60"/>
    <p:sldId id="281" r:id="rId61"/>
    <p:sldId id="282" r:id="rId62"/>
    <p:sldId id="286" r:id="rId63"/>
    <p:sldId id="287" r:id="rId64"/>
    <p:sldId id="288" r:id="rId65"/>
    <p:sldId id="289" r:id="rId66"/>
    <p:sldId id="290" r:id="rId67"/>
    <p:sldId id="291" r:id="rId68"/>
    <p:sldId id="292" r:id="rId69"/>
    <p:sldId id="293" r:id="rId70"/>
    <p:sldId id="294" r:id="rId71"/>
    <p:sldId id="295" r:id="rId72"/>
    <p:sldId id="296" r:id="rId73"/>
    <p:sldId id="297" r:id="rId74"/>
    <p:sldId id="298" r:id="rId75"/>
    <p:sldId id="299" r:id="rId76"/>
    <p:sldId id="432" r:id="rId77"/>
    <p:sldId id="430" r:id="rId78"/>
    <p:sldId id="433" r:id="rId79"/>
    <p:sldId id="431" r:id="rId80"/>
    <p:sldId id="435" r:id="rId81"/>
    <p:sldId id="442" r:id="rId82"/>
    <p:sldId id="441" r:id="rId83"/>
    <p:sldId id="414" r:id="rId84"/>
    <p:sldId id="413" r:id="rId85"/>
    <p:sldId id="416" r:id="rId86"/>
    <p:sldId id="417" r:id="rId87"/>
    <p:sldId id="418" r:id="rId88"/>
    <p:sldId id="419" r:id="rId89"/>
    <p:sldId id="420" r:id="rId90"/>
    <p:sldId id="421" r:id="rId91"/>
    <p:sldId id="434" r:id="rId92"/>
    <p:sldId id="422" r:id="rId93"/>
    <p:sldId id="436" r:id="rId94"/>
    <p:sldId id="437" r:id="rId95"/>
    <p:sldId id="423" r:id="rId96"/>
    <p:sldId id="424" r:id="rId97"/>
    <p:sldId id="427" r:id="rId98"/>
    <p:sldId id="428" r:id="rId99"/>
    <p:sldId id="429" r:id="rId100"/>
    <p:sldId id="425" r:id="rId101"/>
    <p:sldId id="426" r:id="rId102"/>
    <p:sldId id="391" r:id="rId103"/>
    <p:sldId id="440" r:id="rId104"/>
    <p:sldId id="393" r:id="rId10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60BD5C-5F0D-AF4F-A501-31EAAC101EFE}">
          <p14:sldIdLst/>
        </p14:section>
        <p14:section name="title" id="{91EF6845-0664-F648-802F-B63A3D4F69EB}">
          <p14:sldIdLst>
            <p14:sldId id="256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transition" id="{85080029-32D0-D744-97DA-57218B52E845}">
          <p14:sldIdLst>
            <p14:sldId id="394"/>
            <p14:sldId id="257"/>
            <p14:sldId id="395"/>
            <p14:sldId id="396"/>
          </p14:sldIdLst>
        </p14:section>
        <p14:section name="intro" id="{762B6961-5F40-1440-93D0-ADC033256F57}">
          <p14:sldIdLst>
            <p14:sldId id="309"/>
            <p14:sldId id="313"/>
            <p14:sldId id="314"/>
            <p14:sldId id="315"/>
            <p14:sldId id="316"/>
            <p14:sldId id="397"/>
            <p14:sldId id="398"/>
            <p14:sldId id="318"/>
            <p14:sldId id="319"/>
            <p14:sldId id="320"/>
            <p14:sldId id="321"/>
            <p14:sldId id="322"/>
            <p14:sldId id="323"/>
            <p14:sldId id="399"/>
            <p14:sldId id="400"/>
          </p14:sldIdLst>
        </p14:section>
        <p14:section name="transition" id="{024782B8-2D7B-A940-91A8-55E30A25701A}">
          <p14:sldIdLst>
            <p14:sldId id="401"/>
            <p14:sldId id="402"/>
            <p14:sldId id="403"/>
          </p14:sldIdLst>
        </p14:section>
        <p14:section name="multiarg" id="{284262E6-FA9D-F64C-A92A-EB16BC03ABE3}">
          <p14:sldIdLst>
            <p14:sldId id="327"/>
            <p14:sldId id="328"/>
            <p14:sldId id="329"/>
            <p14:sldId id="331"/>
            <p14:sldId id="332"/>
            <p14:sldId id="335"/>
            <p14:sldId id="439"/>
            <p14:sldId id="337"/>
            <p14:sldId id="338"/>
          </p14:sldIdLst>
        </p14:section>
        <p14:section name="transition" id="{C1D4EED7-E033-0A40-B219-04B60C23AB71}">
          <p14:sldIdLst>
            <p14:sldId id="404"/>
            <p14:sldId id="405"/>
          </p14:sldIdLst>
        </p14:section>
        <p14:section name="rnn seq" id="{48E12956-C3E7-CF4E-A295-E41F83ACFBAB}">
          <p14:sldIdLst>
            <p14:sldId id="340"/>
            <p14:sldId id="341"/>
            <p14:sldId id="342"/>
            <p14:sldId id="343"/>
            <p14:sldId id="344"/>
            <p14:sldId id="346"/>
            <p14:sldId id="347"/>
            <p14:sldId id="349"/>
          </p14:sldIdLst>
        </p14:section>
        <p14:section name="transition" id="{E14246CF-20C4-174D-9D79-9FAE003FAE2D}">
          <p14:sldIdLst>
            <p14:sldId id="406"/>
            <p14:sldId id="410"/>
          </p14:sldIdLst>
        </p14:section>
        <p14:section name="sent_level_models" id="{BB7B5C1A-6C16-A749-8E14-2AFBCC1AD3E5}">
          <p14:sldIdLst>
            <p14:sldId id="271"/>
            <p14:sldId id="272"/>
            <p14:sldId id="273"/>
            <p14:sldId id="274"/>
            <p14:sldId id="275"/>
            <p14:sldId id="276"/>
            <p14:sldId id="277"/>
            <p14:sldId id="280"/>
            <p14:sldId id="281"/>
            <p14:sldId id="282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432"/>
            <p14:sldId id="430"/>
            <p14:sldId id="433"/>
            <p14:sldId id="431"/>
            <p14:sldId id="435"/>
            <p14:sldId id="442"/>
            <p14:sldId id="441"/>
            <p14:sldId id="414"/>
          </p14:sldIdLst>
        </p14:section>
        <p14:section name="transition" id="{FCAD16D2-2AFD-224A-BFC2-D90FC8AA06EB}">
          <p14:sldIdLst>
            <p14:sldId id="413"/>
            <p14:sldId id="416"/>
          </p14:sldIdLst>
        </p14:section>
        <p14:section name="coref" id="{42C87B98-0FD8-3949-AEF0-64FB248F435A}">
          <p14:sldIdLst>
            <p14:sldId id="417"/>
            <p14:sldId id="418"/>
            <p14:sldId id="419"/>
            <p14:sldId id="420"/>
            <p14:sldId id="421"/>
            <p14:sldId id="434"/>
            <p14:sldId id="422"/>
            <p14:sldId id="436"/>
            <p14:sldId id="437"/>
            <p14:sldId id="423"/>
            <p14:sldId id="424"/>
            <p14:sldId id="427"/>
            <p14:sldId id="428"/>
            <p14:sldId id="429"/>
          </p14:sldIdLst>
        </p14:section>
        <p14:section name="transition" id="{8210B725-C66F-C24A-AA66-3EB8F32B5162}">
          <p14:sldIdLst>
            <p14:sldId id="425"/>
            <p14:sldId id="426"/>
          </p14:sldIdLst>
        </p14:section>
        <p14:section name="Future Work" id="{E1179136-AFFA-5041-BFFB-E2396BEAC362}">
          <p14:sldIdLst>
            <p14:sldId id="391"/>
          </p14:sldIdLst>
        </p14:section>
        <p14:section name="conclusion" id="{B2206BE1-34F1-5D43-83D2-32CE6B74ECA2}">
          <p14:sldIdLst>
            <p14:sldId id="440"/>
            <p14:sldId id="393"/>
          </p14:sldIdLst>
        </p14:section>
        <p14:section name="backup slides" id="{7E409941-A0D6-E746-8DDF-21FDE7FD549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680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notesMaster" Target="notesMasters/notesMaster1.xml"/><Relationship Id="rId107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printerSettings" Target="printerSettings/printerSettings1.bin"/><Relationship Id="rId109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viewProps" Target="viewProps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11" Type="http://schemas.openxmlformats.org/officeDocument/2006/relationships/theme" Target="theme/theme1.xml"/><Relationship Id="rId11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Microsoft_Excel_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Microsoft_Excel_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package" Target="../embeddings/Microsoft_Excel_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package" Target="../embeddings/Microsoft_Excel_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package" Target="../embeddings/Microsoft_Excel_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package" Target="../embeddings/Microsoft_Excel_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package" Target="../embeddings/Microsoft_Excel_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9.xml"/><Relationship Id="rId2" Type="http://schemas.openxmlformats.org/officeDocument/2006/relationships/package" Target="../embeddings/Microsoft_Excel_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0.xml"/><Relationship Id="rId2" Type="http://schemas.openxmlformats.org/officeDocument/2006/relationships/package" Target="../embeddings/Microsoft_Excel_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1.xml"/><Relationship Id="rId2" Type="http://schemas.openxmlformats.org/officeDocument/2006/relationships/package" Target="../embeddings/Microsoft_Excel_Sheet2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575"/>
          <c:y val="0.0610687"/>
          <c:w val="0.697997"/>
          <c:h val="0.845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R10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0" sourceLinked="0"/>
            <c:txPr>
              <a:bodyPr/>
              <a:lstStyle/>
              <a:p>
                <a:pPr>
                  <a:defRPr sz="2600" b="0" i="0" u="none" strike="noStrike">
                    <a:solidFill>
                      <a:srgbClr val="FFFFFF"/>
                    </a:solidFill>
                    <a:effectLst>
                      <a:outerShdw blurRad="127000" dist="25433" dir="5400000" algn="tl">
                        <a:srgbClr val="000000">
                          <a:alpha val="60000"/>
                        </a:srgbClr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Unigram</c:v>
                </c:pt>
                <c:pt idx="1">
                  <c:v>Single-Protagonist</c:v>
                </c:pt>
                <c:pt idx="2">
                  <c:v>Joint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3"/>
                <c:pt idx="0">
                  <c:v>0.297</c:v>
                </c:pt>
                <c:pt idx="1">
                  <c:v>0.282</c:v>
                </c:pt>
                <c:pt idx="2">
                  <c:v>0.336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105078648"/>
        <c:axId val="2139736760"/>
      </c:barChart>
      <c:catAx>
        <c:axId val="-21050786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2139736760"/>
        <c:crosses val="autoZero"/>
        <c:auto val="1"/>
        <c:lblAlgn val="ctr"/>
        <c:lblOffset val="100"/>
        <c:noMultiLvlLbl val="1"/>
      </c:catAx>
      <c:valAx>
        <c:axId val="2139736760"/>
        <c:scaling>
          <c:orientation val="minMax"/>
          <c:max val="0.4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-2105078648"/>
        <c:crosses val="autoZero"/>
        <c:crossBetween val="between"/>
        <c:majorUnit val="0.1"/>
        <c:minorUnit val="0.0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Helvetica Light"/>
              </a:rPr>
              <a:t>1-BLEU</a:t>
            </a:r>
          </a:p>
        </c:rich>
      </c:tx>
      <c:layout>
        <c:manualLayout>
          <c:xMode val="edge"/>
          <c:yMode val="edge"/>
          <c:x val="0.404542"/>
          <c:y val="0.005"/>
          <c:w val="0.190916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297596"/>
          <c:y val="0.160666"/>
          <c:w val="0.677636"/>
          <c:h val="0.733356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101310968"/>
        <c:axId val="-2101314552"/>
      </c:barChart>
      <c:catAx>
        <c:axId val="-21013109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1314552"/>
        <c:crosses val="autoZero"/>
        <c:auto val="1"/>
        <c:lblAlgn val="ctr"/>
        <c:lblOffset val="100"/>
        <c:noMultiLvlLbl val="1"/>
      </c:catAx>
      <c:valAx>
        <c:axId val="-2101314552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1310968"/>
        <c:crosses val="autoZero"/>
        <c:crossBetween val="between"/>
        <c:majorUnit val="8.0"/>
        <c:minorUnit val="4.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BLEU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4"/>
                <c:pt idx="0">
                  <c:v>Unidir. Ev</c:v>
                </c:pt>
                <c:pt idx="1">
                  <c:v>Bidir. Ev</c:v>
                </c:pt>
                <c:pt idx="2">
                  <c:v>Unidir. Text</c:v>
                </c:pt>
                <c:pt idx="3">
                  <c:v>Bidir. Text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1.21</c:v>
                </c:pt>
                <c:pt idx="1">
                  <c:v>1.3</c:v>
                </c:pt>
                <c:pt idx="2">
                  <c:v>3.75</c:v>
                </c:pt>
                <c:pt idx="3">
                  <c:v>3.63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98234152"/>
        <c:axId val="-2098230920"/>
      </c:barChart>
      <c:catAx>
        <c:axId val="-20982341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8230920"/>
        <c:crosses val="autoZero"/>
        <c:auto val="1"/>
        <c:lblAlgn val="ctr"/>
        <c:lblOffset val="100"/>
        <c:noMultiLvlLbl val="1"/>
      </c:catAx>
      <c:valAx>
        <c:axId val="-2098230920"/>
        <c:scaling>
          <c:orientation val="minMax"/>
          <c:max val="5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8234152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1-BLEU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4"/>
                <c:pt idx="0">
                  <c:v>Unidir. Ev</c:v>
                </c:pt>
                <c:pt idx="1">
                  <c:v>Bidir. Ev</c:v>
                </c:pt>
                <c:pt idx="2">
                  <c:v>Unidir. Text</c:v>
                </c:pt>
                <c:pt idx="3">
                  <c:v>Bidir. Text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25.07</c:v>
                </c:pt>
                <c:pt idx="1">
                  <c:v>28.12</c:v>
                </c:pt>
                <c:pt idx="2">
                  <c:v>25.53</c:v>
                </c:pt>
                <c:pt idx="3">
                  <c:v>32.78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99086520"/>
        <c:axId val="-2099089768"/>
      </c:barChart>
      <c:catAx>
        <c:axId val="-209908652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9089768"/>
        <c:crosses val="autoZero"/>
        <c:auto val="1"/>
        <c:lblAlgn val="ctr"/>
        <c:lblOffset val="100"/>
        <c:noMultiLvlLbl val="1"/>
      </c:catAx>
      <c:valAx>
        <c:axId val="-2099089768"/>
        <c:scaling>
          <c:orientation val="minMax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9086520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BLEU (no</a:t>
            </a:r>
            <a:r>
              <a:rPr lang="en-US" sz="2600" b="0" i="0" u="none" strike="noStrike" baseline="0" dirty="0" smtClean="0">
                <a:solidFill>
                  <a:srgbClr val="000000"/>
                </a:solidFill>
                <a:effectLst/>
                <a:latin typeface="Helvetica Light"/>
              </a:rPr>
              <a:t> brevity penalty)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15570628147156"/>
          <c:y val="0.000989897363273386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4"/>
                <c:pt idx="0">
                  <c:v>Unidir. Ev</c:v>
                </c:pt>
                <c:pt idx="1">
                  <c:v>Bidir. Ev</c:v>
                </c:pt>
                <c:pt idx="2">
                  <c:v>Unidir. Text</c:v>
                </c:pt>
                <c:pt idx="3">
                  <c:v>Bidir. Text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2.0</c:v>
                </c:pt>
                <c:pt idx="1">
                  <c:v>2.78</c:v>
                </c:pt>
                <c:pt idx="2">
                  <c:v>4.55</c:v>
                </c:pt>
                <c:pt idx="3">
                  <c:v>6.35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141012536"/>
        <c:axId val="-2141075048"/>
      </c:barChart>
      <c:catAx>
        <c:axId val="-21410125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41075048"/>
        <c:crosses val="autoZero"/>
        <c:auto val="1"/>
        <c:lblAlgn val="ctr"/>
        <c:lblOffset val="100"/>
        <c:noMultiLvlLbl val="1"/>
      </c:catAx>
      <c:valAx>
        <c:axId val="-2141075048"/>
        <c:scaling>
          <c:orientation val="minMax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41012536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err="1" smtClean="0">
                <a:solidFill>
                  <a:srgbClr val="000000"/>
                </a:solidFill>
                <a:effectLst/>
                <a:latin typeface="Helvetica Light"/>
              </a:rPr>
              <a:t>Avg</a:t>
            </a: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 Rating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428325971918236"/>
          <c:y val="0.00138139336087762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Unidir. Ev</c:v>
                </c:pt>
                <c:pt idx="1">
                  <c:v>Bidir. Ev</c:v>
                </c:pt>
                <c:pt idx="2">
                  <c:v>Unidir. Text</c:v>
                </c:pt>
                <c:pt idx="3">
                  <c:v>Bidir. Text</c:v>
                </c:pt>
                <c:pt idx="4">
                  <c:v>Gold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1.94</c:v>
                </c:pt>
                <c:pt idx="1">
                  <c:v>2.0</c:v>
                </c:pt>
                <c:pt idx="2">
                  <c:v>2.35</c:v>
                </c:pt>
                <c:pt idx="3">
                  <c:v>2.56</c:v>
                </c:pt>
                <c:pt idx="4">
                  <c:v>3.86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99152456"/>
        <c:axId val="-2099155704"/>
      </c:barChart>
      <c:catAx>
        <c:axId val="-20991524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9155704"/>
        <c:crosses val="autoZero"/>
        <c:auto val="1"/>
        <c:lblAlgn val="ctr"/>
        <c:lblOffset val="100"/>
        <c:noMultiLvlLbl val="1"/>
      </c:catAx>
      <c:valAx>
        <c:axId val="-2099155704"/>
        <c:scaling>
          <c:orientation val="minMax"/>
          <c:max val="5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9152456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Overall Acc.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Berkeley</c:v>
                </c:pt>
                <c:pt idx="1">
                  <c:v>B+PS</c:v>
                </c:pt>
                <c:pt idx="2">
                  <c:v>B+script</c:v>
                </c:pt>
                <c:pt idx="3">
                  <c:v>B+swap</c:v>
                </c:pt>
                <c:pt idx="4">
                  <c:v>B+ev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77.65000000000001</c:v>
                </c:pt>
                <c:pt idx="1">
                  <c:v>77.37</c:v>
                </c:pt>
                <c:pt idx="2">
                  <c:v>77.51</c:v>
                </c:pt>
                <c:pt idx="3">
                  <c:v>77.66999999999998</c:v>
                </c:pt>
                <c:pt idx="4">
                  <c:v>77.66999999999998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97718840"/>
        <c:axId val="-2097715608"/>
      </c:barChart>
      <c:catAx>
        <c:axId val="-20977188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7715608"/>
        <c:crosses val="autoZero"/>
        <c:auto val="1"/>
        <c:lblAlgn val="ctr"/>
        <c:lblOffset val="100"/>
        <c:noMultiLvlLbl val="1"/>
      </c:catAx>
      <c:valAx>
        <c:axId val="-2097715608"/>
        <c:scaling>
          <c:orientation val="minMax"/>
          <c:max val="80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7718840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Overall Acc.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Berkeley</c:v>
                </c:pt>
                <c:pt idx="1">
                  <c:v>B+PS</c:v>
                </c:pt>
                <c:pt idx="2">
                  <c:v>B+script</c:v>
                </c:pt>
                <c:pt idx="3">
                  <c:v>B+swap</c:v>
                </c:pt>
                <c:pt idx="4">
                  <c:v>B+ev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77.65000000000001</c:v>
                </c:pt>
                <c:pt idx="1">
                  <c:v>77.37</c:v>
                </c:pt>
                <c:pt idx="2">
                  <c:v>77.51</c:v>
                </c:pt>
                <c:pt idx="3">
                  <c:v>77.66999999999998</c:v>
                </c:pt>
                <c:pt idx="4">
                  <c:v>77.66999999999998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88557064"/>
        <c:axId val="-2088553832"/>
      </c:barChart>
      <c:catAx>
        <c:axId val="-20885570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88553832"/>
        <c:crosses val="autoZero"/>
        <c:auto val="1"/>
        <c:lblAlgn val="ctr"/>
        <c:lblOffset val="100"/>
        <c:noMultiLvlLbl val="1"/>
      </c:catAx>
      <c:valAx>
        <c:axId val="-2088553832"/>
        <c:scaling>
          <c:orientation val="minMax"/>
          <c:max val="80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88557064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Overall Acc.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Berkeley</c:v>
                </c:pt>
                <c:pt idx="1">
                  <c:v>B+PS</c:v>
                </c:pt>
                <c:pt idx="2">
                  <c:v>B+script</c:v>
                </c:pt>
                <c:pt idx="3">
                  <c:v>B+swap</c:v>
                </c:pt>
                <c:pt idx="4">
                  <c:v>B+ev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6.78</c:v>
                </c:pt>
                <c:pt idx="1">
                  <c:v>5.609999999999998</c:v>
                </c:pt>
                <c:pt idx="2">
                  <c:v>6.78</c:v>
                </c:pt>
                <c:pt idx="3">
                  <c:v>6.89</c:v>
                </c:pt>
                <c:pt idx="4">
                  <c:v>7.63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88490296"/>
        <c:axId val="-2088487064"/>
      </c:barChart>
      <c:catAx>
        <c:axId val="-20884902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88487064"/>
        <c:crosses val="autoZero"/>
        <c:auto val="1"/>
        <c:lblAlgn val="ctr"/>
        <c:lblOffset val="100"/>
        <c:noMultiLvlLbl val="1"/>
      </c:catAx>
      <c:valAx>
        <c:axId val="-2088487064"/>
        <c:scaling>
          <c:orientation val="minMax"/>
          <c:max val="80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88490296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Acc.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Berkeley</c:v>
                </c:pt>
                <c:pt idx="1">
                  <c:v>B+PS</c:v>
                </c:pt>
                <c:pt idx="2">
                  <c:v>B+script</c:v>
                </c:pt>
                <c:pt idx="3">
                  <c:v>B+swap</c:v>
                </c:pt>
                <c:pt idx="4">
                  <c:v>B+ev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6.78</c:v>
                </c:pt>
                <c:pt idx="1">
                  <c:v>5.609999999999998</c:v>
                </c:pt>
                <c:pt idx="2">
                  <c:v>6.78</c:v>
                </c:pt>
                <c:pt idx="3">
                  <c:v>6.89</c:v>
                </c:pt>
                <c:pt idx="4">
                  <c:v>7.63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88427816"/>
        <c:axId val="-2088424584"/>
      </c:barChart>
      <c:catAx>
        <c:axId val="-20884278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88424584"/>
        <c:crosses val="autoZero"/>
        <c:auto val="1"/>
        <c:lblAlgn val="ctr"/>
        <c:lblOffset val="100"/>
        <c:noMultiLvlLbl val="1"/>
      </c:catAx>
      <c:valAx>
        <c:axId val="-2088424584"/>
        <c:scaling>
          <c:orientation val="minMax"/>
          <c:max val="8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88427816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Acc.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Berkeley</c:v>
                </c:pt>
                <c:pt idx="1">
                  <c:v>B+PS</c:v>
                </c:pt>
                <c:pt idx="2">
                  <c:v>B+script</c:v>
                </c:pt>
                <c:pt idx="3">
                  <c:v>B+swap</c:v>
                </c:pt>
                <c:pt idx="4">
                  <c:v>B+ev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15.25</c:v>
                </c:pt>
                <c:pt idx="1">
                  <c:v>13.43</c:v>
                </c:pt>
                <c:pt idx="2">
                  <c:v>15.61</c:v>
                </c:pt>
                <c:pt idx="3">
                  <c:v>15.25</c:v>
                </c:pt>
                <c:pt idx="4">
                  <c:v>16.15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97644008"/>
        <c:axId val="-2097640776"/>
      </c:barChart>
      <c:catAx>
        <c:axId val="-20976440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7640776"/>
        <c:crosses val="autoZero"/>
        <c:auto val="1"/>
        <c:lblAlgn val="ctr"/>
        <c:lblOffset val="100"/>
        <c:noMultiLvlLbl val="1"/>
      </c:catAx>
      <c:valAx>
        <c:axId val="-2097640776"/>
        <c:scaling>
          <c:orientation val="minMax"/>
          <c:max val="17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97644008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4055"/>
          <c:y val="0.0610687"/>
          <c:w val="0.64822"/>
          <c:h val="0.845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R10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0" sourceLinked="0"/>
            <c:txPr>
              <a:bodyPr/>
              <a:lstStyle/>
              <a:p>
                <a:pPr>
                  <a:defRPr sz="2600" b="0" i="0" u="none" strike="noStrike">
                    <a:solidFill>
                      <a:srgbClr val="FFFFFF"/>
                    </a:solidFill>
                    <a:effectLst>
                      <a:outerShdw blurRad="127000" dist="25433" dir="5400000" algn="tl">
                        <a:srgbClr val="000000">
                          <a:alpha val="60000"/>
                        </a:srgbClr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Unigram</c:v>
                </c:pt>
                <c:pt idx="1">
                  <c:v>Multi-Protagonist</c:v>
                </c:pt>
                <c:pt idx="2">
                  <c:v>Joint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3"/>
                <c:pt idx="0">
                  <c:v>0.216</c:v>
                </c:pt>
                <c:pt idx="1">
                  <c:v>0.209</c:v>
                </c:pt>
                <c:pt idx="2">
                  <c:v>0.245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100755304"/>
        <c:axId val="-2100751992"/>
      </c:barChart>
      <c:catAx>
        <c:axId val="-21007553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-2100751992"/>
        <c:crosses val="autoZero"/>
        <c:auto val="1"/>
        <c:lblAlgn val="ctr"/>
        <c:lblOffset val="100"/>
        <c:noMultiLvlLbl val="1"/>
      </c:catAx>
      <c:valAx>
        <c:axId val="-2100751992"/>
        <c:scaling>
          <c:orientation val="minMax"/>
          <c:max val="0.25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-2100755304"/>
        <c:crosses val="autoZero"/>
        <c:crossBetween val="between"/>
        <c:majorUnit val="0.0625"/>
        <c:minorUnit val="0.031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 dirty="0" smtClean="0">
                <a:solidFill>
                  <a:srgbClr val="000000"/>
                </a:solidFill>
                <a:effectLst/>
                <a:latin typeface="Helvetica Light"/>
              </a:rPr>
              <a:t>Acc.</a:t>
            </a:r>
            <a:endParaRPr lang="en-US" sz="2600" b="0" i="0" u="none" strike="noStrike" dirty="0">
              <a:solidFill>
                <a:srgbClr val="000000"/>
              </a:solidFill>
              <a:effectLst/>
              <a:latin typeface="Helvetica Light"/>
            </a:endParaRP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chemeClr val="bg1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Berkeley</c:v>
                </c:pt>
                <c:pt idx="1">
                  <c:v>B+PS</c:v>
                </c:pt>
                <c:pt idx="2">
                  <c:v>B+script</c:v>
                </c:pt>
                <c:pt idx="3">
                  <c:v>B+swap</c:v>
                </c:pt>
                <c:pt idx="4">
                  <c:v>B+ev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22.07</c:v>
                </c:pt>
                <c:pt idx="1">
                  <c:v>19.79</c:v>
                </c:pt>
                <c:pt idx="2">
                  <c:v>22.65</c:v>
                </c:pt>
                <c:pt idx="3">
                  <c:v>21.98</c:v>
                </c:pt>
                <c:pt idx="4">
                  <c:v>23.41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88364568"/>
        <c:axId val="-2088361336"/>
      </c:barChart>
      <c:catAx>
        <c:axId val="-20883645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88361336"/>
        <c:crosses val="autoZero"/>
        <c:auto val="1"/>
        <c:lblAlgn val="ctr"/>
        <c:lblOffset val="100"/>
        <c:noMultiLvlLbl val="1"/>
      </c:catAx>
      <c:valAx>
        <c:axId val="-2088361336"/>
        <c:scaling>
          <c:orientation val="minMax"/>
          <c:max val="24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088364568"/>
        <c:crosses val="autoZero"/>
        <c:crossBetween val="between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0084"/>
          <c:y val="0.0610687"/>
          <c:w val="0.642921"/>
          <c:h val="0.845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R25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0" sourceLinked="0"/>
            <c:txPr>
              <a:bodyPr/>
              <a:lstStyle/>
              <a:p>
                <a:pPr>
                  <a:defRPr sz="2600" b="0" i="0" u="none" strike="noStrike">
                    <a:solidFill>
                      <a:srgbClr val="FFFFFF"/>
                    </a:solidFill>
                    <a:effectLst>
                      <a:outerShdw blurRad="127000" dist="25433" dir="5400000" algn="tl">
                        <a:srgbClr val="000000">
                          <a:alpha val="60000"/>
                        </a:srgbClr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Unigram</c:v>
                </c:pt>
                <c:pt idx="1">
                  <c:v>Joint</c:v>
                </c:pt>
                <c:pt idx="2">
                  <c:v>LSTM coref</c:v>
                </c:pt>
                <c:pt idx="3">
                  <c:v>LSTM coref+noun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0.101</c:v>
                </c:pt>
                <c:pt idx="1">
                  <c:v>0.124</c:v>
                </c:pt>
                <c:pt idx="2">
                  <c:v>0.145</c:v>
                </c:pt>
                <c:pt idx="3">
                  <c:v>0.152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98875016"/>
        <c:axId val="-2098871736"/>
      </c:barChart>
      <c:catAx>
        <c:axId val="-20988750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-2098871736"/>
        <c:crosses val="autoZero"/>
        <c:auto val="1"/>
        <c:lblAlgn val="ctr"/>
        <c:lblOffset val="100"/>
        <c:noMultiLvlLbl val="1"/>
      </c:catAx>
      <c:valAx>
        <c:axId val="-2098871736"/>
        <c:scaling>
          <c:orientation val="minMax"/>
          <c:max val="0.2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-2098875016"/>
        <c:crosses val="autoZero"/>
        <c:crossBetween val="between"/>
        <c:majorUnit val="0.05"/>
        <c:minorUnit val="0.0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6679"/>
          <c:y val="0.0610687"/>
          <c:w val="0.636289"/>
          <c:h val="0.845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R25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0" sourceLinked="0"/>
            <c:txPr>
              <a:bodyPr/>
              <a:lstStyle/>
              <a:p>
                <a:pPr>
                  <a:defRPr sz="2600" b="0" i="0" u="none" strike="noStrike">
                    <a:solidFill>
                      <a:srgbClr val="FFFFFF"/>
                    </a:solidFill>
                    <a:effectLst>
                      <a:outerShdw blurRad="127000" dist="25433" dir="5400000" algn="tl">
                        <a:srgbClr val="000000">
                          <a:alpha val="60000"/>
                        </a:srgbClr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Unigram</c:v>
                </c:pt>
                <c:pt idx="1">
                  <c:v>Joint</c:v>
                </c:pt>
                <c:pt idx="2">
                  <c:v>LSTM noun</c:v>
                </c:pt>
                <c:pt idx="3">
                  <c:v>LSTM coref+noun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0.025</c:v>
                </c:pt>
                <c:pt idx="1">
                  <c:v>0.037</c:v>
                </c:pt>
                <c:pt idx="2">
                  <c:v>0.054</c:v>
                </c:pt>
                <c:pt idx="3">
                  <c:v>0.061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100701224"/>
        <c:axId val="-2100697880"/>
      </c:barChart>
      <c:catAx>
        <c:axId val="-21007012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-2100697880"/>
        <c:crosses val="autoZero"/>
        <c:auto val="1"/>
        <c:lblAlgn val="ctr"/>
        <c:lblOffset val="100"/>
        <c:noMultiLvlLbl val="1"/>
      </c:catAx>
      <c:valAx>
        <c:axId val="-2100697880"/>
        <c:scaling>
          <c:orientation val="minMax"/>
          <c:max val="0.08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-2100701224"/>
        <c:crosses val="autoZero"/>
        <c:crossBetween val="between"/>
        <c:majorUnit val="0.02"/>
        <c:minorUnit val="0.0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9138"/>
          <c:y val="0.0610687"/>
          <c:w val="0.727998"/>
          <c:h val="0.845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>
                  <a:defRPr sz="2600" b="0" i="0" u="none" strike="noStrike">
                    <a:solidFill>
                      <a:srgbClr val="FFFFFF"/>
                    </a:solidFill>
                    <a:effectLst>
                      <a:outerShdw blurRad="127000" dist="25433" dir="5400000" algn="tl">
                        <a:srgbClr val="000000">
                          <a:alpha val="60000"/>
                        </a:srgbClr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Random</c:v>
                </c:pt>
                <c:pt idx="1">
                  <c:v>Joint Entity</c:v>
                </c:pt>
                <c:pt idx="2">
                  <c:v>Joint Noun</c:v>
                </c:pt>
                <c:pt idx="3">
                  <c:v>LSTM Entity</c:v>
                </c:pt>
                <c:pt idx="4">
                  <c:v>LSTM Noun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0.87</c:v>
                </c:pt>
                <c:pt idx="1">
                  <c:v>2.87</c:v>
                </c:pt>
                <c:pt idx="2">
                  <c:v>2.21</c:v>
                </c:pt>
                <c:pt idx="3">
                  <c:v>3.08</c:v>
                </c:pt>
                <c:pt idx="4">
                  <c:v>3.67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145994648"/>
        <c:axId val="2145478488"/>
      </c:barChart>
      <c:catAx>
        <c:axId val="21459946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2145478488"/>
        <c:crosses val="autoZero"/>
        <c:auto val="1"/>
        <c:lblAlgn val="ctr"/>
        <c:lblOffset val="100"/>
        <c:noMultiLvlLbl val="1"/>
      </c:catAx>
      <c:valAx>
        <c:axId val="2145478488"/>
        <c:scaling>
          <c:orientation val="minMax"/>
          <c:max val="4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en-US"/>
          </a:p>
        </c:txPr>
        <c:crossAx val="2145994648"/>
        <c:crosses val="autoZero"/>
        <c:crossBetween val="between"/>
        <c:majorUnit val="1.0"/>
        <c:minorUnit val="0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Helvetica Light"/>
              </a:rPr>
              <a:t>Accuracy (%)</a:t>
            </a:r>
          </a:p>
        </c:rich>
      </c:tx>
      <c:layout>
        <c:manualLayout>
          <c:xMode val="edge"/>
          <c:yMode val="edge"/>
          <c:x val="0.329896"/>
          <c:y val="0.005"/>
          <c:w val="0.34020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6521"/>
          <c:y val="0.160666"/>
          <c:w val="0.680508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000000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Most common</c:v>
                </c:pt>
                <c:pt idx="1">
                  <c:v>e1 -&gt; e2</c:v>
                </c:pt>
                <c:pt idx="2">
                  <c:v>t1 -&gt; t2 -&gt; e2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0.2</c:v>
                </c:pt>
                <c:pt idx="1">
                  <c:v>2.3</c:v>
                </c:pt>
                <c:pt idx="2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100362440"/>
        <c:axId val="-2100359384"/>
      </c:barChart>
      <c:catAx>
        <c:axId val="-21003624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0359384"/>
        <c:crosses val="autoZero"/>
        <c:auto val="1"/>
        <c:lblAlgn val="ctr"/>
        <c:lblOffset val="100"/>
        <c:noMultiLvlLbl val="1"/>
      </c:catAx>
      <c:valAx>
        <c:axId val="-2100359384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0362440"/>
        <c:crosses val="autoZero"/>
        <c:crossBetween val="between"/>
        <c:majorUnit val="0.75"/>
        <c:minorUnit val="0.3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Helvetica Light"/>
              </a:rPr>
              <a:t>Partial Credit (%)</a:t>
            </a:r>
          </a:p>
        </c:rich>
      </c:tx>
      <c:layout>
        <c:manualLayout>
          <c:xMode val="edge"/>
          <c:yMode val="edge"/>
          <c:x val="0.290703"/>
          <c:y val="0.005"/>
          <c:w val="0.418595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2916"/>
          <c:y val="0.160666"/>
          <c:w val="0.672504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rgbClr val="32642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FFFFFF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Most common</c:v>
                </c:pt>
                <c:pt idx="1">
                  <c:v>e1 -&gt; e2 </c:v>
                </c:pt>
                <c:pt idx="2">
                  <c:v>t1 -&gt; t2 -&gt; e2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26.5</c:v>
                </c:pt>
                <c:pt idx="1">
                  <c:v>26.7</c:v>
                </c:pt>
                <c:pt idx="2">
                  <c:v>30.3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100325320"/>
        <c:axId val="-2100322232"/>
      </c:barChart>
      <c:catAx>
        <c:axId val="-210032532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0322232"/>
        <c:crosses val="autoZero"/>
        <c:auto val="1"/>
        <c:lblAlgn val="ctr"/>
        <c:lblOffset val="100"/>
        <c:noMultiLvlLbl val="1"/>
      </c:catAx>
      <c:valAx>
        <c:axId val="-2100322232"/>
        <c:scaling>
          <c:orientation val="minMax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0325320"/>
        <c:crosses val="autoZero"/>
        <c:crossBetween val="between"/>
        <c:minorUnit val="3.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Helvetica Light"/>
              </a:rPr>
              <a:t>BLEU</a:t>
            </a:r>
          </a:p>
        </c:rich>
      </c:tx>
      <c:layout>
        <c:manualLayout>
          <c:xMode val="edge"/>
          <c:yMode val="edge"/>
          <c:x val="0.428326"/>
          <c:y val="0.005"/>
          <c:w val="0.143348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301166"/>
          <c:y val="0.160666"/>
          <c:w val="0.685763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BLEU</c:v>
                </c:pt>
              </c:strCache>
            </c:strRef>
          </c:tx>
          <c:spPr>
            <a:solidFill>
              <a:srgbClr val="4CAAE8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000000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t1 _x0001__x0001_-&gt; t1</c:v>
                </c:pt>
                <c:pt idx="1">
                  <c:v>e1 -&gt; e2 -&gt; t2</c:v>
                </c:pt>
                <c:pt idx="2">
                  <c:v>t1 -&gt; t2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1.88</c:v>
                </c:pt>
                <c:pt idx="1">
                  <c:v>0.34</c:v>
                </c:pt>
                <c:pt idx="2">
                  <c:v>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101253288"/>
        <c:axId val="-2101256648"/>
      </c:barChart>
      <c:catAx>
        <c:axId val="-21012532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1256648"/>
        <c:crosses val="autoZero"/>
        <c:auto val="1"/>
        <c:lblAlgn val="ctr"/>
        <c:lblOffset val="100"/>
        <c:noMultiLvlLbl val="1"/>
      </c:catAx>
      <c:valAx>
        <c:axId val="-2101256648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1253288"/>
        <c:crosses val="autoZero"/>
        <c:crossBetween val="between"/>
        <c:majorUnit val="1.5"/>
        <c:minorUnit val="0.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 rot="0"/>
          <a:lstStyle/>
          <a:p>
            <a:pPr lvl="0">
              <a:defRPr sz="26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r>
              <a:rPr lang="en-US" sz="2600" b="0" i="0" u="none" strike="noStrike">
                <a:solidFill>
                  <a:srgbClr val="000000"/>
                </a:solidFill>
                <a:effectLst/>
                <a:latin typeface="Helvetica Light"/>
              </a:rPr>
              <a:t>1-BLEU</a:t>
            </a:r>
          </a:p>
        </c:rich>
      </c:tx>
      <c:layout>
        <c:manualLayout>
          <c:xMode val="edge"/>
          <c:yMode val="edge"/>
          <c:x val="0.404542"/>
          <c:y val="0.005"/>
          <c:w val="0.190916"/>
          <c:h val="0.16066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.297596"/>
          <c:y val="0.160666"/>
          <c:w val="0.677636"/>
          <c:h val="0.7333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BLEU</c:v>
                </c:pt>
              </c:strCache>
            </c:strRef>
          </c:tx>
          <c:spPr>
            <a:solidFill>
              <a:srgbClr val="32642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FFFFFF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t1 _x0001__x0001_-&gt; t1</c:v>
                </c:pt>
                <c:pt idx="1">
                  <c:v>e1 -&gt; e2 -&gt; t2</c:v>
                </c:pt>
                <c:pt idx="2">
                  <c:v>t1 -&gt; t2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22.6</c:v>
                </c:pt>
                <c:pt idx="1">
                  <c:v>19.9</c:v>
                </c:pt>
                <c:pt idx="2">
                  <c:v>30.9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101290456"/>
        <c:axId val="-2101293816"/>
      </c:barChart>
      <c:catAx>
        <c:axId val="-21012904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1293816"/>
        <c:crosses val="autoZero"/>
        <c:auto val="1"/>
        <c:lblAlgn val="ctr"/>
        <c:lblOffset val="100"/>
        <c:noMultiLvlLbl val="1"/>
      </c:catAx>
      <c:valAx>
        <c:axId val="-2101293816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-2101290456"/>
        <c:crosses val="autoZero"/>
        <c:crossBetween val="between"/>
        <c:majorUnit val="8.0"/>
        <c:minorUnit val="4.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96E7F-2414-3A48-B7ED-C290D1424C95}" type="datetimeFigureOut">
              <a:rPr lang="en-US" smtClean="0"/>
              <a:t>7/20/17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D8FD0-056C-C840-A839-A77776EE9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23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A263A-47A3-5B4C-9A8D-EA7008F4A8E9}" type="datetimeFigureOut">
              <a:rPr lang="en-US" smtClean="0"/>
              <a:t>7/20/17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048EC-F048-214D-B3CD-A24EEBFE3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824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B142-F041-CD40-9653-E54A16427FFF}" type="datetime1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4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7FA2D-A2E4-C948-A0E9-30DCDCF146BB}" type="datetime1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247B-0046-614A-B8E1-58F387A607BC}" type="datetime1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72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892969" y="1151930"/>
            <a:ext cx="7358063" cy="2321719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892969" y="3536156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00"/>
            </a:lvl1pPr>
            <a:lvl2pPr marL="0" indent="160729" algn="ctr">
              <a:spcBef>
                <a:spcPts val="0"/>
              </a:spcBef>
              <a:buSzTx/>
              <a:buNone/>
              <a:defRPr sz="2200"/>
            </a:lvl2pPr>
            <a:lvl3pPr marL="0" indent="321457" algn="ctr">
              <a:spcBef>
                <a:spcPts val="0"/>
              </a:spcBef>
              <a:buSzTx/>
              <a:buNone/>
              <a:defRPr sz="2200"/>
            </a:lvl3pPr>
            <a:lvl4pPr marL="0" indent="482186" algn="ctr">
              <a:spcBef>
                <a:spcPts val="0"/>
              </a:spcBef>
              <a:buSzTx/>
              <a:buNone/>
              <a:defRPr sz="2200"/>
            </a:lvl4pPr>
            <a:lvl5pPr marL="0" indent="642915" algn="ctr">
              <a:spcBef>
                <a:spcPts val="0"/>
              </a:spcBef>
              <a:buSzTx/>
              <a:buNone/>
              <a:defRPr sz="2200"/>
            </a:lvl5pPr>
          </a:lstStyle>
          <a:p>
            <a:pPr lvl="0">
              <a:defRPr sz="1800"/>
            </a:pPr>
            <a:r>
              <a:rPr sz="2200"/>
              <a:t>Body Level One</a:t>
            </a:r>
          </a:p>
          <a:p>
            <a:pPr lvl="1">
              <a:defRPr sz="1800"/>
            </a:pPr>
            <a:r>
              <a:rPr sz="2200"/>
              <a:t>Body Level Two</a:t>
            </a:r>
          </a:p>
          <a:p>
            <a:pPr lvl="2">
              <a:defRPr sz="1800"/>
            </a:pPr>
            <a:r>
              <a:rPr sz="2200"/>
              <a:t>Body Level Three</a:t>
            </a:r>
          </a:p>
          <a:p>
            <a:pPr lvl="3">
              <a:defRPr sz="1800"/>
            </a:pPr>
            <a:r>
              <a:rPr sz="2200"/>
              <a:t>Body Level Four</a:t>
            </a:r>
          </a:p>
          <a:p>
            <a:pPr lvl="4">
              <a:defRPr sz="1800"/>
            </a:pPr>
            <a:r>
              <a:rPr sz="22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0309837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54CA4-B68A-3348-BD86-E743674D445D}" type="datetime1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2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A47DA-67C9-A14E-A451-81F33D9F1627}" type="datetime1">
              <a:rPr lang="en-US" smtClean="0"/>
              <a:t>7/20/17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7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F001-5BA3-E948-8C2D-F3E1D695180C}" type="datetime1">
              <a:rPr lang="en-US" smtClean="0"/>
              <a:t>7/20/17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5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6DAB3-FE51-D146-B61A-2D6CD9B878C0}" type="datetime1">
              <a:rPr lang="en-US" smtClean="0"/>
              <a:t>7/20/17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2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5A9A-B5E9-114E-9D45-CD02B617E6C7}" type="datetime1">
              <a:rPr lang="en-US" smtClean="0"/>
              <a:t>7/20/17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6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4CDA-7625-3C44-BB1B-B75E82F1425B}" type="datetime1">
              <a:rPr lang="en-US" smtClean="0"/>
              <a:t>7/20/17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0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EA447-11EF-A64F-90F2-357806DC87AF}" type="datetime1">
              <a:rPr lang="en-US" smtClean="0"/>
              <a:t>7/20/17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4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2A29-BB66-3247-99EA-0F31D730EE8A}" type="datetime1">
              <a:rPr lang="en-US" smtClean="0"/>
              <a:t>7/20/17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8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337A5-BD50-1542-8EFE-D29B75F2859B}" type="datetime1">
              <a:rPr lang="en-US" smtClean="0"/>
              <a:t>7/20/17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7D637B1F-E1B4-4440-B6AE-39D2A0EBB1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99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 Neue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 Neue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Neue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eue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 Neue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Relationship Id="rId3" Type="http://schemas.openxmlformats.org/officeDocument/2006/relationships/chart" Target="../charts/char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Relationship Id="rId3" Type="http://schemas.openxmlformats.org/officeDocument/2006/relationships/chart" Target="../charts/chart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Relationship Id="rId3" Type="http://schemas.openxmlformats.org/officeDocument/2006/relationships/chart" Target="../charts/chart1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Relationship Id="rId3" Type="http://schemas.openxmlformats.org/officeDocument/2006/relationships/chart" Target="../charts/char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Advances in </a:t>
            </a:r>
            <a:br>
              <a:rPr lang="en-US" dirty="0" smtClean="0"/>
            </a:br>
            <a:r>
              <a:rPr lang="en-US" dirty="0" smtClean="0"/>
              <a:t>Statistical Script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22550"/>
          </a:xfrm>
        </p:spPr>
        <p:txBody>
          <a:bodyPr/>
          <a:lstStyle/>
          <a:p>
            <a:r>
              <a:rPr lang="en-US" dirty="0" smtClean="0"/>
              <a:t>Karl </a:t>
            </a:r>
            <a:r>
              <a:rPr lang="en-US" dirty="0" err="1" smtClean="0"/>
              <a:t>Pichotta</a:t>
            </a:r>
            <a:endParaRPr lang="en-US" dirty="0" smtClean="0"/>
          </a:p>
          <a:p>
            <a:r>
              <a:rPr lang="en-US" dirty="0" smtClean="0"/>
              <a:t>PhD Defense</a:t>
            </a:r>
          </a:p>
          <a:p>
            <a:r>
              <a:rPr lang="en-US" dirty="0" smtClean="0"/>
              <a:t>UT Austin</a:t>
            </a:r>
          </a:p>
          <a:p>
            <a:r>
              <a:rPr lang="en-US" dirty="0" smtClean="0"/>
              <a:t>July 20,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79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Introduction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4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b="1" dirty="0" smtClean="0"/>
              <a:t>Scripts for </a:t>
            </a:r>
            <a:r>
              <a:rPr lang="en-US" b="1" dirty="0" err="1" smtClean="0"/>
              <a:t>Coreference</a:t>
            </a:r>
            <a:endParaRPr lang="en-US" b="1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29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b="1" dirty="0" smtClean="0"/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36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Convolutional Models</a:t>
            </a:r>
          </a:p>
          <a:p>
            <a:r>
              <a:rPr lang="en-US" dirty="0" smtClean="0"/>
              <a:t>Handling Rare/OOV words in inputs</a:t>
            </a:r>
          </a:p>
          <a:p>
            <a:r>
              <a:rPr lang="en-US" dirty="0" smtClean="0"/>
              <a:t>Connections between High-Precision Human-generated scripts, and High-Recall Mined Scripts</a:t>
            </a:r>
          </a:p>
          <a:p>
            <a:r>
              <a:rPr lang="en-US" dirty="0" smtClean="0"/>
              <a:t>New Inference-focused QA Corpus</a:t>
            </a:r>
          </a:p>
          <a:p>
            <a:r>
              <a:rPr lang="en-US" dirty="0" smtClean="0"/>
              <a:t>Other </a:t>
            </a:r>
            <a:r>
              <a:rPr lang="en-US" dirty="0"/>
              <a:t>e</a:t>
            </a:r>
            <a:r>
              <a:rPr lang="en-US" dirty="0" smtClean="0"/>
              <a:t>xtrinsic </a:t>
            </a:r>
            <a:r>
              <a:rPr lang="en-US" dirty="0"/>
              <a:t>e</a:t>
            </a:r>
            <a:r>
              <a:rPr lang="en-US" dirty="0" smtClean="0"/>
              <a:t>valuations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1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Contributions:</a:t>
            </a:r>
          </a:p>
          <a:p>
            <a:pPr lvl="1"/>
            <a:r>
              <a:rPr lang="en-US" dirty="0" smtClean="0"/>
              <a:t>Modeling multiple arguments in co-occurrence models improves predictive power.</a:t>
            </a:r>
          </a:p>
          <a:p>
            <a:pPr lvl="1"/>
            <a:r>
              <a:rPr lang="en-US" dirty="0" smtClean="0"/>
              <a:t>RNNs improve predictive power further.</a:t>
            </a:r>
          </a:p>
          <a:p>
            <a:pPr lvl="1"/>
            <a:r>
              <a:rPr lang="en-US" dirty="0" smtClean="0"/>
              <a:t>Modeling at the level of raw text provides inferences that are about as good as syntactically mediated ones.</a:t>
            </a:r>
          </a:p>
          <a:p>
            <a:pPr lvl="1"/>
            <a:r>
              <a:rPr lang="en-US" dirty="0" smtClean="0"/>
              <a:t>Script features can be helpful for difficult </a:t>
            </a:r>
            <a:r>
              <a:rPr lang="en-US" dirty="0" err="1" smtClean="0"/>
              <a:t>coreference</a:t>
            </a:r>
            <a:r>
              <a:rPr lang="en-US" dirty="0" smtClean="0"/>
              <a:t> decisions.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0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Thanks!</a:t>
            </a:r>
          </a:p>
        </p:txBody>
      </p:sp>
      <p:sp>
        <p:nvSpPr>
          <p:cNvPr id="359" name="Shape 3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104</a:t>
            </a:fld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4527351" y="3200574"/>
            <a:ext cx="72132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endParaRPr sz="2500"/>
          </a:p>
        </p:txBody>
      </p:sp>
    </p:spTree>
    <p:extLst>
      <p:ext uri="{BB962C8B-B14F-4D97-AF65-F5344CB8AC3E}">
        <p14:creationId xmlns:p14="http://schemas.microsoft.com/office/powerpoint/2010/main" val="42849224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Introduction</a:t>
            </a:r>
          </a:p>
          <a:p>
            <a:pPr lvl="1"/>
            <a:r>
              <a:rPr lang="en-US" b="1" dirty="0" smtClean="0"/>
              <a:t>Statistical Scripts</a:t>
            </a:r>
          </a:p>
          <a:p>
            <a:pPr lvl="1"/>
            <a:r>
              <a:rPr lang="en-US" b="1" dirty="0" smtClean="0"/>
              <a:t>Recurrent Neural Nets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5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Introduction</a:t>
            </a:r>
          </a:p>
          <a:p>
            <a:pPr lvl="1"/>
            <a:r>
              <a:rPr lang="en-US" b="1" dirty="0" smtClean="0"/>
              <a:t>Statistical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Recurrent Neural Nets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2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crip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Scripts</a:t>
            </a:r>
          </a:p>
        </p:txBody>
      </p:sp>
      <p:sp>
        <p:nvSpPr>
          <p:cNvPr id="136" name="Scripts: models of events in sequence.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Scripts</a:t>
            </a:r>
            <a:r>
              <a:rPr dirty="0"/>
              <a:t>: models of events in sequence.</a:t>
            </a:r>
          </a:p>
          <a:p>
            <a:pPr lvl="1"/>
            <a:r>
              <a:rPr dirty="0"/>
              <a:t>Events don’t appear in text randomly, but according to world dynamics.</a:t>
            </a:r>
          </a:p>
          <a:p>
            <a:pPr lvl="1"/>
            <a:r>
              <a:rPr dirty="0"/>
              <a:t>Scripts try to capture these dynamics.</a:t>
            </a:r>
          </a:p>
          <a:p>
            <a:pPr lvl="1"/>
            <a:r>
              <a:rPr dirty="0"/>
              <a:t>Enable automatic inference of implicit events, given events in text (e.g. </a:t>
            </a:r>
            <a:r>
              <a:rPr lang="en-US" i="1" dirty="0" smtClean="0">
                <a:latin typeface="Helvetica"/>
                <a:ea typeface="Helvetica"/>
                <a:cs typeface="Helvetica"/>
                <a:sym typeface="Helvetica"/>
              </a:rPr>
              <a:t>Robespierre was arrested</a:t>
            </a:r>
            <a:r>
              <a:rPr dirty="0" smtClean="0"/>
              <a:t>)</a:t>
            </a:r>
            <a:r>
              <a:rPr dirty="0"/>
              <a:t>.</a:t>
            </a:r>
          </a:p>
        </p:txBody>
      </p:sp>
      <p:sp>
        <p:nvSpPr>
          <p:cNvPr id="137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049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Background: Statistical Scrip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r>
              <a:rPr sz="4400" dirty="0"/>
              <a:t>Background: Statistical Scripts</a:t>
            </a:r>
          </a:p>
        </p:txBody>
      </p:sp>
      <p:sp>
        <p:nvSpPr>
          <p:cNvPr id="154" name="Statistical Scripts: Statistical Models of Event Sequences.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rPr b="1" dirty="0">
                <a:latin typeface="Helvetica"/>
                <a:ea typeface="Helvetica"/>
                <a:cs typeface="Helvetica"/>
                <a:sym typeface="Helvetica"/>
              </a:rPr>
              <a:t>Statistical Scripts</a:t>
            </a:r>
            <a:r>
              <a:rPr dirty="0"/>
              <a:t>: Statistical Models of Event Sequences.</a:t>
            </a:r>
          </a:p>
          <a:p>
            <a:pPr lvl="1"/>
            <a:r>
              <a:rPr dirty="0"/>
              <a:t>Non-statistical scripts date back to the 1970s [Schank &amp; Abelson 1977].</a:t>
            </a:r>
          </a:p>
          <a:p>
            <a:pPr lvl="1"/>
            <a:r>
              <a:rPr dirty="0"/>
              <a:t>Statistical script learning is a small-but-growing subcommunity [e.g. Chambers &amp; Jurafsky 2008].</a:t>
            </a:r>
          </a:p>
          <a:p>
            <a:pPr lvl="1"/>
            <a:r>
              <a:rPr dirty="0"/>
              <a:t>Model the probability of an </a:t>
            </a:r>
            <a:r>
              <a:rPr dirty="0" smtClean="0"/>
              <a:t>event</a:t>
            </a:r>
            <a:r>
              <a:rPr lang="en-US" dirty="0" smtClean="0"/>
              <a:t>,</a:t>
            </a:r>
            <a:r>
              <a:rPr dirty="0" smtClean="0"/>
              <a:t> </a:t>
            </a:r>
            <a:r>
              <a:rPr dirty="0"/>
              <a:t>given </a:t>
            </a:r>
            <a:r>
              <a:rPr lang="en-US" dirty="0" smtClean="0"/>
              <a:t>other </a:t>
            </a:r>
            <a:r>
              <a:rPr dirty="0" smtClean="0"/>
              <a:t>events</a:t>
            </a:r>
            <a:r>
              <a:rPr lang="en-US" dirty="0" smtClean="0"/>
              <a:t> in a document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55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985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build="p" bldLvl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Background: Statistical Script Learning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defTabSz="490727">
              <a:defRPr sz="6719"/>
            </a:lvl1pPr>
          </a:lstStyle>
          <a:p>
            <a:r>
              <a:rPr sz="4400" dirty="0"/>
              <a:t>Background: Statistical Script Learning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8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159" name="Rectangle"/>
          <p:cNvSpPr/>
          <p:nvPr/>
        </p:nvSpPr>
        <p:spPr>
          <a:xfrm>
            <a:off x="246576" y="2432228"/>
            <a:ext cx="1816496" cy="1340968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7" tIns="35717" rIns="35717" bIns="35717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0" name="Millions…"/>
          <p:cNvSpPr/>
          <p:nvPr/>
        </p:nvSpPr>
        <p:spPr>
          <a:xfrm>
            <a:off x="292805" y="2651148"/>
            <a:ext cx="1142887" cy="903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Millions</a:t>
            </a:r>
          </a:p>
          <a:p>
            <a:r>
              <a:t>of</a:t>
            </a:r>
          </a:p>
          <a:p>
            <a:r>
              <a:t>Documents</a:t>
            </a:r>
          </a:p>
        </p:txBody>
      </p:sp>
      <p:sp>
        <p:nvSpPr>
          <p:cNvPr id="161" name="Line"/>
          <p:cNvSpPr/>
          <p:nvPr/>
        </p:nvSpPr>
        <p:spPr>
          <a:xfrm>
            <a:off x="2053227" y="3102712"/>
            <a:ext cx="800044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162" name="Rectangle"/>
          <p:cNvSpPr/>
          <p:nvPr/>
        </p:nvSpPr>
        <p:spPr>
          <a:xfrm>
            <a:off x="2867330" y="2501170"/>
            <a:ext cx="2319608" cy="1203084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7" tIns="35717" rIns="35717" bIns="35717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3" name="NLP Pipeline…"/>
          <p:cNvSpPr/>
          <p:nvPr/>
        </p:nvSpPr>
        <p:spPr>
          <a:xfrm>
            <a:off x="2881955" y="2651148"/>
            <a:ext cx="1541052" cy="903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algn="l"/>
            <a:r>
              <a:t>NLP Pipeline</a:t>
            </a:r>
          </a:p>
          <a:p>
            <a:pPr algn="l"/>
            <a:r>
              <a:t>   </a:t>
            </a:r>
            <a:r>
              <a:rPr sz="1700"/>
              <a:t>• </a:t>
            </a:r>
            <a:r>
              <a:t>Syntax</a:t>
            </a:r>
          </a:p>
          <a:p>
            <a:pPr algn="l"/>
            <a:r>
              <a:t>   </a:t>
            </a:r>
            <a:r>
              <a:rPr sz="1700"/>
              <a:t>• </a:t>
            </a:r>
            <a:r>
              <a:t>Coreference</a:t>
            </a:r>
          </a:p>
        </p:txBody>
      </p:sp>
      <p:sp>
        <p:nvSpPr>
          <p:cNvPr id="164" name="Rectangle"/>
          <p:cNvSpPr/>
          <p:nvPr/>
        </p:nvSpPr>
        <p:spPr>
          <a:xfrm>
            <a:off x="6012853" y="2432228"/>
            <a:ext cx="2869964" cy="1340968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7" tIns="35717" rIns="35717" bIns="35717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5" name="Millions of…"/>
          <p:cNvSpPr/>
          <p:nvPr/>
        </p:nvSpPr>
        <p:spPr>
          <a:xfrm>
            <a:off x="6069340" y="2554417"/>
            <a:ext cx="2773108" cy="993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/>
          <a:lstStyle/>
          <a:p>
            <a:r>
              <a:t>Millions of</a:t>
            </a:r>
          </a:p>
          <a:p>
            <a:r>
              <a:t>Event Sequences</a:t>
            </a:r>
          </a:p>
        </p:txBody>
      </p:sp>
      <p:sp>
        <p:nvSpPr>
          <p:cNvPr id="166" name="Line"/>
          <p:cNvSpPr/>
          <p:nvPr/>
        </p:nvSpPr>
        <p:spPr>
          <a:xfrm>
            <a:off x="5200332" y="3102712"/>
            <a:ext cx="800044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167" name="Rectangle"/>
          <p:cNvSpPr/>
          <p:nvPr/>
        </p:nvSpPr>
        <p:spPr>
          <a:xfrm>
            <a:off x="6125176" y="4874180"/>
            <a:ext cx="2661435" cy="1074283"/>
          </a:xfrm>
          <a:prstGeom prst="rect">
            <a:avLst/>
          </a:prstGeom>
          <a:solidFill>
            <a:srgbClr val="DCDEE0"/>
          </a:solidFill>
          <a:ln w="381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168" name="Train a…"/>
          <p:cNvSpPr/>
          <p:nvPr/>
        </p:nvSpPr>
        <p:spPr>
          <a:xfrm>
            <a:off x="6236723" y="5038268"/>
            <a:ext cx="1635097" cy="626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Train a</a:t>
            </a:r>
          </a:p>
          <a:p>
            <a:r>
              <a:t>Statistical Model</a:t>
            </a:r>
          </a:p>
        </p:txBody>
      </p:sp>
      <p:sp>
        <p:nvSpPr>
          <p:cNvPr id="169" name="Line"/>
          <p:cNvSpPr/>
          <p:nvPr/>
        </p:nvSpPr>
        <p:spPr>
          <a:xfrm>
            <a:off x="7430252" y="3784235"/>
            <a:ext cx="1" cy="1101072"/>
          </a:xfrm>
          <a:prstGeom prst="line">
            <a:avLst/>
          </a:prstGeom>
          <a:ln w="38100">
            <a:solidFill>
              <a:srgbClr val="000000"/>
            </a:solidFill>
            <a:prstDash val="sysDot"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907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 advAuto="0"/>
      <p:bldP spid="160" grpId="0" animBg="1" advAuto="0"/>
      <p:bldP spid="161" grpId="0" animBg="1" advAuto="0"/>
      <p:bldP spid="162" grpId="0" animBg="1" advAuto="0"/>
      <p:bldP spid="163" grpId="0" animBg="1" advAuto="0"/>
      <p:bldP spid="164" grpId="0" animBg="1" advAuto="0"/>
      <p:bldP spid="165" grpId="0" animBg="1" advAuto="0"/>
      <p:bldP spid="166" grpId="0" animBg="1" advAuto="0"/>
      <p:bldP spid="167" grpId="0" animBg="1" advAuto="0"/>
      <p:bldP spid="168" grpId="0" animBg="1" advAuto="0"/>
      <p:bldP spid="169" grpId="0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Background: Statistical Script Inferenc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defTabSz="490727">
              <a:defRPr sz="6719"/>
            </a:lvl1pPr>
          </a:lstStyle>
          <a:p>
            <a:r>
              <a:rPr sz="4400" dirty="0"/>
              <a:t>Background: Statistical Script Inference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2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173" name="Rectangle"/>
          <p:cNvSpPr/>
          <p:nvPr/>
        </p:nvSpPr>
        <p:spPr>
          <a:xfrm>
            <a:off x="246576" y="2432228"/>
            <a:ext cx="1816496" cy="1340968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7" tIns="35717" rIns="35717" bIns="35717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4" name="New Test…"/>
          <p:cNvSpPr/>
          <p:nvPr/>
        </p:nvSpPr>
        <p:spPr>
          <a:xfrm>
            <a:off x="373172" y="2789648"/>
            <a:ext cx="1052606" cy="626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New Test</a:t>
            </a:r>
          </a:p>
          <a:p>
            <a:r>
              <a:t>Document</a:t>
            </a:r>
          </a:p>
        </p:txBody>
      </p:sp>
      <p:sp>
        <p:nvSpPr>
          <p:cNvPr id="175" name="Line"/>
          <p:cNvSpPr/>
          <p:nvPr/>
        </p:nvSpPr>
        <p:spPr>
          <a:xfrm>
            <a:off x="2053227" y="3102712"/>
            <a:ext cx="800044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176" name="Rectangle"/>
          <p:cNvSpPr/>
          <p:nvPr/>
        </p:nvSpPr>
        <p:spPr>
          <a:xfrm>
            <a:off x="2867330" y="2501170"/>
            <a:ext cx="2319608" cy="1203084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7" tIns="35717" rIns="35717" bIns="35717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7" name="NLP Pipeline…"/>
          <p:cNvSpPr/>
          <p:nvPr/>
        </p:nvSpPr>
        <p:spPr>
          <a:xfrm>
            <a:off x="2881955" y="2651148"/>
            <a:ext cx="1541052" cy="903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algn="l"/>
            <a:r>
              <a:t>NLP Pipeline</a:t>
            </a:r>
          </a:p>
          <a:p>
            <a:pPr algn="l"/>
            <a:r>
              <a:t>   </a:t>
            </a:r>
            <a:r>
              <a:rPr sz="1700"/>
              <a:t>• </a:t>
            </a:r>
            <a:r>
              <a:t>Syntax</a:t>
            </a:r>
          </a:p>
          <a:p>
            <a:pPr algn="l"/>
            <a:r>
              <a:t>   </a:t>
            </a:r>
            <a:r>
              <a:rPr sz="1700"/>
              <a:t>• </a:t>
            </a:r>
            <a:r>
              <a:t>Coreference</a:t>
            </a:r>
          </a:p>
        </p:txBody>
      </p:sp>
      <p:sp>
        <p:nvSpPr>
          <p:cNvPr id="178" name="Rectangle"/>
          <p:cNvSpPr/>
          <p:nvPr/>
        </p:nvSpPr>
        <p:spPr>
          <a:xfrm>
            <a:off x="6012853" y="2432228"/>
            <a:ext cx="2869964" cy="1340968"/>
          </a:xfrm>
          <a:prstGeom prst="rect">
            <a:avLst/>
          </a:prstGeom>
          <a:ln w="381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7" tIns="35717" rIns="35717" bIns="35717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9" name="Single…"/>
          <p:cNvSpPr/>
          <p:nvPr/>
        </p:nvSpPr>
        <p:spPr>
          <a:xfrm>
            <a:off x="6069340" y="2554417"/>
            <a:ext cx="2773108" cy="993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/>
          <a:lstStyle/>
          <a:p>
            <a:r>
              <a:t>Single</a:t>
            </a:r>
          </a:p>
          <a:p>
            <a:r>
              <a:t>Event Sequence</a:t>
            </a:r>
          </a:p>
        </p:txBody>
      </p:sp>
      <p:sp>
        <p:nvSpPr>
          <p:cNvPr id="180" name="Line"/>
          <p:cNvSpPr/>
          <p:nvPr/>
        </p:nvSpPr>
        <p:spPr>
          <a:xfrm>
            <a:off x="5200332" y="3102712"/>
            <a:ext cx="800044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181" name="Rectangle"/>
          <p:cNvSpPr/>
          <p:nvPr/>
        </p:nvSpPr>
        <p:spPr>
          <a:xfrm>
            <a:off x="6125176" y="4874180"/>
            <a:ext cx="2661435" cy="1074283"/>
          </a:xfrm>
          <a:prstGeom prst="rect">
            <a:avLst/>
          </a:prstGeom>
          <a:solidFill>
            <a:srgbClr val="DCDEE0"/>
          </a:solidFill>
          <a:ln w="381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182" name="Query Trained…"/>
          <p:cNvSpPr/>
          <p:nvPr/>
        </p:nvSpPr>
        <p:spPr>
          <a:xfrm>
            <a:off x="6236723" y="5065057"/>
            <a:ext cx="1635097" cy="626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Query Trained</a:t>
            </a:r>
          </a:p>
          <a:p>
            <a:r>
              <a:t>Statistical Model</a:t>
            </a:r>
          </a:p>
        </p:txBody>
      </p:sp>
      <p:sp>
        <p:nvSpPr>
          <p:cNvPr id="183" name="Line"/>
          <p:cNvSpPr/>
          <p:nvPr/>
        </p:nvSpPr>
        <p:spPr>
          <a:xfrm>
            <a:off x="7430252" y="3784235"/>
            <a:ext cx="1" cy="1101072"/>
          </a:xfrm>
          <a:prstGeom prst="line">
            <a:avLst/>
          </a:prstGeom>
          <a:ln w="38100">
            <a:solidFill>
              <a:srgbClr val="000000"/>
            </a:solidFill>
            <a:prstDash val="sysDot"/>
            <a:miter lim="400000"/>
            <a:tailEnd type="triangle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184" name="Rectangle"/>
          <p:cNvSpPr/>
          <p:nvPr/>
        </p:nvSpPr>
        <p:spPr>
          <a:xfrm>
            <a:off x="2696083" y="4874180"/>
            <a:ext cx="2661436" cy="1074283"/>
          </a:xfrm>
          <a:prstGeom prst="rect">
            <a:avLst/>
          </a:prstGeom>
          <a:solidFill>
            <a:srgbClr val="DCDEE0"/>
          </a:solidFill>
          <a:ln w="381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185" name="Inferred Probable…"/>
          <p:cNvSpPr/>
          <p:nvPr/>
        </p:nvSpPr>
        <p:spPr>
          <a:xfrm>
            <a:off x="2688366" y="5065057"/>
            <a:ext cx="1728535" cy="626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Inferred Probable</a:t>
            </a:r>
          </a:p>
          <a:p>
            <a:r>
              <a:t>Events</a:t>
            </a:r>
          </a:p>
        </p:txBody>
      </p:sp>
      <p:sp>
        <p:nvSpPr>
          <p:cNvPr id="186" name="Line"/>
          <p:cNvSpPr/>
          <p:nvPr/>
        </p:nvSpPr>
        <p:spPr>
          <a:xfrm flipH="1">
            <a:off x="5368078" y="5411321"/>
            <a:ext cx="746540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576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 advAuto="0"/>
      <p:bldP spid="174" grpId="0" animBg="1" advAuto="0"/>
      <p:bldP spid="175" grpId="0" animBg="1" advAuto="0"/>
      <p:bldP spid="176" grpId="0" animBg="1" advAuto="0"/>
      <p:bldP spid="177" grpId="0" animBg="1" advAuto="0"/>
      <p:bldP spid="178" grpId="0" animBg="1" advAuto="0"/>
      <p:bldP spid="179" grpId="0" animBg="1" advAuto="0"/>
      <p:bldP spid="180" grpId="0" animBg="1" advAuto="0"/>
      <p:bldP spid="181" grpId="0" animBg="1" advAuto="0"/>
      <p:bldP spid="182" grpId="0" animBg="1" advAuto="0"/>
      <p:bldP spid="183" grpId="0" animBg="1" advAuto="0"/>
      <p:bldP spid="184" grpId="0" animBg="1" advAuto="0"/>
      <p:bldP spid="185" grpId="0" animBg="1" advAuto="0"/>
      <p:bldP spid="186" grpId="0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Background: Statistical Scrip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r>
              <a:rPr sz="4400" dirty="0"/>
              <a:t>Background: Statistical Scripts</a:t>
            </a:r>
          </a:p>
        </p:txBody>
      </p:sp>
      <p:sp>
        <p:nvSpPr>
          <p:cNvPr id="189" name="Central Questions: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rPr dirty="0"/>
              <a:t>Central Questions:</a:t>
            </a:r>
          </a:p>
          <a:p>
            <a:pPr lvl="2"/>
            <a:r>
              <a:rPr dirty="0"/>
              <a:t>What is an “Event?</a:t>
            </a:r>
            <a:r>
              <a:rPr dirty="0" smtClean="0"/>
              <a:t>”</a:t>
            </a:r>
            <a:endParaRPr lang="en-US" dirty="0" smtClean="0"/>
          </a:p>
          <a:p>
            <a:pPr lvl="2"/>
            <a:r>
              <a:rPr dirty="0" smtClean="0"/>
              <a:t>Which </a:t>
            </a:r>
            <a:r>
              <a:rPr dirty="0"/>
              <a:t>models work well</a:t>
            </a:r>
            <a:r>
              <a:rPr dirty="0" smtClean="0"/>
              <a:t>?</a:t>
            </a:r>
            <a:endParaRPr dirty="0"/>
          </a:p>
          <a:p>
            <a:pPr lvl="2"/>
            <a:r>
              <a:rPr lang="en-US" dirty="0" smtClean="0"/>
              <a:t>What can they do?</a:t>
            </a:r>
            <a:endParaRPr dirty="0"/>
          </a:p>
        </p:txBody>
      </p:sp>
      <p:sp>
        <p:nvSpPr>
          <p:cNvPr id="190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701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build="p" bldLvl="5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Introduction</a:t>
            </a:r>
          </a:p>
          <a:p>
            <a:pPr lvl="1"/>
            <a:r>
              <a:rPr lang="en-US" b="1" dirty="0" smtClean="0"/>
              <a:t>Statistical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Recurrent Neural Nets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76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Introduction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Statistical Scripts</a:t>
            </a:r>
          </a:p>
          <a:p>
            <a:pPr lvl="1"/>
            <a:r>
              <a:rPr lang="en-US" b="1" dirty="0" smtClean="0"/>
              <a:t>Recurrent Neural Nets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0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5000"/>
              <a:t>Event Inference: Motivation</a:t>
            </a:r>
          </a:p>
        </p:txBody>
      </p:sp>
      <p:sp>
        <p:nvSpPr>
          <p:cNvPr id="50" name="Shape 50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Suppose we want to build a Question Answering system…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07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 bldLvl="5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Background: RNN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Background: RNNs</a:t>
            </a:r>
          </a:p>
        </p:txBody>
      </p:sp>
      <p:sp>
        <p:nvSpPr>
          <p:cNvPr id="198" name="Recurrent Neural Nets (RNNs): Neural Nets with cycles in computation graph.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rPr b="1">
                <a:latin typeface="Helvetica"/>
                <a:ea typeface="Helvetica"/>
                <a:cs typeface="Helvetica"/>
                <a:sym typeface="Helvetica"/>
              </a:rPr>
              <a:t>Recurrent Neural Nets (RNNs)</a:t>
            </a:r>
            <a:r>
              <a:t>: Neural Nets with cycles in computation graph.</a:t>
            </a:r>
          </a:p>
          <a:p>
            <a:pPr lvl="1"/>
            <a:r>
              <a:t>RNN Sequence Models: Map inputs </a:t>
            </a:r>
            <a:br/>
            <a:r>
              <a:t>     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x</a:t>
            </a:r>
            <a:r>
              <a:rPr i="1" baseline="-5999"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, …, x</a:t>
            </a:r>
            <a:r>
              <a:rPr i="1" baseline="-5999">
                <a:latin typeface="Helvetica"/>
                <a:ea typeface="Helvetica"/>
                <a:cs typeface="Helvetica"/>
                <a:sym typeface="Helvetica"/>
              </a:rPr>
              <a:t>t</a:t>
            </a:r>
            <a:r>
              <a:t> </a:t>
            </a:r>
            <a:br/>
            <a:r>
              <a:t>to outputs </a:t>
            </a:r>
            <a:br/>
            <a:r>
              <a:t>     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o</a:t>
            </a:r>
            <a:r>
              <a:rPr i="1" baseline="-5999"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, …, o</a:t>
            </a:r>
            <a:r>
              <a:rPr i="1" baseline="-5999">
                <a:latin typeface="Helvetica"/>
                <a:ea typeface="Helvetica"/>
                <a:cs typeface="Helvetica"/>
                <a:sym typeface="Helvetica"/>
              </a:rPr>
              <a:t>t</a:t>
            </a:r>
            <a:r>
              <a:t> </a:t>
            </a:r>
            <a:br/>
            <a:r>
              <a:t>via learned latent vector states </a:t>
            </a:r>
            <a:br/>
            <a:r>
              <a:t>      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z</a:t>
            </a:r>
            <a:r>
              <a:rPr i="1" baseline="-5999">
                <a:latin typeface="Helvetica"/>
                <a:ea typeface="Helvetica"/>
                <a:cs typeface="Helvetica"/>
                <a:sym typeface="Helvetica"/>
              </a:rPr>
              <a:t>1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, …, z</a:t>
            </a:r>
            <a:r>
              <a:rPr i="1" baseline="-5999">
                <a:latin typeface="Helvetica"/>
                <a:ea typeface="Helvetica"/>
                <a:cs typeface="Helvetica"/>
                <a:sym typeface="Helvetica"/>
              </a:rPr>
              <a:t>t</a:t>
            </a:r>
            <a:r>
              <a:t>.</a:t>
            </a:r>
          </a:p>
        </p:txBody>
      </p:sp>
      <p:sp>
        <p:nvSpPr>
          <p:cNvPr id="199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125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 build="p" bldLvl="5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Background: RNN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Background: RNNs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  <p:pic>
        <p:nvPicPr>
          <p:cNvPr id="202" name="rnn.pdf" descr="rnn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4718" y="2282503"/>
            <a:ext cx="3692079" cy="352529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rnn_nonunrolled.pdf" descr="rnn_nonunrolled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84261" y="2353514"/>
            <a:ext cx="1890702" cy="3525291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[Elman 1990]"/>
          <p:cNvSpPr/>
          <p:nvPr/>
        </p:nvSpPr>
        <p:spPr>
          <a:xfrm>
            <a:off x="3495723" y="1515537"/>
            <a:ext cx="1315786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1">
              <a:spcBef>
                <a:spcPts val="2953"/>
              </a:spcBef>
            </a:pPr>
            <a:r>
              <a:t>[Elman 1990]</a:t>
            </a:r>
          </a:p>
        </p:txBody>
      </p:sp>
    </p:spTree>
    <p:extLst>
      <p:ext uri="{BB962C8B-B14F-4D97-AF65-F5344CB8AC3E}">
        <p14:creationId xmlns:p14="http://schemas.microsoft.com/office/powerpoint/2010/main" val="2785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Background: RNN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Background: RNNs</a:t>
            </a:r>
          </a:p>
        </p:txBody>
      </p:sp>
      <p:sp>
        <p:nvSpPr>
          <p:cNvPr id="208" name="Hidden Unit can be arbitrarily complicated, as long as we can calculate gradients!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Hidden Unit can be arbitrarily complicated, as long as we can calculate gradients!</a:t>
            </a:r>
          </a:p>
        </p:txBody>
      </p:sp>
      <p:sp>
        <p:nvSpPr>
          <p:cNvPr id="210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  <p:pic>
        <p:nvPicPr>
          <p:cNvPr id="209" name="abstract_rnn_nonunrolled.pdf" descr="abstract_rnn_nonunrolled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8094" y="2594215"/>
            <a:ext cx="5007812" cy="348531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00169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Background: LSTM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Background: LSTMs</a:t>
            </a:r>
          </a:p>
        </p:txBody>
      </p:sp>
      <p:sp>
        <p:nvSpPr>
          <p:cNvPr id="213" name="Long Short-Term Memory (LSTM): More complex hidden RNN unit. [Hochreiter &amp; Schmidhuber, 1997]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rPr b="1">
                <a:latin typeface="Helvetica"/>
                <a:ea typeface="Helvetica"/>
                <a:cs typeface="Helvetica"/>
                <a:sym typeface="Helvetica"/>
              </a:rPr>
              <a:t>Long Short-Term Memory (LSTM): </a:t>
            </a:r>
            <a:r>
              <a:t>More complex hidden RNN unit. </a:t>
            </a:r>
            <a:r>
              <a:rPr sz="1600"/>
              <a:t>[Hochreiter &amp; Schmidhuber, 1997]</a:t>
            </a:r>
            <a:endParaRPr sz="1700"/>
          </a:p>
          <a:p>
            <a:pPr lvl="1"/>
            <a:r>
              <a:t>Explicitly addresses two issues:</a:t>
            </a:r>
          </a:p>
          <a:p>
            <a:pPr lvl="2"/>
            <a:r>
              <a:t>Vanishing Gradient Problem.</a:t>
            </a:r>
          </a:p>
          <a:p>
            <a:pPr lvl="2"/>
            <a:r>
              <a:t>Long-Range Dependencies.</a:t>
            </a:r>
          </a:p>
        </p:txBody>
      </p:sp>
      <p:sp>
        <p:nvSpPr>
          <p:cNvPr id="214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030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build="p" bldLvl="5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Background: LSTM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Background: LSTM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2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24</a:t>
            </a:fld>
            <a:endParaRPr/>
          </a:p>
        </p:txBody>
      </p:sp>
      <p:pic>
        <p:nvPicPr>
          <p:cNvPr id="217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61357" y="5781897"/>
            <a:ext cx="3267101" cy="217807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98716" y="6018017"/>
            <a:ext cx="2739696" cy="217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8205" y="3304822"/>
            <a:ext cx="2882986" cy="217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3652" y="2650269"/>
            <a:ext cx="2825670" cy="217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99129" y="1753672"/>
            <a:ext cx="1770765" cy="21794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lstm_pres.pdf" descr="lstm_pres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851089" y="1470820"/>
            <a:ext cx="6429376" cy="482203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925116" y="3627808"/>
            <a:ext cx="2346062" cy="21794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0839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 animBg="1" advAuto="0"/>
      <p:bldP spid="218" grpId="0" animBg="1" advAuto="0"/>
      <p:bldP spid="219" grpId="0" animBg="1" advAuto="0"/>
      <p:bldP spid="220" grpId="0" animBg="1" advAuto="0"/>
      <p:bldP spid="221" grpId="0" animBg="1" advAuto="0"/>
      <p:bldP spid="224" grpId="0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Background: LSTM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Background: LSTMs</a:t>
            </a:r>
          </a:p>
        </p:txBody>
      </p:sp>
      <p:sp>
        <p:nvSpPr>
          <p:cNvPr id="227" name="LSTMs successful for many hard NLP tasks recently: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50048" lvl="1" indent="-275024" defTabSz="361460">
              <a:spcBef>
                <a:spcPts val="2531"/>
              </a:spcBef>
              <a:defRPr sz="3168"/>
            </a:pPr>
            <a:r>
              <a:rPr sz="1800" dirty="0"/>
              <a:t>LSTMs successful for </a:t>
            </a:r>
            <a:r>
              <a:rPr sz="1800" b="1" dirty="0"/>
              <a:t>many</a:t>
            </a:r>
            <a:r>
              <a:rPr sz="1800" dirty="0"/>
              <a:t> hard NLP tasks recently:</a:t>
            </a:r>
          </a:p>
          <a:p>
            <a:pPr marL="825074" lvl="2" indent="-275024" defTabSz="361460">
              <a:spcBef>
                <a:spcPts val="2531"/>
              </a:spcBef>
              <a:defRPr sz="3168"/>
            </a:pPr>
            <a:r>
              <a:rPr sz="1800" dirty="0"/>
              <a:t>Machine Translation [Kalchbrenner and Blunsom 2013, Bahdanau et al. 2015].</a:t>
            </a:r>
          </a:p>
          <a:p>
            <a:pPr marL="825074" lvl="2" indent="-275024" defTabSz="361460">
              <a:spcBef>
                <a:spcPts val="2531"/>
              </a:spcBef>
              <a:defRPr sz="3168"/>
            </a:pPr>
            <a:r>
              <a:rPr sz="1800" dirty="0"/>
              <a:t>Captioning Images/Videos [Donahue et al. 2015, Venugopalan et al. 2015].</a:t>
            </a:r>
          </a:p>
          <a:p>
            <a:pPr marL="825074" lvl="2" indent="-275024" defTabSz="361460">
              <a:spcBef>
                <a:spcPts val="2531"/>
              </a:spcBef>
              <a:defRPr sz="3168"/>
            </a:pPr>
            <a:r>
              <a:rPr sz="1800" dirty="0"/>
              <a:t>Language Modeling </a:t>
            </a:r>
            <a:r>
              <a:rPr sz="1800" dirty="0" smtClean="0"/>
              <a:t>[Sundermeyer </a:t>
            </a:r>
            <a:r>
              <a:rPr sz="1800" dirty="0"/>
              <a:t>et al. 2012, </a:t>
            </a:r>
            <a:r>
              <a:rPr lang="en-US" sz="1800" dirty="0" smtClean="0"/>
              <a:t>Melis et al. 2017</a:t>
            </a:r>
            <a:r>
              <a:rPr sz="1800" dirty="0" smtClean="0"/>
              <a:t>]</a:t>
            </a:r>
            <a:r>
              <a:rPr sz="1800" dirty="0"/>
              <a:t>.</a:t>
            </a:r>
          </a:p>
          <a:p>
            <a:pPr marL="825074" lvl="2" indent="-275024" defTabSz="361460">
              <a:spcBef>
                <a:spcPts val="2531"/>
              </a:spcBef>
              <a:defRPr sz="3168"/>
            </a:pPr>
            <a:r>
              <a:rPr sz="1800" dirty="0"/>
              <a:t>Question Answering [Hermann et al. 2015, Gao et al. 2015]</a:t>
            </a:r>
            <a:r>
              <a:rPr sz="1800" dirty="0" smtClean="0"/>
              <a:t>.</a:t>
            </a:r>
            <a:endParaRPr lang="en-US" sz="1800" dirty="0" smtClean="0"/>
          </a:p>
          <a:p>
            <a:pPr marL="825074" lvl="2" indent="-275024" defTabSz="361460">
              <a:spcBef>
                <a:spcPts val="2531"/>
              </a:spcBef>
              <a:defRPr sz="3168"/>
            </a:pPr>
            <a:r>
              <a:rPr lang="en-US" sz="1800" dirty="0" smtClean="0"/>
              <a:t>Basically every other problem.</a:t>
            </a:r>
            <a:endParaRPr sz="1800" dirty="0"/>
          </a:p>
        </p:txBody>
      </p:sp>
      <p:sp>
        <p:nvSpPr>
          <p:cNvPr id="228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10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RNN Training Setups: </a:t>
            </a:r>
            <a:br>
              <a:rPr lang="en-US" dirty="0" smtClean="0"/>
            </a:br>
            <a:r>
              <a:rPr lang="en-US" dirty="0" smtClean="0"/>
              <a:t>Sequence Models</a:t>
            </a:r>
            <a:endParaRPr lang="en-US" dirty="0"/>
          </a:p>
        </p:txBody>
      </p:sp>
      <p:pic>
        <p:nvPicPr>
          <p:cNvPr id="4" name="Content Placeholder 3" descr="bg_seqmodel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630" b="-41630"/>
          <a:stretch>
            <a:fillRect/>
          </a:stretch>
        </p:blipFill>
        <p:spPr>
          <a:xfrm>
            <a:off x="457200" y="565370"/>
            <a:ext cx="8355926" cy="4595438"/>
          </a:xfrm>
        </p:spPr>
      </p:pic>
      <p:sp>
        <p:nvSpPr>
          <p:cNvPr id="5" name="TextBox 4"/>
          <p:cNvSpPr txBox="1"/>
          <p:nvPr/>
        </p:nvSpPr>
        <p:spPr>
          <a:xfrm>
            <a:off x="457200" y="4804031"/>
            <a:ext cx="6978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Build a </a:t>
            </a:r>
            <a:r>
              <a:rPr lang="en-US" sz="2400" b="1" dirty="0" smtClean="0"/>
              <a:t>sequence model </a:t>
            </a:r>
            <a:r>
              <a:rPr lang="en-US" sz="2400" dirty="0" smtClean="0"/>
              <a:t>by iteratively predicting the </a:t>
            </a:r>
            <a:r>
              <a:rPr lang="en-US" sz="2400" b="1" dirty="0" smtClean="0"/>
              <a:t>next </a:t>
            </a:r>
            <a:r>
              <a:rPr lang="en-US" sz="2400" b="1" dirty="0" err="1" smtClean="0"/>
              <a:t>timetep’s</a:t>
            </a:r>
            <a:r>
              <a:rPr lang="en-US" sz="2400" b="1" dirty="0" smtClean="0"/>
              <a:t> input.</a:t>
            </a:r>
            <a:endParaRPr lang="en-US" sz="2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7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9" y="274638"/>
            <a:ext cx="9074681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RNN Training Setups: </a:t>
            </a:r>
            <a:br>
              <a:rPr lang="en-US" sz="3600" dirty="0" smtClean="0"/>
            </a:br>
            <a:r>
              <a:rPr lang="en-US" sz="3600" dirty="0" smtClean="0"/>
              <a:t>Sequence-to-Sequence Encoder-Decoder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926423"/>
            <a:ext cx="697887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A sequence model with an</a:t>
            </a:r>
            <a:r>
              <a:rPr lang="en-US" sz="2400" b="1" dirty="0" smtClean="0"/>
              <a:t> initial encoding stage</a:t>
            </a:r>
            <a:r>
              <a:rPr lang="en-US" sz="2400" dirty="0" smtClean="0"/>
              <a:t> (with no outputs).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Transduces from sequences to sequences.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27</a:t>
            </a:fld>
            <a:endParaRPr lang="en-US"/>
          </a:p>
        </p:txBody>
      </p:sp>
      <p:pic>
        <p:nvPicPr>
          <p:cNvPr id="7" name="Content Placeholder 6" descr="diss-background-seq2seq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552" b="-63552"/>
          <a:stretch>
            <a:fillRect/>
          </a:stretch>
        </p:blipFill>
        <p:spPr>
          <a:xfrm>
            <a:off x="69319" y="567287"/>
            <a:ext cx="9091614" cy="5000037"/>
          </a:xfrm>
        </p:spPr>
      </p:pic>
    </p:spTree>
    <p:extLst>
      <p:ext uri="{BB962C8B-B14F-4D97-AF65-F5344CB8AC3E}">
        <p14:creationId xmlns:p14="http://schemas.microsoft.com/office/powerpoint/2010/main" val="51932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Introduction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22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b="1" dirty="0" smtClean="0"/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70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5000"/>
              <a:t>Event Inference: Motivation</a:t>
            </a:r>
          </a:p>
        </p:txBody>
      </p:sp>
      <p:sp>
        <p:nvSpPr>
          <p:cNvPr id="54" name="Shape 5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 i="1" dirty="0"/>
              <a:t>The Convention ordered the arrest of Robespierre.… Troops from the Commune, under General Coffinhal, arrived to free the prisoners and then marched against the Convention itself.</a:t>
            </a:r>
            <a:br>
              <a:rPr sz="2500" i="1" dirty="0"/>
            </a:br>
            <a:r>
              <a:rPr sz="2500" i="1" dirty="0"/>
              <a:t/>
            </a:r>
            <a:br>
              <a:rPr sz="2500" i="1" dirty="0"/>
            </a:br>
            <a:r>
              <a:rPr sz="2500" i="1" dirty="0"/>
              <a:t>  –</a:t>
            </a:r>
            <a:r>
              <a:rPr sz="2500" dirty="0"/>
              <a:t>Wikipedia</a:t>
            </a:r>
          </a:p>
          <a:p>
            <a:pPr marL="616374" lvl="1" indent="-303846">
              <a:defRPr sz="1800"/>
            </a:pPr>
            <a:r>
              <a:rPr sz="2500" b="1" dirty="0"/>
              <a:t>Was Robespierre arrested?</a:t>
            </a:r>
            <a:br>
              <a:rPr sz="2500" b="1" dirty="0"/>
            </a:br>
            <a:r>
              <a:rPr sz="2500" b="1" dirty="0"/>
              <a:t/>
            </a:r>
            <a:br>
              <a:rPr sz="2500" b="1" dirty="0"/>
            </a:br>
            <a:endParaRPr sz="2500" b="1" dirty="0"/>
          </a:p>
        </p:txBody>
      </p:sp>
      <p:sp>
        <p:nvSpPr>
          <p:cNvPr id="55" name="Shape 5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59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b="1" dirty="0" smtClean="0"/>
              <a:t>Work from Proposal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1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Even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Events</a:t>
            </a:r>
          </a:p>
        </p:txBody>
      </p:sp>
      <p:sp>
        <p:nvSpPr>
          <p:cNvPr id="246" name="To model “events,” we need a formal definition.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To model “events,” we need a formal definition.</a:t>
            </a:r>
          </a:p>
          <a:p>
            <a:r>
              <a:t>For us, it will be variations of “verbs with participants.”</a:t>
            </a:r>
          </a:p>
        </p:txBody>
      </p:sp>
      <p:sp>
        <p:nvSpPr>
          <p:cNvPr id="247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679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" grpId="0" build="p" bldLvl="5" animBg="1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air Even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Pair Events</a:t>
            </a:r>
          </a:p>
        </p:txBody>
      </p:sp>
      <p:sp>
        <p:nvSpPr>
          <p:cNvPr id="249" name="Other Methods use (verb, dependency) pair events [Chambers &amp; Jurafsky 2008; 2009; Jans et al. 2012; Rudinger et al. 2015].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 </a:t>
            </a:r>
            <a:r>
              <a:rPr lang="en-US" dirty="0"/>
              <a:t>p</a:t>
            </a:r>
            <a:r>
              <a:rPr lang="en-US" dirty="0" smtClean="0"/>
              <a:t>rior work </a:t>
            </a:r>
            <a:r>
              <a:rPr dirty="0" smtClean="0"/>
              <a:t>use</a:t>
            </a:r>
            <a:r>
              <a:rPr lang="en-US" dirty="0" smtClean="0"/>
              <a:t>s</a:t>
            </a:r>
            <a:r>
              <a:rPr dirty="0" smtClean="0"/>
              <a:t> </a:t>
            </a:r>
            <a:r>
              <a:rPr dirty="0"/>
              <a:t>(verb, dependency) pair events [Chambers &amp; Jurafsky 2008; 2009; Jans et al. 2012; Rudinger et al. 2015].</a:t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dirty="0"/>
          </a:p>
          <a:p>
            <a:r>
              <a:rPr dirty="0"/>
              <a:t>Captures how an entity relates to a verb.</a:t>
            </a:r>
          </a:p>
        </p:txBody>
      </p:sp>
      <p:sp>
        <p:nvSpPr>
          <p:cNvPr id="251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32</a:t>
            </a:fld>
            <a:endParaRPr/>
          </a:p>
        </p:txBody>
      </p:sp>
      <p:sp>
        <p:nvSpPr>
          <p:cNvPr id="252" name="(vb, dep)"/>
          <p:cNvSpPr/>
          <p:nvPr/>
        </p:nvSpPr>
        <p:spPr>
          <a:xfrm>
            <a:off x="2645201" y="3403308"/>
            <a:ext cx="2801570" cy="980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5900"/>
            </a:lvl1pPr>
          </a:lstStyle>
          <a:p>
            <a:r>
              <a:t>(vb, dep)</a:t>
            </a:r>
          </a:p>
        </p:txBody>
      </p:sp>
      <p:sp>
        <p:nvSpPr>
          <p:cNvPr id="253" name="Verb"/>
          <p:cNvSpPr/>
          <p:nvPr/>
        </p:nvSpPr>
        <p:spPr>
          <a:xfrm>
            <a:off x="2030957" y="4868476"/>
            <a:ext cx="519708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dirty="0"/>
              <a:t>Verb</a:t>
            </a:r>
          </a:p>
        </p:txBody>
      </p:sp>
      <p:sp>
        <p:nvSpPr>
          <p:cNvPr id="254" name="Syntactic Dependency"/>
          <p:cNvSpPr/>
          <p:nvPr/>
        </p:nvSpPr>
        <p:spPr>
          <a:xfrm>
            <a:off x="4081323" y="4868476"/>
            <a:ext cx="214162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dirty="0"/>
              <a:t>Syntactic Dependency</a:t>
            </a:r>
          </a:p>
        </p:txBody>
      </p:sp>
      <p:sp>
        <p:nvSpPr>
          <p:cNvPr id="255" name="Line"/>
          <p:cNvSpPr/>
          <p:nvPr/>
        </p:nvSpPr>
        <p:spPr>
          <a:xfrm flipV="1">
            <a:off x="2353965" y="4316259"/>
            <a:ext cx="730111" cy="591677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256" name="Line"/>
          <p:cNvSpPr/>
          <p:nvPr/>
        </p:nvSpPr>
        <p:spPr>
          <a:xfrm flipH="1" flipV="1">
            <a:off x="4318979" y="4368499"/>
            <a:ext cx="730922" cy="477393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833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0" build="p" bldLvl="5" animBg="1" advAuto="0"/>
      <p:bldP spid="252" grpId="0" animBg="1" advAuto="0"/>
      <p:bldP spid="253" grpId="0" animBg="1" advAuto="0"/>
      <p:bldP spid="254" grpId="0" animBg="1" advAuto="0"/>
      <p:bldP spid="255" grpId="0" animBg="1" advAuto="0"/>
      <p:bldP spid="256" grpId="0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air Even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Pair Events</a:t>
            </a:r>
          </a:p>
        </p:txBody>
      </p:sp>
      <p:sp>
        <p:nvSpPr>
          <p:cNvPr id="259" name="Napoleon remained married to Marie Louise, though she did not join him in exile on Elba and thereafter never saw her husband again.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Napoleon remained married to Marie Louise, though she did not join him in exile on Elba and thereafter never saw her husband again.</a:t>
            </a:r>
          </a:p>
        </p:txBody>
      </p:sp>
      <p:sp>
        <p:nvSpPr>
          <p:cNvPr id="268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33</a:t>
            </a:fld>
            <a:endParaRPr/>
          </a:p>
        </p:txBody>
      </p:sp>
      <p:sp>
        <p:nvSpPr>
          <p:cNvPr id="260" name="(remain_married, subj)…"/>
          <p:cNvSpPr/>
          <p:nvPr/>
        </p:nvSpPr>
        <p:spPr>
          <a:xfrm>
            <a:off x="444908" y="4280476"/>
            <a:ext cx="3828541" cy="903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>
            <a:spAutoFit/>
          </a:bodyPr>
          <a:lstStyle/>
          <a:p>
            <a:pPr algn="l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(remain_married, subj)</a:t>
            </a:r>
          </a:p>
          <a:p>
            <a:pPr algn="l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(not_join, obj)</a:t>
            </a:r>
          </a:p>
          <a:p>
            <a:pPr algn="l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(not_see, obj)</a:t>
            </a:r>
          </a:p>
        </p:txBody>
      </p:sp>
      <p:sp>
        <p:nvSpPr>
          <p:cNvPr id="261" name="(remain_married, prep)…"/>
          <p:cNvSpPr/>
          <p:nvPr/>
        </p:nvSpPr>
        <p:spPr>
          <a:xfrm>
            <a:off x="4304496" y="4280476"/>
            <a:ext cx="2586492" cy="903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algn="l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(remain_married, prep)</a:t>
            </a:r>
          </a:p>
          <a:p>
            <a:pPr algn="l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(not_join, subj)</a:t>
            </a:r>
          </a:p>
          <a:p>
            <a:pPr algn="l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(not_see, subj)</a:t>
            </a:r>
          </a:p>
        </p:txBody>
      </p:sp>
      <p:sp>
        <p:nvSpPr>
          <p:cNvPr id="262" name="N."/>
          <p:cNvSpPr/>
          <p:nvPr/>
        </p:nvSpPr>
        <p:spPr>
          <a:xfrm>
            <a:off x="1256196" y="3623108"/>
            <a:ext cx="279407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N.</a:t>
            </a:r>
          </a:p>
        </p:txBody>
      </p:sp>
      <p:sp>
        <p:nvSpPr>
          <p:cNvPr id="263" name="M.L."/>
          <p:cNvSpPr/>
          <p:nvPr/>
        </p:nvSpPr>
        <p:spPr>
          <a:xfrm>
            <a:off x="4928980" y="3623108"/>
            <a:ext cx="483076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M.L.</a:t>
            </a:r>
          </a:p>
        </p:txBody>
      </p:sp>
      <p:grpSp>
        <p:nvGrpSpPr>
          <p:cNvPr id="266" name="Group"/>
          <p:cNvGrpSpPr/>
          <p:nvPr/>
        </p:nvGrpSpPr>
        <p:grpSpPr>
          <a:xfrm>
            <a:off x="429607" y="4265245"/>
            <a:ext cx="6476539" cy="933590"/>
            <a:chOff x="-21761" y="206064"/>
            <a:chExt cx="9211075" cy="1327771"/>
          </a:xfrm>
        </p:grpSpPr>
        <p:sp>
          <p:nvSpPr>
            <p:cNvPr id="264" name="(remain_married, subj)…"/>
            <p:cNvSpPr/>
            <p:nvPr/>
          </p:nvSpPr>
          <p:spPr>
            <a:xfrm>
              <a:off x="-21761" y="206064"/>
              <a:ext cx="5445035" cy="13277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>
                  <a:solidFill>
                    <a:schemeClr val="accent5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/>
                <a:t>(remain_married, subj)</a:t>
              </a:r>
            </a:p>
            <a:p>
              <a:pPr algn="l">
                <a:defRPr b="1">
                  <a:solidFill>
                    <a:schemeClr val="accent1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/>
                <a:t>(not_join, obj)</a:t>
              </a:r>
            </a:p>
            <a:p>
              <a:pPr algn="l">
                <a:defRPr b="1">
                  <a:solidFill>
                    <a:schemeClr val="accent6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/>
                <a:t>(not_see, obj)</a:t>
              </a:r>
            </a:p>
          </p:txBody>
        </p:sp>
        <p:sp>
          <p:nvSpPr>
            <p:cNvPr id="265" name="(remain_married, prep)…"/>
            <p:cNvSpPr/>
            <p:nvPr/>
          </p:nvSpPr>
          <p:spPr>
            <a:xfrm>
              <a:off x="5467428" y="206065"/>
              <a:ext cx="3721886" cy="13277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>
                  <a:solidFill>
                    <a:schemeClr val="accent5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/>
                <a:t>(remain_married, prep)</a:t>
              </a:r>
            </a:p>
            <a:p>
              <a:pPr algn="l">
                <a:defRPr b="1">
                  <a:solidFill>
                    <a:schemeClr val="accent1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/>
                <a:t>(not_join, subj)</a:t>
              </a:r>
            </a:p>
            <a:p>
              <a:pPr algn="l">
                <a:defRPr b="1">
                  <a:solidFill>
                    <a:schemeClr val="accent6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dirty="0"/>
                <a:t>(not_see, subj)</a:t>
              </a:r>
            </a:p>
          </p:txBody>
        </p:sp>
      </p:grpSp>
      <p:sp>
        <p:nvSpPr>
          <p:cNvPr id="267" name="…Doesn’t capture interactions between entities."/>
          <p:cNvSpPr/>
          <p:nvPr/>
        </p:nvSpPr>
        <p:spPr>
          <a:xfrm>
            <a:off x="263335" y="5182165"/>
            <a:ext cx="7804547" cy="1639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>
            <a:normAutofit/>
          </a:bodyPr>
          <a:lstStyle>
            <a:lvl1pPr marL="444500" indent="-444500" algn="l">
              <a:spcBef>
                <a:spcPts val="4200"/>
              </a:spcBef>
              <a:buSzPct val="75000"/>
              <a:buChar char="•"/>
            </a:lvl1pPr>
          </a:lstStyle>
          <a:p>
            <a:r>
              <a:rPr sz="3000" dirty="0"/>
              <a:t>…Doesn’t capture interactions between entities.</a:t>
            </a:r>
          </a:p>
        </p:txBody>
      </p:sp>
    </p:spTree>
    <p:extLst>
      <p:ext uri="{BB962C8B-B14F-4D97-AF65-F5344CB8AC3E}">
        <p14:creationId xmlns:p14="http://schemas.microsoft.com/office/powerpoint/2010/main" val="130999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0" animBg="1" advAuto="0"/>
      <p:bldP spid="267" grpId="0" animBg="1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Multi-Argument Even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Multi-Argument </a:t>
            </a:r>
            <a:r>
              <a:rPr dirty="0" smtClean="0"/>
              <a:t>Events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[Pichotta &amp; Mooney, EACL 2014]</a:t>
            </a:r>
            <a:endParaRPr dirty="0"/>
          </a:p>
        </p:txBody>
      </p:sp>
      <p:sp>
        <p:nvSpPr>
          <p:cNvPr id="274" name="We represent events as tuples: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09403" indent="-309403" defTabSz="406644">
              <a:spcBef>
                <a:spcPts val="2883"/>
              </a:spcBef>
              <a:defRPr sz="3564"/>
            </a:pPr>
            <a:r>
              <a:rPr dirty="0"/>
              <a:t>We represent events as tuples:</a:t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dirty="0"/>
          </a:p>
          <a:p>
            <a:pPr marL="309403" indent="-309403" defTabSz="406644">
              <a:spcBef>
                <a:spcPts val="2883"/>
              </a:spcBef>
              <a:defRPr sz="3564"/>
            </a:pPr>
            <a:r>
              <a:rPr dirty="0"/>
              <a:t>Entities may be null (“·”).</a:t>
            </a:r>
          </a:p>
          <a:p>
            <a:pPr marL="309403" indent="-309403" defTabSz="406644">
              <a:spcBef>
                <a:spcPts val="2883"/>
              </a:spcBef>
              <a:defRPr sz="3564"/>
            </a:pPr>
            <a:r>
              <a:rPr dirty="0"/>
              <a:t>Entities have only coreference information.</a:t>
            </a:r>
          </a:p>
        </p:txBody>
      </p:sp>
      <p:sp>
        <p:nvSpPr>
          <p:cNvPr id="276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34</a:t>
            </a:fld>
            <a:endParaRPr/>
          </a:p>
        </p:txBody>
      </p:sp>
      <p:sp>
        <p:nvSpPr>
          <p:cNvPr id="277" name="v (es, eo, ep)"/>
          <p:cNvSpPr/>
          <p:nvPr/>
        </p:nvSpPr>
        <p:spPr>
          <a:xfrm>
            <a:off x="2322680" y="2171011"/>
            <a:ext cx="3621115" cy="980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>
              <a:defRPr sz="5900"/>
            </a:pPr>
            <a:r>
              <a:t>v (e</a:t>
            </a:r>
            <a:r>
              <a:rPr baseline="-5999"/>
              <a:t>s</a:t>
            </a:r>
            <a:r>
              <a:t>, e</a:t>
            </a:r>
            <a:r>
              <a:rPr baseline="-5999"/>
              <a:t>o</a:t>
            </a:r>
            <a:r>
              <a:t>, e</a:t>
            </a:r>
            <a:r>
              <a:rPr baseline="-5999"/>
              <a:t>p</a:t>
            </a:r>
            <a:r>
              <a:t>)</a:t>
            </a:r>
          </a:p>
        </p:txBody>
      </p:sp>
      <p:sp>
        <p:nvSpPr>
          <p:cNvPr id="278" name="Verb"/>
          <p:cNvSpPr/>
          <p:nvPr/>
        </p:nvSpPr>
        <p:spPr>
          <a:xfrm>
            <a:off x="1227823" y="3195932"/>
            <a:ext cx="519708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dirty="0"/>
              <a:t>Verb</a:t>
            </a:r>
          </a:p>
        </p:txBody>
      </p:sp>
      <p:sp>
        <p:nvSpPr>
          <p:cNvPr id="279" name="Subject Entity"/>
          <p:cNvSpPr/>
          <p:nvPr/>
        </p:nvSpPr>
        <p:spPr>
          <a:xfrm>
            <a:off x="1817817" y="3529555"/>
            <a:ext cx="1362336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dirty="0"/>
              <a:t>Subject Entity</a:t>
            </a:r>
          </a:p>
        </p:txBody>
      </p:sp>
      <p:sp>
        <p:nvSpPr>
          <p:cNvPr id="280" name="Object Entity"/>
          <p:cNvSpPr/>
          <p:nvPr/>
        </p:nvSpPr>
        <p:spPr>
          <a:xfrm>
            <a:off x="3434138" y="3985108"/>
            <a:ext cx="129041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dirty="0"/>
              <a:t>Object Entity</a:t>
            </a:r>
          </a:p>
        </p:txBody>
      </p:sp>
      <p:sp>
        <p:nvSpPr>
          <p:cNvPr id="281" name="Prepositional Entity"/>
          <p:cNvSpPr/>
          <p:nvPr/>
        </p:nvSpPr>
        <p:spPr>
          <a:xfrm>
            <a:off x="4738252" y="4444952"/>
            <a:ext cx="1905967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dirty="0"/>
              <a:t>Prepositional Entity</a:t>
            </a:r>
          </a:p>
        </p:txBody>
      </p:sp>
      <p:sp>
        <p:nvSpPr>
          <p:cNvPr id="282" name="Line"/>
          <p:cNvSpPr/>
          <p:nvPr/>
        </p:nvSpPr>
        <p:spPr>
          <a:xfrm flipV="1">
            <a:off x="1710473" y="3068388"/>
            <a:ext cx="735270" cy="251084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283" name="Line"/>
          <p:cNvSpPr/>
          <p:nvPr/>
        </p:nvSpPr>
        <p:spPr>
          <a:xfrm flipV="1">
            <a:off x="2363258" y="3179118"/>
            <a:ext cx="915687" cy="43917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284" name="Line"/>
          <p:cNvSpPr/>
          <p:nvPr/>
        </p:nvSpPr>
        <p:spPr>
          <a:xfrm flipH="1" flipV="1">
            <a:off x="4367932" y="3130251"/>
            <a:ext cx="140109" cy="942773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  <p:sp>
        <p:nvSpPr>
          <p:cNvPr id="285" name="Line"/>
          <p:cNvSpPr/>
          <p:nvPr/>
        </p:nvSpPr>
        <p:spPr>
          <a:xfrm flipH="1" flipV="1">
            <a:off x="5437780" y="3167933"/>
            <a:ext cx="1256508" cy="1256508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35717" tIns="35717" rIns="35717" bIns="35717" anchor="ctr"/>
          <a:lstStyle/>
          <a:p>
            <a:pPr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582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" grpId="0" build="p" bldLvl="5" animBg="1" advAuto="0"/>
      <p:bldP spid="277" grpId="0" animBg="1" advAuto="0"/>
      <p:bldP spid="278" grpId="0" animBg="1" advAuto="0"/>
      <p:bldP spid="279" grpId="0" animBg="1" advAuto="0"/>
      <p:bldP spid="280" grpId="0" animBg="1" advAuto="0"/>
      <p:bldP spid="281" grpId="0" animBg="1" advAuto="0"/>
      <p:bldP spid="282" grpId="0" animBg="1" advAuto="0"/>
      <p:bldP spid="283" grpId="0" animBg="1" advAuto="0"/>
      <p:bldP spid="284" grpId="0" animBg="1" advAuto="0"/>
      <p:bldP spid="285" grpId="0" animBg="1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Multi-Argument Even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Multi-Argument Events</a:t>
            </a:r>
          </a:p>
        </p:txBody>
      </p:sp>
      <p:sp>
        <p:nvSpPr>
          <p:cNvPr id="288" name="Napoleon remained married to Marie Louise, though she did not join him in exile on Elba and thereafter never saw her husband again.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Napoleon remained married to Marie Louise, though she did not join him in exile on Elba and thereafter never saw her husband again.</a:t>
            </a:r>
          </a:p>
        </p:txBody>
      </p:sp>
      <p:sp>
        <p:nvSpPr>
          <p:cNvPr id="291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35</a:t>
            </a:fld>
            <a:endParaRPr/>
          </a:p>
        </p:txBody>
      </p:sp>
      <p:sp>
        <p:nvSpPr>
          <p:cNvPr id="289" name="remain_married(N, ·, to ML)…"/>
          <p:cNvSpPr/>
          <p:nvPr/>
        </p:nvSpPr>
        <p:spPr>
          <a:xfrm>
            <a:off x="1045727" y="3838389"/>
            <a:ext cx="4545746" cy="903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>
            <a:spAutoFit/>
          </a:bodyPr>
          <a:lstStyle/>
          <a:p>
            <a:pPr algn="l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remain_married(N, ·, to ML)</a:t>
            </a:r>
          </a:p>
          <a:p>
            <a:pPr algn="l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not_join(ML, N, ·)</a:t>
            </a:r>
          </a:p>
          <a:p>
            <a:pPr algn="l"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not_see(ML, N, ·)</a:t>
            </a:r>
          </a:p>
        </p:txBody>
      </p:sp>
      <p:sp>
        <p:nvSpPr>
          <p:cNvPr id="290" name="Incorporate entities into events as variables.…"/>
          <p:cNvSpPr/>
          <p:nvPr/>
        </p:nvSpPr>
        <p:spPr>
          <a:xfrm>
            <a:off x="669727" y="4978301"/>
            <a:ext cx="7804547" cy="1639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>
            <a:normAutofit fontScale="92500" lnSpcReduction="10000"/>
          </a:bodyPr>
          <a:lstStyle/>
          <a:p>
            <a:pPr marL="312528" indent="-312528">
              <a:spcBef>
                <a:spcPts val="2953"/>
              </a:spcBef>
              <a:buSzPct val="75000"/>
              <a:buChar char="•"/>
            </a:pPr>
            <a:r>
              <a:rPr sz="3000" dirty="0">
                <a:latin typeface="Helvetica Neue"/>
                <a:cs typeface="Helvetica Neue"/>
              </a:rPr>
              <a:t>Incorporate entities into events as variables.</a:t>
            </a:r>
          </a:p>
          <a:p>
            <a:pPr marL="312528" indent="-312528">
              <a:spcBef>
                <a:spcPts val="2953"/>
              </a:spcBef>
              <a:buSzPct val="75000"/>
              <a:buChar char="•"/>
            </a:pPr>
            <a:r>
              <a:rPr sz="3000" dirty="0">
                <a:latin typeface="Helvetica Neue"/>
                <a:cs typeface="Helvetica Neue"/>
              </a:rPr>
              <a:t>Captures pairwise interaction between entities.</a:t>
            </a:r>
          </a:p>
        </p:txBody>
      </p:sp>
    </p:spTree>
    <p:extLst>
      <p:ext uri="{BB962C8B-B14F-4D97-AF65-F5344CB8AC3E}">
        <p14:creationId xmlns:p14="http://schemas.microsoft.com/office/powerpoint/2010/main" val="364617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" grpId="0" build="p" bldLvl="5" animBg="1" advAuto="0"/>
      <p:bldP spid="289" grpId="0" animBg="1" advAuto="0"/>
      <p:bldP spid="290" grpId="0" build="p" bldLvl="5" animBg="1" advAuto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Evaluation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Evaluation</a:t>
            </a:r>
          </a:p>
        </p:txBody>
      </p:sp>
      <p:sp>
        <p:nvSpPr>
          <p:cNvPr id="309" name="“Narrative Cloze” (Chambers &amp; Jurafsky, 2008): from an unseen document, hold one event out, try to infer it given remaining document.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“Narrative Cloze” (Chambers &amp; Jurafsky, 2008): from an unseen document, hold one event out, try to infer it given remaining document.</a:t>
            </a:r>
          </a:p>
          <a:p>
            <a:r>
              <a:rPr dirty="0"/>
              <a:t>“Recall at 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k” </a:t>
            </a:r>
            <a:r>
              <a:rPr dirty="0"/>
              <a:t>(Jans et al., 2012): make 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k</a:t>
            </a:r>
            <a:r>
              <a:rPr dirty="0"/>
              <a:t> top inferences, calculate recall of held-out events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310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799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" grpId="0" build="p" bldLvl="5" animBg="1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Evaluation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Systems</a:t>
            </a:r>
            <a:endParaRPr dirty="0"/>
          </a:p>
        </p:txBody>
      </p:sp>
      <p:sp>
        <p:nvSpPr>
          <p:cNvPr id="309" name="“Narrative Cloze” (Chambers &amp; Jurafsky, 2008): from an unseen document, hold one event out, try to infer it given remaining document.…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“Unigram:” always infer the most common events, ignoring other events.</a:t>
            </a:r>
          </a:p>
          <a:p>
            <a:r>
              <a:rPr lang="en-US" dirty="0" smtClean="0"/>
              <a:t>“Protagonist:” (verb, dependency) pair events co-occurrence model.</a:t>
            </a:r>
          </a:p>
          <a:p>
            <a:r>
              <a:rPr lang="en-US" dirty="0" smtClean="0"/>
              <a:t>“Joint:” multi-argument event co-occurrence model.</a:t>
            </a:r>
            <a:endParaRPr dirty="0"/>
          </a:p>
        </p:txBody>
      </p:sp>
      <p:sp>
        <p:nvSpPr>
          <p:cNvPr id="310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841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Results: Pair Even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Results: Pair Events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9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38</a:t>
            </a:fld>
            <a:endParaRPr/>
          </a:p>
        </p:txBody>
      </p:sp>
      <p:graphicFrame>
        <p:nvGraphicFramePr>
          <p:cNvPr id="317" name="2D Bar Chart"/>
          <p:cNvGraphicFramePr/>
          <p:nvPr>
            <p:extLst>
              <p:ext uri="{D42A27DB-BD31-4B8C-83A1-F6EECF244321}">
                <p14:modId xmlns:p14="http://schemas.microsoft.com/office/powerpoint/2010/main" val="4264904919"/>
              </p:ext>
            </p:extLst>
          </p:nvPr>
        </p:nvGraphicFramePr>
        <p:xfrm>
          <a:off x="2090618" y="1674317"/>
          <a:ext cx="5733268" cy="350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8" name="Recall at 10 for inferring (verb, dependency) events."/>
          <p:cNvSpPr/>
          <p:nvPr/>
        </p:nvSpPr>
        <p:spPr>
          <a:xfrm>
            <a:off x="779954" y="5763663"/>
            <a:ext cx="4942268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Recall at 10 for inferring (verb, dependency) events.</a:t>
            </a:r>
          </a:p>
        </p:txBody>
      </p:sp>
    </p:spTree>
    <p:extLst>
      <p:ext uri="{BB962C8B-B14F-4D97-AF65-F5344CB8AC3E}">
        <p14:creationId xmlns:p14="http://schemas.microsoft.com/office/powerpoint/2010/main" val="281290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Results: Multi-Argument Event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r>
              <a:rPr sz="4400" dirty="0"/>
              <a:t>Results: Multi-Argument Events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4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39</a:t>
            </a:fld>
            <a:endParaRPr/>
          </a:p>
        </p:txBody>
      </p:sp>
      <p:graphicFrame>
        <p:nvGraphicFramePr>
          <p:cNvPr id="322" name="2D Bar Chart"/>
          <p:cNvGraphicFramePr/>
          <p:nvPr>
            <p:extLst>
              <p:ext uri="{D42A27DB-BD31-4B8C-83A1-F6EECF244321}">
                <p14:modId xmlns:p14="http://schemas.microsoft.com/office/powerpoint/2010/main" val="2637817188"/>
              </p:ext>
            </p:extLst>
          </p:nvPr>
        </p:nvGraphicFramePr>
        <p:xfrm>
          <a:off x="1165487" y="1600200"/>
          <a:ext cx="6607200" cy="350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3" name="Recall at 10 for inferring Multi-argument events."/>
          <p:cNvSpPr/>
          <p:nvPr/>
        </p:nvSpPr>
        <p:spPr>
          <a:xfrm>
            <a:off x="1128427" y="5763663"/>
            <a:ext cx="460830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Recall at 10 for inferring Multi-argument events.</a:t>
            </a:r>
          </a:p>
        </p:txBody>
      </p:sp>
    </p:spTree>
    <p:extLst>
      <p:ext uri="{BB962C8B-B14F-4D97-AF65-F5344CB8AC3E}">
        <p14:creationId xmlns:p14="http://schemas.microsoft.com/office/powerpoint/2010/main" val="395555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5000"/>
              <a:t>Event Inference: Motivation</a:t>
            </a:r>
          </a:p>
        </p:txBody>
      </p:sp>
      <p:sp>
        <p:nvSpPr>
          <p:cNvPr id="58" name="Shape 58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 i="1"/>
              <a:t>The Convention </a:t>
            </a:r>
            <a:r>
              <a:rPr sz="2400" b="1" i="1"/>
              <a:t>ordered the arrest</a:t>
            </a:r>
            <a:r>
              <a:rPr sz="2500" i="1"/>
              <a:t> of Robespierre.… Troops from the Commune, under General Coffinhal, arrived to free the prisoners and then marched against the Convention itself.</a:t>
            </a:r>
            <a:br>
              <a:rPr sz="2500" i="1"/>
            </a:br>
            <a:r>
              <a:rPr sz="2500" i="1"/>
              <a:t/>
            </a:r>
            <a:br>
              <a:rPr sz="2500" i="1"/>
            </a:br>
            <a:r>
              <a:rPr sz="2500" i="1"/>
              <a:t>  –</a:t>
            </a:r>
            <a:r>
              <a:rPr sz="2500"/>
              <a:t>Wikipedia</a:t>
            </a:r>
          </a:p>
          <a:p>
            <a:pPr marL="616374" lvl="1" indent="-303846">
              <a:defRPr sz="1800"/>
            </a:pPr>
            <a:r>
              <a:rPr sz="2500" b="1"/>
              <a:t>Was Robespierre arrested?</a:t>
            </a:r>
            <a:br>
              <a:rPr sz="2500" b="1"/>
            </a:br>
            <a:r>
              <a:rPr sz="2500" b="1"/>
              <a:t/>
            </a:r>
            <a:br>
              <a:rPr sz="2500" b="1"/>
            </a:br>
            <a:endParaRPr sz="2500" b="1"/>
          </a:p>
        </p:txBody>
      </p:sp>
      <p:sp>
        <p:nvSpPr>
          <p:cNvPr id="59" name="Shape 59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91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b="1" dirty="0" smtClean="0"/>
              <a:t>Work from Proposal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29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b="1" dirty="0" smtClean="0"/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b="1" dirty="0" smtClean="0"/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42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o-occurrence Model Shortcoming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defTabSz="490727">
              <a:defRPr sz="6719"/>
            </a:lvl1pPr>
          </a:lstStyle>
          <a:p>
            <a:r>
              <a:rPr sz="4400" dirty="0"/>
              <a:t>Co-occurrence Model Shortcomings</a:t>
            </a:r>
          </a:p>
        </p:txBody>
      </p:sp>
      <p:sp>
        <p:nvSpPr>
          <p:cNvPr id="332" name="The co-occurrence-based method has shortcomings:…"/>
          <p:cNvSpPr>
            <a:spLocks noGrp="1"/>
          </p:cNvSpPr>
          <p:nvPr>
            <p:ph idx="1"/>
          </p:nvPr>
        </p:nvSpPr>
        <p:spPr>
          <a:xfrm>
            <a:off x="457200" y="2135665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dirty="0"/>
              <a:t>The co-occurrence-based method has shortcomings:</a:t>
            </a:r>
          </a:p>
          <a:p>
            <a:pPr lvl="1"/>
            <a:r>
              <a:rPr dirty="0"/>
              <a:t>“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x married y</a:t>
            </a:r>
            <a:r>
              <a:rPr dirty="0"/>
              <a:t>” and “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x is married to y</a:t>
            </a:r>
            <a:r>
              <a:rPr dirty="0"/>
              <a:t>” are unrelated events.</a:t>
            </a:r>
          </a:p>
          <a:p>
            <a:pPr lvl="1"/>
            <a:r>
              <a:rPr dirty="0"/>
              <a:t>Nouns are ignored. (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she sits on the chair</a:t>
            </a:r>
            <a:r>
              <a:rPr dirty="0"/>
              <a:t> vs </a:t>
            </a:r>
            <a:r>
              <a:rPr i="1" dirty="0">
                <a:latin typeface="Helvetica"/>
                <a:ea typeface="Helvetica"/>
                <a:cs typeface="Helvetica"/>
                <a:sym typeface="Helvetica"/>
              </a:rPr>
              <a:t>she sits on the board of directors</a:t>
            </a:r>
            <a:r>
              <a:rPr dirty="0"/>
              <a:t>)</a:t>
            </a:r>
            <a:r>
              <a:rPr dirty="0" smtClean="0"/>
              <a:t>.</a:t>
            </a:r>
            <a:endParaRPr lang="en-US" dirty="0" smtClean="0"/>
          </a:p>
          <a:p>
            <a:r>
              <a:rPr lang="en-US" dirty="0" smtClean="0"/>
              <a:t>We’ll </a:t>
            </a:r>
            <a:r>
              <a:rPr lang="en-US" b="1" dirty="0" smtClean="0"/>
              <a:t>decompose events </a:t>
            </a:r>
            <a:r>
              <a:rPr lang="en-US" dirty="0" smtClean="0"/>
              <a:t>into components to address these shortcomings.</a:t>
            </a:r>
            <a:endParaRPr dirty="0"/>
          </a:p>
        </p:txBody>
      </p:sp>
      <p:sp>
        <p:nvSpPr>
          <p:cNvPr id="333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593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LSTM Script models…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LSTM Script models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[Pichotta &amp; Mooney, AAAI 2016]</a:t>
            </a:r>
            <a:endParaRPr dirty="0"/>
          </a:p>
        </p:txBody>
      </p:sp>
      <p:sp>
        <p:nvSpPr>
          <p:cNvPr id="336" name="Feed event sequences into LSTM sequence model.…"/>
          <p:cNvSpPr>
            <a:spLocks noGrp="1"/>
          </p:cNvSpPr>
          <p:nvPr>
            <p:ph idx="1"/>
          </p:nvPr>
        </p:nvSpPr>
        <p:spPr>
          <a:xfrm>
            <a:off x="457200" y="1707293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dirty="0"/>
              <a:t>Feed event sequences into LSTM sequence model.</a:t>
            </a:r>
          </a:p>
          <a:p>
            <a:r>
              <a:rPr dirty="0"/>
              <a:t>To infer events, have the model generate likely events from sequence.</a:t>
            </a:r>
          </a:p>
          <a:p>
            <a:r>
              <a:rPr dirty="0"/>
              <a:t>Can input noun info, coref info, or both.</a:t>
            </a:r>
          </a:p>
        </p:txBody>
      </p:sp>
      <p:sp>
        <p:nvSpPr>
          <p:cNvPr id="337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37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" grpId="0" build="p" bldLvl="5" animBg="1" advAuto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LSTM Script model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LSTM Script models</a:t>
            </a:r>
          </a:p>
        </p:txBody>
      </p:sp>
      <p:sp>
        <p:nvSpPr>
          <p:cNvPr id="340" name="In April 1866 Congress again passed the bill. Johnson again vetoed it.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In April 1866 Congress again passed the bill. Johnson again vetoed it.</a:t>
            </a:r>
          </a:p>
        </p:txBody>
      </p:sp>
      <p:sp>
        <p:nvSpPr>
          <p:cNvPr id="342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44</a:t>
            </a:fld>
            <a:endParaRPr/>
          </a:p>
        </p:txBody>
      </p:sp>
      <p:pic>
        <p:nvPicPr>
          <p:cNvPr id="341" name="abstract_rnn_nonunrolled.pdf" descr="abstract_rnn_nonunrolled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8094" y="2634747"/>
            <a:ext cx="5007812" cy="3485318"/>
          </a:xfrm>
          <a:prstGeom prst="rect">
            <a:avLst/>
          </a:prstGeom>
          <a:ln w="12700">
            <a:miter lim="400000"/>
          </a:ln>
        </p:spPr>
      </p:pic>
      <p:sp>
        <p:nvSpPr>
          <p:cNvPr id="343" name="[pass, congress, bill, in, april]; [veto, johnson, it, ·, ·]"/>
          <p:cNvSpPr/>
          <p:nvPr/>
        </p:nvSpPr>
        <p:spPr>
          <a:xfrm>
            <a:off x="496195" y="2844908"/>
            <a:ext cx="487554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[pass, congress, bill, in, april]; [veto, johnson, it, ·, ·]</a:t>
            </a:r>
          </a:p>
        </p:txBody>
      </p:sp>
    </p:spTree>
    <p:extLst>
      <p:ext uri="{BB962C8B-B14F-4D97-AF65-F5344CB8AC3E}">
        <p14:creationId xmlns:p14="http://schemas.microsoft.com/office/powerpoint/2010/main" val="370009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animBg="1" advAuto="0"/>
      <p:bldP spid="341" grpId="0" animBg="1" advAuto="0"/>
      <p:bldP spid="343" grpId="0" animBg="1" advAuto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LSTM Script model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LSTM Script models</a:t>
            </a:r>
          </a:p>
        </p:txBody>
      </p:sp>
      <p:sp>
        <p:nvSpPr>
          <p:cNvPr id="346" name="In April 1866 Congress again passed the bill. Johnson again vetoed it.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In April 1866 Congress again passed the bill. Johnson again vetoed it.</a:t>
            </a:r>
          </a:p>
        </p:txBody>
      </p:sp>
      <p:sp>
        <p:nvSpPr>
          <p:cNvPr id="348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45</a:t>
            </a:fld>
            <a:endParaRPr/>
          </a:p>
        </p:txBody>
      </p:sp>
      <p:pic>
        <p:nvPicPr>
          <p:cNvPr id="347" name="instantiated_rnn_1.pdf" descr="instantiated_rnn_1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816733"/>
            <a:ext cx="9144001" cy="2982873"/>
          </a:xfrm>
          <a:prstGeom prst="rect">
            <a:avLst/>
          </a:prstGeom>
          <a:ln w="12700">
            <a:miter lim="400000"/>
          </a:ln>
        </p:spPr>
      </p:pic>
      <p:sp>
        <p:nvSpPr>
          <p:cNvPr id="349" name="[pass, congress, bill, in, april]; [veto, johnson, it, ·, ·]"/>
          <p:cNvSpPr/>
          <p:nvPr/>
        </p:nvSpPr>
        <p:spPr>
          <a:xfrm>
            <a:off x="496195" y="2844908"/>
            <a:ext cx="487554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[pass, congress, bill, in, april]; [veto, johnson, it, ·, ·]</a:t>
            </a:r>
          </a:p>
        </p:txBody>
      </p:sp>
      <p:sp>
        <p:nvSpPr>
          <p:cNvPr id="350" name="[                                          ]"/>
          <p:cNvSpPr/>
          <p:nvPr/>
        </p:nvSpPr>
        <p:spPr>
          <a:xfrm>
            <a:off x="224065" y="5147701"/>
            <a:ext cx="14291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>
              <a:defRPr>
                <a:solidFill>
                  <a:srgbClr val="A6AAA9"/>
                </a:solidFill>
              </a:defRPr>
            </a:lvl1pPr>
          </a:lstStyle>
          <a:p>
            <a:r>
              <a:rPr dirty="0"/>
              <a:t>[                                          </a:t>
            </a:r>
          </a:p>
        </p:txBody>
      </p:sp>
      <p:sp>
        <p:nvSpPr>
          <p:cNvPr id="351" name="[                                          ]"/>
          <p:cNvSpPr/>
          <p:nvPr/>
        </p:nvSpPr>
        <p:spPr>
          <a:xfrm>
            <a:off x="4582371" y="5147701"/>
            <a:ext cx="2405478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>
              <a:defRPr>
                <a:solidFill>
                  <a:srgbClr val="A6AAA9"/>
                </a:solidFill>
              </a:defRPr>
            </a:lvl1pPr>
          </a:lstStyle>
          <a:p>
            <a:r>
              <a:t>[                                          ]</a:t>
            </a:r>
          </a:p>
        </p:txBody>
      </p:sp>
      <p:sp>
        <p:nvSpPr>
          <p:cNvPr id="9" name="[                                          ]"/>
          <p:cNvSpPr/>
          <p:nvPr/>
        </p:nvSpPr>
        <p:spPr>
          <a:xfrm>
            <a:off x="4232317" y="5147111"/>
            <a:ext cx="14291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>
              <a:defRPr>
                <a:solidFill>
                  <a:srgbClr val="A6AAA9"/>
                </a:solidFill>
              </a:defRPr>
            </a:lvl1pPr>
          </a:lstStyle>
          <a:p>
            <a:r>
              <a:rPr lang="en-US" dirty="0" smtClean="0"/>
              <a:t>]</a:t>
            </a:r>
            <a:r>
              <a:rPr dirty="0" smtClean="0"/>
              <a:t>                                        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902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LSTM Script model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LSTM Script models</a:t>
            </a:r>
          </a:p>
        </p:txBody>
      </p:sp>
      <p:sp>
        <p:nvSpPr>
          <p:cNvPr id="354" name="In April 1866 Congress again passed the bill. Johnson again vetoed it.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In April 1866 Congress again passed the bill. Johnson again vetoed it.</a:t>
            </a:r>
          </a:p>
        </p:txBody>
      </p:sp>
      <p:sp>
        <p:nvSpPr>
          <p:cNvPr id="358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46</a:t>
            </a:fld>
            <a:endParaRPr/>
          </a:p>
        </p:txBody>
      </p:sp>
      <p:sp>
        <p:nvSpPr>
          <p:cNvPr id="355" name="v       es       eo        ep      p       v       es       eo       ep        p"/>
          <p:cNvSpPr/>
          <p:nvPr/>
        </p:nvSpPr>
        <p:spPr>
          <a:xfrm>
            <a:off x="415552" y="5446591"/>
            <a:ext cx="8224596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>
              <a:defRPr i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v </a:t>
            </a:r>
            <a:r>
              <a:rPr lang="en-US" dirty="0" smtClean="0"/>
              <a:t>     </a:t>
            </a:r>
            <a:r>
              <a:rPr dirty="0" smtClean="0"/>
              <a:t>      </a:t>
            </a:r>
            <a:r>
              <a:rPr dirty="0"/>
              <a:t>e</a:t>
            </a:r>
            <a:r>
              <a:rPr baseline="-5999" dirty="0"/>
              <a:t>s</a:t>
            </a:r>
            <a:r>
              <a:rPr dirty="0"/>
              <a:t> </a:t>
            </a:r>
            <a:r>
              <a:rPr lang="en-US" dirty="0" smtClean="0"/>
              <a:t>    </a:t>
            </a:r>
            <a:r>
              <a:rPr dirty="0" smtClean="0"/>
              <a:t>      </a:t>
            </a:r>
            <a:r>
              <a:rPr dirty="0"/>
              <a:t>e</a:t>
            </a:r>
            <a:r>
              <a:rPr baseline="-5999" dirty="0"/>
              <a:t>o  </a:t>
            </a:r>
            <a:r>
              <a:rPr lang="en-US" baseline="-5999" dirty="0" smtClean="0"/>
              <a:t>     </a:t>
            </a:r>
            <a:r>
              <a:rPr dirty="0" smtClean="0"/>
              <a:t>      </a:t>
            </a:r>
            <a:r>
              <a:rPr dirty="0"/>
              <a:t>e</a:t>
            </a:r>
            <a:r>
              <a:rPr baseline="-5999" dirty="0"/>
              <a:t>p</a:t>
            </a:r>
            <a:r>
              <a:rPr dirty="0"/>
              <a:t>  </a:t>
            </a:r>
            <a:r>
              <a:rPr lang="en-US" dirty="0" smtClean="0"/>
              <a:t>    </a:t>
            </a:r>
            <a:r>
              <a:rPr dirty="0" smtClean="0"/>
              <a:t>    </a:t>
            </a:r>
            <a:r>
              <a:rPr dirty="0"/>
              <a:t>p      </a:t>
            </a:r>
            <a:r>
              <a:rPr lang="en-US" dirty="0" smtClean="0"/>
              <a:t>    </a:t>
            </a:r>
            <a:r>
              <a:rPr dirty="0" smtClean="0"/>
              <a:t> </a:t>
            </a:r>
            <a:r>
              <a:rPr dirty="0"/>
              <a:t>v   </a:t>
            </a:r>
            <a:r>
              <a:rPr lang="en-US" dirty="0" smtClean="0"/>
              <a:t>     </a:t>
            </a:r>
            <a:r>
              <a:rPr dirty="0" smtClean="0"/>
              <a:t>    </a:t>
            </a:r>
            <a:r>
              <a:rPr dirty="0"/>
              <a:t>e</a:t>
            </a:r>
            <a:r>
              <a:rPr baseline="-5999" dirty="0"/>
              <a:t>s   </a:t>
            </a:r>
            <a:r>
              <a:rPr lang="en-US" baseline="-5999" dirty="0" smtClean="0"/>
              <a:t>        </a:t>
            </a:r>
            <a:r>
              <a:rPr baseline="-5999" dirty="0" smtClean="0"/>
              <a:t> </a:t>
            </a:r>
            <a:r>
              <a:rPr dirty="0" smtClean="0"/>
              <a:t>   </a:t>
            </a:r>
            <a:r>
              <a:rPr dirty="0"/>
              <a:t>e</a:t>
            </a:r>
            <a:r>
              <a:rPr baseline="-5999" dirty="0"/>
              <a:t>o</a:t>
            </a:r>
            <a:r>
              <a:rPr dirty="0"/>
              <a:t>    </a:t>
            </a:r>
            <a:r>
              <a:rPr lang="en-US" dirty="0" smtClean="0"/>
              <a:t>   </a:t>
            </a:r>
            <a:r>
              <a:rPr dirty="0" smtClean="0"/>
              <a:t>   </a:t>
            </a:r>
            <a:r>
              <a:rPr dirty="0"/>
              <a:t>e</a:t>
            </a:r>
            <a:r>
              <a:rPr baseline="-5999" dirty="0"/>
              <a:t>p  </a:t>
            </a:r>
            <a:r>
              <a:rPr dirty="0"/>
              <a:t> </a:t>
            </a:r>
            <a:r>
              <a:rPr lang="en-US" dirty="0" smtClean="0"/>
              <a:t>     </a:t>
            </a:r>
            <a:r>
              <a:rPr dirty="0" smtClean="0"/>
              <a:t>     </a:t>
            </a:r>
            <a:r>
              <a:rPr dirty="0"/>
              <a:t>p</a:t>
            </a:r>
          </a:p>
        </p:txBody>
      </p:sp>
      <p:sp>
        <p:nvSpPr>
          <p:cNvPr id="356" name="-         S        1         S       -        -        S       1        -            -"/>
          <p:cNvSpPr/>
          <p:nvPr/>
        </p:nvSpPr>
        <p:spPr>
          <a:xfrm>
            <a:off x="388977" y="5830568"/>
            <a:ext cx="8236205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>
              <a:defRPr i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-     </a:t>
            </a:r>
            <a:r>
              <a:rPr lang="en-US" dirty="0" smtClean="0"/>
              <a:t>    </a:t>
            </a:r>
            <a:r>
              <a:rPr dirty="0" smtClean="0"/>
              <a:t>    </a:t>
            </a:r>
            <a:r>
              <a:rPr dirty="0"/>
              <a:t>S    </a:t>
            </a:r>
            <a:r>
              <a:rPr lang="en-US" dirty="0" smtClean="0"/>
              <a:t>     </a:t>
            </a:r>
            <a:r>
              <a:rPr dirty="0" smtClean="0"/>
              <a:t>   </a:t>
            </a:r>
            <a:r>
              <a:rPr dirty="0"/>
              <a:t>1</a:t>
            </a:r>
            <a:r>
              <a:rPr baseline="-5999" dirty="0"/>
              <a:t>  </a:t>
            </a:r>
            <a:r>
              <a:rPr dirty="0"/>
              <a:t>  </a:t>
            </a:r>
            <a:r>
              <a:rPr lang="en-US" dirty="0" smtClean="0"/>
              <a:t>    </a:t>
            </a:r>
            <a:r>
              <a:rPr dirty="0" smtClean="0"/>
              <a:t>     </a:t>
            </a:r>
            <a:r>
              <a:rPr dirty="0"/>
              <a:t>S      </a:t>
            </a:r>
            <a:r>
              <a:rPr lang="en-US" dirty="0" smtClean="0"/>
              <a:t>    </a:t>
            </a:r>
            <a:r>
              <a:rPr dirty="0" smtClean="0"/>
              <a:t> </a:t>
            </a:r>
            <a:r>
              <a:rPr dirty="0"/>
              <a:t>-   </a:t>
            </a:r>
            <a:r>
              <a:rPr lang="en-US" dirty="0" smtClean="0"/>
              <a:t>    </a:t>
            </a:r>
            <a:r>
              <a:rPr dirty="0" smtClean="0"/>
              <a:t>     </a:t>
            </a:r>
            <a:r>
              <a:rPr dirty="0"/>
              <a:t>-   </a:t>
            </a:r>
            <a:r>
              <a:rPr lang="en-US" dirty="0" smtClean="0"/>
              <a:t>    </a:t>
            </a:r>
            <a:r>
              <a:rPr dirty="0" smtClean="0"/>
              <a:t>     </a:t>
            </a:r>
            <a:r>
              <a:rPr dirty="0"/>
              <a:t>S</a:t>
            </a:r>
            <a:r>
              <a:rPr baseline="-5999" dirty="0"/>
              <a:t>   </a:t>
            </a:r>
            <a:r>
              <a:rPr lang="en-US" baseline="-5999" dirty="0" smtClean="0"/>
              <a:t>         </a:t>
            </a:r>
            <a:r>
              <a:rPr baseline="-5999" dirty="0" smtClean="0"/>
              <a:t> </a:t>
            </a:r>
            <a:r>
              <a:rPr dirty="0" smtClean="0"/>
              <a:t>   </a:t>
            </a:r>
            <a:r>
              <a:rPr dirty="0"/>
              <a:t>1   </a:t>
            </a:r>
            <a:r>
              <a:rPr lang="en-US" dirty="0" smtClean="0"/>
              <a:t>    </a:t>
            </a:r>
            <a:r>
              <a:rPr dirty="0" smtClean="0"/>
              <a:t>     </a:t>
            </a:r>
            <a:r>
              <a:rPr dirty="0"/>
              <a:t>-</a:t>
            </a:r>
            <a:r>
              <a:rPr baseline="-5999" dirty="0"/>
              <a:t>  </a:t>
            </a:r>
            <a:r>
              <a:rPr lang="en-US" baseline="-5999" dirty="0" smtClean="0"/>
              <a:t>   </a:t>
            </a:r>
            <a:r>
              <a:rPr dirty="0" smtClean="0"/>
              <a:t>          </a:t>
            </a:r>
            <a:r>
              <a:rPr dirty="0"/>
              <a:t>-</a:t>
            </a:r>
          </a:p>
        </p:txBody>
      </p:sp>
      <p:pic>
        <p:nvPicPr>
          <p:cNvPr id="357" name="instantiated_rnn_2.pdf" descr="instantiated_rnn_2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2820645"/>
            <a:ext cx="9144001" cy="2982873"/>
          </a:xfrm>
          <a:prstGeom prst="rect">
            <a:avLst/>
          </a:prstGeom>
          <a:ln w="12700">
            <a:miter lim="400000"/>
          </a:ln>
        </p:spPr>
      </p:pic>
      <p:sp>
        <p:nvSpPr>
          <p:cNvPr id="359" name="[                                          ]"/>
          <p:cNvSpPr/>
          <p:nvPr/>
        </p:nvSpPr>
        <p:spPr>
          <a:xfrm>
            <a:off x="224065" y="5147701"/>
            <a:ext cx="2405478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>
              <a:defRPr>
                <a:solidFill>
                  <a:srgbClr val="A6AAA9"/>
                </a:solidFill>
              </a:defRPr>
            </a:lvl1pPr>
          </a:lstStyle>
          <a:p>
            <a:r>
              <a:t>[                                          ]</a:t>
            </a:r>
          </a:p>
        </p:txBody>
      </p:sp>
      <p:sp>
        <p:nvSpPr>
          <p:cNvPr id="360" name="[                                          ]"/>
          <p:cNvSpPr/>
          <p:nvPr/>
        </p:nvSpPr>
        <p:spPr>
          <a:xfrm>
            <a:off x="4582371" y="5147701"/>
            <a:ext cx="2405478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l">
              <a:defRPr>
                <a:solidFill>
                  <a:srgbClr val="A6AAA9"/>
                </a:solidFill>
              </a:defRPr>
            </a:lvl1pPr>
          </a:lstStyle>
          <a:p>
            <a:r>
              <a:t>[                                          ]</a:t>
            </a:r>
          </a:p>
        </p:txBody>
      </p:sp>
    </p:spTree>
    <p:extLst>
      <p:ext uri="{BB962C8B-B14F-4D97-AF65-F5344CB8AC3E}">
        <p14:creationId xmlns:p14="http://schemas.microsoft.com/office/powerpoint/2010/main" val="340112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" grpId="0" animBg="1" advAuto="0"/>
      <p:bldP spid="356" grpId="0" animBg="1" advAuto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Results: Predicting…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defTabSz="345030">
              <a:defRPr sz="6719"/>
            </a:pPr>
            <a:r>
              <a:rPr sz="3600" dirty="0"/>
              <a:t>Results: Predicting </a:t>
            </a:r>
          </a:p>
          <a:p>
            <a:pPr defTabSz="345030">
              <a:defRPr sz="6719"/>
            </a:pPr>
            <a:r>
              <a:rPr sz="3600" dirty="0"/>
              <a:t>Verbs &amp; Coreference Info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9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47</a:t>
            </a:fld>
            <a:endParaRPr/>
          </a:p>
        </p:txBody>
      </p:sp>
      <p:graphicFrame>
        <p:nvGraphicFramePr>
          <p:cNvPr id="367" name="2D Bar Chart"/>
          <p:cNvGraphicFramePr/>
          <p:nvPr>
            <p:extLst>
              <p:ext uri="{D42A27DB-BD31-4B8C-83A1-F6EECF244321}">
                <p14:modId xmlns:p14="http://schemas.microsoft.com/office/powerpoint/2010/main" val="314992332"/>
              </p:ext>
            </p:extLst>
          </p:nvPr>
        </p:nvGraphicFramePr>
        <p:xfrm>
          <a:off x="1254646" y="2026194"/>
          <a:ext cx="6365035" cy="350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8" name="Recall at 25 for inferring Verbs &amp; Coref info"/>
          <p:cNvSpPr/>
          <p:nvPr/>
        </p:nvSpPr>
        <p:spPr>
          <a:xfrm>
            <a:off x="1470631" y="5763663"/>
            <a:ext cx="4114179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Recall at 25 for inferring Verbs &amp; Coref info</a:t>
            </a:r>
          </a:p>
        </p:txBody>
      </p:sp>
    </p:spTree>
    <p:extLst>
      <p:ext uri="{BB962C8B-B14F-4D97-AF65-F5344CB8AC3E}">
        <p14:creationId xmlns:p14="http://schemas.microsoft.com/office/powerpoint/2010/main" val="23999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Results: Predicting…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defTabSz="345030">
              <a:defRPr sz="6719"/>
            </a:pPr>
            <a:r>
              <a:rPr sz="4000" dirty="0"/>
              <a:t>Results: Predicting </a:t>
            </a:r>
          </a:p>
          <a:p>
            <a:pPr defTabSz="345030">
              <a:defRPr sz="6719"/>
            </a:pPr>
            <a:r>
              <a:rPr sz="4000" dirty="0"/>
              <a:t>Verbs &amp; Nouns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4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48</a:t>
            </a:fld>
            <a:endParaRPr/>
          </a:p>
        </p:txBody>
      </p:sp>
      <p:graphicFrame>
        <p:nvGraphicFramePr>
          <p:cNvPr id="372" name="2D Bar Chart"/>
          <p:cNvGraphicFramePr/>
          <p:nvPr>
            <p:extLst>
              <p:ext uri="{D42A27DB-BD31-4B8C-83A1-F6EECF244321}">
                <p14:modId xmlns:p14="http://schemas.microsoft.com/office/powerpoint/2010/main" val="3151579796"/>
              </p:ext>
            </p:extLst>
          </p:nvPr>
        </p:nvGraphicFramePr>
        <p:xfrm>
          <a:off x="1699998" y="2087390"/>
          <a:ext cx="5850436" cy="350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3" name="Recall at 25 for inferring Verbs &amp; Nouns"/>
          <p:cNvSpPr/>
          <p:nvPr/>
        </p:nvSpPr>
        <p:spPr>
          <a:xfrm>
            <a:off x="1699998" y="5763663"/>
            <a:ext cx="3791098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t>Recall at 25 for inferring Verbs &amp; Nouns</a:t>
            </a:r>
          </a:p>
        </p:txBody>
      </p:sp>
    </p:spTree>
    <p:extLst>
      <p:ext uri="{BB962C8B-B14F-4D97-AF65-F5344CB8AC3E}">
        <p14:creationId xmlns:p14="http://schemas.microsoft.com/office/powerpoint/2010/main" val="152253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Results: Crowdsourced Eval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502412">
              <a:defRPr sz="6880"/>
            </a:lvl1pPr>
          </a:lstStyle>
          <a:p>
            <a:r>
              <a:rPr sz="4000" dirty="0"/>
              <a:t>Results: Crowdsourced Eval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3" name="Slide Number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49</a:t>
            </a:fld>
            <a:endParaRPr/>
          </a:p>
        </p:txBody>
      </p:sp>
      <p:graphicFrame>
        <p:nvGraphicFramePr>
          <p:cNvPr id="381" name="2D Bar Chart"/>
          <p:cNvGraphicFramePr/>
          <p:nvPr>
            <p:extLst>
              <p:ext uri="{D42A27DB-BD31-4B8C-83A1-F6EECF244321}">
                <p14:modId xmlns:p14="http://schemas.microsoft.com/office/powerpoint/2010/main" val="2329196530"/>
              </p:ext>
            </p:extLst>
          </p:nvPr>
        </p:nvGraphicFramePr>
        <p:xfrm>
          <a:off x="2067840" y="2102689"/>
          <a:ext cx="5215229" cy="350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82" name="Filtered Human judgments of top inferences (5 Max)"/>
          <p:cNvSpPr/>
          <p:nvPr/>
        </p:nvSpPr>
        <p:spPr>
          <a:xfrm>
            <a:off x="794903" y="5763663"/>
            <a:ext cx="635228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r>
              <a:rPr dirty="0"/>
              <a:t>Filtered Human judgments of top inferences (5 </a:t>
            </a:r>
            <a:r>
              <a:rPr dirty="0" smtClean="0"/>
              <a:t>Max</a:t>
            </a:r>
            <a:r>
              <a:rPr lang="en-US" dirty="0" smtClean="0"/>
              <a:t>, higher better</a:t>
            </a:r>
            <a:r>
              <a:rPr dirty="0" smtClean="0"/>
              <a:t>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472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5000"/>
              <a:t>Event Inference: Motivation</a:t>
            </a:r>
          </a:p>
        </p:txBody>
      </p:sp>
      <p:sp>
        <p:nvSpPr>
          <p:cNvPr id="62" name="Shape 6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 i="1"/>
              <a:t>The Convention </a:t>
            </a:r>
            <a:r>
              <a:rPr sz="2400" b="1" i="1"/>
              <a:t>ordered the arrest</a:t>
            </a:r>
            <a:r>
              <a:rPr sz="2500" i="1"/>
              <a:t> of Robespierre.… Troops from the Commune, under General Coffinhal, </a:t>
            </a:r>
            <a:r>
              <a:rPr sz="2300" b="1" i="1"/>
              <a:t>arrived to free the prisoners</a:t>
            </a:r>
            <a:r>
              <a:rPr sz="2500" i="1"/>
              <a:t> and then marched against the Convention itself.</a:t>
            </a:r>
            <a:br>
              <a:rPr sz="2500" i="1"/>
            </a:br>
            <a:r>
              <a:rPr sz="2500" i="1"/>
              <a:t/>
            </a:r>
            <a:br>
              <a:rPr sz="2500" i="1"/>
            </a:br>
            <a:r>
              <a:rPr sz="2500" i="1"/>
              <a:t>  –</a:t>
            </a:r>
            <a:r>
              <a:rPr sz="2500"/>
              <a:t>Wikipedia</a:t>
            </a:r>
          </a:p>
          <a:p>
            <a:pPr marL="616374" lvl="1" indent="-303846">
              <a:defRPr sz="1800"/>
            </a:pPr>
            <a:r>
              <a:rPr sz="2500" b="1"/>
              <a:t>Was Robespierre arrested?</a:t>
            </a:r>
            <a:br>
              <a:rPr sz="2500" b="1"/>
            </a:br>
            <a:r>
              <a:rPr sz="2500" b="1"/>
              <a:t/>
            </a:r>
            <a:br>
              <a:rPr sz="2500" b="1"/>
            </a:br>
            <a:endParaRPr sz="2500" b="1"/>
          </a:p>
        </p:txBody>
      </p:sp>
      <p:sp>
        <p:nvSpPr>
          <p:cNvPr id="63" name="Shape 6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422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b="1" dirty="0" smtClean="0"/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36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b="1" dirty="0" smtClean="0"/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05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3305">
              <a:defRPr sz="7440"/>
            </a:lvl1pPr>
          </a:lstStyle>
          <a:p>
            <a:pPr lvl="0">
              <a:defRPr sz="1800"/>
            </a:pPr>
            <a:r>
              <a:rPr sz="5200"/>
              <a:t>Event Sequence Learning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" name="Shape 9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52</a:t>
            </a:fld>
            <a:endParaRPr/>
          </a:p>
        </p:txBody>
      </p:sp>
      <p:sp>
        <p:nvSpPr>
          <p:cNvPr id="99" name="Shape 99"/>
          <p:cNvSpPr/>
          <p:nvPr/>
        </p:nvSpPr>
        <p:spPr>
          <a:xfrm>
            <a:off x="246576" y="2432228"/>
            <a:ext cx="1816496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292805" y="2489565"/>
            <a:ext cx="1559293" cy="12262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Millions</a:t>
            </a:r>
          </a:p>
          <a:p>
            <a:pPr lvl="0">
              <a:defRPr sz="1800"/>
            </a:pPr>
            <a:r>
              <a:rPr sz="2500"/>
              <a:t>of</a:t>
            </a:r>
          </a:p>
          <a:p>
            <a:pPr lvl="0">
              <a:defRPr sz="1800"/>
            </a:pPr>
            <a:r>
              <a:rPr sz="2500"/>
              <a:t>Documents</a:t>
            </a:r>
          </a:p>
        </p:txBody>
      </p:sp>
      <p:sp>
        <p:nvSpPr>
          <p:cNvPr id="101" name="Shape 101"/>
          <p:cNvSpPr/>
          <p:nvPr/>
        </p:nvSpPr>
        <p:spPr>
          <a:xfrm>
            <a:off x="2053227" y="3102712"/>
            <a:ext cx="800044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2867330" y="2501170"/>
            <a:ext cx="2319608" cy="1203084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2881955" y="2489565"/>
            <a:ext cx="2050907" cy="12262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 algn="l">
              <a:defRPr sz="1800"/>
            </a:pPr>
            <a:r>
              <a:rPr sz="2500"/>
              <a:t>NLP Pipeline</a:t>
            </a:r>
          </a:p>
          <a:p>
            <a:pPr lvl="0" algn="l">
              <a:defRPr sz="1800"/>
            </a:pPr>
            <a:r>
              <a:rPr sz="2500"/>
              <a:t>   </a:t>
            </a:r>
            <a:r>
              <a:rPr sz="1700"/>
              <a:t>• </a:t>
            </a:r>
            <a:r>
              <a:rPr sz="2500"/>
              <a:t>Syntax</a:t>
            </a:r>
          </a:p>
          <a:p>
            <a:pPr lvl="0" algn="l">
              <a:defRPr sz="1800"/>
            </a:pPr>
            <a:r>
              <a:rPr sz="2500"/>
              <a:t>   </a:t>
            </a:r>
            <a:r>
              <a:rPr sz="1700"/>
              <a:t>• </a:t>
            </a:r>
            <a:r>
              <a:rPr sz="2500"/>
              <a:t>Coreference</a:t>
            </a:r>
          </a:p>
        </p:txBody>
      </p:sp>
      <p:sp>
        <p:nvSpPr>
          <p:cNvPr id="104" name="Shape 104"/>
          <p:cNvSpPr/>
          <p:nvPr/>
        </p:nvSpPr>
        <p:spPr>
          <a:xfrm>
            <a:off x="6012853" y="2432228"/>
            <a:ext cx="2869964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6069340" y="2554417"/>
            <a:ext cx="2773108" cy="993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/>
          <a:lstStyle/>
          <a:p>
            <a:pPr lvl="0">
              <a:defRPr sz="1800"/>
            </a:pPr>
            <a:r>
              <a:rPr sz="2500"/>
              <a:t>Millions of</a:t>
            </a:r>
          </a:p>
          <a:p>
            <a:pPr lvl="0">
              <a:defRPr sz="1800"/>
            </a:pPr>
            <a:r>
              <a:rPr sz="2500"/>
              <a:t>Event Sequences</a:t>
            </a:r>
          </a:p>
        </p:txBody>
      </p:sp>
      <p:sp>
        <p:nvSpPr>
          <p:cNvPr id="106" name="Shape 106"/>
          <p:cNvSpPr/>
          <p:nvPr/>
        </p:nvSpPr>
        <p:spPr>
          <a:xfrm>
            <a:off x="5200332" y="3102712"/>
            <a:ext cx="800044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6125176" y="4874180"/>
            <a:ext cx="2661435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6236723" y="4930546"/>
            <a:ext cx="2242917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Train a</a:t>
            </a:r>
          </a:p>
          <a:p>
            <a:pPr lvl="0">
              <a:defRPr sz="1800"/>
            </a:pPr>
            <a:r>
              <a:rPr sz="2500"/>
              <a:t>Statistical Model</a:t>
            </a:r>
          </a:p>
        </p:txBody>
      </p:sp>
      <p:sp>
        <p:nvSpPr>
          <p:cNvPr id="109" name="Shape 109"/>
          <p:cNvSpPr/>
          <p:nvPr/>
        </p:nvSpPr>
        <p:spPr>
          <a:xfrm>
            <a:off x="7430252" y="3784235"/>
            <a:ext cx="1" cy="1101072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78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 advAuto="0"/>
      <p:bldP spid="100" grpId="0" animBg="1" advAuto="0"/>
      <p:bldP spid="101" grpId="0" animBg="1" advAuto="0"/>
      <p:bldP spid="102" grpId="0" animBg="1" advAuto="0"/>
      <p:bldP spid="103" grpId="0" animBg="1" advAuto="0"/>
      <p:bldP spid="104" grpId="0" animBg="1" advAuto="0"/>
      <p:bldP spid="105" grpId="0" animBg="1" advAuto="0"/>
      <p:bldP spid="106" grpId="0" animBg="1" advAuto="0"/>
      <p:bldP spid="107" grpId="0" animBg="1" advAuto="0"/>
      <p:bldP spid="108" grpId="0" animBg="1" advAuto="0"/>
      <p:bldP spid="109" grpId="0" animBg="1" advAuto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5100"/>
              <a:t>Event Sequence Inference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53</a:t>
            </a:fld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246576" y="2432228"/>
            <a:ext cx="1816496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373172" y="2681926"/>
            <a:ext cx="143390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New Test</a:t>
            </a:r>
          </a:p>
          <a:p>
            <a:pPr lvl="0">
              <a:defRPr sz="1800"/>
            </a:pPr>
            <a:r>
              <a:rPr sz="2500"/>
              <a:t>Document</a:t>
            </a:r>
          </a:p>
        </p:txBody>
      </p:sp>
      <p:sp>
        <p:nvSpPr>
          <p:cNvPr id="115" name="Shape 115"/>
          <p:cNvSpPr/>
          <p:nvPr/>
        </p:nvSpPr>
        <p:spPr>
          <a:xfrm>
            <a:off x="2053227" y="3102712"/>
            <a:ext cx="800044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2867330" y="2501170"/>
            <a:ext cx="2319608" cy="1203084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2881955" y="2489565"/>
            <a:ext cx="2050907" cy="12262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 algn="l">
              <a:defRPr sz="1800"/>
            </a:pPr>
            <a:r>
              <a:rPr sz="2500"/>
              <a:t>NLP Pipeline</a:t>
            </a:r>
          </a:p>
          <a:p>
            <a:pPr lvl="0" algn="l">
              <a:defRPr sz="1800"/>
            </a:pPr>
            <a:r>
              <a:rPr sz="2500"/>
              <a:t>   </a:t>
            </a:r>
            <a:r>
              <a:rPr sz="1700"/>
              <a:t>• </a:t>
            </a:r>
            <a:r>
              <a:rPr sz="2500"/>
              <a:t>Syntax</a:t>
            </a:r>
          </a:p>
          <a:p>
            <a:pPr lvl="0" algn="l">
              <a:defRPr sz="1800"/>
            </a:pPr>
            <a:r>
              <a:rPr sz="2500"/>
              <a:t>   </a:t>
            </a:r>
            <a:r>
              <a:rPr sz="1700"/>
              <a:t>• </a:t>
            </a:r>
            <a:r>
              <a:rPr sz="2500"/>
              <a:t>Coreference</a:t>
            </a:r>
          </a:p>
        </p:txBody>
      </p:sp>
      <p:sp>
        <p:nvSpPr>
          <p:cNvPr id="118" name="Shape 118"/>
          <p:cNvSpPr/>
          <p:nvPr/>
        </p:nvSpPr>
        <p:spPr>
          <a:xfrm>
            <a:off x="6012853" y="2432228"/>
            <a:ext cx="2869964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6069340" y="2554417"/>
            <a:ext cx="2773108" cy="993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/>
          <a:lstStyle/>
          <a:p>
            <a:pPr lvl="0">
              <a:defRPr sz="1800"/>
            </a:pPr>
            <a:r>
              <a:rPr sz="2500"/>
              <a:t>Single</a:t>
            </a:r>
          </a:p>
          <a:p>
            <a:pPr lvl="0">
              <a:defRPr sz="1800"/>
            </a:pPr>
            <a:r>
              <a:rPr sz="2500"/>
              <a:t>Event Sequence</a:t>
            </a:r>
          </a:p>
        </p:txBody>
      </p:sp>
      <p:sp>
        <p:nvSpPr>
          <p:cNvPr id="120" name="Shape 120"/>
          <p:cNvSpPr/>
          <p:nvPr/>
        </p:nvSpPr>
        <p:spPr>
          <a:xfrm>
            <a:off x="5200332" y="3102712"/>
            <a:ext cx="800044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6125176" y="4874180"/>
            <a:ext cx="2661435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6236723" y="4957335"/>
            <a:ext cx="2242917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Query Trained</a:t>
            </a:r>
          </a:p>
          <a:p>
            <a:pPr lvl="0">
              <a:defRPr sz="1800"/>
            </a:pPr>
            <a:r>
              <a:rPr sz="2500"/>
              <a:t>Statistical Model</a:t>
            </a:r>
          </a:p>
        </p:txBody>
      </p:sp>
      <p:sp>
        <p:nvSpPr>
          <p:cNvPr id="123" name="Shape 123"/>
          <p:cNvSpPr/>
          <p:nvPr/>
        </p:nvSpPr>
        <p:spPr>
          <a:xfrm>
            <a:off x="7430252" y="3784235"/>
            <a:ext cx="1" cy="1101072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2696083" y="4874180"/>
            <a:ext cx="2661436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2688366" y="4957335"/>
            <a:ext cx="237269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Inferred Probable</a:t>
            </a:r>
          </a:p>
          <a:p>
            <a:pPr lvl="0">
              <a:defRPr sz="1800"/>
            </a:pPr>
            <a:r>
              <a:rPr sz="2500"/>
              <a:t>Events</a:t>
            </a:r>
          </a:p>
        </p:txBody>
      </p:sp>
      <p:sp>
        <p:nvSpPr>
          <p:cNvPr id="126" name="Shape 126"/>
          <p:cNvSpPr/>
          <p:nvPr/>
        </p:nvSpPr>
        <p:spPr>
          <a:xfrm flipH="1">
            <a:off x="5368078" y="5411321"/>
            <a:ext cx="746540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781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 advAuto="0"/>
      <p:bldP spid="114" grpId="0" animBg="1" advAuto="0"/>
      <p:bldP spid="115" grpId="0" animBg="1" advAuto="0"/>
      <p:bldP spid="116" grpId="0" animBg="1" advAuto="0"/>
      <p:bldP spid="117" grpId="0" animBg="1" advAuto="0"/>
      <p:bldP spid="118" grpId="0" animBg="1" advAuto="0"/>
      <p:bldP spid="119" grpId="0" animBg="1" advAuto="0"/>
      <p:bldP spid="120" grpId="0" animBg="1" advAuto="0"/>
      <p:bldP spid="121" grpId="0" animBg="1" advAuto="0"/>
      <p:bldP spid="122" grpId="0" animBg="1" advAuto="0"/>
      <p:bldP spid="123" grpId="0" animBg="1" advAuto="0"/>
      <p:bldP spid="124" grpId="0" animBg="1" advAuto="0"/>
      <p:bldP spid="125" grpId="0" animBg="1" advAuto="0"/>
      <p:bldP spid="126" grpId="0" animBg="1" advAuto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5100"/>
              <a:t>Event Sequence Inference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9" name="Shape 129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54</a:t>
            </a:fld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246576" y="2432228"/>
            <a:ext cx="1816496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373172" y="2681926"/>
            <a:ext cx="143390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New Test</a:t>
            </a:r>
          </a:p>
          <a:p>
            <a:pPr lvl="0">
              <a:defRPr sz="1800"/>
            </a:pPr>
            <a:r>
              <a:rPr sz="2500"/>
              <a:t>Document</a:t>
            </a:r>
          </a:p>
        </p:txBody>
      </p:sp>
      <p:sp>
        <p:nvSpPr>
          <p:cNvPr id="132" name="Shape 132"/>
          <p:cNvSpPr/>
          <p:nvPr/>
        </p:nvSpPr>
        <p:spPr>
          <a:xfrm>
            <a:off x="6012853" y="2432228"/>
            <a:ext cx="2869964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6069340" y="2554417"/>
            <a:ext cx="2773108" cy="993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/>
          <a:lstStyle/>
          <a:p>
            <a:pPr lvl="0">
              <a:defRPr sz="1800"/>
            </a:pPr>
            <a:r>
              <a:rPr sz="2500"/>
              <a:t>Single</a:t>
            </a:r>
          </a:p>
          <a:p>
            <a:pPr lvl="0">
              <a:defRPr sz="1800"/>
            </a:pPr>
            <a:r>
              <a:rPr sz="2500"/>
              <a:t>Event Sequence</a:t>
            </a:r>
          </a:p>
        </p:txBody>
      </p:sp>
      <p:sp>
        <p:nvSpPr>
          <p:cNvPr id="134" name="Shape 134"/>
          <p:cNvSpPr/>
          <p:nvPr/>
        </p:nvSpPr>
        <p:spPr>
          <a:xfrm>
            <a:off x="2075548" y="3102712"/>
            <a:ext cx="3924828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6125176" y="4874180"/>
            <a:ext cx="2661435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6236723" y="4957335"/>
            <a:ext cx="2242917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Query Trained</a:t>
            </a:r>
          </a:p>
          <a:p>
            <a:pPr lvl="0">
              <a:defRPr sz="1800"/>
            </a:pPr>
            <a:r>
              <a:rPr sz="2500"/>
              <a:t>Statistical Model</a:t>
            </a:r>
          </a:p>
        </p:txBody>
      </p:sp>
      <p:sp>
        <p:nvSpPr>
          <p:cNvPr id="137" name="Shape 137"/>
          <p:cNvSpPr/>
          <p:nvPr/>
        </p:nvSpPr>
        <p:spPr>
          <a:xfrm>
            <a:off x="7430252" y="3784235"/>
            <a:ext cx="1" cy="1101072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2696083" y="4874180"/>
            <a:ext cx="2661436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2688366" y="4957335"/>
            <a:ext cx="237269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Inferred Probable</a:t>
            </a:r>
          </a:p>
          <a:p>
            <a:pPr lvl="0">
              <a:defRPr sz="1800"/>
            </a:pPr>
            <a:r>
              <a:rPr sz="2500"/>
              <a:t>Events</a:t>
            </a:r>
          </a:p>
        </p:txBody>
      </p:sp>
      <p:sp>
        <p:nvSpPr>
          <p:cNvPr id="140" name="Shape 140"/>
          <p:cNvSpPr/>
          <p:nvPr/>
        </p:nvSpPr>
        <p:spPr>
          <a:xfrm flipH="1">
            <a:off x="5368078" y="5411321"/>
            <a:ext cx="746540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453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5100"/>
              <a:t>Event Sequence Inference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" name="Shape 14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55</a:t>
            </a:fld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246576" y="2432228"/>
            <a:ext cx="1816496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373172" y="2681926"/>
            <a:ext cx="143390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New Test</a:t>
            </a:r>
          </a:p>
          <a:p>
            <a:pPr lvl="0">
              <a:defRPr sz="1800"/>
            </a:pPr>
            <a:r>
              <a:rPr sz="2500"/>
              <a:t>Document</a:t>
            </a:r>
          </a:p>
        </p:txBody>
      </p:sp>
      <p:sp>
        <p:nvSpPr>
          <p:cNvPr id="146" name="Shape 146"/>
          <p:cNvSpPr/>
          <p:nvPr/>
        </p:nvSpPr>
        <p:spPr>
          <a:xfrm>
            <a:off x="6012853" y="2432228"/>
            <a:ext cx="2869964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6069340" y="2554417"/>
            <a:ext cx="2773108" cy="993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/>
          <a:lstStyle/>
          <a:p>
            <a:pPr lvl="0">
              <a:defRPr sz="1800"/>
            </a:pPr>
            <a:r>
              <a:rPr sz="2500"/>
              <a:t>Single</a:t>
            </a:r>
          </a:p>
          <a:p>
            <a:pPr lvl="0">
              <a:defRPr sz="1800"/>
            </a:pPr>
            <a:r>
              <a:rPr sz="2500" b="1">
                <a:solidFill>
                  <a:srgbClr val="861001"/>
                </a:solidFill>
              </a:rPr>
              <a:t>Text</a:t>
            </a:r>
            <a:r>
              <a:rPr sz="2500"/>
              <a:t> Sequence</a:t>
            </a:r>
          </a:p>
        </p:txBody>
      </p:sp>
      <p:sp>
        <p:nvSpPr>
          <p:cNvPr id="148" name="Shape 148"/>
          <p:cNvSpPr/>
          <p:nvPr/>
        </p:nvSpPr>
        <p:spPr>
          <a:xfrm>
            <a:off x="2075548" y="3102712"/>
            <a:ext cx="3924828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6125176" y="4874180"/>
            <a:ext cx="2661435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6236723" y="4957335"/>
            <a:ext cx="2242917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Query Trained</a:t>
            </a:r>
          </a:p>
          <a:p>
            <a:pPr lvl="0">
              <a:defRPr sz="1800"/>
            </a:pPr>
            <a:r>
              <a:rPr sz="2500"/>
              <a:t>Statistical Model</a:t>
            </a:r>
          </a:p>
        </p:txBody>
      </p:sp>
      <p:sp>
        <p:nvSpPr>
          <p:cNvPr id="151" name="Shape 151"/>
          <p:cNvSpPr/>
          <p:nvPr/>
        </p:nvSpPr>
        <p:spPr>
          <a:xfrm>
            <a:off x="7430252" y="3784235"/>
            <a:ext cx="1" cy="1101072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2696083" y="4874180"/>
            <a:ext cx="2661436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2688366" y="4957335"/>
            <a:ext cx="237269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Inferred Probable</a:t>
            </a:r>
          </a:p>
          <a:p>
            <a:pPr lvl="0">
              <a:defRPr sz="1800"/>
            </a:pPr>
            <a:r>
              <a:rPr sz="2500"/>
              <a:t>Events</a:t>
            </a:r>
          </a:p>
        </p:txBody>
      </p:sp>
      <p:sp>
        <p:nvSpPr>
          <p:cNvPr id="154" name="Shape 154"/>
          <p:cNvSpPr/>
          <p:nvPr/>
        </p:nvSpPr>
        <p:spPr>
          <a:xfrm flipH="1">
            <a:off x="5368078" y="5411321"/>
            <a:ext cx="746540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415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5100"/>
              <a:t>Event Sequence Inference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7" name="Shape 157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56</a:t>
            </a:fld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246576" y="2432228"/>
            <a:ext cx="1816496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373172" y="2681926"/>
            <a:ext cx="143390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New Test</a:t>
            </a:r>
          </a:p>
          <a:p>
            <a:pPr lvl="0">
              <a:defRPr sz="1800"/>
            </a:pPr>
            <a:r>
              <a:rPr sz="2500"/>
              <a:t>Document</a:t>
            </a:r>
          </a:p>
        </p:txBody>
      </p:sp>
      <p:sp>
        <p:nvSpPr>
          <p:cNvPr id="160" name="Shape 160"/>
          <p:cNvSpPr/>
          <p:nvPr/>
        </p:nvSpPr>
        <p:spPr>
          <a:xfrm>
            <a:off x="6012853" y="2432228"/>
            <a:ext cx="2869964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6069340" y="2554417"/>
            <a:ext cx="2773108" cy="993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/>
          <a:lstStyle/>
          <a:p>
            <a:pPr lvl="0">
              <a:defRPr sz="1800"/>
            </a:pPr>
            <a:r>
              <a:rPr sz="2500"/>
              <a:t>Single</a:t>
            </a:r>
          </a:p>
          <a:p>
            <a:pPr lvl="0">
              <a:defRPr sz="1800"/>
            </a:pPr>
            <a:r>
              <a:rPr sz="2500" b="1">
                <a:solidFill>
                  <a:srgbClr val="861001"/>
                </a:solidFill>
              </a:rPr>
              <a:t>Text</a:t>
            </a:r>
            <a:r>
              <a:rPr sz="2500"/>
              <a:t> Sequence</a:t>
            </a:r>
          </a:p>
        </p:txBody>
      </p:sp>
      <p:sp>
        <p:nvSpPr>
          <p:cNvPr id="162" name="Shape 162"/>
          <p:cNvSpPr/>
          <p:nvPr/>
        </p:nvSpPr>
        <p:spPr>
          <a:xfrm>
            <a:off x="2075548" y="3102712"/>
            <a:ext cx="3924828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6125176" y="4874180"/>
            <a:ext cx="2661435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6236723" y="4957335"/>
            <a:ext cx="2242917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Query Trained</a:t>
            </a:r>
          </a:p>
          <a:p>
            <a:pPr lvl="0">
              <a:defRPr sz="1800"/>
            </a:pPr>
            <a:r>
              <a:rPr sz="2500"/>
              <a:t>Statistical Model</a:t>
            </a:r>
          </a:p>
        </p:txBody>
      </p:sp>
      <p:sp>
        <p:nvSpPr>
          <p:cNvPr id="165" name="Shape 165"/>
          <p:cNvSpPr/>
          <p:nvPr/>
        </p:nvSpPr>
        <p:spPr>
          <a:xfrm>
            <a:off x="7430252" y="3784235"/>
            <a:ext cx="1" cy="1101072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2696083" y="4874180"/>
            <a:ext cx="2661436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2688366" y="4957335"/>
            <a:ext cx="237269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Inferred Probable</a:t>
            </a:r>
          </a:p>
          <a:p>
            <a:pPr lvl="0">
              <a:defRPr sz="1800"/>
            </a:pPr>
            <a:r>
              <a:rPr sz="2500" b="1">
                <a:solidFill>
                  <a:srgbClr val="861001"/>
                </a:solidFill>
              </a:rPr>
              <a:t>Text</a:t>
            </a:r>
          </a:p>
        </p:txBody>
      </p:sp>
      <p:sp>
        <p:nvSpPr>
          <p:cNvPr id="168" name="Shape 168"/>
          <p:cNvSpPr/>
          <p:nvPr/>
        </p:nvSpPr>
        <p:spPr>
          <a:xfrm flipH="1">
            <a:off x="5368078" y="5411321"/>
            <a:ext cx="746540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474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5100"/>
              <a:t>Event Sequence Inference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1" name="Shape 17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57</a:t>
            </a:fld>
            <a:endParaRPr/>
          </a:p>
        </p:txBody>
      </p:sp>
      <p:sp>
        <p:nvSpPr>
          <p:cNvPr id="172" name="Shape 172"/>
          <p:cNvSpPr/>
          <p:nvPr/>
        </p:nvSpPr>
        <p:spPr>
          <a:xfrm>
            <a:off x="246576" y="2432228"/>
            <a:ext cx="1816496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3" name="Shape 173"/>
          <p:cNvSpPr/>
          <p:nvPr/>
        </p:nvSpPr>
        <p:spPr>
          <a:xfrm>
            <a:off x="373172" y="2681926"/>
            <a:ext cx="143390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New Test</a:t>
            </a:r>
          </a:p>
          <a:p>
            <a:pPr lvl="0">
              <a:defRPr sz="1800"/>
            </a:pPr>
            <a:r>
              <a:rPr sz="2500"/>
              <a:t>Document</a:t>
            </a:r>
          </a:p>
        </p:txBody>
      </p:sp>
      <p:sp>
        <p:nvSpPr>
          <p:cNvPr id="174" name="Shape 174"/>
          <p:cNvSpPr/>
          <p:nvPr/>
        </p:nvSpPr>
        <p:spPr>
          <a:xfrm>
            <a:off x="6012853" y="2432228"/>
            <a:ext cx="2869964" cy="1340968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5" name="Shape 175"/>
          <p:cNvSpPr/>
          <p:nvPr/>
        </p:nvSpPr>
        <p:spPr>
          <a:xfrm>
            <a:off x="6069340" y="2554417"/>
            <a:ext cx="2773108" cy="993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7" tIns="35717" rIns="35717" bIns="35717" anchor="ctr"/>
          <a:lstStyle/>
          <a:p>
            <a:pPr lvl="0">
              <a:defRPr sz="1800"/>
            </a:pPr>
            <a:r>
              <a:rPr sz="2500"/>
              <a:t>Single</a:t>
            </a:r>
          </a:p>
          <a:p>
            <a:pPr lvl="0">
              <a:defRPr sz="1800"/>
            </a:pPr>
            <a:r>
              <a:rPr sz="2500" b="1">
                <a:solidFill>
                  <a:srgbClr val="861001"/>
                </a:solidFill>
              </a:rPr>
              <a:t>Text</a:t>
            </a:r>
            <a:r>
              <a:rPr sz="2500"/>
              <a:t> Sequence</a:t>
            </a:r>
          </a:p>
        </p:txBody>
      </p:sp>
      <p:sp>
        <p:nvSpPr>
          <p:cNvPr id="176" name="Shape 176"/>
          <p:cNvSpPr/>
          <p:nvPr/>
        </p:nvSpPr>
        <p:spPr>
          <a:xfrm>
            <a:off x="2075548" y="3102712"/>
            <a:ext cx="3924828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77" name="Shape 177"/>
          <p:cNvSpPr/>
          <p:nvPr/>
        </p:nvSpPr>
        <p:spPr>
          <a:xfrm>
            <a:off x="6125176" y="4874180"/>
            <a:ext cx="2661435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6236723" y="4957335"/>
            <a:ext cx="2242917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Query Trained</a:t>
            </a:r>
          </a:p>
          <a:p>
            <a:pPr lvl="0">
              <a:defRPr sz="1800"/>
            </a:pPr>
            <a:r>
              <a:rPr sz="2500"/>
              <a:t>Statistical Model</a:t>
            </a:r>
          </a:p>
        </p:txBody>
      </p:sp>
      <p:sp>
        <p:nvSpPr>
          <p:cNvPr id="179" name="Shape 179"/>
          <p:cNvSpPr/>
          <p:nvPr/>
        </p:nvSpPr>
        <p:spPr>
          <a:xfrm>
            <a:off x="7430252" y="3784235"/>
            <a:ext cx="1" cy="1101072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2696083" y="4874180"/>
            <a:ext cx="2661436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81" name="Shape 181"/>
          <p:cNvSpPr/>
          <p:nvPr/>
        </p:nvSpPr>
        <p:spPr>
          <a:xfrm>
            <a:off x="2688366" y="4957335"/>
            <a:ext cx="2372691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Inferred Probable</a:t>
            </a:r>
          </a:p>
          <a:p>
            <a:pPr lvl="0">
              <a:defRPr sz="1800"/>
            </a:pPr>
            <a:r>
              <a:rPr sz="2500" b="1">
                <a:solidFill>
                  <a:srgbClr val="861001"/>
                </a:solidFill>
              </a:rPr>
              <a:t>Text</a:t>
            </a:r>
          </a:p>
        </p:txBody>
      </p:sp>
      <p:sp>
        <p:nvSpPr>
          <p:cNvPr id="182" name="Shape 182"/>
          <p:cNvSpPr/>
          <p:nvPr/>
        </p:nvSpPr>
        <p:spPr>
          <a:xfrm flipH="1">
            <a:off x="5368078" y="5411321"/>
            <a:ext cx="746540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83" name="Shape 183"/>
          <p:cNvSpPr/>
          <p:nvPr/>
        </p:nvSpPr>
        <p:spPr>
          <a:xfrm>
            <a:off x="159904" y="4874180"/>
            <a:ext cx="2161669" cy="1074283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173301" y="4957335"/>
            <a:ext cx="1722567" cy="841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Parse Events </a:t>
            </a:r>
          </a:p>
          <a:p>
            <a:pPr lvl="0">
              <a:defRPr sz="1800"/>
            </a:pPr>
            <a:r>
              <a:rPr sz="2500"/>
              <a:t>from Text</a:t>
            </a:r>
          </a:p>
        </p:txBody>
      </p:sp>
      <p:sp>
        <p:nvSpPr>
          <p:cNvPr id="185" name="Shape 185"/>
          <p:cNvSpPr/>
          <p:nvPr/>
        </p:nvSpPr>
        <p:spPr>
          <a:xfrm flipH="1">
            <a:off x="2320170" y="5378121"/>
            <a:ext cx="356202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820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 lvl="0">
              <a:defRPr sz="1800"/>
            </a:pPr>
            <a:r>
              <a:rPr sz="5100"/>
              <a:t>Event Sequence Inference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8" name="Shape 18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58</a:t>
            </a:fld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246576" y="2432228"/>
            <a:ext cx="1816496" cy="1340968"/>
          </a:xfrm>
          <a:prstGeom prst="rect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373172" y="2717992"/>
            <a:ext cx="1361770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500"/>
              <a:t>New Test</a:t>
            </a:r>
          </a:p>
          <a:p>
            <a:pPr lvl="0">
              <a:defRPr sz="1800"/>
            </a:pPr>
            <a:r>
              <a:rPr sz="2500"/>
              <a:t>Document</a:t>
            </a:r>
          </a:p>
        </p:txBody>
      </p:sp>
      <p:sp>
        <p:nvSpPr>
          <p:cNvPr id="191" name="Shape 191"/>
          <p:cNvSpPr/>
          <p:nvPr/>
        </p:nvSpPr>
        <p:spPr>
          <a:xfrm>
            <a:off x="6012853" y="2432228"/>
            <a:ext cx="2869964" cy="1340968"/>
          </a:xfrm>
          <a:prstGeom prst="rect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6069340" y="2554417"/>
            <a:ext cx="2773108" cy="993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2500"/>
              <a:t>Single</a:t>
            </a:r>
          </a:p>
          <a:p>
            <a:pPr lvl="0">
              <a:defRPr sz="1800"/>
            </a:pPr>
            <a:r>
              <a:rPr sz="2500" b="1">
                <a:solidFill>
                  <a:srgbClr val="861001"/>
                </a:solidFill>
              </a:rPr>
              <a:t>Text</a:t>
            </a:r>
            <a:r>
              <a:rPr sz="2500"/>
              <a:t> Sequence</a:t>
            </a:r>
          </a:p>
        </p:txBody>
      </p:sp>
      <p:sp>
        <p:nvSpPr>
          <p:cNvPr id="193" name="Shape 193"/>
          <p:cNvSpPr/>
          <p:nvPr/>
        </p:nvSpPr>
        <p:spPr>
          <a:xfrm>
            <a:off x="2075548" y="3102712"/>
            <a:ext cx="3924828" cy="1"/>
          </a:xfrm>
          <a:prstGeom prst="line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6125176" y="4874180"/>
            <a:ext cx="2661435" cy="1074283"/>
          </a:xfrm>
          <a:prstGeom prst="rect">
            <a:avLst/>
          </a:prstGeom>
          <a:solidFill>
            <a:srgbClr val="DCDEE0">
              <a:alpha val="39576"/>
            </a:srgbClr>
          </a:solidFill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6236723" y="4993401"/>
            <a:ext cx="2170785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500"/>
              <a:t>Query Trained</a:t>
            </a:r>
          </a:p>
          <a:p>
            <a:pPr lvl="0">
              <a:defRPr sz="1800"/>
            </a:pPr>
            <a:r>
              <a:rPr sz="2500"/>
              <a:t>Statistical Model</a:t>
            </a:r>
          </a:p>
        </p:txBody>
      </p:sp>
      <p:sp>
        <p:nvSpPr>
          <p:cNvPr id="196" name="Shape 196"/>
          <p:cNvSpPr/>
          <p:nvPr/>
        </p:nvSpPr>
        <p:spPr>
          <a:xfrm>
            <a:off x="7430252" y="3784235"/>
            <a:ext cx="1" cy="1101072"/>
          </a:xfrm>
          <a:prstGeom prst="line">
            <a:avLst/>
          </a:prstGeom>
          <a:ln w="38100">
            <a:solidFill>
              <a:srgbClr val="000000">
                <a:alpha val="39576"/>
              </a:srgbClr>
            </a:solidFill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2696083" y="4874180"/>
            <a:ext cx="2661436" cy="1074283"/>
          </a:xfrm>
          <a:prstGeom prst="rect">
            <a:avLst/>
          </a:prstGeom>
          <a:solidFill>
            <a:srgbClr val="DCDEE0">
              <a:alpha val="39576"/>
            </a:srgbClr>
          </a:solidFill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2688366" y="4993401"/>
            <a:ext cx="2300560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500"/>
              <a:t>Inferred Probable</a:t>
            </a:r>
          </a:p>
          <a:p>
            <a:pPr lvl="0">
              <a:defRPr sz="1800"/>
            </a:pPr>
            <a:r>
              <a:rPr sz="2500" b="1">
                <a:solidFill>
                  <a:srgbClr val="861001"/>
                </a:solidFill>
              </a:rPr>
              <a:t>Text</a:t>
            </a:r>
          </a:p>
        </p:txBody>
      </p:sp>
      <p:sp>
        <p:nvSpPr>
          <p:cNvPr id="199" name="Shape 199"/>
          <p:cNvSpPr/>
          <p:nvPr/>
        </p:nvSpPr>
        <p:spPr>
          <a:xfrm flipH="1">
            <a:off x="5368078" y="5411321"/>
            <a:ext cx="746540" cy="1"/>
          </a:xfrm>
          <a:prstGeom prst="line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159904" y="4874180"/>
            <a:ext cx="2161669" cy="1074283"/>
          </a:xfrm>
          <a:prstGeom prst="rect">
            <a:avLst/>
          </a:prstGeom>
          <a:solidFill>
            <a:srgbClr val="DCDEE0">
              <a:alpha val="39576"/>
            </a:srgbClr>
          </a:solidFill>
          <a:ln w="38100">
            <a:solidFill>
              <a:srgbClr val="000000">
                <a:alpha val="39576"/>
              </a:srgb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173301" y="4993401"/>
            <a:ext cx="1650436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500"/>
              <a:t>Parse Events </a:t>
            </a:r>
          </a:p>
          <a:p>
            <a:pPr lvl="0">
              <a:defRPr sz="1800"/>
            </a:pPr>
            <a:r>
              <a:rPr sz="2500"/>
              <a:t>from Text</a:t>
            </a:r>
          </a:p>
        </p:txBody>
      </p:sp>
      <p:sp>
        <p:nvSpPr>
          <p:cNvPr id="202" name="Shape 202"/>
          <p:cNvSpPr/>
          <p:nvPr/>
        </p:nvSpPr>
        <p:spPr>
          <a:xfrm flipH="1">
            <a:off x="2320170" y="5378121"/>
            <a:ext cx="356202" cy="1"/>
          </a:xfrm>
          <a:prstGeom prst="line">
            <a:avLst/>
          </a:prstGeom>
          <a:ln w="38100">
            <a:solidFill>
              <a:srgbClr val="000000">
                <a:alpha val="39576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03" name="Shape 203"/>
          <p:cNvSpPr/>
          <p:nvPr/>
        </p:nvSpPr>
        <p:spPr>
          <a:xfrm>
            <a:off x="1681217" y="3551458"/>
            <a:ext cx="5162064" cy="1431161"/>
          </a:xfrm>
          <a:prstGeom prst="rect">
            <a:avLst/>
          </a:prstGeom>
          <a:solidFill>
            <a:srgbClr val="FFFFFF"/>
          </a:solidFill>
          <a:ln w="12700" cmpd="sng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100" b="1" dirty="0">
                <a:solidFill>
                  <a:srgbClr val="861001"/>
                </a:solidFill>
              </a:rPr>
              <a:t>What if we use </a:t>
            </a:r>
            <a:r>
              <a:rPr sz="3100" b="1" dirty="0" smtClean="0">
                <a:solidFill>
                  <a:srgbClr val="861001"/>
                </a:solidFill>
              </a:rPr>
              <a:t>raw </a:t>
            </a:r>
            <a:r>
              <a:rPr sz="3100" b="1" dirty="0">
                <a:solidFill>
                  <a:srgbClr val="861001"/>
                </a:solidFill>
              </a:rPr>
              <a:t>text </a:t>
            </a:r>
          </a:p>
          <a:p>
            <a:pPr lvl="0">
              <a:defRPr sz="1800"/>
            </a:pPr>
            <a:r>
              <a:rPr sz="3100" b="1" dirty="0">
                <a:solidFill>
                  <a:srgbClr val="861001"/>
                </a:solidFill>
              </a:rPr>
              <a:t>as our </a:t>
            </a:r>
            <a:r>
              <a:rPr sz="3100" b="1" dirty="0" smtClean="0">
                <a:solidFill>
                  <a:srgbClr val="861001"/>
                </a:solidFill>
              </a:rPr>
              <a:t>event </a:t>
            </a:r>
            <a:r>
              <a:rPr sz="3100" b="1" dirty="0">
                <a:solidFill>
                  <a:srgbClr val="861001"/>
                </a:solidFill>
              </a:rPr>
              <a:t>representation</a:t>
            </a:r>
            <a:r>
              <a:rPr sz="3100" b="1" dirty="0" smtClean="0">
                <a:solidFill>
                  <a:srgbClr val="861001"/>
                </a:solidFill>
              </a:rPr>
              <a:t>?</a:t>
            </a:r>
            <a:endParaRPr lang="en-US" sz="3100" b="1" dirty="0" smtClean="0">
              <a:solidFill>
                <a:srgbClr val="861001"/>
              </a:solidFill>
            </a:endParaRPr>
          </a:p>
          <a:p>
            <a:pPr lvl="0">
              <a:defRPr sz="1800"/>
            </a:pPr>
            <a:r>
              <a:rPr lang="en-US" sz="3100" b="1" dirty="0" smtClean="0">
                <a:solidFill>
                  <a:srgbClr val="861001"/>
                </a:solidFill>
              </a:rPr>
              <a:t>[</a:t>
            </a:r>
            <a:r>
              <a:rPr lang="en-US" sz="3100" b="1" dirty="0" err="1" smtClean="0">
                <a:solidFill>
                  <a:srgbClr val="861001"/>
                </a:solidFill>
              </a:rPr>
              <a:t>Pichotta</a:t>
            </a:r>
            <a:r>
              <a:rPr lang="en-US" sz="3100" b="1" dirty="0" smtClean="0">
                <a:solidFill>
                  <a:srgbClr val="861001"/>
                </a:solidFill>
              </a:rPr>
              <a:t> &amp; Mooney, ACL 2016]</a:t>
            </a:r>
            <a:endParaRPr sz="3100" b="1" dirty="0">
              <a:solidFill>
                <a:srgbClr val="8610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27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345030">
              <a:defRPr sz="1800"/>
            </a:pPr>
            <a:r>
              <a:rPr sz="4700" dirty="0"/>
              <a:t>Sentence-Level </a:t>
            </a:r>
          </a:p>
          <a:p>
            <a:pPr defTabSz="345030">
              <a:defRPr sz="1800"/>
            </a:pPr>
            <a:r>
              <a:rPr sz="4700" dirty="0"/>
              <a:t>Language Models</a:t>
            </a:r>
          </a:p>
        </p:txBody>
      </p:sp>
      <p:sp>
        <p:nvSpPr>
          <p:cNvPr id="214" name="Shape 21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/>
              <a:t>[Kiros et al. NIPS 2015]: “Skip-Thought Vectors”</a:t>
            </a:r>
          </a:p>
          <a:p>
            <a:pPr marL="616374" lvl="1" indent="-303846">
              <a:defRPr sz="1800"/>
            </a:pPr>
            <a:r>
              <a:rPr sz="2500"/>
              <a:t>Encode whole sentences into low-dimensional vectors…</a:t>
            </a:r>
          </a:p>
          <a:p>
            <a:pPr marL="616374" lvl="1" indent="-303846">
              <a:defRPr sz="1800"/>
            </a:pPr>
            <a:r>
              <a:rPr sz="2500"/>
              <a:t>…trained to decode previous/next sentences.</a:t>
            </a:r>
          </a:p>
        </p:txBody>
      </p:sp>
      <p:sp>
        <p:nvSpPr>
          <p:cNvPr id="215" name="Shape 21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156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" grpId="0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5000"/>
              <a:t>Event Inference: Motivation</a:t>
            </a:r>
          </a:p>
        </p:txBody>
      </p:sp>
      <p:sp>
        <p:nvSpPr>
          <p:cNvPr id="66" name="Shape 66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 i="1"/>
              <a:t>The Convention </a:t>
            </a:r>
            <a:r>
              <a:rPr sz="2400" b="1" i="1"/>
              <a:t>ordered the arrest</a:t>
            </a:r>
            <a:r>
              <a:rPr sz="2500" i="1"/>
              <a:t> of Robespierre.… Troops from the Commune, under General Coffinhal, </a:t>
            </a:r>
            <a:r>
              <a:rPr sz="2300" b="1" i="1"/>
              <a:t>arrived to free the prisoners</a:t>
            </a:r>
            <a:r>
              <a:rPr sz="2500" i="1"/>
              <a:t> and then marched against the Convention itself.</a:t>
            </a:r>
            <a:br>
              <a:rPr sz="2500" i="1"/>
            </a:br>
            <a:r>
              <a:rPr sz="2500" i="1"/>
              <a:t/>
            </a:r>
            <a:br>
              <a:rPr sz="2500" i="1"/>
            </a:br>
            <a:r>
              <a:rPr sz="2500" i="1"/>
              <a:t>  –</a:t>
            </a:r>
            <a:r>
              <a:rPr sz="2500"/>
              <a:t>Wikipedia</a:t>
            </a:r>
          </a:p>
          <a:p>
            <a:pPr marL="616374" lvl="1" indent="-303846">
              <a:defRPr sz="1800"/>
            </a:pPr>
            <a:r>
              <a:rPr sz="2500" b="1"/>
              <a:t>Was Robespierre arrested? </a:t>
            </a:r>
            <a:r>
              <a:rPr sz="2500" b="1">
                <a:solidFill>
                  <a:srgbClr val="861001"/>
                </a:solidFill>
              </a:rPr>
              <a:t>Very probably!</a:t>
            </a:r>
            <a:br>
              <a:rPr sz="2500" b="1">
                <a:solidFill>
                  <a:srgbClr val="861001"/>
                </a:solidFill>
              </a:rPr>
            </a:br>
            <a:r>
              <a:rPr sz="2500" b="1">
                <a:solidFill>
                  <a:srgbClr val="861001"/>
                </a:solidFill>
              </a:rPr>
              <a:t/>
            </a:r>
            <a:br>
              <a:rPr sz="2500" b="1">
                <a:solidFill>
                  <a:srgbClr val="861001"/>
                </a:solidFill>
              </a:rPr>
            </a:br>
            <a:endParaRPr sz="2500" b="1">
              <a:solidFill>
                <a:srgbClr val="861001"/>
              </a:solidFill>
            </a:endParaRP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385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4700" dirty="0"/>
              <a:t>Sequence-Level </a:t>
            </a:r>
            <a:r>
              <a:rPr lang="en-US" sz="4700" dirty="0" smtClean="0"/>
              <a:t/>
            </a:r>
            <a:br>
              <a:rPr lang="en-US" sz="4700" dirty="0" smtClean="0"/>
            </a:br>
            <a:r>
              <a:rPr sz="4700" dirty="0" smtClean="0"/>
              <a:t>Language </a:t>
            </a:r>
            <a:r>
              <a:rPr sz="4700" dirty="0"/>
              <a:t>Models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8" name="Shape 21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60</a:t>
            </a:fld>
            <a:endParaRPr/>
          </a:p>
        </p:txBody>
      </p:sp>
      <p:grpSp>
        <p:nvGrpSpPr>
          <p:cNvPr id="221" name="Group 221"/>
          <p:cNvGrpSpPr/>
          <p:nvPr/>
        </p:nvGrpSpPr>
        <p:grpSpPr>
          <a:xfrm>
            <a:off x="4247123" y="3852787"/>
            <a:ext cx="1894597" cy="384721"/>
            <a:chOff x="0" y="62970"/>
            <a:chExt cx="2694536" cy="547158"/>
          </a:xfrm>
        </p:grpSpPr>
        <p:sp>
          <p:nvSpPr>
            <p:cNvPr id="219" name="Shape 219"/>
            <p:cNvSpPr/>
            <p:nvPr/>
          </p:nvSpPr>
          <p:spPr>
            <a:xfrm>
              <a:off x="1858304" y="62970"/>
              <a:ext cx="836232" cy="547158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RNN</a:t>
              </a:r>
            </a:p>
          </p:txBody>
        </p:sp>
        <p:sp>
          <p:nvSpPr>
            <p:cNvPr id="220" name="Shape 220"/>
            <p:cNvSpPr/>
            <p:nvPr/>
          </p:nvSpPr>
          <p:spPr>
            <a:xfrm flipV="1">
              <a:off x="0" y="377305"/>
              <a:ext cx="1687486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  <p:grpSp>
        <p:nvGrpSpPr>
          <p:cNvPr id="224" name="Group 224"/>
          <p:cNvGrpSpPr/>
          <p:nvPr/>
        </p:nvGrpSpPr>
        <p:grpSpPr>
          <a:xfrm>
            <a:off x="3044638" y="3801493"/>
            <a:ext cx="1694092" cy="1410839"/>
            <a:chOff x="-1" y="-22683"/>
            <a:chExt cx="2409375" cy="2006525"/>
          </a:xfrm>
        </p:grpSpPr>
        <p:sp>
          <p:nvSpPr>
            <p:cNvPr id="222" name="Shape 222"/>
            <p:cNvSpPr/>
            <p:nvPr/>
          </p:nvSpPr>
          <p:spPr>
            <a:xfrm>
              <a:off x="1243012" y="-22683"/>
              <a:ext cx="437774" cy="693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2500" i="1"/>
                <a:t>t</a:t>
              </a:r>
              <a:r>
                <a:rPr sz="2500" i="1" baseline="-5999"/>
                <a:t>i</a:t>
              </a:r>
            </a:p>
          </p:txBody>
        </p:sp>
        <p:sp>
          <p:nvSpPr>
            <p:cNvPr id="223" name="Shape 223"/>
            <p:cNvSpPr/>
            <p:nvPr/>
          </p:nvSpPr>
          <p:spPr>
            <a:xfrm>
              <a:off x="-1" y="1006253"/>
              <a:ext cx="2409375" cy="9775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1900"/>
                <a:t>[word sequence </a:t>
              </a:r>
            </a:p>
            <a:p>
              <a:pPr lvl="0">
                <a:defRPr sz="1800"/>
              </a:pPr>
              <a:r>
                <a:rPr sz="1900"/>
                <a:t>for sentence </a:t>
              </a:r>
              <a:r>
                <a:rPr sz="1900" i="1"/>
                <a:t>i</a:t>
              </a:r>
              <a:r>
                <a:rPr sz="1900"/>
                <a:t>]</a:t>
              </a:r>
            </a:p>
          </p:txBody>
        </p:sp>
      </p:grpSp>
      <p:grpSp>
        <p:nvGrpSpPr>
          <p:cNvPr id="229" name="Group 229"/>
          <p:cNvGrpSpPr/>
          <p:nvPr/>
        </p:nvGrpSpPr>
        <p:grpSpPr>
          <a:xfrm>
            <a:off x="6450698" y="3801492"/>
            <a:ext cx="2329707" cy="1410839"/>
            <a:chOff x="0" y="-22683"/>
            <a:chExt cx="3313359" cy="2006526"/>
          </a:xfrm>
        </p:grpSpPr>
        <p:sp>
          <p:nvSpPr>
            <p:cNvPr id="225" name="Shape 225"/>
            <p:cNvSpPr/>
            <p:nvPr/>
          </p:nvSpPr>
          <p:spPr>
            <a:xfrm flipV="1">
              <a:off x="0" y="323849"/>
              <a:ext cx="1687486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  <p:grpSp>
          <p:nvGrpSpPr>
            <p:cNvPr id="228" name="Group 228"/>
            <p:cNvGrpSpPr/>
            <p:nvPr/>
          </p:nvGrpSpPr>
          <p:grpSpPr>
            <a:xfrm>
              <a:off x="787909" y="-22683"/>
              <a:ext cx="2525450" cy="2006526"/>
              <a:chOff x="-1" y="-22683"/>
              <a:chExt cx="2525449" cy="2006525"/>
            </a:xfrm>
          </p:grpSpPr>
          <p:sp>
            <p:nvSpPr>
              <p:cNvPr id="226" name="Shape 226"/>
              <p:cNvSpPr/>
              <p:nvPr/>
            </p:nvSpPr>
            <p:spPr>
              <a:xfrm>
                <a:off x="1057694" y="-22683"/>
                <a:ext cx="743234" cy="69306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2500" i="1"/>
                  <a:t>t</a:t>
                </a:r>
                <a:r>
                  <a:rPr sz="2500" i="1" baseline="-5999"/>
                  <a:t>i+1</a:t>
                </a:r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-1" y="1006253"/>
                <a:ext cx="2525449" cy="97758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 lvl="0">
                  <a:defRPr sz="1800"/>
                </a:pPr>
                <a:r>
                  <a:rPr sz="1900"/>
                  <a:t>[word sequence </a:t>
                </a:r>
              </a:p>
              <a:p>
                <a:pPr lvl="0">
                  <a:defRPr sz="1800"/>
                </a:pPr>
                <a:r>
                  <a:rPr sz="1900"/>
                  <a:t>for sentence </a:t>
                </a:r>
                <a:r>
                  <a:rPr sz="1900" i="1"/>
                  <a:t>i+1</a:t>
                </a:r>
                <a:r>
                  <a:rPr sz="1900"/>
                  <a:t>]</a:t>
                </a:r>
              </a:p>
            </p:txBody>
          </p:sp>
        </p:grpSp>
      </p:grpSp>
      <p:grpSp>
        <p:nvGrpSpPr>
          <p:cNvPr id="234" name="Group 234"/>
          <p:cNvGrpSpPr/>
          <p:nvPr/>
        </p:nvGrpSpPr>
        <p:grpSpPr>
          <a:xfrm>
            <a:off x="206606" y="3801492"/>
            <a:ext cx="3588572" cy="487313"/>
            <a:chOff x="0" y="-9810"/>
            <a:chExt cx="5103745" cy="693067"/>
          </a:xfrm>
        </p:grpSpPr>
        <p:sp>
          <p:nvSpPr>
            <p:cNvPr id="230" name="Shape 230"/>
            <p:cNvSpPr/>
            <p:nvPr/>
          </p:nvSpPr>
          <p:spPr>
            <a:xfrm>
              <a:off x="2213176" y="62970"/>
              <a:ext cx="836232" cy="547158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RNN</a:t>
              </a:r>
            </a:p>
          </p:txBody>
        </p:sp>
        <p:sp>
          <p:nvSpPr>
            <p:cNvPr id="231" name="Shape 231"/>
            <p:cNvSpPr/>
            <p:nvPr/>
          </p:nvSpPr>
          <p:spPr>
            <a:xfrm flipH="1" flipV="1">
              <a:off x="3424692" y="336723"/>
              <a:ext cx="1679053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0" y="-9810"/>
              <a:ext cx="684902" cy="693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2500" i="1"/>
                <a:t>t</a:t>
              </a:r>
              <a:r>
                <a:rPr sz="2500" i="1" baseline="-5999"/>
                <a:t>i-1</a:t>
              </a:r>
            </a:p>
          </p:txBody>
        </p:sp>
        <p:sp>
          <p:nvSpPr>
            <p:cNvPr id="233" name="Shape 233"/>
            <p:cNvSpPr/>
            <p:nvPr/>
          </p:nvSpPr>
          <p:spPr>
            <a:xfrm flipH="1" flipV="1">
              <a:off x="674001" y="336723"/>
              <a:ext cx="143250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7209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0" animBg="1" advAuto="0"/>
      <p:bldP spid="224" grpId="0" animBg="1" advAuto="0"/>
      <p:bldP spid="229" grpId="0" animBg="1" advAuto="0"/>
      <p:bldP spid="234" grpId="0" animBg="1" advAuto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4700" dirty="0" smtClean="0"/>
              <a:t>Se</a:t>
            </a:r>
            <a:r>
              <a:rPr lang="en-US" sz="4700" dirty="0" smtClean="0"/>
              <a:t>ntence</a:t>
            </a:r>
            <a:r>
              <a:rPr sz="4700" dirty="0" smtClean="0"/>
              <a:t>-</a:t>
            </a:r>
            <a:r>
              <a:rPr sz="4700" dirty="0"/>
              <a:t>Level </a:t>
            </a:r>
            <a:r>
              <a:rPr lang="en-US" sz="4700" dirty="0" smtClean="0"/>
              <a:t/>
            </a:r>
            <a:br>
              <a:rPr lang="en-US" sz="4700" dirty="0" smtClean="0"/>
            </a:br>
            <a:r>
              <a:rPr sz="4700" dirty="0" smtClean="0"/>
              <a:t>Language </a:t>
            </a:r>
            <a:r>
              <a:rPr sz="4700" dirty="0"/>
              <a:t>Models</a:t>
            </a:r>
          </a:p>
        </p:txBody>
      </p:sp>
      <p:sp>
        <p:nvSpPr>
          <p:cNvPr id="237" name="Shape 237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 dirty="0"/>
              <a:t>[Kiros et al. 2015] use sentence-embeddings for other tasks.</a:t>
            </a:r>
          </a:p>
          <a:p>
            <a:pPr marL="303846" indent="-303846">
              <a:defRPr sz="1800"/>
            </a:pPr>
            <a:r>
              <a:rPr sz="2500" dirty="0"/>
              <a:t>We use them directly for inferring text.</a:t>
            </a:r>
          </a:p>
          <a:p>
            <a:pPr marL="303846" indent="-303846">
              <a:defRPr sz="1800"/>
            </a:pPr>
            <a:r>
              <a:rPr sz="2500" b="1" dirty="0"/>
              <a:t>Central Question:</a:t>
            </a:r>
            <a:r>
              <a:rPr sz="2500" dirty="0"/>
              <a:t> How well can sentence-level language models infer events?</a:t>
            </a:r>
          </a:p>
        </p:txBody>
      </p:sp>
      <p:sp>
        <p:nvSpPr>
          <p:cNvPr id="238" name="Shape 2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279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 build="p" bldLvl="5" animBg="1" advAuto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Systems</a:t>
            </a:r>
          </a:p>
        </p:txBody>
      </p:sp>
      <p:sp>
        <p:nvSpPr>
          <p:cNvPr id="253" name="Shape 25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/>
              <a:t>Two Tasks:</a:t>
            </a:r>
          </a:p>
          <a:p>
            <a:pPr marL="616374" lvl="1" indent="-303846">
              <a:defRPr sz="1800"/>
            </a:pPr>
            <a:r>
              <a:rPr sz="2500"/>
              <a:t>Inferring Events from Events</a:t>
            </a:r>
            <a:br>
              <a:rPr sz="2500"/>
            </a:br>
            <a:r>
              <a:rPr sz="2500" b="1">
                <a:solidFill>
                  <a:srgbClr val="861001"/>
                </a:solidFill>
              </a:rPr>
              <a:t> </a:t>
            </a:r>
            <a:endParaRPr sz="2500"/>
          </a:p>
          <a:p>
            <a:pPr marL="616374" lvl="1" indent="-303846">
              <a:defRPr sz="1800"/>
            </a:pPr>
            <a:r>
              <a:rPr sz="2500"/>
              <a:t>Inferring Text from Text</a:t>
            </a:r>
            <a:br>
              <a:rPr sz="2500"/>
            </a:br>
            <a:r>
              <a:rPr sz="2500"/>
              <a:t/>
            </a:r>
            <a:br>
              <a:rPr sz="2500"/>
            </a:br>
            <a:r>
              <a:rPr sz="2500"/>
              <a:t/>
            </a:r>
            <a:br>
              <a:rPr sz="2500"/>
            </a:br>
            <a:r>
              <a:rPr sz="2500" b="1">
                <a:solidFill>
                  <a:srgbClr val="861001"/>
                </a:solidFill>
              </a:rPr>
              <a:t> </a:t>
            </a:r>
          </a:p>
        </p:txBody>
      </p:sp>
      <p:sp>
        <p:nvSpPr>
          <p:cNvPr id="254" name="Shape 25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438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Systems</a:t>
            </a:r>
          </a:p>
        </p:txBody>
      </p:sp>
      <p:sp>
        <p:nvSpPr>
          <p:cNvPr id="257" name="Shape 257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/>
              <a:t>Two Tasks:</a:t>
            </a:r>
          </a:p>
          <a:p>
            <a:pPr marL="616374" lvl="1" indent="-303846">
              <a:defRPr sz="1800"/>
            </a:pPr>
            <a:r>
              <a:rPr sz="2500"/>
              <a:t>Inferring Events from Events</a:t>
            </a:r>
            <a:br>
              <a:rPr sz="2500"/>
            </a:br>
            <a:r>
              <a:rPr sz="2500" b="1">
                <a:solidFill>
                  <a:srgbClr val="861001"/>
                </a:solidFill>
              </a:rPr>
              <a:t>…and optionally expanding into text.</a:t>
            </a:r>
            <a:endParaRPr sz="2500"/>
          </a:p>
          <a:p>
            <a:pPr marL="616374" lvl="1" indent="-303846">
              <a:defRPr sz="1800"/>
            </a:pPr>
            <a:r>
              <a:rPr sz="2500"/>
              <a:t>Inferring Text from Text</a:t>
            </a:r>
            <a:br>
              <a:rPr sz="2500"/>
            </a:br>
            <a:r>
              <a:rPr sz="2500" b="1">
                <a:solidFill>
                  <a:srgbClr val="861001"/>
                </a:solidFill>
              </a:rPr>
              <a:t>…and optionally parsing into events.</a:t>
            </a:r>
            <a:br>
              <a:rPr sz="2500" b="1">
                <a:solidFill>
                  <a:srgbClr val="861001"/>
                </a:solidFill>
              </a:rPr>
            </a:br>
            <a:r>
              <a:rPr sz="2500" b="1">
                <a:solidFill>
                  <a:srgbClr val="861001"/>
                </a:solidFill>
              </a:rPr>
              <a:t/>
            </a:r>
            <a:br>
              <a:rPr sz="2500" b="1">
                <a:solidFill>
                  <a:srgbClr val="861001"/>
                </a:solidFill>
              </a:rPr>
            </a:br>
            <a:endParaRPr sz="2500" b="1">
              <a:solidFill>
                <a:srgbClr val="861001"/>
              </a:solidFill>
            </a:endParaRPr>
          </a:p>
        </p:txBody>
      </p:sp>
      <p:sp>
        <p:nvSpPr>
          <p:cNvPr id="258" name="Shape 25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5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Systems</a:t>
            </a:r>
          </a:p>
        </p:txBody>
      </p:sp>
      <p:sp>
        <p:nvSpPr>
          <p:cNvPr id="261" name="Shape 261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 dirty="0"/>
              <a:t>Two Tasks:</a:t>
            </a:r>
          </a:p>
          <a:p>
            <a:pPr marL="616374" lvl="1" indent="-303846">
              <a:defRPr sz="1800"/>
            </a:pPr>
            <a:r>
              <a:rPr sz="2500" dirty="0"/>
              <a:t>Inferring Events from Events</a:t>
            </a:r>
            <a:br>
              <a:rPr sz="2500" dirty="0"/>
            </a:br>
            <a:r>
              <a:rPr sz="2500" b="1" dirty="0">
                <a:solidFill>
                  <a:srgbClr val="861001"/>
                </a:solidFill>
              </a:rPr>
              <a:t>…and optionally expanding into text.</a:t>
            </a:r>
            <a:endParaRPr sz="2500" dirty="0"/>
          </a:p>
          <a:p>
            <a:pPr marL="616374" lvl="1" indent="-303846">
              <a:defRPr sz="1800"/>
            </a:pPr>
            <a:r>
              <a:rPr sz="2500" dirty="0"/>
              <a:t>Inferring Text from Text</a:t>
            </a:r>
            <a:br>
              <a:rPr sz="2500" dirty="0"/>
            </a:br>
            <a:r>
              <a:rPr sz="2500" b="1" dirty="0">
                <a:solidFill>
                  <a:srgbClr val="861001"/>
                </a:solidFill>
              </a:rPr>
              <a:t>…and optionally parsing into events</a:t>
            </a:r>
            <a:r>
              <a:rPr sz="2500" b="1" dirty="0" smtClean="0">
                <a:solidFill>
                  <a:srgbClr val="861001"/>
                </a:solidFill>
              </a:rPr>
              <a:t>.</a:t>
            </a:r>
            <a:endParaRPr sz="2500" b="1" dirty="0">
              <a:solidFill>
                <a:srgbClr val="861001"/>
              </a:solidFill>
            </a:endParaRPr>
          </a:p>
        </p:txBody>
      </p:sp>
      <p:sp>
        <p:nvSpPr>
          <p:cNvPr id="262" name="Shape 26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171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Event Systems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5" name="Shape 26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65</a:t>
            </a:fld>
            <a:endParaRPr/>
          </a:p>
        </p:txBody>
      </p:sp>
      <p:sp>
        <p:nvSpPr>
          <p:cNvPr id="266" name="Shape 266"/>
          <p:cNvSpPr/>
          <p:nvPr/>
        </p:nvSpPr>
        <p:spPr>
          <a:xfrm>
            <a:off x="1471702" y="2546958"/>
            <a:ext cx="3280351" cy="769441"/>
          </a:xfrm>
          <a:prstGeom prst="rect">
            <a:avLst/>
          </a:prstGeom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500"/>
              <a:t>jumped(jim, from plane);</a:t>
            </a:r>
          </a:p>
          <a:p>
            <a:pPr lvl="0" algn="l">
              <a:defRPr sz="1800"/>
            </a:pPr>
            <a:r>
              <a:rPr sz="2500"/>
              <a:t>opened(he, parachute)</a:t>
            </a:r>
          </a:p>
        </p:txBody>
      </p:sp>
      <p:sp>
        <p:nvSpPr>
          <p:cNvPr id="267" name="Shape 267"/>
          <p:cNvSpPr/>
          <p:nvPr/>
        </p:nvSpPr>
        <p:spPr>
          <a:xfrm>
            <a:off x="263763" y="1822602"/>
            <a:ext cx="5809129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Predict an event from a sequence of events.</a:t>
            </a:r>
          </a:p>
        </p:txBody>
      </p:sp>
      <p:grpSp>
        <p:nvGrpSpPr>
          <p:cNvPr id="270" name="Group 270"/>
          <p:cNvGrpSpPr/>
          <p:nvPr/>
        </p:nvGrpSpPr>
        <p:grpSpPr>
          <a:xfrm>
            <a:off x="2861892" y="3383601"/>
            <a:ext cx="712428" cy="648497"/>
            <a:chOff x="-1" y="0"/>
            <a:chExt cx="1013230" cy="922306"/>
          </a:xfrm>
        </p:grpSpPr>
        <p:sp>
          <p:nvSpPr>
            <p:cNvPr id="268" name="Shape 268"/>
            <p:cNvSpPr/>
            <p:nvPr/>
          </p:nvSpPr>
          <p:spPr>
            <a:xfrm>
              <a:off x="-1" y="375148"/>
              <a:ext cx="1013230" cy="547158"/>
            </a:xfrm>
            <a:prstGeom prst="rect">
              <a:avLst/>
            </a:prstGeom>
            <a:solidFill>
              <a:srgbClr val="C1D6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LSTM</a:t>
              </a:r>
            </a:p>
          </p:txBody>
        </p:sp>
        <p:sp>
          <p:nvSpPr>
            <p:cNvPr id="269" name="Shape 269"/>
            <p:cNvSpPr/>
            <p:nvPr/>
          </p:nvSpPr>
          <p:spPr>
            <a:xfrm flipH="1">
              <a:off x="6541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  <p:grpSp>
        <p:nvGrpSpPr>
          <p:cNvPr id="273" name="Group 273"/>
          <p:cNvGrpSpPr/>
          <p:nvPr/>
        </p:nvGrpSpPr>
        <p:grpSpPr>
          <a:xfrm>
            <a:off x="1632274" y="4097976"/>
            <a:ext cx="2992324" cy="640646"/>
            <a:chOff x="-1" y="0"/>
            <a:chExt cx="4255749" cy="911140"/>
          </a:xfrm>
        </p:grpSpPr>
        <p:sp>
          <p:nvSpPr>
            <p:cNvPr id="271" name="Shape 271"/>
            <p:cNvSpPr/>
            <p:nvPr/>
          </p:nvSpPr>
          <p:spPr>
            <a:xfrm>
              <a:off x="-1" y="363982"/>
              <a:ext cx="4255749" cy="547158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landed(jim, on ground)</a:t>
              </a:r>
            </a:p>
          </p:txBody>
        </p:sp>
        <p:sp>
          <p:nvSpPr>
            <p:cNvPr id="272" name="Shape 272"/>
            <p:cNvSpPr/>
            <p:nvPr/>
          </p:nvSpPr>
          <p:spPr>
            <a:xfrm>
              <a:off x="240294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  <p:grpSp>
        <p:nvGrpSpPr>
          <p:cNvPr id="276" name="Group 276"/>
          <p:cNvGrpSpPr/>
          <p:nvPr/>
        </p:nvGrpSpPr>
        <p:grpSpPr>
          <a:xfrm>
            <a:off x="2861892" y="4812351"/>
            <a:ext cx="712428" cy="675300"/>
            <a:chOff x="-1" y="0"/>
            <a:chExt cx="1013230" cy="960427"/>
          </a:xfrm>
        </p:grpSpPr>
        <p:sp>
          <p:nvSpPr>
            <p:cNvPr id="274" name="Shape 274"/>
            <p:cNvSpPr/>
            <p:nvPr/>
          </p:nvSpPr>
          <p:spPr>
            <a:xfrm>
              <a:off x="-1" y="413268"/>
              <a:ext cx="1013230" cy="547159"/>
            </a:xfrm>
            <a:prstGeom prst="rect">
              <a:avLst/>
            </a:prstGeom>
            <a:solidFill>
              <a:srgbClr val="A7C2A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LSTM</a:t>
              </a:r>
            </a:p>
          </p:txBody>
        </p:sp>
        <p:sp>
          <p:nvSpPr>
            <p:cNvPr id="275" name="Shape 275"/>
            <p:cNvSpPr/>
            <p:nvPr/>
          </p:nvSpPr>
          <p:spPr>
            <a:xfrm flipH="1">
              <a:off x="6541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  <p:grpSp>
        <p:nvGrpSpPr>
          <p:cNvPr id="279" name="Group 279"/>
          <p:cNvGrpSpPr/>
          <p:nvPr/>
        </p:nvGrpSpPr>
        <p:grpSpPr>
          <a:xfrm>
            <a:off x="1256799" y="5526726"/>
            <a:ext cx="3672974" cy="634488"/>
            <a:chOff x="0" y="0"/>
            <a:chExt cx="5223783" cy="902382"/>
          </a:xfrm>
        </p:grpSpPr>
        <p:sp>
          <p:nvSpPr>
            <p:cNvPr id="277" name="Shape 277"/>
            <p:cNvSpPr/>
            <p:nvPr/>
          </p:nvSpPr>
          <p:spPr>
            <a:xfrm>
              <a:off x="0" y="355224"/>
              <a:ext cx="5223783" cy="547158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“Jim landed on the ground.”</a:t>
              </a:r>
            </a:p>
          </p:txBody>
        </p:sp>
        <p:sp>
          <p:nvSpPr>
            <p:cNvPr id="278" name="Shape 278"/>
            <p:cNvSpPr/>
            <p:nvPr/>
          </p:nvSpPr>
          <p:spPr>
            <a:xfrm>
              <a:off x="29369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  <p:grpSp>
        <p:nvGrpSpPr>
          <p:cNvPr id="282" name="Group 282"/>
          <p:cNvGrpSpPr/>
          <p:nvPr/>
        </p:nvGrpSpPr>
        <p:grpSpPr>
          <a:xfrm>
            <a:off x="5546208" y="2519608"/>
            <a:ext cx="3362801" cy="2338696"/>
            <a:chOff x="0" y="0"/>
            <a:chExt cx="4782649" cy="3326144"/>
          </a:xfrm>
        </p:grpSpPr>
        <p:pic>
          <p:nvPicPr>
            <p:cNvPr id="280" name="pasted-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0800000">
              <a:off x="0" y="0"/>
              <a:ext cx="307977" cy="33261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81" name="Shape 281"/>
            <p:cNvSpPr/>
            <p:nvPr/>
          </p:nvSpPr>
          <p:spPr>
            <a:xfrm>
              <a:off x="369014" y="1358554"/>
              <a:ext cx="4413635" cy="5836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800" b="1">
                  <a:solidFill>
                    <a:srgbClr val="861001"/>
                  </a:solidFill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000" dirty="0"/>
                <a:t>≈ [P. &amp; Mooney </a:t>
              </a:r>
              <a:r>
                <a:rPr sz="2000" dirty="0" smtClean="0"/>
                <a:t>(</a:t>
              </a:r>
              <a:r>
                <a:rPr lang="en-US" sz="2000" dirty="0" smtClean="0"/>
                <a:t>AAAI </a:t>
              </a:r>
              <a:r>
                <a:rPr sz="2000" dirty="0" smtClean="0"/>
                <a:t>2016</a:t>
              </a:r>
              <a:r>
                <a:rPr sz="2000" dirty="0"/>
                <a:t>)]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949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" grpId="0" animBg="1" advAuto="0"/>
      <p:bldP spid="270" grpId="0" animBg="1" advAuto="0"/>
      <p:bldP spid="273" grpId="0" animBg="1" advAuto="0"/>
      <p:bldP spid="276" grpId="0" animBg="1" advAuto="0"/>
      <p:bldP spid="279" grpId="0" animBg="1" advAuto="0"/>
      <p:bldP spid="282" grpId="0" animBg="1" advAuto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Text Systems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5" name="Shape 28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66</a:t>
            </a:fld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881806" y="2546958"/>
            <a:ext cx="4210231" cy="769441"/>
          </a:xfrm>
          <a:prstGeom prst="rect">
            <a:avLst/>
          </a:prstGeom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2500"/>
              <a:t>“Jim jumped from the plane and </a:t>
            </a:r>
          </a:p>
          <a:p>
            <a:pPr lvl="0">
              <a:defRPr sz="1800"/>
            </a:pPr>
            <a:r>
              <a:rPr sz="2500"/>
              <a:t>opened his parachute.”</a:t>
            </a:r>
          </a:p>
        </p:txBody>
      </p:sp>
      <p:sp>
        <p:nvSpPr>
          <p:cNvPr id="287" name="Shape 287"/>
          <p:cNvSpPr/>
          <p:nvPr/>
        </p:nvSpPr>
        <p:spPr>
          <a:xfrm>
            <a:off x="1907915" y="1822602"/>
            <a:ext cx="295346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500"/>
              <a:t>Predict text from text.</a:t>
            </a:r>
          </a:p>
        </p:txBody>
      </p:sp>
      <p:grpSp>
        <p:nvGrpSpPr>
          <p:cNvPr id="290" name="Group 290"/>
          <p:cNvGrpSpPr/>
          <p:nvPr/>
        </p:nvGrpSpPr>
        <p:grpSpPr>
          <a:xfrm>
            <a:off x="2861892" y="3383601"/>
            <a:ext cx="712428" cy="648497"/>
            <a:chOff x="-1" y="0"/>
            <a:chExt cx="1013230" cy="922306"/>
          </a:xfrm>
        </p:grpSpPr>
        <p:sp>
          <p:nvSpPr>
            <p:cNvPr id="288" name="Shape 288"/>
            <p:cNvSpPr/>
            <p:nvPr/>
          </p:nvSpPr>
          <p:spPr>
            <a:xfrm>
              <a:off x="-1" y="375148"/>
              <a:ext cx="1013230" cy="547158"/>
            </a:xfrm>
            <a:prstGeom prst="rect">
              <a:avLst/>
            </a:prstGeom>
            <a:solidFill>
              <a:srgbClr val="C1D6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LSTM</a:t>
              </a:r>
            </a:p>
          </p:txBody>
        </p:sp>
        <p:sp>
          <p:nvSpPr>
            <p:cNvPr id="289" name="Shape 289"/>
            <p:cNvSpPr/>
            <p:nvPr/>
          </p:nvSpPr>
          <p:spPr>
            <a:xfrm flipH="1">
              <a:off x="6541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  <p:grpSp>
        <p:nvGrpSpPr>
          <p:cNvPr id="293" name="Group 293"/>
          <p:cNvGrpSpPr/>
          <p:nvPr/>
        </p:nvGrpSpPr>
        <p:grpSpPr>
          <a:xfrm>
            <a:off x="1256799" y="4097976"/>
            <a:ext cx="3672974" cy="640646"/>
            <a:chOff x="-534010" y="0"/>
            <a:chExt cx="5223784" cy="911140"/>
          </a:xfrm>
        </p:grpSpPr>
        <p:sp>
          <p:nvSpPr>
            <p:cNvPr id="291" name="Shape 291"/>
            <p:cNvSpPr/>
            <p:nvPr/>
          </p:nvSpPr>
          <p:spPr>
            <a:xfrm>
              <a:off x="-534010" y="363982"/>
              <a:ext cx="5223784" cy="547158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“Jim landed on the ground.”</a:t>
              </a:r>
            </a:p>
          </p:txBody>
        </p:sp>
        <p:sp>
          <p:nvSpPr>
            <p:cNvPr id="292" name="Shape 292"/>
            <p:cNvSpPr/>
            <p:nvPr/>
          </p:nvSpPr>
          <p:spPr>
            <a:xfrm>
              <a:off x="240294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  <p:grpSp>
        <p:nvGrpSpPr>
          <p:cNvPr id="296" name="Group 296"/>
          <p:cNvGrpSpPr/>
          <p:nvPr/>
        </p:nvGrpSpPr>
        <p:grpSpPr>
          <a:xfrm>
            <a:off x="2808367" y="4812351"/>
            <a:ext cx="827644" cy="675300"/>
            <a:chOff x="-76124" y="0"/>
            <a:chExt cx="1177092" cy="960427"/>
          </a:xfrm>
        </p:grpSpPr>
        <p:sp>
          <p:nvSpPr>
            <p:cNvPr id="294" name="Shape 294"/>
            <p:cNvSpPr/>
            <p:nvPr/>
          </p:nvSpPr>
          <p:spPr>
            <a:xfrm>
              <a:off x="-76124" y="413268"/>
              <a:ext cx="1177092" cy="547159"/>
            </a:xfrm>
            <a:prstGeom prst="rect">
              <a:avLst/>
            </a:prstGeom>
            <a:solidFill>
              <a:srgbClr val="A7C2A8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Parser</a:t>
              </a:r>
            </a:p>
          </p:txBody>
        </p:sp>
        <p:sp>
          <p:nvSpPr>
            <p:cNvPr id="295" name="Shape 295"/>
            <p:cNvSpPr/>
            <p:nvPr/>
          </p:nvSpPr>
          <p:spPr>
            <a:xfrm flipH="1">
              <a:off x="6541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  <p:grpSp>
        <p:nvGrpSpPr>
          <p:cNvPr id="299" name="Group 299"/>
          <p:cNvGrpSpPr/>
          <p:nvPr/>
        </p:nvGrpSpPr>
        <p:grpSpPr>
          <a:xfrm>
            <a:off x="1632275" y="5526726"/>
            <a:ext cx="2992324" cy="634488"/>
            <a:chOff x="534009" y="0"/>
            <a:chExt cx="4255749" cy="902382"/>
          </a:xfrm>
        </p:grpSpPr>
        <p:sp>
          <p:nvSpPr>
            <p:cNvPr id="297" name="Shape 297"/>
            <p:cNvSpPr/>
            <p:nvPr/>
          </p:nvSpPr>
          <p:spPr>
            <a:xfrm>
              <a:off x="534009" y="355224"/>
              <a:ext cx="4255749" cy="547158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>
                <a:defRPr sz="1800"/>
              </a:pPr>
              <a:r>
                <a:rPr sz="2500"/>
                <a:t>landed(jim, on ground)</a:t>
              </a:r>
            </a:p>
          </p:txBody>
        </p:sp>
        <p:sp>
          <p:nvSpPr>
            <p:cNvPr id="298" name="Shape 298"/>
            <p:cNvSpPr/>
            <p:nvPr/>
          </p:nvSpPr>
          <p:spPr>
            <a:xfrm>
              <a:off x="2936951" y="0"/>
              <a:ext cx="1" cy="2790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/>
              </a:pPr>
              <a:endParaRPr/>
            </a:p>
          </p:txBody>
        </p:sp>
      </p:grpSp>
      <p:grpSp>
        <p:nvGrpSpPr>
          <p:cNvPr id="302" name="Group 302"/>
          <p:cNvGrpSpPr/>
          <p:nvPr/>
        </p:nvGrpSpPr>
        <p:grpSpPr>
          <a:xfrm>
            <a:off x="5849816" y="2519608"/>
            <a:ext cx="2491693" cy="2338696"/>
            <a:chOff x="0" y="0"/>
            <a:chExt cx="3543740" cy="3326144"/>
          </a:xfrm>
        </p:grpSpPr>
        <p:pic>
          <p:nvPicPr>
            <p:cNvPr id="300" name="pasted-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0800000">
              <a:off x="0" y="0"/>
              <a:ext cx="307977" cy="33261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1" name="Shape 301"/>
            <p:cNvSpPr/>
            <p:nvPr/>
          </p:nvSpPr>
          <p:spPr>
            <a:xfrm>
              <a:off x="533444" y="1358555"/>
              <a:ext cx="3010296" cy="5836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800" b="1">
                  <a:solidFill>
                    <a:srgbClr val="861001"/>
                  </a:solidFill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</a:defRPr>
              </a:pPr>
              <a:r>
                <a:rPr sz="2000"/>
                <a:t>≈ [Kiros et al. 2015]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474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" grpId="0" animBg="1" advAuto="0"/>
      <p:bldP spid="290" grpId="0" animBg="1" advAuto="0"/>
      <p:bldP spid="293" grpId="0" animBg="1" advAuto="0"/>
      <p:bldP spid="296" grpId="0" animBg="1" advAuto="0"/>
      <p:bldP spid="299" grpId="0" animBg="1" advAuto="0"/>
      <p:bldP spid="302" grpId="0" animBg="1" advAuto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Outline</a:t>
            </a:r>
          </a:p>
        </p:txBody>
      </p:sp>
      <p:sp>
        <p:nvSpPr>
          <p:cNvPr id="305" name="Shape 305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>
                <a:solidFill>
                  <a:srgbClr val="A6AAA9"/>
                </a:solidFill>
              </a:rPr>
              <a:t>Background &amp; Methods</a:t>
            </a:r>
          </a:p>
          <a:p>
            <a:pPr marL="303846" indent="-303846">
              <a:defRPr sz="1800"/>
            </a:pPr>
            <a:r>
              <a:rPr sz="2500">
                <a:solidFill>
                  <a:srgbClr val="A6AAA9"/>
                </a:solidFill>
              </a:rPr>
              <a:t>Experiments</a:t>
            </a:r>
          </a:p>
          <a:p>
            <a:pPr marL="616374" lvl="1" indent="-303846">
              <a:defRPr sz="1800"/>
            </a:pPr>
            <a:r>
              <a:rPr sz="2500"/>
              <a:t>Task Setup</a:t>
            </a:r>
          </a:p>
          <a:p>
            <a:pPr marL="616374" lvl="1" indent="-303846">
              <a:defRPr sz="1800"/>
            </a:pPr>
            <a:r>
              <a:rPr sz="2500">
                <a:solidFill>
                  <a:srgbClr val="A6AAA9"/>
                </a:solidFill>
              </a:rPr>
              <a:t>Results</a:t>
            </a:r>
          </a:p>
        </p:txBody>
      </p:sp>
      <p:sp>
        <p:nvSpPr>
          <p:cNvPr id="306" name="Shape 30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876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Outline</a:t>
            </a:r>
          </a:p>
        </p:txBody>
      </p:sp>
      <p:sp>
        <p:nvSpPr>
          <p:cNvPr id="309" name="Shape 309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>
                <a:solidFill>
                  <a:srgbClr val="A6AAA9"/>
                </a:solidFill>
              </a:rPr>
              <a:t>Background &amp; Methods</a:t>
            </a:r>
          </a:p>
          <a:p>
            <a:pPr marL="303846" indent="-303846">
              <a:defRPr sz="1800"/>
            </a:pPr>
            <a:r>
              <a:rPr sz="2500">
                <a:solidFill>
                  <a:srgbClr val="A6AAA9"/>
                </a:solidFill>
              </a:rPr>
              <a:t>Experiments</a:t>
            </a:r>
          </a:p>
          <a:p>
            <a:pPr marL="616374" lvl="1" indent="-303846">
              <a:defRPr sz="1800"/>
            </a:pPr>
            <a:r>
              <a:rPr sz="2500">
                <a:solidFill>
                  <a:srgbClr val="A6AAA9"/>
                </a:solidFill>
              </a:rPr>
              <a:t>Task Setup</a:t>
            </a:r>
          </a:p>
          <a:p>
            <a:pPr marL="616374" lvl="1" indent="-303846">
              <a:defRPr sz="1800"/>
            </a:pPr>
            <a:r>
              <a:rPr sz="2500"/>
              <a:t>Results</a:t>
            </a:r>
          </a:p>
        </p:txBody>
      </p:sp>
      <p:sp>
        <p:nvSpPr>
          <p:cNvPr id="310" name="Shape 310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7245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Experimental Setup</a:t>
            </a:r>
          </a:p>
        </p:txBody>
      </p:sp>
      <p:sp>
        <p:nvSpPr>
          <p:cNvPr id="313" name="Shape 31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2500"/>
              <a:t>Train + Test on English Wikipedia.</a:t>
            </a:r>
          </a:p>
          <a:p>
            <a:pPr lvl="0">
              <a:defRPr sz="1800"/>
            </a:pPr>
            <a:r>
              <a:rPr sz="2500"/>
              <a:t>LSTM encoder-decoders trained with batch SGD with momentum.</a:t>
            </a:r>
          </a:p>
          <a:p>
            <a:pPr lvl="0">
              <a:defRPr sz="1800"/>
            </a:pPr>
            <a:r>
              <a:rPr sz="2500"/>
              <a:t>Parse events with Stanford CoreNLP.</a:t>
            </a:r>
          </a:p>
          <a:p>
            <a:pPr lvl="0">
              <a:defRPr sz="1800"/>
            </a:pPr>
            <a:r>
              <a:rPr sz="2500"/>
              <a:t>Events are verbs with head noun arguments.</a:t>
            </a:r>
          </a:p>
          <a:p>
            <a:pPr lvl="0">
              <a:defRPr sz="1800"/>
            </a:pPr>
            <a:r>
              <a:rPr sz="2500"/>
              <a:t>Evaluate on Event Prediction &amp; Text Prediction.</a:t>
            </a:r>
          </a:p>
        </p:txBody>
      </p:sp>
      <p:sp>
        <p:nvSpPr>
          <p:cNvPr id="314" name="Shape 31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242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5000"/>
              <a:t>Event Inference: Motivation</a:t>
            </a:r>
          </a:p>
        </p:txBody>
      </p:sp>
      <p:sp>
        <p:nvSpPr>
          <p:cNvPr id="70" name="Shape 70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 i="1"/>
              <a:t>The Convention </a:t>
            </a:r>
            <a:r>
              <a:rPr sz="2400" b="1" i="1"/>
              <a:t>ordered the arrest</a:t>
            </a:r>
            <a:r>
              <a:rPr sz="2500" i="1"/>
              <a:t> of Robespierre.… Troops from the Commune, under General Coffinhal, </a:t>
            </a:r>
            <a:r>
              <a:rPr sz="2300" b="1" i="1"/>
              <a:t>arrived to free the prisoners</a:t>
            </a:r>
            <a:r>
              <a:rPr sz="2500" i="1"/>
              <a:t> and then marched against the Convention itself.</a:t>
            </a:r>
            <a:br>
              <a:rPr sz="2500" i="1"/>
            </a:br>
            <a:r>
              <a:rPr sz="2500" i="1"/>
              <a:t/>
            </a:r>
            <a:br>
              <a:rPr sz="2500" i="1"/>
            </a:br>
            <a:r>
              <a:rPr sz="2500" i="1"/>
              <a:t>  –</a:t>
            </a:r>
            <a:r>
              <a:rPr sz="2500"/>
              <a:t>Wikipedia</a:t>
            </a:r>
          </a:p>
          <a:p>
            <a:pPr marL="616374" lvl="1" indent="-303846">
              <a:defRPr sz="1800"/>
            </a:pPr>
            <a:r>
              <a:rPr sz="2500" b="1"/>
              <a:t>Was Robespierre arrested? </a:t>
            </a:r>
            <a:r>
              <a:rPr sz="2500" b="1">
                <a:solidFill>
                  <a:srgbClr val="861001"/>
                </a:solidFill>
              </a:rPr>
              <a:t>Very probably!</a:t>
            </a:r>
          </a:p>
          <a:p>
            <a:pPr marL="928902" lvl="2" indent="-303846">
              <a:defRPr sz="1800"/>
            </a:pPr>
            <a:r>
              <a:rPr sz="2500" b="1">
                <a:solidFill>
                  <a:srgbClr val="861001"/>
                </a:solidFill>
              </a:rPr>
              <a:t>…But this needs to be inferred.</a:t>
            </a:r>
          </a:p>
        </p:txBody>
      </p:sp>
      <p:sp>
        <p:nvSpPr>
          <p:cNvPr id="71" name="Shape 7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759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4700"/>
              <a:t>Predicting Events: Evaluation</a:t>
            </a:r>
          </a:p>
        </p:txBody>
      </p:sp>
      <p:sp>
        <p:nvSpPr>
          <p:cNvPr id="317" name="Shape 317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2500" b="1"/>
              <a:t>Narrative Cloze </a:t>
            </a:r>
            <a:r>
              <a:rPr sz="1300"/>
              <a:t>[Chambers &amp; Jurafsky 2008]</a:t>
            </a:r>
            <a:r>
              <a:rPr sz="2500" b="1"/>
              <a:t>: </a:t>
            </a:r>
            <a:r>
              <a:rPr sz="2500"/>
              <a:t>Hold out an event, judge a system on inferring it.</a:t>
            </a:r>
          </a:p>
          <a:p>
            <a:pPr lvl="1">
              <a:defRPr sz="1800"/>
            </a:pPr>
            <a:r>
              <a:rPr sz="2500" b="1"/>
              <a:t>Accuracy:</a:t>
            </a:r>
            <a:r>
              <a:rPr sz="2500"/>
              <a:t> “For what percentage of the documents is the top inference the gold standard answer?”</a:t>
            </a:r>
          </a:p>
          <a:p>
            <a:pPr lvl="1">
              <a:defRPr sz="1800"/>
            </a:pPr>
            <a:r>
              <a:rPr sz="2500" b="1"/>
              <a:t>Partial credit:</a:t>
            </a:r>
            <a:r>
              <a:rPr sz="2500"/>
              <a:t> “What is the average percentage of the components of argmax inferences that are the same as in the gold standard?”</a:t>
            </a:r>
          </a:p>
        </p:txBody>
      </p:sp>
      <p:sp>
        <p:nvSpPr>
          <p:cNvPr id="318" name="Shape 31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242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" grpId="0" build="p" bldLvl="5" animBg="1" advAuto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5000"/>
              <a:t>Predicting Events: Systems</a:t>
            </a:r>
          </a:p>
        </p:txBody>
      </p:sp>
      <p:sp>
        <p:nvSpPr>
          <p:cNvPr id="321" name="Shape 321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2500" b="1"/>
              <a:t>Most Common: </a:t>
            </a:r>
            <a:r>
              <a:rPr sz="2500"/>
              <a:t>Always guess the most common event.</a:t>
            </a:r>
          </a:p>
          <a:p>
            <a:pPr lvl="0">
              <a:defRPr sz="1800"/>
            </a:pPr>
            <a:r>
              <a:rPr sz="2500" b="1"/>
              <a:t>e1 -&gt; e2:</a:t>
            </a:r>
            <a:r>
              <a:rPr sz="2500"/>
              <a:t> events to events.</a:t>
            </a:r>
          </a:p>
          <a:p>
            <a:pPr lvl="0">
              <a:defRPr sz="1800"/>
            </a:pPr>
            <a:r>
              <a:rPr sz="2500" b="1"/>
              <a:t>t1 -&gt; t2 -&gt; e2: </a:t>
            </a:r>
            <a:r>
              <a:rPr sz="2500"/>
              <a:t>text to text to events.</a:t>
            </a:r>
          </a:p>
        </p:txBody>
      </p:sp>
      <p:sp>
        <p:nvSpPr>
          <p:cNvPr id="322" name="Shape 32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423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" grpId="0" build="p" bldLvl="5" animBg="1" advAuto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 lvl="0">
              <a:defRPr sz="1800"/>
            </a:pPr>
            <a:r>
              <a:rPr sz="5200"/>
              <a:t>Results: Predicting Events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5" name="Shape 32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72</a:t>
            </a:fld>
            <a:endParaRPr/>
          </a:p>
        </p:txBody>
      </p:sp>
      <p:graphicFrame>
        <p:nvGraphicFramePr>
          <p:cNvPr id="326" name="Chart 326"/>
          <p:cNvGraphicFramePr/>
          <p:nvPr>
            <p:extLst>
              <p:ext uri="{D42A27DB-BD31-4B8C-83A1-F6EECF244321}">
                <p14:modId xmlns:p14="http://schemas.microsoft.com/office/powerpoint/2010/main" val="1223548681"/>
              </p:ext>
            </p:extLst>
          </p:nvPr>
        </p:nvGraphicFramePr>
        <p:xfrm>
          <a:off x="53191" y="2609870"/>
          <a:ext cx="4171762" cy="3056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7" name="Chart 327"/>
          <p:cNvGraphicFramePr/>
          <p:nvPr>
            <p:extLst>
              <p:ext uri="{D42A27DB-BD31-4B8C-83A1-F6EECF244321}">
                <p14:modId xmlns:p14="http://schemas.microsoft.com/office/powerpoint/2010/main" val="3913119350"/>
              </p:ext>
            </p:extLst>
          </p:nvPr>
        </p:nvGraphicFramePr>
        <p:xfrm>
          <a:off x="4896663" y="2609870"/>
          <a:ext cx="4221411" cy="3056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06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" grpId="0" animBg="1" advAuto="0"/>
      <p:bldP spid="327" grpId="0" animBg="1" advAuto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 lvl="0">
              <a:defRPr sz="1800"/>
            </a:pPr>
            <a:r>
              <a:rPr sz="5200"/>
              <a:t>Predicting Text: Evaluation</a:t>
            </a:r>
          </a:p>
        </p:txBody>
      </p:sp>
      <p:sp>
        <p:nvSpPr>
          <p:cNvPr id="330" name="Shape 330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2500" b="1"/>
              <a:t>BLEU: </a:t>
            </a:r>
            <a:r>
              <a:rPr sz="2500"/>
              <a:t>Geometric mean of modified ngram precisions.</a:t>
            </a:r>
          </a:p>
          <a:p>
            <a:pPr lvl="0">
              <a:defRPr sz="1800"/>
            </a:pPr>
            <a:r>
              <a:rPr sz="2500"/>
              <a:t>Word-level analog to Narrative Cloze.</a:t>
            </a:r>
          </a:p>
        </p:txBody>
      </p:sp>
      <p:sp>
        <p:nvSpPr>
          <p:cNvPr id="331" name="Shape 33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354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" grpId="0" build="p" bldLvl="5" animBg="1" advAuto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 lvl="0">
              <a:defRPr sz="1800"/>
            </a:pPr>
            <a:r>
              <a:rPr sz="5600"/>
              <a:t>Predicting Text: Systems</a:t>
            </a:r>
          </a:p>
        </p:txBody>
      </p:sp>
      <p:sp>
        <p:nvSpPr>
          <p:cNvPr id="334" name="Shape 33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2500" b="1"/>
              <a:t>t1 -&gt; t1: </a:t>
            </a:r>
            <a:r>
              <a:rPr sz="2500"/>
              <a:t>Copy/paste a sentence as its predicted successor.</a:t>
            </a:r>
          </a:p>
          <a:p>
            <a:pPr lvl="0">
              <a:defRPr sz="1800"/>
            </a:pPr>
            <a:r>
              <a:rPr sz="2500" b="1"/>
              <a:t>e1 -&gt; e2 -&gt; t2:</a:t>
            </a:r>
            <a:r>
              <a:rPr sz="2500"/>
              <a:t> events to events to text.</a:t>
            </a:r>
          </a:p>
          <a:p>
            <a:pPr lvl="0">
              <a:defRPr sz="1800"/>
            </a:pPr>
            <a:r>
              <a:rPr sz="2500" b="1"/>
              <a:t>t1 -&gt; t2: </a:t>
            </a:r>
            <a:r>
              <a:rPr sz="2500"/>
              <a:t>text to text.</a:t>
            </a:r>
          </a:p>
        </p:txBody>
      </p:sp>
      <p:sp>
        <p:nvSpPr>
          <p:cNvPr id="335" name="Shape 33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908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0" build="p" bldLvl="5" animBg="1" advAuto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Results: Predicting Text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75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187658510"/>
              </p:ext>
            </p:extLst>
          </p:nvPr>
        </p:nvGraphicFramePr>
        <p:xfrm>
          <a:off x="244809" y="2609870"/>
          <a:ext cx="4352185" cy="3056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0" name="Chart 340"/>
          <p:cNvGraphicFramePr/>
          <p:nvPr>
            <p:extLst>
              <p:ext uri="{D42A27DB-BD31-4B8C-83A1-F6EECF244321}">
                <p14:modId xmlns:p14="http://schemas.microsoft.com/office/powerpoint/2010/main" val="3336866707"/>
              </p:ext>
            </p:extLst>
          </p:nvPr>
        </p:nvGraphicFramePr>
        <p:xfrm>
          <a:off x="4483065" y="2609870"/>
          <a:ext cx="4635009" cy="3056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516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 animBg="1" advAuto="0"/>
      <p:bldP spid="340" grpId="0" animBg="1" advAuto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 dirty="0" smtClean="0"/>
              <a:t>Bidirectional Models</a:t>
            </a:r>
            <a:endParaRPr sz="5600" dirty="0"/>
          </a:p>
        </p:txBody>
      </p:sp>
      <p:pic>
        <p:nvPicPr>
          <p:cNvPr id="3" name="Content Placeholder 2" descr="biseq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62" r="-13662"/>
          <a:stretch>
            <a:fillRect/>
          </a:stretch>
        </p:blipFill>
        <p:spPr>
          <a:xfrm>
            <a:off x="1008036" y="1600200"/>
            <a:ext cx="8229600" cy="4525963"/>
          </a:xfrm>
        </p:spPr>
      </p:pic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76</a:t>
            </a:fld>
            <a:endParaRPr/>
          </a:p>
        </p:txBody>
      </p:sp>
      <p:graphicFrame>
        <p:nvGraphicFramePr>
          <p:cNvPr id="340" name="Chart 340"/>
          <p:cNvGraphicFramePr/>
          <p:nvPr>
            <p:extLst>
              <p:ext uri="{D42A27DB-BD31-4B8C-83A1-F6EECF244321}">
                <p14:modId xmlns:p14="http://schemas.microsoft.com/office/powerpoint/2010/main" val="2492039954"/>
              </p:ext>
            </p:extLst>
          </p:nvPr>
        </p:nvGraphicFramePr>
        <p:xfrm>
          <a:off x="4483065" y="2609870"/>
          <a:ext cx="4635009" cy="3056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764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animBg="1" advAuto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lang="en-US" sz="5600" dirty="0" smtClean="0"/>
              <a:t>Results: </a:t>
            </a:r>
            <a:br>
              <a:rPr lang="en-US" sz="5600" dirty="0" smtClean="0"/>
            </a:br>
            <a:r>
              <a:rPr lang="en-US" sz="5600" dirty="0" smtClean="0"/>
              <a:t>Bidirectional Models</a:t>
            </a:r>
            <a:endParaRPr sz="5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77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2057057121"/>
              </p:ext>
            </p:extLst>
          </p:nvPr>
        </p:nvGraphicFramePr>
        <p:xfrm>
          <a:off x="107100" y="2616200"/>
          <a:ext cx="4406563" cy="3166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339"/>
          <p:cNvGraphicFramePr/>
          <p:nvPr>
            <p:extLst>
              <p:ext uri="{D42A27DB-BD31-4B8C-83A1-F6EECF244321}">
                <p14:modId xmlns:p14="http://schemas.microsoft.com/office/powerpoint/2010/main" val="1520351547"/>
              </p:ext>
            </p:extLst>
          </p:nvPr>
        </p:nvGraphicFramePr>
        <p:xfrm>
          <a:off x="3886344" y="2616200"/>
          <a:ext cx="4815758" cy="3166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325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 animBg="1" advAuto="0"/>
      <p:bldP spid="6" grpId="0" animBg="1" advAuto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lang="en-US" sz="5600" dirty="0" smtClean="0"/>
              <a:t>Results: </a:t>
            </a:r>
            <a:br>
              <a:rPr lang="en-US" sz="5600" dirty="0" smtClean="0"/>
            </a:br>
            <a:r>
              <a:rPr lang="en-US" sz="5600" dirty="0" smtClean="0"/>
              <a:t>Bidirectional Models</a:t>
            </a:r>
            <a:endParaRPr sz="5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78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866363036"/>
              </p:ext>
            </p:extLst>
          </p:nvPr>
        </p:nvGraphicFramePr>
        <p:xfrm>
          <a:off x="441899" y="2616200"/>
          <a:ext cx="6382151" cy="3166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168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 animBg="1" advAuto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 dirty="0" smtClean="0"/>
              <a:t>Human Evaluations</a:t>
            </a:r>
            <a:endParaRPr sz="5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79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1852313921"/>
              </p:ext>
            </p:extLst>
          </p:nvPr>
        </p:nvGraphicFramePr>
        <p:xfrm>
          <a:off x="244809" y="2157230"/>
          <a:ext cx="8441991" cy="350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98911" y="6006784"/>
            <a:ext cx="3169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(5 max, higher is better)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326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 lvl="0">
              <a:defRPr sz="1800"/>
            </a:pPr>
            <a:r>
              <a:rPr sz="5000"/>
              <a:t>Event Inference: Motivation</a:t>
            </a:r>
          </a:p>
        </p:txBody>
      </p:sp>
      <p:sp>
        <p:nvSpPr>
          <p:cNvPr id="74" name="Shape 7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303846" indent="-303846">
              <a:defRPr sz="1800"/>
            </a:pPr>
            <a:r>
              <a:rPr sz="2500"/>
              <a:t>Question answering requires inference of probable implicit events.</a:t>
            </a:r>
          </a:p>
          <a:p>
            <a:pPr marL="303846" indent="-303846">
              <a:defRPr sz="1800"/>
            </a:pPr>
            <a:r>
              <a:rPr sz="2500"/>
              <a:t>We’ll investigate such event inference systems.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835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 dirty="0" smtClean="0"/>
              <a:t>Human Evaluations</a:t>
            </a:r>
            <a:endParaRPr sz="5600" dirty="0"/>
          </a:p>
        </p:txBody>
      </p:sp>
      <p:pic>
        <p:nvPicPr>
          <p:cNvPr id="4" name="Content Placeholder 3" descr="mturk_biseq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236" r="-18236"/>
          <a:stretch>
            <a:fillRect/>
          </a:stretch>
        </p:blipFill>
        <p:spPr/>
      </p:pic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80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545357" y="6006784"/>
            <a:ext cx="6359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(Percentage of each rating given, higher is better)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685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 smtClean="0"/>
              <a:t>Example</a:t>
            </a:r>
            <a:r>
              <a:rPr lang="en-US" sz="5600" dirty="0" smtClean="0"/>
              <a:t> Ratings</a:t>
            </a:r>
            <a:endParaRPr sz="56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802173"/>
              </p:ext>
            </p:extLst>
          </p:nvPr>
        </p:nvGraphicFramePr>
        <p:xfrm>
          <a:off x="270937" y="1540936"/>
          <a:ext cx="8229600" cy="44526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336800"/>
                <a:gridCol w="4995333"/>
                <a:gridCol w="897467"/>
              </a:tblGrid>
              <a:tr h="100441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effectLst/>
                        </a:rPr>
                        <a:t>Previous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After graduating from college Lawrence embarked on an unplanned male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career which he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_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into both a writing and acting career .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2400" b="0" baseline="0" dirty="0"/>
                    </a:p>
                  </a:txBody>
                  <a:tcPr/>
                </a:tc>
              </a:tr>
              <a:tr h="500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effectLst/>
                        </a:rPr>
                        <a:t>Unidirectional Text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 has a Ph.D. in History in the University of Colorado in 1972 .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sz="2400" b="0" baseline="0" dirty="0" smtClean="0"/>
                        <a:t>3.7</a:t>
                      </a:r>
                      <a:endParaRPr lang="en-US" sz="2400" b="0" baseline="0" dirty="0"/>
                    </a:p>
                  </a:txBody>
                  <a:tcPr/>
                </a:tc>
              </a:tr>
              <a:tr h="51077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effectLst/>
                        </a:rPr>
                        <a:t>Bidirectional Text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 was a member of the group 's first member of the band .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sz="2400" b="0" baseline="0" dirty="0" smtClean="0"/>
                        <a:t>1.7</a:t>
                      </a:r>
                      <a:endParaRPr lang="en-US" sz="2400" b="0" baseline="0" dirty="0"/>
                    </a:p>
                  </a:txBody>
                  <a:tcPr/>
                </a:tc>
              </a:tr>
              <a:tr h="51077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effectLst/>
                        </a:rPr>
                        <a:t>Unidirectional Event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joined the band in September 2001 .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sz="2400" b="0" baseline="0" dirty="0" smtClean="0"/>
                        <a:t>2.3</a:t>
                      </a:r>
                      <a:endParaRPr lang="en-US" sz="2400" b="0" baseline="0" dirty="0"/>
                    </a:p>
                  </a:txBody>
                  <a:tcPr/>
                </a:tc>
              </a:tr>
              <a:tr h="51077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effectLst/>
                        </a:rPr>
                        <a:t>Bidirectional Event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was married in the same year .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sz="2400" b="0" baseline="0" dirty="0" smtClean="0"/>
                        <a:t>3.0</a:t>
                      </a:r>
                      <a:endParaRPr lang="en-US" sz="2400" b="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" name="Shape 34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989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 smtClean="0"/>
              <a:t>Example</a:t>
            </a:r>
            <a:r>
              <a:rPr lang="en-US" sz="5600" dirty="0" smtClean="0"/>
              <a:t> Ratings</a:t>
            </a:r>
            <a:endParaRPr sz="56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485086"/>
              </p:ext>
            </p:extLst>
          </p:nvPr>
        </p:nvGraphicFramePr>
        <p:xfrm>
          <a:off x="270937" y="1540936"/>
          <a:ext cx="8229600" cy="48183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336800"/>
                <a:gridCol w="4995333"/>
                <a:gridCol w="897467"/>
              </a:tblGrid>
              <a:tr h="1004414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u="none" strike="noStrike" baseline="0" dirty="0" smtClean="0">
                          <a:effectLst/>
                        </a:rPr>
                        <a:t>Previous</a:t>
                      </a:r>
                      <a:endParaRPr lang="en-US" sz="2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>
                          <a:effectLst/>
                        </a:rPr>
                        <a:t>Walter Payton met Dupree on some business ventures and urged him to get back into shape to try out for the NFL again in 1990 .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2400" b="0" baseline="0" dirty="0"/>
                    </a:p>
                  </a:txBody>
                  <a:tcPr/>
                </a:tc>
              </a:tr>
              <a:tr h="500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u="none" strike="noStrike" baseline="0" dirty="0" smtClean="0">
                          <a:effectLst/>
                        </a:rPr>
                        <a:t>Unidirectional Text</a:t>
                      </a:r>
                      <a:endParaRPr lang="en-US" sz="2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>
                          <a:effectLst/>
                        </a:rPr>
                        <a:t>He was also a member of the Detroit Lions .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sz="2400" b="0" baseline="0" dirty="0" smtClean="0"/>
                        <a:t>4.0</a:t>
                      </a:r>
                      <a:endParaRPr lang="en-US" sz="2400" b="0" baseline="0" dirty="0"/>
                    </a:p>
                  </a:txBody>
                  <a:tcPr/>
                </a:tc>
              </a:tr>
              <a:tr h="510777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u="none" strike="noStrike" baseline="0" dirty="0" smtClean="0">
                          <a:effectLst/>
                        </a:rPr>
                        <a:t>Bidirectional Text</a:t>
                      </a:r>
                      <a:endParaRPr lang="en-US" sz="2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>
                          <a:effectLst/>
                        </a:rPr>
                        <a:t>He was also a member of the team , and the team was defeated by the team .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sz="2400" b="0" baseline="0" dirty="0" smtClean="0"/>
                        <a:t>4.3</a:t>
                      </a:r>
                      <a:endParaRPr lang="en-US" sz="2400" b="0" baseline="0" dirty="0"/>
                    </a:p>
                  </a:txBody>
                  <a:tcPr/>
                </a:tc>
              </a:tr>
              <a:tr h="510777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u="none" strike="noStrike" baseline="0" dirty="0" smtClean="0">
                          <a:effectLst/>
                        </a:rPr>
                        <a:t>Unidirectional Event</a:t>
                      </a:r>
                      <a:endParaRPr lang="en-US" sz="2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effectLst/>
                        </a:rPr>
                        <a:t>he </a:t>
                      </a:r>
                      <a:r>
                        <a:rPr lang="en-US" sz="2400" b="0" u="none" strike="noStrike" baseline="0" dirty="0">
                          <a:effectLst/>
                        </a:rPr>
                        <a:t>joined in September 2004 , and joined the band .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sz="2400" b="0" baseline="0" dirty="0" smtClean="0"/>
                        <a:t>3.7</a:t>
                      </a:r>
                      <a:endParaRPr lang="en-US" sz="2400" b="0" baseline="0" dirty="0"/>
                    </a:p>
                  </a:txBody>
                  <a:tcPr/>
                </a:tc>
              </a:tr>
              <a:tr h="510777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u="none" strike="noStrike" baseline="0" dirty="0" smtClean="0">
                          <a:effectLst/>
                        </a:rPr>
                        <a:t>Bidirectional Event</a:t>
                      </a:r>
                      <a:endParaRPr lang="en-US" sz="2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u="none" strike="noStrike" baseline="0" dirty="0" smtClean="0">
                          <a:effectLst/>
                        </a:rPr>
                        <a:t>played </a:t>
                      </a:r>
                      <a:r>
                        <a:rPr lang="en-US" sz="2400" b="0" u="none" strike="noStrike" baseline="0" dirty="0">
                          <a:effectLst/>
                        </a:rPr>
                        <a:t>in the same year , and the team was also a member of the World Cup . </a:t>
                      </a:r>
                      <a:endParaRPr 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sz="2400" b="0" baseline="0" dirty="0" smtClean="0"/>
                        <a:t>3.3</a:t>
                      </a:r>
                      <a:endParaRPr lang="en-US" sz="2400" b="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" name="Shape 34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769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Takeaways</a:t>
            </a:r>
          </a:p>
        </p:txBody>
      </p:sp>
      <p:sp>
        <p:nvSpPr>
          <p:cNvPr id="343" name="Shape 34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2500" dirty="0"/>
              <a:t>In LSTM encoder-decoder event prediction…</a:t>
            </a:r>
          </a:p>
          <a:p>
            <a:pPr lvl="1">
              <a:defRPr sz="1800"/>
            </a:pPr>
            <a:r>
              <a:rPr sz="2500" dirty="0"/>
              <a:t>Raw text models predict events about as well as event </a:t>
            </a:r>
            <a:r>
              <a:rPr sz="2500" dirty="0" smtClean="0"/>
              <a:t>models</a:t>
            </a:r>
            <a:r>
              <a:rPr lang="en-US" sz="2500" dirty="0" smtClean="0"/>
              <a:t> (and don’t require a parser)</a:t>
            </a:r>
            <a:r>
              <a:rPr sz="2500" dirty="0" smtClean="0"/>
              <a:t>.</a:t>
            </a:r>
            <a:endParaRPr sz="2500" dirty="0"/>
          </a:p>
          <a:p>
            <a:pPr lvl="1">
              <a:defRPr sz="1800"/>
            </a:pPr>
            <a:r>
              <a:rPr sz="2500" dirty="0"/>
              <a:t>Raw text models predict tokens better than event models</a:t>
            </a:r>
            <a:r>
              <a:rPr sz="2500" dirty="0" smtClean="0"/>
              <a:t>.</a:t>
            </a:r>
            <a:endParaRPr lang="en-US" sz="2500" dirty="0" smtClean="0"/>
          </a:p>
          <a:p>
            <a:pPr lvl="1">
              <a:defRPr sz="1800"/>
            </a:pPr>
            <a:r>
              <a:rPr lang="en-US" sz="2500" dirty="0" smtClean="0"/>
              <a:t>Humans prefer inferences mediated via raw text.</a:t>
            </a:r>
          </a:p>
          <a:p>
            <a:pPr lvl="1">
              <a:defRPr sz="1800"/>
            </a:pPr>
            <a:r>
              <a:rPr lang="en-US" sz="2500" dirty="0" smtClean="0"/>
              <a:t>Conditioning on future events is generally helpful.</a:t>
            </a:r>
          </a:p>
          <a:p>
            <a:pPr lvl="1">
              <a:defRPr sz="1800"/>
            </a:pPr>
            <a:r>
              <a:rPr lang="en-US" sz="2500" dirty="0" smtClean="0"/>
              <a:t>Extrinsic evaluations are probably desirable.</a:t>
            </a:r>
            <a:endParaRPr sz="2500" dirty="0"/>
          </a:p>
        </p:txBody>
      </p:sp>
      <p:sp>
        <p:nvSpPr>
          <p:cNvPr id="344" name="Shape 34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157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" grpId="0" build="p" bldLvl="2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b="1" dirty="0" smtClean="0"/>
              <a:t>Sentence-Level Text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Scripts for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Coreference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43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Work from Proposal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Multi-Argument Event Scripts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Sequence-Level RNN Models for Scripts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Sentence-Level Text Models for Scripts</a:t>
            </a:r>
          </a:p>
          <a:p>
            <a:r>
              <a:rPr lang="en-US" b="1" dirty="0" smtClean="0"/>
              <a:t>Scripts for </a:t>
            </a:r>
            <a:r>
              <a:rPr lang="en-US" b="1" dirty="0" err="1" smtClean="0"/>
              <a:t>Coreference</a:t>
            </a:r>
            <a:endParaRPr lang="en-US" b="1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Future Work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42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Coreference</a:t>
            </a:r>
            <a:r>
              <a:rPr lang="en-US" dirty="0" smtClean="0"/>
              <a:t> Resolution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Coreference</a:t>
            </a:r>
            <a:r>
              <a:rPr lang="en-US" b="1" dirty="0" smtClean="0"/>
              <a:t> Resolution</a:t>
            </a:r>
            <a:r>
              <a:rPr lang="en-US" dirty="0" smtClean="0"/>
              <a:t>: cluster a document’s noun phrases into clusters such that two clustered NPs refer to the same thing in the world.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40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Coreference</a:t>
            </a:r>
            <a:r>
              <a:rPr lang="en-US" dirty="0" smtClean="0"/>
              <a:t> Resolution</a:t>
            </a:r>
            <a:endParaRPr lang="en-US" dirty="0"/>
          </a:p>
        </p:txBody>
      </p:sp>
      <p:pic>
        <p:nvPicPr>
          <p:cNvPr id="4" name="Content Placeholder 3" descr="bg_coref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829" b="-17829"/>
          <a:stretch>
            <a:fillRect/>
          </a:stretch>
        </p:blipFill>
        <p:spPr>
          <a:xfrm>
            <a:off x="0" y="1426691"/>
            <a:ext cx="9231613" cy="5077031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44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Scripts for </a:t>
            </a:r>
            <a:r>
              <a:rPr lang="en-US" dirty="0" err="1" smtClean="0"/>
              <a:t>Coreference</a:t>
            </a:r>
            <a:r>
              <a:rPr lang="en-US" dirty="0" smtClean="0"/>
              <a:t>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“While </a:t>
            </a:r>
            <a:r>
              <a:rPr lang="en-US" i="1" dirty="0"/>
              <a:t>Tsar Nicholas II was away at war, Rasputin’s influence over </a:t>
            </a:r>
            <a:r>
              <a:rPr lang="en-US" i="1" dirty="0" smtClean="0"/>
              <a:t>Tsarina </a:t>
            </a:r>
            <a:r>
              <a:rPr lang="en-US" i="1" dirty="0"/>
              <a:t>Alexandra increased. </a:t>
            </a:r>
            <a:r>
              <a:rPr lang="en-US" b="1" i="1" dirty="0"/>
              <a:t>He</a:t>
            </a:r>
            <a:r>
              <a:rPr lang="en-US" i="1" dirty="0"/>
              <a:t> soon became her confidant and personal adviser...</a:t>
            </a:r>
            <a:r>
              <a:rPr lang="en-US" i="1" dirty="0" smtClean="0"/>
              <a:t>.”</a:t>
            </a:r>
          </a:p>
          <a:p>
            <a:r>
              <a:rPr lang="en-US" dirty="0" smtClean="0"/>
              <a:t>To determine </a:t>
            </a:r>
            <a:r>
              <a:rPr lang="en-US" i="1" dirty="0" smtClean="0"/>
              <a:t>he </a:t>
            </a:r>
            <a:r>
              <a:rPr lang="en-US" dirty="0" smtClean="0"/>
              <a:t>is Rasputin (not Nicholas), you probably need event-event world-knowledge.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16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Baseline </a:t>
            </a:r>
            <a:r>
              <a:rPr lang="en-US" dirty="0" err="1" smtClean="0"/>
              <a:t>Coreference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investigate adding features to the model of </a:t>
            </a:r>
            <a:r>
              <a:rPr lang="en-US" dirty="0" err="1" smtClean="0"/>
              <a:t>Durrett</a:t>
            </a:r>
            <a:r>
              <a:rPr lang="en-US" dirty="0" smtClean="0"/>
              <a:t> &amp; Klein (EMNLP 2013).</a:t>
            </a:r>
          </a:p>
          <a:p>
            <a:pPr lvl="1"/>
            <a:r>
              <a:rPr lang="en-US" dirty="0" smtClean="0"/>
              <a:t>Log-linear model with: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ention features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ention-mention pair features.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34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Work from Proposal</a:t>
            </a:r>
          </a:p>
          <a:p>
            <a:pPr lvl="1"/>
            <a:r>
              <a:rPr lang="en-US" dirty="0" smtClean="0"/>
              <a:t>Multi-Argument Event Scripts</a:t>
            </a:r>
          </a:p>
          <a:p>
            <a:pPr lvl="1"/>
            <a:r>
              <a:rPr lang="en-US" dirty="0" smtClean="0"/>
              <a:t>Sequence-Level RNN Models for Scripts</a:t>
            </a:r>
          </a:p>
          <a:p>
            <a:r>
              <a:rPr lang="en-US" dirty="0" smtClean="0"/>
              <a:t>Sentence-Level Text Models for Scripts</a:t>
            </a:r>
          </a:p>
          <a:p>
            <a:r>
              <a:rPr lang="en-US" dirty="0" smtClean="0"/>
              <a:t>Scripts for </a:t>
            </a:r>
            <a:r>
              <a:rPr lang="en-US" dirty="0" err="1" smtClean="0"/>
              <a:t>Coreference</a:t>
            </a:r>
            <a:endParaRPr lang="en-US" dirty="0" smtClean="0"/>
          </a:p>
          <a:p>
            <a:r>
              <a:rPr lang="en-US" dirty="0" smtClean="0"/>
              <a:t>Future Work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56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Features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2417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Helvetica Neue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Helvetica Neue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Helvetica Neue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Helvetica Neue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Helvetica Neue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Per-mention “Proto-script” features:</a:t>
            </a:r>
          </a:p>
          <a:p>
            <a:pPr lvl="1"/>
            <a:r>
              <a:rPr lang="en-US" dirty="0" smtClean="0"/>
              <a:t>“The bears ate it.” -&gt; “it” has features encoding:</a:t>
            </a:r>
          </a:p>
          <a:p>
            <a:pPr lvl="2"/>
            <a:r>
              <a:rPr lang="en-US" dirty="0" smtClean="0"/>
              <a:t>“is direct object of </a:t>
            </a:r>
            <a:r>
              <a:rPr lang="en-US" i="1" dirty="0" smtClean="0"/>
              <a:t>ate</a:t>
            </a:r>
            <a:r>
              <a:rPr lang="en-US" dirty="0" smtClean="0"/>
              <a:t>” and </a:t>
            </a:r>
          </a:p>
          <a:p>
            <a:pPr lvl="2"/>
            <a:r>
              <a:rPr lang="en-US" dirty="0" smtClean="0"/>
              <a:t>“parent verb has subject </a:t>
            </a:r>
            <a:r>
              <a:rPr lang="en-US" i="1" dirty="0" smtClean="0"/>
              <a:t>bears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Selectional</a:t>
            </a:r>
            <a:r>
              <a:rPr lang="en-US" dirty="0" smtClean="0"/>
              <a:t> Preference Information about verbs and arguments.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3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Text-Level Script Features:</a:t>
            </a:r>
          </a:p>
          <a:p>
            <a:pPr lvl="1"/>
            <a:r>
              <a:rPr lang="en-US" dirty="0" smtClean="0"/>
              <a:t>Encode mention’s sentence, use encoder’s RNN state as feature.</a:t>
            </a:r>
          </a:p>
          <a:p>
            <a:r>
              <a:rPr lang="en-US" dirty="0" smtClean="0"/>
              <a:t>Event-Level Script Features:</a:t>
            </a:r>
          </a:p>
          <a:p>
            <a:pPr lvl="1"/>
            <a:r>
              <a:rPr lang="en-US" dirty="0" smtClean="0"/>
              <a:t>Same,</a:t>
            </a:r>
            <a:r>
              <a:rPr lang="en-US" dirty="0"/>
              <a:t> </a:t>
            </a:r>
            <a:r>
              <a:rPr lang="en-US" dirty="0" smtClean="0"/>
              <a:t>but with event-level model.</a:t>
            </a:r>
          </a:p>
          <a:p>
            <a:r>
              <a:rPr lang="en-US" dirty="0" smtClean="0"/>
              <a:t>“Swap” features:</a:t>
            </a:r>
          </a:p>
          <a:p>
            <a:pPr lvl="1"/>
            <a:r>
              <a:rPr lang="en-US" dirty="0" smtClean="0"/>
              <a:t>Swap candidate mentions into candidate antecedent pronouns, take text-level features.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07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 dirty="0" smtClean="0"/>
              <a:t>Top-Level Accuracy</a:t>
            </a:r>
            <a:endParaRPr sz="5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92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2693900390"/>
              </p:ext>
            </p:extLst>
          </p:nvPr>
        </p:nvGraphicFramePr>
        <p:xfrm>
          <a:off x="244809" y="2157230"/>
          <a:ext cx="8441991" cy="350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952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 animBg="1" advAuto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Nominal/Proper Mentions w/ New Heads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Restricted class of very difficult </a:t>
            </a:r>
            <a:r>
              <a:rPr lang="en-US" dirty="0" err="1" smtClean="0"/>
              <a:t>coreference</a:t>
            </a:r>
            <a:r>
              <a:rPr lang="en-US" dirty="0" smtClean="0"/>
              <a:t> decisions:</a:t>
            </a:r>
          </a:p>
          <a:p>
            <a:pPr lvl="1"/>
            <a:r>
              <a:rPr lang="en-US" dirty="0" smtClean="0"/>
              <a:t>“After </a:t>
            </a:r>
            <a:r>
              <a:rPr lang="en-US" dirty="0"/>
              <a:t>the election, Johnson was quite concerned about the </a:t>
            </a:r>
            <a:r>
              <a:rPr lang="en-US" dirty="0" smtClean="0"/>
              <a:t>traditionally </a:t>
            </a:r>
            <a:r>
              <a:rPr lang="en-US" dirty="0"/>
              <a:t>ineffective nature of </a:t>
            </a:r>
            <a:r>
              <a:rPr lang="en-US" i="1" dirty="0"/>
              <a:t>his new office</a:t>
            </a:r>
            <a:r>
              <a:rPr lang="en-US" dirty="0"/>
              <a:t>, and set about to </a:t>
            </a:r>
            <a:r>
              <a:rPr lang="en-US" dirty="0" smtClean="0"/>
              <a:t>assume </a:t>
            </a:r>
            <a:r>
              <a:rPr lang="en-US" dirty="0"/>
              <a:t>authority not allotted to </a:t>
            </a:r>
            <a:r>
              <a:rPr lang="en-US" b="1" dirty="0"/>
              <a:t>the position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Non-pronouns whose heads don’t occur in any previous antecedents.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8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 dirty="0" smtClean="0"/>
              <a:t>Top-Level Accuracy</a:t>
            </a:r>
            <a:endParaRPr sz="5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94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1798922309"/>
              </p:ext>
            </p:extLst>
          </p:nvPr>
        </p:nvGraphicFramePr>
        <p:xfrm>
          <a:off x="244809" y="2157230"/>
          <a:ext cx="8441991" cy="350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702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 animBg="1" advAuto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lang="en-US" sz="5600" dirty="0" smtClean="0"/>
              <a:t>Accuracy: Nominal/Proper Mentions w/ New Heads</a:t>
            </a:r>
            <a:endParaRPr sz="5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95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1006699404"/>
              </p:ext>
            </p:extLst>
          </p:nvPr>
        </p:nvGraphicFramePr>
        <p:xfrm>
          <a:off x="244809" y="2157230"/>
          <a:ext cx="8441991" cy="350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457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lang="en-US" sz="5600" dirty="0" smtClean="0"/>
              <a:t>Accuracy: Nominal/Proper Mentions w/ New Heads</a:t>
            </a:r>
            <a:endParaRPr sz="5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96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2374624781"/>
              </p:ext>
            </p:extLst>
          </p:nvPr>
        </p:nvGraphicFramePr>
        <p:xfrm>
          <a:off x="244809" y="2157230"/>
          <a:ext cx="8441991" cy="350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7776" y="5645544"/>
            <a:ext cx="849022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(+0.85% absolute, +12.5% relative improvement)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8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 animBg="1" advAuto="0"/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lang="en-US" sz="2400" dirty="0" smtClean="0"/>
              <a:t>Accuracy: Nominal/Proper Mentions w/ New Heads (Possibly contained but non-heads in previous mentions)</a:t>
            </a:r>
            <a:endParaRPr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97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2458730001"/>
              </p:ext>
            </p:extLst>
          </p:nvPr>
        </p:nvGraphicFramePr>
        <p:xfrm>
          <a:off x="244809" y="2157230"/>
          <a:ext cx="8441991" cy="350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742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lang="en-US" sz="2400" dirty="0" smtClean="0"/>
              <a:t>Accuracy: Nominal/Proper Mentions, Either mention or at Least One </a:t>
            </a:r>
            <a:r>
              <a:rPr lang="en-US" sz="2400" dirty="0"/>
              <a:t>A</a:t>
            </a:r>
            <a:r>
              <a:rPr lang="en-US" sz="2400" dirty="0" smtClean="0"/>
              <a:t>ntecedent Proper.</a:t>
            </a:r>
            <a:endParaRPr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8" name="Shape 338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98</a:t>
            </a:fld>
            <a:endParaRPr/>
          </a:p>
        </p:txBody>
      </p:sp>
      <p:graphicFrame>
        <p:nvGraphicFramePr>
          <p:cNvPr id="339" name="Chart 339"/>
          <p:cNvGraphicFramePr/>
          <p:nvPr>
            <p:extLst>
              <p:ext uri="{D42A27DB-BD31-4B8C-83A1-F6EECF244321}">
                <p14:modId xmlns:p14="http://schemas.microsoft.com/office/powerpoint/2010/main" val="3667178421"/>
              </p:ext>
            </p:extLst>
          </p:nvPr>
        </p:nvGraphicFramePr>
        <p:xfrm>
          <a:off x="244809" y="2157230"/>
          <a:ext cx="8441991" cy="350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449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fill="hold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(limited) set of script features we investigated do not much help the top-level performance of the </a:t>
            </a:r>
            <a:r>
              <a:rPr lang="en-US" dirty="0" err="1" smtClean="0"/>
              <a:t>coreference</a:t>
            </a:r>
            <a:r>
              <a:rPr lang="en-US" dirty="0" smtClean="0"/>
              <a:t> system we augmented.</a:t>
            </a:r>
          </a:p>
          <a:p>
            <a:r>
              <a:rPr lang="en-US" dirty="0" smtClean="0"/>
              <a:t>However, more limited classes of very difficult </a:t>
            </a:r>
            <a:r>
              <a:rPr lang="en-US" dirty="0" err="1" smtClean="0"/>
              <a:t>coreference</a:t>
            </a:r>
            <a:r>
              <a:rPr lang="en-US" dirty="0" smtClean="0"/>
              <a:t> decisions were helped by script information.</a:t>
            </a:r>
          </a:p>
          <a:p>
            <a:r>
              <a:rPr lang="en-US" dirty="0" smtClean="0"/>
              <a:t>(For the limited set of features we examined), the event-level features are more empirically helpful than analogous text-level ones.</a:t>
            </a:r>
          </a:p>
          <a:p>
            <a:pPr lvl="1"/>
            <a:r>
              <a:rPr lang="en-US" dirty="0" smtClean="0"/>
              <a:t>(i.e. syntactically mediated event models may still be useful for extrinsic tasks).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37B1F-E1B4-4440-B6AE-39D2A0EBB139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07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3504</TotalTime>
  <Words>3376</Words>
  <Application>Microsoft Macintosh PowerPoint</Application>
  <PresentationFormat>On-screen Show (4:3)</PresentationFormat>
  <Paragraphs>708</Paragraphs>
  <Slides>104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05" baseType="lpstr">
      <vt:lpstr>Office Theme</vt:lpstr>
      <vt:lpstr>Advances in  Statistical Script Learning</vt:lpstr>
      <vt:lpstr>Event Inference: Motivation</vt:lpstr>
      <vt:lpstr>Event Inference: Motivation</vt:lpstr>
      <vt:lpstr>Event Inference: Motivation</vt:lpstr>
      <vt:lpstr>Event Inference: Motivation</vt:lpstr>
      <vt:lpstr>Event Inference: Motivation</vt:lpstr>
      <vt:lpstr>Event Inference: Motivation</vt:lpstr>
      <vt:lpstr>Event Inference: Motivation</vt:lpstr>
      <vt:lpstr>Outline</vt:lpstr>
      <vt:lpstr>Outline</vt:lpstr>
      <vt:lpstr>Outline</vt:lpstr>
      <vt:lpstr>Outline</vt:lpstr>
      <vt:lpstr>Scripts</vt:lpstr>
      <vt:lpstr>Background: Statistical Scripts</vt:lpstr>
      <vt:lpstr>Background: Statistical Script Learning</vt:lpstr>
      <vt:lpstr>Background: Statistical Script Inference</vt:lpstr>
      <vt:lpstr>Background: Statistical Scripts</vt:lpstr>
      <vt:lpstr>Outline</vt:lpstr>
      <vt:lpstr>Outline</vt:lpstr>
      <vt:lpstr>Background: RNNs</vt:lpstr>
      <vt:lpstr>Background: RNNs</vt:lpstr>
      <vt:lpstr>Background: RNNs</vt:lpstr>
      <vt:lpstr>Background: LSTMs</vt:lpstr>
      <vt:lpstr>Background: LSTM</vt:lpstr>
      <vt:lpstr>Background: LSTMs</vt:lpstr>
      <vt:lpstr>RNN Training Setups:  Sequence Models</vt:lpstr>
      <vt:lpstr>RNN Training Setups:  Sequence-to-Sequence Encoder-Decoder</vt:lpstr>
      <vt:lpstr>Outline</vt:lpstr>
      <vt:lpstr>Outline</vt:lpstr>
      <vt:lpstr>Outline</vt:lpstr>
      <vt:lpstr>Events</vt:lpstr>
      <vt:lpstr>Pair Events</vt:lpstr>
      <vt:lpstr>Pair Events</vt:lpstr>
      <vt:lpstr>Multi-Argument Events [Pichotta &amp; Mooney, EACL 2014]</vt:lpstr>
      <vt:lpstr>Multi-Argument Events</vt:lpstr>
      <vt:lpstr>Evaluation</vt:lpstr>
      <vt:lpstr>Systems</vt:lpstr>
      <vt:lpstr>Results: Pair Events</vt:lpstr>
      <vt:lpstr>Results: Multi-Argument Events</vt:lpstr>
      <vt:lpstr>Outline</vt:lpstr>
      <vt:lpstr>Outline</vt:lpstr>
      <vt:lpstr>Co-occurrence Model Shortcomings</vt:lpstr>
      <vt:lpstr>LSTM Script models  [Pichotta &amp; Mooney, AAAI 2016]</vt:lpstr>
      <vt:lpstr>LSTM Script models</vt:lpstr>
      <vt:lpstr>LSTM Script models</vt:lpstr>
      <vt:lpstr>LSTM Script models</vt:lpstr>
      <vt:lpstr>Results: Predicting  Verbs &amp; Coreference Info</vt:lpstr>
      <vt:lpstr>Results: Predicting  Verbs &amp; Nouns</vt:lpstr>
      <vt:lpstr>Results: Crowdsourced Eval</vt:lpstr>
      <vt:lpstr>Outline</vt:lpstr>
      <vt:lpstr>Outline</vt:lpstr>
      <vt:lpstr>Event Sequence Learning</vt:lpstr>
      <vt:lpstr>Event Sequence Inference</vt:lpstr>
      <vt:lpstr>Event Sequence Inference</vt:lpstr>
      <vt:lpstr>Event Sequence Inference</vt:lpstr>
      <vt:lpstr>Event Sequence Inference</vt:lpstr>
      <vt:lpstr>Event Sequence Inference</vt:lpstr>
      <vt:lpstr>Event Sequence Inference</vt:lpstr>
      <vt:lpstr>Sentence-Level  Language Models</vt:lpstr>
      <vt:lpstr>Sequence-Level  Language Models</vt:lpstr>
      <vt:lpstr>Sentence-Level  Language Models</vt:lpstr>
      <vt:lpstr>Systems</vt:lpstr>
      <vt:lpstr>Systems</vt:lpstr>
      <vt:lpstr>Systems</vt:lpstr>
      <vt:lpstr>Event Systems</vt:lpstr>
      <vt:lpstr>Text Systems</vt:lpstr>
      <vt:lpstr>Outline</vt:lpstr>
      <vt:lpstr>Outline</vt:lpstr>
      <vt:lpstr>Experimental Setup</vt:lpstr>
      <vt:lpstr>Predicting Events: Evaluation</vt:lpstr>
      <vt:lpstr>Predicting Events: Systems</vt:lpstr>
      <vt:lpstr>Results: Predicting Events</vt:lpstr>
      <vt:lpstr>Predicting Text: Evaluation</vt:lpstr>
      <vt:lpstr>Predicting Text: Systems</vt:lpstr>
      <vt:lpstr>Results: Predicting Text</vt:lpstr>
      <vt:lpstr>Bidirectional Models</vt:lpstr>
      <vt:lpstr>Results:  Bidirectional Models</vt:lpstr>
      <vt:lpstr>Results:  Bidirectional Models</vt:lpstr>
      <vt:lpstr>Human Evaluations</vt:lpstr>
      <vt:lpstr>Human Evaluations</vt:lpstr>
      <vt:lpstr>Example Ratings</vt:lpstr>
      <vt:lpstr>Example Ratings</vt:lpstr>
      <vt:lpstr>Takeaways</vt:lpstr>
      <vt:lpstr>Outline</vt:lpstr>
      <vt:lpstr>Outline</vt:lpstr>
      <vt:lpstr>Coreference Resolution</vt:lpstr>
      <vt:lpstr>Coreference Resolution</vt:lpstr>
      <vt:lpstr>Scripts for Coreference Resolution</vt:lpstr>
      <vt:lpstr>Baseline Coreference System</vt:lpstr>
      <vt:lpstr>Additional Features</vt:lpstr>
      <vt:lpstr>Additional Features</vt:lpstr>
      <vt:lpstr>Top-Level Accuracy</vt:lpstr>
      <vt:lpstr>Nominal/Proper Mentions w/ New Heads</vt:lpstr>
      <vt:lpstr>Top-Level Accuracy</vt:lpstr>
      <vt:lpstr>Accuracy: Nominal/Proper Mentions w/ New Heads</vt:lpstr>
      <vt:lpstr>Accuracy: Nominal/Proper Mentions w/ New Heads</vt:lpstr>
      <vt:lpstr>Accuracy: Nominal/Proper Mentions w/ New Heads (Possibly contained but non-heads in previous mentions)</vt:lpstr>
      <vt:lpstr>Accuracy: Nominal/Proper Mentions, Either mention or at Least One Antecedent Proper.</vt:lpstr>
      <vt:lpstr>Takeaways</vt:lpstr>
      <vt:lpstr>Outline</vt:lpstr>
      <vt:lpstr>Outline</vt:lpstr>
      <vt:lpstr>Future Work</vt:lpstr>
      <vt:lpstr>Conclusions</vt:lpstr>
      <vt:lpstr>Thanks!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Advances in  Statistical Script Learning</dc:title>
  <dc:subject/>
  <dc:creator>Karl P</dc:creator>
  <cp:keywords/>
  <dc:description/>
  <cp:lastModifiedBy>Karl P</cp:lastModifiedBy>
  <cp:revision>157</cp:revision>
  <dcterms:created xsi:type="dcterms:W3CDTF">2017-07-13T01:46:47Z</dcterms:created>
  <dcterms:modified xsi:type="dcterms:W3CDTF">2017-07-20T13:46:18Z</dcterms:modified>
  <cp:category/>
</cp:coreProperties>
</file>