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3" r:id="rId1"/>
  </p:sldMasterIdLst>
  <p:notesMasterIdLst>
    <p:notesMasterId r:id="rId25"/>
  </p:notesMasterIdLst>
  <p:handoutMasterIdLst>
    <p:handoutMasterId r:id="rId26"/>
  </p:handoutMasterIdLst>
  <p:sldIdLst>
    <p:sldId id="256" r:id="rId2"/>
    <p:sldId id="257" r:id="rId3"/>
    <p:sldId id="271" r:id="rId4"/>
    <p:sldId id="259" r:id="rId5"/>
    <p:sldId id="276" r:id="rId6"/>
    <p:sldId id="260" r:id="rId7"/>
    <p:sldId id="261" r:id="rId8"/>
    <p:sldId id="262" r:id="rId9"/>
    <p:sldId id="263" r:id="rId10"/>
    <p:sldId id="264" r:id="rId11"/>
    <p:sldId id="265" r:id="rId12"/>
    <p:sldId id="278" r:id="rId13"/>
    <p:sldId id="266" r:id="rId14"/>
    <p:sldId id="279" r:id="rId15"/>
    <p:sldId id="267" r:id="rId16"/>
    <p:sldId id="277" r:id="rId17"/>
    <p:sldId id="268" r:id="rId18"/>
    <p:sldId id="274" r:id="rId19"/>
    <p:sldId id="269" r:id="rId20"/>
    <p:sldId id="272" r:id="rId21"/>
    <p:sldId id="273" r:id="rId22"/>
    <p:sldId id="270" r:id="rId23"/>
    <p:sldId id="275" r:id="rId24"/>
  </p:sldIdLst>
  <p:sldSz cx="9144000" cy="6858000" type="screen4x3"/>
  <p:notesSz cx="6858000" cy="9117013"/>
  <p:defaultTextStyle>
    <a:defPPr>
      <a:defRPr lang="en-US"/>
    </a:defPPr>
    <a:lvl1pPr algn="l" rtl="0" fontAlgn="base">
      <a:spcBef>
        <a:spcPct val="0"/>
      </a:spcBef>
      <a:spcAft>
        <a:spcPct val="0"/>
      </a:spcAft>
      <a:defRPr sz="20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0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0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0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000" kern="1200">
        <a:solidFill>
          <a:schemeClr val="tx1"/>
        </a:solidFill>
        <a:latin typeface="Times New Roman" pitchFamily="18" charset="0"/>
        <a:ea typeface="+mn-ea"/>
        <a:cs typeface="Arial" pitchFamily="34" charset="0"/>
      </a:defRPr>
    </a:lvl5pPr>
    <a:lvl6pPr marL="2286000" algn="l" defTabSz="914400" rtl="0" eaLnBrk="1" latinLnBrk="0" hangingPunct="1">
      <a:defRPr sz="2000" kern="1200">
        <a:solidFill>
          <a:schemeClr val="tx1"/>
        </a:solidFill>
        <a:latin typeface="Times New Roman" pitchFamily="18" charset="0"/>
        <a:ea typeface="+mn-ea"/>
        <a:cs typeface="Arial" pitchFamily="34" charset="0"/>
      </a:defRPr>
    </a:lvl6pPr>
    <a:lvl7pPr marL="2743200" algn="l" defTabSz="914400" rtl="0" eaLnBrk="1" latinLnBrk="0" hangingPunct="1">
      <a:defRPr sz="2000" kern="1200">
        <a:solidFill>
          <a:schemeClr val="tx1"/>
        </a:solidFill>
        <a:latin typeface="Times New Roman" pitchFamily="18" charset="0"/>
        <a:ea typeface="+mn-ea"/>
        <a:cs typeface="Arial" pitchFamily="34" charset="0"/>
      </a:defRPr>
    </a:lvl7pPr>
    <a:lvl8pPr marL="3200400" algn="l" defTabSz="914400" rtl="0" eaLnBrk="1" latinLnBrk="0" hangingPunct="1">
      <a:defRPr sz="2000" kern="1200">
        <a:solidFill>
          <a:schemeClr val="tx1"/>
        </a:solidFill>
        <a:latin typeface="Times New Roman" pitchFamily="18" charset="0"/>
        <a:ea typeface="+mn-ea"/>
        <a:cs typeface="Arial" pitchFamily="34" charset="0"/>
      </a:defRPr>
    </a:lvl8pPr>
    <a:lvl9pPr marL="3657600" algn="l" defTabSz="914400" rtl="0" eaLnBrk="1" latinLnBrk="0" hangingPunct="1">
      <a:defRPr sz="2000" kern="1200">
        <a:solidFill>
          <a:schemeClr val="tx1"/>
        </a:solidFill>
        <a:latin typeface="Times New Roman" pitchFamily="18" charset="0"/>
        <a:ea typeface="+mn-ea"/>
        <a:cs typeface="Arial"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1282"/>
    <a:srgbClr val="2600FF"/>
    <a:srgbClr val="336600"/>
    <a:srgbClr val="33CC33"/>
    <a:srgbClr val="006600"/>
    <a:srgbClr val="000099"/>
    <a:srgbClr val="009900"/>
    <a:srgbClr val="3366FF"/>
    <a:srgbClr val="66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40" autoAdjust="0"/>
    <p:restoredTop sz="94926" autoAdjust="0"/>
  </p:normalViewPr>
  <p:slideViewPr>
    <p:cSldViewPr snapToGrid="0">
      <p:cViewPr varScale="1">
        <p:scale>
          <a:sx n="102" d="100"/>
          <a:sy n="102" d="100"/>
        </p:scale>
        <p:origin x="-2392"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cs typeface="+mn-cs"/>
              </a:defRPr>
            </a:lvl1pPr>
          </a:lstStyle>
          <a:p>
            <a:pPr>
              <a:defRPr/>
            </a:pPr>
            <a:endParaRPr lang="en-US"/>
          </a:p>
        </p:txBody>
      </p:sp>
      <p:sp>
        <p:nvSpPr>
          <p:cNvPr id="32771" name="Rectangle 3"/>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2772" name="Rectangle 4"/>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cs typeface="+mn-cs"/>
              </a:defRPr>
            </a:lvl1pPr>
          </a:lstStyle>
          <a:p>
            <a:pPr>
              <a:defRPr/>
            </a:pPr>
            <a:endParaRPr lang="en-US"/>
          </a:p>
        </p:txBody>
      </p:sp>
      <p:sp>
        <p:nvSpPr>
          <p:cNvPr id="32773" name="Rectangle 5"/>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A2F768D-E7BC-4A12-A887-26F2F2272FFA}" type="slidenum">
              <a:rPr lang="x-none"/>
              <a:pPr/>
              <a:t>‹#›</a:t>
            </a:fld>
            <a:endParaRPr lang="en-US"/>
          </a:p>
        </p:txBody>
      </p:sp>
    </p:spTree>
    <p:extLst>
      <p:ext uri="{BB962C8B-B14F-4D97-AF65-F5344CB8AC3E}">
        <p14:creationId xmlns:p14="http://schemas.microsoft.com/office/powerpoint/2010/main" val="3662673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cs typeface="+mn-cs"/>
              </a:defRPr>
            </a:lvl1pPr>
          </a:lstStyle>
          <a:p>
            <a:pPr>
              <a:defRPr/>
            </a:pPr>
            <a:endParaRPr lang="en-US"/>
          </a:p>
        </p:txBody>
      </p:sp>
      <p:sp>
        <p:nvSpPr>
          <p:cNvPr id="51203" name="Rectangle 3"/>
          <p:cNvSpPr>
            <a:spLocks noGrp="1" noChangeArrowheads="1"/>
          </p:cNvSpPr>
          <p:nvPr>
            <p:ph type="dt"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64516" name="Rectangle 4"/>
          <p:cNvSpPr>
            <a:spLocks noGrp="1" noRot="1" noChangeAspect="1" noChangeArrowheads="1" noTextEdit="1"/>
          </p:cNvSpPr>
          <p:nvPr>
            <p:ph type="sldImg" idx="2"/>
          </p:nvPr>
        </p:nvSpPr>
        <p:spPr bwMode="auto">
          <a:xfrm>
            <a:off x="1150938" y="684213"/>
            <a:ext cx="4557712" cy="3417887"/>
          </a:xfrm>
          <a:prstGeom prst="rect">
            <a:avLst/>
          </a:prstGeom>
          <a:noFill/>
          <a:ln w="9525">
            <a:solidFill>
              <a:srgbClr val="000000"/>
            </a:solidFill>
            <a:miter lim="800000"/>
            <a:headEnd/>
            <a:tailEnd/>
          </a:ln>
        </p:spPr>
      </p:sp>
      <p:sp>
        <p:nvSpPr>
          <p:cNvPr id="51205" name="Rectangle 5"/>
          <p:cNvSpPr>
            <a:spLocks noGrp="1" noChangeArrowheads="1"/>
          </p:cNvSpPr>
          <p:nvPr>
            <p:ph type="body" sz="quarter" idx="3"/>
          </p:nvPr>
        </p:nvSpPr>
        <p:spPr bwMode="auto">
          <a:xfrm>
            <a:off x="914400" y="4330700"/>
            <a:ext cx="5029200" cy="410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06" name="Rectangle 6"/>
          <p:cNvSpPr>
            <a:spLocks noGrp="1" noChangeArrowheads="1"/>
          </p:cNvSpPr>
          <p:nvPr>
            <p:ph type="ftr" sz="quarter" idx="4"/>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cs typeface="+mn-cs"/>
              </a:defRPr>
            </a:lvl1pPr>
          </a:lstStyle>
          <a:p>
            <a:pPr>
              <a:defRPr/>
            </a:pPr>
            <a:endParaRPr lang="en-US"/>
          </a:p>
        </p:txBody>
      </p:sp>
      <p:sp>
        <p:nvSpPr>
          <p:cNvPr id="51207" name="Rectangle 7"/>
          <p:cNvSpPr>
            <a:spLocks noGrp="1" noChangeArrowheads="1"/>
          </p:cNvSpPr>
          <p:nvPr>
            <p:ph type="sldNum" sz="quarter" idx="5"/>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A9B7EC5-3E16-48A1-A534-5BE6CC38EC09}" type="slidenum">
              <a:rPr lang="x-none"/>
              <a:pPr/>
              <a:t>‹#›</a:t>
            </a:fld>
            <a:endParaRPr lang="en-US"/>
          </a:p>
        </p:txBody>
      </p:sp>
    </p:spTree>
    <p:extLst>
      <p:ext uri="{BB962C8B-B14F-4D97-AF65-F5344CB8AC3E}">
        <p14:creationId xmlns:p14="http://schemas.microsoft.com/office/powerpoint/2010/main" val="5441185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hape 60"/>
          <p:cNvSpPr>
            <a:spLocks noGrp="1" noRot="1" noChangeAspect="1"/>
          </p:cNvSpPr>
          <p:nvPr>
            <p:ph type="sldImg"/>
          </p:nvPr>
        </p:nvSpPr>
        <p:spPr>
          <a:prstGeom prst="rect">
            <a:avLst/>
          </a:prstGeom>
        </p:spPr>
        <p:txBody>
          <a:bodyPr/>
          <a:lstStyle/>
          <a:p>
            <a:pPr lvl="0"/>
            <a:endParaRPr/>
          </a:p>
        </p:txBody>
      </p:sp>
      <p:sp>
        <p:nvSpPr>
          <p:cNvPr id="61" name="Shape 61"/>
          <p:cNvSpPr>
            <a:spLocks noGrp="1"/>
          </p:cNvSpPr>
          <p:nvPr>
            <p:ph type="body" sz="quarter" idx="1"/>
          </p:nvPr>
        </p:nvSpPr>
        <p:spPr>
          <a:prstGeom prst="rect">
            <a:avLst/>
          </a:prstGeom>
        </p:spPr>
        <p:txBody>
          <a:bodyPr/>
          <a:lstStyle/>
          <a:p>
            <a:pPr lvl="0">
              <a:defRPr sz="1800"/>
            </a:pPr>
            <a:r>
              <a:rPr sz="2200"/>
              <a:t>Stacking ensembles of IE for KBP</a:t>
            </a:r>
          </a:p>
        </p:txBody>
      </p:sp>
    </p:spTree>
    <p:extLst>
      <p:ext uri="{BB962C8B-B14F-4D97-AF65-F5344CB8AC3E}">
        <p14:creationId xmlns:p14="http://schemas.microsoft.com/office/powerpoint/2010/main" val="15610344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235"/>
          <p:cNvSpPr>
            <a:spLocks noGrp="1" noRot="1" noChangeAspect="1"/>
          </p:cNvSpPr>
          <p:nvPr>
            <p:ph type="sldImg"/>
          </p:nvPr>
        </p:nvSpPr>
        <p:spPr>
          <a:prstGeom prst="rect">
            <a:avLst/>
          </a:prstGeom>
        </p:spPr>
        <p:txBody>
          <a:bodyPr/>
          <a:lstStyle/>
          <a:p>
            <a:pPr lvl="0"/>
            <a:endParaRPr/>
          </a:p>
        </p:txBody>
      </p:sp>
      <p:sp>
        <p:nvSpPr>
          <p:cNvPr id="236" name="Shape 236"/>
          <p:cNvSpPr>
            <a:spLocks noGrp="1"/>
          </p:cNvSpPr>
          <p:nvPr>
            <p:ph type="body" sz="quarter" idx="1"/>
          </p:nvPr>
        </p:nvSpPr>
        <p:spPr>
          <a:prstGeom prst="rect">
            <a:avLst/>
          </a:prstGeom>
        </p:spPr>
        <p:txBody>
          <a:bodyPr/>
          <a:lstStyle/>
          <a:p>
            <a:pPr lvl="0">
              <a:defRPr sz="1800"/>
            </a:pPr>
            <a:r>
              <a:rPr lang="en-US" sz="2200" dirty="0" smtClean="0"/>
              <a:t>The second</a:t>
            </a:r>
            <a:r>
              <a:rPr lang="en-US" sz="2200" baseline="0" dirty="0" smtClean="0"/>
              <a:t> type of provenance feature is the Offset provenance which measures the degree of overlap between systems’ provenance strings</a:t>
            </a:r>
            <a:endParaRPr lang="en-US" sz="2200" dirty="0" smtClean="0"/>
          </a:p>
          <a:p>
            <a:pPr lvl="0">
              <a:defRPr sz="1800"/>
            </a:pPr>
            <a:r>
              <a:rPr sz="2200" dirty="0" smtClean="0"/>
              <a:t>Statistical </a:t>
            </a:r>
            <a:r>
              <a:rPr sz="2200" dirty="0"/>
              <a:t>measure for this kind of similarity would be the </a:t>
            </a:r>
            <a:r>
              <a:rPr sz="2200" dirty="0" smtClean="0"/>
              <a:t>Jac</a:t>
            </a:r>
            <a:r>
              <a:rPr lang="en-US" sz="2200" dirty="0" smtClean="0"/>
              <a:t>c</a:t>
            </a:r>
            <a:r>
              <a:rPr sz="2200" dirty="0" smtClean="0"/>
              <a:t>ard </a:t>
            </a:r>
            <a:r>
              <a:rPr sz="2200" dirty="0"/>
              <a:t>coefficient</a:t>
            </a:r>
          </a:p>
          <a:p>
            <a:pPr lvl="0">
              <a:defRPr sz="1800"/>
            </a:pPr>
            <a:r>
              <a:rPr sz="2200" dirty="0"/>
              <a:t>intersection of the prov</a:t>
            </a:r>
            <a:r>
              <a:rPr sz="2200" dirty="0" smtClean="0"/>
              <a:t>(</a:t>
            </a:r>
            <a:r>
              <a:rPr lang="en-US" sz="2200" dirty="0" smtClean="0"/>
              <a:t>i</a:t>
            </a:r>
            <a:r>
              <a:rPr sz="2200" dirty="0" smtClean="0"/>
              <a:t>) </a:t>
            </a:r>
            <a:r>
              <a:rPr sz="2200" dirty="0"/>
              <a:t>with every other system that refers to the same document, divided by the union. You sum over all N systems and normalize by size of N</a:t>
            </a:r>
          </a:p>
        </p:txBody>
      </p:sp>
    </p:spTree>
    <p:extLst>
      <p:ext uri="{BB962C8B-B14F-4D97-AF65-F5344CB8AC3E}">
        <p14:creationId xmlns:p14="http://schemas.microsoft.com/office/powerpoint/2010/main" val="1842790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Shape 242"/>
          <p:cNvSpPr>
            <a:spLocks noGrp="1" noRot="1" noChangeAspect="1"/>
          </p:cNvSpPr>
          <p:nvPr>
            <p:ph type="sldImg"/>
          </p:nvPr>
        </p:nvSpPr>
        <p:spPr>
          <a:prstGeom prst="rect">
            <a:avLst/>
          </a:prstGeom>
        </p:spPr>
        <p:txBody>
          <a:bodyPr/>
          <a:lstStyle/>
          <a:p>
            <a:pPr lvl="0"/>
            <a:endParaRPr/>
          </a:p>
        </p:txBody>
      </p:sp>
      <p:sp>
        <p:nvSpPr>
          <p:cNvPr id="243" name="Shape 243"/>
          <p:cNvSpPr>
            <a:spLocks noGrp="1"/>
          </p:cNvSpPr>
          <p:nvPr>
            <p:ph type="body" sz="quarter" idx="1"/>
          </p:nvPr>
        </p:nvSpPr>
        <p:spPr>
          <a:prstGeom prst="rect">
            <a:avLst/>
          </a:prstGeom>
        </p:spPr>
        <p:txBody>
          <a:bodyPr/>
          <a:lstStyle/>
          <a:p>
            <a:pPr lvl="0">
              <a:defRPr sz="1800"/>
            </a:pPr>
            <a:r>
              <a:rPr sz="2200" dirty="0"/>
              <a:t>Two datasets</a:t>
            </a:r>
          </a:p>
        </p:txBody>
      </p:sp>
    </p:spTree>
    <p:extLst>
      <p:ext uri="{BB962C8B-B14F-4D97-AF65-F5344CB8AC3E}">
        <p14:creationId xmlns:p14="http://schemas.microsoft.com/office/powerpoint/2010/main" val="36957318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Shape 248"/>
          <p:cNvSpPr>
            <a:spLocks noGrp="1" noRot="1" noChangeAspect="1"/>
          </p:cNvSpPr>
          <p:nvPr>
            <p:ph type="sldImg"/>
          </p:nvPr>
        </p:nvSpPr>
        <p:spPr>
          <a:prstGeom prst="rect">
            <a:avLst/>
          </a:prstGeom>
        </p:spPr>
        <p:txBody>
          <a:bodyPr/>
          <a:lstStyle/>
          <a:p>
            <a:pPr lvl="0"/>
            <a:endParaRPr/>
          </a:p>
        </p:txBody>
      </p:sp>
      <p:sp>
        <p:nvSpPr>
          <p:cNvPr id="249" name="Shape 249"/>
          <p:cNvSpPr>
            <a:spLocks noGrp="1"/>
          </p:cNvSpPr>
          <p:nvPr>
            <p:ph type="body" sz="quarter" idx="1"/>
          </p:nvPr>
        </p:nvSpPr>
        <p:spPr>
          <a:prstGeom prst="rect">
            <a:avLst/>
          </a:prstGeom>
        </p:spPr>
        <p:txBody>
          <a:bodyPr/>
          <a:lstStyle/>
          <a:p>
            <a:pPr lvl="0">
              <a:defRPr sz="1800"/>
            </a:pPr>
            <a:r>
              <a:rPr sz="2200" dirty="0"/>
              <a:t>We compare to various unsupervised baselines such as Union and as the name suggests you pool all the systems for maximizing recall.</a:t>
            </a:r>
          </a:p>
          <a:p>
            <a:pPr lvl="0">
              <a:defRPr sz="1800"/>
            </a:pPr>
            <a:endParaRPr lang="en-US" sz="2200" dirty="0" smtClean="0"/>
          </a:p>
          <a:p>
            <a:pPr lvl="0">
              <a:defRPr sz="1800"/>
            </a:pPr>
            <a:r>
              <a:rPr sz="2200" dirty="0" smtClean="0"/>
              <a:t>Learn </a:t>
            </a:r>
            <a:r>
              <a:rPr sz="2200" dirty="0"/>
              <a:t>threshold on 2013 data that gives the best performance both on SFV and common systems datasets</a:t>
            </a:r>
          </a:p>
        </p:txBody>
      </p:sp>
    </p:spTree>
    <p:extLst>
      <p:ext uri="{BB962C8B-B14F-4D97-AF65-F5344CB8AC3E}">
        <p14:creationId xmlns:p14="http://schemas.microsoft.com/office/powerpoint/2010/main" val="4421111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expected the Union has the highest recall and the voting has the highest precision.</a:t>
            </a:r>
          </a:p>
          <a:p>
            <a:endParaRPr lang="en-US" dirty="0"/>
          </a:p>
        </p:txBody>
      </p:sp>
      <p:sp>
        <p:nvSpPr>
          <p:cNvPr id="4" name="Slide Number Placeholder 3"/>
          <p:cNvSpPr>
            <a:spLocks noGrp="1"/>
          </p:cNvSpPr>
          <p:nvPr>
            <p:ph type="sldNum" sz="quarter" idx="10"/>
          </p:nvPr>
        </p:nvSpPr>
        <p:spPr/>
        <p:txBody>
          <a:bodyPr/>
          <a:lstStyle/>
          <a:p>
            <a:fld id="{6A9B7EC5-3E16-48A1-A534-5BE6CC38EC09}" type="slidenum">
              <a:rPr lang="x-none" smtClean="0"/>
              <a:pPr/>
              <a:t>17</a:t>
            </a:fld>
            <a:endParaRPr lang="en-US"/>
          </a:p>
        </p:txBody>
      </p:sp>
    </p:spTree>
    <p:extLst>
      <p:ext uri="{BB962C8B-B14F-4D97-AF65-F5344CB8AC3E}">
        <p14:creationId xmlns:p14="http://schemas.microsoft.com/office/powerpoint/2010/main" val="11604897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normal assessment key for English slot filling task has …..</a:t>
            </a:r>
            <a:endParaRPr lang="en-US" dirty="0"/>
          </a:p>
        </p:txBody>
      </p:sp>
      <p:sp>
        <p:nvSpPr>
          <p:cNvPr id="4" name="Slide Number Placeholder 3"/>
          <p:cNvSpPr>
            <a:spLocks noGrp="1"/>
          </p:cNvSpPr>
          <p:nvPr>
            <p:ph type="sldNum" sz="quarter" idx="10"/>
          </p:nvPr>
        </p:nvSpPr>
        <p:spPr/>
        <p:txBody>
          <a:bodyPr/>
          <a:lstStyle/>
          <a:p>
            <a:fld id="{6A9B7EC5-3E16-48A1-A534-5BE6CC38EC09}" type="slidenum">
              <a:rPr lang="x-none" smtClean="0"/>
              <a:pPr/>
              <a:t>18</a:t>
            </a:fld>
            <a:endParaRPr lang="en-US"/>
          </a:p>
        </p:txBody>
      </p:sp>
    </p:spTree>
    <p:extLst>
      <p:ext uri="{BB962C8B-B14F-4D97-AF65-F5344CB8AC3E}">
        <p14:creationId xmlns:p14="http://schemas.microsoft.com/office/powerpoint/2010/main" val="28463089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9B7EC5-3E16-48A1-A534-5BE6CC38EC09}" type="slidenum">
              <a:rPr lang="x-none" smtClean="0"/>
              <a:pPr/>
              <a:t>19</a:t>
            </a:fld>
            <a:endParaRPr lang="en-US"/>
          </a:p>
        </p:txBody>
      </p:sp>
    </p:spTree>
    <p:extLst>
      <p:ext uri="{BB962C8B-B14F-4D97-AF65-F5344CB8AC3E}">
        <p14:creationId xmlns:p14="http://schemas.microsoft.com/office/powerpoint/2010/main" val="2665121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KBP systems change year after year and so</a:t>
            </a:r>
            <a:r>
              <a:rPr lang="en-US" baseline="0" dirty="0" smtClean="0"/>
              <a:t> to have a better understanding we split the 2013 dataset into 10 and then train on each split and test on the 2014 dataset. As we keep adding more data this is the curve we obtain and as we can see that having more data definitely proves to be useful.</a:t>
            </a:r>
            <a:endParaRPr lang="en-US" dirty="0"/>
          </a:p>
        </p:txBody>
      </p:sp>
      <p:sp>
        <p:nvSpPr>
          <p:cNvPr id="4" name="Slide Number Placeholder 3"/>
          <p:cNvSpPr>
            <a:spLocks noGrp="1"/>
          </p:cNvSpPr>
          <p:nvPr>
            <p:ph type="sldNum" sz="quarter" idx="10"/>
          </p:nvPr>
        </p:nvSpPr>
        <p:spPr/>
        <p:txBody>
          <a:bodyPr/>
          <a:lstStyle/>
          <a:p>
            <a:fld id="{6A9B7EC5-3E16-48A1-A534-5BE6CC38EC09}" type="slidenum">
              <a:rPr lang="x-none" smtClean="0"/>
              <a:pPr/>
              <a:t>20</a:t>
            </a:fld>
            <a:endParaRPr lang="en-US"/>
          </a:p>
        </p:txBody>
      </p:sp>
    </p:spTree>
    <p:extLst>
      <p:ext uri="{BB962C8B-B14F-4D97-AF65-F5344CB8AC3E}">
        <p14:creationId xmlns:p14="http://schemas.microsoft.com/office/powerpoint/2010/main" val="791289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also experiment by sorting</a:t>
            </a:r>
            <a:r>
              <a:rPr lang="en-US" baseline="0" dirty="0" smtClean="0"/>
              <a:t> the systems from higher to lower based on the number of false positive they produce in the </a:t>
            </a:r>
            <a:r>
              <a:rPr lang="en-US" baseline="0" dirty="0" err="1" smtClean="0"/>
              <a:t>ensembling</a:t>
            </a:r>
            <a:r>
              <a:rPr lang="en-US" baseline="0" dirty="0" smtClean="0"/>
              <a:t> approach. And thereafter we train by adding one more system’s slot fills at each step and testing on 2014 data.</a:t>
            </a:r>
          </a:p>
          <a:p>
            <a:endParaRPr lang="en-US" baseline="0" dirty="0" smtClean="0"/>
          </a:p>
          <a:p>
            <a:r>
              <a:rPr lang="en-US" baseline="0" dirty="0" err="1" smtClean="0"/>
              <a:t>Upto</a:t>
            </a:r>
            <a:r>
              <a:rPr lang="en-US" baseline="0" dirty="0" smtClean="0"/>
              <a:t> 5 systems our approach is really conservative and even though it has high </a:t>
            </a:r>
            <a:r>
              <a:rPr lang="en-US" baseline="0" dirty="0" err="1" smtClean="0"/>
              <a:t>preicison</a:t>
            </a:r>
            <a:r>
              <a:rPr lang="en-US" baseline="0" dirty="0" smtClean="0"/>
              <a:t> the recall is very low. However from system 6 on wards our approach has higher recall. At step 7 we have the highest gain because the system added on step 7 provides approximately 25% of the total training data.</a:t>
            </a:r>
            <a:endParaRPr lang="en-US" dirty="0"/>
          </a:p>
        </p:txBody>
      </p:sp>
      <p:sp>
        <p:nvSpPr>
          <p:cNvPr id="4" name="Slide Number Placeholder 3"/>
          <p:cNvSpPr>
            <a:spLocks noGrp="1"/>
          </p:cNvSpPr>
          <p:nvPr>
            <p:ph type="sldNum" sz="quarter" idx="10"/>
          </p:nvPr>
        </p:nvSpPr>
        <p:spPr/>
        <p:txBody>
          <a:bodyPr/>
          <a:lstStyle/>
          <a:p>
            <a:fld id="{6A9B7EC5-3E16-48A1-A534-5BE6CC38EC09}" type="slidenum">
              <a:rPr lang="x-none" smtClean="0"/>
              <a:pPr/>
              <a:t>21</a:t>
            </a:fld>
            <a:endParaRPr lang="en-US"/>
          </a:p>
        </p:txBody>
      </p:sp>
    </p:spTree>
    <p:extLst>
      <p:ext uri="{BB962C8B-B14F-4D97-AF65-F5344CB8AC3E}">
        <p14:creationId xmlns:p14="http://schemas.microsoft.com/office/powerpoint/2010/main" val="26572132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9B7EC5-3E16-48A1-A534-5BE6CC38EC09}" type="slidenum">
              <a:rPr lang="x-none" smtClean="0"/>
              <a:pPr/>
              <a:t>22</a:t>
            </a:fld>
            <a:endParaRPr lang="en-US"/>
          </a:p>
        </p:txBody>
      </p:sp>
    </p:spTree>
    <p:extLst>
      <p:ext uri="{BB962C8B-B14F-4D97-AF65-F5344CB8AC3E}">
        <p14:creationId xmlns:p14="http://schemas.microsoft.com/office/powerpoint/2010/main" val="2825568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noRot="1" noChangeAspect="1"/>
          </p:cNvSpPr>
          <p:nvPr>
            <p:ph type="sldImg"/>
          </p:nvPr>
        </p:nvSpPr>
        <p:spPr>
          <a:prstGeom prst="rect">
            <a:avLst/>
          </a:prstGeom>
        </p:spPr>
        <p:txBody>
          <a:bodyPr/>
          <a:lstStyle/>
          <a:p>
            <a:pPr lvl="0"/>
            <a:endParaRPr/>
          </a:p>
        </p:txBody>
      </p:sp>
      <p:sp>
        <p:nvSpPr>
          <p:cNvPr id="103" name="Shape 103"/>
          <p:cNvSpPr>
            <a:spLocks noGrp="1"/>
          </p:cNvSpPr>
          <p:nvPr>
            <p:ph type="body" sz="quarter" idx="1"/>
          </p:nvPr>
        </p:nvSpPr>
        <p:spPr>
          <a:prstGeom prst="rect">
            <a:avLst/>
          </a:prstGeom>
        </p:spPr>
        <p:txBody>
          <a:bodyPr/>
          <a:lstStyle/>
          <a:p>
            <a:pPr lvl="0">
              <a:defRPr sz="1800"/>
            </a:pPr>
            <a:r>
              <a:rPr lang="en-US" sz="2200" dirty="0" smtClean="0"/>
              <a:t>NIST annually conducts evaluation of relation extraction from natural language corpora. One of their tasks in</a:t>
            </a:r>
            <a:r>
              <a:rPr lang="en-US" sz="2200" baseline="0" dirty="0" smtClean="0"/>
              <a:t> this category is the English Slot filling task. There are a set of queries and a set of slots that you are supposed to fill in.</a:t>
            </a:r>
            <a:endParaRPr lang="en-US" sz="2200" dirty="0" smtClean="0"/>
          </a:p>
          <a:p>
            <a:pPr lvl="0">
              <a:defRPr sz="1800"/>
            </a:pPr>
            <a:r>
              <a:rPr sz="2200" dirty="0" smtClean="0"/>
              <a:t>To </a:t>
            </a:r>
            <a:r>
              <a:rPr sz="2200" dirty="0"/>
              <a:t>give an example of the ESF task, suppose that the entity is Barack Obama and slot type is country_of_birth then the slot fill would be United States. Similarly for organization queries. So some slot types are single valued while some are list types</a:t>
            </a:r>
          </a:p>
        </p:txBody>
      </p:sp>
    </p:spTree>
    <p:extLst>
      <p:ext uri="{BB962C8B-B14F-4D97-AF65-F5344CB8AC3E}">
        <p14:creationId xmlns:p14="http://schemas.microsoft.com/office/powerpoint/2010/main" val="2483065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noRot="1" noChangeAspect="1"/>
          </p:cNvSpPr>
          <p:nvPr>
            <p:ph type="sldImg"/>
          </p:nvPr>
        </p:nvSpPr>
        <p:spPr>
          <a:prstGeom prst="rect">
            <a:avLst/>
          </a:prstGeom>
        </p:spPr>
        <p:txBody>
          <a:bodyPr/>
          <a:lstStyle/>
          <a:p>
            <a:pPr lvl="0"/>
            <a:endParaRPr/>
          </a:p>
        </p:txBody>
      </p:sp>
      <p:sp>
        <p:nvSpPr>
          <p:cNvPr id="103" name="Shape 103"/>
          <p:cNvSpPr>
            <a:spLocks noGrp="1"/>
          </p:cNvSpPr>
          <p:nvPr>
            <p:ph type="body" sz="quarter" idx="1"/>
          </p:nvPr>
        </p:nvSpPr>
        <p:spPr>
          <a:prstGeom prst="rect">
            <a:avLst/>
          </a:prstGeom>
        </p:spPr>
        <p:txBody>
          <a:bodyPr/>
          <a:lstStyle/>
          <a:p>
            <a:pPr lvl="0">
              <a:defRPr sz="1800"/>
            </a:pPr>
            <a:r>
              <a:rPr lang="en-US" sz="2200" dirty="0" smtClean="0"/>
              <a:t>Along with the slot fill the systems are also required to provide</a:t>
            </a:r>
            <a:r>
              <a:rPr lang="en-US" sz="2200" baseline="0" dirty="0" smtClean="0"/>
              <a:t> the provenance of the fill. The provenance consists of document ID along with the start and end offsets. </a:t>
            </a:r>
            <a:r>
              <a:rPr lang="en-US" sz="2200" dirty="0" smtClean="0"/>
              <a:t>The format in which systems provide provenance is </a:t>
            </a:r>
            <a:r>
              <a:rPr lang="en-US" sz="2200" dirty="0" err="1" smtClean="0"/>
              <a:t>docid</a:t>
            </a:r>
            <a:r>
              <a:rPr lang="en-US" sz="2200" dirty="0" smtClean="0"/>
              <a:t>, start…. i.e. passage within the document that the systems point to.</a:t>
            </a:r>
            <a:endParaRPr sz="2200" dirty="0"/>
          </a:p>
        </p:txBody>
      </p:sp>
    </p:spTree>
    <p:extLst>
      <p:ext uri="{BB962C8B-B14F-4D97-AF65-F5344CB8AC3E}">
        <p14:creationId xmlns:p14="http://schemas.microsoft.com/office/powerpoint/2010/main" val="2483065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prstGeom prst="rect">
            <a:avLst/>
          </a:prstGeom>
        </p:spPr>
        <p:txBody>
          <a:bodyPr/>
          <a:lstStyle/>
          <a:p>
            <a:pPr lvl="0"/>
            <a:endParaRPr/>
          </a:p>
        </p:txBody>
      </p:sp>
      <p:sp>
        <p:nvSpPr>
          <p:cNvPr id="118" name="Shape 118"/>
          <p:cNvSpPr>
            <a:spLocks noGrp="1"/>
          </p:cNvSpPr>
          <p:nvPr>
            <p:ph type="body" sz="quarter" idx="1"/>
          </p:nvPr>
        </p:nvSpPr>
        <p:spPr>
          <a:prstGeom prst="rect">
            <a:avLst/>
          </a:prstGeom>
        </p:spPr>
        <p:txBody>
          <a:bodyPr/>
          <a:lstStyle/>
          <a:p>
            <a:pPr lvl="0">
              <a:defRPr sz="1800"/>
            </a:pPr>
            <a:r>
              <a:rPr sz="2200"/>
              <a:t>Then we have the SFV task which focusses on improving precision of individual systems. The ip is the output from ESF task and output is the filtered slots. We can also improve recall for this task. Suppose for query Barack Obama we have following slot fills then if we did SFV we would replace spouse with NIL.</a:t>
            </a:r>
          </a:p>
        </p:txBody>
      </p:sp>
    </p:spTree>
    <p:extLst>
      <p:ext uri="{BB962C8B-B14F-4D97-AF65-F5344CB8AC3E}">
        <p14:creationId xmlns:p14="http://schemas.microsoft.com/office/powerpoint/2010/main" val="2573416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noRot="1" noChangeAspect="1"/>
          </p:cNvSpPr>
          <p:nvPr>
            <p:ph type="sldImg"/>
          </p:nvPr>
        </p:nvSpPr>
        <p:spPr>
          <a:prstGeom prst="rect">
            <a:avLst/>
          </a:prstGeom>
        </p:spPr>
        <p:txBody>
          <a:bodyPr/>
          <a:lstStyle/>
          <a:p>
            <a:pPr lvl="0"/>
            <a:endParaRPr/>
          </a:p>
        </p:txBody>
      </p:sp>
      <p:sp>
        <p:nvSpPr>
          <p:cNvPr id="91" name="Shape 91"/>
          <p:cNvSpPr>
            <a:spLocks noGrp="1"/>
          </p:cNvSpPr>
          <p:nvPr>
            <p:ph type="body" sz="quarter" idx="1"/>
          </p:nvPr>
        </p:nvSpPr>
        <p:spPr>
          <a:prstGeom prst="rect">
            <a:avLst/>
          </a:prstGeom>
        </p:spPr>
        <p:txBody>
          <a:bodyPr/>
          <a:lstStyle/>
          <a:p>
            <a:pPr lvl="0">
              <a:defRPr sz="1800"/>
            </a:pPr>
            <a:r>
              <a:rPr sz="2200"/>
              <a:t>Given a set of systems, is it possible to combine them in some way such that the output of the combination is better than each individual system</a:t>
            </a:r>
          </a:p>
        </p:txBody>
      </p:sp>
    </p:spTree>
    <p:extLst>
      <p:ext uri="{BB962C8B-B14F-4D97-AF65-F5344CB8AC3E}">
        <p14:creationId xmlns:p14="http://schemas.microsoft.com/office/powerpoint/2010/main" val="2764103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a:spLocks noGrp="1" noRot="1" noChangeAspect="1"/>
          </p:cNvSpPr>
          <p:nvPr>
            <p:ph type="sldImg"/>
          </p:nvPr>
        </p:nvSpPr>
        <p:spPr>
          <a:prstGeom prst="rect">
            <a:avLst/>
          </a:prstGeom>
        </p:spPr>
        <p:txBody>
          <a:bodyPr/>
          <a:lstStyle/>
          <a:p>
            <a:pPr lvl="0"/>
            <a:endParaRPr/>
          </a:p>
        </p:txBody>
      </p:sp>
      <p:sp>
        <p:nvSpPr>
          <p:cNvPr id="151" name="Shape 151"/>
          <p:cNvSpPr>
            <a:spLocks noGrp="1"/>
          </p:cNvSpPr>
          <p:nvPr>
            <p:ph type="body" sz="quarter" idx="1"/>
          </p:nvPr>
        </p:nvSpPr>
        <p:spPr>
          <a:prstGeom prst="rect">
            <a:avLst/>
          </a:prstGeom>
        </p:spPr>
        <p:txBody>
          <a:bodyPr/>
          <a:lstStyle/>
          <a:p>
            <a:pPr lvl="0">
              <a:defRPr sz="1800"/>
            </a:pPr>
            <a:r>
              <a:rPr sz="2200"/>
              <a:t>For a given query and slot type we have a particular slot fill we have output confidences from each system, a lot of which are 0. You give it to a trained classifier then it would predict whether that slot fill for the particular relation is correct or no.</a:t>
            </a:r>
          </a:p>
        </p:txBody>
      </p:sp>
    </p:spTree>
    <p:extLst>
      <p:ext uri="{BB962C8B-B14F-4D97-AF65-F5344CB8AC3E}">
        <p14:creationId xmlns:p14="http://schemas.microsoft.com/office/powerpoint/2010/main" val="1312845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Shape 185"/>
          <p:cNvSpPr>
            <a:spLocks noGrp="1" noRot="1" noChangeAspect="1"/>
          </p:cNvSpPr>
          <p:nvPr>
            <p:ph type="sldImg"/>
          </p:nvPr>
        </p:nvSpPr>
        <p:spPr>
          <a:prstGeom prst="rect">
            <a:avLst/>
          </a:prstGeom>
        </p:spPr>
        <p:txBody>
          <a:bodyPr/>
          <a:lstStyle/>
          <a:p>
            <a:pPr lvl="0"/>
            <a:endParaRPr/>
          </a:p>
        </p:txBody>
      </p:sp>
      <p:sp>
        <p:nvSpPr>
          <p:cNvPr id="186" name="Shape 186"/>
          <p:cNvSpPr>
            <a:spLocks noGrp="1"/>
          </p:cNvSpPr>
          <p:nvPr>
            <p:ph type="body" sz="quarter" idx="1"/>
          </p:nvPr>
        </p:nvSpPr>
        <p:spPr>
          <a:prstGeom prst="rect">
            <a:avLst/>
          </a:prstGeom>
        </p:spPr>
        <p:txBody>
          <a:bodyPr/>
          <a:lstStyle/>
          <a:p>
            <a:pPr lvl="0">
              <a:defRPr sz="1800"/>
            </a:pPr>
            <a:r>
              <a:rPr sz="2200"/>
              <a:t>We can also do stacking with features wherein we provide the slot type as a feature to the classifier so that it can better predict whether or not the the slot fill is correct. 40 slot types</a:t>
            </a:r>
          </a:p>
        </p:txBody>
      </p:sp>
    </p:spTree>
    <p:extLst>
      <p:ext uri="{BB962C8B-B14F-4D97-AF65-F5344CB8AC3E}">
        <p14:creationId xmlns:p14="http://schemas.microsoft.com/office/powerpoint/2010/main" val="3698543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Shape 222"/>
          <p:cNvSpPr>
            <a:spLocks noGrp="1" noRot="1" noChangeAspect="1"/>
          </p:cNvSpPr>
          <p:nvPr>
            <p:ph type="sldImg"/>
          </p:nvPr>
        </p:nvSpPr>
        <p:spPr>
          <a:prstGeom prst="rect">
            <a:avLst/>
          </a:prstGeom>
        </p:spPr>
        <p:txBody>
          <a:bodyPr/>
          <a:lstStyle/>
          <a:p>
            <a:pPr lvl="0"/>
            <a:endParaRPr/>
          </a:p>
        </p:txBody>
      </p:sp>
      <p:sp>
        <p:nvSpPr>
          <p:cNvPr id="223" name="Shape 223"/>
          <p:cNvSpPr>
            <a:spLocks noGrp="1"/>
          </p:cNvSpPr>
          <p:nvPr>
            <p:ph type="body" sz="quarter" idx="1"/>
          </p:nvPr>
        </p:nvSpPr>
        <p:spPr>
          <a:prstGeom prst="rect">
            <a:avLst/>
          </a:prstGeom>
        </p:spPr>
        <p:txBody>
          <a:bodyPr/>
          <a:lstStyle/>
          <a:p>
            <a:pPr lvl="0">
              <a:defRPr sz="1800"/>
            </a:pPr>
            <a:r>
              <a:rPr sz="2200"/>
              <a:t>Similarly we could also give provenance features to further improve the performance.</a:t>
            </a:r>
          </a:p>
        </p:txBody>
      </p:sp>
    </p:spTree>
    <p:extLst>
      <p:ext uri="{BB962C8B-B14F-4D97-AF65-F5344CB8AC3E}">
        <p14:creationId xmlns:p14="http://schemas.microsoft.com/office/powerpoint/2010/main" val="2510880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Shape 228"/>
          <p:cNvSpPr>
            <a:spLocks noGrp="1" noRot="1" noChangeAspect="1"/>
          </p:cNvSpPr>
          <p:nvPr>
            <p:ph type="sldImg"/>
          </p:nvPr>
        </p:nvSpPr>
        <p:spPr>
          <a:prstGeom prst="rect">
            <a:avLst/>
          </a:prstGeom>
        </p:spPr>
        <p:txBody>
          <a:bodyPr/>
          <a:lstStyle/>
          <a:p>
            <a:pPr lvl="0"/>
            <a:endParaRPr/>
          </a:p>
        </p:txBody>
      </p:sp>
      <p:sp>
        <p:nvSpPr>
          <p:cNvPr id="229" name="Shape 229"/>
          <p:cNvSpPr>
            <a:spLocks noGrp="1"/>
          </p:cNvSpPr>
          <p:nvPr>
            <p:ph type="body" sz="quarter" idx="1"/>
          </p:nvPr>
        </p:nvSpPr>
        <p:spPr>
          <a:prstGeom prst="rect">
            <a:avLst/>
          </a:prstGeom>
        </p:spPr>
        <p:txBody>
          <a:bodyPr/>
          <a:lstStyle/>
          <a:p>
            <a:pPr lvl="0">
              <a:defRPr sz="1800"/>
            </a:pPr>
            <a:r>
              <a:rPr sz="2200" dirty="0"/>
              <a:t>First of all we do not have access to the actual corpus. </a:t>
            </a:r>
          </a:p>
          <a:p>
            <a:pPr lvl="0">
              <a:defRPr sz="1800"/>
            </a:pPr>
            <a:r>
              <a:rPr lang="en-US" sz="2200" dirty="0" smtClean="0"/>
              <a:t>We</a:t>
            </a:r>
            <a:r>
              <a:rPr lang="en-US" sz="2200" baseline="0" dirty="0" smtClean="0"/>
              <a:t> have two provenance features, the first one is the document level provenance in which given a query and slot, for each system suppose capital N systems prove a fill and of these small n provide the same provenance </a:t>
            </a:r>
            <a:r>
              <a:rPr lang="en-US" sz="2200" baseline="0" dirty="0" err="1" smtClean="0"/>
              <a:t>docid</a:t>
            </a:r>
            <a:r>
              <a:rPr lang="en-US" sz="2200" baseline="0" dirty="0" smtClean="0"/>
              <a:t>, then Document provenance is given by n/N.</a:t>
            </a:r>
            <a:endParaRPr sz="2200" dirty="0"/>
          </a:p>
          <a:p>
            <a:pPr lvl="0">
              <a:defRPr sz="1800"/>
            </a:pPr>
            <a:r>
              <a:rPr sz="2200" dirty="0"/>
              <a:t>Reliability of slot fill based on document level provenance</a:t>
            </a:r>
          </a:p>
        </p:txBody>
      </p:sp>
    </p:spTree>
    <p:extLst>
      <p:ext uri="{BB962C8B-B14F-4D97-AF65-F5344CB8AC3E}">
        <p14:creationId xmlns:p14="http://schemas.microsoft.com/office/powerpoint/2010/main" val="2387716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BD97EFC4-44FC-43C8-AEB5-BF9E9CEC9889}" type="slidenum">
              <a:rPr lang="x-none"/>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C0AEB58F-7125-4EA5-BDB0-D4B3AD8A9276}" type="slidenum">
              <a:rPr lang="x-none"/>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3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583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E4B898CA-4DBD-410F-9200-B40D2615BAB8}" type="slidenum">
              <a:rPr lang="x-none"/>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extLst>
      <p:ext uri="{BB962C8B-B14F-4D97-AF65-F5344CB8AC3E}">
        <p14:creationId xmlns:p14="http://schemas.microsoft.com/office/powerpoint/2010/main" val="1036737379"/>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C442808E-67CE-449E-AC47-9C3424BBED8F}" type="slidenum">
              <a:rPr lang="x-none"/>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B88526BB-643F-45EF-9BF0-01E630E0F9F7}" type="slidenum">
              <a:rPr lang="x-none"/>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71600"/>
            <a:ext cx="3810000" cy="4687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4687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360E20D0-9957-4F30-B68E-5F8AB273854C}" type="slidenum">
              <a:rPr lang="x-none"/>
              <a:pPr/>
              <a:t>‹#›</a:t>
            </a:fld>
            <a:endParaRPr lang="en-US">
              <a:latin typeface="Times New Roman" pitchFamily="18" charset="0"/>
            </a:endParaRPr>
          </a:p>
        </p:txBody>
      </p:sp>
      <p:sp>
        <p:nvSpPr>
          <p:cNvPr id="7" name="Footer Placeholder 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Slide Number Placeholder 7"/>
          <p:cNvSpPr>
            <a:spLocks noGrp="1"/>
          </p:cNvSpPr>
          <p:nvPr>
            <p:ph type="sldNum" sz="quarter" idx="11"/>
          </p:nvPr>
        </p:nvSpPr>
        <p:spPr/>
        <p:txBody>
          <a:bodyPr/>
          <a:lstStyle>
            <a:lvl1pPr>
              <a:defRPr/>
            </a:lvl1pPr>
          </a:lstStyle>
          <a:p>
            <a:fld id="{8E394B05-CCAE-491C-A584-656CE07CA2F5}" type="slidenum">
              <a:rPr lang="x-none"/>
              <a:pPr/>
              <a:t>‹#›</a:t>
            </a:fld>
            <a:endParaRPr lang="en-US">
              <a:latin typeface="Times New Roman" pitchFamily="18" charset="0"/>
            </a:endParaRPr>
          </a:p>
        </p:txBody>
      </p:sp>
      <p:sp>
        <p:nvSpPr>
          <p:cNvPr id="9" name="Footer Placeholder 8"/>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Slide Number Placeholder 3"/>
          <p:cNvSpPr>
            <a:spLocks noGrp="1"/>
          </p:cNvSpPr>
          <p:nvPr>
            <p:ph type="sldNum" sz="quarter" idx="11"/>
          </p:nvPr>
        </p:nvSpPr>
        <p:spPr/>
        <p:txBody>
          <a:bodyPr/>
          <a:lstStyle>
            <a:lvl1pPr>
              <a:defRPr/>
            </a:lvl1pPr>
          </a:lstStyle>
          <a:p>
            <a:fld id="{B44F658B-BA56-43DF-BD23-229DA188334E}" type="slidenum">
              <a:rPr lang="x-none"/>
              <a:pPr/>
              <a:t>‹#›</a:t>
            </a:fld>
            <a:endParaRPr lang="en-US">
              <a:latin typeface="Times New Roman" pitchFamily="18" charset="0"/>
            </a:endParaRPr>
          </a:p>
        </p:txBody>
      </p:sp>
      <p:sp>
        <p:nvSpPr>
          <p:cNvPr id="5"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Slide Number Placeholder 2"/>
          <p:cNvSpPr>
            <a:spLocks noGrp="1"/>
          </p:cNvSpPr>
          <p:nvPr>
            <p:ph type="sldNum" sz="quarter" idx="11"/>
          </p:nvPr>
        </p:nvSpPr>
        <p:spPr/>
        <p:txBody>
          <a:bodyPr/>
          <a:lstStyle>
            <a:lvl1pPr>
              <a:defRPr/>
            </a:lvl1pPr>
          </a:lstStyle>
          <a:p>
            <a:fld id="{A95D001F-7266-430C-914E-5B0DB7865499}" type="slidenum">
              <a:rPr lang="x-none"/>
              <a:pPr/>
              <a:t>‹#›</a:t>
            </a:fld>
            <a:endParaRPr lang="en-US">
              <a:latin typeface="Times New Roman" pitchFamily="18" charset="0"/>
            </a:endParaRPr>
          </a:p>
        </p:txBody>
      </p:sp>
      <p:sp>
        <p:nvSpPr>
          <p:cNvPr id="4" name="Footer Placeholder 3"/>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C57AC753-7320-460B-9DAE-DF8CC91AE95E}" type="slidenum">
              <a:rPr lang="x-none"/>
              <a:pPr/>
              <a:t>‹#›</a:t>
            </a:fld>
            <a:endParaRPr lang="en-US">
              <a:latin typeface="Times New Roman" pitchFamily="18" charset="0"/>
            </a:endParaRPr>
          </a:p>
        </p:txBody>
      </p:sp>
      <p:sp>
        <p:nvSpPr>
          <p:cNvPr id="7" name="Footer Placeholder 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D2EE080E-1C2F-4B1F-B1DF-6EDCC70ABB7E}" type="slidenum">
              <a:rPr lang="x-none"/>
              <a:pPr/>
              <a:t>‹#›</a:t>
            </a:fld>
            <a:endParaRPr lang="en-US">
              <a:latin typeface="Times New Roman" pitchFamily="18" charset="0"/>
            </a:endParaRPr>
          </a:p>
        </p:txBody>
      </p:sp>
      <p:sp>
        <p:nvSpPr>
          <p:cNvPr id="7" name="Footer Placeholder 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685800" y="228600"/>
            <a:ext cx="7772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2227" name="Rectangle 3"/>
          <p:cNvSpPr>
            <a:spLocks noGrp="1" noChangeArrowheads="1"/>
          </p:cNvSpPr>
          <p:nvPr>
            <p:ph type="body" idx="1"/>
          </p:nvPr>
        </p:nvSpPr>
        <p:spPr bwMode="auto">
          <a:xfrm>
            <a:off x="685800" y="1371600"/>
            <a:ext cx="7772400" cy="4687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level Second </a:t>
            </a:r>
          </a:p>
          <a:p>
            <a:pPr lvl="2"/>
            <a:r>
              <a:rPr lang="en-US" smtClean="0"/>
              <a:t>Third level</a:t>
            </a:r>
          </a:p>
          <a:p>
            <a:pPr lvl="3"/>
            <a:r>
              <a:rPr lang="en-US" smtClean="0"/>
              <a:t>Fourth level</a:t>
            </a:r>
          </a:p>
          <a:p>
            <a:pPr lvl="4"/>
            <a:r>
              <a:rPr lang="en-US" smtClean="0"/>
              <a:t>Fifth level</a:t>
            </a:r>
          </a:p>
        </p:txBody>
      </p:sp>
      <p:sp>
        <p:nvSpPr>
          <p:cNvPr id="65540" name="Rectangle 4"/>
          <p:cNvSpPr>
            <a:spLocks noGrp="1" noChangeArrowheads="1"/>
          </p:cNvSpPr>
          <p:nvPr>
            <p:ph type="dt" sz="half" idx="2"/>
          </p:nvPr>
        </p:nvSpPr>
        <p:spPr bwMode="auto">
          <a:xfrm>
            <a:off x="2286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FF9933"/>
                </a:solidFill>
                <a:cs typeface="+mn-cs"/>
              </a:defRPr>
            </a:lvl1pPr>
          </a:lstStyle>
          <a:p>
            <a:pPr>
              <a:defRPr/>
            </a:pPr>
            <a:endParaRPr lang="en-US"/>
          </a:p>
        </p:txBody>
      </p:sp>
      <p:sp>
        <p:nvSpPr>
          <p:cNvPr id="65541" name="Line 5"/>
          <p:cNvSpPr>
            <a:spLocks noChangeShapeType="1"/>
          </p:cNvSpPr>
          <p:nvPr/>
        </p:nvSpPr>
        <p:spPr bwMode="auto">
          <a:xfrm>
            <a:off x="533400" y="1295400"/>
            <a:ext cx="8077200" cy="0"/>
          </a:xfrm>
          <a:prstGeom prst="line">
            <a:avLst/>
          </a:prstGeom>
          <a:noFill/>
          <a:ln w="76200">
            <a:solidFill>
              <a:srgbClr val="FF5050"/>
            </a:solidFill>
            <a:round/>
            <a:headEnd/>
            <a:tailEnd/>
          </a:ln>
          <a:effectLst/>
        </p:spPr>
        <p:txBody>
          <a:bodyPr/>
          <a:lstStyle/>
          <a:p>
            <a:pPr algn="ctr">
              <a:defRPr/>
            </a:pPr>
            <a:endParaRPr lang="en-US">
              <a:solidFill>
                <a:srgbClr val="000000"/>
              </a:solidFill>
              <a:cs typeface="+mn-cs"/>
            </a:endParaRPr>
          </a:p>
        </p:txBody>
      </p:sp>
      <p:sp>
        <p:nvSpPr>
          <p:cNvPr id="65542" name="Rectangle 6"/>
          <p:cNvSpPr>
            <a:spLocks noGrp="1" noChangeArrowheads="1"/>
          </p:cNvSpPr>
          <p:nvPr>
            <p:ph type="sldNum" sz="quarter" idx="4"/>
          </p:nvPr>
        </p:nvSpPr>
        <p:spPr bwMode="auto">
          <a:xfrm>
            <a:off x="6934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000000"/>
                </a:solidFill>
                <a:latin typeface="Helvetica" pitchFamily="34" charset="0"/>
              </a:defRPr>
            </a:lvl1pPr>
          </a:lstStyle>
          <a:p>
            <a:fld id="{7127FE6E-105C-4CC1-86A8-6AA3C08D26A3}" type="slidenum">
              <a:rPr lang="x-none"/>
              <a:pPr/>
              <a:t>‹#›</a:t>
            </a:fld>
            <a:endParaRPr lang="en-US"/>
          </a:p>
        </p:txBody>
      </p:sp>
      <p:sp>
        <p:nvSpPr>
          <p:cNvPr id="65543" name="Rectangle 7"/>
          <p:cNvSpPr>
            <a:spLocks noGrp="1" noChangeArrowheads="1"/>
          </p:cNvSpPr>
          <p:nvPr>
            <p:ph type="ftr" sz="quarter" idx="3"/>
          </p:nvPr>
        </p:nvSpPr>
        <p:spPr bwMode="auto">
          <a:xfrm>
            <a:off x="3124200" y="64008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buClr>
                <a:srgbClr val="FF0000"/>
              </a:buClr>
              <a:buFontTx/>
              <a:buChar char="•"/>
              <a:defRPr sz="1400">
                <a:solidFill>
                  <a:srgbClr val="CC6600"/>
                </a:solidFill>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366" r:id="rId1"/>
    <p:sldLayoutId id="2147484367" r:id="rId2"/>
    <p:sldLayoutId id="2147484368" r:id="rId3"/>
    <p:sldLayoutId id="2147484369" r:id="rId4"/>
    <p:sldLayoutId id="2147484370" r:id="rId5"/>
    <p:sldLayoutId id="2147484371" r:id="rId6"/>
    <p:sldLayoutId id="2147484372" r:id="rId7"/>
    <p:sldLayoutId id="2147484373" r:id="rId8"/>
    <p:sldLayoutId id="2147484374" r:id="rId9"/>
    <p:sldLayoutId id="2147484375" r:id="rId10"/>
    <p:sldLayoutId id="2147484376" r:id="rId11"/>
    <p:sldLayoutId id="2147484377" r:id="rId12"/>
  </p:sldLayoutIdLst>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FF0000"/>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CC00"/>
        </a:buClr>
        <a:buChar char="–"/>
        <a:defRPr sz="2800">
          <a:solidFill>
            <a:srgbClr val="333399"/>
          </a:solidFill>
          <a:latin typeface="+mn-lt"/>
        </a:defRPr>
      </a:lvl2pPr>
      <a:lvl3pPr marL="1143000" indent="-228600" algn="l" rtl="0" eaLnBrk="0" fontAlgn="base" hangingPunct="0">
        <a:spcBef>
          <a:spcPct val="20000"/>
        </a:spcBef>
        <a:spcAft>
          <a:spcPct val="0"/>
        </a:spcAft>
        <a:buClr>
          <a:srgbClr val="3333CC"/>
        </a:buClr>
        <a:buChar char="•"/>
        <a:defRPr sz="2400">
          <a:solidFill>
            <a:srgbClr val="006600"/>
          </a:solidFill>
          <a:latin typeface="+mn-lt"/>
        </a:defRPr>
      </a:lvl3pPr>
      <a:lvl4pPr marL="1600200" indent="-228600" algn="l" rtl="0" eaLnBrk="0" fontAlgn="base" hangingPunct="0">
        <a:spcBef>
          <a:spcPct val="20000"/>
        </a:spcBef>
        <a:spcAft>
          <a:spcPct val="0"/>
        </a:spcAft>
        <a:buClr>
          <a:srgbClr val="3333CC"/>
        </a:buClr>
        <a:buChar char="–"/>
        <a:defRPr sz="2000">
          <a:solidFill>
            <a:schemeClr val="tx1"/>
          </a:solidFill>
          <a:latin typeface="+mn-lt"/>
        </a:defRPr>
      </a:lvl4pPr>
      <a:lvl5pPr marL="2057400" indent="-228600" algn="l" rtl="0" eaLnBrk="0" fontAlgn="base" hangingPunct="0">
        <a:spcBef>
          <a:spcPct val="20000"/>
        </a:spcBef>
        <a:spcAft>
          <a:spcPct val="0"/>
        </a:spcAft>
        <a:buClr>
          <a:srgbClr val="3333CC"/>
        </a:buClr>
        <a:buChar char="»"/>
        <a:defRPr sz="2000">
          <a:solidFill>
            <a:srgbClr val="0000CC"/>
          </a:solidFill>
          <a:latin typeface="+mn-lt"/>
        </a:defRPr>
      </a:lvl5pPr>
      <a:lvl6pPr marL="2514600" indent="-228600" algn="l" rtl="0" fontAlgn="base">
        <a:spcBef>
          <a:spcPct val="20000"/>
        </a:spcBef>
        <a:spcAft>
          <a:spcPct val="0"/>
        </a:spcAft>
        <a:buClr>
          <a:srgbClr val="3333CC"/>
        </a:buClr>
        <a:buChar char="»"/>
        <a:defRPr sz="2000">
          <a:solidFill>
            <a:srgbClr val="0000CC"/>
          </a:solidFill>
          <a:latin typeface="+mn-lt"/>
        </a:defRPr>
      </a:lvl6pPr>
      <a:lvl7pPr marL="2971800" indent="-228600" algn="l" rtl="0" fontAlgn="base">
        <a:spcBef>
          <a:spcPct val="20000"/>
        </a:spcBef>
        <a:spcAft>
          <a:spcPct val="0"/>
        </a:spcAft>
        <a:buClr>
          <a:srgbClr val="3333CC"/>
        </a:buClr>
        <a:buChar char="»"/>
        <a:defRPr sz="2000">
          <a:solidFill>
            <a:srgbClr val="0000CC"/>
          </a:solidFill>
          <a:latin typeface="+mn-lt"/>
        </a:defRPr>
      </a:lvl7pPr>
      <a:lvl8pPr marL="3429000" indent="-228600" algn="l" rtl="0" fontAlgn="base">
        <a:spcBef>
          <a:spcPct val="20000"/>
        </a:spcBef>
        <a:spcAft>
          <a:spcPct val="0"/>
        </a:spcAft>
        <a:buClr>
          <a:srgbClr val="3333CC"/>
        </a:buClr>
        <a:buChar char="»"/>
        <a:defRPr sz="2000">
          <a:solidFill>
            <a:srgbClr val="0000CC"/>
          </a:solidFill>
          <a:latin typeface="+mn-lt"/>
        </a:defRPr>
      </a:lvl8pPr>
      <a:lvl9pPr marL="3886200" indent="-228600" algn="l" rtl="0" fontAlgn="base">
        <a:spcBef>
          <a:spcPct val="20000"/>
        </a:spcBef>
        <a:spcAft>
          <a:spcPct val="0"/>
        </a:spcAft>
        <a:buClr>
          <a:srgbClr val="3333CC"/>
        </a:buClr>
        <a:buChar char="»"/>
        <a:defRPr sz="2000">
          <a:solidFill>
            <a:srgbClr val="0000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png"/><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idx="4294967295"/>
          </p:nvPr>
        </p:nvSpPr>
        <p:spPr>
          <a:xfrm>
            <a:off x="546496" y="1990725"/>
            <a:ext cx="7911704" cy="1470025"/>
          </a:xfrm>
          <a:prstGeom prst="rect">
            <a:avLst/>
          </a:prstGeom>
        </p:spPr>
        <p:txBody>
          <a:bodyPr lIns="0" tIns="0" rIns="0" bIns="0">
            <a:noAutofit/>
          </a:bodyPr>
          <a:lstStyle>
            <a:lvl1pPr defTabSz="886968">
              <a:defRPr sz="3492"/>
            </a:lvl1pPr>
          </a:lstStyle>
          <a:p>
            <a:pPr lvl="0">
              <a:defRPr sz="1800">
                <a:solidFill>
                  <a:srgbClr val="000000"/>
                </a:solidFill>
              </a:defRPr>
            </a:pPr>
            <a:r>
              <a:rPr sz="3600" dirty="0">
                <a:solidFill>
                  <a:srgbClr val="3333FF"/>
                </a:solidFill>
              </a:rPr>
              <a:t>Stacked Ensembles </a:t>
            </a:r>
            <a:r>
              <a:rPr lang="en-US" sz="3600" dirty="0" smtClean="0">
                <a:solidFill>
                  <a:srgbClr val="3333FF"/>
                </a:solidFill>
              </a:rPr>
              <a:t/>
            </a:r>
            <a:br>
              <a:rPr lang="en-US" sz="3600" dirty="0" smtClean="0">
                <a:solidFill>
                  <a:srgbClr val="3333FF"/>
                </a:solidFill>
              </a:rPr>
            </a:br>
            <a:r>
              <a:rPr sz="3600" dirty="0" smtClean="0">
                <a:solidFill>
                  <a:srgbClr val="3333FF"/>
                </a:solidFill>
              </a:rPr>
              <a:t>of </a:t>
            </a:r>
            <a:r>
              <a:rPr sz="3600" dirty="0">
                <a:solidFill>
                  <a:srgbClr val="3333FF"/>
                </a:solidFill>
              </a:rPr>
              <a:t>Information Extractors for </a:t>
            </a:r>
            <a:r>
              <a:rPr lang="en-US" sz="3600" dirty="0" smtClean="0">
                <a:solidFill>
                  <a:srgbClr val="3333FF"/>
                </a:solidFill>
              </a:rPr>
              <a:t/>
            </a:r>
            <a:br>
              <a:rPr lang="en-US" sz="3600" dirty="0" smtClean="0">
                <a:solidFill>
                  <a:srgbClr val="3333FF"/>
                </a:solidFill>
              </a:rPr>
            </a:br>
            <a:r>
              <a:rPr sz="3600" dirty="0" smtClean="0">
                <a:solidFill>
                  <a:srgbClr val="3333FF"/>
                </a:solidFill>
              </a:rPr>
              <a:t>Knowledge-Base </a:t>
            </a:r>
            <a:r>
              <a:rPr sz="3600" dirty="0">
                <a:solidFill>
                  <a:srgbClr val="3333FF"/>
                </a:solidFill>
              </a:rPr>
              <a:t>Population</a:t>
            </a:r>
          </a:p>
        </p:txBody>
      </p:sp>
      <p:sp>
        <p:nvSpPr>
          <p:cNvPr id="58" name="Shape 58"/>
          <p:cNvSpPr>
            <a:spLocks noGrp="1"/>
          </p:cNvSpPr>
          <p:nvPr>
            <p:ph type="body" idx="4294967295"/>
          </p:nvPr>
        </p:nvSpPr>
        <p:spPr>
          <a:xfrm>
            <a:off x="546496" y="3833812"/>
            <a:ext cx="7772401" cy="1752601"/>
          </a:xfrm>
          <a:prstGeom prst="rect">
            <a:avLst/>
          </a:prstGeom>
        </p:spPr>
        <p:txBody>
          <a:bodyPr lIns="0" tIns="0" rIns="0" bIns="0">
            <a:normAutofit fontScale="85000" lnSpcReduction="20000"/>
          </a:bodyPr>
          <a:lstStyle/>
          <a:p>
            <a:pPr marL="0" lvl="0" indent="0" algn="ctr" defTabSz="822959">
              <a:spcBef>
                <a:spcPts val="700"/>
              </a:spcBef>
              <a:buSzTx/>
              <a:buNone/>
              <a:defRPr sz="1800">
                <a:solidFill>
                  <a:srgbClr val="000000"/>
                </a:solidFill>
              </a:defRPr>
            </a:pPr>
            <a:r>
              <a:rPr lang="en-US" sz="4200" dirty="0" smtClean="0">
                <a:solidFill>
                  <a:srgbClr val="C00000"/>
                </a:solidFill>
              </a:rPr>
              <a:t>Nazneen Rajani</a:t>
            </a:r>
            <a:endParaRPr sz="4200" dirty="0">
              <a:solidFill>
                <a:srgbClr val="C00000"/>
              </a:solidFill>
            </a:endParaRPr>
          </a:p>
          <a:p>
            <a:pPr marL="0" lvl="0" indent="0" algn="ctr" defTabSz="822959">
              <a:spcBef>
                <a:spcPts val="700"/>
              </a:spcBef>
              <a:buSzTx/>
              <a:buNone/>
              <a:defRPr sz="1800">
                <a:solidFill>
                  <a:srgbClr val="000000"/>
                </a:solidFill>
              </a:defRPr>
            </a:pPr>
            <a:r>
              <a:rPr lang="en-US" sz="3200" dirty="0" smtClean="0">
                <a:solidFill>
                  <a:srgbClr val="C00000"/>
                </a:solidFill>
                <a:latin typeface="Times New Roman" panose="02020603050405020304" pitchFamily="18" charset="0"/>
                <a:cs typeface="Times New Roman" panose="02020603050405020304" pitchFamily="18" charset="0"/>
              </a:rPr>
              <a:t>Raymond J. Mooney, </a:t>
            </a:r>
          </a:p>
          <a:p>
            <a:pPr marL="0" lvl="0" indent="0" algn="ctr" defTabSz="822959">
              <a:spcBef>
                <a:spcPts val="700"/>
              </a:spcBef>
              <a:buSzTx/>
              <a:buNone/>
              <a:defRPr sz="1800">
                <a:solidFill>
                  <a:srgbClr val="000000"/>
                </a:solidFill>
              </a:defRPr>
            </a:pPr>
            <a:r>
              <a:rPr sz="3200" dirty="0" smtClean="0">
                <a:solidFill>
                  <a:srgbClr val="C00000"/>
                </a:solidFill>
                <a:latin typeface="Times New Roman" panose="02020603050405020304" pitchFamily="18" charset="0"/>
                <a:cs typeface="Times New Roman" panose="02020603050405020304" pitchFamily="18" charset="0"/>
              </a:rPr>
              <a:t>Vidhoon Vishwanatha</a:t>
            </a:r>
            <a:r>
              <a:rPr lang="en-US" sz="3200" dirty="0" smtClean="0">
                <a:solidFill>
                  <a:srgbClr val="C00000"/>
                </a:solidFill>
                <a:latin typeface="Times New Roman" panose="02020603050405020304" pitchFamily="18" charset="0"/>
                <a:cs typeface="Times New Roman" panose="02020603050405020304" pitchFamily="18" charset="0"/>
              </a:rPr>
              <a:t>n and </a:t>
            </a:r>
            <a:r>
              <a:rPr sz="3200" dirty="0" smtClean="0">
                <a:solidFill>
                  <a:srgbClr val="C00000"/>
                </a:solidFill>
                <a:latin typeface="Times New Roman" panose="02020603050405020304" pitchFamily="18" charset="0"/>
                <a:cs typeface="Times New Roman" panose="02020603050405020304" pitchFamily="18" charset="0"/>
              </a:rPr>
              <a:t>Yinon Bentor</a:t>
            </a:r>
          </a:p>
          <a:p>
            <a:pPr marL="0" lvl="0" indent="0" algn="ctr" defTabSz="822959">
              <a:buSzTx/>
              <a:buNone/>
              <a:defRPr sz="1800">
                <a:solidFill>
                  <a:srgbClr val="000000"/>
                </a:solidFill>
              </a:defRPr>
            </a:pPr>
            <a:r>
              <a:rPr sz="3239" dirty="0" smtClean="0">
                <a:solidFill>
                  <a:srgbClr val="336600"/>
                </a:solidFill>
              </a:rPr>
              <a:t>University of Texas at Austin</a:t>
            </a:r>
            <a:endParaRPr sz="3239" dirty="0">
              <a:solidFill>
                <a:srgbClr val="336600"/>
              </a:solidFill>
            </a:endParaRPr>
          </a:p>
        </p:txBody>
      </p:sp>
      <p:sp>
        <p:nvSpPr>
          <p:cNvPr id="59" name="Shape 59"/>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pPr lvl="0">
                <a:defRPr sz="1800"/>
              </a:pPr>
              <a:t>1</a:t>
            </a:fld>
            <a:endParaRPr sz="1200"/>
          </a:p>
        </p:txBody>
      </p:sp>
    </p:spTree>
    <p:extLst>
      <p:ext uri="{BB962C8B-B14F-4D97-AF65-F5344CB8AC3E}">
        <p14:creationId xmlns:p14="http://schemas.microsoft.com/office/powerpoint/2010/main" val="411583440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Shape 225"/>
          <p:cNvSpPr>
            <a:spLocks noGrp="1"/>
          </p:cNvSpPr>
          <p:nvPr>
            <p:ph type="title" idx="4294967295"/>
          </p:nvPr>
        </p:nvSpPr>
        <p:spPr>
          <a:xfrm>
            <a:off x="685800" y="228600"/>
            <a:ext cx="7772400" cy="990600"/>
          </a:xfrm>
          <a:prstGeom prst="rect">
            <a:avLst/>
          </a:prstGeom>
        </p:spPr>
        <p:txBody>
          <a:bodyPr lIns="0" tIns="0" rIns="0" bIns="0">
            <a:normAutofit/>
          </a:bodyPr>
          <a:lstStyle/>
          <a:p>
            <a:pPr lvl="0">
              <a:defRPr sz="1800">
                <a:solidFill>
                  <a:srgbClr val="000000"/>
                </a:solidFill>
              </a:defRPr>
            </a:pPr>
            <a:r>
              <a:rPr sz="3600" dirty="0" smtClean="0">
                <a:solidFill>
                  <a:srgbClr val="3333FF"/>
                </a:solidFill>
              </a:rPr>
              <a:t>Document Provenance</a:t>
            </a:r>
            <a:r>
              <a:rPr lang="en-US" sz="3600" dirty="0" smtClean="0">
                <a:solidFill>
                  <a:srgbClr val="3333FF"/>
                </a:solidFill>
              </a:rPr>
              <a:t> Feature</a:t>
            </a:r>
            <a:endParaRPr sz="3600" dirty="0">
              <a:solidFill>
                <a:srgbClr val="3333FF"/>
              </a:solidFill>
            </a:endParaRPr>
          </a:p>
        </p:txBody>
      </p:sp>
      <p:sp>
        <p:nvSpPr>
          <p:cNvPr id="226" name="Shape 226"/>
          <p:cNvSpPr>
            <a:spLocks noGrp="1"/>
          </p:cNvSpPr>
          <p:nvPr>
            <p:ph type="body" idx="4294967295"/>
          </p:nvPr>
        </p:nvSpPr>
        <p:spPr>
          <a:xfrm>
            <a:off x="586945" y="1371600"/>
            <a:ext cx="8120449" cy="4687888"/>
          </a:xfrm>
          <a:prstGeom prst="rect">
            <a:avLst/>
          </a:prstGeom>
        </p:spPr>
        <p:txBody>
          <a:bodyPr lIns="0" tIns="0" rIns="0" bIns="0">
            <a:normAutofit/>
          </a:bodyPr>
          <a:lstStyle/>
          <a:p>
            <a:pPr marL="357187" indent="-300037">
              <a:defRPr sz="1800">
                <a:solidFill>
                  <a:srgbClr val="000000"/>
                </a:solidFill>
              </a:defRPr>
            </a:pPr>
            <a:r>
              <a:rPr sz="3200" dirty="0" smtClean="0">
                <a:solidFill>
                  <a:srgbClr val="333399"/>
                </a:solidFill>
              </a:rPr>
              <a:t>For </a:t>
            </a:r>
            <a:r>
              <a:rPr sz="3200" dirty="0">
                <a:solidFill>
                  <a:srgbClr val="333399"/>
                </a:solidFill>
              </a:rPr>
              <a:t>a given </a:t>
            </a:r>
            <a:r>
              <a:rPr sz="3200" dirty="0" smtClean="0">
                <a:solidFill>
                  <a:srgbClr val="333399"/>
                </a:solidFill>
              </a:rPr>
              <a:t>quer</a:t>
            </a:r>
            <a:r>
              <a:rPr lang="en-US" sz="3200" dirty="0" smtClean="0">
                <a:solidFill>
                  <a:srgbClr val="333399"/>
                </a:solidFill>
              </a:rPr>
              <a:t>y and </a:t>
            </a:r>
            <a:r>
              <a:rPr sz="3200" dirty="0" smtClean="0">
                <a:solidFill>
                  <a:srgbClr val="333399"/>
                </a:solidFill>
              </a:rPr>
              <a:t>slot</a:t>
            </a:r>
            <a:r>
              <a:rPr lang="en-US" sz="3200" dirty="0" smtClean="0">
                <a:solidFill>
                  <a:srgbClr val="333399"/>
                </a:solidFill>
              </a:rPr>
              <a:t>, for each system, </a:t>
            </a:r>
            <a:r>
              <a:rPr lang="en-US" sz="3200" i="1" dirty="0" err="1" smtClean="0">
                <a:solidFill>
                  <a:srgbClr val="333399"/>
                </a:solidFill>
              </a:rPr>
              <a:t>i</a:t>
            </a:r>
            <a:r>
              <a:rPr lang="en-US" sz="3200" i="1" dirty="0" smtClean="0">
                <a:solidFill>
                  <a:srgbClr val="333399"/>
                </a:solidFill>
              </a:rPr>
              <a:t>, </a:t>
            </a:r>
            <a:r>
              <a:rPr lang="en-US" sz="3200" dirty="0" smtClean="0">
                <a:solidFill>
                  <a:srgbClr val="333399"/>
                </a:solidFill>
              </a:rPr>
              <a:t>there is a feature </a:t>
            </a:r>
            <a:r>
              <a:rPr lang="en-US" sz="2800" i="1" dirty="0" err="1" smtClean="0">
                <a:solidFill>
                  <a:srgbClr val="333399"/>
                </a:solidFill>
              </a:rPr>
              <a:t>DP</a:t>
            </a:r>
            <a:r>
              <a:rPr lang="en-US" sz="3200" i="1" baseline="-25000" dirty="0" err="1" smtClean="0">
                <a:solidFill>
                  <a:srgbClr val="333399"/>
                </a:solidFill>
              </a:rPr>
              <a:t>i</a:t>
            </a:r>
            <a:r>
              <a:rPr sz="3200" dirty="0" smtClean="0">
                <a:solidFill>
                  <a:srgbClr val="333399"/>
                </a:solidFill>
              </a:rPr>
              <a:t>:</a:t>
            </a:r>
            <a:endParaRPr sz="3200" dirty="0">
              <a:solidFill>
                <a:srgbClr val="333399"/>
              </a:solidFill>
            </a:endParaRPr>
          </a:p>
          <a:p>
            <a:pPr lvl="1">
              <a:defRPr sz="1800">
                <a:solidFill>
                  <a:srgbClr val="000000"/>
                </a:solidFill>
              </a:defRPr>
            </a:pPr>
            <a:r>
              <a:rPr sz="3200" i="1" dirty="0">
                <a:solidFill>
                  <a:schemeClr val="tx1"/>
                </a:solidFill>
              </a:rPr>
              <a:t>N</a:t>
            </a:r>
            <a:r>
              <a:rPr sz="3200" dirty="0">
                <a:solidFill>
                  <a:schemeClr val="tx1"/>
                </a:solidFill>
              </a:rPr>
              <a:t> systems </a:t>
            </a:r>
            <a:r>
              <a:rPr sz="3200" dirty="0" smtClean="0">
                <a:solidFill>
                  <a:schemeClr val="tx1"/>
                </a:solidFill>
              </a:rPr>
              <a:t>provid</a:t>
            </a:r>
            <a:r>
              <a:rPr lang="en-US" sz="3200" dirty="0" smtClean="0">
                <a:solidFill>
                  <a:schemeClr val="tx1"/>
                </a:solidFill>
              </a:rPr>
              <a:t>e a fill for the slot.</a:t>
            </a:r>
            <a:endParaRPr sz="3200" dirty="0">
              <a:solidFill>
                <a:schemeClr val="tx1"/>
              </a:solidFill>
            </a:endParaRPr>
          </a:p>
          <a:p>
            <a:pPr lvl="1">
              <a:defRPr sz="1800">
                <a:solidFill>
                  <a:srgbClr val="000000"/>
                </a:solidFill>
              </a:defRPr>
            </a:pPr>
            <a:r>
              <a:rPr lang="en-US" sz="3200" dirty="0" smtClean="0">
                <a:solidFill>
                  <a:schemeClr val="tx1"/>
                </a:solidFill>
              </a:rPr>
              <a:t>Of these, </a:t>
            </a:r>
            <a:r>
              <a:rPr sz="3200" i="1" dirty="0" smtClean="0">
                <a:solidFill>
                  <a:schemeClr val="tx1"/>
                </a:solidFill>
              </a:rPr>
              <a:t>n </a:t>
            </a:r>
            <a:r>
              <a:rPr sz="3200" dirty="0" smtClean="0">
                <a:solidFill>
                  <a:schemeClr val="tx1"/>
                </a:solidFill>
              </a:rPr>
              <a:t>give</a:t>
            </a:r>
            <a:r>
              <a:rPr lang="en-US" sz="3200" dirty="0" smtClean="0">
                <a:solidFill>
                  <a:schemeClr val="tx1"/>
                </a:solidFill>
              </a:rPr>
              <a:t> </a:t>
            </a:r>
            <a:r>
              <a:rPr sz="3200" dirty="0" smtClean="0">
                <a:solidFill>
                  <a:schemeClr val="tx1"/>
                </a:solidFill>
              </a:rPr>
              <a:t>same </a:t>
            </a:r>
            <a:r>
              <a:rPr lang="en-US" sz="3200" dirty="0" smtClean="0">
                <a:solidFill>
                  <a:schemeClr val="tx1"/>
                </a:solidFill>
              </a:rPr>
              <a:t>provenance </a:t>
            </a:r>
            <a:r>
              <a:rPr sz="3200" i="1" dirty="0" err="1" smtClean="0">
                <a:solidFill>
                  <a:schemeClr val="tx1"/>
                </a:solidFill>
              </a:rPr>
              <a:t>docid</a:t>
            </a:r>
            <a:r>
              <a:rPr lang="en-US" sz="3200" i="1" dirty="0" smtClean="0">
                <a:solidFill>
                  <a:schemeClr val="tx1"/>
                </a:solidFill>
              </a:rPr>
              <a:t> </a:t>
            </a:r>
            <a:r>
              <a:rPr lang="en-US" sz="3200" dirty="0" smtClean="0">
                <a:solidFill>
                  <a:schemeClr val="tx1"/>
                </a:solidFill>
              </a:rPr>
              <a:t>as</a:t>
            </a:r>
            <a:r>
              <a:rPr lang="en-US" sz="3200" i="1" dirty="0" smtClean="0">
                <a:solidFill>
                  <a:schemeClr val="tx1"/>
                </a:solidFill>
              </a:rPr>
              <a:t> </a:t>
            </a:r>
            <a:r>
              <a:rPr lang="en-US" sz="3200" i="1" dirty="0" err="1" smtClean="0">
                <a:solidFill>
                  <a:schemeClr val="tx1"/>
                </a:solidFill>
              </a:rPr>
              <a:t>i</a:t>
            </a:r>
            <a:r>
              <a:rPr lang="en-US" sz="3200" i="1" dirty="0" smtClean="0">
                <a:solidFill>
                  <a:schemeClr val="tx1"/>
                </a:solidFill>
              </a:rPr>
              <a:t>.</a:t>
            </a:r>
            <a:endParaRPr sz="3200" dirty="0">
              <a:solidFill>
                <a:schemeClr val="tx1"/>
              </a:solidFill>
            </a:endParaRPr>
          </a:p>
          <a:p>
            <a:pPr lvl="1">
              <a:defRPr sz="1800">
                <a:solidFill>
                  <a:srgbClr val="000000"/>
                </a:solidFill>
              </a:defRPr>
            </a:pPr>
            <a:r>
              <a:rPr lang="en-US" sz="3200" i="1" dirty="0" err="1" smtClean="0">
                <a:solidFill>
                  <a:schemeClr val="tx1"/>
                </a:solidFill>
              </a:rPr>
              <a:t>DP</a:t>
            </a:r>
            <a:r>
              <a:rPr lang="en-US" sz="3200" i="1" baseline="-25000" dirty="0" err="1" smtClean="0">
                <a:solidFill>
                  <a:schemeClr val="tx1"/>
                </a:solidFill>
              </a:rPr>
              <a:t>i</a:t>
            </a:r>
            <a:r>
              <a:rPr lang="en-US" sz="3200" i="1" baseline="-25000" dirty="0" smtClean="0">
                <a:solidFill>
                  <a:schemeClr val="tx1"/>
                </a:solidFill>
              </a:rPr>
              <a:t> </a:t>
            </a:r>
            <a:r>
              <a:rPr lang="en-US" sz="3200" i="1" dirty="0" smtClean="0">
                <a:solidFill>
                  <a:schemeClr val="tx1"/>
                </a:solidFill>
              </a:rPr>
              <a:t>= </a:t>
            </a:r>
            <a:r>
              <a:rPr sz="3200" i="1" dirty="0" smtClean="0">
                <a:solidFill>
                  <a:schemeClr val="tx1"/>
                </a:solidFill>
              </a:rPr>
              <a:t>n/N </a:t>
            </a:r>
            <a:r>
              <a:rPr sz="3200" dirty="0">
                <a:solidFill>
                  <a:schemeClr val="tx1"/>
                </a:solidFill>
              </a:rPr>
              <a:t>is the document provenance </a:t>
            </a:r>
            <a:r>
              <a:rPr sz="3200" dirty="0" smtClean="0">
                <a:solidFill>
                  <a:schemeClr val="tx1"/>
                </a:solidFill>
              </a:rPr>
              <a:t>score</a:t>
            </a:r>
            <a:r>
              <a:rPr lang="en-US" sz="3200" dirty="0" smtClean="0">
                <a:solidFill>
                  <a:schemeClr val="tx1"/>
                </a:solidFill>
              </a:rPr>
              <a:t>.</a:t>
            </a:r>
            <a:endParaRPr sz="3200" dirty="0">
              <a:solidFill>
                <a:schemeClr val="tx1"/>
              </a:solidFill>
            </a:endParaRPr>
          </a:p>
          <a:p>
            <a:pPr marL="357187" indent="-300037">
              <a:defRPr sz="1800">
                <a:solidFill>
                  <a:srgbClr val="000000"/>
                </a:solidFill>
              </a:defRPr>
            </a:pPr>
            <a:r>
              <a:rPr sz="3200" dirty="0" smtClean="0">
                <a:solidFill>
                  <a:srgbClr val="333399"/>
                </a:solidFill>
              </a:rPr>
              <a:t>Measures </a:t>
            </a:r>
            <a:r>
              <a:rPr sz="3200" dirty="0">
                <a:solidFill>
                  <a:srgbClr val="333399"/>
                </a:solidFill>
              </a:rPr>
              <a:t>extent to which systems agree on document provenance of the slot </a:t>
            </a:r>
            <a:r>
              <a:rPr sz="3200" dirty="0" smtClean="0">
                <a:solidFill>
                  <a:srgbClr val="333399"/>
                </a:solidFill>
              </a:rPr>
              <a:t>fill</a:t>
            </a:r>
            <a:r>
              <a:rPr lang="en-US" sz="3200" dirty="0" smtClean="0">
                <a:solidFill>
                  <a:srgbClr val="333399"/>
                </a:solidFill>
              </a:rPr>
              <a:t>.</a:t>
            </a:r>
            <a:endParaRPr sz="3200" dirty="0">
              <a:solidFill>
                <a:srgbClr val="333399"/>
              </a:solidFill>
            </a:endParaRPr>
          </a:p>
        </p:txBody>
      </p:sp>
      <p:sp>
        <p:nvSpPr>
          <p:cNvPr id="227" name="Shape 227"/>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pPr lvl="0">
                <a:defRPr sz="1800"/>
              </a:pPr>
              <a:t>10</a:t>
            </a:fld>
            <a:endParaRPr sz="1200"/>
          </a:p>
        </p:txBody>
      </p:sp>
    </p:spTree>
    <p:extLst>
      <p:ext uri="{BB962C8B-B14F-4D97-AF65-F5344CB8AC3E}">
        <p14:creationId xmlns:p14="http://schemas.microsoft.com/office/powerpoint/2010/main" val="333919893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Shape 231"/>
          <p:cNvSpPr>
            <a:spLocks noGrp="1"/>
          </p:cNvSpPr>
          <p:nvPr>
            <p:ph type="title" idx="4294967295"/>
          </p:nvPr>
        </p:nvSpPr>
        <p:spPr>
          <a:xfrm>
            <a:off x="685800" y="228600"/>
            <a:ext cx="7772400" cy="990600"/>
          </a:xfrm>
          <a:prstGeom prst="rect">
            <a:avLst/>
          </a:prstGeom>
        </p:spPr>
        <p:txBody>
          <a:bodyPr lIns="0" tIns="0" rIns="0" bIns="0">
            <a:normAutofit/>
          </a:bodyPr>
          <a:lstStyle/>
          <a:p>
            <a:pPr lvl="0">
              <a:defRPr sz="1800">
                <a:solidFill>
                  <a:srgbClr val="000000"/>
                </a:solidFill>
              </a:defRPr>
            </a:pPr>
            <a:r>
              <a:rPr sz="3600" dirty="0" smtClean="0">
                <a:solidFill>
                  <a:srgbClr val="3333FF"/>
                </a:solidFill>
              </a:rPr>
              <a:t>Offset Provenance</a:t>
            </a:r>
            <a:r>
              <a:rPr lang="en-US" sz="3600" dirty="0" smtClean="0">
                <a:solidFill>
                  <a:srgbClr val="3333FF"/>
                </a:solidFill>
              </a:rPr>
              <a:t> Feature</a:t>
            </a:r>
            <a:endParaRPr sz="3600" dirty="0">
              <a:solidFill>
                <a:srgbClr val="3333FF"/>
              </a:solidFill>
            </a:endParaRPr>
          </a:p>
        </p:txBody>
      </p:sp>
      <p:sp>
        <p:nvSpPr>
          <p:cNvPr id="232" name="Shape 232"/>
          <p:cNvSpPr>
            <a:spLocks noGrp="1"/>
          </p:cNvSpPr>
          <p:nvPr>
            <p:ph type="body" idx="4294967295"/>
          </p:nvPr>
        </p:nvSpPr>
        <p:spPr>
          <a:xfrm>
            <a:off x="533400" y="1371600"/>
            <a:ext cx="8229600" cy="5016500"/>
          </a:xfrm>
          <a:prstGeom prst="rect">
            <a:avLst/>
          </a:prstGeom>
        </p:spPr>
        <p:txBody>
          <a:bodyPr lIns="0" tIns="0" rIns="0" bIns="0">
            <a:normAutofit lnSpcReduction="10000"/>
          </a:bodyPr>
          <a:lstStyle/>
          <a:p>
            <a:pPr marL="357187" indent="-300037">
              <a:defRPr sz="1800">
                <a:solidFill>
                  <a:srgbClr val="000000"/>
                </a:solidFill>
              </a:defRPr>
            </a:pPr>
            <a:r>
              <a:rPr sz="3000" dirty="0" smtClean="0">
                <a:solidFill>
                  <a:srgbClr val="333399"/>
                </a:solidFill>
              </a:rPr>
              <a:t>Degree </a:t>
            </a:r>
            <a:r>
              <a:rPr sz="3000" dirty="0">
                <a:solidFill>
                  <a:srgbClr val="333399"/>
                </a:solidFill>
              </a:rPr>
              <a:t>of overlap between systems’ provenance strings (</a:t>
            </a:r>
            <a:r>
              <a:rPr sz="3000" dirty="0" err="1">
                <a:solidFill>
                  <a:srgbClr val="333399"/>
                </a:solidFill>
              </a:rPr>
              <a:t>prov</a:t>
            </a:r>
            <a:r>
              <a:rPr sz="3000" dirty="0" smtClean="0">
                <a:solidFill>
                  <a:srgbClr val="333399"/>
                </a:solidFill>
              </a:rPr>
              <a:t>)</a:t>
            </a:r>
            <a:r>
              <a:rPr lang="en-US" sz="3000" dirty="0" smtClean="0">
                <a:solidFill>
                  <a:srgbClr val="333399"/>
                </a:solidFill>
              </a:rPr>
              <a:t>.</a:t>
            </a:r>
            <a:endParaRPr sz="3000" dirty="0">
              <a:solidFill>
                <a:srgbClr val="333399"/>
              </a:solidFill>
            </a:endParaRPr>
          </a:p>
          <a:p>
            <a:pPr marL="357187" indent="-300037">
              <a:defRPr sz="1800">
                <a:solidFill>
                  <a:srgbClr val="000000"/>
                </a:solidFill>
              </a:defRPr>
            </a:pPr>
            <a:r>
              <a:rPr lang="en-US" sz="3000" dirty="0" smtClean="0">
                <a:solidFill>
                  <a:srgbClr val="333399"/>
                </a:solidFill>
              </a:rPr>
              <a:t>Uses </a:t>
            </a:r>
            <a:r>
              <a:rPr sz="3000" dirty="0" err="1" smtClean="0">
                <a:solidFill>
                  <a:srgbClr val="333399"/>
                </a:solidFill>
              </a:rPr>
              <a:t>Jaccard</a:t>
            </a:r>
            <a:r>
              <a:rPr sz="3000" dirty="0" smtClean="0">
                <a:solidFill>
                  <a:srgbClr val="333399"/>
                </a:solidFill>
              </a:rPr>
              <a:t> </a:t>
            </a:r>
            <a:r>
              <a:rPr sz="3000" dirty="0">
                <a:solidFill>
                  <a:srgbClr val="333399"/>
                </a:solidFill>
              </a:rPr>
              <a:t>similarity </a:t>
            </a:r>
            <a:r>
              <a:rPr sz="3000" dirty="0" smtClean="0">
                <a:solidFill>
                  <a:srgbClr val="333399"/>
                </a:solidFill>
              </a:rPr>
              <a:t>coefficient</a:t>
            </a:r>
            <a:r>
              <a:rPr lang="en-US" sz="3000" dirty="0" smtClean="0">
                <a:solidFill>
                  <a:srgbClr val="333399"/>
                </a:solidFill>
              </a:rPr>
              <a:t>.</a:t>
            </a:r>
            <a:endParaRPr sz="3000" dirty="0">
              <a:solidFill>
                <a:srgbClr val="333399"/>
              </a:solidFill>
            </a:endParaRPr>
          </a:p>
          <a:p>
            <a:pPr marL="357187" indent="-300037">
              <a:defRPr sz="1800">
                <a:solidFill>
                  <a:srgbClr val="000000"/>
                </a:solidFill>
              </a:defRPr>
            </a:pPr>
            <a:r>
              <a:rPr sz="3000" dirty="0">
                <a:solidFill>
                  <a:srgbClr val="333399"/>
                </a:solidFill>
              </a:rPr>
              <a:t>For a given query and </a:t>
            </a:r>
            <a:r>
              <a:rPr sz="3000" dirty="0" smtClean="0">
                <a:solidFill>
                  <a:srgbClr val="333399"/>
                </a:solidFill>
              </a:rPr>
              <a:t>slot</a:t>
            </a:r>
            <a:r>
              <a:rPr lang="en-US" sz="3000" dirty="0" smtClean="0">
                <a:solidFill>
                  <a:srgbClr val="333399"/>
                </a:solidFill>
              </a:rPr>
              <a:t>, for each system, </a:t>
            </a:r>
            <a:r>
              <a:rPr lang="en-US" sz="3000" i="1" dirty="0" smtClean="0">
                <a:solidFill>
                  <a:srgbClr val="333399"/>
                </a:solidFill>
              </a:rPr>
              <a:t>i, </a:t>
            </a:r>
            <a:r>
              <a:rPr lang="en-US" sz="3000" dirty="0" smtClean="0">
                <a:solidFill>
                  <a:srgbClr val="333399"/>
                </a:solidFill>
              </a:rPr>
              <a:t>there is a feature </a:t>
            </a:r>
            <a:r>
              <a:rPr lang="en-US" sz="3000" i="1" dirty="0" err="1" smtClean="0">
                <a:solidFill>
                  <a:srgbClr val="333399"/>
                </a:solidFill>
              </a:rPr>
              <a:t>OP</a:t>
            </a:r>
            <a:r>
              <a:rPr lang="en-US" sz="3000" i="1" baseline="-25000" dirty="0" err="1" smtClean="0">
                <a:solidFill>
                  <a:srgbClr val="333399"/>
                </a:solidFill>
              </a:rPr>
              <a:t>i</a:t>
            </a:r>
            <a:r>
              <a:rPr lang="en-US" sz="3000" dirty="0" smtClean="0">
                <a:solidFill>
                  <a:srgbClr val="333399"/>
                </a:solidFill>
              </a:rPr>
              <a:t> </a:t>
            </a:r>
            <a:r>
              <a:rPr sz="3000" dirty="0" smtClean="0">
                <a:solidFill>
                  <a:srgbClr val="333399"/>
                </a:solidFill>
              </a:rPr>
              <a:t>:</a:t>
            </a:r>
            <a:endParaRPr sz="3000" dirty="0">
              <a:solidFill>
                <a:srgbClr val="333399"/>
              </a:solidFill>
            </a:endParaRPr>
          </a:p>
          <a:p>
            <a:pPr lvl="1">
              <a:defRPr sz="1800">
                <a:solidFill>
                  <a:srgbClr val="000000"/>
                </a:solidFill>
              </a:defRPr>
            </a:pPr>
            <a:r>
              <a:rPr sz="3000" i="1" dirty="0">
                <a:solidFill>
                  <a:schemeClr val="tx1"/>
                </a:solidFill>
              </a:rPr>
              <a:t>N</a:t>
            </a:r>
            <a:r>
              <a:rPr sz="3000" dirty="0">
                <a:solidFill>
                  <a:schemeClr val="tx1"/>
                </a:solidFill>
              </a:rPr>
              <a:t> systems </a:t>
            </a:r>
            <a:r>
              <a:rPr sz="3000" dirty="0" smtClean="0">
                <a:solidFill>
                  <a:schemeClr val="tx1"/>
                </a:solidFill>
              </a:rPr>
              <a:t>pr</a:t>
            </a:r>
            <a:r>
              <a:rPr lang="en-US" sz="3000" dirty="0" smtClean="0">
                <a:solidFill>
                  <a:schemeClr val="tx1"/>
                </a:solidFill>
              </a:rPr>
              <a:t>ovide a fill </a:t>
            </a:r>
            <a:r>
              <a:rPr sz="3000" dirty="0" smtClean="0">
                <a:solidFill>
                  <a:schemeClr val="tx1"/>
                </a:solidFill>
              </a:rPr>
              <a:t>with </a:t>
            </a:r>
            <a:r>
              <a:rPr sz="3000" dirty="0">
                <a:solidFill>
                  <a:schemeClr val="tx1"/>
                </a:solidFill>
              </a:rPr>
              <a:t>same </a:t>
            </a:r>
            <a:r>
              <a:rPr sz="3000" i="1" dirty="0" err="1">
                <a:solidFill>
                  <a:schemeClr val="tx1"/>
                </a:solidFill>
              </a:rPr>
              <a:t>docid</a:t>
            </a:r>
            <a:endParaRPr sz="3000" dirty="0">
              <a:solidFill>
                <a:schemeClr val="tx1"/>
              </a:solidFill>
            </a:endParaRPr>
          </a:p>
          <a:p>
            <a:pPr lvl="1">
              <a:defRPr sz="1800">
                <a:solidFill>
                  <a:srgbClr val="000000"/>
                </a:solidFill>
              </a:defRPr>
            </a:pPr>
            <a:r>
              <a:rPr sz="3000" dirty="0" smtClean="0">
                <a:solidFill>
                  <a:schemeClr val="tx1"/>
                </a:solidFill>
              </a:rPr>
              <a:t>O</a:t>
            </a:r>
            <a:r>
              <a:rPr lang="en-US" sz="3000" dirty="0" smtClean="0">
                <a:solidFill>
                  <a:schemeClr val="tx1"/>
                </a:solidFill>
              </a:rPr>
              <a:t>ffset provenance</a:t>
            </a:r>
            <a:r>
              <a:rPr sz="3000" dirty="0" smtClean="0">
                <a:solidFill>
                  <a:schemeClr val="tx1"/>
                </a:solidFill>
              </a:rPr>
              <a:t> </a:t>
            </a:r>
            <a:r>
              <a:rPr sz="3000" dirty="0">
                <a:solidFill>
                  <a:schemeClr val="tx1"/>
                </a:solidFill>
              </a:rPr>
              <a:t>for a system </a:t>
            </a:r>
            <a:r>
              <a:rPr lang="en-US" sz="3000" i="1" dirty="0" smtClean="0">
                <a:solidFill>
                  <a:schemeClr val="tx1"/>
                </a:solidFill>
              </a:rPr>
              <a:t>i</a:t>
            </a:r>
            <a:r>
              <a:rPr sz="3000" dirty="0" smtClean="0">
                <a:solidFill>
                  <a:schemeClr val="tx1"/>
                </a:solidFill>
              </a:rPr>
              <a:t> </a:t>
            </a:r>
            <a:r>
              <a:rPr sz="3000" dirty="0">
                <a:solidFill>
                  <a:schemeClr val="tx1"/>
                </a:solidFill>
              </a:rPr>
              <a:t>is calculated </a:t>
            </a:r>
            <a:r>
              <a:rPr sz="3000" dirty="0" smtClean="0">
                <a:solidFill>
                  <a:schemeClr val="tx1"/>
                </a:solidFill>
              </a:rPr>
              <a:t>as</a:t>
            </a:r>
            <a:r>
              <a:rPr lang="en-US" sz="3000" dirty="0" smtClean="0">
                <a:solidFill>
                  <a:schemeClr val="tx1"/>
                </a:solidFill>
              </a:rPr>
              <a:t>:</a:t>
            </a:r>
            <a:endParaRPr sz="3000" dirty="0">
              <a:solidFill>
                <a:schemeClr val="tx1"/>
              </a:solidFill>
            </a:endParaRPr>
          </a:p>
          <a:p>
            <a:pPr lvl="1">
              <a:defRPr sz="1800">
                <a:solidFill>
                  <a:srgbClr val="000000"/>
                </a:solidFill>
              </a:defRPr>
            </a:pPr>
            <a:endParaRPr sz="3000" dirty="0">
              <a:solidFill>
                <a:srgbClr val="333399"/>
              </a:solidFill>
            </a:endParaRPr>
          </a:p>
          <a:p>
            <a:pPr lvl="1">
              <a:defRPr sz="1800">
                <a:solidFill>
                  <a:srgbClr val="000000"/>
                </a:solidFill>
              </a:defRPr>
            </a:pPr>
            <a:endParaRPr sz="3000" dirty="0">
              <a:solidFill>
                <a:srgbClr val="333399"/>
              </a:solidFill>
            </a:endParaRPr>
          </a:p>
          <a:p>
            <a:pPr lvl="1">
              <a:defRPr sz="1800">
                <a:solidFill>
                  <a:srgbClr val="000000"/>
                </a:solidFill>
              </a:defRPr>
            </a:pPr>
            <a:r>
              <a:rPr sz="3000" dirty="0">
                <a:solidFill>
                  <a:schemeClr val="tx1"/>
                </a:solidFill>
              </a:rPr>
              <a:t>Systems with different </a:t>
            </a:r>
            <a:r>
              <a:rPr sz="3000" i="1" dirty="0" err="1">
                <a:solidFill>
                  <a:schemeClr val="tx1"/>
                </a:solidFill>
              </a:rPr>
              <a:t>docid</a:t>
            </a:r>
            <a:r>
              <a:rPr sz="3000" dirty="0">
                <a:solidFill>
                  <a:schemeClr val="tx1"/>
                </a:solidFill>
              </a:rPr>
              <a:t> have zero </a:t>
            </a:r>
            <a:r>
              <a:rPr sz="3000" dirty="0" smtClean="0">
                <a:solidFill>
                  <a:schemeClr val="tx1"/>
                </a:solidFill>
              </a:rPr>
              <a:t>OP</a:t>
            </a:r>
            <a:endParaRPr sz="3000" dirty="0">
              <a:solidFill>
                <a:schemeClr val="tx1"/>
              </a:solidFill>
            </a:endParaRPr>
          </a:p>
        </p:txBody>
      </p:sp>
      <p:sp>
        <p:nvSpPr>
          <p:cNvPr id="233" name="Shape 233"/>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pPr lvl="0">
                <a:defRPr sz="1800"/>
              </a:pPr>
              <a:t>11</a:t>
            </a:fld>
            <a:endParaRPr sz="1200"/>
          </a:p>
        </p:txBody>
      </p:sp>
      <p:sp>
        <p:nvSpPr>
          <p:cNvPr id="12290" name="AutoShape 2" descr="Screen Shot 2015-07-01 at 11.29.01 AM.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2" name="AutoShape 4" descr="Screen Shot 2015-07-01 at 11.29.01 AM.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 name="Picture 7" descr="eqn.png"/>
          <p:cNvPicPr>
            <a:picLocks noChangeAspect="1"/>
          </p:cNvPicPr>
          <p:nvPr/>
        </p:nvPicPr>
        <p:blipFill>
          <a:blip r:embed="rId3" cstate="print"/>
          <a:stretch>
            <a:fillRect/>
          </a:stretch>
        </p:blipFill>
        <p:spPr>
          <a:xfrm>
            <a:off x="1841500" y="4698004"/>
            <a:ext cx="5379735" cy="934102"/>
          </a:xfrm>
          <a:prstGeom prst="rect">
            <a:avLst/>
          </a:prstGeom>
        </p:spPr>
      </p:pic>
    </p:spTree>
    <p:extLst>
      <p:ext uri="{BB962C8B-B14F-4D97-AF65-F5344CB8AC3E}">
        <p14:creationId xmlns:p14="http://schemas.microsoft.com/office/powerpoint/2010/main" val="249180738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US" smtClean="0"/>
              <a:pPr lvl="0"/>
              <a:t>12</a:t>
            </a:fld>
            <a:endParaRPr lang="en-US"/>
          </a:p>
        </p:txBody>
      </p:sp>
      <p:sp>
        <p:nvSpPr>
          <p:cNvPr id="3" name="TextBox 2"/>
          <p:cNvSpPr txBox="1"/>
          <p:nvPr/>
        </p:nvSpPr>
        <p:spPr>
          <a:xfrm>
            <a:off x="2079385" y="423372"/>
            <a:ext cx="5098646" cy="646331"/>
          </a:xfrm>
          <a:prstGeom prst="rect">
            <a:avLst/>
          </a:prstGeom>
          <a:noFill/>
        </p:spPr>
        <p:txBody>
          <a:bodyPr wrap="none" rtlCol="0">
            <a:spAutoFit/>
          </a:bodyPr>
          <a:lstStyle/>
          <a:p>
            <a:r>
              <a:rPr lang="en-US" sz="3600" dirty="0" smtClean="0">
                <a:solidFill>
                  <a:srgbClr val="2600FF"/>
                </a:solidFill>
                <a:latin typeface="+mj-lt"/>
              </a:rPr>
              <a:t>Offset Provenance Feature</a:t>
            </a:r>
            <a:endParaRPr lang="en-US" sz="3600" dirty="0">
              <a:solidFill>
                <a:srgbClr val="2600FF"/>
              </a:solidFill>
              <a:latin typeface="+mj-lt"/>
            </a:endParaRPr>
          </a:p>
        </p:txBody>
      </p:sp>
    </p:spTree>
    <p:extLst>
      <p:ext uri="{BB962C8B-B14F-4D97-AF65-F5344CB8AC3E}">
        <p14:creationId xmlns:p14="http://schemas.microsoft.com/office/powerpoint/2010/main" val="3994625994"/>
      </p:ext>
    </p:extLst>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Shape 238"/>
          <p:cNvSpPr>
            <a:spLocks noGrp="1"/>
          </p:cNvSpPr>
          <p:nvPr>
            <p:ph type="title" idx="4294967295"/>
          </p:nvPr>
        </p:nvSpPr>
        <p:spPr>
          <a:xfrm>
            <a:off x="685800" y="228600"/>
            <a:ext cx="7772400" cy="990600"/>
          </a:xfrm>
          <a:prstGeom prst="rect">
            <a:avLst/>
          </a:prstGeom>
        </p:spPr>
        <p:txBody>
          <a:bodyPr lIns="0" tIns="0" rIns="0" bIns="0">
            <a:normAutofit/>
          </a:bodyPr>
          <a:lstStyle/>
          <a:p>
            <a:pPr lvl="0">
              <a:defRPr sz="1800">
                <a:solidFill>
                  <a:srgbClr val="000000"/>
                </a:solidFill>
              </a:defRPr>
            </a:pPr>
            <a:r>
              <a:rPr sz="3600">
                <a:solidFill>
                  <a:srgbClr val="3333FF"/>
                </a:solidFill>
              </a:rPr>
              <a:t>Datasets</a:t>
            </a:r>
          </a:p>
        </p:txBody>
      </p:sp>
      <p:sp>
        <p:nvSpPr>
          <p:cNvPr id="239" name="Shape 239"/>
          <p:cNvSpPr>
            <a:spLocks noGrp="1"/>
          </p:cNvSpPr>
          <p:nvPr>
            <p:ph type="body" idx="4294967295"/>
          </p:nvPr>
        </p:nvSpPr>
        <p:spPr>
          <a:xfrm>
            <a:off x="698500" y="1371600"/>
            <a:ext cx="7772400" cy="4687888"/>
          </a:xfrm>
          <a:prstGeom prst="rect">
            <a:avLst/>
          </a:prstGeom>
        </p:spPr>
        <p:txBody>
          <a:bodyPr lIns="0" tIns="0" rIns="0" bIns="0">
            <a:normAutofit fontScale="85000" lnSpcReduction="20000"/>
          </a:bodyPr>
          <a:lstStyle/>
          <a:p>
            <a:pPr marL="282035" lvl="0" indent="-282035" defTabSz="859536">
              <a:buChar char="•"/>
              <a:defRPr sz="1800">
                <a:solidFill>
                  <a:srgbClr val="000000"/>
                </a:solidFill>
              </a:defRPr>
            </a:pPr>
            <a:r>
              <a:rPr sz="3300" dirty="0">
                <a:solidFill>
                  <a:srgbClr val="333399"/>
                </a:solidFill>
              </a:rPr>
              <a:t>Ten Common Systems that participated both in 2013 </a:t>
            </a:r>
            <a:r>
              <a:rPr lang="en-US" sz="3300" dirty="0" smtClean="0">
                <a:solidFill>
                  <a:srgbClr val="333399"/>
                </a:solidFill>
              </a:rPr>
              <a:t>and</a:t>
            </a:r>
            <a:r>
              <a:rPr sz="3300" dirty="0" smtClean="0">
                <a:solidFill>
                  <a:srgbClr val="333399"/>
                </a:solidFill>
              </a:rPr>
              <a:t> 2014</a:t>
            </a:r>
            <a:r>
              <a:rPr lang="en-US" sz="3300" dirty="0" smtClean="0">
                <a:solidFill>
                  <a:srgbClr val="333399"/>
                </a:solidFill>
              </a:rPr>
              <a:t> English Slot Filling (ESF) task:</a:t>
            </a:r>
          </a:p>
          <a:p>
            <a:pPr lvl="1" indent="-342900" defTabSz="859536">
              <a:buFont typeface="Lucida Grande"/>
              <a:buChar char="-"/>
              <a:defRPr sz="1800">
                <a:solidFill>
                  <a:srgbClr val="000000"/>
                </a:solidFill>
              </a:defRPr>
            </a:pPr>
            <a:r>
              <a:rPr lang="en-US" sz="2232" dirty="0" smtClean="0">
                <a:solidFill>
                  <a:schemeClr val="tx1"/>
                </a:solidFill>
              </a:rPr>
              <a:t>LSV</a:t>
            </a:r>
          </a:p>
          <a:p>
            <a:pPr lvl="1" indent="-342900" defTabSz="859536">
              <a:buFont typeface="Lucida Grande"/>
              <a:buChar char="-"/>
              <a:defRPr sz="1800">
                <a:solidFill>
                  <a:srgbClr val="000000"/>
                </a:solidFill>
              </a:defRPr>
            </a:pPr>
            <a:r>
              <a:rPr lang="en-US" sz="2232" dirty="0" smtClean="0">
                <a:solidFill>
                  <a:schemeClr val="tx1"/>
                </a:solidFill>
              </a:rPr>
              <a:t>IIRG</a:t>
            </a:r>
          </a:p>
          <a:p>
            <a:pPr lvl="1" indent="-342900" defTabSz="859536">
              <a:buFont typeface="Lucida Grande"/>
              <a:buChar char="-"/>
              <a:defRPr sz="1800">
                <a:solidFill>
                  <a:srgbClr val="000000"/>
                </a:solidFill>
              </a:defRPr>
            </a:pPr>
            <a:r>
              <a:rPr lang="en-US" sz="2232" dirty="0" smtClean="0">
                <a:solidFill>
                  <a:schemeClr val="tx1"/>
                </a:solidFill>
              </a:rPr>
              <a:t>UMASS_IESL</a:t>
            </a:r>
          </a:p>
          <a:p>
            <a:pPr lvl="1" indent="-342900" defTabSz="859536">
              <a:buFont typeface="Lucida Grande"/>
              <a:buChar char="-"/>
              <a:defRPr sz="1800">
                <a:solidFill>
                  <a:srgbClr val="000000"/>
                </a:solidFill>
              </a:defRPr>
            </a:pPr>
            <a:r>
              <a:rPr lang="en-US" sz="2232" dirty="0" smtClean="0">
                <a:solidFill>
                  <a:schemeClr val="tx1"/>
                </a:solidFill>
              </a:rPr>
              <a:t>Stanford</a:t>
            </a:r>
          </a:p>
          <a:p>
            <a:pPr lvl="1" indent="-342900" defTabSz="859536">
              <a:buFont typeface="Lucida Grande"/>
              <a:buChar char="-"/>
              <a:defRPr sz="1800">
                <a:solidFill>
                  <a:srgbClr val="000000"/>
                </a:solidFill>
              </a:defRPr>
            </a:pPr>
            <a:r>
              <a:rPr lang="en-US" sz="2232" dirty="0" smtClean="0">
                <a:solidFill>
                  <a:schemeClr val="tx1"/>
                </a:solidFill>
              </a:rPr>
              <a:t>BUPT_PRIS</a:t>
            </a:r>
          </a:p>
          <a:p>
            <a:pPr lvl="1" indent="-342900" defTabSz="859536">
              <a:buFont typeface="Lucida Grande"/>
              <a:buChar char="-"/>
              <a:defRPr sz="1800">
                <a:solidFill>
                  <a:srgbClr val="000000"/>
                </a:solidFill>
              </a:defRPr>
            </a:pPr>
            <a:r>
              <a:rPr lang="en-US" sz="2232" dirty="0" smtClean="0">
                <a:solidFill>
                  <a:schemeClr val="tx1"/>
                </a:solidFill>
              </a:rPr>
              <a:t>RPI_BLENDER</a:t>
            </a:r>
          </a:p>
          <a:p>
            <a:pPr lvl="1" indent="-342900" defTabSz="859536">
              <a:buFont typeface="Lucida Grande"/>
              <a:buChar char="-"/>
              <a:defRPr sz="1800">
                <a:solidFill>
                  <a:srgbClr val="000000"/>
                </a:solidFill>
              </a:defRPr>
            </a:pPr>
            <a:r>
              <a:rPr lang="en-US" sz="2232" dirty="0" smtClean="0">
                <a:solidFill>
                  <a:schemeClr val="tx1"/>
                </a:solidFill>
              </a:rPr>
              <a:t>CMUML</a:t>
            </a:r>
          </a:p>
          <a:p>
            <a:pPr lvl="1" indent="-342900" defTabSz="859536">
              <a:buFont typeface="Lucida Grande"/>
              <a:buChar char="-"/>
              <a:defRPr sz="1800">
                <a:solidFill>
                  <a:srgbClr val="000000"/>
                </a:solidFill>
              </a:defRPr>
            </a:pPr>
            <a:r>
              <a:rPr lang="en-US" sz="2232" dirty="0" smtClean="0">
                <a:solidFill>
                  <a:schemeClr val="tx1"/>
                </a:solidFill>
              </a:rPr>
              <a:t>NYU</a:t>
            </a:r>
          </a:p>
          <a:p>
            <a:pPr lvl="1" indent="-342900" defTabSz="859536">
              <a:buFont typeface="Lucida Grande"/>
              <a:buChar char="-"/>
              <a:defRPr sz="1800">
                <a:solidFill>
                  <a:srgbClr val="000000"/>
                </a:solidFill>
              </a:defRPr>
            </a:pPr>
            <a:r>
              <a:rPr lang="en-US" sz="2232" dirty="0" err="1" smtClean="0">
                <a:solidFill>
                  <a:schemeClr val="tx1"/>
                </a:solidFill>
              </a:rPr>
              <a:t>Compreno</a:t>
            </a:r>
            <a:endParaRPr lang="en-US" sz="2232" dirty="0" smtClean="0">
              <a:solidFill>
                <a:schemeClr val="tx1"/>
              </a:solidFill>
            </a:endParaRPr>
          </a:p>
          <a:p>
            <a:pPr lvl="1" indent="-342900" defTabSz="859536">
              <a:buFont typeface="Lucida Grande"/>
              <a:buChar char="-"/>
              <a:defRPr sz="1800">
                <a:solidFill>
                  <a:srgbClr val="000000"/>
                </a:solidFill>
              </a:defRPr>
            </a:pPr>
            <a:r>
              <a:rPr lang="en-US" sz="2232" dirty="0" err="1" smtClean="0">
                <a:solidFill>
                  <a:schemeClr val="tx1"/>
                </a:solidFill>
              </a:rPr>
              <a:t>UWashington</a:t>
            </a:r>
            <a:endParaRPr sz="2232" dirty="0">
              <a:solidFill>
                <a:schemeClr val="tx1"/>
              </a:solidFill>
            </a:endParaRPr>
          </a:p>
          <a:p>
            <a:pPr marL="282035" lvl="0" indent="-282035" defTabSz="859536">
              <a:buChar char="•"/>
              <a:defRPr sz="1800">
                <a:solidFill>
                  <a:srgbClr val="000000"/>
                </a:solidFill>
              </a:defRPr>
            </a:pPr>
            <a:r>
              <a:rPr sz="3300" dirty="0">
                <a:solidFill>
                  <a:srgbClr val="333399"/>
                </a:solidFill>
              </a:rPr>
              <a:t>2014 Slot Filler </a:t>
            </a:r>
            <a:r>
              <a:rPr sz="3300" dirty="0" smtClean="0">
                <a:solidFill>
                  <a:srgbClr val="333399"/>
                </a:solidFill>
              </a:rPr>
              <a:t>Validation</a:t>
            </a:r>
            <a:r>
              <a:rPr lang="en-US" sz="3300" dirty="0" smtClean="0">
                <a:solidFill>
                  <a:srgbClr val="333399"/>
                </a:solidFill>
              </a:rPr>
              <a:t> (SFV)</a:t>
            </a:r>
            <a:r>
              <a:rPr sz="3300" dirty="0" smtClean="0">
                <a:solidFill>
                  <a:srgbClr val="333399"/>
                </a:solidFill>
              </a:rPr>
              <a:t> </a:t>
            </a:r>
            <a:r>
              <a:rPr sz="3300" dirty="0">
                <a:solidFill>
                  <a:srgbClr val="333399"/>
                </a:solidFill>
              </a:rPr>
              <a:t>data</a:t>
            </a:r>
          </a:p>
          <a:p>
            <a:pPr marL="886968" lvl="1" indent="-457200" defTabSz="859536">
              <a:buFont typeface="Lucida Grande"/>
              <a:buChar char="-"/>
              <a:defRPr sz="1800">
                <a:solidFill>
                  <a:srgbClr val="000000"/>
                </a:solidFill>
              </a:defRPr>
            </a:pPr>
            <a:r>
              <a:rPr sz="2632" dirty="0">
                <a:solidFill>
                  <a:schemeClr val="tx1"/>
                </a:solidFill>
              </a:rPr>
              <a:t>17 teams</a:t>
            </a:r>
          </a:p>
          <a:p>
            <a:pPr marL="886968" lvl="1" indent="-457200" defTabSz="859536">
              <a:buFont typeface="Lucida Grande"/>
              <a:buChar char="-"/>
              <a:defRPr sz="1800">
                <a:solidFill>
                  <a:srgbClr val="000000"/>
                </a:solidFill>
              </a:defRPr>
            </a:pPr>
            <a:r>
              <a:rPr sz="2632" dirty="0">
                <a:solidFill>
                  <a:schemeClr val="tx1"/>
                </a:solidFill>
              </a:rPr>
              <a:t>65 systems</a:t>
            </a:r>
          </a:p>
        </p:txBody>
      </p:sp>
      <p:sp>
        <p:nvSpPr>
          <p:cNvPr id="241" name="Shape 241"/>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pPr lvl="0">
                <a:defRPr sz="1800"/>
              </a:pPr>
              <a:t>13</a:t>
            </a:fld>
            <a:endParaRPr sz="1200"/>
          </a:p>
        </p:txBody>
      </p:sp>
    </p:spTree>
    <p:extLst>
      <p:ext uri="{BB962C8B-B14F-4D97-AF65-F5344CB8AC3E}">
        <p14:creationId xmlns:p14="http://schemas.microsoft.com/office/powerpoint/2010/main" val="240411428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US" smtClean="0"/>
              <a:pPr lvl="0"/>
              <a:t>14</a:t>
            </a:fld>
            <a:endParaRPr lang="en-US"/>
          </a:p>
        </p:txBody>
      </p:sp>
    </p:spTree>
    <p:extLst>
      <p:ext uri="{BB962C8B-B14F-4D97-AF65-F5344CB8AC3E}">
        <p14:creationId xmlns:p14="http://schemas.microsoft.com/office/powerpoint/2010/main" val="2668554794"/>
      </p:ext>
    </p:extLst>
  </p:cSld>
  <p:clrMapOvr>
    <a:masterClrMapping/>
  </p:clrMapOvr>
  <p:transition xmlns:p14="http://schemas.microsoft.com/office/powerpoint/2010/mai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Shape 245"/>
          <p:cNvSpPr>
            <a:spLocks noGrp="1"/>
          </p:cNvSpPr>
          <p:nvPr>
            <p:ph type="title" idx="4294967295"/>
          </p:nvPr>
        </p:nvSpPr>
        <p:spPr>
          <a:xfrm>
            <a:off x="685800" y="228600"/>
            <a:ext cx="7772400" cy="990600"/>
          </a:xfrm>
          <a:prstGeom prst="rect">
            <a:avLst/>
          </a:prstGeom>
        </p:spPr>
        <p:txBody>
          <a:bodyPr lIns="0" tIns="0" rIns="0" bIns="0">
            <a:normAutofit/>
          </a:bodyPr>
          <a:lstStyle/>
          <a:p>
            <a:pPr lvl="0">
              <a:defRPr sz="1800">
                <a:solidFill>
                  <a:srgbClr val="000000"/>
                </a:solidFill>
              </a:defRPr>
            </a:pPr>
            <a:r>
              <a:rPr sz="3600" dirty="0">
                <a:solidFill>
                  <a:srgbClr val="3333FF"/>
                </a:solidFill>
              </a:rPr>
              <a:t>Baselines</a:t>
            </a:r>
          </a:p>
        </p:txBody>
      </p:sp>
      <p:sp>
        <p:nvSpPr>
          <p:cNvPr id="246" name="Shape 246"/>
          <p:cNvSpPr>
            <a:spLocks noGrp="1"/>
          </p:cNvSpPr>
          <p:nvPr>
            <p:ph type="body" idx="4294967295"/>
          </p:nvPr>
        </p:nvSpPr>
        <p:spPr>
          <a:xfrm>
            <a:off x="685800" y="1371600"/>
            <a:ext cx="8077200" cy="4687888"/>
          </a:xfrm>
          <a:prstGeom prst="rect">
            <a:avLst/>
          </a:prstGeom>
        </p:spPr>
        <p:txBody>
          <a:bodyPr lIns="0" tIns="0" rIns="0" bIns="0">
            <a:normAutofit/>
          </a:bodyPr>
          <a:lstStyle/>
          <a:p>
            <a:pPr lvl="0">
              <a:lnSpc>
                <a:spcPct val="150000"/>
              </a:lnSpc>
              <a:buChar char="•"/>
              <a:defRPr sz="1800">
                <a:solidFill>
                  <a:srgbClr val="000000"/>
                </a:solidFill>
              </a:defRPr>
            </a:pPr>
            <a:r>
              <a:rPr sz="2800" dirty="0">
                <a:solidFill>
                  <a:srgbClr val="333399"/>
                </a:solidFill>
              </a:rPr>
              <a:t>Union</a:t>
            </a:r>
          </a:p>
          <a:p>
            <a:pPr lvl="1">
              <a:lnSpc>
                <a:spcPct val="150000"/>
              </a:lnSpc>
              <a:buFont typeface="Lucida Grande"/>
              <a:buChar char="-"/>
              <a:defRPr sz="1800">
                <a:solidFill>
                  <a:srgbClr val="000000"/>
                </a:solidFill>
              </a:defRPr>
            </a:pPr>
            <a:r>
              <a:rPr sz="2800" dirty="0">
                <a:solidFill>
                  <a:schemeClr val="tx1"/>
                </a:solidFill>
              </a:rPr>
              <a:t>Combine systems for maximizing recall</a:t>
            </a:r>
          </a:p>
          <a:p>
            <a:pPr lvl="1">
              <a:lnSpc>
                <a:spcPct val="150000"/>
              </a:lnSpc>
              <a:buFont typeface="Lucida Grande"/>
              <a:buChar char="-"/>
              <a:defRPr sz="1800">
                <a:solidFill>
                  <a:srgbClr val="000000"/>
                </a:solidFill>
              </a:defRPr>
            </a:pPr>
            <a:r>
              <a:rPr sz="2800" dirty="0">
                <a:solidFill>
                  <a:schemeClr val="tx1"/>
                </a:solidFill>
              </a:rPr>
              <a:t>List valued slot fills =&gt; always included</a:t>
            </a:r>
          </a:p>
          <a:p>
            <a:pPr lvl="1">
              <a:lnSpc>
                <a:spcPct val="150000"/>
              </a:lnSpc>
              <a:buFont typeface="Lucida Grande"/>
              <a:buChar char="-"/>
              <a:defRPr sz="1800">
                <a:solidFill>
                  <a:srgbClr val="000000"/>
                </a:solidFill>
              </a:defRPr>
            </a:pPr>
            <a:r>
              <a:rPr sz="2800" dirty="0">
                <a:solidFill>
                  <a:schemeClr val="tx1"/>
                </a:solidFill>
              </a:rPr>
              <a:t>Single valued slot fills =&gt; highest </a:t>
            </a:r>
            <a:r>
              <a:rPr sz="2800" dirty="0" smtClean="0">
                <a:solidFill>
                  <a:schemeClr val="tx1"/>
                </a:solidFill>
              </a:rPr>
              <a:t>confidence</a:t>
            </a:r>
            <a:endParaRPr lang="en-US" sz="2800" dirty="0" smtClean="0">
              <a:solidFill>
                <a:schemeClr val="tx1"/>
              </a:solidFill>
            </a:endParaRPr>
          </a:p>
          <a:p>
            <a:pPr marL="457200" lvl="1" indent="0">
              <a:buNone/>
              <a:defRPr sz="1800">
                <a:solidFill>
                  <a:srgbClr val="000000"/>
                </a:solidFill>
              </a:defRPr>
            </a:pPr>
            <a:endParaRPr sz="2800" dirty="0">
              <a:solidFill>
                <a:schemeClr val="tx1"/>
              </a:solidFill>
            </a:endParaRPr>
          </a:p>
        </p:txBody>
      </p:sp>
      <p:sp>
        <p:nvSpPr>
          <p:cNvPr id="247" name="Shape 247"/>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pPr lvl="0">
                <a:defRPr sz="1800"/>
              </a:pPr>
              <a:t>15</a:t>
            </a:fld>
            <a:endParaRPr sz="1200"/>
          </a:p>
        </p:txBody>
      </p:sp>
    </p:spTree>
    <p:extLst>
      <p:ext uri="{BB962C8B-B14F-4D97-AF65-F5344CB8AC3E}">
        <p14:creationId xmlns:p14="http://schemas.microsoft.com/office/powerpoint/2010/main" val="1522766691"/>
      </p:ext>
    </p:extLst>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246">
                                            <p:txEl>
                                              <p:pRg st="0" end="0"/>
                                            </p:txEl>
                                          </p:spTgt>
                                        </p:tgtEl>
                                        <p:attrNameLst>
                                          <p:attrName>style.visibility</p:attrName>
                                        </p:attrNameLst>
                                      </p:cBhvr>
                                      <p:to>
                                        <p:strVal val="visible"/>
                                      </p:to>
                                    </p:set>
                                  </p:childTnLst>
                                </p:cTn>
                              </p:par>
                              <p:par>
                                <p:cTn id="7" presetID="1" presetClass="entr" presetSubtype="0" fill="hold" grpId="0">
                                  <p:stCondLst>
                                    <p:cond delay="0"/>
                                  </p:stCondLst>
                                  <p:iterate>
                                    <p:tmAbs val="0"/>
                                  </p:iterate>
                                  <p:childTnLst>
                                    <p:set>
                                      <p:cBhvr>
                                        <p:cTn id="8" fill="hold"/>
                                        <p:tgtEl>
                                          <p:spTgt spid="246">
                                            <p:txEl>
                                              <p:pRg st="1" end="1"/>
                                            </p:txEl>
                                          </p:spTgt>
                                        </p:tgtEl>
                                        <p:attrNameLst>
                                          <p:attrName>style.visibility</p:attrName>
                                        </p:attrNameLst>
                                      </p:cBhvr>
                                      <p:to>
                                        <p:strVal val="visible"/>
                                      </p:to>
                                    </p:set>
                                  </p:childTnLst>
                                </p:cTn>
                              </p:par>
                              <p:par>
                                <p:cTn id="9" presetID="1" presetClass="entr" presetSubtype="0" fill="hold" grpId="0">
                                  <p:stCondLst>
                                    <p:cond delay="0"/>
                                  </p:stCondLst>
                                  <p:iterate>
                                    <p:tmAbs val="0"/>
                                  </p:iterate>
                                  <p:childTnLst>
                                    <p:set>
                                      <p:cBhvr>
                                        <p:cTn id="10" fill="hold"/>
                                        <p:tgtEl>
                                          <p:spTgt spid="246">
                                            <p:txEl>
                                              <p:pRg st="2" end="2"/>
                                            </p:txEl>
                                          </p:spTgt>
                                        </p:tgtEl>
                                        <p:attrNameLst>
                                          <p:attrName>style.visibility</p:attrName>
                                        </p:attrNameLst>
                                      </p:cBhvr>
                                      <p:to>
                                        <p:strVal val="visible"/>
                                      </p:to>
                                    </p:set>
                                  </p:childTnLst>
                                </p:cTn>
                              </p:par>
                              <p:par>
                                <p:cTn id="11" presetID="1" presetClass="entr" presetSubtype="0" fill="hold" grpId="0">
                                  <p:stCondLst>
                                    <p:cond delay="0"/>
                                  </p:stCondLst>
                                  <p:iterate>
                                    <p:tmAbs val="0"/>
                                  </p:iterate>
                                  <p:childTnLst>
                                    <p:set>
                                      <p:cBhvr>
                                        <p:cTn id="12" fill="hold"/>
                                        <p:tgtEl>
                                          <p:spTgt spid="24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 grpId="0" build="p"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US" smtClean="0"/>
              <a:pPr lvl="0"/>
              <a:t>16</a:t>
            </a:fld>
            <a:endParaRPr lang="en-US"/>
          </a:p>
        </p:txBody>
      </p:sp>
      <p:sp>
        <p:nvSpPr>
          <p:cNvPr id="4" name="TextBox 3"/>
          <p:cNvSpPr txBox="1"/>
          <p:nvPr/>
        </p:nvSpPr>
        <p:spPr>
          <a:xfrm>
            <a:off x="3548650" y="348659"/>
            <a:ext cx="1954005" cy="646331"/>
          </a:xfrm>
          <a:prstGeom prst="rect">
            <a:avLst/>
          </a:prstGeom>
          <a:noFill/>
        </p:spPr>
        <p:txBody>
          <a:bodyPr wrap="none" rtlCol="0">
            <a:spAutoFit/>
          </a:bodyPr>
          <a:lstStyle/>
          <a:p>
            <a:r>
              <a:rPr lang="en-US" sz="3600" dirty="0" smtClean="0">
                <a:solidFill>
                  <a:srgbClr val="2600FF"/>
                </a:solidFill>
                <a:latin typeface="+mj-lt"/>
              </a:rPr>
              <a:t>Baselines</a:t>
            </a:r>
            <a:endParaRPr lang="en-US" sz="3600" dirty="0">
              <a:solidFill>
                <a:srgbClr val="2600FF"/>
              </a:solidFill>
              <a:latin typeface="+mj-lt"/>
            </a:endParaRPr>
          </a:p>
        </p:txBody>
      </p:sp>
      <p:sp>
        <p:nvSpPr>
          <p:cNvPr id="5" name="TextBox 4"/>
          <p:cNvSpPr txBox="1"/>
          <p:nvPr/>
        </p:nvSpPr>
        <p:spPr>
          <a:xfrm>
            <a:off x="635022" y="1307474"/>
            <a:ext cx="7595356" cy="2505301"/>
          </a:xfrm>
          <a:prstGeom prst="rect">
            <a:avLst/>
          </a:prstGeom>
          <a:noFill/>
        </p:spPr>
        <p:txBody>
          <a:bodyPr wrap="square" rtlCol="0">
            <a:spAutoFit/>
          </a:bodyPr>
          <a:lstStyle/>
          <a:p>
            <a:pPr marL="347472" indent="-347472">
              <a:spcBef>
                <a:spcPts val="672"/>
              </a:spcBef>
              <a:buClr>
                <a:srgbClr val="FF0000"/>
              </a:buClr>
              <a:buFont typeface="Arial"/>
              <a:buChar char="•"/>
            </a:pPr>
            <a:r>
              <a:rPr lang="en-US" sz="2800" dirty="0" smtClean="0">
                <a:solidFill>
                  <a:srgbClr val="1B1282"/>
                </a:solidFill>
                <a:latin typeface="+mn-lt"/>
              </a:rPr>
              <a:t>Voting</a:t>
            </a:r>
          </a:p>
          <a:p>
            <a:pPr lvl="1">
              <a:spcBef>
                <a:spcPts val="672"/>
              </a:spcBef>
              <a:buClr>
                <a:srgbClr val="33CC33"/>
              </a:buClr>
              <a:buFont typeface="Lucida Grande"/>
              <a:buChar char="-"/>
              <a:defRPr sz="1800">
                <a:solidFill>
                  <a:srgbClr val="000000"/>
                </a:solidFill>
              </a:defRPr>
            </a:pPr>
            <a:r>
              <a:rPr lang="en-US" sz="2800" dirty="0" smtClean="0">
                <a:latin typeface="+mn-lt"/>
              </a:rPr>
              <a:t> Combine </a:t>
            </a:r>
            <a:r>
              <a:rPr lang="en-US" sz="2800" dirty="0">
                <a:latin typeface="+mn-lt"/>
              </a:rPr>
              <a:t>systems for maximizing F1</a:t>
            </a:r>
          </a:p>
          <a:p>
            <a:pPr lvl="1">
              <a:spcBef>
                <a:spcPts val="672"/>
              </a:spcBef>
              <a:buClr>
                <a:srgbClr val="33CC33"/>
              </a:buClr>
              <a:buFont typeface="Lucida Grande"/>
              <a:buChar char="-"/>
              <a:defRPr sz="1800">
                <a:solidFill>
                  <a:srgbClr val="000000"/>
                </a:solidFill>
              </a:defRPr>
            </a:pPr>
            <a:r>
              <a:rPr lang="en-US" sz="2800" dirty="0" smtClean="0">
                <a:latin typeface="+mn-lt"/>
              </a:rPr>
              <a:t> Vary </a:t>
            </a:r>
            <a:r>
              <a:rPr lang="en-US" sz="2800" dirty="0">
                <a:latin typeface="+mn-lt"/>
              </a:rPr>
              <a:t>threshold on #systems that must agree</a:t>
            </a:r>
          </a:p>
          <a:p>
            <a:pPr lvl="1">
              <a:spcBef>
                <a:spcPts val="672"/>
              </a:spcBef>
              <a:buClr>
                <a:srgbClr val="33CC33"/>
              </a:buClr>
              <a:buFont typeface="Lucida Grande"/>
              <a:buChar char="-"/>
              <a:defRPr sz="1800">
                <a:solidFill>
                  <a:srgbClr val="000000"/>
                </a:solidFill>
              </a:defRPr>
            </a:pPr>
            <a:r>
              <a:rPr lang="en-US" sz="2800" dirty="0" smtClean="0">
                <a:latin typeface="+mn-lt"/>
              </a:rPr>
              <a:t> Learn </a:t>
            </a:r>
            <a:r>
              <a:rPr lang="en-US" sz="2800" dirty="0">
                <a:latin typeface="+mn-lt"/>
              </a:rPr>
              <a:t>threshold on 2013 </a:t>
            </a:r>
            <a:r>
              <a:rPr lang="en-US" sz="2800" dirty="0" smtClean="0">
                <a:latin typeface="+mn-lt"/>
              </a:rPr>
              <a:t>data</a:t>
            </a:r>
            <a:endParaRPr lang="en-US" sz="2800" dirty="0" smtClean="0">
              <a:solidFill>
                <a:srgbClr val="1B1282"/>
              </a:solidFill>
              <a:latin typeface="+mn-lt"/>
            </a:endParaRPr>
          </a:p>
          <a:p>
            <a:pPr lvl="1">
              <a:buClr>
                <a:srgbClr val="FF0000"/>
              </a:buClr>
            </a:pPr>
            <a:endParaRPr lang="en-US" sz="2800" dirty="0">
              <a:solidFill>
                <a:srgbClr val="1B1282"/>
              </a:solidFill>
              <a:latin typeface="+mn-lt"/>
            </a:endParaRPr>
          </a:p>
        </p:txBody>
      </p:sp>
      <p:pic>
        <p:nvPicPr>
          <p:cNvPr id="6" name="Picture 5" descr="pr-majority-1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570" y="3324532"/>
            <a:ext cx="3996123" cy="2997093"/>
          </a:xfrm>
          <a:prstGeom prst="rect">
            <a:avLst/>
          </a:prstGeom>
        </p:spPr>
      </p:pic>
      <p:pic>
        <p:nvPicPr>
          <p:cNvPr id="7" name="Picture 6" descr="pr-majorit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7214" y="3318294"/>
            <a:ext cx="4054248" cy="3040686"/>
          </a:xfrm>
          <a:prstGeom prst="rect">
            <a:avLst/>
          </a:prstGeom>
        </p:spPr>
      </p:pic>
      <p:sp>
        <p:nvSpPr>
          <p:cNvPr id="8" name="TextBox 7"/>
          <p:cNvSpPr txBox="1"/>
          <p:nvPr/>
        </p:nvSpPr>
        <p:spPr>
          <a:xfrm>
            <a:off x="1145532" y="6176247"/>
            <a:ext cx="3255043" cy="400110"/>
          </a:xfrm>
          <a:prstGeom prst="rect">
            <a:avLst/>
          </a:prstGeom>
          <a:noFill/>
        </p:spPr>
        <p:txBody>
          <a:bodyPr wrap="none" rtlCol="0">
            <a:spAutoFit/>
          </a:bodyPr>
          <a:lstStyle/>
          <a:p>
            <a:r>
              <a:rPr lang="en-US" dirty="0" smtClean="0">
                <a:solidFill>
                  <a:srgbClr val="1B1282"/>
                </a:solidFill>
              </a:rPr>
              <a:t>Common Systems Dataset (3)</a:t>
            </a:r>
            <a:endParaRPr lang="en-US" dirty="0">
              <a:solidFill>
                <a:srgbClr val="1B1282"/>
              </a:solidFill>
            </a:endParaRPr>
          </a:p>
        </p:txBody>
      </p:sp>
      <p:sp>
        <p:nvSpPr>
          <p:cNvPr id="9" name="TextBox 8"/>
          <p:cNvSpPr txBox="1"/>
          <p:nvPr/>
        </p:nvSpPr>
        <p:spPr>
          <a:xfrm>
            <a:off x="5767986" y="6183944"/>
            <a:ext cx="1975145" cy="400110"/>
          </a:xfrm>
          <a:prstGeom prst="rect">
            <a:avLst/>
          </a:prstGeom>
          <a:noFill/>
        </p:spPr>
        <p:txBody>
          <a:bodyPr wrap="none" rtlCol="0">
            <a:spAutoFit/>
          </a:bodyPr>
          <a:lstStyle/>
          <a:p>
            <a:r>
              <a:rPr lang="en-US" dirty="0" smtClean="0">
                <a:solidFill>
                  <a:srgbClr val="1B1282"/>
                </a:solidFill>
              </a:rPr>
              <a:t>SFV Dataset (10)</a:t>
            </a:r>
            <a:endParaRPr lang="en-US" dirty="0">
              <a:solidFill>
                <a:srgbClr val="1B1282"/>
              </a:solidFill>
            </a:endParaRPr>
          </a:p>
        </p:txBody>
      </p:sp>
    </p:spTree>
    <p:extLst>
      <p:ext uri="{BB962C8B-B14F-4D97-AF65-F5344CB8AC3E}">
        <p14:creationId xmlns:p14="http://schemas.microsoft.com/office/powerpoint/2010/main" val="419656410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Shape 251"/>
          <p:cNvSpPr>
            <a:spLocks noGrp="1"/>
          </p:cNvSpPr>
          <p:nvPr>
            <p:ph type="title" idx="4294967295"/>
          </p:nvPr>
        </p:nvSpPr>
        <p:spPr>
          <a:xfrm>
            <a:off x="685800" y="228600"/>
            <a:ext cx="7772400" cy="990600"/>
          </a:xfrm>
          <a:prstGeom prst="rect">
            <a:avLst/>
          </a:prstGeom>
        </p:spPr>
        <p:txBody>
          <a:bodyPr lIns="0" tIns="0" rIns="0" bIns="0">
            <a:normAutofit/>
          </a:bodyPr>
          <a:lstStyle/>
          <a:p>
            <a:pPr lvl="0">
              <a:defRPr sz="1800">
                <a:solidFill>
                  <a:srgbClr val="000000"/>
                </a:solidFill>
              </a:defRPr>
            </a:pPr>
            <a:r>
              <a:rPr sz="3600" dirty="0">
                <a:solidFill>
                  <a:srgbClr val="3333FF"/>
                </a:solidFill>
              </a:rPr>
              <a:t>KBP English Slot </a:t>
            </a:r>
            <a:r>
              <a:rPr sz="3600" dirty="0" smtClean="0">
                <a:solidFill>
                  <a:srgbClr val="3333FF"/>
                </a:solidFill>
              </a:rPr>
              <a:t>Filling</a:t>
            </a:r>
            <a:r>
              <a:rPr lang="en-US" sz="3600" dirty="0" smtClean="0">
                <a:solidFill>
                  <a:srgbClr val="3333FF"/>
                </a:solidFill>
              </a:rPr>
              <a:t> (ESF)</a:t>
            </a:r>
            <a:r>
              <a:rPr sz="3600" dirty="0" smtClean="0">
                <a:solidFill>
                  <a:srgbClr val="3333FF"/>
                </a:solidFill>
              </a:rPr>
              <a:t> </a:t>
            </a:r>
            <a:r>
              <a:rPr sz="3600" dirty="0">
                <a:solidFill>
                  <a:srgbClr val="3333FF"/>
                </a:solidFill>
              </a:rPr>
              <a:t>Results</a:t>
            </a:r>
          </a:p>
        </p:txBody>
      </p:sp>
      <p:sp>
        <p:nvSpPr>
          <p:cNvPr id="252" name="Shape 252"/>
          <p:cNvSpPr/>
          <p:nvPr/>
        </p:nvSpPr>
        <p:spPr>
          <a:xfrm>
            <a:off x="1861982" y="1355839"/>
            <a:ext cx="5260095" cy="43571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ctr">
              <a:defRPr sz="2500" b="1">
                <a:solidFill>
                  <a:srgbClr val="3433FF"/>
                </a:solidFill>
              </a:defRPr>
            </a:lvl1pPr>
          </a:lstStyle>
          <a:p>
            <a:pPr lvl="0">
              <a:defRPr sz="1800" b="0">
                <a:solidFill>
                  <a:srgbClr val="000000"/>
                </a:solidFill>
              </a:defRPr>
            </a:pPr>
            <a:r>
              <a:rPr sz="2500" b="1" dirty="0">
                <a:solidFill>
                  <a:srgbClr val="3433FF"/>
                </a:solidFill>
              </a:rPr>
              <a:t>2014 Slot Filler Validation (SFV) Data</a:t>
            </a:r>
          </a:p>
        </p:txBody>
      </p:sp>
      <p:sp>
        <p:nvSpPr>
          <p:cNvPr id="253" name="Shape 253"/>
          <p:cNvSpPr/>
          <p:nvPr/>
        </p:nvSpPr>
        <p:spPr>
          <a:xfrm>
            <a:off x="1225357" y="3044939"/>
            <a:ext cx="6271506" cy="43571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ctr">
              <a:defRPr sz="2500" b="1">
                <a:solidFill>
                  <a:srgbClr val="3433FF"/>
                </a:solidFill>
              </a:defRPr>
            </a:lvl1pPr>
          </a:lstStyle>
          <a:p>
            <a:pPr lvl="0">
              <a:defRPr sz="1800" b="0">
                <a:solidFill>
                  <a:srgbClr val="000000"/>
                </a:solidFill>
              </a:defRPr>
            </a:pPr>
            <a:r>
              <a:rPr sz="2500" b="1" dirty="0">
                <a:solidFill>
                  <a:srgbClr val="3433FF"/>
                </a:solidFill>
              </a:rPr>
              <a:t>Common systems for 2013 and 2014 ESF task</a:t>
            </a:r>
          </a:p>
        </p:txBody>
      </p:sp>
      <p:sp>
        <p:nvSpPr>
          <p:cNvPr id="254" name="Shape 254"/>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pPr lvl="0">
                <a:defRPr sz="1800"/>
              </a:pPr>
              <a:t>17</a:t>
            </a:fld>
            <a:endParaRPr sz="1200"/>
          </a:p>
        </p:txBody>
      </p:sp>
      <p:graphicFrame>
        <p:nvGraphicFramePr>
          <p:cNvPr id="255" name="Table 255"/>
          <p:cNvGraphicFramePr/>
          <p:nvPr>
            <p:extLst>
              <p:ext uri="{D42A27DB-BD31-4B8C-83A1-F6EECF244321}">
                <p14:modId xmlns:p14="http://schemas.microsoft.com/office/powerpoint/2010/main" val="2499660967"/>
              </p:ext>
            </p:extLst>
          </p:nvPr>
        </p:nvGraphicFramePr>
        <p:xfrm>
          <a:off x="1060719" y="1813891"/>
          <a:ext cx="6600780" cy="1295400"/>
        </p:xfrm>
        <a:graphic>
          <a:graphicData uri="http://schemas.openxmlformats.org/drawingml/2006/table">
            <a:tbl>
              <a:tblPr firstRow="1" firstCol="1"/>
              <a:tblGrid>
                <a:gridCol w="3104311"/>
                <a:gridCol w="1209049"/>
                <a:gridCol w="1180262"/>
                <a:gridCol w="1107158"/>
              </a:tblGrid>
              <a:tr h="352998">
                <a:tc>
                  <a:txBody>
                    <a:bodyPr/>
                    <a:lstStyle/>
                    <a:p>
                      <a:pPr lvl="0" algn="ctr">
                        <a:spcBef>
                          <a:spcPts val="500"/>
                        </a:spcBef>
                        <a:defRPr sz="1800" b="0"/>
                      </a:pPr>
                      <a:r>
                        <a:rPr sz="2000" b="1" dirty="0">
                          <a:solidFill>
                            <a:srgbClr val="252494"/>
                          </a:solidFill>
                          <a:sym typeface="Times New Roman"/>
                        </a:rPr>
                        <a:t>Baseline</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lvl="0" algn="ctr">
                        <a:spcBef>
                          <a:spcPts val="500"/>
                        </a:spcBef>
                        <a:defRPr sz="1800" b="0"/>
                      </a:pPr>
                      <a:r>
                        <a:rPr sz="2000" b="1">
                          <a:solidFill>
                            <a:srgbClr val="252494"/>
                          </a:solidFill>
                          <a:sym typeface="Times New Roman"/>
                        </a:rPr>
                        <a:t>Precision</a:t>
                      </a:r>
                    </a:p>
                  </a:txBody>
                  <a:tcPr marL="63500" marR="63500" marT="63500" marB="635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lvl="0" algn="ctr">
                        <a:spcBef>
                          <a:spcPts val="500"/>
                        </a:spcBef>
                        <a:defRPr sz="1800" b="0"/>
                      </a:pPr>
                      <a:r>
                        <a:rPr sz="2000" b="1">
                          <a:solidFill>
                            <a:srgbClr val="252494"/>
                          </a:solidFill>
                          <a:sym typeface="Times New Roman"/>
                        </a:rPr>
                        <a:t>Recall</a:t>
                      </a:r>
                    </a:p>
                  </a:txBody>
                  <a:tcPr marL="63500" marR="63500" marT="63500" marB="635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lvl="0" algn="ctr">
                        <a:spcBef>
                          <a:spcPts val="500"/>
                        </a:spcBef>
                        <a:defRPr sz="1800" b="0"/>
                      </a:pPr>
                      <a:r>
                        <a:rPr sz="2000" b="1">
                          <a:solidFill>
                            <a:srgbClr val="252494"/>
                          </a:solidFill>
                          <a:sym typeface="Times New Roman"/>
                        </a:rPr>
                        <a:t>F1</a:t>
                      </a:r>
                    </a:p>
                  </a:txBody>
                  <a:tcPr marL="63500" marR="63500" marT="63500" marB="635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52998">
                <a:tc>
                  <a:txBody>
                    <a:bodyPr/>
                    <a:lstStyle/>
                    <a:p>
                      <a:pPr lvl="0" algn="ctr">
                        <a:spcBef>
                          <a:spcPts val="500"/>
                        </a:spcBef>
                        <a:defRPr sz="1800" b="0" i="0"/>
                      </a:pPr>
                      <a:r>
                        <a:rPr sz="2000" dirty="0">
                          <a:solidFill>
                            <a:srgbClr val="252494"/>
                          </a:solidFill>
                          <a:sym typeface="Times New Roman"/>
                        </a:rPr>
                        <a:t>Union</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dirty="0">
                          <a:solidFill>
                            <a:srgbClr val="252494"/>
                          </a:solidFill>
                          <a:sym typeface="Times New Roman"/>
                        </a:rPr>
                        <a:t>0.067</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b="1">
                          <a:solidFill>
                            <a:srgbClr val="252494"/>
                          </a:solidFill>
                          <a:sym typeface="Times New Roman"/>
                        </a:rPr>
                        <a:t>0.762</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0.122</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52998">
                <a:tc>
                  <a:txBody>
                    <a:bodyPr/>
                    <a:lstStyle/>
                    <a:p>
                      <a:pPr lvl="0" algn="ctr">
                        <a:spcBef>
                          <a:spcPts val="500"/>
                        </a:spcBef>
                        <a:defRPr sz="1800" b="0" i="0"/>
                      </a:pPr>
                      <a:r>
                        <a:rPr sz="2000" dirty="0">
                          <a:solidFill>
                            <a:srgbClr val="252494"/>
                          </a:solidFill>
                          <a:sym typeface="Times New Roman"/>
                        </a:rPr>
                        <a:t>Voting</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b="1">
                          <a:solidFill>
                            <a:srgbClr val="252494"/>
                          </a:solidFill>
                          <a:sym typeface="Times New Roman"/>
                        </a:rPr>
                        <a:t>0.641</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0.288</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b="1" dirty="0">
                          <a:solidFill>
                            <a:srgbClr val="252494"/>
                          </a:solidFill>
                          <a:sym typeface="Times New Roman"/>
                        </a:rPr>
                        <a:t>0.397</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graphicFrame>
        <p:nvGraphicFramePr>
          <p:cNvPr id="256" name="Table 256"/>
          <p:cNvGraphicFramePr/>
          <p:nvPr>
            <p:extLst>
              <p:ext uri="{D42A27DB-BD31-4B8C-83A1-F6EECF244321}">
                <p14:modId xmlns:p14="http://schemas.microsoft.com/office/powerpoint/2010/main" val="3361637311"/>
              </p:ext>
            </p:extLst>
          </p:nvPr>
        </p:nvGraphicFramePr>
        <p:xfrm>
          <a:off x="772538" y="3528391"/>
          <a:ext cx="7259763" cy="3022600"/>
        </p:xfrm>
        <a:graphic>
          <a:graphicData uri="http://schemas.openxmlformats.org/drawingml/2006/table">
            <a:tbl>
              <a:tblPr firstRow="1" firstCol="1"/>
              <a:tblGrid>
                <a:gridCol w="3836789"/>
                <a:gridCol w="1187889"/>
                <a:gridCol w="1292014"/>
                <a:gridCol w="943071"/>
              </a:tblGrid>
              <a:tr h="375780">
                <a:tc>
                  <a:txBody>
                    <a:bodyPr/>
                    <a:lstStyle/>
                    <a:p>
                      <a:pPr lvl="0" algn="ctr">
                        <a:spcBef>
                          <a:spcPts val="500"/>
                        </a:spcBef>
                        <a:defRPr sz="1800" b="0"/>
                      </a:pPr>
                      <a:r>
                        <a:rPr sz="2000" b="1">
                          <a:solidFill>
                            <a:srgbClr val="252494"/>
                          </a:solidFill>
                          <a:sym typeface="Times New Roman"/>
                        </a:rPr>
                        <a:t>Approach</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lvl="0" algn="ctr">
                        <a:spcBef>
                          <a:spcPts val="500"/>
                        </a:spcBef>
                        <a:defRPr sz="1800" b="0"/>
                      </a:pPr>
                      <a:r>
                        <a:rPr sz="2000" b="1">
                          <a:solidFill>
                            <a:srgbClr val="252494"/>
                          </a:solidFill>
                          <a:sym typeface="Times New Roman"/>
                        </a:rPr>
                        <a:t>Precision</a:t>
                      </a:r>
                    </a:p>
                  </a:txBody>
                  <a:tcPr marL="63500" marR="63500" marT="63500" marB="635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lvl="0" algn="ctr">
                        <a:spcBef>
                          <a:spcPts val="500"/>
                        </a:spcBef>
                        <a:defRPr sz="1800" b="0"/>
                      </a:pPr>
                      <a:r>
                        <a:rPr sz="2000" b="1">
                          <a:solidFill>
                            <a:srgbClr val="252494"/>
                          </a:solidFill>
                          <a:sym typeface="Times New Roman"/>
                        </a:rPr>
                        <a:t>Recall</a:t>
                      </a:r>
                    </a:p>
                  </a:txBody>
                  <a:tcPr marL="63500" marR="63500" marT="63500" marB="635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lvl="0" algn="ctr">
                        <a:spcBef>
                          <a:spcPts val="500"/>
                        </a:spcBef>
                        <a:defRPr sz="1800" b="0"/>
                      </a:pPr>
                      <a:r>
                        <a:rPr sz="2000" b="1">
                          <a:solidFill>
                            <a:srgbClr val="252494"/>
                          </a:solidFill>
                          <a:sym typeface="Times New Roman"/>
                        </a:rPr>
                        <a:t>F1</a:t>
                      </a:r>
                    </a:p>
                  </a:txBody>
                  <a:tcPr marL="63500" marR="63500" marT="63500" marB="63500"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5780">
                <a:tc>
                  <a:txBody>
                    <a:bodyPr/>
                    <a:lstStyle/>
                    <a:p>
                      <a:pPr lvl="0" algn="ctr">
                        <a:spcBef>
                          <a:spcPts val="500"/>
                        </a:spcBef>
                        <a:defRPr sz="1800" b="0" i="0"/>
                      </a:pPr>
                      <a:r>
                        <a:rPr sz="2000">
                          <a:solidFill>
                            <a:srgbClr val="252494"/>
                          </a:solidFill>
                          <a:sym typeface="Times New Roman"/>
                        </a:rPr>
                        <a:t>Union</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0.176</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b="1">
                          <a:solidFill>
                            <a:srgbClr val="252494"/>
                          </a:solidFill>
                          <a:sym typeface="Times New Roman"/>
                        </a:rPr>
                        <a:t>0.647</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0.277</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5780">
                <a:tc>
                  <a:txBody>
                    <a:bodyPr/>
                    <a:lstStyle/>
                    <a:p>
                      <a:pPr lvl="0" algn="ctr">
                        <a:spcBef>
                          <a:spcPts val="500"/>
                        </a:spcBef>
                        <a:defRPr sz="1800" b="0" i="0"/>
                      </a:pPr>
                      <a:r>
                        <a:rPr sz="2000" dirty="0">
                          <a:solidFill>
                            <a:srgbClr val="252494"/>
                          </a:solidFill>
                          <a:sym typeface="Times New Roman"/>
                        </a:rPr>
                        <a:t>Voting</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b="1">
                          <a:solidFill>
                            <a:srgbClr val="252494"/>
                          </a:solidFill>
                          <a:sym typeface="Times New Roman"/>
                        </a:rPr>
                        <a:t>0.694</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0.256</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0.374</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5780">
                <a:tc>
                  <a:txBody>
                    <a:bodyPr/>
                    <a:lstStyle/>
                    <a:p>
                      <a:pPr lvl="0" algn="ctr">
                        <a:spcBef>
                          <a:spcPts val="500"/>
                        </a:spcBef>
                        <a:defRPr sz="1800" b="0" i="0"/>
                      </a:pPr>
                      <a:r>
                        <a:rPr sz="2000">
                          <a:solidFill>
                            <a:srgbClr val="252494"/>
                          </a:solidFill>
                          <a:sym typeface="Times New Roman"/>
                        </a:rPr>
                        <a:t>Best ESF system in 2014 (Stanford)</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0.585</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0.298</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0.395</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5780">
                <a:tc>
                  <a:txBody>
                    <a:bodyPr/>
                    <a:lstStyle/>
                    <a:p>
                      <a:pPr lvl="0" algn="ctr">
                        <a:spcBef>
                          <a:spcPts val="500"/>
                        </a:spcBef>
                        <a:defRPr sz="1800" b="0" i="0"/>
                      </a:pPr>
                      <a:r>
                        <a:rPr sz="2000">
                          <a:solidFill>
                            <a:srgbClr val="252494"/>
                          </a:solidFill>
                          <a:sym typeface="Times New Roman"/>
                        </a:rPr>
                        <a:t>Stacking</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0.606</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0.402</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0.483</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5780">
                <a:tc>
                  <a:txBody>
                    <a:bodyPr/>
                    <a:lstStyle/>
                    <a:p>
                      <a:pPr lvl="0" algn="ctr">
                        <a:spcBef>
                          <a:spcPts val="500"/>
                        </a:spcBef>
                        <a:defRPr sz="1800" b="0" i="0"/>
                      </a:pPr>
                      <a:r>
                        <a:rPr sz="2000">
                          <a:solidFill>
                            <a:srgbClr val="252494"/>
                          </a:solidFill>
                          <a:sym typeface="Times New Roman"/>
                        </a:rPr>
                        <a:t>Stacking + Relation</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0.607</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0.406</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0.486</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5780">
                <a:tc>
                  <a:txBody>
                    <a:bodyPr/>
                    <a:lstStyle/>
                    <a:p>
                      <a:pPr lvl="0" algn="ctr">
                        <a:spcBef>
                          <a:spcPts val="500"/>
                        </a:spcBef>
                        <a:defRPr sz="1800" b="0" i="0"/>
                      </a:pPr>
                      <a:r>
                        <a:rPr sz="2000" dirty="0">
                          <a:solidFill>
                            <a:srgbClr val="252494"/>
                          </a:solidFill>
                          <a:sym typeface="Times New Roman"/>
                        </a:rPr>
                        <a:t>Stacking + Provenance + Relation</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0.541</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a:solidFill>
                            <a:srgbClr val="252494"/>
                          </a:solidFill>
                          <a:sym typeface="Times New Roman"/>
                        </a:rPr>
                        <a:t>0.466</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a:spcBef>
                          <a:spcPts val="500"/>
                        </a:spcBef>
                        <a:defRPr sz="1800" b="0" i="0"/>
                      </a:pPr>
                      <a:r>
                        <a:rPr sz="2000" b="1" dirty="0">
                          <a:solidFill>
                            <a:srgbClr val="252494"/>
                          </a:solidFill>
                          <a:sym typeface="Times New Roman"/>
                        </a:rPr>
                        <a:t>0.501</a:t>
                      </a:r>
                    </a:p>
                  </a:txBody>
                  <a:tcPr marL="63500" marR="63500" marT="63500" marB="6350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257" name="Shape 257"/>
          <p:cNvSpPr/>
          <p:nvPr/>
        </p:nvSpPr>
        <p:spPr>
          <a:xfrm>
            <a:off x="749994" y="4853812"/>
            <a:ext cx="7304854" cy="377792"/>
          </a:xfrm>
          <a:prstGeom prst="rect">
            <a:avLst/>
          </a:prstGeom>
          <a:ln w="38100">
            <a:solidFill>
              <a:srgbClr val="00AF82"/>
            </a:solidFill>
            <a:miter lim="400000"/>
          </a:ln>
        </p:spPr>
        <p:txBody>
          <a:bodyPr lIns="0" tIns="0" rIns="0" bIns="0"/>
          <a:lstStyle/>
          <a:p>
            <a:pPr lvl="0"/>
            <a:endParaRPr/>
          </a:p>
        </p:txBody>
      </p:sp>
      <p:sp>
        <p:nvSpPr>
          <p:cNvPr id="258" name="Shape 258"/>
          <p:cNvSpPr/>
          <p:nvPr/>
        </p:nvSpPr>
        <p:spPr>
          <a:xfrm>
            <a:off x="749994" y="6146771"/>
            <a:ext cx="7304854" cy="377792"/>
          </a:xfrm>
          <a:prstGeom prst="rect">
            <a:avLst/>
          </a:prstGeom>
          <a:ln w="38100">
            <a:solidFill>
              <a:srgbClr val="FF0000"/>
            </a:solidFill>
            <a:miter lim="400000"/>
          </a:ln>
        </p:spPr>
        <p:txBody>
          <a:bodyPr lIns="0" tIns="0" rIns="0" bIns="0"/>
          <a:lstStyle/>
          <a:p>
            <a:pPr lvl="0"/>
            <a:endParaRPr/>
          </a:p>
        </p:txBody>
      </p:sp>
    </p:spTree>
    <p:extLst>
      <p:ext uri="{BB962C8B-B14F-4D97-AF65-F5344CB8AC3E}">
        <p14:creationId xmlns:p14="http://schemas.microsoft.com/office/powerpoint/2010/main" val="2807642793"/>
      </p:ext>
    </p:extLst>
  </p:cSld>
  <p:clrMapOvr>
    <a:masterClrMapping/>
  </p:clrMapOvr>
  <p:transition xmlns:p14="http://schemas.microsoft.com/office/powerpoint/2010/main" spd="slow"/>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iterate>
                                    <p:tmAbs val="0"/>
                                  </p:iterate>
                                  <p:childTnLst>
                                    <p:set>
                                      <p:cBhvr>
                                        <p:cTn id="10" fill="hold"/>
                                        <p:tgtEl>
                                          <p:spTgt spid="255"/>
                                        </p:tgtEl>
                                        <p:attrNameLst>
                                          <p:attrName>style.visibility</p:attrName>
                                        </p:attrNameLst>
                                      </p:cBhvr>
                                      <p:to>
                                        <p:strVal val="visible"/>
                                      </p:to>
                                    </p:set>
                                    <p:anim calcmode="lin" valueType="num">
                                      <p:cBhvr>
                                        <p:cTn id="11" dur="500" fill="hold"/>
                                        <p:tgtEl>
                                          <p:spTgt spid="255"/>
                                        </p:tgtEl>
                                        <p:attrNameLst>
                                          <p:attrName>ppt_x</p:attrName>
                                        </p:attrNameLst>
                                      </p:cBhvr>
                                      <p:tavLst>
                                        <p:tav tm="0">
                                          <p:val>
                                            <p:strVal val="#ppt_x"/>
                                          </p:val>
                                        </p:tav>
                                        <p:tav tm="100000">
                                          <p:val>
                                            <p:strVal val="#ppt_x"/>
                                          </p:val>
                                        </p:tav>
                                      </p:tavLst>
                                    </p:anim>
                                    <p:anim calcmode="lin" valueType="num">
                                      <p:cBhvr>
                                        <p:cTn id="12" dur="500" fill="hold"/>
                                        <p:tgtEl>
                                          <p:spTgt spid="25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iterate>
                                    <p:tmAbs val="0"/>
                                  </p:iterate>
                                  <p:childTnLst>
                                    <p:set>
                                      <p:cBhvr>
                                        <p:cTn id="20" fill="hold"/>
                                        <p:tgtEl>
                                          <p:spTgt spid="256"/>
                                        </p:tgtEl>
                                        <p:attrNameLst>
                                          <p:attrName>style.visibility</p:attrName>
                                        </p:attrNameLst>
                                      </p:cBhvr>
                                      <p:to>
                                        <p:strVal val="visible"/>
                                      </p:to>
                                    </p:set>
                                    <p:anim calcmode="lin" valueType="num">
                                      <p:cBhvr>
                                        <p:cTn id="21" dur="500" fill="hold"/>
                                        <p:tgtEl>
                                          <p:spTgt spid="256"/>
                                        </p:tgtEl>
                                        <p:attrNameLst>
                                          <p:attrName>ppt_x</p:attrName>
                                        </p:attrNameLst>
                                      </p:cBhvr>
                                      <p:tavLst>
                                        <p:tav tm="0">
                                          <p:val>
                                            <p:strVal val="#ppt_x"/>
                                          </p:val>
                                        </p:tav>
                                        <p:tav tm="100000">
                                          <p:val>
                                            <p:strVal val="#ppt_x"/>
                                          </p:val>
                                        </p:tav>
                                      </p:tavLst>
                                    </p:anim>
                                    <p:anim calcmode="lin" valueType="num">
                                      <p:cBhvr>
                                        <p:cTn id="22" dur="500" fill="hold"/>
                                        <p:tgtEl>
                                          <p:spTgt spid="25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p:tmAbs val="0"/>
                                  </p:iterate>
                                  <p:childTnLst>
                                    <p:set>
                                      <p:cBhvr>
                                        <p:cTn id="26" fill="hold"/>
                                        <p:tgtEl>
                                          <p:spTgt spid="25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p:tmAbs val="0"/>
                                  </p:iterate>
                                  <p:childTnLst>
                                    <p:set>
                                      <p:cBhvr>
                                        <p:cTn id="30" fill="hold"/>
                                        <p:tgtEl>
                                          <p:spTgt spid="2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 grpId="0" animBg="1"/>
      <p:bldP spid="253" grpId="0" animBg="1"/>
      <p:bldP spid="255" grpId="0" animBg="1" advAuto="0"/>
      <p:bldP spid="256" grpId="0" animBg="1" advAuto="0"/>
      <p:bldP spid="257" grpId="0" animBg="1" advAuto="0"/>
      <p:bldP spid="258" grpId="0"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US" smtClean="0"/>
              <a:pPr lvl="0"/>
              <a:t>18</a:t>
            </a:fld>
            <a:endParaRPr lang="en-US"/>
          </a:p>
        </p:txBody>
      </p:sp>
      <p:sp>
        <p:nvSpPr>
          <p:cNvPr id="4" name="Shape 226"/>
          <p:cNvSpPr txBox="1">
            <a:spLocks/>
          </p:cNvSpPr>
          <p:nvPr/>
        </p:nvSpPr>
        <p:spPr bwMode="auto">
          <a:xfrm>
            <a:off x="575293" y="1581316"/>
            <a:ext cx="8120449" cy="468788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FF0000"/>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CC00"/>
              </a:buClr>
              <a:buChar char="–"/>
              <a:defRPr sz="2800">
                <a:solidFill>
                  <a:srgbClr val="333399"/>
                </a:solidFill>
                <a:latin typeface="+mn-lt"/>
              </a:defRPr>
            </a:lvl2pPr>
            <a:lvl3pPr marL="1143000" indent="-228600" algn="l" rtl="0" eaLnBrk="0" fontAlgn="base" hangingPunct="0">
              <a:spcBef>
                <a:spcPct val="20000"/>
              </a:spcBef>
              <a:spcAft>
                <a:spcPct val="0"/>
              </a:spcAft>
              <a:buClr>
                <a:srgbClr val="3333CC"/>
              </a:buClr>
              <a:buChar char="•"/>
              <a:defRPr sz="2400">
                <a:solidFill>
                  <a:srgbClr val="006600"/>
                </a:solidFill>
                <a:latin typeface="+mn-lt"/>
              </a:defRPr>
            </a:lvl3pPr>
            <a:lvl4pPr marL="1600200" indent="-228600" algn="l" rtl="0" eaLnBrk="0" fontAlgn="base" hangingPunct="0">
              <a:spcBef>
                <a:spcPct val="20000"/>
              </a:spcBef>
              <a:spcAft>
                <a:spcPct val="0"/>
              </a:spcAft>
              <a:buClr>
                <a:srgbClr val="3333CC"/>
              </a:buClr>
              <a:buChar char="–"/>
              <a:defRPr sz="2000">
                <a:solidFill>
                  <a:schemeClr val="tx1"/>
                </a:solidFill>
                <a:latin typeface="+mn-lt"/>
              </a:defRPr>
            </a:lvl4pPr>
            <a:lvl5pPr marL="2057400" indent="-228600" algn="l" rtl="0" eaLnBrk="0" fontAlgn="base" hangingPunct="0">
              <a:spcBef>
                <a:spcPct val="20000"/>
              </a:spcBef>
              <a:spcAft>
                <a:spcPct val="0"/>
              </a:spcAft>
              <a:buClr>
                <a:srgbClr val="3333CC"/>
              </a:buClr>
              <a:buChar char="»"/>
              <a:defRPr sz="2000">
                <a:solidFill>
                  <a:srgbClr val="0000CC"/>
                </a:solidFill>
                <a:latin typeface="+mn-lt"/>
              </a:defRPr>
            </a:lvl5pPr>
            <a:lvl6pPr marL="2514600" indent="-228600" algn="l" rtl="0" fontAlgn="base">
              <a:spcBef>
                <a:spcPct val="20000"/>
              </a:spcBef>
              <a:spcAft>
                <a:spcPct val="0"/>
              </a:spcAft>
              <a:buClr>
                <a:srgbClr val="3333CC"/>
              </a:buClr>
              <a:buChar char="»"/>
              <a:defRPr sz="2000">
                <a:solidFill>
                  <a:srgbClr val="0000CC"/>
                </a:solidFill>
                <a:latin typeface="+mn-lt"/>
              </a:defRPr>
            </a:lvl6pPr>
            <a:lvl7pPr marL="2971800" indent="-228600" algn="l" rtl="0" fontAlgn="base">
              <a:spcBef>
                <a:spcPct val="20000"/>
              </a:spcBef>
              <a:spcAft>
                <a:spcPct val="0"/>
              </a:spcAft>
              <a:buClr>
                <a:srgbClr val="3333CC"/>
              </a:buClr>
              <a:buChar char="»"/>
              <a:defRPr sz="2000">
                <a:solidFill>
                  <a:srgbClr val="0000CC"/>
                </a:solidFill>
                <a:latin typeface="+mn-lt"/>
              </a:defRPr>
            </a:lvl7pPr>
            <a:lvl8pPr marL="3429000" indent="-228600" algn="l" rtl="0" fontAlgn="base">
              <a:spcBef>
                <a:spcPct val="20000"/>
              </a:spcBef>
              <a:spcAft>
                <a:spcPct val="0"/>
              </a:spcAft>
              <a:buClr>
                <a:srgbClr val="3333CC"/>
              </a:buClr>
              <a:buChar char="»"/>
              <a:defRPr sz="2000">
                <a:solidFill>
                  <a:srgbClr val="0000CC"/>
                </a:solidFill>
                <a:latin typeface="+mn-lt"/>
              </a:defRPr>
            </a:lvl8pPr>
            <a:lvl9pPr marL="3886200" indent="-228600" algn="l" rtl="0" fontAlgn="base">
              <a:spcBef>
                <a:spcPct val="20000"/>
              </a:spcBef>
              <a:spcAft>
                <a:spcPct val="0"/>
              </a:spcAft>
              <a:buClr>
                <a:srgbClr val="3333CC"/>
              </a:buClr>
              <a:buChar char="»"/>
              <a:defRPr sz="2000">
                <a:solidFill>
                  <a:srgbClr val="0000CC"/>
                </a:solidFill>
                <a:latin typeface="+mn-lt"/>
              </a:defRPr>
            </a:lvl9pPr>
          </a:lstStyle>
          <a:p>
            <a:pPr marL="357187" indent="-300037">
              <a:defRPr sz="1800">
                <a:solidFill>
                  <a:srgbClr val="000000"/>
                </a:solidFill>
              </a:defRPr>
            </a:pPr>
            <a:r>
              <a:rPr lang="en-US" sz="3000" dirty="0" smtClean="0">
                <a:solidFill>
                  <a:srgbClr val="333399"/>
                </a:solidFill>
              </a:rPr>
              <a:t>Assessment key for ESF has:</a:t>
            </a:r>
          </a:p>
          <a:p>
            <a:pPr lvl="1">
              <a:defRPr sz="1800">
                <a:solidFill>
                  <a:srgbClr val="000000"/>
                </a:solidFill>
              </a:defRPr>
            </a:pPr>
            <a:r>
              <a:rPr lang="en-US" sz="3000" dirty="0" smtClean="0">
                <a:solidFill>
                  <a:schemeClr val="tx1"/>
                </a:solidFill>
              </a:rPr>
              <a:t>Human annotated slot fills</a:t>
            </a:r>
          </a:p>
          <a:p>
            <a:pPr lvl="1">
              <a:defRPr sz="1800">
                <a:solidFill>
                  <a:srgbClr val="000000"/>
                </a:solidFill>
              </a:defRPr>
            </a:pPr>
            <a:r>
              <a:rPr lang="en-US" sz="3000" dirty="0" smtClean="0">
                <a:solidFill>
                  <a:schemeClr val="tx1"/>
                </a:solidFill>
              </a:rPr>
              <a:t>Pooled slot fills of systems</a:t>
            </a:r>
          </a:p>
          <a:p>
            <a:pPr marL="357187" indent="-300037">
              <a:defRPr sz="1800">
                <a:solidFill>
                  <a:srgbClr val="000000"/>
                </a:solidFill>
              </a:defRPr>
            </a:pPr>
            <a:r>
              <a:rPr lang="en-US" sz="3000" dirty="0" smtClean="0">
                <a:solidFill>
                  <a:srgbClr val="333399"/>
                </a:solidFill>
              </a:rPr>
              <a:t>Slot filler validation key used by Sammons et al.(2014):</a:t>
            </a:r>
          </a:p>
          <a:p>
            <a:pPr marL="757237" lvl="1" indent="-300037">
              <a:defRPr sz="1800">
                <a:solidFill>
                  <a:srgbClr val="000000"/>
                </a:solidFill>
              </a:defRPr>
            </a:pPr>
            <a:r>
              <a:rPr lang="en-US" sz="3000" dirty="0" smtClean="0"/>
              <a:t>Only includes the correct pooled slot fills</a:t>
            </a:r>
          </a:p>
          <a:p>
            <a:pPr marL="757237" lvl="1" indent="-300037">
              <a:defRPr sz="1800">
                <a:solidFill>
                  <a:srgbClr val="000000"/>
                </a:solidFill>
              </a:defRPr>
            </a:pPr>
            <a:r>
              <a:rPr lang="en-US" sz="3000" dirty="0" smtClean="0">
                <a:solidFill>
                  <a:srgbClr val="000000"/>
                </a:solidFill>
              </a:rPr>
              <a:t>We use this key to compare our approach to theirs</a:t>
            </a:r>
            <a:endParaRPr lang="en-US" sz="3000" dirty="0">
              <a:solidFill>
                <a:srgbClr val="000000"/>
              </a:solidFill>
            </a:endParaRPr>
          </a:p>
        </p:txBody>
      </p:sp>
      <p:sp>
        <p:nvSpPr>
          <p:cNvPr id="7" name="TextBox 6"/>
          <p:cNvSpPr txBox="1"/>
          <p:nvPr/>
        </p:nvSpPr>
        <p:spPr>
          <a:xfrm>
            <a:off x="1491472" y="407781"/>
            <a:ext cx="6203441" cy="646331"/>
          </a:xfrm>
          <a:prstGeom prst="rect">
            <a:avLst/>
          </a:prstGeom>
          <a:noFill/>
        </p:spPr>
        <p:txBody>
          <a:bodyPr wrap="none" rtlCol="0">
            <a:spAutoFit/>
          </a:bodyPr>
          <a:lstStyle/>
          <a:p>
            <a:pPr algn="ctr"/>
            <a:r>
              <a:rPr lang="en-US" sz="3600" dirty="0" smtClean="0">
                <a:solidFill>
                  <a:srgbClr val="2600FF"/>
                </a:solidFill>
                <a:latin typeface="+mj-lt"/>
              </a:rPr>
              <a:t>Slot Filler Validation (SFV) Key</a:t>
            </a:r>
            <a:endParaRPr lang="en-US" sz="3600" dirty="0">
              <a:solidFill>
                <a:srgbClr val="2600FF"/>
              </a:solidFill>
              <a:latin typeface="+mj-lt"/>
            </a:endParaRPr>
          </a:p>
        </p:txBody>
      </p:sp>
    </p:spTree>
    <p:extLst>
      <p:ext uri="{BB962C8B-B14F-4D97-AF65-F5344CB8AC3E}">
        <p14:creationId xmlns:p14="http://schemas.microsoft.com/office/powerpoint/2010/main" val="290078357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Shape 260"/>
          <p:cNvSpPr>
            <a:spLocks noGrp="1"/>
          </p:cNvSpPr>
          <p:nvPr>
            <p:ph type="title" idx="4294967295"/>
          </p:nvPr>
        </p:nvSpPr>
        <p:spPr>
          <a:xfrm>
            <a:off x="685800" y="228600"/>
            <a:ext cx="7772400" cy="990600"/>
          </a:xfrm>
          <a:prstGeom prst="rect">
            <a:avLst/>
          </a:prstGeom>
        </p:spPr>
        <p:txBody>
          <a:bodyPr lIns="0" tIns="0" rIns="0" bIns="0">
            <a:normAutofit/>
          </a:bodyPr>
          <a:lstStyle/>
          <a:p>
            <a:pPr lvl="0">
              <a:defRPr sz="1800">
                <a:solidFill>
                  <a:srgbClr val="000000"/>
                </a:solidFill>
              </a:defRPr>
            </a:pPr>
            <a:r>
              <a:rPr sz="3600" dirty="0">
                <a:solidFill>
                  <a:srgbClr val="3333FF"/>
                </a:solidFill>
              </a:rPr>
              <a:t>KBP Slot Filler </a:t>
            </a:r>
            <a:r>
              <a:rPr sz="3600" dirty="0" smtClean="0">
                <a:solidFill>
                  <a:srgbClr val="3333FF"/>
                </a:solidFill>
              </a:rPr>
              <a:t>Validation</a:t>
            </a:r>
            <a:r>
              <a:rPr lang="en-US" sz="3600" dirty="0" smtClean="0">
                <a:solidFill>
                  <a:srgbClr val="3333FF"/>
                </a:solidFill>
              </a:rPr>
              <a:t> </a:t>
            </a:r>
            <a:r>
              <a:rPr sz="3600" dirty="0" smtClean="0">
                <a:solidFill>
                  <a:srgbClr val="3333FF"/>
                </a:solidFill>
              </a:rPr>
              <a:t>Results</a:t>
            </a:r>
            <a:endParaRPr sz="3600" dirty="0">
              <a:solidFill>
                <a:srgbClr val="3333FF"/>
              </a:solidFill>
            </a:endParaRPr>
          </a:p>
        </p:txBody>
      </p:sp>
      <p:sp>
        <p:nvSpPr>
          <p:cNvPr id="261" name="Shape 261"/>
          <p:cNvSpPr/>
          <p:nvPr/>
        </p:nvSpPr>
        <p:spPr>
          <a:xfrm>
            <a:off x="1861982" y="1355839"/>
            <a:ext cx="5260095" cy="43571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ctr">
              <a:defRPr sz="2500" b="1">
                <a:solidFill>
                  <a:srgbClr val="3433FF"/>
                </a:solidFill>
              </a:defRPr>
            </a:lvl1pPr>
          </a:lstStyle>
          <a:p>
            <a:pPr lvl="0">
              <a:defRPr sz="1800" b="0">
                <a:solidFill>
                  <a:srgbClr val="000000"/>
                </a:solidFill>
              </a:defRPr>
            </a:pPr>
            <a:r>
              <a:rPr sz="2500" b="1" dirty="0">
                <a:solidFill>
                  <a:srgbClr val="3433FF"/>
                </a:solidFill>
              </a:rPr>
              <a:t>2014 Slot Filler Validation (SFV) Data</a:t>
            </a:r>
          </a:p>
        </p:txBody>
      </p:sp>
      <p:sp>
        <p:nvSpPr>
          <p:cNvPr id="262" name="Shape 262"/>
          <p:cNvSpPr/>
          <p:nvPr/>
        </p:nvSpPr>
        <p:spPr>
          <a:xfrm>
            <a:off x="1225357" y="3044939"/>
            <a:ext cx="6271506" cy="43571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ctr">
              <a:defRPr sz="2500" b="1">
                <a:solidFill>
                  <a:srgbClr val="3433FF"/>
                </a:solidFill>
              </a:defRPr>
            </a:lvl1pPr>
          </a:lstStyle>
          <a:p>
            <a:pPr lvl="0">
              <a:defRPr sz="1800" b="0">
                <a:solidFill>
                  <a:srgbClr val="000000"/>
                </a:solidFill>
              </a:defRPr>
            </a:pPr>
            <a:r>
              <a:rPr sz="2500" b="1" dirty="0">
                <a:solidFill>
                  <a:srgbClr val="3433FF"/>
                </a:solidFill>
              </a:rPr>
              <a:t>Common systems for 2013 and 2014 ESF task</a:t>
            </a:r>
          </a:p>
        </p:txBody>
      </p:sp>
      <p:sp>
        <p:nvSpPr>
          <p:cNvPr id="263" name="Shape 263"/>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lstStyle/>
          <a:p>
            <a:pPr lvl="0">
              <a:defRPr sz="1800"/>
            </a:pPr>
            <a:fld id="{86CB4B4D-7CA3-9044-876B-883B54F8677D}" type="slidenum">
              <a:rPr sz="1200"/>
              <a:pPr lvl="0">
                <a:defRPr sz="1800"/>
              </a:pPr>
              <a:t>19</a:t>
            </a:fld>
            <a:endParaRPr sz="1200"/>
          </a:p>
        </p:txBody>
      </p:sp>
      <p:graphicFrame>
        <p:nvGraphicFramePr>
          <p:cNvPr id="264" name="Table 264"/>
          <p:cNvGraphicFramePr/>
          <p:nvPr/>
        </p:nvGraphicFramePr>
        <p:xfrm>
          <a:off x="1060719" y="1813891"/>
          <a:ext cx="6600780" cy="1295400"/>
        </p:xfrm>
        <a:graphic>
          <a:graphicData uri="http://schemas.openxmlformats.org/drawingml/2006/table">
            <a:tbl>
              <a:tblPr firstRow="1" firstCol="1"/>
              <a:tblGrid>
                <a:gridCol w="3104311"/>
                <a:gridCol w="1209049"/>
                <a:gridCol w="1180262"/>
                <a:gridCol w="1107158"/>
              </a:tblGrid>
              <a:tr h="352998">
                <a:tc>
                  <a:txBody>
                    <a:bodyPr/>
                    <a:lstStyle/>
                    <a:p>
                      <a:pPr lvl="0" algn="ctr">
                        <a:spcBef>
                          <a:spcPts val="500"/>
                        </a:spcBef>
                        <a:defRPr sz="1800" b="0"/>
                      </a:pPr>
                      <a:r>
                        <a:rPr sz="2000" b="1" dirty="0">
                          <a:solidFill>
                            <a:srgbClr val="252494"/>
                          </a:solidFill>
                          <a:sym typeface="Times New Roman"/>
                        </a:rPr>
                        <a:t>Baseline</a:t>
                      </a:r>
                    </a:p>
                  </a:txBody>
                  <a:tcPr marL="63500" marR="63500" marT="63500" marB="63500" anchor="ctr" horzOverflow="overflow">
                    <a:lnL w="12700">
                      <a:solidFill>
                        <a:srgbClr val="000000"/>
                      </a:solidFill>
                      <a:miter lim="400000"/>
                    </a:lnL>
                    <a:lnB w="12700">
                      <a:solidFill>
                        <a:srgbClr val="000000"/>
                      </a:solidFill>
                    </a:lnB>
                  </a:tcPr>
                </a:tc>
                <a:tc>
                  <a:txBody>
                    <a:bodyPr/>
                    <a:lstStyle/>
                    <a:p>
                      <a:pPr lvl="0" algn="ctr">
                        <a:spcBef>
                          <a:spcPts val="500"/>
                        </a:spcBef>
                        <a:defRPr sz="1800" b="0"/>
                      </a:pPr>
                      <a:r>
                        <a:rPr sz="2000" b="1">
                          <a:solidFill>
                            <a:srgbClr val="252494"/>
                          </a:solidFill>
                          <a:sym typeface="Times New Roman"/>
                        </a:rPr>
                        <a:t>Precision</a:t>
                      </a:r>
                    </a:p>
                  </a:txBody>
                  <a:tcPr marL="63500" marR="63500" marT="63500" marB="63500" horzOverflow="overflow">
                    <a:lnB w="12700">
                      <a:solidFill>
                        <a:srgbClr val="000000"/>
                      </a:solidFill>
                    </a:lnB>
                  </a:tcPr>
                </a:tc>
                <a:tc>
                  <a:txBody>
                    <a:bodyPr/>
                    <a:lstStyle/>
                    <a:p>
                      <a:pPr lvl="0" algn="ctr">
                        <a:spcBef>
                          <a:spcPts val="500"/>
                        </a:spcBef>
                        <a:defRPr sz="1800" b="0"/>
                      </a:pPr>
                      <a:r>
                        <a:rPr sz="2000" b="1">
                          <a:solidFill>
                            <a:srgbClr val="252494"/>
                          </a:solidFill>
                          <a:sym typeface="Times New Roman"/>
                        </a:rPr>
                        <a:t>Recall</a:t>
                      </a:r>
                    </a:p>
                  </a:txBody>
                  <a:tcPr marL="63500" marR="63500" marT="63500" marB="63500" horzOverflow="overflow">
                    <a:lnB w="12700">
                      <a:solidFill>
                        <a:srgbClr val="000000"/>
                      </a:solidFill>
                    </a:lnB>
                  </a:tcPr>
                </a:tc>
                <a:tc>
                  <a:txBody>
                    <a:bodyPr/>
                    <a:lstStyle/>
                    <a:p>
                      <a:pPr lvl="0" algn="ctr">
                        <a:spcBef>
                          <a:spcPts val="500"/>
                        </a:spcBef>
                        <a:defRPr sz="1800" b="0"/>
                      </a:pPr>
                      <a:r>
                        <a:rPr sz="2000" b="1">
                          <a:solidFill>
                            <a:srgbClr val="252494"/>
                          </a:solidFill>
                          <a:sym typeface="Times New Roman"/>
                        </a:rPr>
                        <a:t>F1</a:t>
                      </a:r>
                    </a:p>
                  </a:txBody>
                  <a:tcPr marL="63500" marR="63500" marT="63500" marB="63500" horzOverflow="overflow">
                    <a:lnR w="12700">
                      <a:solidFill>
                        <a:srgbClr val="000000"/>
                      </a:solidFill>
                      <a:miter lim="400000"/>
                    </a:lnR>
                    <a:lnB w="12700">
                      <a:solidFill>
                        <a:srgbClr val="000000"/>
                      </a:solidFill>
                    </a:lnB>
                  </a:tcPr>
                </a:tc>
              </a:tr>
              <a:tr h="352998">
                <a:tc>
                  <a:txBody>
                    <a:bodyPr/>
                    <a:lstStyle/>
                    <a:p>
                      <a:pPr lvl="0" algn="ctr">
                        <a:spcBef>
                          <a:spcPts val="500"/>
                        </a:spcBef>
                        <a:defRPr sz="1800" b="0" i="0"/>
                      </a:pPr>
                      <a:r>
                        <a:rPr sz="2000" dirty="0">
                          <a:solidFill>
                            <a:srgbClr val="252494"/>
                          </a:solidFill>
                          <a:sym typeface="Times New Roman"/>
                        </a:rPr>
                        <a:t>Union</a:t>
                      </a:r>
                    </a:p>
                  </a:txBody>
                  <a:tcPr marL="63500" marR="63500" marT="63500" marB="63500" anchor="ctr" horzOverflow="overflow">
                    <a:lnT w="12700">
                      <a:solidFill>
                        <a:srgbClr val="000000"/>
                      </a:solidFill>
                    </a:lnT>
                    <a:noFill/>
                  </a:tcPr>
                </a:tc>
                <a:tc>
                  <a:txBody>
                    <a:bodyPr/>
                    <a:lstStyle/>
                    <a:p>
                      <a:pPr lvl="0" algn="ctr">
                        <a:spcBef>
                          <a:spcPts val="500"/>
                        </a:spcBef>
                        <a:defRPr sz="1800" b="0" i="0"/>
                      </a:pPr>
                      <a:r>
                        <a:rPr sz="2000">
                          <a:solidFill>
                            <a:srgbClr val="252494"/>
                          </a:solidFill>
                          <a:sym typeface="Times New Roman"/>
                        </a:rPr>
                        <a:t>0.054</a:t>
                      </a:r>
                    </a:p>
                  </a:txBody>
                  <a:tcPr marL="63500" marR="63500" marT="63500" marB="63500" anchor="ctr" horzOverflow="overflow">
                    <a:lnT w="12700">
                      <a:solidFill>
                        <a:srgbClr val="000000"/>
                      </a:solidFill>
                    </a:lnT>
                    <a:noFill/>
                  </a:tcPr>
                </a:tc>
                <a:tc>
                  <a:txBody>
                    <a:bodyPr/>
                    <a:lstStyle/>
                    <a:p>
                      <a:pPr lvl="0" algn="ctr">
                        <a:spcBef>
                          <a:spcPts val="500"/>
                        </a:spcBef>
                        <a:defRPr sz="1800" b="0" i="0"/>
                      </a:pPr>
                      <a:r>
                        <a:rPr sz="2000" b="1">
                          <a:solidFill>
                            <a:srgbClr val="252494"/>
                          </a:solidFill>
                          <a:sym typeface="Times New Roman"/>
                        </a:rPr>
                        <a:t>0.877</a:t>
                      </a:r>
                    </a:p>
                  </a:txBody>
                  <a:tcPr marL="63500" marR="63500" marT="63500" marB="63500" anchor="ctr" horzOverflow="overflow">
                    <a:lnT w="12700">
                      <a:solidFill>
                        <a:srgbClr val="000000"/>
                      </a:solidFill>
                    </a:lnT>
                    <a:noFill/>
                  </a:tcPr>
                </a:tc>
                <a:tc>
                  <a:txBody>
                    <a:bodyPr/>
                    <a:lstStyle/>
                    <a:p>
                      <a:pPr lvl="0" algn="ctr">
                        <a:spcBef>
                          <a:spcPts val="500"/>
                        </a:spcBef>
                        <a:defRPr sz="1800" b="0" i="0"/>
                      </a:pPr>
                      <a:r>
                        <a:rPr sz="2000">
                          <a:solidFill>
                            <a:srgbClr val="252494"/>
                          </a:solidFill>
                          <a:sym typeface="Times New Roman"/>
                        </a:rPr>
                        <a:t>0.101</a:t>
                      </a:r>
                    </a:p>
                  </a:txBody>
                  <a:tcPr marL="63500" marR="63500" marT="63500" marB="63500" anchor="ctr" horzOverflow="overflow">
                    <a:lnR w="12700">
                      <a:solidFill>
                        <a:srgbClr val="000000"/>
                      </a:solidFill>
                      <a:miter lim="400000"/>
                    </a:lnR>
                    <a:lnT w="12700">
                      <a:solidFill>
                        <a:srgbClr val="000000"/>
                      </a:solidFill>
                    </a:lnT>
                    <a:noFill/>
                  </a:tcPr>
                </a:tc>
              </a:tr>
              <a:tr h="352998">
                <a:tc>
                  <a:txBody>
                    <a:bodyPr/>
                    <a:lstStyle/>
                    <a:p>
                      <a:pPr lvl="0" algn="ctr">
                        <a:spcBef>
                          <a:spcPts val="500"/>
                        </a:spcBef>
                        <a:defRPr sz="1800" b="0" i="0"/>
                      </a:pPr>
                      <a:r>
                        <a:rPr sz="2000">
                          <a:solidFill>
                            <a:srgbClr val="252494"/>
                          </a:solidFill>
                          <a:sym typeface="Times New Roman"/>
                        </a:rPr>
                        <a:t>Voting</a:t>
                      </a:r>
                    </a:p>
                  </a:txBody>
                  <a:tcPr marL="63500" marR="63500" marT="63500" marB="63500" anchor="ctr" horzOverflow="overflow">
                    <a:noFill/>
                  </a:tcPr>
                </a:tc>
                <a:tc>
                  <a:txBody>
                    <a:bodyPr/>
                    <a:lstStyle/>
                    <a:p>
                      <a:pPr lvl="0" algn="ctr">
                        <a:spcBef>
                          <a:spcPts val="500"/>
                        </a:spcBef>
                        <a:defRPr sz="1800" b="0" i="0"/>
                      </a:pPr>
                      <a:r>
                        <a:rPr sz="2000" b="1">
                          <a:solidFill>
                            <a:srgbClr val="252494"/>
                          </a:solidFill>
                          <a:sym typeface="Times New Roman"/>
                        </a:rPr>
                        <a:t>0.637</a:t>
                      </a:r>
                    </a:p>
                  </a:txBody>
                  <a:tcPr marL="63500" marR="63500" marT="63500" marB="63500" anchor="ctr" horzOverflow="overflow">
                    <a:noFill/>
                  </a:tcPr>
                </a:tc>
                <a:tc>
                  <a:txBody>
                    <a:bodyPr/>
                    <a:lstStyle/>
                    <a:p>
                      <a:pPr lvl="0" algn="ctr">
                        <a:spcBef>
                          <a:spcPts val="500"/>
                        </a:spcBef>
                        <a:defRPr sz="1800" b="0" i="0"/>
                      </a:pPr>
                      <a:r>
                        <a:rPr sz="2000">
                          <a:solidFill>
                            <a:srgbClr val="252494"/>
                          </a:solidFill>
                          <a:sym typeface="Times New Roman"/>
                        </a:rPr>
                        <a:t>0.406</a:t>
                      </a:r>
                    </a:p>
                  </a:txBody>
                  <a:tcPr marL="63500" marR="63500" marT="63500" marB="63500" anchor="ctr" horzOverflow="overflow">
                    <a:noFill/>
                  </a:tcPr>
                </a:tc>
                <a:tc>
                  <a:txBody>
                    <a:bodyPr/>
                    <a:lstStyle/>
                    <a:p>
                      <a:pPr lvl="0" algn="ctr">
                        <a:spcBef>
                          <a:spcPts val="500"/>
                        </a:spcBef>
                        <a:defRPr sz="1800" b="0" i="0"/>
                      </a:pPr>
                      <a:r>
                        <a:rPr sz="2000" b="1" dirty="0">
                          <a:solidFill>
                            <a:srgbClr val="252494"/>
                          </a:solidFill>
                          <a:sym typeface="Times New Roman"/>
                        </a:rPr>
                        <a:t>0.496</a:t>
                      </a:r>
                    </a:p>
                  </a:txBody>
                  <a:tcPr marL="63500" marR="63500" marT="63500" marB="63500" anchor="ctr" horzOverflow="overflow">
                    <a:lnR w="12700">
                      <a:solidFill>
                        <a:srgbClr val="000000"/>
                      </a:solidFill>
                      <a:miter lim="400000"/>
                    </a:lnR>
                    <a:noFill/>
                  </a:tcPr>
                </a:tc>
              </a:tr>
            </a:tbl>
          </a:graphicData>
        </a:graphic>
      </p:graphicFrame>
      <p:graphicFrame>
        <p:nvGraphicFramePr>
          <p:cNvPr id="265" name="Table 265"/>
          <p:cNvGraphicFramePr/>
          <p:nvPr>
            <p:extLst>
              <p:ext uri="{D42A27DB-BD31-4B8C-83A1-F6EECF244321}">
                <p14:modId xmlns:p14="http://schemas.microsoft.com/office/powerpoint/2010/main" val="3247940618"/>
              </p:ext>
            </p:extLst>
          </p:nvPr>
        </p:nvGraphicFramePr>
        <p:xfrm>
          <a:off x="772538" y="3528391"/>
          <a:ext cx="7259763" cy="3022600"/>
        </p:xfrm>
        <a:graphic>
          <a:graphicData uri="http://schemas.openxmlformats.org/drawingml/2006/table">
            <a:tbl>
              <a:tblPr firstRow="1" firstCol="1"/>
              <a:tblGrid>
                <a:gridCol w="3836789"/>
                <a:gridCol w="1187889"/>
                <a:gridCol w="1292014"/>
                <a:gridCol w="943071"/>
              </a:tblGrid>
              <a:tr h="375780">
                <a:tc>
                  <a:txBody>
                    <a:bodyPr/>
                    <a:lstStyle/>
                    <a:p>
                      <a:pPr lvl="0" algn="ctr">
                        <a:spcBef>
                          <a:spcPts val="500"/>
                        </a:spcBef>
                        <a:defRPr sz="1800" b="0"/>
                      </a:pPr>
                      <a:r>
                        <a:rPr sz="2000" b="1">
                          <a:solidFill>
                            <a:srgbClr val="252494"/>
                          </a:solidFill>
                          <a:sym typeface="Times New Roman"/>
                        </a:rPr>
                        <a:t>Approach</a:t>
                      </a:r>
                    </a:p>
                  </a:txBody>
                  <a:tcPr marL="63500" marR="63500" marT="63500" marB="63500" anchor="ctr" horzOverflow="overflow">
                    <a:lnL w="12700">
                      <a:solidFill>
                        <a:srgbClr val="000000"/>
                      </a:solidFill>
                      <a:miter lim="400000"/>
                    </a:lnL>
                    <a:lnB w="12700">
                      <a:solidFill>
                        <a:srgbClr val="000000"/>
                      </a:solidFill>
                    </a:lnB>
                  </a:tcPr>
                </a:tc>
                <a:tc>
                  <a:txBody>
                    <a:bodyPr/>
                    <a:lstStyle/>
                    <a:p>
                      <a:pPr lvl="0" algn="ctr">
                        <a:spcBef>
                          <a:spcPts val="500"/>
                        </a:spcBef>
                        <a:defRPr sz="1800" b="0"/>
                      </a:pPr>
                      <a:r>
                        <a:rPr sz="2000" b="1">
                          <a:solidFill>
                            <a:srgbClr val="252494"/>
                          </a:solidFill>
                          <a:sym typeface="Times New Roman"/>
                        </a:rPr>
                        <a:t>Precision</a:t>
                      </a:r>
                    </a:p>
                  </a:txBody>
                  <a:tcPr marL="63500" marR="63500" marT="63500" marB="63500" horzOverflow="overflow">
                    <a:lnB w="12700">
                      <a:solidFill>
                        <a:srgbClr val="000000"/>
                      </a:solidFill>
                    </a:lnB>
                  </a:tcPr>
                </a:tc>
                <a:tc>
                  <a:txBody>
                    <a:bodyPr/>
                    <a:lstStyle/>
                    <a:p>
                      <a:pPr lvl="0" algn="ctr">
                        <a:spcBef>
                          <a:spcPts val="500"/>
                        </a:spcBef>
                        <a:defRPr sz="1800" b="0"/>
                      </a:pPr>
                      <a:r>
                        <a:rPr sz="2000" b="1">
                          <a:solidFill>
                            <a:srgbClr val="252494"/>
                          </a:solidFill>
                          <a:sym typeface="Times New Roman"/>
                        </a:rPr>
                        <a:t>Recall</a:t>
                      </a:r>
                    </a:p>
                  </a:txBody>
                  <a:tcPr marL="63500" marR="63500" marT="63500" marB="63500" horzOverflow="overflow">
                    <a:lnB w="12700">
                      <a:solidFill>
                        <a:srgbClr val="000000"/>
                      </a:solidFill>
                    </a:lnB>
                  </a:tcPr>
                </a:tc>
                <a:tc>
                  <a:txBody>
                    <a:bodyPr/>
                    <a:lstStyle/>
                    <a:p>
                      <a:pPr lvl="0" algn="ctr">
                        <a:spcBef>
                          <a:spcPts val="500"/>
                        </a:spcBef>
                        <a:defRPr sz="1800" b="0"/>
                      </a:pPr>
                      <a:r>
                        <a:rPr sz="2000" b="1">
                          <a:solidFill>
                            <a:srgbClr val="252494"/>
                          </a:solidFill>
                          <a:sym typeface="Times New Roman"/>
                        </a:rPr>
                        <a:t>F1</a:t>
                      </a:r>
                    </a:p>
                  </a:txBody>
                  <a:tcPr marL="63500" marR="63500" marT="63500" marB="63500" horzOverflow="overflow">
                    <a:lnR w="12700">
                      <a:solidFill>
                        <a:srgbClr val="000000"/>
                      </a:solidFill>
                      <a:miter lim="400000"/>
                    </a:lnR>
                    <a:lnB w="12700">
                      <a:solidFill>
                        <a:srgbClr val="000000"/>
                      </a:solidFill>
                    </a:lnB>
                  </a:tcPr>
                </a:tc>
              </a:tr>
              <a:tr h="375780">
                <a:tc>
                  <a:txBody>
                    <a:bodyPr/>
                    <a:lstStyle/>
                    <a:p>
                      <a:pPr lvl="0" algn="ctr">
                        <a:spcBef>
                          <a:spcPts val="500"/>
                        </a:spcBef>
                        <a:defRPr sz="1800" b="0" i="0"/>
                      </a:pPr>
                      <a:r>
                        <a:rPr sz="2000">
                          <a:solidFill>
                            <a:srgbClr val="252494"/>
                          </a:solidFill>
                          <a:sym typeface="Times New Roman"/>
                        </a:rPr>
                        <a:t>Union</a:t>
                      </a:r>
                    </a:p>
                  </a:txBody>
                  <a:tcPr marL="63500" marR="63500" marT="63500" marB="63500" anchor="ctr" horzOverflow="overflow">
                    <a:lnT w="12700">
                      <a:solidFill>
                        <a:srgbClr val="000000"/>
                      </a:solidFill>
                    </a:lnT>
                    <a:noFill/>
                  </a:tcPr>
                </a:tc>
                <a:tc>
                  <a:txBody>
                    <a:bodyPr/>
                    <a:lstStyle/>
                    <a:p>
                      <a:pPr lvl="0" algn="ctr">
                        <a:spcBef>
                          <a:spcPts val="500"/>
                        </a:spcBef>
                        <a:defRPr sz="1800" b="0" i="0"/>
                      </a:pPr>
                      <a:r>
                        <a:rPr sz="2000">
                          <a:solidFill>
                            <a:srgbClr val="252494"/>
                          </a:solidFill>
                          <a:sym typeface="Times New Roman"/>
                        </a:rPr>
                        <a:t>0.177</a:t>
                      </a:r>
                    </a:p>
                  </a:txBody>
                  <a:tcPr marL="63500" marR="63500" marT="63500" marB="63500" anchor="ctr" horzOverflow="overflow">
                    <a:lnT w="12700">
                      <a:solidFill>
                        <a:srgbClr val="000000"/>
                      </a:solidFill>
                    </a:lnT>
                    <a:noFill/>
                  </a:tcPr>
                </a:tc>
                <a:tc>
                  <a:txBody>
                    <a:bodyPr/>
                    <a:lstStyle/>
                    <a:p>
                      <a:pPr lvl="0" algn="ctr">
                        <a:spcBef>
                          <a:spcPts val="500"/>
                        </a:spcBef>
                        <a:defRPr sz="1800" b="0" i="0"/>
                      </a:pPr>
                      <a:r>
                        <a:rPr sz="2000" b="1">
                          <a:solidFill>
                            <a:srgbClr val="252494"/>
                          </a:solidFill>
                          <a:sym typeface="Times New Roman"/>
                        </a:rPr>
                        <a:t>0.922</a:t>
                      </a:r>
                    </a:p>
                  </a:txBody>
                  <a:tcPr marL="63500" marR="63500" marT="63500" marB="63500" anchor="ctr" horzOverflow="overflow">
                    <a:lnT w="12700">
                      <a:solidFill>
                        <a:srgbClr val="000000"/>
                      </a:solidFill>
                    </a:lnT>
                    <a:noFill/>
                  </a:tcPr>
                </a:tc>
                <a:tc>
                  <a:txBody>
                    <a:bodyPr/>
                    <a:lstStyle/>
                    <a:p>
                      <a:pPr lvl="0" algn="ctr">
                        <a:spcBef>
                          <a:spcPts val="500"/>
                        </a:spcBef>
                        <a:defRPr sz="1800" b="0" i="0"/>
                      </a:pPr>
                      <a:r>
                        <a:rPr sz="2000">
                          <a:solidFill>
                            <a:srgbClr val="252494"/>
                          </a:solidFill>
                          <a:sym typeface="Times New Roman"/>
                        </a:rPr>
                        <a:t>0.296</a:t>
                      </a:r>
                    </a:p>
                  </a:txBody>
                  <a:tcPr marL="63500" marR="63500" marT="63500" marB="63500" anchor="ctr" horzOverflow="overflow">
                    <a:lnR w="12700">
                      <a:solidFill>
                        <a:srgbClr val="000000"/>
                      </a:solidFill>
                      <a:miter lim="400000"/>
                    </a:lnR>
                    <a:lnT w="12700">
                      <a:solidFill>
                        <a:srgbClr val="000000"/>
                      </a:solidFill>
                    </a:lnT>
                    <a:noFill/>
                  </a:tcPr>
                </a:tc>
              </a:tr>
              <a:tr h="375780">
                <a:tc>
                  <a:txBody>
                    <a:bodyPr/>
                    <a:lstStyle/>
                    <a:p>
                      <a:pPr lvl="0" algn="ctr">
                        <a:spcBef>
                          <a:spcPts val="500"/>
                        </a:spcBef>
                        <a:defRPr sz="1800" b="0" i="0"/>
                      </a:pPr>
                      <a:r>
                        <a:rPr sz="2000">
                          <a:solidFill>
                            <a:srgbClr val="252494"/>
                          </a:solidFill>
                          <a:sym typeface="Times New Roman"/>
                        </a:rPr>
                        <a:t>Voting</a:t>
                      </a:r>
                    </a:p>
                  </a:txBody>
                  <a:tcPr marL="63500" marR="63500" marT="63500" marB="63500" anchor="ctr" horzOverflow="overflow">
                    <a:noFill/>
                  </a:tcPr>
                </a:tc>
                <a:tc>
                  <a:txBody>
                    <a:bodyPr/>
                    <a:lstStyle/>
                    <a:p>
                      <a:pPr lvl="0" algn="ctr">
                        <a:spcBef>
                          <a:spcPts val="500"/>
                        </a:spcBef>
                        <a:defRPr sz="1800" b="0" i="0"/>
                      </a:pPr>
                      <a:r>
                        <a:rPr sz="2000" b="1">
                          <a:solidFill>
                            <a:srgbClr val="252494"/>
                          </a:solidFill>
                          <a:sym typeface="Times New Roman"/>
                        </a:rPr>
                        <a:t>0.694</a:t>
                      </a:r>
                    </a:p>
                  </a:txBody>
                  <a:tcPr marL="63500" marR="63500" marT="63500" marB="63500" anchor="ctr" horzOverflow="overflow">
                    <a:noFill/>
                  </a:tcPr>
                </a:tc>
                <a:tc>
                  <a:txBody>
                    <a:bodyPr/>
                    <a:lstStyle/>
                    <a:p>
                      <a:pPr lvl="0" algn="ctr">
                        <a:spcBef>
                          <a:spcPts val="500"/>
                        </a:spcBef>
                        <a:defRPr sz="1800" b="0" i="0"/>
                      </a:pPr>
                      <a:r>
                        <a:rPr sz="2000">
                          <a:solidFill>
                            <a:srgbClr val="252494"/>
                          </a:solidFill>
                          <a:sym typeface="Times New Roman"/>
                        </a:rPr>
                        <a:t>0.256</a:t>
                      </a:r>
                    </a:p>
                  </a:txBody>
                  <a:tcPr marL="63500" marR="63500" marT="63500" marB="63500" anchor="ctr" horzOverflow="overflow">
                    <a:noFill/>
                  </a:tcPr>
                </a:tc>
                <a:tc>
                  <a:txBody>
                    <a:bodyPr/>
                    <a:lstStyle/>
                    <a:p>
                      <a:pPr lvl="0" algn="ctr">
                        <a:spcBef>
                          <a:spcPts val="500"/>
                        </a:spcBef>
                        <a:defRPr sz="1800" b="0" i="0"/>
                      </a:pPr>
                      <a:r>
                        <a:rPr sz="2000">
                          <a:solidFill>
                            <a:srgbClr val="252494"/>
                          </a:solidFill>
                          <a:sym typeface="Times New Roman"/>
                        </a:rPr>
                        <a:t>0.374</a:t>
                      </a:r>
                    </a:p>
                  </a:txBody>
                  <a:tcPr marL="63500" marR="63500" marT="63500" marB="63500" anchor="ctr" horzOverflow="overflow">
                    <a:lnR w="12700">
                      <a:solidFill>
                        <a:srgbClr val="000000"/>
                      </a:solidFill>
                      <a:miter lim="400000"/>
                    </a:lnR>
                    <a:noFill/>
                  </a:tcPr>
                </a:tc>
              </a:tr>
              <a:tr h="375780">
                <a:tc>
                  <a:txBody>
                    <a:bodyPr/>
                    <a:lstStyle/>
                    <a:p>
                      <a:pPr lvl="0" algn="ctr">
                        <a:spcBef>
                          <a:spcPts val="500"/>
                        </a:spcBef>
                        <a:defRPr sz="1800" b="0" i="0"/>
                      </a:pPr>
                      <a:r>
                        <a:rPr sz="2000">
                          <a:solidFill>
                            <a:srgbClr val="252494"/>
                          </a:solidFill>
                          <a:sym typeface="Times New Roman"/>
                        </a:rPr>
                        <a:t>Best SFV system in 2014 (UIUC)</a:t>
                      </a:r>
                    </a:p>
                  </a:txBody>
                  <a:tcPr marL="63500" marR="63500" marT="63500" marB="63500" anchor="ctr" horzOverflow="overflow">
                    <a:noFill/>
                  </a:tcPr>
                </a:tc>
                <a:tc>
                  <a:txBody>
                    <a:bodyPr/>
                    <a:lstStyle/>
                    <a:p>
                      <a:pPr lvl="0" algn="ctr">
                        <a:spcBef>
                          <a:spcPts val="500"/>
                        </a:spcBef>
                        <a:defRPr sz="1800" b="0" i="0"/>
                      </a:pPr>
                      <a:r>
                        <a:rPr sz="2000">
                          <a:solidFill>
                            <a:srgbClr val="252494"/>
                          </a:solidFill>
                          <a:sym typeface="Times New Roman"/>
                        </a:rPr>
                        <a:t>0.457</a:t>
                      </a:r>
                    </a:p>
                  </a:txBody>
                  <a:tcPr marL="63500" marR="63500" marT="63500" marB="63500" anchor="ctr" horzOverflow="overflow">
                    <a:noFill/>
                  </a:tcPr>
                </a:tc>
                <a:tc>
                  <a:txBody>
                    <a:bodyPr/>
                    <a:lstStyle/>
                    <a:p>
                      <a:pPr lvl="0" algn="ctr">
                        <a:spcBef>
                          <a:spcPts val="500"/>
                        </a:spcBef>
                        <a:defRPr sz="1800" b="0" i="0"/>
                      </a:pPr>
                      <a:r>
                        <a:rPr sz="2000">
                          <a:solidFill>
                            <a:srgbClr val="252494"/>
                          </a:solidFill>
                          <a:sym typeface="Times New Roman"/>
                        </a:rPr>
                        <a:t>0.507</a:t>
                      </a:r>
                    </a:p>
                  </a:txBody>
                  <a:tcPr marL="63500" marR="63500" marT="63500" marB="63500" anchor="ctr" horzOverflow="overflow">
                    <a:noFill/>
                  </a:tcPr>
                </a:tc>
                <a:tc>
                  <a:txBody>
                    <a:bodyPr/>
                    <a:lstStyle/>
                    <a:p>
                      <a:pPr lvl="0" algn="ctr">
                        <a:spcBef>
                          <a:spcPts val="500"/>
                        </a:spcBef>
                        <a:defRPr sz="1800" b="0" i="0"/>
                      </a:pPr>
                      <a:r>
                        <a:rPr sz="2000">
                          <a:solidFill>
                            <a:srgbClr val="252494"/>
                          </a:solidFill>
                          <a:sym typeface="Times New Roman"/>
                        </a:rPr>
                        <a:t>0.481</a:t>
                      </a:r>
                    </a:p>
                  </a:txBody>
                  <a:tcPr marL="63500" marR="63500" marT="63500" marB="63500" anchor="ctr" horzOverflow="overflow">
                    <a:lnR w="12700">
                      <a:solidFill>
                        <a:srgbClr val="000000"/>
                      </a:solidFill>
                      <a:miter lim="400000"/>
                    </a:lnR>
                    <a:noFill/>
                  </a:tcPr>
                </a:tc>
              </a:tr>
              <a:tr h="375780">
                <a:tc>
                  <a:txBody>
                    <a:bodyPr/>
                    <a:lstStyle/>
                    <a:p>
                      <a:pPr lvl="0" algn="ctr">
                        <a:spcBef>
                          <a:spcPts val="500"/>
                        </a:spcBef>
                        <a:defRPr sz="1800" b="0" i="0"/>
                      </a:pPr>
                      <a:r>
                        <a:rPr sz="2000">
                          <a:solidFill>
                            <a:srgbClr val="252494"/>
                          </a:solidFill>
                          <a:sym typeface="Times New Roman"/>
                        </a:rPr>
                        <a:t>Stacking</a:t>
                      </a:r>
                    </a:p>
                  </a:txBody>
                  <a:tcPr marL="63500" marR="63500" marT="63500" marB="63500" anchor="ctr" horzOverflow="overflow">
                    <a:noFill/>
                  </a:tcPr>
                </a:tc>
                <a:tc>
                  <a:txBody>
                    <a:bodyPr/>
                    <a:lstStyle/>
                    <a:p>
                      <a:pPr lvl="0" algn="ctr">
                        <a:spcBef>
                          <a:spcPts val="500"/>
                        </a:spcBef>
                        <a:defRPr sz="1800" b="0" i="0"/>
                      </a:pPr>
                      <a:r>
                        <a:rPr sz="2000">
                          <a:solidFill>
                            <a:srgbClr val="252494"/>
                          </a:solidFill>
                          <a:sym typeface="Times New Roman"/>
                        </a:rPr>
                        <a:t>0.613</a:t>
                      </a:r>
                    </a:p>
                  </a:txBody>
                  <a:tcPr marL="63500" marR="63500" marT="63500" marB="63500" anchor="ctr" horzOverflow="overflow">
                    <a:noFill/>
                  </a:tcPr>
                </a:tc>
                <a:tc>
                  <a:txBody>
                    <a:bodyPr/>
                    <a:lstStyle/>
                    <a:p>
                      <a:pPr lvl="0" algn="ctr">
                        <a:spcBef>
                          <a:spcPts val="500"/>
                        </a:spcBef>
                        <a:defRPr sz="1800" b="0" i="0"/>
                      </a:pPr>
                      <a:r>
                        <a:rPr sz="2000">
                          <a:solidFill>
                            <a:srgbClr val="252494"/>
                          </a:solidFill>
                          <a:sym typeface="Times New Roman"/>
                        </a:rPr>
                        <a:t>0.562</a:t>
                      </a:r>
                    </a:p>
                  </a:txBody>
                  <a:tcPr marL="63500" marR="63500" marT="63500" marB="63500" anchor="ctr" horzOverflow="overflow">
                    <a:noFill/>
                  </a:tcPr>
                </a:tc>
                <a:tc>
                  <a:txBody>
                    <a:bodyPr/>
                    <a:lstStyle/>
                    <a:p>
                      <a:pPr lvl="0" algn="ctr">
                        <a:spcBef>
                          <a:spcPts val="500"/>
                        </a:spcBef>
                        <a:defRPr sz="1800" b="0" i="0"/>
                      </a:pPr>
                      <a:r>
                        <a:rPr sz="2000">
                          <a:solidFill>
                            <a:srgbClr val="252494"/>
                          </a:solidFill>
                          <a:sym typeface="Times New Roman"/>
                        </a:rPr>
                        <a:t>0.586</a:t>
                      </a:r>
                    </a:p>
                  </a:txBody>
                  <a:tcPr marL="63500" marR="63500" marT="63500" marB="63500" anchor="ctr" horzOverflow="overflow">
                    <a:lnR w="12700">
                      <a:solidFill>
                        <a:srgbClr val="000000"/>
                      </a:solidFill>
                      <a:miter lim="400000"/>
                    </a:lnR>
                    <a:noFill/>
                  </a:tcPr>
                </a:tc>
              </a:tr>
              <a:tr h="375780">
                <a:tc>
                  <a:txBody>
                    <a:bodyPr/>
                    <a:lstStyle/>
                    <a:p>
                      <a:pPr lvl="0" algn="ctr">
                        <a:spcBef>
                          <a:spcPts val="500"/>
                        </a:spcBef>
                        <a:defRPr sz="1800" b="0" i="0"/>
                      </a:pPr>
                      <a:r>
                        <a:rPr sz="2000">
                          <a:solidFill>
                            <a:srgbClr val="252494"/>
                          </a:solidFill>
                          <a:sym typeface="Times New Roman"/>
                        </a:rPr>
                        <a:t>Stacking + Relation</a:t>
                      </a:r>
                    </a:p>
                  </a:txBody>
                  <a:tcPr marL="63500" marR="63500" marT="63500" marB="63500" anchor="ctr" horzOverflow="overflow">
                    <a:noFill/>
                  </a:tcPr>
                </a:tc>
                <a:tc>
                  <a:txBody>
                    <a:bodyPr/>
                    <a:lstStyle/>
                    <a:p>
                      <a:pPr lvl="0" algn="ctr">
                        <a:spcBef>
                          <a:spcPts val="500"/>
                        </a:spcBef>
                        <a:defRPr sz="1800" b="0" i="0"/>
                      </a:pPr>
                      <a:r>
                        <a:rPr sz="2000">
                          <a:solidFill>
                            <a:srgbClr val="252494"/>
                          </a:solidFill>
                          <a:sym typeface="Times New Roman"/>
                        </a:rPr>
                        <a:t>0.613</a:t>
                      </a:r>
                    </a:p>
                  </a:txBody>
                  <a:tcPr marL="63500" marR="63500" marT="63500" marB="63500" anchor="ctr" horzOverflow="overflow">
                    <a:noFill/>
                  </a:tcPr>
                </a:tc>
                <a:tc>
                  <a:txBody>
                    <a:bodyPr/>
                    <a:lstStyle/>
                    <a:p>
                      <a:pPr lvl="0" algn="ctr">
                        <a:spcBef>
                          <a:spcPts val="500"/>
                        </a:spcBef>
                        <a:defRPr sz="1800" b="0" i="0"/>
                      </a:pPr>
                      <a:r>
                        <a:rPr sz="2000">
                          <a:solidFill>
                            <a:srgbClr val="252494"/>
                          </a:solidFill>
                          <a:sym typeface="Times New Roman"/>
                        </a:rPr>
                        <a:t>0.567</a:t>
                      </a:r>
                    </a:p>
                  </a:txBody>
                  <a:tcPr marL="63500" marR="63500" marT="63500" marB="63500" anchor="ctr" horzOverflow="overflow">
                    <a:noFill/>
                  </a:tcPr>
                </a:tc>
                <a:tc>
                  <a:txBody>
                    <a:bodyPr/>
                    <a:lstStyle/>
                    <a:p>
                      <a:pPr lvl="0" algn="ctr">
                        <a:spcBef>
                          <a:spcPts val="500"/>
                        </a:spcBef>
                        <a:defRPr sz="1800" b="0" i="0"/>
                      </a:pPr>
                      <a:r>
                        <a:rPr sz="2000">
                          <a:solidFill>
                            <a:srgbClr val="252494"/>
                          </a:solidFill>
                          <a:sym typeface="Times New Roman"/>
                        </a:rPr>
                        <a:t>0.589</a:t>
                      </a:r>
                    </a:p>
                  </a:txBody>
                  <a:tcPr marL="63500" marR="63500" marT="63500" marB="63500" anchor="ctr" horzOverflow="overflow">
                    <a:lnR w="12700">
                      <a:solidFill>
                        <a:srgbClr val="000000"/>
                      </a:solidFill>
                      <a:miter lim="400000"/>
                    </a:lnR>
                    <a:noFill/>
                  </a:tcPr>
                </a:tc>
              </a:tr>
              <a:tr h="375780">
                <a:tc>
                  <a:txBody>
                    <a:bodyPr/>
                    <a:lstStyle/>
                    <a:p>
                      <a:pPr lvl="0" algn="ctr">
                        <a:spcBef>
                          <a:spcPts val="500"/>
                        </a:spcBef>
                        <a:defRPr sz="1800" b="0" i="0"/>
                      </a:pPr>
                      <a:r>
                        <a:rPr sz="2000">
                          <a:solidFill>
                            <a:srgbClr val="252494"/>
                          </a:solidFill>
                          <a:sym typeface="Times New Roman"/>
                        </a:rPr>
                        <a:t>Stacking + Provenance + Relation</a:t>
                      </a:r>
                    </a:p>
                  </a:txBody>
                  <a:tcPr marL="63500" marR="63500" marT="63500" marB="63500" anchor="ctr" horzOverflow="overflow">
                    <a:noFill/>
                  </a:tcPr>
                </a:tc>
                <a:tc>
                  <a:txBody>
                    <a:bodyPr/>
                    <a:lstStyle/>
                    <a:p>
                      <a:pPr lvl="0" algn="ctr">
                        <a:spcBef>
                          <a:spcPts val="500"/>
                        </a:spcBef>
                        <a:defRPr sz="1800" b="0" i="0"/>
                      </a:pPr>
                      <a:r>
                        <a:rPr sz="2000">
                          <a:solidFill>
                            <a:srgbClr val="252494"/>
                          </a:solidFill>
                          <a:sym typeface="Times New Roman"/>
                        </a:rPr>
                        <a:t>0.659</a:t>
                      </a:r>
                    </a:p>
                  </a:txBody>
                  <a:tcPr marL="63500" marR="63500" marT="63500" marB="63500" anchor="ctr" horzOverflow="overflow">
                    <a:noFill/>
                  </a:tcPr>
                </a:tc>
                <a:tc>
                  <a:txBody>
                    <a:bodyPr/>
                    <a:lstStyle/>
                    <a:p>
                      <a:pPr lvl="0" algn="ctr">
                        <a:spcBef>
                          <a:spcPts val="500"/>
                        </a:spcBef>
                        <a:defRPr sz="1800" b="0" i="0"/>
                      </a:pPr>
                      <a:r>
                        <a:rPr sz="2000" dirty="0" smtClean="0">
                          <a:solidFill>
                            <a:srgbClr val="252494"/>
                          </a:solidFill>
                          <a:sym typeface="Times New Roman"/>
                        </a:rPr>
                        <a:t>0.56</a:t>
                      </a:r>
                      <a:r>
                        <a:rPr lang="en-US" sz="2000" dirty="0" smtClean="0">
                          <a:solidFill>
                            <a:srgbClr val="252494"/>
                          </a:solidFill>
                          <a:sym typeface="Times New Roman"/>
                        </a:rPr>
                        <a:t>0</a:t>
                      </a:r>
                      <a:endParaRPr sz="2000" dirty="0">
                        <a:solidFill>
                          <a:srgbClr val="252494"/>
                        </a:solidFill>
                        <a:sym typeface="Times New Roman"/>
                      </a:endParaRPr>
                    </a:p>
                  </a:txBody>
                  <a:tcPr marL="63500" marR="63500" marT="63500" marB="63500" anchor="ctr" horzOverflow="overflow">
                    <a:noFill/>
                  </a:tcPr>
                </a:tc>
                <a:tc>
                  <a:txBody>
                    <a:bodyPr/>
                    <a:lstStyle/>
                    <a:p>
                      <a:pPr lvl="0" algn="ctr">
                        <a:spcBef>
                          <a:spcPts val="500"/>
                        </a:spcBef>
                        <a:defRPr sz="1800" b="0" i="0"/>
                      </a:pPr>
                      <a:r>
                        <a:rPr sz="2000" b="1" dirty="0">
                          <a:solidFill>
                            <a:srgbClr val="252494"/>
                          </a:solidFill>
                          <a:sym typeface="Times New Roman"/>
                        </a:rPr>
                        <a:t>0.606</a:t>
                      </a:r>
                    </a:p>
                  </a:txBody>
                  <a:tcPr marL="63500" marR="63500" marT="63500" marB="63500" anchor="ctr" horzOverflow="overflow">
                    <a:lnR w="12700">
                      <a:solidFill>
                        <a:srgbClr val="000000"/>
                      </a:solidFill>
                      <a:miter lim="400000"/>
                    </a:lnR>
                    <a:noFill/>
                  </a:tcPr>
                </a:tc>
              </a:tr>
            </a:tbl>
          </a:graphicData>
        </a:graphic>
      </p:graphicFrame>
      <p:sp>
        <p:nvSpPr>
          <p:cNvPr id="266" name="Shape 266"/>
          <p:cNvSpPr/>
          <p:nvPr/>
        </p:nvSpPr>
        <p:spPr>
          <a:xfrm>
            <a:off x="766469" y="4847576"/>
            <a:ext cx="7304854" cy="377792"/>
          </a:xfrm>
          <a:prstGeom prst="rect">
            <a:avLst/>
          </a:prstGeom>
          <a:ln w="38100">
            <a:solidFill>
              <a:srgbClr val="00AF82"/>
            </a:solidFill>
            <a:miter lim="400000"/>
          </a:ln>
        </p:spPr>
        <p:txBody>
          <a:bodyPr lIns="0" tIns="0" rIns="0" bIns="0"/>
          <a:lstStyle/>
          <a:p>
            <a:pPr lvl="0"/>
            <a:endParaRPr/>
          </a:p>
        </p:txBody>
      </p:sp>
      <p:sp>
        <p:nvSpPr>
          <p:cNvPr id="267" name="Shape 267"/>
          <p:cNvSpPr/>
          <p:nvPr/>
        </p:nvSpPr>
        <p:spPr>
          <a:xfrm>
            <a:off x="740347" y="6150184"/>
            <a:ext cx="7304854" cy="377792"/>
          </a:xfrm>
          <a:prstGeom prst="rect">
            <a:avLst/>
          </a:prstGeom>
          <a:ln w="38100">
            <a:solidFill>
              <a:srgbClr val="FF0000"/>
            </a:solidFill>
            <a:miter lim="400000"/>
          </a:ln>
        </p:spPr>
        <p:txBody>
          <a:bodyPr lIns="0" tIns="0" rIns="0" bIns="0"/>
          <a:lstStyle/>
          <a:p>
            <a:pPr lvl="0"/>
            <a:endParaRPr/>
          </a:p>
        </p:txBody>
      </p:sp>
    </p:spTree>
    <p:extLst>
      <p:ext uri="{BB962C8B-B14F-4D97-AF65-F5344CB8AC3E}">
        <p14:creationId xmlns:p14="http://schemas.microsoft.com/office/powerpoint/2010/main" val="3673544066"/>
      </p:ext>
    </p:extLst>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iterate>
                                    <p:tmAbs val="0"/>
                                  </p:iterate>
                                  <p:childTnLst>
                                    <p:set>
                                      <p:cBhvr>
                                        <p:cTn id="10" fill="hold"/>
                                        <p:tgtEl>
                                          <p:spTgt spid="264"/>
                                        </p:tgtEl>
                                        <p:attrNameLst>
                                          <p:attrName>style.visibility</p:attrName>
                                        </p:attrNameLst>
                                      </p:cBhvr>
                                      <p:to>
                                        <p:strVal val="visible"/>
                                      </p:to>
                                    </p:set>
                                    <p:anim calcmode="lin" valueType="num">
                                      <p:cBhvr>
                                        <p:cTn id="11" dur="500" fill="hold"/>
                                        <p:tgtEl>
                                          <p:spTgt spid="264"/>
                                        </p:tgtEl>
                                        <p:attrNameLst>
                                          <p:attrName>ppt_x</p:attrName>
                                        </p:attrNameLst>
                                      </p:cBhvr>
                                      <p:tavLst>
                                        <p:tav tm="0">
                                          <p:val>
                                            <p:strVal val="#ppt_x"/>
                                          </p:val>
                                        </p:tav>
                                        <p:tav tm="100000">
                                          <p:val>
                                            <p:strVal val="#ppt_x"/>
                                          </p:val>
                                        </p:tav>
                                      </p:tavLst>
                                    </p:anim>
                                    <p:anim calcmode="lin" valueType="num">
                                      <p:cBhvr>
                                        <p:cTn id="12" dur="500" fill="hold"/>
                                        <p:tgtEl>
                                          <p:spTgt spid="26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iterate>
                                    <p:tmAbs val="0"/>
                                  </p:iterate>
                                  <p:childTnLst>
                                    <p:set>
                                      <p:cBhvr>
                                        <p:cTn id="20" fill="hold"/>
                                        <p:tgtEl>
                                          <p:spTgt spid="265"/>
                                        </p:tgtEl>
                                        <p:attrNameLst>
                                          <p:attrName>style.visibility</p:attrName>
                                        </p:attrNameLst>
                                      </p:cBhvr>
                                      <p:to>
                                        <p:strVal val="visible"/>
                                      </p:to>
                                    </p:set>
                                    <p:anim calcmode="lin" valueType="num">
                                      <p:cBhvr>
                                        <p:cTn id="21" dur="500" fill="hold"/>
                                        <p:tgtEl>
                                          <p:spTgt spid="265"/>
                                        </p:tgtEl>
                                        <p:attrNameLst>
                                          <p:attrName>ppt_x</p:attrName>
                                        </p:attrNameLst>
                                      </p:cBhvr>
                                      <p:tavLst>
                                        <p:tav tm="0">
                                          <p:val>
                                            <p:strVal val="#ppt_x"/>
                                          </p:val>
                                        </p:tav>
                                        <p:tav tm="100000">
                                          <p:val>
                                            <p:strVal val="#ppt_x"/>
                                          </p:val>
                                        </p:tav>
                                      </p:tavLst>
                                    </p:anim>
                                    <p:anim calcmode="lin" valueType="num">
                                      <p:cBhvr>
                                        <p:cTn id="22" dur="500" fill="hold"/>
                                        <p:tgtEl>
                                          <p:spTgt spid="26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p:tmAbs val="0"/>
                                  </p:iterate>
                                  <p:childTnLst>
                                    <p:set>
                                      <p:cBhvr>
                                        <p:cTn id="26" fill="hold"/>
                                        <p:tgtEl>
                                          <p:spTgt spid="26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p:tmAbs val="0"/>
                                  </p:iterate>
                                  <p:childTnLst>
                                    <p:set>
                                      <p:cBhvr>
                                        <p:cTn id="30" fill="hold"/>
                                        <p:tgtEl>
                                          <p:spTgt spid="2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 grpId="0" animBg="1"/>
      <p:bldP spid="262" grpId="0" animBg="1"/>
      <p:bldP spid="264" grpId="0" animBg="1" advAuto="0"/>
      <p:bldP spid="265" grpId="0" animBg="1" advAuto="0"/>
      <p:bldP spid="266" grpId="0" animBg="1" advAuto="0"/>
      <p:bldP spid="267" grpId="0"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Shape 93"/>
          <p:cNvSpPr>
            <a:spLocks noGrp="1"/>
          </p:cNvSpPr>
          <p:nvPr>
            <p:ph type="title" idx="4294967295"/>
          </p:nvPr>
        </p:nvSpPr>
        <p:spPr>
          <a:xfrm>
            <a:off x="685800" y="170345"/>
            <a:ext cx="7772400" cy="990600"/>
          </a:xfrm>
          <a:prstGeom prst="rect">
            <a:avLst/>
          </a:prstGeom>
        </p:spPr>
        <p:txBody>
          <a:bodyPr lIns="0" tIns="0" rIns="0" bIns="0">
            <a:noAutofit/>
          </a:bodyPr>
          <a:lstStyle/>
          <a:p>
            <a:pPr lvl="0">
              <a:defRPr sz="1800">
                <a:solidFill>
                  <a:srgbClr val="000000"/>
                </a:solidFill>
              </a:defRPr>
            </a:pPr>
            <a:r>
              <a:rPr lang="en-US" sz="4000" dirty="0" smtClean="0">
                <a:solidFill>
                  <a:srgbClr val="2600FF"/>
                </a:solidFill>
              </a:rPr>
              <a:t>Knowledge-Base Population</a:t>
            </a:r>
            <a:br>
              <a:rPr lang="en-US" sz="4000" dirty="0" smtClean="0">
                <a:solidFill>
                  <a:srgbClr val="2600FF"/>
                </a:solidFill>
              </a:rPr>
            </a:br>
            <a:r>
              <a:rPr lang="en-US" sz="3200" dirty="0" smtClean="0">
                <a:solidFill>
                  <a:srgbClr val="2600FF"/>
                </a:solidFill>
              </a:rPr>
              <a:t>(KBP)</a:t>
            </a:r>
            <a:endParaRPr sz="3200" dirty="0">
              <a:solidFill>
                <a:srgbClr val="2600FF"/>
              </a:solidFill>
            </a:endParaRPr>
          </a:p>
        </p:txBody>
      </p:sp>
      <p:sp>
        <p:nvSpPr>
          <p:cNvPr id="94" name="Shape 94"/>
          <p:cNvSpPr>
            <a:spLocks noGrp="1"/>
          </p:cNvSpPr>
          <p:nvPr>
            <p:ph type="body" idx="4294967295"/>
          </p:nvPr>
        </p:nvSpPr>
        <p:spPr>
          <a:xfrm>
            <a:off x="685800" y="1124528"/>
            <a:ext cx="7772400" cy="1904999"/>
          </a:xfrm>
          <a:prstGeom prst="rect">
            <a:avLst/>
          </a:prstGeom>
        </p:spPr>
        <p:txBody>
          <a:bodyPr lIns="0" tIns="0" rIns="0" bIns="0">
            <a:normAutofit/>
          </a:bodyPr>
          <a:lstStyle/>
          <a:p>
            <a:pPr marL="0" lvl="0" indent="0">
              <a:buNone/>
              <a:defRPr sz="1800">
                <a:solidFill>
                  <a:srgbClr val="000000"/>
                </a:solidFill>
              </a:defRPr>
            </a:pPr>
            <a:endParaRPr lang="en-US" dirty="0"/>
          </a:p>
          <a:p>
            <a:pPr lvl="0">
              <a:buFontTx/>
              <a:buChar char="•"/>
              <a:defRPr sz="1800">
                <a:solidFill>
                  <a:srgbClr val="000000"/>
                </a:solidFill>
              </a:defRPr>
            </a:pPr>
            <a:r>
              <a:rPr lang="en-US" sz="2800" dirty="0" smtClean="0"/>
              <a:t>Annual evaluation of relation extraction from natural language documents organized by NIST.</a:t>
            </a:r>
            <a:endParaRPr lang="en-US" sz="2800" dirty="0"/>
          </a:p>
          <a:p>
            <a:pPr lvl="0">
              <a:buChar char="•"/>
              <a:defRPr sz="1800">
                <a:solidFill>
                  <a:srgbClr val="000000"/>
                </a:solidFill>
              </a:defRPr>
            </a:pPr>
            <a:r>
              <a:rPr sz="2800" dirty="0" smtClean="0"/>
              <a:t>English Slot Filling</a:t>
            </a:r>
            <a:r>
              <a:rPr lang="en-US" sz="2800" dirty="0" smtClean="0"/>
              <a:t> </a:t>
            </a:r>
            <a:r>
              <a:rPr sz="2800" dirty="0" smtClean="0"/>
              <a:t>(ESF) task</a:t>
            </a:r>
            <a:r>
              <a:rPr lang="en-US" sz="2800" dirty="0" smtClean="0"/>
              <a:t>:</a:t>
            </a:r>
            <a:endParaRPr sz="2800" dirty="0"/>
          </a:p>
        </p:txBody>
      </p:sp>
      <p:sp>
        <p:nvSpPr>
          <p:cNvPr id="95" name="Shape 9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lstStyle/>
          <a:p>
            <a:pPr lvl="0">
              <a:defRPr sz="1800"/>
            </a:pPr>
            <a:fld id="{86CB4B4D-7CA3-9044-876B-883B54F8677D}" type="slidenum">
              <a:rPr sz="1200"/>
              <a:pPr lvl="0">
                <a:defRPr sz="1800"/>
              </a:pPr>
              <a:t>2</a:t>
            </a:fld>
            <a:endParaRPr sz="1200"/>
          </a:p>
        </p:txBody>
      </p:sp>
      <p:grpSp>
        <p:nvGrpSpPr>
          <p:cNvPr id="98" name="Group 98"/>
          <p:cNvGrpSpPr/>
          <p:nvPr/>
        </p:nvGrpSpPr>
        <p:grpSpPr>
          <a:xfrm>
            <a:off x="1361209" y="3131233"/>
            <a:ext cx="2529384" cy="3376614"/>
            <a:chOff x="0" y="11651"/>
            <a:chExt cx="2529383" cy="3376613"/>
          </a:xfrm>
        </p:grpSpPr>
        <p:sp>
          <p:nvSpPr>
            <p:cNvPr id="96" name="Shape 96"/>
            <p:cNvSpPr/>
            <p:nvPr/>
          </p:nvSpPr>
          <p:spPr>
            <a:xfrm>
              <a:off x="0" y="11651"/>
              <a:ext cx="2514253" cy="3376613"/>
            </a:xfrm>
            <a:prstGeom prst="rect">
              <a:avLst/>
            </a:prstGeom>
            <a:solidFill>
              <a:srgbClr val="FFFFFF"/>
            </a:solidFill>
            <a:ln w="12700" cap="flat">
              <a:solidFill>
                <a:srgbClr val="252494"/>
              </a:solidFill>
              <a:prstDash val="solid"/>
              <a:round/>
            </a:ln>
            <a:effectLst/>
            <a:extLst>
              <a:ext uri="{C572A759-6A51-4108-AA02-DFA0A04FC94B}">
                <ma14:wrappingTextBoxFlag xmlns:ma14="http://schemas.microsoft.com/office/mac/drawingml/2011/main" val="1"/>
              </a:ext>
            </a:extLst>
          </p:spPr>
          <p:txBody>
            <a:bodyPr wrap="square" lIns="0" tIns="0" rIns="0" bIns="0" numCol="1" anchor="t">
              <a:noAutofit/>
            </a:bodyPr>
            <a:lstStyle/>
            <a:p>
              <a:pPr lvl="0" algn="ctr">
                <a:defRPr sz="1800"/>
              </a:pPr>
              <a:r>
                <a:rPr sz="2200" b="1" dirty="0">
                  <a:solidFill>
                    <a:srgbClr val="252494"/>
                  </a:solidFill>
                </a:rPr>
                <a:t>per: Barack Obama</a:t>
              </a:r>
            </a:p>
            <a:p>
              <a:pPr lvl="0">
                <a:defRPr sz="1800"/>
              </a:pPr>
              <a:endParaRPr sz="2000" b="1" dirty="0"/>
            </a:p>
            <a:p>
              <a:pPr lvl="0">
                <a:defRPr sz="1800"/>
              </a:pPr>
              <a:r>
                <a:rPr lang="en-US" sz="2000" b="1" dirty="0" smtClean="0">
                  <a:solidFill>
                    <a:srgbClr val="252494"/>
                  </a:solidFill>
                </a:rPr>
                <a:t> </a:t>
              </a:r>
              <a:r>
                <a:rPr sz="2000" b="1" dirty="0" err="1" smtClean="0">
                  <a:solidFill>
                    <a:srgbClr val="252494"/>
                  </a:solidFill>
                </a:rPr>
                <a:t>country_of_birth</a:t>
              </a:r>
              <a:endParaRPr sz="2000" b="1" dirty="0">
                <a:solidFill>
                  <a:srgbClr val="252494"/>
                </a:solidFill>
              </a:endParaRPr>
            </a:p>
            <a:p>
              <a:pPr lvl="0">
                <a:defRPr sz="1800"/>
              </a:pPr>
              <a:r>
                <a:rPr lang="en-US" sz="2000" dirty="0" smtClean="0">
                  <a:solidFill>
                    <a:srgbClr val="252494"/>
                  </a:solidFill>
                </a:rPr>
                <a:t> </a:t>
              </a:r>
              <a:r>
                <a:rPr sz="2000" dirty="0" smtClean="0">
                  <a:solidFill>
                    <a:srgbClr val="252494"/>
                  </a:solidFill>
                </a:rPr>
                <a:t>United States</a:t>
              </a:r>
            </a:p>
            <a:p>
              <a:pPr lvl="0">
                <a:defRPr sz="1800"/>
              </a:pPr>
              <a:endParaRPr sz="2000" b="1" dirty="0" smtClean="0">
                <a:solidFill>
                  <a:srgbClr val="252494"/>
                </a:solidFill>
              </a:endParaRPr>
            </a:p>
            <a:p>
              <a:pPr lvl="0">
                <a:defRPr sz="1800"/>
              </a:pPr>
              <a:r>
                <a:rPr lang="en-US" sz="2000" b="1" dirty="0" smtClean="0">
                  <a:solidFill>
                    <a:srgbClr val="252494"/>
                  </a:solidFill>
                </a:rPr>
                <a:t> </a:t>
              </a:r>
              <a:r>
                <a:rPr sz="2000" b="1" dirty="0" smtClean="0">
                  <a:solidFill>
                    <a:srgbClr val="252494"/>
                  </a:solidFill>
                </a:rPr>
                <a:t>spouse</a:t>
              </a:r>
              <a:endParaRPr sz="2000" b="1" dirty="0">
                <a:solidFill>
                  <a:srgbClr val="252494"/>
                </a:solidFill>
              </a:endParaRPr>
            </a:p>
            <a:p>
              <a:pPr lvl="0">
                <a:defRPr sz="1800"/>
              </a:pPr>
              <a:r>
                <a:rPr lang="en-US" sz="2000" dirty="0" smtClean="0">
                  <a:solidFill>
                    <a:srgbClr val="252494"/>
                  </a:solidFill>
                </a:rPr>
                <a:t> </a:t>
              </a:r>
              <a:r>
                <a:rPr sz="2000" dirty="0" smtClean="0">
                  <a:solidFill>
                    <a:srgbClr val="252494"/>
                  </a:solidFill>
                </a:rPr>
                <a:t>Michelle Obama</a:t>
              </a:r>
            </a:p>
            <a:p>
              <a:pPr lvl="0">
                <a:defRPr sz="1800"/>
              </a:pPr>
              <a:endParaRPr sz="2000" dirty="0" smtClean="0">
                <a:solidFill>
                  <a:srgbClr val="252494"/>
                </a:solidFill>
              </a:endParaRPr>
            </a:p>
            <a:p>
              <a:pPr lvl="0">
                <a:defRPr sz="1800"/>
              </a:pPr>
              <a:r>
                <a:rPr lang="en-US" sz="2000" b="1" dirty="0" smtClean="0">
                  <a:solidFill>
                    <a:srgbClr val="252494"/>
                  </a:solidFill>
                </a:rPr>
                <a:t> </a:t>
              </a:r>
              <a:r>
                <a:rPr sz="2000" b="1" dirty="0" smtClean="0">
                  <a:solidFill>
                    <a:srgbClr val="252494"/>
                  </a:solidFill>
                </a:rPr>
                <a:t>children</a:t>
              </a:r>
              <a:endParaRPr sz="2000" b="1" dirty="0">
                <a:solidFill>
                  <a:srgbClr val="252494"/>
                </a:solidFill>
              </a:endParaRPr>
            </a:p>
            <a:p>
              <a:pPr lvl="0">
                <a:defRPr sz="1800"/>
              </a:pPr>
              <a:r>
                <a:rPr lang="en-US" sz="2000" dirty="0" smtClean="0">
                  <a:solidFill>
                    <a:srgbClr val="252494"/>
                  </a:solidFill>
                </a:rPr>
                <a:t> </a:t>
              </a:r>
              <a:r>
                <a:rPr sz="2000" dirty="0" err="1" smtClean="0">
                  <a:solidFill>
                    <a:srgbClr val="252494"/>
                  </a:solidFill>
                </a:rPr>
                <a:t>Malia</a:t>
              </a:r>
              <a:r>
                <a:rPr sz="2000" dirty="0" smtClean="0">
                  <a:solidFill>
                    <a:srgbClr val="252494"/>
                  </a:solidFill>
                </a:rPr>
                <a:t> </a:t>
              </a:r>
              <a:r>
                <a:rPr sz="2000" dirty="0">
                  <a:solidFill>
                    <a:srgbClr val="252494"/>
                  </a:solidFill>
                </a:rPr>
                <a:t>Obama</a:t>
              </a:r>
            </a:p>
            <a:p>
              <a:pPr lvl="0">
                <a:defRPr sz="1800"/>
              </a:pPr>
              <a:r>
                <a:rPr lang="en-US" sz="2000" dirty="0" smtClean="0">
                  <a:solidFill>
                    <a:srgbClr val="252494"/>
                  </a:solidFill>
                </a:rPr>
                <a:t> </a:t>
              </a:r>
              <a:r>
                <a:rPr sz="2000" dirty="0" smtClean="0">
                  <a:solidFill>
                    <a:srgbClr val="252494"/>
                  </a:solidFill>
                </a:rPr>
                <a:t>Sasha </a:t>
              </a:r>
              <a:r>
                <a:rPr sz="2000" dirty="0">
                  <a:solidFill>
                    <a:srgbClr val="252494"/>
                  </a:solidFill>
                </a:rPr>
                <a:t>Obama</a:t>
              </a:r>
            </a:p>
          </p:txBody>
        </p:sp>
        <p:sp>
          <p:nvSpPr>
            <p:cNvPr id="97" name="Shape 97"/>
            <p:cNvSpPr/>
            <p:nvPr/>
          </p:nvSpPr>
          <p:spPr>
            <a:xfrm>
              <a:off x="2430" y="558800"/>
              <a:ext cx="2526953" cy="0"/>
            </a:xfrm>
            <a:prstGeom prst="line">
              <a:avLst/>
            </a:prstGeom>
            <a:noFill/>
            <a:ln w="12700" cap="flat">
              <a:solidFill>
                <a:srgbClr val="252494"/>
              </a:solidFill>
              <a:prstDash val="solid"/>
              <a:bevel/>
            </a:ln>
            <a:effectLst/>
          </p:spPr>
          <p:txBody>
            <a:bodyPr wrap="square" lIns="0" tIns="0" rIns="0" bIns="0" numCol="1" anchor="t">
              <a:noAutofit/>
            </a:bodyPr>
            <a:lstStyle/>
            <a:p>
              <a:pPr lvl="0" defTabSz="457200">
                <a:defRPr sz="1200">
                  <a:latin typeface="+mn-lt"/>
                  <a:ea typeface="+mn-ea"/>
                  <a:cs typeface="+mn-cs"/>
                  <a:sym typeface="Helvetica"/>
                </a:defRPr>
              </a:pPr>
              <a:endParaRPr/>
            </a:p>
          </p:txBody>
        </p:sp>
      </p:grpSp>
      <p:grpSp>
        <p:nvGrpSpPr>
          <p:cNvPr id="101" name="Group 101"/>
          <p:cNvGrpSpPr/>
          <p:nvPr/>
        </p:nvGrpSpPr>
        <p:grpSpPr>
          <a:xfrm>
            <a:off x="4790209" y="3119582"/>
            <a:ext cx="2557314" cy="3376613"/>
            <a:chOff x="0" y="0"/>
            <a:chExt cx="2557313" cy="3376612"/>
          </a:xfrm>
        </p:grpSpPr>
        <p:sp>
          <p:nvSpPr>
            <p:cNvPr id="99" name="Shape 99"/>
            <p:cNvSpPr/>
            <p:nvPr/>
          </p:nvSpPr>
          <p:spPr>
            <a:xfrm>
              <a:off x="0" y="0"/>
              <a:ext cx="2557314" cy="3376613"/>
            </a:xfrm>
            <a:prstGeom prst="rect">
              <a:avLst/>
            </a:prstGeom>
            <a:solidFill>
              <a:srgbClr val="FFFFFF"/>
            </a:solidFill>
            <a:ln w="12700" cap="flat">
              <a:solidFill>
                <a:srgbClr val="252494"/>
              </a:solidFill>
              <a:prstDash val="solid"/>
              <a:round/>
            </a:ln>
            <a:effectLst/>
            <a:extLst>
              <a:ext uri="{C572A759-6A51-4108-AA02-DFA0A04FC94B}">
                <ma14:wrappingTextBoxFlag xmlns:ma14="http://schemas.microsoft.com/office/mac/drawingml/2011/main" val="1"/>
              </a:ext>
            </a:extLst>
          </p:spPr>
          <p:txBody>
            <a:bodyPr wrap="square" lIns="0" tIns="0" rIns="0" bIns="0" numCol="1" anchor="t">
              <a:noAutofit/>
            </a:bodyPr>
            <a:lstStyle/>
            <a:p>
              <a:pPr lvl="0" algn="ctr">
                <a:defRPr sz="1800"/>
              </a:pPr>
              <a:r>
                <a:rPr sz="2200" b="1" dirty="0">
                  <a:solidFill>
                    <a:srgbClr val="252494"/>
                  </a:solidFill>
                </a:rPr>
                <a:t>org: Microsoft</a:t>
              </a:r>
            </a:p>
            <a:p>
              <a:pPr lvl="0">
                <a:defRPr sz="1800"/>
              </a:pPr>
              <a:endParaRPr sz="2000" b="1" dirty="0"/>
            </a:p>
            <a:p>
              <a:pPr lvl="0">
                <a:defRPr sz="1800"/>
              </a:pPr>
              <a:r>
                <a:rPr lang="en-US" sz="2000" b="1" dirty="0" smtClean="0">
                  <a:solidFill>
                    <a:srgbClr val="252494"/>
                  </a:solidFill>
                </a:rPr>
                <a:t> </a:t>
              </a:r>
              <a:r>
                <a:rPr sz="2000" b="1" dirty="0" err="1" smtClean="0">
                  <a:solidFill>
                    <a:srgbClr val="252494"/>
                  </a:solidFill>
                </a:rPr>
                <a:t>city_of_headquarters</a:t>
              </a:r>
              <a:endParaRPr sz="2000" b="1" dirty="0">
                <a:solidFill>
                  <a:srgbClr val="252494"/>
                </a:solidFill>
              </a:endParaRPr>
            </a:p>
            <a:p>
              <a:pPr lvl="0">
                <a:defRPr sz="1800"/>
              </a:pPr>
              <a:r>
                <a:rPr lang="en-US" sz="2000" dirty="0" smtClean="0">
                  <a:solidFill>
                    <a:srgbClr val="252494"/>
                  </a:solidFill>
                </a:rPr>
                <a:t> </a:t>
              </a:r>
              <a:r>
                <a:rPr sz="2000" dirty="0" smtClean="0">
                  <a:solidFill>
                    <a:srgbClr val="252494"/>
                  </a:solidFill>
                </a:rPr>
                <a:t>Redmond</a:t>
              </a:r>
              <a:endParaRPr sz="2000" dirty="0">
                <a:solidFill>
                  <a:srgbClr val="252494"/>
                </a:solidFill>
              </a:endParaRPr>
            </a:p>
            <a:p>
              <a:pPr lvl="0">
                <a:defRPr sz="1800"/>
              </a:pPr>
              <a:endParaRPr sz="2000" b="1" dirty="0">
                <a:solidFill>
                  <a:srgbClr val="252494"/>
                </a:solidFill>
              </a:endParaRPr>
            </a:p>
            <a:p>
              <a:pPr lvl="0">
                <a:defRPr sz="1800"/>
              </a:pPr>
              <a:r>
                <a:rPr lang="en-US" sz="2000" b="1" dirty="0" smtClean="0">
                  <a:solidFill>
                    <a:srgbClr val="252494"/>
                  </a:solidFill>
                </a:rPr>
                <a:t> </a:t>
              </a:r>
              <a:r>
                <a:rPr sz="2000" b="1" dirty="0" smtClean="0">
                  <a:solidFill>
                    <a:srgbClr val="252494"/>
                  </a:solidFill>
                </a:rPr>
                <a:t>website</a:t>
              </a:r>
              <a:endParaRPr sz="2000" b="1" dirty="0">
                <a:solidFill>
                  <a:srgbClr val="252494"/>
                </a:solidFill>
              </a:endParaRPr>
            </a:p>
            <a:p>
              <a:pPr lvl="0">
                <a:defRPr sz="1800"/>
              </a:pPr>
              <a:r>
                <a:rPr lang="en-US" sz="2000" dirty="0" smtClean="0">
                  <a:solidFill>
                    <a:srgbClr val="252494"/>
                  </a:solidFill>
                </a:rPr>
                <a:t> </a:t>
              </a:r>
              <a:r>
                <a:rPr sz="2000" dirty="0" err="1" smtClean="0">
                  <a:solidFill>
                    <a:srgbClr val="252494"/>
                  </a:solidFill>
                </a:rPr>
                <a:t>microsoft.com</a:t>
              </a:r>
              <a:endParaRPr sz="2000" dirty="0">
                <a:solidFill>
                  <a:srgbClr val="252494"/>
                </a:solidFill>
              </a:endParaRPr>
            </a:p>
            <a:p>
              <a:pPr lvl="0">
                <a:defRPr sz="1800"/>
              </a:pPr>
              <a:endParaRPr sz="2000" dirty="0">
                <a:solidFill>
                  <a:srgbClr val="252494"/>
                </a:solidFill>
              </a:endParaRPr>
            </a:p>
            <a:p>
              <a:pPr lvl="0">
                <a:defRPr sz="1800"/>
              </a:pPr>
              <a:r>
                <a:rPr lang="en-US" sz="2000" b="1" dirty="0" smtClean="0">
                  <a:solidFill>
                    <a:srgbClr val="252494"/>
                  </a:solidFill>
                </a:rPr>
                <a:t> </a:t>
              </a:r>
              <a:r>
                <a:rPr sz="2000" b="1" dirty="0" smtClean="0">
                  <a:solidFill>
                    <a:srgbClr val="252494"/>
                  </a:solidFill>
                </a:rPr>
                <a:t>subsidiaries</a:t>
              </a:r>
              <a:endParaRPr sz="2000" b="1" dirty="0">
                <a:solidFill>
                  <a:srgbClr val="252494"/>
                </a:solidFill>
              </a:endParaRPr>
            </a:p>
            <a:p>
              <a:pPr lvl="0">
                <a:defRPr sz="1800"/>
              </a:pPr>
              <a:r>
                <a:rPr lang="en-US" sz="2000" dirty="0" smtClean="0">
                  <a:solidFill>
                    <a:srgbClr val="252494"/>
                  </a:solidFill>
                </a:rPr>
                <a:t> </a:t>
              </a:r>
              <a:r>
                <a:rPr sz="2000" dirty="0" smtClean="0">
                  <a:solidFill>
                    <a:srgbClr val="252494"/>
                  </a:solidFill>
                </a:rPr>
                <a:t>Skype</a:t>
              </a:r>
              <a:endParaRPr sz="2000" dirty="0">
                <a:solidFill>
                  <a:srgbClr val="252494"/>
                </a:solidFill>
              </a:endParaRPr>
            </a:p>
            <a:p>
              <a:pPr lvl="0">
                <a:defRPr sz="1800"/>
              </a:pPr>
              <a:r>
                <a:rPr lang="en-US" sz="2000" dirty="0" smtClean="0">
                  <a:solidFill>
                    <a:srgbClr val="252494"/>
                  </a:solidFill>
                </a:rPr>
                <a:t> </a:t>
              </a:r>
              <a:r>
                <a:rPr sz="2000" dirty="0" smtClean="0">
                  <a:solidFill>
                    <a:srgbClr val="252494"/>
                  </a:solidFill>
                </a:rPr>
                <a:t>Nokia</a:t>
              </a:r>
              <a:endParaRPr sz="2000" dirty="0">
                <a:solidFill>
                  <a:srgbClr val="252494"/>
                </a:solidFill>
              </a:endParaRPr>
            </a:p>
          </p:txBody>
        </p:sp>
        <p:sp>
          <p:nvSpPr>
            <p:cNvPr id="100" name="Shape 100"/>
            <p:cNvSpPr/>
            <p:nvPr/>
          </p:nvSpPr>
          <p:spPr>
            <a:xfrm>
              <a:off x="15180" y="558800"/>
              <a:ext cx="2526954" cy="0"/>
            </a:xfrm>
            <a:prstGeom prst="line">
              <a:avLst/>
            </a:prstGeom>
            <a:noFill/>
            <a:ln w="12700" cap="flat">
              <a:solidFill>
                <a:srgbClr val="252494"/>
              </a:solidFill>
              <a:prstDash val="solid"/>
              <a:bevel/>
            </a:ln>
            <a:effectLst/>
          </p:spPr>
          <p:txBody>
            <a:bodyPr wrap="square" lIns="0" tIns="0" rIns="0" bIns="0" numCol="1" anchor="t">
              <a:noAutofit/>
            </a:bodyPr>
            <a:lstStyle/>
            <a:p>
              <a:pPr lvl="0" defTabSz="457200">
                <a:defRPr sz="1200">
                  <a:latin typeface="+mn-lt"/>
                  <a:ea typeface="+mn-ea"/>
                  <a:cs typeface="+mn-cs"/>
                  <a:sym typeface="Helvetica"/>
                </a:defRPr>
              </a:pPr>
              <a:endParaRPr/>
            </a:p>
          </p:txBody>
        </p:sp>
      </p:grpSp>
    </p:spTree>
    <p:extLst>
      <p:ext uri="{BB962C8B-B14F-4D97-AF65-F5344CB8AC3E}">
        <p14:creationId xmlns:p14="http://schemas.microsoft.com/office/powerpoint/2010/main" val="3960544977"/>
      </p:ext>
    </p:extLst>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94">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94">
                                            <p:txEl>
                                              <p:pRg st="2" end="2"/>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iterate>
                                    <p:tmAbs val="0"/>
                                  </p:iterate>
                                  <p:childTnLst>
                                    <p:set>
                                      <p:cBhvr>
                                        <p:cTn id="13" fill="hold"/>
                                        <p:tgtEl>
                                          <p:spTgt spid="9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iterate>
                                    <p:tmAbs val="0"/>
                                  </p:iterate>
                                  <p:childTnLst>
                                    <p:set>
                                      <p:cBhvr>
                                        <p:cTn id="17" fill="hold"/>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build="p" advAuto="0"/>
      <p:bldP spid="98" grpId="0" animBg="1" advAuto="0"/>
      <p:bldP spid="101" grpId="0"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US" smtClean="0"/>
              <a:pPr lvl="0"/>
              <a:t>20</a:t>
            </a:fld>
            <a:endParaRPr lang="en-US"/>
          </a:p>
        </p:txBody>
      </p:sp>
      <p:pic>
        <p:nvPicPr>
          <p:cNvPr id="3" name="Picture 2" descr="learning-f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7365" y="2178721"/>
            <a:ext cx="6156250" cy="4617187"/>
          </a:xfrm>
          <a:prstGeom prst="rect">
            <a:avLst/>
          </a:prstGeom>
        </p:spPr>
      </p:pic>
      <p:sp>
        <p:nvSpPr>
          <p:cNvPr id="5" name="TextBox 4"/>
          <p:cNvSpPr txBox="1"/>
          <p:nvPr/>
        </p:nvSpPr>
        <p:spPr>
          <a:xfrm>
            <a:off x="594258" y="361179"/>
            <a:ext cx="8028310" cy="646331"/>
          </a:xfrm>
          <a:prstGeom prst="rect">
            <a:avLst/>
          </a:prstGeom>
          <a:noFill/>
        </p:spPr>
        <p:txBody>
          <a:bodyPr wrap="square" rtlCol="0">
            <a:spAutoFit/>
          </a:bodyPr>
          <a:lstStyle/>
          <a:p>
            <a:pPr algn="ctr"/>
            <a:r>
              <a:rPr lang="en-US" sz="3600" dirty="0" smtClean="0">
                <a:solidFill>
                  <a:srgbClr val="3333FF"/>
                </a:solidFill>
                <a:latin typeface="+mj-lt"/>
              </a:rPr>
              <a:t>Learning Curve</a:t>
            </a:r>
            <a:endParaRPr lang="en-US" sz="3600" dirty="0">
              <a:solidFill>
                <a:srgbClr val="3333FF"/>
              </a:solidFill>
              <a:latin typeface="+mj-lt"/>
            </a:endParaRPr>
          </a:p>
        </p:txBody>
      </p:sp>
      <p:sp>
        <p:nvSpPr>
          <p:cNvPr id="6" name="Shape 226"/>
          <p:cNvSpPr txBox="1">
            <a:spLocks/>
          </p:cNvSpPr>
          <p:nvPr/>
        </p:nvSpPr>
        <p:spPr bwMode="auto">
          <a:xfrm>
            <a:off x="528685" y="1406553"/>
            <a:ext cx="8105536" cy="1261499"/>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FF0000"/>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CC00"/>
              </a:buClr>
              <a:buChar char="–"/>
              <a:defRPr sz="2800">
                <a:solidFill>
                  <a:srgbClr val="333399"/>
                </a:solidFill>
                <a:latin typeface="+mn-lt"/>
              </a:defRPr>
            </a:lvl2pPr>
            <a:lvl3pPr marL="1143000" indent="-228600" algn="l" rtl="0" eaLnBrk="0" fontAlgn="base" hangingPunct="0">
              <a:spcBef>
                <a:spcPct val="20000"/>
              </a:spcBef>
              <a:spcAft>
                <a:spcPct val="0"/>
              </a:spcAft>
              <a:buClr>
                <a:srgbClr val="3333CC"/>
              </a:buClr>
              <a:buChar char="•"/>
              <a:defRPr sz="2400">
                <a:solidFill>
                  <a:srgbClr val="006600"/>
                </a:solidFill>
                <a:latin typeface="+mn-lt"/>
              </a:defRPr>
            </a:lvl3pPr>
            <a:lvl4pPr marL="1600200" indent="-228600" algn="l" rtl="0" eaLnBrk="0" fontAlgn="base" hangingPunct="0">
              <a:spcBef>
                <a:spcPct val="20000"/>
              </a:spcBef>
              <a:spcAft>
                <a:spcPct val="0"/>
              </a:spcAft>
              <a:buClr>
                <a:srgbClr val="3333CC"/>
              </a:buClr>
              <a:buChar char="–"/>
              <a:defRPr sz="2000">
                <a:solidFill>
                  <a:schemeClr val="tx1"/>
                </a:solidFill>
                <a:latin typeface="+mn-lt"/>
              </a:defRPr>
            </a:lvl4pPr>
            <a:lvl5pPr marL="2057400" indent="-228600" algn="l" rtl="0" eaLnBrk="0" fontAlgn="base" hangingPunct="0">
              <a:spcBef>
                <a:spcPct val="20000"/>
              </a:spcBef>
              <a:spcAft>
                <a:spcPct val="0"/>
              </a:spcAft>
              <a:buClr>
                <a:srgbClr val="3333CC"/>
              </a:buClr>
              <a:buChar char="»"/>
              <a:defRPr sz="2000">
                <a:solidFill>
                  <a:srgbClr val="0000CC"/>
                </a:solidFill>
                <a:latin typeface="+mn-lt"/>
              </a:defRPr>
            </a:lvl5pPr>
            <a:lvl6pPr marL="2514600" indent="-228600" algn="l" rtl="0" fontAlgn="base">
              <a:spcBef>
                <a:spcPct val="20000"/>
              </a:spcBef>
              <a:spcAft>
                <a:spcPct val="0"/>
              </a:spcAft>
              <a:buClr>
                <a:srgbClr val="3333CC"/>
              </a:buClr>
              <a:buChar char="»"/>
              <a:defRPr sz="2000">
                <a:solidFill>
                  <a:srgbClr val="0000CC"/>
                </a:solidFill>
                <a:latin typeface="+mn-lt"/>
              </a:defRPr>
            </a:lvl6pPr>
            <a:lvl7pPr marL="2971800" indent="-228600" algn="l" rtl="0" fontAlgn="base">
              <a:spcBef>
                <a:spcPct val="20000"/>
              </a:spcBef>
              <a:spcAft>
                <a:spcPct val="0"/>
              </a:spcAft>
              <a:buClr>
                <a:srgbClr val="3333CC"/>
              </a:buClr>
              <a:buChar char="»"/>
              <a:defRPr sz="2000">
                <a:solidFill>
                  <a:srgbClr val="0000CC"/>
                </a:solidFill>
                <a:latin typeface="+mn-lt"/>
              </a:defRPr>
            </a:lvl7pPr>
            <a:lvl8pPr marL="3429000" indent="-228600" algn="l" rtl="0" fontAlgn="base">
              <a:spcBef>
                <a:spcPct val="20000"/>
              </a:spcBef>
              <a:spcAft>
                <a:spcPct val="0"/>
              </a:spcAft>
              <a:buClr>
                <a:srgbClr val="3333CC"/>
              </a:buClr>
              <a:buChar char="»"/>
              <a:defRPr sz="2000">
                <a:solidFill>
                  <a:srgbClr val="0000CC"/>
                </a:solidFill>
                <a:latin typeface="+mn-lt"/>
              </a:defRPr>
            </a:lvl8pPr>
            <a:lvl9pPr marL="3886200" indent="-228600" algn="l" rtl="0" fontAlgn="base">
              <a:spcBef>
                <a:spcPct val="20000"/>
              </a:spcBef>
              <a:spcAft>
                <a:spcPct val="0"/>
              </a:spcAft>
              <a:buClr>
                <a:srgbClr val="3333CC"/>
              </a:buClr>
              <a:buChar char="»"/>
              <a:defRPr sz="2000">
                <a:solidFill>
                  <a:srgbClr val="0000CC"/>
                </a:solidFill>
                <a:latin typeface="+mn-lt"/>
              </a:defRPr>
            </a:lvl9pPr>
          </a:lstStyle>
          <a:p>
            <a:pPr indent="-285750">
              <a:defRPr sz="1800">
                <a:solidFill>
                  <a:srgbClr val="000000"/>
                </a:solidFill>
              </a:defRPr>
            </a:pPr>
            <a:r>
              <a:rPr lang="en-US" sz="3000" dirty="0" smtClean="0">
                <a:solidFill>
                  <a:srgbClr val="333399"/>
                </a:solidFill>
              </a:rPr>
              <a:t>Systems change each year.</a:t>
            </a:r>
          </a:p>
          <a:p>
            <a:pPr indent="-285750">
              <a:defRPr sz="1800">
                <a:solidFill>
                  <a:srgbClr val="000000"/>
                </a:solidFill>
              </a:defRPr>
            </a:pPr>
            <a:r>
              <a:rPr lang="en-US" sz="3000" dirty="0" smtClean="0">
                <a:solidFill>
                  <a:srgbClr val="333399"/>
                </a:solidFill>
              </a:rPr>
              <a:t>Still useful to train on past data.</a:t>
            </a:r>
          </a:p>
        </p:txBody>
      </p:sp>
    </p:spTree>
    <p:extLst>
      <p:ext uri="{BB962C8B-B14F-4D97-AF65-F5344CB8AC3E}">
        <p14:creationId xmlns:p14="http://schemas.microsoft.com/office/powerpoint/2010/main" val="266239611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US" smtClean="0"/>
              <a:pPr lvl="0"/>
              <a:t>21</a:t>
            </a:fld>
            <a:endParaRPr lang="en-US"/>
          </a:p>
        </p:txBody>
      </p:sp>
      <p:sp>
        <p:nvSpPr>
          <p:cNvPr id="4" name="TextBox 3"/>
          <p:cNvSpPr txBox="1"/>
          <p:nvPr/>
        </p:nvSpPr>
        <p:spPr>
          <a:xfrm>
            <a:off x="594258" y="361179"/>
            <a:ext cx="8028310" cy="646331"/>
          </a:xfrm>
          <a:prstGeom prst="rect">
            <a:avLst/>
          </a:prstGeom>
          <a:noFill/>
        </p:spPr>
        <p:txBody>
          <a:bodyPr wrap="square" rtlCol="0">
            <a:spAutoFit/>
          </a:bodyPr>
          <a:lstStyle/>
          <a:p>
            <a:pPr algn="ctr"/>
            <a:r>
              <a:rPr lang="en-US" sz="3600" dirty="0" smtClean="0">
                <a:solidFill>
                  <a:srgbClr val="3333FF"/>
                </a:solidFill>
                <a:latin typeface="+mj-lt"/>
              </a:rPr>
              <a:t>Incremental Training on Systems </a:t>
            </a:r>
            <a:endParaRPr lang="en-US" sz="3600" dirty="0">
              <a:solidFill>
                <a:srgbClr val="3333FF"/>
              </a:solidFill>
              <a:latin typeface="+mj-lt"/>
            </a:endParaRPr>
          </a:p>
        </p:txBody>
      </p:sp>
      <p:sp>
        <p:nvSpPr>
          <p:cNvPr id="6" name="Shape 226"/>
          <p:cNvSpPr txBox="1">
            <a:spLocks/>
          </p:cNvSpPr>
          <p:nvPr/>
        </p:nvSpPr>
        <p:spPr bwMode="auto">
          <a:xfrm>
            <a:off x="481060" y="1390678"/>
            <a:ext cx="8472440" cy="1435072"/>
          </a:xfrm>
          <a:prstGeom prst="rect">
            <a:avLst/>
          </a:prstGeom>
          <a:noFill/>
          <a:ln w="9525">
            <a:noFill/>
            <a:miter lim="800000"/>
            <a:headEnd/>
            <a:tailEnd/>
          </a:ln>
        </p:spPr>
        <p:txBody>
          <a:bodyPr vert="horz" wrap="square" lIns="0" tIns="0" rIns="0" bIns="0"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lr>
                <a:srgbClr val="FF0000"/>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CC00"/>
              </a:buClr>
              <a:buChar char="–"/>
              <a:defRPr sz="2800">
                <a:solidFill>
                  <a:srgbClr val="333399"/>
                </a:solidFill>
                <a:latin typeface="+mn-lt"/>
              </a:defRPr>
            </a:lvl2pPr>
            <a:lvl3pPr marL="1143000" indent="-228600" algn="l" rtl="0" eaLnBrk="0" fontAlgn="base" hangingPunct="0">
              <a:spcBef>
                <a:spcPct val="20000"/>
              </a:spcBef>
              <a:spcAft>
                <a:spcPct val="0"/>
              </a:spcAft>
              <a:buClr>
                <a:srgbClr val="3333CC"/>
              </a:buClr>
              <a:buChar char="•"/>
              <a:defRPr sz="2400">
                <a:solidFill>
                  <a:srgbClr val="006600"/>
                </a:solidFill>
                <a:latin typeface="+mn-lt"/>
              </a:defRPr>
            </a:lvl3pPr>
            <a:lvl4pPr marL="1600200" indent="-228600" algn="l" rtl="0" eaLnBrk="0" fontAlgn="base" hangingPunct="0">
              <a:spcBef>
                <a:spcPct val="20000"/>
              </a:spcBef>
              <a:spcAft>
                <a:spcPct val="0"/>
              </a:spcAft>
              <a:buClr>
                <a:srgbClr val="3333CC"/>
              </a:buClr>
              <a:buChar char="–"/>
              <a:defRPr sz="2000">
                <a:solidFill>
                  <a:schemeClr val="tx1"/>
                </a:solidFill>
                <a:latin typeface="+mn-lt"/>
              </a:defRPr>
            </a:lvl4pPr>
            <a:lvl5pPr marL="2057400" indent="-228600" algn="l" rtl="0" eaLnBrk="0" fontAlgn="base" hangingPunct="0">
              <a:spcBef>
                <a:spcPct val="20000"/>
              </a:spcBef>
              <a:spcAft>
                <a:spcPct val="0"/>
              </a:spcAft>
              <a:buClr>
                <a:srgbClr val="3333CC"/>
              </a:buClr>
              <a:buChar char="»"/>
              <a:defRPr sz="2000">
                <a:solidFill>
                  <a:srgbClr val="0000CC"/>
                </a:solidFill>
                <a:latin typeface="+mn-lt"/>
              </a:defRPr>
            </a:lvl5pPr>
            <a:lvl6pPr marL="2514600" indent="-228600" algn="l" rtl="0" fontAlgn="base">
              <a:spcBef>
                <a:spcPct val="20000"/>
              </a:spcBef>
              <a:spcAft>
                <a:spcPct val="0"/>
              </a:spcAft>
              <a:buClr>
                <a:srgbClr val="3333CC"/>
              </a:buClr>
              <a:buChar char="»"/>
              <a:defRPr sz="2000">
                <a:solidFill>
                  <a:srgbClr val="0000CC"/>
                </a:solidFill>
                <a:latin typeface="+mn-lt"/>
              </a:defRPr>
            </a:lvl6pPr>
            <a:lvl7pPr marL="2971800" indent="-228600" algn="l" rtl="0" fontAlgn="base">
              <a:spcBef>
                <a:spcPct val="20000"/>
              </a:spcBef>
              <a:spcAft>
                <a:spcPct val="0"/>
              </a:spcAft>
              <a:buClr>
                <a:srgbClr val="3333CC"/>
              </a:buClr>
              <a:buChar char="»"/>
              <a:defRPr sz="2000">
                <a:solidFill>
                  <a:srgbClr val="0000CC"/>
                </a:solidFill>
                <a:latin typeface="+mn-lt"/>
              </a:defRPr>
            </a:lvl7pPr>
            <a:lvl8pPr marL="3429000" indent="-228600" algn="l" rtl="0" fontAlgn="base">
              <a:spcBef>
                <a:spcPct val="20000"/>
              </a:spcBef>
              <a:spcAft>
                <a:spcPct val="0"/>
              </a:spcAft>
              <a:buClr>
                <a:srgbClr val="3333CC"/>
              </a:buClr>
              <a:buChar char="»"/>
              <a:defRPr sz="2000">
                <a:solidFill>
                  <a:srgbClr val="0000CC"/>
                </a:solidFill>
                <a:latin typeface="+mn-lt"/>
              </a:defRPr>
            </a:lvl8pPr>
            <a:lvl9pPr marL="3886200" indent="-228600" algn="l" rtl="0" fontAlgn="base">
              <a:spcBef>
                <a:spcPct val="20000"/>
              </a:spcBef>
              <a:spcAft>
                <a:spcPct val="0"/>
              </a:spcAft>
              <a:buClr>
                <a:srgbClr val="3333CC"/>
              </a:buClr>
              <a:buChar char="»"/>
              <a:defRPr sz="2000">
                <a:solidFill>
                  <a:srgbClr val="0000CC"/>
                </a:solidFill>
                <a:latin typeface="+mn-lt"/>
              </a:defRPr>
            </a:lvl9pPr>
          </a:lstStyle>
          <a:p>
            <a:pPr indent="-285750">
              <a:defRPr sz="1800">
                <a:solidFill>
                  <a:srgbClr val="000000"/>
                </a:solidFill>
              </a:defRPr>
            </a:pPr>
            <a:r>
              <a:rPr lang="en-US" sz="3000" dirty="0" smtClean="0">
                <a:solidFill>
                  <a:srgbClr val="333399"/>
                </a:solidFill>
              </a:rPr>
              <a:t>Sort the common systems based on their performance.</a:t>
            </a:r>
          </a:p>
          <a:p>
            <a:pPr indent="-285750">
              <a:defRPr sz="1800">
                <a:solidFill>
                  <a:srgbClr val="000000"/>
                </a:solidFill>
              </a:defRPr>
            </a:pPr>
            <a:r>
              <a:rPr lang="en-US" sz="3000" dirty="0" smtClean="0">
                <a:solidFill>
                  <a:srgbClr val="333399"/>
                </a:solidFill>
              </a:rPr>
              <a:t>Train the classifier adding one system at each step.</a:t>
            </a:r>
          </a:p>
          <a:p>
            <a:pPr indent="-285750">
              <a:defRPr sz="1800">
                <a:solidFill>
                  <a:srgbClr val="000000"/>
                </a:solidFill>
              </a:defRPr>
            </a:pPr>
            <a:r>
              <a:rPr lang="en-US" sz="3000" dirty="0" smtClean="0">
                <a:solidFill>
                  <a:srgbClr val="333399"/>
                </a:solidFill>
              </a:rPr>
              <a:t>Test on 2014 data.</a:t>
            </a:r>
          </a:p>
          <a:p>
            <a:pPr indent="-285750">
              <a:defRPr sz="1800">
                <a:solidFill>
                  <a:srgbClr val="000000"/>
                </a:solidFill>
              </a:defRPr>
            </a:pPr>
            <a:endParaRPr lang="en-US" dirty="0">
              <a:solidFill>
                <a:srgbClr val="333399"/>
              </a:solidFill>
            </a:endParaRPr>
          </a:p>
        </p:txBody>
      </p:sp>
      <p:pic>
        <p:nvPicPr>
          <p:cNvPr id="5" name="Picture 4" descr="incremental-actual.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8098" y="2698871"/>
            <a:ext cx="5378227" cy="4033671"/>
          </a:xfrm>
          <a:prstGeom prst="rect">
            <a:avLst/>
          </a:prstGeom>
        </p:spPr>
      </p:pic>
    </p:spTree>
    <p:extLst>
      <p:ext uri="{BB962C8B-B14F-4D97-AF65-F5344CB8AC3E}">
        <p14:creationId xmlns:p14="http://schemas.microsoft.com/office/powerpoint/2010/main" val="67810828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Shape 269"/>
          <p:cNvSpPr>
            <a:spLocks noGrp="1"/>
          </p:cNvSpPr>
          <p:nvPr>
            <p:ph type="title" idx="4294967295"/>
          </p:nvPr>
        </p:nvSpPr>
        <p:spPr>
          <a:xfrm>
            <a:off x="685800" y="228600"/>
            <a:ext cx="7772400" cy="990600"/>
          </a:xfrm>
          <a:prstGeom prst="rect">
            <a:avLst/>
          </a:prstGeom>
        </p:spPr>
        <p:txBody>
          <a:bodyPr lIns="0" tIns="0" rIns="0" bIns="0">
            <a:normAutofit/>
          </a:bodyPr>
          <a:lstStyle/>
          <a:p>
            <a:pPr lvl="0">
              <a:defRPr sz="1800">
                <a:solidFill>
                  <a:srgbClr val="000000"/>
                </a:solidFill>
              </a:defRPr>
            </a:pPr>
            <a:r>
              <a:rPr sz="3600">
                <a:solidFill>
                  <a:srgbClr val="3333FF"/>
                </a:solidFill>
              </a:rPr>
              <a:t>Conclusion</a:t>
            </a:r>
          </a:p>
        </p:txBody>
      </p:sp>
      <p:sp>
        <p:nvSpPr>
          <p:cNvPr id="270" name="Shape 270"/>
          <p:cNvSpPr>
            <a:spLocks noGrp="1"/>
          </p:cNvSpPr>
          <p:nvPr>
            <p:ph type="body" idx="4294967295"/>
          </p:nvPr>
        </p:nvSpPr>
        <p:spPr>
          <a:xfrm>
            <a:off x="685800" y="1598612"/>
            <a:ext cx="7772400" cy="4687888"/>
          </a:xfrm>
          <a:prstGeom prst="rect">
            <a:avLst/>
          </a:prstGeom>
        </p:spPr>
        <p:txBody>
          <a:bodyPr lIns="0" tIns="0" rIns="0" bIns="0">
            <a:normAutofit/>
          </a:bodyPr>
          <a:lstStyle/>
          <a:p>
            <a:pPr lvl="0">
              <a:buChar char="•"/>
              <a:defRPr sz="1800">
                <a:solidFill>
                  <a:srgbClr val="000000"/>
                </a:solidFill>
              </a:defRPr>
            </a:pPr>
            <a:r>
              <a:rPr sz="2800" dirty="0">
                <a:solidFill>
                  <a:srgbClr val="333399"/>
                </a:solidFill>
              </a:rPr>
              <a:t>Stacked meta-classifier beats the best performing 2014 </a:t>
            </a:r>
            <a:r>
              <a:rPr lang="en-US" sz="2800" dirty="0" smtClean="0">
                <a:solidFill>
                  <a:srgbClr val="333399"/>
                </a:solidFill>
              </a:rPr>
              <a:t>KBP </a:t>
            </a:r>
            <a:r>
              <a:rPr sz="2800" dirty="0" smtClean="0">
                <a:solidFill>
                  <a:srgbClr val="333399"/>
                </a:solidFill>
              </a:rPr>
              <a:t>ESF system</a:t>
            </a:r>
            <a:r>
              <a:rPr lang="en-US" sz="2800" dirty="0" smtClean="0">
                <a:solidFill>
                  <a:srgbClr val="333399"/>
                </a:solidFill>
              </a:rPr>
              <a:t> by an</a:t>
            </a:r>
            <a:r>
              <a:rPr sz="2800" dirty="0" smtClean="0">
                <a:solidFill>
                  <a:srgbClr val="333399"/>
                </a:solidFill>
              </a:rPr>
              <a:t> F1</a:t>
            </a:r>
            <a:r>
              <a:rPr lang="en-US" sz="2800" dirty="0" smtClean="0">
                <a:solidFill>
                  <a:srgbClr val="333399"/>
                </a:solidFill>
              </a:rPr>
              <a:t> gain</a:t>
            </a:r>
            <a:r>
              <a:rPr sz="2800" dirty="0" smtClean="0">
                <a:solidFill>
                  <a:srgbClr val="333399"/>
                </a:solidFill>
              </a:rPr>
              <a:t> </a:t>
            </a:r>
            <a:r>
              <a:rPr sz="2800" dirty="0">
                <a:solidFill>
                  <a:srgbClr val="333399"/>
                </a:solidFill>
              </a:rPr>
              <a:t>of </a:t>
            </a:r>
            <a:r>
              <a:rPr sz="2800" b="1" dirty="0">
                <a:solidFill>
                  <a:srgbClr val="333399"/>
                </a:solidFill>
              </a:rPr>
              <a:t>11</a:t>
            </a:r>
            <a:r>
              <a:rPr sz="2800" dirty="0">
                <a:solidFill>
                  <a:srgbClr val="333399"/>
                </a:solidFill>
              </a:rPr>
              <a:t> </a:t>
            </a:r>
            <a:r>
              <a:rPr sz="2800" dirty="0" smtClean="0">
                <a:solidFill>
                  <a:srgbClr val="333399"/>
                </a:solidFill>
              </a:rPr>
              <a:t>points</a:t>
            </a:r>
            <a:r>
              <a:rPr lang="en-US" sz="2800" dirty="0" smtClean="0">
                <a:solidFill>
                  <a:srgbClr val="333399"/>
                </a:solidFill>
              </a:rPr>
              <a:t>.</a:t>
            </a:r>
            <a:endParaRPr sz="2800" dirty="0">
              <a:solidFill>
                <a:srgbClr val="333399"/>
              </a:solidFill>
            </a:endParaRPr>
          </a:p>
          <a:p>
            <a:pPr lvl="0">
              <a:buChar char="•"/>
              <a:defRPr sz="1800">
                <a:solidFill>
                  <a:srgbClr val="000000"/>
                </a:solidFill>
              </a:defRPr>
            </a:pPr>
            <a:r>
              <a:rPr lang="en-US" sz="2800" dirty="0" smtClean="0">
                <a:solidFill>
                  <a:srgbClr val="333399"/>
                </a:solidFill>
              </a:rPr>
              <a:t>Features that utilize p</a:t>
            </a:r>
            <a:r>
              <a:rPr sz="2800" dirty="0" smtClean="0">
                <a:solidFill>
                  <a:srgbClr val="333399"/>
                </a:solidFill>
              </a:rPr>
              <a:t>rovenance</a:t>
            </a:r>
            <a:r>
              <a:rPr lang="en-US" sz="2800" dirty="0" smtClean="0">
                <a:solidFill>
                  <a:srgbClr val="333399"/>
                </a:solidFill>
              </a:rPr>
              <a:t> information improve stacking performance.</a:t>
            </a:r>
            <a:endParaRPr sz="2800" dirty="0">
              <a:solidFill>
                <a:srgbClr val="333399"/>
              </a:solidFill>
            </a:endParaRPr>
          </a:p>
          <a:p>
            <a:pPr lvl="0">
              <a:buChar char="•"/>
              <a:defRPr sz="1800">
                <a:solidFill>
                  <a:srgbClr val="000000"/>
                </a:solidFill>
              </a:defRPr>
            </a:pPr>
            <a:r>
              <a:rPr lang="en-US" sz="2800" dirty="0" err="1" smtClean="0">
                <a:solidFill>
                  <a:srgbClr val="333399"/>
                </a:solidFill>
              </a:rPr>
              <a:t>Ensembling</a:t>
            </a:r>
            <a:r>
              <a:rPr sz="2800" dirty="0" smtClean="0">
                <a:solidFill>
                  <a:srgbClr val="333399"/>
                </a:solidFill>
              </a:rPr>
              <a:t> </a:t>
            </a:r>
            <a:r>
              <a:rPr sz="2800" dirty="0">
                <a:solidFill>
                  <a:srgbClr val="333399"/>
                </a:solidFill>
              </a:rPr>
              <a:t>has </a:t>
            </a:r>
            <a:r>
              <a:rPr lang="en-US" sz="2800" dirty="0" smtClean="0">
                <a:solidFill>
                  <a:srgbClr val="333399"/>
                </a:solidFill>
              </a:rPr>
              <a:t>clear </a:t>
            </a:r>
            <a:r>
              <a:rPr sz="2800" dirty="0" smtClean="0">
                <a:solidFill>
                  <a:srgbClr val="333399"/>
                </a:solidFill>
              </a:rPr>
              <a:t>advantages </a:t>
            </a:r>
            <a:r>
              <a:rPr sz="2800" dirty="0">
                <a:solidFill>
                  <a:srgbClr val="333399"/>
                </a:solidFill>
              </a:rPr>
              <a:t>but naive approaches such as voting do not perform as </a:t>
            </a:r>
            <a:r>
              <a:rPr sz="2800" dirty="0" smtClean="0">
                <a:solidFill>
                  <a:srgbClr val="333399"/>
                </a:solidFill>
              </a:rPr>
              <a:t>well</a:t>
            </a:r>
            <a:r>
              <a:rPr lang="en-US" sz="2800" dirty="0" smtClean="0">
                <a:solidFill>
                  <a:srgbClr val="333399"/>
                </a:solidFill>
              </a:rPr>
              <a:t>.</a:t>
            </a:r>
          </a:p>
          <a:p>
            <a:pPr lvl="0">
              <a:buChar char="•"/>
              <a:defRPr sz="1800">
                <a:solidFill>
                  <a:srgbClr val="000000"/>
                </a:solidFill>
              </a:defRPr>
            </a:pPr>
            <a:r>
              <a:rPr lang="en-US" sz="2800" dirty="0" smtClean="0">
                <a:solidFill>
                  <a:srgbClr val="333399"/>
                </a:solidFill>
              </a:rPr>
              <a:t>Although systems change every year, there are advantages in training on past data.</a:t>
            </a:r>
            <a:endParaRPr sz="2800" dirty="0">
              <a:solidFill>
                <a:srgbClr val="333399"/>
              </a:solidFill>
            </a:endParaRPr>
          </a:p>
        </p:txBody>
      </p:sp>
      <p:sp>
        <p:nvSpPr>
          <p:cNvPr id="271" name="Shape 271"/>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pPr lvl="0">
                <a:defRPr sz="1800"/>
              </a:pPr>
              <a:t>22</a:t>
            </a:fld>
            <a:endParaRPr sz="1200"/>
          </a:p>
        </p:txBody>
      </p:sp>
    </p:spTree>
    <p:extLst>
      <p:ext uri="{BB962C8B-B14F-4D97-AF65-F5344CB8AC3E}">
        <p14:creationId xmlns:p14="http://schemas.microsoft.com/office/powerpoint/2010/main" val="149071103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US" smtClean="0"/>
              <a:pPr lvl="0"/>
              <a:t>23</a:t>
            </a:fld>
            <a:endParaRPr lang="en-US"/>
          </a:p>
        </p:txBody>
      </p:sp>
      <p:sp>
        <p:nvSpPr>
          <p:cNvPr id="3" name="TextBox 2"/>
          <p:cNvSpPr txBox="1"/>
          <p:nvPr/>
        </p:nvSpPr>
        <p:spPr>
          <a:xfrm>
            <a:off x="2283817" y="2994277"/>
            <a:ext cx="4287802" cy="1200329"/>
          </a:xfrm>
          <a:prstGeom prst="rect">
            <a:avLst/>
          </a:prstGeom>
          <a:noFill/>
        </p:spPr>
        <p:txBody>
          <a:bodyPr wrap="none" rtlCol="0">
            <a:spAutoFit/>
          </a:bodyPr>
          <a:lstStyle/>
          <a:p>
            <a:r>
              <a:rPr lang="en-US" sz="7200" dirty="0" smtClean="0">
                <a:solidFill>
                  <a:srgbClr val="2600FF"/>
                </a:solidFill>
                <a:latin typeface="+mj-lt"/>
              </a:rPr>
              <a:t>Questions?</a:t>
            </a:r>
            <a:endParaRPr lang="en-US" sz="7200" dirty="0">
              <a:solidFill>
                <a:srgbClr val="2600FF"/>
              </a:solidFill>
              <a:latin typeface="+mj-lt"/>
            </a:endParaRPr>
          </a:p>
        </p:txBody>
      </p:sp>
    </p:spTree>
    <p:extLst>
      <p:ext uri="{BB962C8B-B14F-4D97-AF65-F5344CB8AC3E}">
        <p14:creationId xmlns:p14="http://schemas.microsoft.com/office/powerpoint/2010/main" val="282516103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Shape 93"/>
          <p:cNvSpPr>
            <a:spLocks noGrp="1"/>
          </p:cNvSpPr>
          <p:nvPr>
            <p:ph type="title" idx="4294967295"/>
          </p:nvPr>
        </p:nvSpPr>
        <p:spPr>
          <a:xfrm>
            <a:off x="685800" y="228600"/>
            <a:ext cx="7772400" cy="990600"/>
          </a:xfrm>
          <a:prstGeom prst="rect">
            <a:avLst/>
          </a:prstGeom>
        </p:spPr>
        <p:txBody>
          <a:bodyPr lIns="0" tIns="0" rIns="0" bIns="0">
            <a:noAutofit/>
          </a:bodyPr>
          <a:lstStyle/>
          <a:p>
            <a:pPr lvl="0">
              <a:defRPr sz="1800">
                <a:solidFill>
                  <a:srgbClr val="000000"/>
                </a:solidFill>
              </a:defRPr>
            </a:pPr>
            <a:r>
              <a:rPr lang="en-US" sz="4000" dirty="0" smtClean="0">
                <a:solidFill>
                  <a:srgbClr val="2600FF"/>
                </a:solidFill>
              </a:rPr>
              <a:t>KBP Provenance</a:t>
            </a:r>
            <a:endParaRPr sz="4000" dirty="0">
              <a:solidFill>
                <a:srgbClr val="2600FF"/>
              </a:solidFill>
            </a:endParaRPr>
          </a:p>
        </p:txBody>
      </p:sp>
      <p:sp>
        <p:nvSpPr>
          <p:cNvPr id="94" name="Shape 94"/>
          <p:cNvSpPr>
            <a:spLocks noGrp="1"/>
          </p:cNvSpPr>
          <p:nvPr>
            <p:ph type="body" idx="4294967295"/>
          </p:nvPr>
        </p:nvSpPr>
        <p:spPr>
          <a:xfrm>
            <a:off x="652848" y="1676463"/>
            <a:ext cx="7772400" cy="1904999"/>
          </a:xfrm>
          <a:prstGeom prst="rect">
            <a:avLst/>
          </a:prstGeom>
        </p:spPr>
        <p:txBody>
          <a:bodyPr lIns="0" tIns="0" rIns="0" bIns="0">
            <a:normAutofit fontScale="25000" lnSpcReduction="20000"/>
          </a:bodyPr>
          <a:lstStyle/>
          <a:p>
            <a:pPr marL="0" lvl="0" indent="0">
              <a:buNone/>
              <a:defRPr sz="1800">
                <a:solidFill>
                  <a:srgbClr val="000000"/>
                </a:solidFill>
              </a:defRPr>
            </a:pPr>
            <a:endParaRPr lang="en-US" dirty="0"/>
          </a:p>
          <a:p>
            <a:pPr lvl="0">
              <a:defRPr sz="1800">
                <a:solidFill>
                  <a:srgbClr val="000000"/>
                </a:solidFill>
              </a:defRPr>
            </a:pPr>
            <a:r>
              <a:rPr lang="en-US" sz="11200" dirty="0" smtClean="0"/>
              <a:t>System’s must provide information on where the evidence for each slot fill is in the document corpus.</a:t>
            </a:r>
          </a:p>
          <a:p>
            <a:pPr lvl="0">
              <a:buFontTx/>
              <a:buChar char="•"/>
              <a:defRPr sz="1800">
                <a:solidFill>
                  <a:srgbClr val="000000"/>
                </a:solidFill>
              </a:defRPr>
            </a:pPr>
            <a:r>
              <a:rPr lang="en-US" sz="11200" dirty="0" smtClean="0"/>
              <a:t>Given by:</a:t>
            </a:r>
          </a:p>
          <a:p>
            <a:pPr lvl="1">
              <a:buFont typeface="Lucida Grande"/>
              <a:buChar char="-"/>
              <a:defRPr sz="1800">
                <a:solidFill>
                  <a:srgbClr val="000000"/>
                </a:solidFill>
              </a:defRPr>
            </a:pPr>
            <a:r>
              <a:rPr lang="en-US" sz="11200" dirty="0" smtClean="0"/>
              <a:t>Doc ID</a:t>
            </a:r>
          </a:p>
          <a:p>
            <a:pPr lvl="1">
              <a:buFont typeface="Lucida Grande"/>
              <a:buChar char="-"/>
              <a:defRPr sz="1800">
                <a:solidFill>
                  <a:srgbClr val="000000"/>
                </a:solidFill>
              </a:defRPr>
            </a:pPr>
            <a:r>
              <a:rPr lang="en-US" sz="11200" dirty="0" smtClean="0"/>
              <a:t>Start Offset</a:t>
            </a:r>
          </a:p>
          <a:p>
            <a:pPr lvl="1">
              <a:buFont typeface="Lucida Grande"/>
              <a:buChar char="-"/>
              <a:defRPr sz="1800">
                <a:solidFill>
                  <a:srgbClr val="000000"/>
                </a:solidFill>
              </a:defRPr>
            </a:pPr>
            <a:r>
              <a:rPr lang="en-US" sz="11200" dirty="0" smtClean="0"/>
              <a:t>End Offset</a:t>
            </a:r>
          </a:p>
          <a:p>
            <a:pPr lvl="0">
              <a:buFontTx/>
              <a:buChar char="•"/>
              <a:defRPr sz="1800">
                <a:solidFill>
                  <a:srgbClr val="000000"/>
                </a:solidFill>
              </a:defRPr>
            </a:pPr>
            <a:endParaRPr lang="en-US" sz="2000" dirty="0" smtClean="0"/>
          </a:p>
        </p:txBody>
      </p:sp>
      <p:sp>
        <p:nvSpPr>
          <p:cNvPr id="95" name="Shape 9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lstStyle/>
          <a:p>
            <a:pPr lvl="0">
              <a:defRPr sz="1800"/>
            </a:pPr>
            <a:fld id="{86CB4B4D-7CA3-9044-876B-883B54F8677D}" type="slidenum">
              <a:rPr sz="1200"/>
              <a:pPr lvl="0">
                <a:defRPr sz="1800"/>
              </a:pPr>
              <a:t>3</a:t>
            </a:fld>
            <a:endParaRPr sz="1200"/>
          </a:p>
        </p:txBody>
      </p:sp>
      <p:sp>
        <p:nvSpPr>
          <p:cNvPr id="6" name="Shape 99"/>
          <p:cNvSpPr/>
          <p:nvPr/>
        </p:nvSpPr>
        <p:spPr>
          <a:xfrm>
            <a:off x="3767243" y="2536043"/>
            <a:ext cx="3868502" cy="3754440"/>
          </a:xfrm>
          <a:prstGeom prst="rect">
            <a:avLst/>
          </a:prstGeom>
          <a:solidFill>
            <a:srgbClr val="FFFFFF"/>
          </a:solidFill>
          <a:ln w="12700" cap="flat">
            <a:solidFill>
              <a:srgbClr val="252494"/>
            </a:solidFill>
            <a:prstDash val="solid"/>
            <a:round/>
          </a:ln>
          <a:effectLst/>
          <a:extLst>
            <a:ext uri="{C572A759-6A51-4108-AA02-DFA0A04FC94B}">
              <ma14:wrappingTextBoxFlag xmlns:ma14="http://schemas.microsoft.com/office/mac/drawingml/2011/main" val="1"/>
            </a:ext>
          </a:extLst>
        </p:spPr>
        <p:txBody>
          <a:bodyPr wrap="square" lIns="0" tIns="0" rIns="0" bIns="0" numCol="1" anchor="t">
            <a:noAutofit/>
          </a:bodyPr>
          <a:lstStyle/>
          <a:p>
            <a:pPr lvl="0" algn="ctr">
              <a:defRPr sz="1800"/>
            </a:pPr>
            <a:r>
              <a:rPr sz="2200" b="1" dirty="0" smtClean="0">
                <a:solidFill>
                  <a:srgbClr val="252494"/>
                </a:solidFill>
              </a:rPr>
              <a:t>org: Microsoft</a:t>
            </a:r>
            <a:endParaRPr sz="2000" b="1" dirty="0" smtClean="0"/>
          </a:p>
          <a:p>
            <a:pPr>
              <a:defRPr sz="1800"/>
            </a:pPr>
            <a:r>
              <a:rPr lang="en-US" sz="1800" dirty="0" smtClean="0">
                <a:solidFill>
                  <a:srgbClr val="252494"/>
                </a:solidFill>
              </a:rPr>
              <a:t> &lt;eng</a:t>
            </a:r>
            <a:r>
              <a:rPr lang="en-US" sz="1800" dirty="0">
                <a:solidFill>
                  <a:srgbClr val="252494"/>
                </a:solidFill>
              </a:rPr>
              <a:t>-NG-31-</a:t>
            </a:r>
            <a:r>
              <a:rPr lang="en-US" sz="1800" dirty="0" smtClean="0">
                <a:solidFill>
                  <a:srgbClr val="252494"/>
                </a:solidFill>
              </a:rPr>
              <a:t>1007&gt; : Microsoft is a     technology company headquartered in           </a:t>
            </a:r>
            <a:r>
              <a:rPr lang="en-US" sz="1800" dirty="0" smtClean="0"/>
              <a:t>Redmond</a:t>
            </a:r>
            <a:r>
              <a:rPr lang="en-US" sz="1800" dirty="0" smtClean="0">
                <a:solidFill>
                  <a:srgbClr val="252494"/>
                </a:solidFill>
              </a:rPr>
              <a:t>, Washington, that develops …</a:t>
            </a:r>
            <a:endParaRPr lang="en-US" sz="1800" dirty="0">
              <a:solidFill>
                <a:srgbClr val="252494"/>
              </a:solidFill>
            </a:endParaRPr>
          </a:p>
          <a:p>
            <a:pPr lvl="0">
              <a:defRPr sz="1800"/>
            </a:pPr>
            <a:endParaRPr lang="en-US" b="1" dirty="0" smtClean="0">
              <a:solidFill>
                <a:srgbClr val="252494"/>
              </a:solidFill>
            </a:endParaRPr>
          </a:p>
          <a:p>
            <a:pPr lvl="0">
              <a:defRPr sz="1800"/>
            </a:pPr>
            <a:r>
              <a:rPr lang="en-US" sz="2000" b="1" dirty="0" smtClean="0">
                <a:solidFill>
                  <a:srgbClr val="252494"/>
                </a:solidFill>
              </a:rPr>
              <a:t> </a:t>
            </a:r>
            <a:r>
              <a:rPr sz="2000" b="1" dirty="0" err="1" smtClean="0">
                <a:solidFill>
                  <a:srgbClr val="252494"/>
                </a:solidFill>
              </a:rPr>
              <a:t>city_of_headquarters</a:t>
            </a:r>
            <a:endParaRPr sz="2000" b="1" dirty="0">
              <a:solidFill>
                <a:srgbClr val="252494"/>
              </a:solidFill>
            </a:endParaRPr>
          </a:p>
          <a:p>
            <a:pPr lvl="0">
              <a:defRPr sz="1800"/>
            </a:pPr>
            <a:r>
              <a:rPr lang="en-US" sz="2000" dirty="0" smtClean="0">
                <a:solidFill>
                  <a:srgbClr val="252494"/>
                </a:solidFill>
              </a:rPr>
              <a:t> </a:t>
            </a:r>
            <a:r>
              <a:rPr sz="2000" dirty="0" smtClean="0">
                <a:solidFill>
                  <a:srgbClr val="252494"/>
                </a:solidFill>
              </a:rPr>
              <a:t>Redmond</a:t>
            </a:r>
            <a:endParaRPr lang="en-US" sz="2000" dirty="0" smtClean="0">
              <a:solidFill>
                <a:srgbClr val="252494"/>
              </a:solidFill>
            </a:endParaRPr>
          </a:p>
          <a:p>
            <a:pPr lvl="0">
              <a:defRPr sz="1800"/>
            </a:pPr>
            <a:r>
              <a:rPr lang="en-US" b="1" dirty="0" smtClean="0">
                <a:solidFill>
                  <a:srgbClr val="252494"/>
                </a:solidFill>
              </a:rPr>
              <a:t> Doc ID</a:t>
            </a:r>
          </a:p>
          <a:p>
            <a:pPr lvl="0">
              <a:defRPr sz="1800"/>
            </a:pPr>
            <a:r>
              <a:rPr lang="en-US" dirty="0" smtClean="0">
                <a:solidFill>
                  <a:srgbClr val="252494"/>
                </a:solidFill>
              </a:rPr>
              <a:t> eng</a:t>
            </a:r>
            <a:r>
              <a:rPr lang="en-US" dirty="0">
                <a:solidFill>
                  <a:srgbClr val="252494"/>
                </a:solidFill>
              </a:rPr>
              <a:t>-NG-31-</a:t>
            </a:r>
            <a:r>
              <a:rPr lang="en-US" dirty="0" smtClean="0">
                <a:solidFill>
                  <a:srgbClr val="252494"/>
                </a:solidFill>
              </a:rPr>
              <a:t>1007</a:t>
            </a:r>
          </a:p>
          <a:p>
            <a:pPr lvl="0">
              <a:defRPr sz="1800"/>
            </a:pPr>
            <a:r>
              <a:rPr lang="en-US" b="1" dirty="0" smtClean="0">
                <a:solidFill>
                  <a:srgbClr val="252494"/>
                </a:solidFill>
              </a:rPr>
              <a:t> Start Offset</a:t>
            </a:r>
          </a:p>
          <a:p>
            <a:pPr lvl="0">
              <a:defRPr sz="1800"/>
            </a:pPr>
            <a:r>
              <a:rPr lang="en-US" dirty="0" smtClean="0">
                <a:solidFill>
                  <a:srgbClr val="252494"/>
                </a:solidFill>
              </a:rPr>
              <a:t> 48</a:t>
            </a:r>
          </a:p>
          <a:p>
            <a:pPr lvl="0">
              <a:defRPr sz="1800"/>
            </a:pPr>
            <a:r>
              <a:rPr lang="en-US" b="1" dirty="0" smtClean="0">
                <a:solidFill>
                  <a:srgbClr val="252494"/>
                </a:solidFill>
              </a:rPr>
              <a:t> End Offset</a:t>
            </a:r>
          </a:p>
          <a:p>
            <a:pPr lvl="0">
              <a:defRPr sz="1800"/>
            </a:pPr>
            <a:r>
              <a:rPr lang="en-US" sz="2000" dirty="0" smtClean="0">
                <a:solidFill>
                  <a:srgbClr val="252494"/>
                </a:solidFill>
              </a:rPr>
              <a:t> 54</a:t>
            </a:r>
            <a:endParaRPr sz="2000" dirty="0">
              <a:solidFill>
                <a:srgbClr val="252494"/>
              </a:solidFill>
            </a:endParaRPr>
          </a:p>
          <a:p>
            <a:pPr lvl="0">
              <a:defRPr sz="1800"/>
            </a:pPr>
            <a:endParaRPr sz="2000" b="1" dirty="0">
              <a:solidFill>
                <a:srgbClr val="252494"/>
              </a:solidFill>
            </a:endParaRPr>
          </a:p>
        </p:txBody>
      </p:sp>
      <p:sp>
        <p:nvSpPr>
          <p:cNvPr id="7" name="Shape 100"/>
          <p:cNvSpPr/>
          <p:nvPr/>
        </p:nvSpPr>
        <p:spPr>
          <a:xfrm flipV="1">
            <a:off x="3767243" y="3867098"/>
            <a:ext cx="3868502" cy="11649"/>
          </a:xfrm>
          <a:prstGeom prst="line">
            <a:avLst/>
          </a:prstGeom>
          <a:noFill/>
          <a:ln w="12700" cap="flat">
            <a:solidFill>
              <a:srgbClr val="252494"/>
            </a:solidFill>
            <a:prstDash val="solid"/>
            <a:bevel/>
          </a:ln>
          <a:effectLst/>
        </p:spPr>
        <p:txBody>
          <a:bodyPr wrap="square" lIns="0" tIns="0" rIns="0" bIns="0" numCol="1" anchor="t">
            <a:noAutofit/>
          </a:bodyPr>
          <a:lstStyle/>
          <a:p>
            <a:pPr lvl="0" defTabSz="457200">
              <a:defRPr sz="1200">
                <a:latin typeface="+mn-lt"/>
                <a:ea typeface="+mn-ea"/>
                <a:cs typeface="+mn-cs"/>
                <a:sym typeface="Helvetica"/>
              </a:defRPr>
            </a:pPr>
            <a:endParaRPr dirty="0"/>
          </a:p>
        </p:txBody>
      </p:sp>
      <p:sp>
        <p:nvSpPr>
          <p:cNvPr id="8" name="Shape 100"/>
          <p:cNvSpPr/>
          <p:nvPr/>
        </p:nvSpPr>
        <p:spPr>
          <a:xfrm flipV="1">
            <a:off x="3778894" y="2888425"/>
            <a:ext cx="3856850" cy="11650"/>
          </a:xfrm>
          <a:prstGeom prst="line">
            <a:avLst/>
          </a:prstGeom>
          <a:noFill/>
          <a:ln w="12700" cap="flat">
            <a:solidFill>
              <a:srgbClr val="252494"/>
            </a:solidFill>
            <a:prstDash val="solid"/>
            <a:bevel/>
          </a:ln>
          <a:effectLst/>
        </p:spPr>
        <p:txBody>
          <a:bodyPr wrap="square" lIns="0" tIns="0" rIns="0" bIns="0" numCol="1" anchor="t">
            <a:noAutofit/>
          </a:bodyPr>
          <a:lstStyle/>
          <a:p>
            <a:pPr lvl="0" defTabSz="457200">
              <a:defRPr sz="1200">
                <a:latin typeface="+mn-lt"/>
                <a:ea typeface="+mn-ea"/>
                <a:cs typeface="+mn-cs"/>
                <a:sym typeface="Helvetica"/>
              </a:defRPr>
            </a:pPr>
            <a:endParaRPr dirty="0"/>
          </a:p>
        </p:txBody>
      </p:sp>
      <p:sp>
        <p:nvSpPr>
          <p:cNvPr id="3" name="Rectangle 2"/>
          <p:cNvSpPr/>
          <p:nvPr/>
        </p:nvSpPr>
        <p:spPr bwMode="auto">
          <a:xfrm>
            <a:off x="3767240" y="3447667"/>
            <a:ext cx="873910" cy="244668"/>
          </a:xfrm>
          <a:prstGeom prst="rect">
            <a:avLst/>
          </a:prstGeom>
          <a:solidFill>
            <a:srgbClr val="FFFF00">
              <a:alpha val="50000"/>
            </a:srgbClr>
          </a:solidFill>
          <a:ln w="12700"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960544977"/>
      </p:ext>
    </p:extLst>
  </p:cSld>
  <p:clrMapOvr>
    <a:masterClrMapping/>
  </p:clrMapOvr>
  <p:transition xmlns:p14="http://schemas.microsoft.com/office/powerpoint/2010/main" spd="med"/>
  <p:timing>
    <p:tnLst>
      <p:par>
        <p:cTn xmlns:p14="http://schemas.microsoft.com/office/powerpoint/2010/main" id="1" dur="indefinite" restart="never" fill="hold"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hape 105"/>
          <p:cNvSpPr>
            <a:spLocks noGrp="1"/>
          </p:cNvSpPr>
          <p:nvPr>
            <p:ph type="title" idx="4294967295"/>
          </p:nvPr>
        </p:nvSpPr>
        <p:spPr>
          <a:xfrm>
            <a:off x="685800" y="228600"/>
            <a:ext cx="7772400" cy="990600"/>
          </a:xfrm>
          <a:prstGeom prst="rect">
            <a:avLst/>
          </a:prstGeom>
        </p:spPr>
        <p:txBody>
          <a:bodyPr lIns="0" tIns="0" rIns="0" bIns="0">
            <a:normAutofit/>
          </a:bodyPr>
          <a:lstStyle/>
          <a:p>
            <a:pPr lvl="0">
              <a:defRPr sz="1800">
                <a:solidFill>
                  <a:srgbClr val="000000"/>
                </a:solidFill>
              </a:defRPr>
            </a:pPr>
            <a:r>
              <a:rPr lang="en-US" sz="3600" dirty="0" smtClean="0">
                <a:solidFill>
                  <a:srgbClr val="3333FF"/>
                </a:solidFill>
              </a:rPr>
              <a:t>KBP Slot Filler Validation</a:t>
            </a:r>
            <a:endParaRPr sz="3600" dirty="0">
              <a:solidFill>
                <a:srgbClr val="3333FF"/>
              </a:solidFill>
            </a:endParaRPr>
          </a:p>
        </p:txBody>
      </p:sp>
      <p:sp>
        <p:nvSpPr>
          <p:cNvPr id="106" name="Shape 106"/>
          <p:cNvSpPr>
            <a:spLocks noGrp="1"/>
          </p:cNvSpPr>
          <p:nvPr>
            <p:ph type="body" idx="4294967295"/>
          </p:nvPr>
        </p:nvSpPr>
        <p:spPr>
          <a:xfrm>
            <a:off x="685800" y="1371600"/>
            <a:ext cx="7772400" cy="2359570"/>
          </a:xfrm>
          <a:prstGeom prst="rect">
            <a:avLst/>
          </a:prstGeom>
        </p:spPr>
        <p:txBody>
          <a:bodyPr lIns="0" tIns="0" rIns="0" bIns="0">
            <a:normAutofit/>
          </a:bodyPr>
          <a:lstStyle/>
          <a:p>
            <a:pPr marL="357187" indent="-300037">
              <a:defRPr sz="1800">
                <a:solidFill>
                  <a:srgbClr val="000000"/>
                </a:solidFill>
              </a:defRPr>
            </a:pPr>
            <a:r>
              <a:rPr lang="en-US" sz="3200" dirty="0" smtClean="0"/>
              <a:t>Aim: </a:t>
            </a:r>
            <a:r>
              <a:rPr sz="3200" dirty="0" smtClean="0"/>
              <a:t>Improv</a:t>
            </a:r>
            <a:r>
              <a:rPr lang="en-US" sz="3200" dirty="0" smtClean="0"/>
              <a:t>e</a:t>
            </a:r>
            <a:r>
              <a:rPr sz="3200" dirty="0" smtClean="0"/>
              <a:t> </a:t>
            </a:r>
            <a:r>
              <a:rPr sz="3200" dirty="0"/>
              <a:t>precision of individual </a:t>
            </a:r>
            <a:r>
              <a:rPr sz="3200" dirty="0" smtClean="0"/>
              <a:t>systems</a:t>
            </a:r>
            <a:r>
              <a:rPr lang="en-US" sz="3200" dirty="0" smtClean="0"/>
              <a:t>.</a:t>
            </a:r>
            <a:endParaRPr sz="3200" dirty="0"/>
          </a:p>
          <a:p>
            <a:pPr marL="357187" indent="-300037">
              <a:defRPr sz="1800">
                <a:solidFill>
                  <a:srgbClr val="000000"/>
                </a:solidFill>
              </a:defRPr>
            </a:pPr>
            <a:r>
              <a:rPr sz="3200" dirty="0"/>
              <a:t>Input is </a:t>
            </a:r>
            <a:r>
              <a:rPr lang="en-US" sz="3200" dirty="0" smtClean="0"/>
              <a:t>system </a:t>
            </a:r>
            <a:r>
              <a:rPr sz="3200" dirty="0" smtClean="0"/>
              <a:t>outputs </a:t>
            </a:r>
            <a:r>
              <a:rPr sz="3200" dirty="0"/>
              <a:t>from the ESF </a:t>
            </a:r>
            <a:r>
              <a:rPr sz="3200" dirty="0" smtClean="0"/>
              <a:t>task</a:t>
            </a:r>
            <a:r>
              <a:rPr lang="en-US" sz="3200" dirty="0" smtClean="0"/>
              <a:t>.</a:t>
            </a:r>
            <a:endParaRPr sz="3200" dirty="0"/>
          </a:p>
          <a:p>
            <a:pPr marL="357187" indent="-300037">
              <a:defRPr sz="1800">
                <a:solidFill>
                  <a:srgbClr val="000000"/>
                </a:solidFill>
              </a:defRPr>
            </a:pPr>
            <a:r>
              <a:rPr sz="3200" dirty="0"/>
              <a:t>Output is filtered slot </a:t>
            </a:r>
            <a:r>
              <a:rPr sz="3200" dirty="0" smtClean="0"/>
              <a:t>fills</a:t>
            </a:r>
            <a:r>
              <a:rPr lang="en-US" sz="3200" dirty="0" smtClean="0"/>
              <a:t>.</a:t>
            </a:r>
            <a:endParaRPr sz="3200" dirty="0"/>
          </a:p>
        </p:txBody>
      </p:sp>
      <p:sp>
        <p:nvSpPr>
          <p:cNvPr id="107" name="Shape 107"/>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pPr lvl="0">
                <a:defRPr sz="1800"/>
              </a:pPr>
              <a:t>4</a:t>
            </a:fld>
            <a:endParaRPr sz="1200"/>
          </a:p>
        </p:txBody>
      </p:sp>
      <p:grpSp>
        <p:nvGrpSpPr>
          <p:cNvPr id="110" name="Group 110"/>
          <p:cNvGrpSpPr/>
          <p:nvPr/>
        </p:nvGrpSpPr>
        <p:grpSpPr>
          <a:xfrm>
            <a:off x="3446318" y="4349179"/>
            <a:ext cx="1892300" cy="1270001"/>
            <a:chOff x="0" y="0"/>
            <a:chExt cx="1892300" cy="1270000"/>
          </a:xfrm>
        </p:grpSpPr>
        <p:sp>
          <p:nvSpPr>
            <p:cNvPr id="108" name="Shape 108"/>
            <p:cNvSpPr/>
            <p:nvPr/>
          </p:nvSpPr>
          <p:spPr>
            <a:xfrm>
              <a:off x="0" y="0"/>
              <a:ext cx="1892300" cy="1270000"/>
            </a:xfrm>
            <a:prstGeom prst="rightArrow">
              <a:avLst>
                <a:gd name="adj1" fmla="val 32000"/>
                <a:gd name="adj2" fmla="val 64000"/>
              </a:avLst>
            </a:prstGeom>
            <a:solidFill>
              <a:srgbClr val="66CCFF"/>
            </a:solidFill>
            <a:ln w="12700" cap="flat">
              <a:solidFill>
                <a:srgbClr val="000000"/>
              </a:solidFill>
              <a:prstDash val="solid"/>
              <a:round/>
            </a:ln>
            <a:effectLst/>
          </p:spPr>
          <p:txBody>
            <a:bodyPr wrap="square" lIns="0" tIns="0" rIns="0" bIns="0" numCol="1" anchor="t">
              <a:noAutofit/>
            </a:bodyPr>
            <a:lstStyle/>
            <a:p>
              <a:pPr lvl="0">
                <a:defRPr sz="2000"/>
              </a:pPr>
              <a:endParaRPr/>
            </a:p>
          </p:txBody>
        </p:sp>
        <p:sp>
          <p:nvSpPr>
            <p:cNvPr id="109" name="Shape 109"/>
            <p:cNvSpPr/>
            <p:nvPr/>
          </p:nvSpPr>
          <p:spPr>
            <a:xfrm>
              <a:off x="274712" y="424243"/>
              <a:ext cx="642082" cy="37491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ctr">
              <a:spAutoFit/>
            </a:bodyPr>
            <a:lstStyle>
              <a:lvl1pPr algn="ctr">
                <a:defRPr sz="2000" b="1"/>
              </a:lvl1pPr>
            </a:lstStyle>
            <a:p>
              <a:pPr lvl="0">
                <a:defRPr sz="1800" b="0"/>
              </a:pPr>
              <a:r>
                <a:rPr sz="2000" b="1" dirty="0"/>
                <a:t>filter</a:t>
              </a:r>
            </a:p>
          </p:txBody>
        </p:sp>
      </p:grpSp>
      <p:grpSp>
        <p:nvGrpSpPr>
          <p:cNvPr id="113" name="Group 113"/>
          <p:cNvGrpSpPr/>
          <p:nvPr/>
        </p:nvGrpSpPr>
        <p:grpSpPr>
          <a:xfrm>
            <a:off x="799608" y="3896270"/>
            <a:ext cx="2552006" cy="2201219"/>
            <a:chOff x="0" y="0"/>
            <a:chExt cx="2552005" cy="2201217"/>
          </a:xfrm>
        </p:grpSpPr>
        <p:sp>
          <p:nvSpPr>
            <p:cNvPr id="111" name="Shape 111"/>
            <p:cNvSpPr/>
            <p:nvPr/>
          </p:nvSpPr>
          <p:spPr>
            <a:xfrm>
              <a:off x="19049" y="0"/>
              <a:ext cx="2532957" cy="2201218"/>
            </a:xfrm>
            <a:prstGeom prst="rect">
              <a:avLst/>
            </a:prstGeom>
            <a:solidFill>
              <a:srgbClr val="FFFFFF"/>
            </a:solidFill>
            <a:ln w="12700" cap="flat">
              <a:solidFill>
                <a:srgbClr val="252494"/>
              </a:solidFill>
              <a:prstDash val="solid"/>
              <a:round/>
            </a:ln>
            <a:effectLst/>
            <a:extLst>
              <a:ext uri="{C572A759-6A51-4108-AA02-DFA0A04FC94B}">
                <ma14:wrappingTextBoxFlag xmlns:ma14="http://schemas.microsoft.com/office/mac/drawingml/2011/main" val="1"/>
              </a:ext>
            </a:extLst>
          </p:spPr>
          <p:txBody>
            <a:bodyPr wrap="square" lIns="0" tIns="0" rIns="0" bIns="0" numCol="1" anchor="t">
              <a:noAutofit/>
            </a:bodyPr>
            <a:lstStyle/>
            <a:p>
              <a:pPr lvl="0" algn="ctr">
                <a:defRPr sz="1800"/>
              </a:pPr>
              <a:r>
                <a:rPr sz="2200" b="1" dirty="0">
                  <a:solidFill>
                    <a:srgbClr val="252494"/>
                  </a:solidFill>
                </a:rPr>
                <a:t>per: Barack Obama</a:t>
              </a:r>
            </a:p>
            <a:p>
              <a:pPr lvl="0">
                <a:defRPr sz="1800"/>
              </a:pPr>
              <a:endParaRPr sz="2000" b="1" dirty="0"/>
            </a:p>
            <a:p>
              <a:pPr lvl="0">
                <a:defRPr sz="1800"/>
              </a:pPr>
              <a:r>
                <a:rPr lang="en-US" sz="2000" b="1" dirty="0" smtClean="0">
                  <a:solidFill>
                    <a:srgbClr val="252494"/>
                  </a:solidFill>
                </a:rPr>
                <a:t> </a:t>
              </a:r>
              <a:r>
                <a:rPr sz="2000" b="1" dirty="0" err="1" smtClean="0">
                  <a:solidFill>
                    <a:srgbClr val="252494"/>
                  </a:solidFill>
                </a:rPr>
                <a:t>country_of_birth</a:t>
              </a:r>
              <a:endParaRPr sz="2000" b="1" dirty="0">
                <a:solidFill>
                  <a:srgbClr val="252494"/>
                </a:solidFill>
              </a:endParaRPr>
            </a:p>
            <a:p>
              <a:pPr lvl="0">
                <a:defRPr sz="1800"/>
              </a:pPr>
              <a:r>
                <a:rPr lang="en-US" sz="2000" dirty="0" smtClean="0">
                  <a:solidFill>
                    <a:srgbClr val="252494"/>
                  </a:solidFill>
                </a:rPr>
                <a:t> </a:t>
              </a:r>
              <a:r>
                <a:rPr sz="2000" dirty="0" smtClean="0">
                  <a:solidFill>
                    <a:srgbClr val="252494"/>
                  </a:solidFill>
                </a:rPr>
                <a:t>United </a:t>
              </a:r>
              <a:r>
                <a:rPr sz="2000" dirty="0">
                  <a:solidFill>
                    <a:srgbClr val="252494"/>
                  </a:solidFill>
                </a:rPr>
                <a:t>States</a:t>
              </a:r>
            </a:p>
            <a:p>
              <a:pPr lvl="0">
                <a:defRPr sz="1800"/>
              </a:pPr>
              <a:endParaRPr sz="2000" b="1" dirty="0">
                <a:solidFill>
                  <a:srgbClr val="252494"/>
                </a:solidFill>
              </a:endParaRPr>
            </a:p>
            <a:p>
              <a:pPr lvl="0">
                <a:defRPr sz="1800"/>
              </a:pPr>
              <a:r>
                <a:rPr lang="en-US" sz="2000" b="1" dirty="0" smtClean="0">
                  <a:solidFill>
                    <a:srgbClr val="252494"/>
                  </a:solidFill>
                </a:rPr>
                <a:t> </a:t>
              </a:r>
              <a:r>
                <a:rPr sz="2000" b="1" dirty="0" smtClean="0">
                  <a:solidFill>
                    <a:srgbClr val="252494"/>
                  </a:solidFill>
                </a:rPr>
                <a:t>spouse</a:t>
              </a:r>
              <a:endParaRPr sz="2000" b="1" dirty="0">
                <a:solidFill>
                  <a:srgbClr val="252494"/>
                </a:solidFill>
              </a:endParaRPr>
            </a:p>
            <a:p>
              <a:pPr lvl="0">
                <a:defRPr sz="1800"/>
              </a:pPr>
              <a:r>
                <a:rPr lang="en-US" sz="2000" dirty="0" smtClean="0">
                  <a:solidFill>
                    <a:srgbClr val="252494"/>
                  </a:solidFill>
                </a:rPr>
                <a:t> </a:t>
              </a:r>
              <a:r>
                <a:rPr sz="2000" dirty="0" err="1" smtClean="0">
                  <a:solidFill>
                    <a:srgbClr val="252494"/>
                  </a:solidFill>
                </a:rPr>
                <a:t>Malia</a:t>
              </a:r>
              <a:r>
                <a:rPr sz="2000" dirty="0" smtClean="0">
                  <a:solidFill>
                    <a:srgbClr val="252494"/>
                  </a:solidFill>
                </a:rPr>
                <a:t> </a:t>
              </a:r>
              <a:r>
                <a:rPr sz="2000" dirty="0">
                  <a:solidFill>
                    <a:srgbClr val="252494"/>
                  </a:solidFill>
                </a:rPr>
                <a:t>Obama</a:t>
              </a:r>
            </a:p>
          </p:txBody>
        </p:sp>
        <p:sp>
          <p:nvSpPr>
            <p:cNvPr id="112" name="Shape 112"/>
            <p:cNvSpPr/>
            <p:nvPr/>
          </p:nvSpPr>
          <p:spPr>
            <a:xfrm>
              <a:off x="0" y="459829"/>
              <a:ext cx="2545656" cy="1"/>
            </a:xfrm>
            <a:prstGeom prst="line">
              <a:avLst/>
            </a:prstGeom>
            <a:noFill/>
            <a:ln w="12700" cap="flat">
              <a:solidFill>
                <a:srgbClr val="252494"/>
              </a:solidFill>
              <a:prstDash val="solid"/>
              <a:bevel/>
            </a:ln>
            <a:effectLst/>
          </p:spPr>
          <p:txBody>
            <a:bodyPr wrap="square" lIns="0" tIns="0" rIns="0" bIns="0" numCol="1" anchor="t">
              <a:noAutofit/>
            </a:bodyPr>
            <a:lstStyle/>
            <a:p>
              <a:pPr lvl="0" defTabSz="457200">
                <a:defRPr sz="1200">
                  <a:latin typeface="+mn-lt"/>
                  <a:ea typeface="+mn-ea"/>
                  <a:cs typeface="+mn-cs"/>
                  <a:sym typeface="Helvetica"/>
                </a:defRPr>
              </a:pPr>
              <a:endParaRPr/>
            </a:p>
          </p:txBody>
        </p:sp>
      </p:grpSp>
      <p:grpSp>
        <p:nvGrpSpPr>
          <p:cNvPr id="116" name="Group 116"/>
          <p:cNvGrpSpPr/>
          <p:nvPr/>
        </p:nvGrpSpPr>
        <p:grpSpPr>
          <a:xfrm>
            <a:off x="5439672" y="3883570"/>
            <a:ext cx="2545656" cy="2201219"/>
            <a:chOff x="0" y="0"/>
            <a:chExt cx="2545655" cy="2201217"/>
          </a:xfrm>
        </p:grpSpPr>
        <p:sp>
          <p:nvSpPr>
            <p:cNvPr id="114" name="Shape 114"/>
            <p:cNvSpPr/>
            <p:nvPr/>
          </p:nvSpPr>
          <p:spPr>
            <a:xfrm>
              <a:off x="6350" y="0"/>
              <a:ext cx="2532956" cy="2201218"/>
            </a:xfrm>
            <a:prstGeom prst="rect">
              <a:avLst/>
            </a:prstGeom>
            <a:solidFill>
              <a:srgbClr val="FFFFFF"/>
            </a:solidFill>
            <a:ln w="12700" cap="flat">
              <a:solidFill>
                <a:srgbClr val="252494"/>
              </a:solidFill>
              <a:prstDash val="solid"/>
              <a:round/>
            </a:ln>
            <a:effectLst/>
            <a:extLst>
              <a:ext uri="{C572A759-6A51-4108-AA02-DFA0A04FC94B}">
                <ma14:wrappingTextBoxFlag xmlns:ma14="http://schemas.microsoft.com/office/mac/drawingml/2011/main" val="1"/>
              </a:ext>
            </a:extLst>
          </p:spPr>
          <p:txBody>
            <a:bodyPr wrap="square" lIns="0" tIns="0" rIns="0" bIns="0" numCol="1" anchor="t">
              <a:noAutofit/>
            </a:bodyPr>
            <a:lstStyle/>
            <a:p>
              <a:pPr lvl="0" algn="ctr">
                <a:defRPr sz="1800"/>
              </a:pPr>
              <a:r>
                <a:rPr sz="2200" b="1" dirty="0">
                  <a:solidFill>
                    <a:srgbClr val="252494"/>
                  </a:solidFill>
                </a:rPr>
                <a:t>per: Barack Obama</a:t>
              </a:r>
            </a:p>
            <a:p>
              <a:pPr lvl="0">
                <a:defRPr sz="1800"/>
              </a:pPr>
              <a:endParaRPr sz="2000" b="1" dirty="0"/>
            </a:p>
            <a:p>
              <a:pPr lvl="0">
                <a:defRPr sz="1800"/>
              </a:pPr>
              <a:r>
                <a:rPr lang="en-US" sz="2000" b="1" dirty="0" smtClean="0">
                  <a:solidFill>
                    <a:srgbClr val="252494"/>
                  </a:solidFill>
                </a:rPr>
                <a:t> </a:t>
              </a:r>
              <a:r>
                <a:rPr sz="2000" b="1" dirty="0" err="1" smtClean="0">
                  <a:solidFill>
                    <a:srgbClr val="252494"/>
                  </a:solidFill>
                </a:rPr>
                <a:t>country_of_birth</a:t>
              </a:r>
              <a:endParaRPr sz="2000" b="1" dirty="0">
                <a:solidFill>
                  <a:srgbClr val="252494"/>
                </a:solidFill>
              </a:endParaRPr>
            </a:p>
            <a:p>
              <a:pPr lvl="0">
                <a:defRPr sz="1800"/>
              </a:pPr>
              <a:r>
                <a:rPr lang="en-US" sz="2000" dirty="0" smtClean="0">
                  <a:solidFill>
                    <a:srgbClr val="252494"/>
                  </a:solidFill>
                </a:rPr>
                <a:t> </a:t>
              </a:r>
              <a:r>
                <a:rPr sz="2000" dirty="0" smtClean="0">
                  <a:solidFill>
                    <a:srgbClr val="252494"/>
                  </a:solidFill>
                </a:rPr>
                <a:t>United </a:t>
              </a:r>
              <a:r>
                <a:rPr sz="2000" dirty="0">
                  <a:solidFill>
                    <a:srgbClr val="252494"/>
                  </a:solidFill>
                </a:rPr>
                <a:t>States</a:t>
              </a:r>
            </a:p>
            <a:p>
              <a:pPr lvl="0">
                <a:defRPr sz="1800"/>
              </a:pPr>
              <a:endParaRPr sz="2000" b="1" dirty="0">
                <a:solidFill>
                  <a:srgbClr val="252494"/>
                </a:solidFill>
              </a:endParaRPr>
            </a:p>
            <a:p>
              <a:pPr lvl="0">
                <a:defRPr sz="1800"/>
              </a:pPr>
              <a:r>
                <a:rPr lang="en-US" sz="2000" b="1" dirty="0" smtClean="0">
                  <a:solidFill>
                    <a:srgbClr val="252494"/>
                  </a:solidFill>
                </a:rPr>
                <a:t> </a:t>
              </a:r>
              <a:r>
                <a:rPr sz="2000" b="1" dirty="0" smtClean="0">
                  <a:solidFill>
                    <a:srgbClr val="252494"/>
                  </a:solidFill>
                </a:rPr>
                <a:t>spouse</a:t>
              </a:r>
              <a:endParaRPr sz="2000" b="1" dirty="0">
                <a:solidFill>
                  <a:srgbClr val="252494"/>
                </a:solidFill>
              </a:endParaRPr>
            </a:p>
            <a:p>
              <a:pPr lvl="0">
                <a:defRPr sz="1800"/>
              </a:pPr>
              <a:r>
                <a:rPr lang="en-US" sz="2000" dirty="0" smtClean="0">
                  <a:solidFill>
                    <a:srgbClr val="252494"/>
                  </a:solidFill>
                </a:rPr>
                <a:t> </a:t>
              </a:r>
              <a:r>
                <a:rPr sz="2000" dirty="0" smtClean="0">
                  <a:solidFill>
                    <a:srgbClr val="252494"/>
                  </a:solidFill>
                </a:rPr>
                <a:t>NIL</a:t>
              </a:r>
              <a:endParaRPr sz="2000" dirty="0">
                <a:solidFill>
                  <a:srgbClr val="252494"/>
                </a:solidFill>
              </a:endParaRPr>
            </a:p>
          </p:txBody>
        </p:sp>
        <p:sp>
          <p:nvSpPr>
            <p:cNvPr id="115" name="Shape 115"/>
            <p:cNvSpPr/>
            <p:nvPr/>
          </p:nvSpPr>
          <p:spPr>
            <a:xfrm>
              <a:off x="0" y="466179"/>
              <a:ext cx="2545656" cy="1"/>
            </a:xfrm>
            <a:prstGeom prst="line">
              <a:avLst/>
            </a:prstGeom>
            <a:noFill/>
            <a:ln w="12700" cap="flat">
              <a:solidFill>
                <a:srgbClr val="252494"/>
              </a:solidFill>
              <a:prstDash val="solid"/>
              <a:bevel/>
            </a:ln>
            <a:effectLst/>
          </p:spPr>
          <p:txBody>
            <a:bodyPr wrap="square" lIns="0" tIns="0" rIns="0" bIns="0" numCol="1" anchor="t">
              <a:noAutofit/>
            </a:bodyPr>
            <a:lstStyle/>
            <a:p>
              <a:pPr lvl="0" defTabSz="457200">
                <a:defRPr sz="1200">
                  <a:latin typeface="+mn-lt"/>
                  <a:ea typeface="+mn-ea"/>
                  <a:cs typeface="+mn-cs"/>
                  <a:sym typeface="Helvetica"/>
                </a:defRPr>
              </a:pPr>
              <a:endParaRPr/>
            </a:p>
          </p:txBody>
        </p:sp>
      </p:grpSp>
    </p:spTree>
    <p:extLst>
      <p:ext uri="{BB962C8B-B14F-4D97-AF65-F5344CB8AC3E}">
        <p14:creationId xmlns:p14="http://schemas.microsoft.com/office/powerpoint/2010/main" val="3191257468"/>
      </p:ext>
    </p:extLst>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6">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06">
                                            <p:txEl>
                                              <p:pRg st="0" end="0"/>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106">
                                            <p:txEl>
                                              <p:pRg st="1" end="1"/>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iterate>
                                    <p:tmAbs val="0"/>
                                  </p:iterate>
                                  <p:childTnLst>
                                    <p:set>
                                      <p:cBhvr>
                                        <p:cTn id="15" fill="hold"/>
                                        <p:tgtEl>
                                          <p:spTgt spid="106">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iterate>
                                    <p:tmAbs val="0"/>
                                  </p:iterate>
                                  <p:childTnLst>
                                    <p:set>
                                      <p:cBhvr>
                                        <p:cTn id="19" fill="hold"/>
                                        <p:tgtEl>
                                          <p:spTgt spid="113"/>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iterate>
                                    <p:tmAbs val="0"/>
                                  </p:iterate>
                                  <p:childTnLst>
                                    <p:set>
                                      <p:cBhvr>
                                        <p:cTn id="23" fill="hold"/>
                                        <p:tgtEl>
                                          <p:spTgt spid="11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iterate>
                                    <p:tmAbs val="0"/>
                                  </p:iterate>
                                  <p:childTnLst>
                                    <p:set>
                                      <p:cBhvr>
                                        <p:cTn id="27" fill="hold"/>
                                        <p:tgtEl>
                                          <p:spTgt spid="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build="p" animBg="1" advAuto="0"/>
      <p:bldP spid="110" grpId="0" animBg="1" advAuto="0"/>
      <p:bldP spid="113" grpId="0" animBg="1" advAuto="0"/>
      <p:bldP spid="116" grpId="0"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US" smtClean="0"/>
              <a:pPr lvl="0"/>
              <a:t>5</a:t>
            </a:fld>
            <a:endParaRPr lang="en-US"/>
          </a:p>
        </p:txBody>
      </p:sp>
      <p:sp>
        <p:nvSpPr>
          <p:cNvPr id="4" name="TextBox 3"/>
          <p:cNvSpPr txBox="1"/>
          <p:nvPr/>
        </p:nvSpPr>
        <p:spPr>
          <a:xfrm>
            <a:off x="1094617" y="378025"/>
            <a:ext cx="7105201" cy="646331"/>
          </a:xfrm>
          <a:prstGeom prst="rect">
            <a:avLst/>
          </a:prstGeom>
          <a:noFill/>
        </p:spPr>
        <p:txBody>
          <a:bodyPr wrap="square" rtlCol="0">
            <a:spAutoFit/>
          </a:bodyPr>
          <a:lstStyle/>
          <a:p>
            <a:pPr algn="ctr"/>
            <a:r>
              <a:rPr lang="en-US" sz="3600" dirty="0" smtClean="0">
                <a:solidFill>
                  <a:srgbClr val="2600FF"/>
                </a:solidFill>
                <a:latin typeface="+mj-lt"/>
              </a:rPr>
              <a:t>KBP Slot Filler Validation</a:t>
            </a:r>
            <a:endParaRPr lang="en-US" sz="3600" dirty="0">
              <a:solidFill>
                <a:srgbClr val="2600FF"/>
              </a:solidFill>
              <a:latin typeface="+mj-lt"/>
            </a:endParaRPr>
          </a:p>
        </p:txBody>
      </p:sp>
      <p:sp>
        <p:nvSpPr>
          <p:cNvPr id="5" name="Shape 106"/>
          <p:cNvSpPr txBox="1">
            <a:spLocks/>
          </p:cNvSpPr>
          <p:nvPr/>
        </p:nvSpPr>
        <p:spPr bwMode="auto">
          <a:xfrm>
            <a:off x="685800" y="1371600"/>
            <a:ext cx="7772400" cy="235957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FF0000"/>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CC00"/>
              </a:buClr>
              <a:buChar char="–"/>
              <a:defRPr sz="2800">
                <a:solidFill>
                  <a:srgbClr val="333399"/>
                </a:solidFill>
                <a:latin typeface="+mn-lt"/>
              </a:defRPr>
            </a:lvl2pPr>
            <a:lvl3pPr marL="1143000" indent="-228600" algn="l" rtl="0" eaLnBrk="0" fontAlgn="base" hangingPunct="0">
              <a:spcBef>
                <a:spcPct val="20000"/>
              </a:spcBef>
              <a:spcAft>
                <a:spcPct val="0"/>
              </a:spcAft>
              <a:buClr>
                <a:srgbClr val="3333CC"/>
              </a:buClr>
              <a:buChar char="•"/>
              <a:defRPr sz="2400">
                <a:solidFill>
                  <a:srgbClr val="006600"/>
                </a:solidFill>
                <a:latin typeface="+mn-lt"/>
              </a:defRPr>
            </a:lvl3pPr>
            <a:lvl4pPr marL="1600200" indent="-228600" algn="l" rtl="0" eaLnBrk="0" fontAlgn="base" hangingPunct="0">
              <a:spcBef>
                <a:spcPct val="20000"/>
              </a:spcBef>
              <a:spcAft>
                <a:spcPct val="0"/>
              </a:spcAft>
              <a:buClr>
                <a:srgbClr val="3333CC"/>
              </a:buClr>
              <a:buChar char="–"/>
              <a:defRPr sz="2000">
                <a:solidFill>
                  <a:schemeClr val="tx1"/>
                </a:solidFill>
                <a:latin typeface="+mn-lt"/>
              </a:defRPr>
            </a:lvl4pPr>
            <a:lvl5pPr marL="2057400" indent="-228600" algn="l" rtl="0" eaLnBrk="0" fontAlgn="base" hangingPunct="0">
              <a:spcBef>
                <a:spcPct val="20000"/>
              </a:spcBef>
              <a:spcAft>
                <a:spcPct val="0"/>
              </a:spcAft>
              <a:buClr>
                <a:srgbClr val="3333CC"/>
              </a:buClr>
              <a:buChar char="»"/>
              <a:defRPr sz="2000">
                <a:solidFill>
                  <a:srgbClr val="0000CC"/>
                </a:solidFill>
                <a:latin typeface="+mn-lt"/>
              </a:defRPr>
            </a:lvl5pPr>
            <a:lvl6pPr marL="2514600" indent="-228600" algn="l" rtl="0" fontAlgn="base">
              <a:spcBef>
                <a:spcPct val="20000"/>
              </a:spcBef>
              <a:spcAft>
                <a:spcPct val="0"/>
              </a:spcAft>
              <a:buClr>
                <a:srgbClr val="3333CC"/>
              </a:buClr>
              <a:buChar char="»"/>
              <a:defRPr sz="2000">
                <a:solidFill>
                  <a:srgbClr val="0000CC"/>
                </a:solidFill>
                <a:latin typeface="+mn-lt"/>
              </a:defRPr>
            </a:lvl6pPr>
            <a:lvl7pPr marL="2971800" indent="-228600" algn="l" rtl="0" fontAlgn="base">
              <a:spcBef>
                <a:spcPct val="20000"/>
              </a:spcBef>
              <a:spcAft>
                <a:spcPct val="0"/>
              </a:spcAft>
              <a:buClr>
                <a:srgbClr val="3333CC"/>
              </a:buClr>
              <a:buChar char="»"/>
              <a:defRPr sz="2000">
                <a:solidFill>
                  <a:srgbClr val="0000CC"/>
                </a:solidFill>
                <a:latin typeface="+mn-lt"/>
              </a:defRPr>
            </a:lvl7pPr>
            <a:lvl8pPr marL="3429000" indent="-228600" algn="l" rtl="0" fontAlgn="base">
              <a:spcBef>
                <a:spcPct val="20000"/>
              </a:spcBef>
              <a:spcAft>
                <a:spcPct val="0"/>
              </a:spcAft>
              <a:buClr>
                <a:srgbClr val="3333CC"/>
              </a:buClr>
              <a:buChar char="»"/>
              <a:defRPr sz="2000">
                <a:solidFill>
                  <a:srgbClr val="0000CC"/>
                </a:solidFill>
                <a:latin typeface="+mn-lt"/>
              </a:defRPr>
            </a:lvl8pPr>
            <a:lvl9pPr marL="3886200" indent="-228600" algn="l" rtl="0" fontAlgn="base">
              <a:spcBef>
                <a:spcPct val="20000"/>
              </a:spcBef>
              <a:spcAft>
                <a:spcPct val="0"/>
              </a:spcAft>
              <a:buClr>
                <a:srgbClr val="3333CC"/>
              </a:buClr>
              <a:buChar char="»"/>
              <a:defRPr sz="2000">
                <a:solidFill>
                  <a:srgbClr val="0000CC"/>
                </a:solidFill>
                <a:latin typeface="+mn-lt"/>
              </a:defRPr>
            </a:lvl9pPr>
          </a:lstStyle>
          <a:p>
            <a:pPr marL="514350" indent="-457200">
              <a:defRPr sz="1800">
                <a:solidFill>
                  <a:srgbClr val="000000"/>
                </a:solidFill>
              </a:defRPr>
            </a:pPr>
            <a:r>
              <a:rPr lang="en-US" sz="2800" dirty="0" err="1" smtClean="0">
                <a:solidFill>
                  <a:srgbClr val="000000"/>
                </a:solidFill>
              </a:rPr>
              <a:t>Ensembling</a:t>
            </a:r>
            <a:r>
              <a:rPr lang="en-US" sz="2800" dirty="0" smtClean="0">
                <a:solidFill>
                  <a:srgbClr val="000000"/>
                </a:solidFill>
              </a:rPr>
              <a:t> used to improve recall as well</a:t>
            </a:r>
            <a:endParaRPr lang="en-US" sz="2800" dirty="0">
              <a:solidFill>
                <a:srgbClr val="000000"/>
              </a:solidFill>
            </a:endParaRPr>
          </a:p>
        </p:txBody>
      </p:sp>
      <p:grpSp>
        <p:nvGrpSpPr>
          <p:cNvPr id="6" name="Group 110"/>
          <p:cNvGrpSpPr/>
          <p:nvPr/>
        </p:nvGrpSpPr>
        <p:grpSpPr>
          <a:xfrm>
            <a:off x="3521024" y="3639415"/>
            <a:ext cx="1892300" cy="1270001"/>
            <a:chOff x="0" y="0"/>
            <a:chExt cx="1892300" cy="1270000"/>
          </a:xfrm>
        </p:grpSpPr>
        <p:sp>
          <p:nvSpPr>
            <p:cNvPr id="7" name="Shape 108"/>
            <p:cNvSpPr/>
            <p:nvPr/>
          </p:nvSpPr>
          <p:spPr>
            <a:xfrm>
              <a:off x="0" y="0"/>
              <a:ext cx="1892300" cy="1270000"/>
            </a:xfrm>
            <a:prstGeom prst="rightArrow">
              <a:avLst>
                <a:gd name="adj1" fmla="val 32000"/>
                <a:gd name="adj2" fmla="val 64000"/>
              </a:avLst>
            </a:prstGeom>
            <a:solidFill>
              <a:srgbClr val="66CCFF"/>
            </a:solidFill>
            <a:ln w="12700" cap="flat">
              <a:solidFill>
                <a:srgbClr val="000000"/>
              </a:solidFill>
              <a:prstDash val="solid"/>
              <a:round/>
            </a:ln>
            <a:effectLst/>
          </p:spPr>
          <p:txBody>
            <a:bodyPr wrap="square" lIns="0" tIns="0" rIns="0" bIns="0" numCol="1" anchor="t">
              <a:noAutofit/>
            </a:bodyPr>
            <a:lstStyle/>
            <a:p>
              <a:pPr lvl="0">
                <a:defRPr sz="2000"/>
              </a:pPr>
              <a:endParaRPr/>
            </a:p>
          </p:txBody>
        </p:sp>
        <p:sp>
          <p:nvSpPr>
            <p:cNvPr id="8" name="Shape 109"/>
            <p:cNvSpPr/>
            <p:nvPr/>
          </p:nvSpPr>
          <p:spPr>
            <a:xfrm>
              <a:off x="282041" y="457809"/>
              <a:ext cx="627425" cy="30777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ctr">
              <a:spAutoFit/>
            </a:bodyPr>
            <a:lstStyle>
              <a:lvl1pPr algn="ctr">
                <a:defRPr sz="2000" b="1"/>
              </a:lvl1pPr>
            </a:lstStyle>
            <a:p>
              <a:pPr lvl="0">
                <a:defRPr sz="1800" b="0"/>
              </a:pPr>
              <a:r>
                <a:rPr lang="en-US" sz="2000" b="1" dirty="0" smtClean="0"/>
                <a:t>union</a:t>
              </a:r>
              <a:endParaRPr sz="2000" b="1" dirty="0"/>
            </a:p>
          </p:txBody>
        </p:sp>
      </p:grpSp>
      <p:grpSp>
        <p:nvGrpSpPr>
          <p:cNvPr id="9" name="Group 113"/>
          <p:cNvGrpSpPr/>
          <p:nvPr/>
        </p:nvGrpSpPr>
        <p:grpSpPr>
          <a:xfrm>
            <a:off x="799608" y="2067050"/>
            <a:ext cx="2552007" cy="2162640"/>
            <a:chOff x="0" y="38580"/>
            <a:chExt cx="2552006" cy="2162638"/>
          </a:xfrm>
        </p:grpSpPr>
        <p:sp>
          <p:nvSpPr>
            <p:cNvPr id="10" name="Shape 111"/>
            <p:cNvSpPr/>
            <p:nvPr/>
          </p:nvSpPr>
          <p:spPr>
            <a:xfrm>
              <a:off x="19049" y="38580"/>
              <a:ext cx="2532957" cy="2162638"/>
            </a:xfrm>
            <a:prstGeom prst="rect">
              <a:avLst/>
            </a:prstGeom>
            <a:solidFill>
              <a:srgbClr val="FFFFFF"/>
            </a:solidFill>
            <a:ln w="12700" cap="flat">
              <a:solidFill>
                <a:srgbClr val="252494"/>
              </a:solidFill>
              <a:prstDash val="solid"/>
              <a:round/>
            </a:ln>
            <a:effectLst/>
            <a:extLst>
              <a:ext uri="{C572A759-6A51-4108-AA02-DFA0A04FC94B}">
                <ma14:wrappingTextBoxFlag xmlns:ma14="http://schemas.microsoft.com/office/mac/drawingml/2011/main" val="1"/>
              </a:ext>
            </a:extLst>
          </p:spPr>
          <p:txBody>
            <a:bodyPr wrap="square" lIns="0" tIns="0" rIns="0" bIns="0" numCol="1" anchor="t">
              <a:noAutofit/>
            </a:bodyPr>
            <a:lstStyle/>
            <a:p>
              <a:pPr lvl="0" algn="ctr">
                <a:defRPr sz="1800"/>
              </a:pPr>
              <a:r>
                <a:rPr sz="2200" b="1" dirty="0">
                  <a:solidFill>
                    <a:srgbClr val="252494"/>
                  </a:solidFill>
                </a:rPr>
                <a:t>per: Barack Obama</a:t>
              </a:r>
            </a:p>
            <a:p>
              <a:pPr lvl="0">
                <a:defRPr sz="1800"/>
              </a:pPr>
              <a:endParaRPr sz="2000" b="1" dirty="0"/>
            </a:p>
            <a:p>
              <a:pPr lvl="0">
                <a:defRPr sz="1800"/>
              </a:pPr>
              <a:r>
                <a:rPr lang="en-US" sz="2000" b="1" dirty="0" smtClean="0">
                  <a:solidFill>
                    <a:srgbClr val="252494"/>
                  </a:solidFill>
                </a:rPr>
                <a:t> </a:t>
              </a:r>
              <a:r>
                <a:rPr sz="2000" b="1" dirty="0" err="1" smtClean="0">
                  <a:solidFill>
                    <a:srgbClr val="252494"/>
                  </a:solidFill>
                </a:rPr>
                <a:t>country_of_birth</a:t>
              </a:r>
              <a:endParaRPr sz="2000" b="1" dirty="0">
                <a:solidFill>
                  <a:srgbClr val="252494"/>
                </a:solidFill>
              </a:endParaRPr>
            </a:p>
            <a:p>
              <a:pPr lvl="0">
                <a:defRPr sz="1800"/>
              </a:pPr>
              <a:r>
                <a:rPr lang="en-US" sz="2000" dirty="0" smtClean="0">
                  <a:solidFill>
                    <a:srgbClr val="252494"/>
                  </a:solidFill>
                </a:rPr>
                <a:t> </a:t>
              </a:r>
              <a:r>
                <a:rPr sz="2000" dirty="0" smtClean="0">
                  <a:solidFill>
                    <a:srgbClr val="252494"/>
                  </a:solidFill>
                </a:rPr>
                <a:t>United </a:t>
              </a:r>
              <a:r>
                <a:rPr sz="2000" dirty="0">
                  <a:solidFill>
                    <a:srgbClr val="252494"/>
                  </a:solidFill>
                </a:rPr>
                <a:t>States</a:t>
              </a:r>
            </a:p>
            <a:p>
              <a:pPr lvl="0">
                <a:defRPr sz="1800"/>
              </a:pPr>
              <a:endParaRPr sz="2000" b="1" dirty="0">
                <a:solidFill>
                  <a:srgbClr val="252494"/>
                </a:solidFill>
              </a:endParaRPr>
            </a:p>
            <a:p>
              <a:pPr lvl="0">
                <a:defRPr sz="1800"/>
              </a:pPr>
              <a:r>
                <a:rPr lang="en-US" sz="2000" b="1" dirty="0" smtClean="0">
                  <a:solidFill>
                    <a:srgbClr val="252494"/>
                  </a:solidFill>
                </a:rPr>
                <a:t> </a:t>
              </a:r>
              <a:r>
                <a:rPr lang="en-US" sz="2000" b="1" dirty="0" smtClean="0">
                  <a:solidFill>
                    <a:srgbClr val="252494"/>
                  </a:solidFill>
                </a:rPr>
                <a:t>children</a:t>
              </a:r>
              <a:endParaRPr sz="2000" b="1" dirty="0">
                <a:solidFill>
                  <a:srgbClr val="252494"/>
                </a:solidFill>
              </a:endParaRPr>
            </a:p>
            <a:p>
              <a:pPr lvl="0">
                <a:defRPr sz="1800"/>
              </a:pPr>
              <a:r>
                <a:rPr lang="en-US" sz="2000" dirty="0" smtClean="0">
                  <a:solidFill>
                    <a:srgbClr val="252494"/>
                  </a:solidFill>
                </a:rPr>
                <a:t> </a:t>
              </a:r>
              <a:r>
                <a:rPr sz="2000" dirty="0" err="1" smtClean="0">
                  <a:solidFill>
                    <a:srgbClr val="252494"/>
                  </a:solidFill>
                </a:rPr>
                <a:t>Malia</a:t>
              </a:r>
              <a:r>
                <a:rPr sz="2000" dirty="0" smtClean="0">
                  <a:solidFill>
                    <a:srgbClr val="252494"/>
                  </a:solidFill>
                </a:rPr>
                <a:t> </a:t>
              </a:r>
              <a:r>
                <a:rPr sz="2000" dirty="0">
                  <a:solidFill>
                    <a:srgbClr val="252494"/>
                  </a:solidFill>
                </a:rPr>
                <a:t>Obama</a:t>
              </a:r>
            </a:p>
          </p:txBody>
        </p:sp>
        <p:sp>
          <p:nvSpPr>
            <p:cNvPr id="11" name="Shape 112"/>
            <p:cNvSpPr/>
            <p:nvPr/>
          </p:nvSpPr>
          <p:spPr>
            <a:xfrm>
              <a:off x="0" y="459829"/>
              <a:ext cx="2545656" cy="1"/>
            </a:xfrm>
            <a:prstGeom prst="line">
              <a:avLst/>
            </a:prstGeom>
            <a:noFill/>
            <a:ln w="12700" cap="flat">
              <a:solidFill>
                <a:srgbClr val="252494"/>
              </a:solidFill>
              <a:prstDash val="solid"/>
              <a:bevel/>
            </a:ln>
            <a:effectLst/>
          </p:spPr>
          <p:txBody>
            <a:bodyPr wrap="square" lIns="0" tIns="0" rIns="0" bIns="0" numCol="1" anchor="t">
              <a:noAutofit/>
            </a:bodyPr>
            <a:lstStyle/>
            <a:p>
              <a:pPr lvl="0" defTabSz="457200">
                <a:defRPr sz="1200">
                  <a:latin typeface="+mn-lt"/>
                  <a:ea typeface="+mn-ea"/>
                  <a:cs typeface="+mn-cs"/>
                  <a:sym typeface="Helvetica"/>
                </a:defRPr>
              </a:pPr>
              <a:endParaRPr/>
            </a:p>
          </p:txBody>
        </p:sp>
      </p:grpSp>
      <p:grpSp>
        <p:nvGrpSpPr>
          <p:cNvPr id="12" name="Group 116"/>
          <p:cNvGrpSpPr/>
          <p:nvPr/>
        </p:nvGrpSpPr>
        <p:grpSpPr>
          <a:xfrm>
            <a:off x="5589084" y="3173806"/>
            <a:ext cx="2491877" cy="2560366"/>
            <a:chOff x="0" y="0"/>
            <a:chExt cx="2967405" cy="2560364"/>
          </a:xfrm>
        </p:grpSpPr>
        <p:sp>
          <p:nvSpPr>
            <p:cNvPr id="13" name="Shape 114"/>
            <p:cNvSpPr/>
            <p:nvPr/>
          </p:nvSpPr>
          <p:spPr>
            <a:xfrm>
              <a:off x="6350" y="0"/>
              <a:ext cx="2946228" cy="2560364"/>
            </a:xfrm>
            <a:prstGeom prst="rect">
              <a:avLst/>
            </a:prstGeom>
            <a:solidFill>
              <a:srgbClr val="FFFFFF"/>
            </a:solidFill>
            <a:ln w="12700" cap="flat">
              <a:solidFill>
                <a:srgbClr val="252494"/>
              </a:solidFill>
              <a:prstDash val="solid"/>
              <a:round/>
            </a:ln>
            <a:effectLst/>
            <a:extLst>
              <a:ext uri="{C572A759-6A51-4108-AA02-DFA0A04FC94B}">
                <ma14:wrappingTextBoxFlag xmlns:ma14="http://schemas.microsoft.com/office/mac/drawingml/2011/main" val="1"/>
              </a:ext>
            </a:extLst>
          </p:spPr>
          <p:txBody>
            <a:bodyPr wrap="square" lIns="0" tIns="0" rIns="0" bIns="0" numCol="1" anchor="t">
              <a:noAutofit/>
            </a:bodyPr>
            <a:lstStyle/>
            <a:p>
              <a:pPr lvl="0" algn="ctr">
                <a:defRPr sz="1800"/>
              </a:pPr>
              <a:r>
                <a:rPr sz="2200" b="1" dirty="0">
                  <a:solidFill>
                    <a:srgbClr val="252494"/>
                  </a:solidFill>
                </a:rPr>
                <a:t>per: Barack Obama</a:t>
              </a:r>
            </a:p>
            <a:p>
              <a:pPr lvl="0">
                <a:defRPr sz="1800"/>
              </a:pPr>
              <a:endParaRPr sz="2000" b="1" dirty="0"/>
            </a:p>
            <a:p>
              <a:pPr lvl="0">
                <a:defRPr sz="1800"/>
              </a:pPr>
              <a:r>
                <a:rPr lang="en-US" sz="2000" b="1" dirty="0" smtClean="0">
                  <a:solidFill>
                    <a:srgbClr val="252494"/>
                  </a:solidFill>
                </a:rPr>
                <a:t> </a:t>
              </a:r>
              <a:r>
                <a:rPr sz="2000" b="1" dirty="0" err="1" smtClean="0">
                  <a:solidFill>
                    <a:srgbClr val="252494"/>
                  </a:solidFill>
                </a:rPr>
                <a:t>country_of_birth</a:t>
              </a:r>
              <a:endParaRPr sz="2000" b="1" dirty="0">
                <a:solidFill>
                  <a:srgbClr val="252494"/>
                </a:solidFill>
              </a:endParaRPr>
            </a:p>
            <a:p>
              <a:pPr lvl="0">
                <a:defRPr sz="1800"/>
              </a:pPr>
              <a:r>
                <a:rPr lang="en-US" sz="2000" dirty="0" smtClean="0">
                  <a:solidFill>
                    <a:srgbClr val="252494"/>
                  </a:solidFill>
                </a:rPr>
                <a:t> </a:t>
              </a:r>
              <a:r>
                <a:rPr sz="2000" dirty="0" smtClean="0">
                  <a:solidFill>
                    <a:srgbClr val="252494"/>
                  </a:solidFill>
                </a:rPr>
                <a:t>United </a:t>
              </a:r>
              <a:r>
                <a:rPr sz="2000" dirty="0">
                  <a:solidFill>
                    <a:srgbClr val="252494"/>
                  </a:solidFill>
                </a:rPr>
                <a:t>States</a:t>
              </a:r>
            </a:p>
            <a:p>
              <a:pPr lvl="0">
                <a:defRPr sz="1800"/>
              </a:pPr>
              <a:endParaRPr sz="2000" b="1" dirty="0">
                <a:solidFill>
                  <a:srgbClr val="252494"/>
                </a:solidFill>
              </a:endParaRPr>
            </a:p>
            <a:p>
              <a:pPr lvl="0">
                <a:defRPr sz="1800"/>
              </a:pPr>
              <a:r>
                <a:rPr lang="en-US" sz="2000" b="1" dirty="0" smtClean="0">
                  <a:solidFill>
                    <a:srgbClr val="252494"/>
                  </a:solidFill>
                </a:rPr>
                <a:t> children</a:t>
              </a:r>
              <a:endParaRPr sz="2000" b="1" dirty="0">
                <a:solidFill>
                  <a:srgbClr val="252494"/>
                </a:solidFill>
              </a:endParaRPr>
            </a:p>
            <a:p>
              <a:pPr lvl="0">
                <a:defRPr sz="1800"/>
              </a:pPr>
              <a:r>
                <a:rPr lang="en-US" sz="2000" dirty="0" smtClean="0">
                  <a:solidFill>
                    <a:srgbClr val="252494"/>
                  </a:solidFill>
                </a:rPr>
                <a:t> </a:t>
              </a:r>
              <a:r>
                <a:rPr lang="en-US" dirty="0" err="1" smtClean="0">
                  <a:solidFill>
                    <a:srgbClr val="252494"/>
                  </a:solidFill>
                </a:rPr>
                <a:t>Malia</a:t>
              </a:r>
              <a:r>
                <a:rPr lang="en-US" dirty="0" smtClean="0">
                  <a:solidFill>
                    <a:srgbClr val="252494"/>
                  </a:solidFill>
                </a:rPr>
                <a:t> Obama</a:t>
              </a:r>
            </a:p>
            <a:p>
              <a:pPr lvl="0">
                <a:defRPr sz="1800"/>
              </a:pPr>
              <a:r>
                <a:rPr lang="en-US" sz="2000" dirty="0" smtClean="0">
                  <a:solidFill>
                    <a:srgbClr val="252494"/>
                  </a:solidFill>
                </a:rPr>
                <a:t> Sasha Obama</a:t>
              </a:r>
              <a:endParaRPr sz="2000" dirty="0">
                <a:solidFill>
                  <a:srgbClr val="252494"/>
                </a:solidFill>
              </a:endParaRPr>
            </a:p>
          </p:txBody>
        </p:sp>
        <p:sp>
          <p:nvSpPr>
            <p:cNvPr id="14" name="Shape 115"/>
            <p:cNvSpPr/>
            <p:nvPr/>
          </p:nvSpPr>
          <p:spPr>
            <a:xfrm flipV="1">
              <a:off x="0" y="437306"/>
              <a:ext cx="2967405" cy="28873"/>
            </a:xfrm>
            <a:prstGeom prst="line">
              <a:avLst/>
            </a:prstGeom>
            <a:noFill/>
            <a:ln w="12700" cap="flat">
              <a:solidFill>
                <a:srgbClr val="252494"/>
              </a:solidFill>
              <a:prstDash val="solid"/>
              <a:bevel/>
            </a:ln>
            <a:effectLst/>
          </p:spPr>
          <p:txBody>
            <a:bodyPr wrap="square" lIns="0" tIns="0" rIns="0" bIns="0" numCol="1" anchor="t">
              <a:noAutofit/>
            </a:bodyPr>
            <a:lstStyle/>
            <a:p>
              <a:pPr lvl="0" defTabSz="457200">
                <a:defRPr sz="1200">
                  <a:latin typeface="+mn-lt"/>
                  <a:ea typeface="+mn-ea"/>
                  <a:cs typeface="+mn-cs"/>
                  <a:sym typeface="Helvetica"/>
                </a:defRPr>
              </a:pPr>
              <a:endParaRPr/>
            </a:p>
          </p:txBody>
        </p:sp>
      </p:grpSp>
      <p:grpSp>
        <p:nvGrpSpPr>
          <p:cNvPr id="15" name="Group 113"/>
          <p:cNvGrpSpPr/>
          <p:nvPr/>
        </p:nvGrpSpPr>
        <p:grpSpPr>
          <a:xfrm>
            <a:off x="815042" y="4333335"/>
            <a:ext cx="2552006" cy="2240309"/>
            <a:chOff x="0" y="0"/>
            <a:chExt cx="2552005" cy="2201217"/>
          </a:xfrm>
        </p:grpSpPr>
        <p:sp>
          <p:nvSpPr>
            <p:cNvPr id="16" name="Shape 111"/>
            <p:cNvSpPr/>
            <p:nvPr/>
          </p:nvSpPr>
          <p:spPr>
            <a:xfrm>
              <a:off x="19049" y="0"/>
              <a:ext cx="2532957" cy="2201218"/>
            </a:xfrm>
            <a:prstGeom prst="rect">
              <a:avLst/>
            </a:prstGeom>
            <a:solidFill>
              <a:srgbClr val="FFFFFF"/>
            </a:solidFill>
            <a:ln w="12700" cap="flat">
              <a:solidFill>
                <a:srgbClr val="252494"/>
              </a:solidFill>
              <a:prstDash val="solid"/>
              <a:round/>
            </a:ln>
            <a:effectLst/>
            <a:extLst>
              <a:ext uri="{C572A759-6A51-4108-AA02-DFA0A04FC94B}">
                <ma14:wrappingTextBoxFlag xmlns:ma14="http://schemas.microsoft.com/office/mac/drawingml/2011/main" val="1"/>
              </a:ext>
            </a:extLst>
          </p:spPr>
          <p:txBody>
            <a:bodyPr wrap="square" lIns="0" tIns="0" rIns="0" bIns="0" numCol="1" anchor="t">
              <a:noAutofit/>
            </a:bodyPr>
            <a:lstStyle/>
            <a:p>
              <a:pPr lvl="0" algn="ctr">
                <a:defRPr sz="1800"/>
              </a:pPr>
              <a:r>
                <a:rPr sz="2200" b="1" dirty="0">
                  <a:solidFill>
                    <a:srgbClr val="252494"/>
                  </a:solidFill>
                </a:rPr>
                <a:t>per: Barack Obama</a:t>
              </a:r>
            </a:p>
            <a:p>
              <a:pPr lvl="0">
                <a:defRPr sz="1800"/>
              </a:pPr>
              <a:endParaRPr sz="2000" b="1" dirty="0" smtClean="0"/>
            </a:p>
            <a:p>
              <a:pPr lvl="0">
                <a:defRPr sz="1800"/>
              </a:pPr>
              <a:r>
                <a:rPr lang="en-US" sz="2000" b="1" dirty="0" smtClean="0">
                  <a:solidFill>
                    <a:srgbClr val="252494"/>
                  </a:solidFill>
                </a:rPr>
                <a:t> </a:t>
              </a:r>
              <a:r>
                <a:rPr sz="2000" b="1" dirty="0" err="1" smtClean="0">
                  <a:solidFill>
                    <a:srgbClr val="252494"/>
                  </a:solidFill>
                </a:rPr>
                <a:t>country_of_birth</a:t>
              </a:r>
              <a:endParaRPr sz="2000" b="1" dirty="0">
                <a:solidFill>
                  <a:srgbClr val="252494"/>
                </a:solidFill>
              </a:endParaRPr>
            </a:p>
            <a:p>
              <a:pPr lvl="0">
                <a:defRPr sz="1800"/>
              </a:pPr>
              <a:r>
                <a:rPr lang="en-US" sz="2000" dirty="0" smtClean="0">
                  <a:solidFill>
                    <a:srgbClr val="252494"/>
                  </a:solidFill>
                </a:rPr>
                <a:t> </a:t>
              </a:r>
              <a:r>
                <a:rPr sz="2000" dirty="0" smtClean="0">
                  <a:solidFill>
                    <a:srgbClr val="252494"/>
                  </a:solidFill>
                </a:rPr>
                <a:t>United </a:t>
              </a:r>
              <a:r>
                <a:rPr sz="2000" dirty="0">
                  <a:solidFill>
                    <a:srgbClr val="252494"/>
                  </a:solidFill>
                </a:rPr>
                <a:t>States</a:t>
              </a:r>
            </a:p>
            <a:p>
              <a:pPr lvl="0">
                <a:defRPr sz="1800"/>
              </a:pPr>
              <a:endParaRPr sz="2000" b="1" dirty="0">
                <a:solidFill>
                  <a:srgbClr val="252494"/>
                </a:solidFill>
              </a:endParaRPr>
            </a:p>
            <a:p>
              <a:pPr lvl="0">
                <a:defRPr sz="1800"/>
              </a:pPr>
              <a:r>
                <a:rPr lang="en-US" sz="2000" b="1" dirty="0" smtClean="0">
                  <a:solidFill>
                    <a:srgbClr val="252494"/>
                  </a:solidFill>
                </a:rPr>
                <a:t> </a:t>
              </a:r>
              <a:r>
                <a:rPr lang="en-US" sz="2000" b="1" dirty="0" smtClean="0">
                  <a:solidFill>
                    <a:srgbClr val="252494"/>
                  </a:solidFill>
                </a:rPr>
                <a:t>children</a:t>
              </a:r>
              <a:endParaRPr sz="2000" b="1" dirty="0">
                <a:solidFill>
                  <a:srgbClr val="252494"/>
                </a:solidFill>
              </a:endParaRPr>
            </a:p>
            <a:p>
              <a:pPr lvl="0">
                <a:defRPr sz="1800"/>
              </a:pPr>
              <a:r>
                <a:rPr lang="en-US" sz="2000" dirty="0" smtClean="0">
                  <a:solidFill>
                    <a:srgbClr val="252494"/>
                  </a:solidFill>
                </a:rPr>
                <a:t> </a:t>
              </a:r>
              <a:r>
                <a:rPr lang="en-US" sz="2000" dirty="0" smtClean="0">
                  <a:solidFill>
                    <a:srgbClr val="252494"/>
                  </a:solidFill>
                </a:rPr>
                <a:t>Sasha</a:t>
              </a:r>
              <a:r>
                <a:rPr sz="2000" dirty="0" smtClean="0">
                  <a:solidFill>
                    <a:srgbClr val="252494"/>
                  </a:solidFill>
                </a:rPr>
                <a:t> </a:t>
              </a:r>
              <a:r>
                <a:rPr sz="2000" dirty="0">
                  <a:solidFill>
                    <a:srgbClr val="252494"/>
                  </a:solidFill>
                </a:rPr>
                <a:t>Obama</a:t>
              </a:r>
            </a:p>
          </p:txBody>
        </p:sp>
        <p:sp>
          <p:nvSpPr>
            <p:cNvPr id="17" name="Shape 112"/>
            <p:cNvSpPr/>
            <p:nvPr/>
          </p:nvSpPr>
          <p:spPr>
            <a:xfrm>
              <a:off x="0" y="459829"/>
              <a:ext cx="2545656" cy="1"/>
            </a:xfrm>
            <a:prstGeom prst="line">
              <a:avLst/>
            </a:prstGeom>
            <a:noFill/>
            <a:ln w="12700" cap="flat">
              <a:solidFill>
                <a:srgbClr val="252494"/>
              </a:solidFill>
              <a:prstDash val="solid"/>
              <a:bevel/>
            </a:ln>
            <a:effectLst/>
          </p:spPr>
          <p:txBody>
            <a:bodyPr wrap="square" lIns="0" tIns="0" rIns="0" bIns="0" numCol="1" anchor="t">
              <a:noAutofit/>
            </a:bodyPr>
            <a:lstStyle/>
            <a:p>
              <a:pPr lvl="0" defTabSz="457200">
                <a:defRPr sz="1200">
                  <a:latin typeface="+mn-lt"/>
                  <a:ea typeface="+mn-ea"/>
                  <a:cs typeface="+mn-cs"/>
                  <a:sym typeface="Helvetica"/>
                </a:defRPr>
              </a:pPr>
              <a:endParaRPr/>
            </a:p>
          </p:txBody>
        </p:sp>
      </p:grpSp>
    </p:spTree>
    <p:extLst>
      <p:ext uri="{BB962C8B-B14F-4D97-AF65-F5344CB8AC3E}">
        <p14:creationId xmlns:p14="http://schemas.microsoft.com/office/powerpoint/2010/main" val="4123879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5">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5">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iterate>
                                    <p:tmAbs val="0"/>
                                  </p:iterate>
                                  <p:childTnLst>
                                    <p:set>
                                      <p:cBhvr>
                                        <p:cTn id="13" fill="hold"/>
                                        <p:tgtEl>
                                          <p:spTgt spid="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iterate>
                                    <p:tmAbs val="0"/>
                                  </p:iterate>
                                  <p:childTnLst>
                                    <p:set>
                                      <p:cBhvr>
                                        <p:cTn id="17" fill="hold"/>
                                        <p:tgtEl>
                                          <p:spTgt spid="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iterate>
                                    <p:tmAbs val="0"/>
                                  </p:iterate>
                                  <p:childTnLst>
                                    <p:set>
                                      <p:cBhvr>
                                        <p:cTn id="21" fill="hold"/>
                                        <p:tgtEl>
                                          <p:spTgt spid="1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iterate>
                                    <p:tmAbs val="0"/>
                                  </p:iterate>
                                  <p:childTnLst>
                                    <p:set>
                                      <p:cBhvr>
                                        <p:cTn id="25" fill="hold"/>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dvAuto="0"/>
      <p:bldP spid="6" grpId="0" animBg="1" advAuto="0"/>
      <p:bldP spid="9" grpId="0" animBg="1" advAuto="0"/>
      <p:bldP spid="12" grpId="0" animBg="1" advAuto="0"/>
      <p:bldP spid="15" grpId="0"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Shape 63"/>
          <p:cNvSpPr>
            <a:spLocks noGrp="1"/>
          </p:cNvSpPr>
          <p:nvPr>
            <p:ph type="title" idx="4294967295"/>
          </p:nvPr>
        </p:nvSpPr>
        <p:spPr>
          <a:xfrm>
            <a:off x="685800" y="228600"/>
            <a:ext cx="7772400" cy="990600"/>
          </a:xfrm>
          <a:prstGeom prst="rect">
            <a:avLst/>
          </a:prstGeom>
        </p:spPr>
        <p:txBody>
          <a:bodyPr lIns="0" tIns="0" rIns="0" bIns="0">
            <a:normAutofit/>
          </a:bodyPr>
          <a:lstStyle/>
          <a:p>
            <a:pPr lvl="0">
              <a:defRPr sz="1800">
                <a:solidFill>
                  <a:srgbClr val="000000"/>
                </a:solidFill>
              </a:defRPr>
            </a:pPr>
            <a:r>
              <a:rPr sz="3600">
                <a:solidFill>
                  <a:srgbClr val="3333FF"/>
                </a:solidFill>
              </a:rPr>
              <a:t>Ensembling</a:t>
            </a:r>
          </a:p>
        </p:txBody>
      </p:sp>
      <p:sp>
        <p:nvSpPr>
          <p:cNvPr id="64" name="Shape 64"/>
          <p:cNvSpPr/>
          <p:nvPr/>
        </p:nvSpPr>
        <p:spPr>
          <a:xfrm>
            <a:off x="1872505" y="1896119"/>
            <a:ext cx="1379688" cy="542281"/>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46799" tIns="46799" rIns="46799" bIns="46799" anchor="ctr"/>
          <a:lstStyle>
            <a:lvl1pPr algn="ctr">
              <a:defRPr sz="2000"/>
            </a:lvl1pPr>
          </a:lstStyle>
          <a:p>
            <a:pPr lvl="0">
              <a:defRPr sz="1800"/>
            </a:pPr>
            <a:r>
              <a:rPr sz="2000"/>
              <a:t>System 1</a:t>
            </a:r>
          </a:p>
        </p:txBody>
      </p:sp>
      <p:sp>
        <p:nvSpPr>
          <p:cNvPr id="65" name="Shape 65"/>
          <p:cNvSpPr/>
          <p:nvPr/>
        </p:nvSpPr>
        <p:spPr>
          <a:xfrm>
            <a:off x="1872505" y="2747019"/>
            <a:ext cx="1379688" cy="542281"/>
          </a:xfrm>
          <a:prstGeom prst="rect">
            <a:avLst/>
          </a:prstGeom>
          <a:solidFill>
            <a:srgbClr val="66CCFF"/>
          </a:solidFill>
          <a:ln w="12700">
            <a:solidFill/>
            <a:round/>
          </a:ln>
        </p:spPr>
        <p:txBody>
          <a:bodyPr lIns="0" tIns="0" rIns="0" bIns="0"/>
          <a:lstStyle/>
          <a:p>
            <a:pPr lvl="0">
              <a:defRPr sz="2000"/>
            </a:pPr>
            <a:endParaRPr/>
          </a:p>
        </p:txBody>
      </p:sp>
      <p:sp>
        <p:nvSpPr>
          <p:cNvPr id="66" name="Shape 66"/>
          <p:cNvSpPr/>
          <p:nvPr/>
        </p:nvSpPr>
        <p:spPr>
          <a:xfrm>
            <a:off x="1872505" y="4385319"/>
            <a:ext cx="1379688" cy="542281"/>
          </a:xfrm>
          <a:prstGeom prst="rect">
            <a:avLst/>
          </a:prstGeom>
          <a:solidFill>
            <a:srgbClr val="66CCFF"/>
          </a:solidFill>
          <a:ln w="12700">
            <a:solidFill/>
            <a:round/>
          </a:ln>
        </p:spPr>
        <p:txBody>
          <a:bodyPr lIns="0" tIns="0" rIns="0" bIns="0"/>
          <a:lstStyle/>
          <a:p>
            <a:pPr lvl="0">
              <a:defRPr sz="2000"/>
            </a:pPr>
            <a:endParaRPr/>
          </a:p>
        </p:txBody>
      </p:sp>
      <p:sp>
        <p:nvSpPr>
          <p:cNvPr id="67" name="Shape 67"/>
          <p:cNvSpPr/>
          <p:nvPr/>
        </p:nvSpPr>
        <p:spPr>
          <a:xfrm>
            <a:off x="1872505" y="5236219"/>
            <a:ext cx="1379688" cy="542281"/>
          </a:xfrm>
          <a:prstGeom prst="rect">
            <a:avLst/>
          </a:prstGeom>
          <a:solidFill>
            <a:srgbClr val="66CCFF"/>
          </a:solidFill>
          <a:ln w="12700">
            <a:solidFill/>
            <a:round/>
          </a:ln>
        </p:spPr>
        <p:txBody>
          <a:bodyPr lIns="0" tIns="0" rIns="0" bIns="0"/>
          <a:lstStyle/>
          <a:p>
            <a:pPr lvl="0">
              <a:defRPr sz="2000"/>
            </a:pPr>
            <a:endParaRPr/>
          </a:p>
        </p:txBody>
      </p:sp>
      <p:sp>
        <p:nvSpPr>
          <p:cNvPr id="68" name="Shape 68"/>
          <p:cNvSpPr/>
          <p:nvPr/>
        </p:nvSpPr>
        <p:spPr>
          <a:xfrm>
            <a:off x="2521421" y="3676650"/>
            <a:ext cx="81856" cy="508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69" name="Shape 69"/>
          <p:cNvSpPr/>
          <p:nvPr/>
        </p:nvSpPr>
        <p:spPr>
          <a:xfrm>
            <a:off x="2521421" y="3841750"/>
            <a:ext cx="81856" cy="508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70" name="Shape 70"/>
          <p:cNvSpPr/>
          <p:nvPr/>
        </p:nvSpPr>
        <p:spPr>
          <a:xfrm>
            <a:off x="2521421" y="4019550"/>
            <a:ext cx="81856" cy="508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71" name="Shape 71"/>
          <p:cNvSpPr/>
          <p:nvPr/>
        </p:nvSpPr>
        <p:spPr>
          <a:xfrm flipV="1">
            <a:off x="785613" y="2174230"/>
            <a:ext cx="1081288" cy="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72" name="Shape 72"/>
          <p:cNvSpPr/>
          <p:nvPr/>
        </p:nvSpPr>
        <p:spPr>
          <a:xfrm flipV="1">
            <a:off x="772913" y="3012430"/>
            <a:ext cx="1081288" cy="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73" name="Shape 73"/>
          <p:cNvSpPr/>
          <p:nvPr/>
        </p:nvSpPr>
        <p:spPr>
          <a:xfrm>
            <a:off x="798313" y="4650730"/>
            <a:ext cx="1081288" cy="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74" name="Shape 74"/>
          <p:cNvSpPr/>
          <p:nvPr/>
        </p:nvSpPr>
        <p:spPr>
          <a:xfrm>
            <a:off x="785613" y="5488930"/>
            <a:ext cx="1081288" cy="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75" name="Shape 75"/>
          <p:cNvSpPr/>
          <p:nvPr/>
        </p:nvSpPr>
        <p:spPr>
          <a:xfrm>
            <a:off x="5461000" y="3505200"/>
            <a:ext cx="1633439" cy="981075"/>
          </a:xfrm>
          <a:prstGeom prst="rect">
            <a:avLst/>
          </a:prstGeom>
          <a:solidFill>
            <a:srgbClr val="FF5050"/>
          </a:solidFill>
          <a:ln w="12700">
            <a:solidFill/>
            <a:round/>
          </a:ln>
          <a:extLst>
            <a:ext uri="{C572A759-6A51-4108-AA02-DFA0A04FC94B}">
              <ma14:wrappingTextBoxFlag xmlns:ma14="http://schemas.microsoft.com/office/mac/drawingml/2011/main" val="1"/>
            </a:ext>
          </a:extLst>
        </p:spPr>
        <p:txBody>
          <a:bodyPr lIns="46799" tIns="46799" rIns="46799" bIns="46799" anchor="ctr"/>
          <a:lstStyle>
            <a:lvl1pPr algn="ctr">
              <a:defRPr sz="2400"/>
            </a:lvl1pPr>
          </a:lstStyle>
          <a:p>
            <a:pPr lvl="0">
              <a:defRPr sz="1800"/>
            </a:pPr>
            <a:r>
              <a:rPr sz="2400"/>
              <a:t>f( )</a:t>
            </a:r>
          </a:p>
        </p:txBody>
      </p:sp>
      <p:sp>
        <p:nvSpPr>
          <p:cNvPr id="76" name="Shape 76"/>
          <p:cNvSpPr/>
          <p:nvPr/>
        </p:nvSpPr>
        <p:spPr>
          <a:xfrm>
            <a:off x="3254932" y="2198287"/>
            <a:ext cx="2214206" cy="1593024"/>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77" name="Shape 77"/>
          <p:cNvSpPr/>
          <p:nvPr/>
        </p:nvSpPr>
        <p:spPr>
          <a:xfrm>
            <a:off x="3239114" y="2977720"/>
            <a:ext cx="2216788" cy="93606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78" name="Shape 78"/>
          <p:cNvSpPr/>
          <p:nvPr/>
        </p:nvSpPr>
        <p:spPr>
          <a:xfrm flipV="1">
            <a:off x="3233856" y="4034923"/>
            <a:ext cx="2225896" cy="648614"/>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79" name="Shape 79"/>
          <p:cNvSpPr/>
          <p:nvPr/>
        </p:nvSpPr>
        <p:spPr>
          <a:xfrm flipV="1">
            <a:off x="3246219" y="4238089"/>
            <a:ext cx="2228493" cy="1229192"/>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80" name="Shape 80"/>
          <p:cNvSpPr/>
          <p:nvPr/>
        </p:nvSpPr>
        <p:spPr>
          <a:xfrm>
            <a:off x="7084813" y="4044950"/>
            <a:ext cx="1081287" cy="0"/>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81" name="Shape 81"/>
          <p:cNvSpPr/>
          <p:nvPr/>
        </p:nvSpPr>
        <p:spPr>
          <a:xfrm>
            <a:off x="2003549" y="2830704"/>
            <a:ext cx="1044786" cy="374911"/>
          </a:xfrm>
          <a:prstGeom prst="rect">
            <a:avLst/>
          </a:prstGeom>
          <a:solidFill>
            <a:srgbClr val="66CCFF"/>
          </a:solidFill>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2000"/>
            </a:lvl1pPr>
          </a:lstStyle>
          <a:p>
            <a:pPr lvl="0">
              <a:defRPr sz="1800"/>
            </a:pPr>
            <a:r>
              <a:rPr sz="2000"/>
              <a:t>System 2</a:t>
            </a:r>
          </a:p>
        </p:txBody>
      </p:sp>
      <p:sp>
        <p:nvSpPr>
          <p:cNvPr id="82" name="Shape 82"/>
          <p:cNvSpPr/>
          <p:nvPr/>
        </p:nvSpPr>
        <p:spPr>
          <a:xfrm>
            <a:off x="1914649" y="4469005"/>
            <a:ext cx="1312801" cy="374911"/>
          </a:xfrm>
          <a:prstGeom prst="rect">
            <a:avLst/>
          </a:prstGeom>
          <a:solidFill>
            <a:srgbClr val="66CCFF"/>
          </a:solidFill>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2000"/>
            </a:lvl1pPr>
          </a:lstStyle>
          <a:p>
            <a:pPr lvl="0">
              <a:defRPr sz="1800"/>
            </a:pPr>
            <a:r>
              <a:rPr sz="2000"/>
              <a:t>System N-1</a:t>
            </a:r>
          </a:p>
        </p:txBody>
      </p:sp>
      <p:sp>
        <p:nvSpPr>
          <p:cNvPr id="83" name="Shape 83"/>
          <p:cNvSpPr/>
          <p:nvPr/>
        </p:nvSpPr>
        <p:spPr>
          <a:xfrm>
            <a:off x="2003549" y="5319904"/>
            <a:ext cx="1101217" cy="374911"/>
          </a:xfrm>
          <a:prstGeom prst="rect">
            <a:avLst/>
          </a:prstGeom>
          <a:solidFill>
            <a:srgbClr val="66CCFF"/>
          </a:solidFill>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defRPr sz="2000"/>
            </a:lvl1pPr>
          </a:lstStyle>
          <a:p>
            <a:pPr lvl="0">
              <a:defRPr sz="1800"/>
            </a:pPr>
            <a:r>
              <a:rPr sz="2000"/>
              <a:t>System N</a:t>
            </a:r>
          </a:p>
        </p:txBody>
      </p:sp>
      <p:sp>
        <p:nvSpPr>
          <p:cNvPr id="84" name="Shape 84"/>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pPr>
            <a:fld id="{86CB4B4D-7CA3-9044-876B-883B54F8677D}" type="slidenum">
              <a:rPr sz="1200"/>
              <a:pPr lvl="0">
                <a:defRPr sz="1800"/>
              </a:pPr>
              <a:t>6</a:t>
            </a:fld>
            <a:endParaRPr sz="1200"/>
          </a:p>
        </p:txBody>
      </p:sp>
      <p:sp>
        <p:nvSpPr>
          <p:cNvPr id="85" name="Shape 85"/>
          <p:cNvSpPr/>
          <p:nvPr/>
        </p:nvSpPr>
        <p:spPr>
          <a:xfrm>
            <a:off x="1081316" y="1773615"/>
            <a:ext cx="524012" cy="31356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defRPr sz="1800"/>
            </a:pPr>
            <a:r>
              <a:rPr sz="1600"/>
              <a:t>input</a:t>
            </a:r>
          </a:p>
        </p:txBody>
      </p:sp>
      <p:sp>
        <p:nvSpPr>
          <p:cNvPr id="86" name="Shape 86"/>
          <p:cNvSpPr/>
          <p:nvPr/>
        </p:nvSpPr>
        <p:spPr>
          <a:xfrm>
            <a:off x="1051551" y="2637727"/>
            <a:ext cx="524012" cy="31356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600"/>
              <a:t>input</a:t>
            </a:r>
          </a:p>
        </p:txBody>
      </p:sp>
      <p:sp>
        <p:nvSpPr>
          <p:cNvPr id="87" name="Shape 87"/>
          <p:cNvSpPr/>
          <p:nvPr/>
        </p:nvSpPr>
        <p:spPr>
          <a:xfrm>
            <a:off x="1096199" y="4269405"/>
            <a:ext cx="524012" cy="31356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600"/>
              <a:t>input</a:t>
            </a:r>
          </a:p>
        </p:txBody>
      </p:sp>
      <p:sp>
        <p:nvSpPr>
          <p:cNvPr id="88" name="Shape 88"/>
          <p:cNvSpPr/>
          <p:nvPr/>
        </p:nvSpPr>
        <p:spPr>
          <a:xfrm>
            <a:off x="1066434" y="5133516"/>
            <a:ext cx="524012" cy="31356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600"/>
              <a:t>input</a:t>
            </a:r>
          </a:p>
        </p:txBody>
      </p:sp>
      <p:sp>
        <p:nvSpPr>
          <p:cNvPr id="89" name="Shape 89"/>
          <p:cNvSpPr/>
          <p:nvPr/>
        </p:nvSpPr>
        <p:spPr>
          <a:xfrm>
            <a:off x="7312651" y="3710366"/>
            <a:ext cx="625612" cy="31356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defRPr sz="1800"/>
            </a:pPr>
            <a:r>
              <a:rPr sz="1600"/>
              <a:t>output</a:t>
            </a:r>
          </a:p>
        </p:txBody>
      </p:sp>
    </p:spTree>
    <p:extLst>
      <p:ext uri="{BB962C8B-B14F-4D97-AF65-F5344CB8AC3E}">
        <p14:creationId xmlns:p14="http://schemas.microsoft.com/office/powerpoint/2010/main" val="144584368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title" idx="4294967295"/>
          </p:nvPr>
        </p:nvSpPr>
        <p:spPr>
          <a:xfrm>
            <a:off x="685800" y="228600"/>
            <a:ext cx="7772400" cy="990600"/>
          </a:xfrm>
          <a:prstGeom prst="rect">
            <a:avLst/>
          </a:prstGeom>
        </p:spPr>
        <p:txBody>
          <a:bodyPr lIns="0" tIns="0" rIns="0" bIns="0">
            <a:normAutofit/>
          </a:bodyPr>
          <a:lstStyle/>
          <a:p>
            <a:pPr lvl="0">
              <a:defRPr sz="1800">
                <a:solidFill>
                  <a:srgbClr val="000000"/>
                </a:solidFill>
              </a:defRPr>
            </a:pPr>
            <a:r>
              <a:rPr sz="4000" dirty="0" smtClean="0">
                <a:solidFill>
                  <a:srgbClr val="3333FF"/>
                </a:solidFill>
              </a:rPr>
              <a:t>Stacking</a:t>
            </a:r>
            <a:r>
              <a:rPr lang="en-US" sz="3600" dirty="0" smtClean="0">
                <a:solidFill>
                  <a:srgbClr val="3333FF"/>
                </a:solidFill>
              </a:rPr>
              <a:t/>
            </a:r>
            <a:br>
              <a:rPr lang="en-US" sz="3600" dirty="0" smtClean="0">
                <a:solidFill>
                  <a:srgbClr val="3333FF"/>
                </a:solidFill>
              </a:rPr>
            </a:br>
            <a:r>
              <a:rPr lang="en-US" sz="2400" dirty="0" smtClean="0">
                <a:solidFill>
                  <a:srgbClr val="336600"/>
                </a:solidFill>
              </a:rPr>
              <a:t>(</a:t>
            </a:r>
            <a:r>
              <a:rPr lang="en-US" sz="2400" dirty="0" err="1" smtClean="0">
                <a:solidFill>
                  <a:srgbClr val="336600"/>
                </a:solidFill>
              </a:rPr>
              <a:t>Wolpert</a:t>
            </a:r>
            <a:r>
              <a:rPr lang="en-US" sz="2400" dirty="0" smtClean="0">
                <a:solidFill>
                  <a:srgbClr val="336600"/>
                </a:solidFill>
              </a:rPr>
              <a:t>, 1992)</a:t>
            </a:r>
            <a:endParaRPr sz="4400" dirty="0">
              <a:solidFill>
                <a:srgbClr val="336600"/>
              </a:solidFill>
            </a:endParaRPr>
          </a:p>
        </p:txBody>
      </p:sp>
      <p:sp>
        <p:nvSpPr>
          <p:cNvPr id="121" name="Shape 121"/>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lstStyle/>
          <a:p>
            <a:pPr lvl="0">
              <a:defRPr sz="1800"/>
            </a:pPr>
            <a:fld id="{86CB4B4D-7CA3-9044-876B-883B54F8677D}" type="slidenum">
              <a:rPr sz="1200"/>
              <a:pPr lvl="0">
                <a:defRPr sz="1800"/>
              </a:pPr>
              <a:t>7</a:t>
            </a:fld>
            <a:endParaRPr sz="1200"/>
          </a:p>
        </p:txBody>
      </p:sp>
      <p:sp>
        <p:nvSpPr>
          <p:cNvPr id="122" name="Shape 122"/>
          <p:cNvSpPr/>
          <p:nvPr/>
        </p:nvSpPr>
        <p:spPr>
          <a:xfrm>
            <a:off x="3239027" y="4016480"/>
            <a:ext cx="81856" cy="508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23" name="Shape 123"/>
          <p:cNvSpPr/>
          <p:nvPr/>
        </p:nvSpPr>
        <p:spPr>
          <a:xfrm>
            <a:off x="3239027" y="4181580"/>
            <a:ext cx="81856" cy="508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24" name="Shape 124"/>
          <p:cNvSpPr/>
          <p:nvPr/>
        </p:nvSpPr>
        <p:spPr>
          <a:xfrm>
            <a:off x="3239027" y="4359380"/>
            <a:ext cx="81856" cy="508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25" name="Shape 125"/>
          <p:cNvSpPr/>
          <p:nvPr/>
        </p:nvSpPr>
        <p:spPr>
          <a:xfrm>
            <a:off x="3711487" y="2544467"/>
            <a:ext cx="2183657" cy="1370725"/>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26" name="Shape 126"/>
          <p:cNvSpPr/>
          <p:nvPr/>
        </p:nvSpPr>
        <p:spPr>
          <a:xfrm>
            <a:off x="3695669" y="3323900"/>
            <a:ext cx="1997862" cy="896853"/>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27" name="Shape 127"/>
          <p:cNvSpPr/>
          <p:nvPr/>
        </p:nvSpPr>
        <p:spPr>
          <a:xfrm flipV="1">
            <a:off x="3690411" y="4383620"/>
            <a:ext cx="2006746" cy="646097"/>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28" name="Shape 128"/>
          <p:cNvSpPr/>
          <p:nvPr/>
        </p:nvSpPr>
        <p:spPr>
          <a:xfrm flipV="1">
            <a:off x="3702773" y="4550584"/>
            <a:ext cx="2129999" cy="1262877"/>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29" name="Shape 129"/>
          <p:cNvSpPr/>
          <p:nvPr/>
        </p:nvSpPr>
        <p:spPr>
          <a:xfrm>
            <a:off x="6738593" y="4826234"/>
            <a:ext cx="1" cy="69710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30" name="Shape 130"/>
          <p:cNvSpPr/>
          <p:nvPr/>
        </p:nvSpPr>
        <p:spPr>
          <a:xfrm>
            <a:off x="874886" y="2272139"/>
            <a:ext cx="1379688" cy="542282"/>
          </a:xfrm>
          <a:prstGeom prst="rect">
            <a:avLst/>
          </a:prstGeom>
          <a:solidFill>
            <a:srgbClr val="00A37A"/>
          </a:solidFill>
          <a:ln>
            <a:solidFill/>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dirty="0"/>
              <a:t>System 1</a:t>
            </a:r>
          </a:p>
        </p:txBody>
      </p:sp>
      <p:sp>
        <p:nvSpPr>
          <p:cNvPr id="131" name="Shape 131"/>
          <p:cNvSpPr/>
          <p:nvPr/>
        </p:nvSpPr>
        <p:spPr>
          <a:xfrm>
            <a:off x="874886" y="3123039"/>
            <a:ext cx="1379688" cy="542282"/>
          </a:xfrm>
          <a:prstGeom prst="rect">
            <a:avLst/>
          </a:prstGeom>
          <a:solidFill>
            <a:srgbClr val="00A37A"/>
          </a:solidFill>
          <a:ln>
            <a:solidFill/>
          </a:ln>
        </p:spPr>
        <p:txBody>
          <a:bodyPr lIns="0" tIns="0" rIns="0" bIns="0"/>
          <a:lstStyle/>
          <a:p>
            <a:pPr lvl="0">
              <a:defRPr>
                <a:solidFill>
                  <a:srgbClr val="FFFFFF"/>
                </a:solidFill>
              </a:defRPr>
            </a:pPr>
            <a:endParaRPr/>
          </a:p>
        </p:txBody>
      </p:sp>
      <p:sp>
        <p:nvSpPr>
          <p:cNvPr id="132" name="Shape 132"/>
          <p:cNvSpPr/>
          <p:nvPr/>
        </p:nvSpPr>
        <p:spPr>
          <a:xfrm>
            <a:off x="874886" y="4761339"/>
            <a:ext cx="1379688" cy="542282"/>
          </a:xfrm>
          <a:prstGeom prst="rect">
            <a:avLst/>
          </a:prstGeom>
          <a:solidFill>
            <a:srgbClr val="00A37A"/>
          </a:solidFill>
          <a:ln>
            <a:solidFill/>
          </a:ln>
        </p:spPr>
        <p:txBody>
          <a:bodyPr lIns="0" tIns="0" rIns="0" bIns="0"/>
          <a:lstStyle/>
          <a:p>
            <a:pPr lvl="0">
              <a:defRPr>
                <a:solidFill>
                  <a:srgbClr val="FFFFFF"/>
                </a:solidFill>
              </a:defRPr>
            </a:pPr>
            <a:endParaRPr/>
          </a:p>
        </p:txBody>
      </p:sp>
      <p:sp>
        <p:nvSpPr>
          <p:cNvPr id="133" name="Shape 133"/>
          <p:cNvSpPr/>
          <p:nvPr/>
        </p:nvSpPr>
        <p:spPr>
          <a:xfrm>
            <a:off x="874886" y="5612239"/>
            <a:ext cx="1379688" cy="542282"/>
          </a:xfrm>
          <a:prstGeom prst="rect">
            <a:avLst/>
          </a:prstGeom>
          <a:solidFill>
            <a:srgbClr val="00A37A"/>
          </a:solidFill>
          <a:ln>
            <a:solidFill/>
          </a:ln>
        </p:spPr>
        <p:txBody>
          <a:bodyPr lIns="0" tIns="0" rIns="0" bIns="0"/>
          <a:lstStyle/>
          <a:p>
            <a:pPr lvl="0">
              <a:defRPr>
                <a:solidFill>
                  <a:srgbClr val="FFFFFF"/>
                </a:solidFill>
              </a:defRPr>
            </a:pPr>
            <a:endParaRPr/>
          </a:p>
        </p:txBody>
      </p:sp>
      <p:sp>
        <p:nvSpPr>
          <p:cNvPr id="134" name="Shape 134"/>
          <p:cNvSpPr/>
          <p:nvPr/>
        </p:nvSpPr>
        <p:spPr>
          <a:xfrm>
            <a:off x="1523802" y="4052670"/>
            <a:ext cx="81856" cy="5080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35" name="Shape 135"/>
          <p:cNvSpPr/>
          <p:nvPr/>
        </p:nvSpPr>
        <p:spPr>
          <a:xfrm>
            <a:off x="1523802" y="4217770"/>
            <a:ext cx="81856" cy="5080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36" name="Shape 136"/>
          <p:cNvSpPr/>
          <p:nvPr/>
        </p:nvSpPr>
        <p:spPr>
          <a:xfrm>
            <a:off x="1523802" y="4395570"/>
            <a:ext cx="81856" cy="5080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37" name="Shape 137"/>
          <p:cNvSpPr/>
          <p:nvPr/>
        </p:nvSpPr>
        <p:spPr>
          <a:xfrm>
            <a:off x="1005929" y="3206724"/>
            <a:ext cx="1072816" cy="374911"/>
          </a:xfrm>
          <a:prstGeom prst="rect">
            <a:avLst/>
          </a:prstGeom>
          <a:solidFill>
            <a:srgbClr val="00A37A"/>
          </a:solidFill>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2000" b="1"/>
            </a:lvl1pPr>
          </a:lstStyle>
          <a:p>
            <a:pPr lvl="0">
              <a:defRPr sz="1800" b="0"/>
            </a:pPr>
            <a:r>
              <a:rPr sz="2000" b="1"/>
              <a:t>System 2</a:t>
            </a:r>
          </a:p>
        </p:txBody>
      </p:sp>
      <p:sp>
        <p:nvSpPr>
          <p:cNvPr id="138" name="Shape 138"/>
          <p:cNvSpPr/>
          <p:nvPr/>
        </p:nvSpPr>
        <p:spPr>
          <a:xfrm>
            <a:off x="891629" y="4845025"/>
            <a:ext cx="1340831" cy="374911"/>
          </a:xfrm>
          <a:prstGeom prst="rect">
            <a:avLst/>
          </a:prstGeom>
          <a:solidFill>
            <a:srgbClr val="00A37A"/>
          </a:solidFill>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2000" b="1"/>
            </a:lvl1pPr>
          </a:lstStyle>
          <a:p>
            <a:pPr lvl="0">
              <a:defRPr sz="1800" b="0"/>
            </a:pPr>
            <a:r>
              <a:rPr sz="2000" b="1"/>
              <a:t>System N-1</a:t>
            </a:r>
          </a:p>
        </p:txBody>
      </p:sp>
      <p:sp>
        <p:nvSpPr>
          <p:cNvPr id="139" name="Shape 139"/>
          <p:cNvSpPr/>
          <p:nvPr/>
        </p:nvSpPr>
        <p:spPr>
          <a:xfrm>
            <a:off x="1005929" y="5695925"/>
            <a:ext cx="1129247" cy="374910"/>
          </a:xfrm>
          <a:prstGeom prst="rect">
            <a:avLst/>
          </a:prstGeom>
          <a:solidFill>
            <a:srgbClr val="00A37A"/>
          </a:solidFill>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defRPr sz="2000" b="1"/>
            </a:lvl1pPr>
          </a:lstStyle>
          <a:p>
            <a:pPr lvl="0">
              <a:defRPr sz="1800" b="0"/>
            </a:pPr>
            <a:r>
              <a:rPr sz="2000" b="1"/>
              <a:t>System N</a:t>
            </a:r>
          </a:p>
        </p:txBody>
      </p:sp>
      <p:sp>
        <p:nvSpPr>
          <p:cNvPr id="140" name="Shape 140"/>
          <p:cNvSpPr/>
          <p:nvPr/>
        </p:nvSpPr>
        <p:spPr>
          <a:xfrm flipV="1">
            <a:off x="2282043" y="2543279"/>
            <a:ext cx="625612" cy="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41" name="Shape 141"/>
          <p:cNvSpPr/>
          <p:nvPr/>
        </p:nvSpPr>
        <p:spPr>
          <a:xfrm flipV="1">
            <a:off x="2278162" y="3394179"/>
            <a:ext cx="625612" cy="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42" name="Shape 142"/>
          <p:cNvSpPr/>
          <p:nvPr/>
        </p:nvSpPr>
        <p:spPr>
          <a:xfrm>
            <a:off x="2245506" y="5032480"/>
            <a:ext cx="625612" cy="0"/>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43" name="Shape 143"/>
          <p:cNvSpPr/>
          <p:nvPr/>
        </p:nvSpPr>
        <p:spPr>
          <a:xfrm>
            <a:off x="2241625" y="5883380"/>
            <a:ext cx="625612" cy="0"/>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44" name="Shape 144"/>
          <p:cNvSpPr/>
          <p:nvPr/>
        </p:nvSpPr>
        <p:spPr>
          <a:xfrm>
            <a:off x="5682815" y="3712239"/>
            <a:ext cx="2136566" cy="111592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5050"/>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L1 regularized linear SVM</a:t>
            </a:r>
          </a:p>
        </p:txBody>
      </p:sp>
      <p:sp>
        <p:nvSpPr>
          <p:cNvPr id="145" name="Shape 145"/>
          <p:cNvSpPr/>
          <p:nvPr/>
        </p:nvSpPr>
        <p:spPr>
          <a:xfrm>
            <a:off x="6134407" y="5516488"/>
            <a:ext cx="1182913" cy="542169"/>
          </a:xfrm>
          <a:prstGeom prst="rect">
            <a:avLst/>
          </a:prstGeom>
          <a:solidFill>
            <a:srgbClr val="C7C7C7"/>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lang="en-US" sz="1600" dirty="0" smtClean="0"/>
              <a:t>Accept?</a:t>
            </a:r>
            <a:endParaRPr sz="1600" dirty="0"/>
          </a:p>
        </p:txBody>
      </p:sp>
      <p:sp>
        <p:nvSpPr>
          <p:cNvPr id="146" name="Shape 146"/>
          <p:cNvSpPr/>
          <p:nvPr/>
        </p:nvSpPr>
        <p:spPr>
          <a:xfrm>
            <a:off x="2927362" y="2242299"/>
            <a:ext cx="983916" cy="542281"/>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conf 1</a:t>
            </a:r>
          </a:p>
        </p:txBody>
      </p:sp>
      <p:sp>
        <p:nvSpPr>
          <p:cNvPr id="147" name="Shape 147"/>
          <p:cNvSpPr/>
          <p:nvPr/>
        </p:nvSpPr>
        <p:spPr>
          <a:xfrm>
            <a:off x="2927362" y="3059539"/>
            <a:ext cx="983916" cy="542282"/>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conf 2</a:t>
            </a:r>
          </a:p>
        </p:txBody>
      </p:sp>
      <p:sp>
        <p:nvSpPr>
          <p:cNvPr id="148" name="Shape 148"/>
          <p:cNvSpPr/>
          <p:nvPr/>
        </p:nvSpPr>
        <p:spPr>
          <a:xfrm>
            <a:off x="2889262" y="4756899"/>
            <a:ext cx="1060116" cy="542281"/>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conf N-1</a:t>
            </a:r>
          </a:p>
        </p:txBody>
      </p:sp>
      <p:sp>
        <p:nvSpPr>
          <p:cNvPr id="149" name="Shape 149"/>
          <p:cNvSpPr/>
          <p:nvPr/>
        </p:nvSpPr>
        <p:spPr>
          <a:xfrm>
            <a:off x="2889262" y="5574139"/>
            <a:ext cx="1060116" cy="542282"/>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conf N</a:t>
            </a:r>
          </a:p>
        </p:txBody>
      </p:sp>
      <p:sp>
        <p:nvSpPr>
          <p:cNvPr id="32" name="TextBox 31"/>
          <p:cNvSpPr txBox="1"/>
          <p:nvPr/>
        </p:nvSpPr>
        <p:spPr>
          <a:xfrm>
            <a:off x="442781" y="1359242"/>
            <a:ext cx="8297565" cy="830997"/>
          </a:xfrm>
          <a:prstGeom prst="rect">
            <a:avLst/>
          </a:prstGeom>
          <a:noFill/>
        </p:spPr>
        <p:txBody>
          <a:bodyPr wrap="square" rtlCol="0">
            <a:spAutoFit/>
          </a:bodyPr>
          <a:lstStyle/>
          <a:p>
            <a:r>
              <a:rPr lang="en-US" sz="2400" dirty="0" smtClean="0"/>
              <a:t>For a given proposed slot-fill, e.g. </a:t>
            </a:r>
            <a:r>
              <a:rPr lang="en-US" dirty="0" smtClean="0">
                <a:latin typeface="Courier" pitchFamily="49" charset="0"/>
              </a:rPr>
              <a:t>spouse(Barack, Michelle),</a:t>
            </a:r>
          </a:p>
          <a:p>
            <a:r>
              <a:rPr lang="en-US" sz="2400" dirty="0" smtClean="0"/>
              <a:t>combine confidences from multiple systems:</a:t>
            </a:r>
            <a:endParaRPr lang="en-US" sz="2400" dirty="0"/>
          </a:p>
        </p:txBody>
      </p:sp>
    </p:spTree>
    <p:extLst>
      <p:ext uri="{BB962C8B-B14F-4D97-AF65-F5344CB8AC3E}">
        <p14:creationId xmlns:p14="http://schemas.microsoft.com/office/powerpoint/2010/main" val="234950282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p:cNvSpPr>
          <p:nvPr>
            <p:ph type="title" idx="4294967295"/>
          </p:nvPr>
        </p:nvSpPr>
        <p:spPr>
          <a:xfrm>
            <a:off x="685800" y="228600"/>
            <a:ext cx="7772400" cy="990600"/>
          </a:xfrm>
          <a:prstGeom prst="rect">
            <a:avLst/>
          </a:prstGeom>
        </p:spPr>
        <p:txBody>
          <a:bodyPr lIns="0" tIns="0" rIns="0" bIns="0">
            <a:normAutofit/>
          </a:bodyPr>
          <a:lstStyle/>
          <a:p>
            <a:pPr lvl="0">
              <a:defRPr sz="1800">
                <a:solidFill>
                  <a:srgbClr val="000000"/>
                </a:solidFill>
              </a:defRPr>
            </a:pPr>
            <a:r>
              <a:rPr sz="4000" dirty="0">
                <a:solidFill>
                  <a:srgbClr val="3333FF"/>
                </a:solidFill>
              </a:rPr>
              <a:t>Stacking with </a:t>
            </a:r>
            <a:r>
              <a:rPr sz="4000" dirty="0" smtClean="0">
                <a:solidFill>
                  <a:srgbClr val="3333FF"/>
                </a:solidFill>
              </a:rPr>
              <a:t>Features</a:t>
            </a:r>
            <a:endParaRPr sz="3100" dirty="0">
              <a:solidFill>
                <a:srgbClr val="3333FF"/>
              </a:solidFill>
            </a:endParaRPr>
          </a:p>
        </p:txBody>
      </p:sp>
      <p:sp>
        <p:nvSpPr>
          <p:cNvPr id="154" name="Shape 154"/>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lstStyle/>
          <a:p>
            <a:pPr lvl="0">
              <a:defRPr sz="1800"/>
            </a:pPr>
            <a:fld id="{86CB4B4D-7CA3-9044-876B-883B54F8677D}" type="slidenum">
              <a:rPr sz="1200"/>
              <a:pPr lvl="0">
                <a:defRPr sz="1800"/>
              </a:pPr>
              <a:t>8</a:t>
            </a:fld>
            <a:endParaRPr sz="1200"/>
          </a:p>
        </p:txBody>
      </p:sp>
      <p:sp>
        <p:nvSpPr>
          <p:cNvPr id="155" name="Shape 155"/>
          <p:cNvSpPr/>
          <p:nvPr/>
        </p:nvSpPr>
        <p:spPr>
          <a:xfrm>
            <a:off x="3172935" y="4031408"/>
            <a:ext cx="81856" cy="508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56" name="Shape 156"/>
          <p:cNvSpPr/>
          <p:nvPr/>
        </p:nvSpPr>
        <p:spPr>
          <a:xfrm>
            <a:off x="3172935" y="4196508"/>
            <a:ext cx="81856" cy="508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57" name="Shape 157"/>
          <p:cNvSpPr/>
          <p:nvPr/>
        </p:nvSpPr>
        <p:spPr>
          <a:xfrm>
            <a:off x="3172935" y="4374308"/>
            <a:ext cx="81856" cy="508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58" name="Shape 158"/>
          <p:cNvSpPr/>
          <p:nvPr/>
        </p:nvSpPr>
        <p:spPr>
          <a:xfrm>
            <a:off x="3629577" y="3338828"/>
            <a:ext cx="1997862" cy="896853"/>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59" name="Shape 159"/>
          <p:cNvSpPr/>
          <p:nvPr/>
        </p:nvSpPr>
        <p:spPr>
          <a:xfrm flipV="1">
            <a:off x="3624319" y="4398548"/>
            <a:ext cx="2006746" cy="646097"/>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60" name="Shape 160"/>
          <p:cNvSpPr/>
          <p:nvPr/>
        </p:nvSpPr>
        <p:spPr>
          <a:xfrm flipV="1">
            <a:off x="3636681" y="4565512"/>
            <a:ext cx="2129999" cy="1262877"/>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61" name="Shape 161"/>
          <p:cNvSpPr/>
          <p:nvPr/>
        </p:nvSpPr>
        <p:spPr>
          <a:xfrm>
            <a:off x="6672501" y="4841162"/>
            <a:ext cx="1" cy="69710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62" name="Shape 162"/>
          <p:cNvSpPr/>
          <p:nvPr/>
        </p:nvSpPr>
        <p:spPr>
          <a:xfrm>
            <a:off x="808794" y="2287067"/>
            <a:ext cx="1379688" cy="542282"/>
          </a:xfrm>
          <a:prstGeom prst="rect">
            <a:avLst/>
          </a:prstGeom>
          <a:solidFill>
            <a:srgbClr val="00A37A"/>
          </a:solidFill>
          <a:ln>
            <a:solidFill/>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System 1</a:t>
            </a:r>
          </a:p>
        </p:txBody>
      </p:sp>
      <p:sp>
        <p:nvSpPr>
          <p:cNvPr id="163" name="Shape 163"/>
          <p:cNvSpPr/>
          <p:nvPr/>
        </p:nvSpPr>
        <p:spPr>
          <a:xfrm>
            <a:off x="808794" y="3137967"/>
            <a:ext cx="1379688" cy="542282"/>
          </a:xfrm>
          <a:prstGeom prst="rect">
            <a:avLst/>
          </a:prstGeom>
          <a:solidFill>
            <a:srgbClr val="00A37A"/>
          </a:solidFill>
          <a:ln>
            <a:solidFill/>
          </a:ln>
        </p:spPr>
        <p:txBody>
          <a:bodyPr lIns="0" tIns="0" rIns="0" bIns="0"/>
          <a:lstStyle/>
          <a:p>
            <a:pPr lvl="0">
              <a:defRPr>
                <a:solidFill>
                  <a:srgbClr val="FFFFFF"/>
                </a:solidFill>
              </a:defRPr>
            </a:pPr>
            <a:endParaRPr/>
          </a:p>
        </p:txBody>
      </p:sp>
      <p:sp>
        <p:nvSpPr>
          <p:cNvPr id="164" name="Shape 164"/>
          <p:cNvSpPr/>
          <p:nvPr/>
        </p:nvSpPr>
        <p:spPr>
          <a:xfrm>
            <a:off x="808794" y="4776267"/>
            <a:ext cx="1379688" cy="542282"/>
          </a:xfrm>
          <a:prstGeom prst="rect">
            <a:avLst/>
          </a:prstGeom>
          <a:solidFill>
            <a:srgbClr val="00A37A"/>
          </a:solidFill>
          <a:ln>
            <a:solidFill/>
          </a:ln>
        </p:spPr>
        <p:txBody>
          <a:bodyPr lIns="0" tIns="0" rIns="0" bIns="0"/>
          <a:lstStyle/>
          <a:p>
            <a:pPr lvl="0">
              <a:defRPr>
                <a:solidFill>
                  <a:srgbClr val="FFFFFF"/>
                </a:solidFill>
              </a:defRPr>
            </a:pPr>
            <a:endParaRPr/>
          </a:p>
        </p:txBody>
      </p:sp>
      <p:sp>
        <p:nvSpPr>
          <p:cNvPr id="165" name="Shape 165"/>
          <p:cNvSpPr/>
          <p:nvPr/>
        </p:nvSpPr>
        <p:spPr>
          <a:xfrm>
            <a:off x="808794" y="5627167"/>
            <a:ext cx="1379688" cy="542282"/>
          </a:xfrm>
          <a:prstGeom prst="rect">
            <a:avLst/>
          </a:prstGeom>
          <a:solidFill>
            <a:srgbClr val="00A37A"/>
          </a:solidFill>
          <a:ln>
            <a:solidFill/>
          </a:ln>
        </p:spPr>
        <p:txBody>
          <a:bodyPr lIns="0" tIns="0" rIns="0" bIns="0"/>
          <a:lstStyle/>
          <a:p>
            <a:pPr lvl="0">
              <a:defRPr>
                <a:solidFill>
                  <a:srgbClr val="FFFFFF"/>
                </a:solidFill>
              </a:defRPr>
            </a:pPr>
            <a:endParaRPr/>
          </a:p>
        </p:txBody>
      </p:sp>
      <p:sp>
        <p:nvSpPr>
          <p:cNvPr id="166" name="Shape 166"/>
          <p:cNvSpPr/>
          <p:nvPr/>
        </p:nvSpPr>
        <p:spPr>
          <a:xfrm>
            <a:off x="1457710" y="4067598"/>
            <a:ext cx="81856" cy="5080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67" name="Shape 167"/>
          <p:cNvSpPr/>
          <p:nvPr/>
        </p:nvSpPr>
        <p:spPr>
          <a:xfrm>
            <a:off x="1457710" y="4232698"/>
            <a:ext cx="81856" cy="5080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68" name="Shape 168"/>
          <p:cNvSpPr/>
          <p:nvPr/>
        </p:nvSpPr>
        <p:spPr>
          <a:xfrm>
            <a:off x="1457710" y="4410498"/>
            <a:ext cx="81856" cy="5080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69" name="Shape 169"/>
          <p:cNvSpPr/>
          <p:nvPr/>
        </p:nvSpPr>
        <p:spPr>
          <a:xfrm>
            <a:off x="939837" y="3221652"/>
            <a:ext cx="1072816" cy="374911"/>
          </a:xfrm>
          <a:prstGeom prst="rect">
            <a:avLst/>
          </a:prstGeom>
          <a:solidFill>
            <a:srgbClr val="00A37A"/>
          </a:solidFill>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2000" b="1"/>
            </a:lvl1pPr>
          </a:lstStyle>
          <a:p>
            <a:pPr lvl="0">
              <a:defRPr sz="1800" b="0"/>
            </a:pPr>
            <a:r>
              <a:rPr sz="2000" b="1"/>
              <a:t>System 2</a:t>
            </a:r>
          </a:p>
        </p:txBody>
      </p:sp>
      <p:sp>
        <p:nvSpPr>
          <p:cNvPr id="170" name="Shape 170"/>
          <p:cNvSpPr/>
          <p:nvPr/>
        </p:nvSpPr>
        <p:spPr>
          <a:xfrm>
            <a:off x="883797" y="4859953"/>
            <a:ext cx="1270578" cy="307777"/>
          </a:xfrm>
          <a:prstGeom prst="rect">
            <a:avLst/>
          </a:prstGeom>
          <a:solidFill>
            <a:srgbClr val="00A37A"/>
          </a:solidFill>
          <a:ln w="12700">
            <a:miter lim="400000"/>
          </a:ln>
          <a:extLst>
            <a:ext uri="{C572A759-6A51-4108-AA02-DFA0A04FC94B}">
              <ma14:wrappingTextBoxFlag xmlns:ma14="http://schemas.microsoft.com/office/mac/drawingml/2011/main" val="1"/>
            </a:ext>
          </a:extLst>
        </p:spPr>
        <p:txBody>
          <a:bodyPr wrap="square" lIns="0" tIns="0" rIns="0" bIns="0">
            <a:spAutoFit/>
          </a:bodyPr>
          <a:lstStyle>
            <a:lvl1pPr>
              <a:defRPr sz="2000" b="1"/>
            </a:lvl1pPr>
          </a:lstStyle>
          <a:p>
            <a:pPr lvl="0">
              <a:defRPr sz="1800" b="0"/>
            </a:pPr>
            <a:r>
              <a:rPr sz="2000" b="1" dirty="0"/>
              <a:t>System N-1</a:t>
            </a:r>
          </a:p>
        </p:txBody>
      </p:sp>
      <p:sp>
        <p:nvSpPr>
          <p:cNvPr id="171" name="Shape 171"/>
          <p:cNvSpPr/>
          <p:nvPr/>
        </p:nvSpPr>
        <p:spPr>
          <a:xfrm>
            <a:off x="939837" y="5710853"/>
            <a:ext cx="1129247" cy="374910"/>
          </a:xfrm>
          <a:prstGeom prst="rect">
            <a:avLst/>
          </a:prstGeom>
          <a:solidFill>
            <a:srgbClr val="00A37A"/>
          </a:solidFill>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defRPr sz="2000" b="1"/>
            </a:lvl1pPr>
          </a:lstStyle>
          <a:p>
            <a:pPr lvl="0">
              <a:defRPr sz="1800" b="0"/>
            </a:pPr>
            <a:r>
              <a:rPr sz="2000" b="1"/>
              <a:t>System N</a:t>
            </a:r>
          </a:p>
        </p:txBody>
      </p:sp>
      <p:sp>
        <p:nvSpPr>
          <p:cNvPr id="172" name="Shape 172"/>
          <p:cNvSpPr/>
          <p:nvPr/>
        </p:nvSpPr>
        <p:spPr>
          <a:xfrm>
            <a:off x="2861270" y="3074467"/>
            <a:ext cx="983916" cy="542282"/>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conf 2</a:t>
            </a:r>
          </a:p>
        </p:txBody>
      </p:sp>
      <p:sp>
        <p:nvSpPr>
          <p:cNvPr id="173" name="Shape 173"/>
          <p:cNvSpPr/>
          <p:nvPr/>
        </p:nvSpPr>
        <p:spPr>
          <a:xfrm>
            <a:off x="2823170" y="4771827"/>
            <a:ext cx="1060116" cy="542281"/>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conf N-1</a:t>
            </a:r>
          </a:p>
        </p:txBody>
      </p:sp>
      <p:sp>
        <p:nvSpPr>
          <p:cNvPr id="174" name="Shape 174"/>
          <p:cNvSpPr/>
          <p:nvPr/>
        </p:nvSpPr>
        <p:spPr>
          <a:xfrm>
            <a:off x="2823170" y="5589067"/>
            <a:ext cx="1060116" cy="542282"/>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conf N</a:t>
            </a:r>
          </a:p>
        </p:txBody>
      </p:sp>
      <p:sp>
        <p:nvSpPr>
          <p:cNvPr id="175" name="Shape 175"/>
          <p:cNvSpPr/>
          <p:nvPr/>
        </p:nvSpPr>
        <p:spPr>
          <a:xfrm flipV="1">
            <a:off x="2215951" y="2558207"/>
            <a:ext cx="625612" cy="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76" name="Shape 176"/>
          <p:cNvSpPr/>
          <p:nvPr/>
        </p:nvSpPr>
        <p:spPr>
          <a:xfrm flipV="1">
            <a:off x="2212070" y="3409107"/>
            <a:ext cx="625612" cy="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77" name="Shape 177"/>
          <p:cNvSpPr/>
          <p:nvPr/>
        </p:nvSpPr>
        <p:spPr>
          <a:xfrm>
            <a:off x="2179414" y="5047408"/>
            <a:ext cx="625612" cy="0"/>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78" name="Shape 178"/>
          <p:cNvSpPr/>
          <p:nvPr/>
        </p:nvSpPr>
        <p:spPr>
          <a:xfrm>
            <a:off x="2175533" y="5898308"/>
            <a:ext cx="625612" cy="0"/>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79" name="Shape 179"/>
          <p:cNvSpPr/>
          <p:nvPr/>
        </p:nvSpPr>
        <p:spPr>
          <a:xfrm>
            <a:off x="5616723" y="3727167"/>
            <a:ext cx="2136566" cy="111592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5050"/>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L1 regularized linear SVM</a:t>
            </a:r>
          </a:p>
        </p:txBody>
      </p:sp>
      <p:sp>
        <p:nvSpPr>
          <p:cNvPr id="180" name="Shape 180"/>
          <p:cNvSpPr/>
          <p:nvPr/>
        </p:nvSpPr>
        <p:spPr>
          <a:xfrm>
            <a:off x="6068315" y="5531416"/>
            <a:ext cx="1182913" cy="542169"/>
          </a:xfrm>
          <a:prstGeom prst="rect">
            <a:avLst/>
          </a:prstGeom>
          <a:solidFill>
            <a:srgbClr val="C7C7C7"/>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lang="en-US" dirty="0" smtClean="0"/>
              <a:t>Accept?</a:t>
            </a:r>
            <a:endParaRPr sz="2000" b="1" dirty="0"/>
          </a:p>
        </p:txBody>
      </p:sp>
      <p:sp>
        <p:nvSpPr>
          <p:cNvPr id="181" name="Shape 181"/>
          <p:cNvSpPr/>
          <p:nvPr/>
        </p:nvSpPr>
        <p:spPr>
          <a:xfrm>
            <a:off x="6054338" y="2479477"/>
            <a:ext cx="1210867" cy="554981"/>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defRPr sz="2000" b="1"/>
            </a:lvl1pPr>
          </a:lstStyle>
          <a:p>
            <a:pPr lvl="0">
              <a:defRPr sz="1800" b="0"/>
            </a:pPr>
            <a:r>
              <a:rPr lang="en-US" sz="2000" b="1" dirty="0" smtClean="0"/>
              <a:t> </a:t>
            </a:r>
            <a:r>
              <a:rPr sz="2000" b="1" dirty="0" smtClean="0"/>
              <a:t>Slot </a:t>
            </a:r>
            <a:r>
              <a:rPr sz="2000" b="1" dirty="0"/>
              <a:t>Type</a:t>
            </a:r>
          </a:p>
        </p:txBody>
      </p:sp>
      <p:sp>
        <p:nvSpPr>
          <p:cNvPr id="182" name="Shape 182"/>
          <p:cNvSpPr/>
          <p:nvPr/>
        </p:nvSpPr>
        <p:spPr>
          <a:xfrm>
            <a:off x="6659771" y="3030078"/>
            <a:ext cx="1" cy="697100"/>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83" name="Shape 183"/>
          <p:cNvSpPr/>
          <p:nvPr/>
        </p:nvSpPr>
        <p:spPr>
          <a:xfrm>
            <a:off x="3645395" y="2559395"/>
            <a:ext cx="2183657" cy="1370725"/>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84" name="Shape 184"/>
          <p:cNvSpPr/>
          <p:nvPr/>
        </p:nvSpPr>
        <p:spPr>
          <a:xfrm>
            <a:off x="2861270" y="2257227"/>
            <a:ext cx="983916" cy="542281"/>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conf 1</a:t>
            </a:r>
          </a:p>
        </p:txBody>
      </p:sp>
      <p:sp>
        <p:nvSpPr>
          <p:cNvPr id="34" name="TextBox 33"/>
          <p:cNvSpPr txBox="1"/>
          <p:nvPr/>
        </p:nvSpPr>
        <p:spPr>
          <a:xfrm>
            <a:off x="442781" y="1359242"/>
            <a:ext cx="8297565" cy="830997"/>
          </a:xfrm>
          <a:prstGeom prst="rect">
            <a:avLst/>
          </a:prstGeom>
          <a:noFill/>
        </p:spPr>
        <p:txBody>
          <a:bodyPr wrap="square" rtlCol="0">
            <a:spAutoFit/>
          </a:bodyPr>
          <a:lstStyle/>
          <a:p>
            <a:r>
              <a:rPr lang="en-US" sz="2400" dirty="0" smtClean="0"/>
              <a:t>For a given proposed slot-fill, e.g. </a:t>
            </a:r>
            <a:r>
              <a:rPr lang="en-US" dirty="0" smtClean="0">
                <a:latin typeface="Courier" pitchFamily="49" charset="0"/>
              </a:rPr>
              <a:t>spouse(Barack, Michelle),</a:t>
            </a:r>
          </a:p>
          <a:p>
            <a:r>
              <a:rPr lang="en-US" sz="2400" dirty="0" smtClean="0"/>
              <a:t>combine confidences from multiple systems:</a:t>
            </a:r>
            <a:endParaRPr lang="en-US" sz="2400" dirty="0"/>
          </a:p>
        </p:txBody>
      </p:sp>
    </p:spTree>
    <p:extLst>
      <p:ext uri="{BB962C8B-B14F-4D97-AF65-F5344CB8AC3E}">
        <p14:creationId xmlns:p14="http://schemas.microsoft.com/office/powerpoint/2010/main" val="279510234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hape 188"/>
          <p:cNvSpPr>
            <a:spLocks noGrp="1"/>
          </p:cNvSpPr>
          <p:nvPr>
            <p:ph type="title" idx="4294967295"/>
          </p:nvPr>
        </p:nvSpPr>
        <p:spPr>
          <a:xfrm>
            <a:off x="685800" y="228600"/>
            <a:ext cx="7772400" cy="990600"/>
          </a:xfrm>
          <a:prstGeom prst="rect">
            <a:avLst/>
          </a:prstGeom>
        </p:spPr>
        <p:txBody>
          <a:bodyPr lIns="0" tIns="0" rIns="0" bIns="0">
            <a:normAutofit/>
          </a:bodyPr>
          <a:lstStyle/>
          <a:p>
            <a:pPr lvl="0">
              <a:defRPr sz="1800">
                <a:solidFill>
                  <a:srgbClr val="000000"/>
                </a:solidFill>
              </a:defRPr>
            </a:pPr>
            <a:r>
              <a:rPr sz="4000" dirty="0">
                <a:solidFill>
                  <a:srgbClr val="3333FF"/>
                </a:solidFill>
              </a:rPr>
              <a:t>Stacking with Features</a:t>
            </a:r>
          </a:p>
        </p:txBody>
      </p:sp>
      <p:sp>
        <p:nvSpPr>
          <p:cNvPr id="189" name="Shape 189"/>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lstStyle/>
          <a:p>
            <a:pPr lvl="0">
              <a:defRPr sz="1800"/>
            </a:pPr>
            <a:fld id="{86CB4B4D-7CA3-9044-876B-883B54F8677D}" type="slidenum">
              <a:rPr sz="1200"/>
              <a:pPr lvl="0">
                <a:defRPr sz="1800"/>
              </a:pPr>
              <a:t>9</a:t>
            </a:fld>
            <a:endParaRPr sz="1200"/>
          </a:p>
        </p:txBody>
      </p:sp>
      <p:sp>
        <p:nvSpPr>
          <p:cNvPr id="190" name="Shape 190"/>
          <p:cNvSpPr/>
          <p:nvPr/>
        </p:nvSpPr>
        <p:spPr>
          <a:xfrm>
            <a:off x="3210288" y="4006504"/>
            <a:ext cx="81856" cy="508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91" name="Shape 191"/>
          <p:cNvSpPr/>
          <p:nvPr/>
        </p:nvSpPr>
        <p:spPr>
          <a:xfrm>
            <a:off x="3210288" y="4171604"/>
            <a:ext cx="81856" cy="508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92" name="Shape 192"/>
          <p:cNvSpPr/>
          <p:nvPr/>
        </p:nvSpPr>
        <p:spPr>
          <a:xfrm>
            <a:off x="3210288" y="4349404"/>
            <a:ext cx="81856" cy="508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193" name="Shape 193"/>
          <p:cNvSpPr/>
          <p:nvPr/>
        </p:nvSpPr>
        <p:spPr>
          <a:xfrm>
            <a:off x="3682748" y="2534491"/>
            <a:ext cx="2183657" cy="1370725"/>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94" name="Shape 194"/>
          <p:cNvSpPr/>
          <p:nvPr/>
        </p:nvSpPr>
        <p:spPr>
          <a:xfrm>
            <a:off x="3666930" y="3313924"/>
            <a:ext cx="1997862" cy="896853"/>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95" name="Shape 195"/>
          <p:cNvSpPr/>
          <p:nvPr/>
        </p:nvSpPr>
        <p:spPr>
          <a:xfrm flipV="1">
            <a:off x="3661672" y="4373644"/>
            <a:ext cx="2006746" cy="646097"/>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96" name="Shape 196"/>
          <p:cNvSpPr/>
          <p:nvPr/>
        </p:nvSpPr>
        <p:spPr>
          <a:xfrm flipV="1">
            <a:off x="3674034" y="4540608"/>
            <a:ext cx="2129999" cy="1262877"/>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97" name="Shape 197"/>
          <p:cNvSpPr/>
          <p:nvPr/>
        </p:nvSpPr>
        <p:spPr>
          <a:xfrm>
            <a:off x="6709854" y="4816258"/>
            <a:ext cx="1" cy="69710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198" name="Shape 198"/>
          <p:cNvSpPr/>
          <p:nvPr/>
        </p:nvSpPr>
        <p:spPr>
          <a:xfrm>
            <a:off x="846147" y="2262163"/>
            <a:ext cx="1379688" cy="542282"/>
          </a:xfrm>
          <a:prstGeom prst="rect">
            <a:avLst/>
          </a:prstGeom>
          <a:solidFill>
            <a:srgbClr val="00A37A"/>
          </a:solidFill>
          <a:ln>
            <a:solidFill/>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System 1</a:t>
            </a:r>
          </a:p>
        </p:txBody>
      </p:sp>
      <p:sp>
        <p:nvSpPr>
          <p:cNvPr id="199" name="Shape 199"/>
          <p:cNvSpPr/>
          <p:nvPr/>
        </p:nvSpPr>
        <p:spPr>
          <a:xfrm>
            <a:off x="846147" y="3113063"/>
            <a:ext cx="1379688" cy="542282"/>
          </a:xfrm>
          <a:prstGeom prst="rect">
            <a:avLst/>
          </a:prstGeom>
          <a:solidFill>
            <a:srgbClr val="00A37A"/>
          </a:solidFill>
          <a:ln>
            <a:solidFill/>
          </a:ln>
        </p:spPr>
        <p:txBody>
          <a:bodyPr lIns="0" tIns="0" rIns="0" bIns="0"/>
          <a:lstStyle/>
          <a:p>
            <a:pPr lvl="0">
              <a:defRPr>
                <a:solidFill>
                  <a:srgbClr val="FFFFFF"/>
                </a:solidFill>
              </a:defRPr>
            </a:pPr>
            <a:endParaRPr/>
          </a:p>
        </p:txBody>
      </p:sp>
      <p:sp>
        <p:nvSpPr>
          <p:cNvPr id="200" name="Shape 200"/>
          <p:cNvSpPr/>
          <p:nvPr/>
        </p:nvSpPr>
        <p:spPr>
          <a:xfrm>
            <a:off x="846147" y="4751363"/>
            <a:ext cx="1379688" cy="542282"/>
          </a:xfrm>
          <a:prstGeom prst="rect">
            <a:avLst/>
          </a:prstGeom>
          <a:solidFill>
            <a:srgbClr val="00A37A"/>
          </a:solidFill>
          <a:ln>
            <a:solidFill/>
          </a:ln>
        </p:spPr>
        <p:txBody>
          <a:bodyPr lIns="0" tIns="0" rIns="0" bIns="0"/>
          <a:lstStyle/>
          <a:p>
            <a:pPr lvl="0">
              <a:defRPr>
                <a:solidFill>
                  <a:srgbClr val="FFFFFF"/>
                </a:solidFill>
              </a:defRPr>
            </a:pPr>
            <a:endParaRPr/>
          </a:p>
        </p:txBody>
      </p:sp>
      <p:sp>
        <p:nvSpPr>
          <p:cNvPr id="201" name="Shape 201"/>
          <p:cNvSpPr/>
          <p:nvPr/>
        </p:nvSpPr>
        <p:spPr>
          <a:xfrm>
            <a:off x="846147" y="5602263"/>
            <a:ext cx="1379688" cy="542282"/>
          </a:xfrm>
          <a:prstGeom prst="rect">
            <a:avLst/>
          </a:prstGeom>
          <a:solidFill>
            <a:srgbClr val="00A37A"/>
          </a:solidFill>
          <a:ln>
            <a:solidFill/>
          </a:ln>
        </p:spPr>
        <p:txBody>
          <a:bodyPr lIns="0" tIns="0" rIns="0" bIns="0"/>
          <a:lstStyle/>
          <a:p>
            <a:pPr lvl="0">
              <a:defRPr>
                <a:solidFill>
                  <a:srgbClr val="FFFFFF"/>
                </a:solidFill>
              </a:defRPr>
            </a:pPr>
            <a:endParaRPr/>
          </a:p>
        </p:txBody>
      </p:sp>
      <p:sp>
        <p:nvSpPr>
          <p:cNvPr id="202" name="Shape 202"/>
          <p:cNvSpPr/>
          <p:nvPr/>
        </p:nvSpPr>
        <p:spPr>
          <a:xfrm>
            <a:off x="1495063" y="4042694"/>
            <a:ext cx="81856" cy="5080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203" name="Shape 203"/>
          <p:cNvSpPr/>
          <p:nvPr/>
        </p:nvSpPr>
        <p:spPr>
          <a:xfrm>
            <a:off x="1495063" y="4207794"/>
            <a:ext cx="81856" cy="5080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204" name="Shape 204"/>
          <p:cNvSpPr/>
          <p:nvPr/>
        </p:nvSpPr>
        <p:spPr>
          <a:xfrm>
            <a:off x="1495063" y="4385594"/>
            <a:ext cx="81856" cy="5080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12700">
            <a:miter lim="400000"/>
          </a:ln>
        </p:spPr>
        <p:txBody>
          <a:bodyPr lIns="0" tIns="0" rIns="0" bIns="0"/>
          <a:lstStyle/>
          <a:p>
            <a:pPr lvl="0">
              <a:defRPr>
                <a:solidFill>
                  <a:srgbClr val="FFFFFF"/>
                </a:solidFill>
              </a:defRPr>
            </a:pPr>
            <a:endParaRPr/>
          </a:p>
        </p:txBody>
      </p:sp>
      <p:sp>
        <p:nvSpPr>
          <p:cNvPr id="205" name="Shape 205"/>
          <p:cNvSpPr/>
          <p:nvPr/>
        </p:nvSpPr>
        <p:spPr>
          <a:xfrm>
            <a:off x="977190" y="3196748"/>
            <a:ext cx="1072816" cy="374911"/>
          </a:xfrm>
          <a:prstGeom prst="rect">
            <a:avLst/>
          </a:prstGeom>
          <a:solidFill>
            <a:srgbClr val="00A37A"/>
          </a:solidFill>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2000" b="1"/>
            </a:lvl1pPr>
          </a:lstStyle>
          <a:p>
            <a:pPr lvl="0">
              <a:defRPr sz="1800" b="0"/>
            </a:pPr>
            <a:r>
              <a:rPr sz="2000" b="1"/>
              <a:t>System 2</a:t>
            </a:r>
          </a:p>
        </p:txBody>
      </p:sp>
      <p:sp>
        <p:nvSpPr>
          <p:cNvPr id="206" name="Shape 206"/>
          <p:cNvSpPr/>
          <p:nvPr/>
        </p:nvSpPr>
        <p:spPr>
          <a:xfrm>
            <a:off x="862890" y="4835049"/>
            <a:ext cx="1310705" cy="307777"/>
          </a:xfrm>
          <a:prstGeom prst="rect">
            <a:avLst/>
          </a:prstGeom>
          <a:solidFill>
            <a:srgbClr val="00A37A"/>
          </a:solidFill>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2000" b="1"/>
            </a:lvl1pPr>
          </a:lstStyle>
          <a:p>
            <a:pPr lvl="0">
              <a:defRPr sz="1800" b="0"/>
            </a:pPr>
            <a:r>
              <a:rPr lang="en-US" sz="2000" b="1" dirty="0" smtClean="0"/>
              <a:t> </a:t>
            </a:r>
            <a:r>
              <a:rPr sz="2000" b="1" dirty="0" smtClean="0"/>
              <a:t>System </a:t>
            </a:r>
            <a:r>
              <a:rPr sz="2000" b="1" dirty="0"/>
              <a:t>N-1</a:t>
            </a:r>
          </a:p>
        </p:txBody>
      </p:sp>
      <p:sp>
        <p:nvSpPr>
          <p:cNvPr id="207" name="Shape 207"/>
          <p:cNvSpPr/>
          <p:nvPr/>
        </p:nvSpPr>
        <p:spPr>
          <a:xfrm>
            <a:off x="977190" y="5685949"/>
            <a:ext cx="1129247" cy="374910"/>
          </a:xfrm>
          <a:prstGeom prst="rect">
            <a:avLst/>
          </a:prstGeom>
          <a:solidFill>
            <a:srgbClr val="00A37A"/>
          </a:solidFill>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defRPr sz="2000" b="1"/>
            </a:lvl1pPr>
          </a:lstStyle>
          <a:p>
            <a:pPr lvl="0">
              <a:defRPr sz="1800" b="0"/>
            </a:pPr>
            <a:r>
              <a:rPr sz="2000" b="1"/>
              <a:t>System N</a:t>
            </a:r>
          </a:p>
        </p:txBody>
      </p:sp>
      <p:sp>
        <p:nvSpPr>
          <p:cNvPr id="208" name="Shape 208"/>
          <p:cNvSpPr/>
          <p:nvPr/>
        </p:nvSpPr>
        <p:spPr>
          <a:xfrm flipV="1">
            <a:off x="2253304" y="2533303"/>
            <a:ext cx="625612" cy="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209" name="Shape 209"/>
          <p:cNvSpPr/>
          <p:nvPr/>
        </p:nvSpPr>
        <p:spPr>
          <a:xfrm flipV="1">
            <a:off x="2249423" y="3384203"/>
            <a:ext cx="625612" cy="1"/>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210" name="Shape 210"/>
          <p:cNvSpPr/>
          <p:nvPr/>
        </p:nvSpPr>
        <p:spPr>
          <a:xfrm>
            <a:off x="2216767" y="5022504"/>
            <a:ext cx="625612" cy="0"/>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211" name="Shape 211"/>
          <p:cNvSpPr/>
          <p:nvPr/>
        </p:nvSpPr>
        <p:spPr>
          <a:xfrm>
            <a:off x="2212886" y="5873404"/>
            <a:ext cx="625612" cy="0"/>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212" name="Shape 212"/>
          <p:cNvSpPr/>
          <p:nvPr/>
        </p:nvSpPr>
        <p:spPr>
          <a:xfrm>
            <a:off x="5654076" y="3702263"/>
            <a:ext cx="2136566" cy="111592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5050"/>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L1 regularized linear SVM</a:t>
            </a:r>
          </a:p>
        </p:txBody>
      </p:sp>
      <p:sp>
        <p:nvSpPr>
          <p:cNvPr id="213" name="Shape 213"/>
          <p:cNvSpPr/>
          <p:nvPr/>
        </p:nvSpPr>
        <p:spPr>
          <a:xfrm>
            <a:off x="6105668" y="5506512"/>
            <a:ext cx="1182913" cy="542169"/>
          </a:xfrm>
          <a:prstGeom prst="rect">
            <a:avLst/>
          </a:prstGeom>
          <a:solidFill>
            <a:srgbClr val="C7C7C7"/>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lang="en-US" dirty="0" smtClean="0"/>
              <a:t>Accept?</a:t>
            </a:r>
            <a:endParaRPr sz="2000" b="1" dirty="0"/>
          </a:p>
        </p:txBody>
      </p:sp>
      <p:sp>
        <p:nvSpPr>
          <p:cNvPr id="214" name="Shape 214"/>
          <p:cNvSpPr/>
          <p:nvPr/>
        </p:nvSpPr>
        <p:spPr>
          <a:xfrm>
            <a:off x="5784510" y="3098741"/>
            <a:ext cx="616631" cy="616632"/>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215" name="Shape 215"/>
          <p:cNvSpPr/>
          <p:nvPr/>
        </p:nvSpPr>
        <p:spPr>
          <a:xfrm flipH="1">
            <a:off x="6836854" y="3090722"/>
            <a:ext cx="616632" cy="616632"/>
          </a:xfrm>
          <a:prstGeom prst="line">
            <a:avLst/>
          </a:prstGeom>
          <a:ln w="25400">
            <a:solidFill/>
            <a:tailEnd type="triangle"/>
          </a:ln>
        </p:spPr>
        <p:txBody>
          <a:bodyPr lIns="0" tIns="0" rIns="0" bIns="0"/>
          <a:lstStyle/>
          <a:p>
            <a:pPr lvl="0" defTabSz="457200">
              <a:defRPr sz="1200">
                <a:latin typeface="+mn-lt"/>
                <a:ea typeface="+mn-ea"/>
                <a:cs typeface="+mn-cs"/>
                <a:sym typeface="Helvetica"/>
              </a:defRPr>
            </a:pPr>
            <a:endParaRPr/>
          </a:p>
        </p:txBody>
      </p:sp>
      <p:sp>
        <p:nvSpPr>
          <p:cNvPr id="216" name="Shape 216"/>
          <p:cNvSpPr/>
          <p:nvPr/>
        </p:nvSpPr>
        <p:spPr>
          <a:xfrm>
            <a:off x="5000222" y="2447401"/>
            <a:ext cx="1389212" cy="636723"/>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Slot Type</a:t>
            </a:r>
          </a:p>
        </p:txBody>
      </p:sp>
      <p:sp>
        <p:nvSpPr>
          <p:cNvPr id="217" name="Shape 217"/>
          <p:cNvSpPr/>
          <p:nvPr/>
        </p:nvSpPr>
        <p:spPr>
          <a:xfrm>
            <a:off x="6801068" y="2440243"/>
            <a:ext cx="1389213" cy="636723"/>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defRPr sz="2000" b="1"/>
            </a:lvl1pPr>
          </a:lstStyle>
          <a:p>
            <a:pPr lvl="0">
              <a:defRPr sz="1800" b="0"/>
            </a:pPr>
            <a:r>
              <a:rPr lang="en-US" sz="2000" b="1" dirty="0" smtClean="0"/>
              <a:t> </a:t>
            </a:r>
            <a:r>
              <a:rPr sz="2000" b="1" dirty="0" smtClean="0"/>
              <a:t>Provenance</a:t>
            </a:r>
            <a:endParaRPr sz="2000" b="1" dirty="0"/>
          </a:p>
        </p:txBody>
      </p:sp>
      <p:sp>
        <p:nvSpPr>
          <p:cNvPr id="218" name="Shape 218"/>
          <p:cNvSpPr/>
          <p:nvPr/>
        </p:nvSpPr>
        <p:spPr>
          <a:xfrm>
            <a:off x="2898623" y="2232323"/>
            <a:ext cx="983916" cy="542281"/>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conf 1</a:t>
            </a:r>
          </a:p>
        </p:txBody>
      </p:sp>
      <p:sp>
        <p:nvSpPr>
          <p:cNvPr id="219" name="Shape 219"/>
          <p:cNvSpPr/>
          <p:nvPr/>
        </p:nvSpPr>
        <p:spPr>
          <a:xfrm>
            <a:off x="2898623" y="3049563"/>
            <a:ext cx="983916" cy="542282"/>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conf 2</a:t>
            </a:r>
          </a:p>
        </p:txBody>
      </p:sp>
      <p:sp>
        <p:nvSpPr>
          <p:cNvPr id="220" name="Shape 220"/>
          <p:cNvSpPr/>
          <p:nvPr/>
        </p:nvSpPr>
        <p:spPr>
          <a:xfrm>
            <a:off x="2860523" y="4746923"/>
            <a:ext cx="1060116" cy="542281"/>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conf N-1</a:t>
            </a:r>
          </a:p>
        </p:txBody>
      </p:sp>
      <p:sp>
        <p:nvSpPr>
          <p:cNvPr id="221" name="Shape 221"/>
          <p:cNvSpPr/>
          <p:nvPr/>
        </p:nvSpPr>
        <p:spPr>
          <a:xfrm>
            <a:off x="2860523" y="5564163"/>
            <a:ext cx="1060116" cy="542282"/>
          </a:xfrm>
          <a:prstGeom prst="rect">
            <a:avLst/>
          </a:prstGeom>
          <a:solidFill>
            <a:srgbClr val="66CCFF"/>
          </a:solidFill>
          <a:ln w="12700">
            <a:solidFill/>
            <a:round/>
          </a:ln>
          <a:extLst>
            <a:ext uri="{C572A759-6A51-4108-AA02-DFA0A04FC94B}">
              <ma14:wrappingTextBoxFlag xmlns:ma14="http://schemas.microsoft.com/office/mac/drawingml/2011/main" val="1"/>
            </a:ext>
          </a:extLst>
        </p:spPr>
        <p:txBody>
          <a:bodyPr lIns="0" tIns="0" rIns="0" bIns="0" anchor="ctr"/>
          <a:lstStyle>
            <a:lvl1pPr algn="ctr">
              <a:defRPr sz="2000" b="1"/>
            </a:lvl1pPr>
          </a:lstStyle>
          <a:p>
            <a:pPr lvl="0">
              <a:defRPr sz="1800" b="0"/>
            </a:pPr>
            <a:r>
              <a:rPr sz="2000" b="1"/>
              <a:t>conf N</a:t>
            </a:r>
          </a:p>
        </p:txBody>
      </p:sp>
      <p:sp>
        <p:nvSpPr>
          <p:cNvPr id="36" name="TextBox 35"/>
          <p:cNvSpPr txBox="1"/>
          <p:nvPr/>
        </p:nvSpPr>
        <p:spPr>
          <a:xfrm>
            <a:off x="442781" y="1359242"/>
            <a:ext cx="8297565" cy="830997"/>
          </a:xfrm>
          <a:prstGeom prst="rect">
            <a:avLst/>
          </a:prstGeom>
          <a:noFill/>
        </p:spPr>
        <p:txBody>
          <a:bodyPr wrap="square" rtlCol="0">
            <a:spAutoFit/>
          </a:bodyPr>
          <a:lstStyle/>
          <a:p>
            <a:r>
              <a:rPr lang="en-US" sz="2400" dirty="0" smtClean="0"/>
              <a:t>For a given proposed slot-fill, e.g. </a:t>
            </a:r>
            <a:r>
              <a:rPr lang="en-US" dirty="0" smtClean="0">
                <a:latin typeface="Courier" pitchFamily="49" charset="0"/>
              </a:rPr>
              <a:t>spouse(Barack, Michelle),</a:t>
            </a:r>
          </a:p>
          <a:p>
            <a:r>
              <a:rPr lang="en-US" sz="2400" dirty="0" smtClean="0"/>
              <a:t>combine confidences from multiple systems:</a:t>
            </a:r>
            <a:endParaRPr lang="en-US" sz="2400" dirty="0"/>
          </a:p>
        </p:txBody>
      </p:sp>
    </p:spTree>
    <p:extLst>
      <p:ext uri="{BB962C8B-B14F-4D97-AF65-F5344CB8AC3E}">
        <p14:creationId xmlns:p14="http://schemas.microsoft.com/office/powerpoint/2010/main" val="176557390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1_models">
  <a:themeElements>
    <a:clrScheme name="">
      <a:dk1>
        <a:srgbClr val="000000"/>
      </a:dk1>
      <a:lt1>
        <a:srgbClr val="FFFFFF"/>
      </a:lt1>
      <a:dk2>
        <a:srgbClr val="3333FF"/>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66"/>
      </a:hlink>
      <a:folHlink>
        <a:srgbClr val="B2B2B2"/>
      </a:folHlink>
    </a:clrScheme>
    <a:fontScheme name="model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del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el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el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el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el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el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el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C:\My Documents\Powerpoint\IR Course\models.ppt</Template>
  <TotalTime>33871</TotalTime>
  <Words>1753</Words>
  <Application>Microsoft Macintosh PowerPoint</Application>
  <PresentationFormat>On-screen Show (4:3)</PresentationFormat>
  <Paragraphs>349</Paragraphs>
  <Slides>23</Slides>
  <Notes>18</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1_models</vt:lpstr>
      <vt:lpstr>Stacked Ensembles  of Information Extractors for  Knowledge-Base Population</vt:lpstr>
      <vt:lpstr>Knowledge-Base Population (KBP)</vt:lpstr>
      <vt:lpstr>KBP Provenance</vt:lpstr>
      <vt:lpstr>KBP Slot Filler Validation</vt:lpstr>
      <vt:lpstr>PowerPoint Presentation</vt:lpstr>
      <vt:lpstr>Ensembling</vt:lpstr>
      <vt:lpstr>Stacking (Wolpert, 1992)</vt:lpstr>
      <vt:lpstr>Stacking with Features</vt:lpstr>
      <vt:lpstr>Stacking with Features</vt:lpstr>
      <vt:lpstr>Document Provenance Feature</vt:lpstr>
      <vt:lpstr>Offset Provenance Feature</vt:lpstr>
      <vt:lpstr>PowerPoint Presentation</vt:lpstr>
      <vt:lpstr>Datasets</vt:lpstr>
      <vt:lpstr>PowerPoint Presentation</vt:lpstr>
      <vt:lpstr>Baselines</vt:lpstr>
      <vt:lpstr>PowerPoint Presentation</vt:lpstr>
      <vt:lpstr>KBP English Slot Filling (ESF) Results</vt:lpstr>
      <vt:lpstr>PowerPoint Presentation</vt:lpstr>
      <vt:lpstr>KBP Slot Filler Validation Results</vt:lpstr>
      <vt:lpstr>PowerPoint Presentation</vt:lpstr>
      <vt:lpstr>PowerPoint Presentation</vt:lpstr>
      <vt:lpstr>Conclusion</vt:lpstr>
      <vt:lpstr>PowerPoint Presentation</vt:lpstr>
    </vt:vector>
  </TitlesOfParts>
  <Company>University of Texas at Austin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Intelligent Information Retrieval and Web Search</dc:title>
  <dc:creator>Raymond Mooney</dc:creator>
  <cp:lastModifiedBy>Nazneen Rajani</cp:lastModifiedBy>
  <cp:revision>506</cp:revision>
  <cp:lastPrinted>1601-01-01T00:00:00Z</cp:lastPrinted>
  <dcterms:created xsi:type="dcterms:W3CDTF">2001-05-20T22:11:52Z</dcterms:created>
  <dcterms:modified xsi:type="dcterms:W3CDTF">2015-07-22T06:43:34Z</dcterms:modified>
</cp:coreProperties>
</file>