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26"/>
  </p:notesMasterIdLst>
  <p:sldIdLst>
    <p:sldId id="256" r:id="rId2"/>
    <p:sldId id="260" r:id="rId3"/>
    <p:sldId id="261" r:id="rId4"/>
    <p:sldId id="262" r:id="rId5"/>
    <p:sldId id="286" r:id="rId6"/>
    <p:sldId id="265" r:id="rId7"/>
    <p:sldId id="268" r:id="rId8"/>
    <p:sldId id="270" r:id="rId9"/>
    <p:sldId id="271" r:id="rId10"/>
    <p:sldId id="272" r:id="rId11"/>
    <p:sldId id="273" r:id="rId12"/>
    <p:sldId id="274" r:id="rId13"/>
    <p:sldId id="285" r:id="rId14"/>
    <p:sldId id="287" r:id="rId15"/>
    <p:sldId id="275" r:id="rId16"/>
    <p:sldId id="276" r:id="rId17"/>
    <p:sldId id="277" r:id="rId18"/>
    <p:sldId id="278" r:id="rId19"/>
    <p:sldId id="279" r:id="rId20"/>
    <p:sldId id="281" r:id="rId21"/>
    <p:sldId id="282" r:id="rId22"/>
    <p:sldId id="283" r:id="rId23"/>
    <p:sldId id="288" r:id="rId24"/>
    <p:sldId id="284"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66108" autoAdjust="0"/>
  </p:normalViewPr>
  <p:slideViewPr>
    <p:cSldViewPr snapToGrid="0">
      <p:cViewPr varScale="1">
        <p:scale>
          <a:sx n="66" d="100"/>
          <a:sy n="66" d="100"/>
        </p:scale>
        <p:origin x="1220" y="3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Today ill be presenting our work on “What is the Best Automated Metric for Text to Motion Generation?”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we believe that there was a need for the automated metrics used in this task to be validated, and our goal in this work is to identify which of these metrics is best. And we define best as most closely correlated with human judgments, since unnatural or unfaithful features are easily apparent to human viewers. </a:t>
            </a:r>
          </a:p>
        </p:txBody>
      </p:sp>
    </p:spTree>
    <p:extLst>
      <p:ext uri="{BB962C8B-B14F-4D97-AF65-F5344CB8AC3E}">
        <p14:creationId xmlns:p14="http://schemas.microsoft.com/office/powerpoint/2010/main" val="2080839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To do so we run a crowd sourced human study, collecting a corpus of text and motion pairs. We draw motion descriptions from the HumanML3D dataset, and utilize four recent text to motion models to produce generated motions for each description. The models were selected both since they shared the same output body model, but also to sample a wide range of model performance levels, since they all reported varying results on currently utilized metrics. </a:t>
            </a:r>
          </a:p>
          <a:p>
            <a:pPr marL="158750" indent="0">
              <a:buNone/>
            </a:pPr>
            <a:endParaRPr lang="en-US" dirty="0"/>
          </a:p>
          <a:p>
            <a:pPr marL="158750" indent="0">
              <a:buNone/>
            </a:pPr>
            <a:r>
              <a:rPr lang="en-US" dirty="0"/>
              <a:t>We also included the ground truth HumanML3D motion, which acts as a theoretically faithful and natural motion generation. We had multiple raters evaluate each pairing, obtaining mean opinion scores for each one. In total, this resulted in 4200 ratings for 280 unique motion descriptions. </a:t>
            </a:r>
          </a:p>
        </p:txBody>
      </p:sp>
    </p:spTree>
    <p:extLst>
      <p:ext uri="{BB962C8B-B14F-4D97-AF65-F5344CB8AC3E}">
        <p14:creationId xmlns:p14="http://schemas.microsoft.com/office/powerpoint/2010/main" val="78083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we had each rater evaluate the pairings across distinct quality considerations, with Naturalness measuring how realistic the motion was to the viewer, and Faithfulness judging how well the motion aligned with the provided description.  </a:t>
            </a:r>
          </a:p>
        </p:txBody>
      </p:sp>
    </p:spTree>
    <p:extLst>
      <p:ext uri="{BB962C8B-B14F-4D97-AF65-F5344CB8AC3E}">
        <p14:creationId xmlns:p14="http://schemas.microsoft.com/office/powerpoint/2010/main" val="2504812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when we examined the correlations of each metric with the human judgments we did so at two different levels of detail. The first was at the Model Level, which entailed aggregating the mean metric values for each utilized text to motion model and correlating them with the mean human judgment for those models. This method parallels how metrics are often use, comparing the results of one text to motion model to prior baselines. However, this method of examination posses potential issues since a very weak metric can do well at the model level if the errors are equally distributed about accurate measurements. </a:t>
            </a:r>
          </a:p>
        </p:txBody>
      </p:sp>
    </p:spTree>
    <p:extLst>
      <p:ext uri="{BB962C8B-B14F-4D97-AF65-F5344CB8AC3E}">
        <p14:creationId xmlns:p14="http://schemas.microsoft.com/office/powerpoint/2010/main" val="29056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second level of detail we examined was at the sample level, with no sample aggregation being done. At this level of detail metric noise presents a serious obstacle. And while strong sample level metrics will also be strong model level metrics, they will generally be more robust and transfer to small subsets better. </a:t>
            </a:r>
          </a:p>
          <a:p>
            <a:r>
              <a:rPr lang="en-US" dirty="0"/>
              <a:t>As such, we should look for our metrics to not only be capable at the model level but also at the sample level. So what did the results of our human study look like?</a:t>
            </a:r>
          </a:p>
        </p:txBody>
      </p:sp>
    </p:spTree>
    <p:extLst>
      <p:ext uri="{BB962C8B-B14F-4D97-AF65-F5344CB8AC3E}">
        <p14:creationId xmlns:p14="http://schemas.microsoft.com/office/powerpoint/2010/main" val="42941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Well, at the model level the results were interesting but also quite promising. We saw overall that the majority of metrics investigated were quite strong at the model level for both Faithfulness and Naturalness. However, we did observe a potentially concerning trend in that some of the recently rarely utilized Positional Error based metrics actually matched or exceeded more recent encoder based metrics. </a:t>
            </a:r>
          </a:p>
        </p:txBody>
      </p:sp>
    </p:spTree>
    <p:extLst>
      <p:ext uri="{BB962C8B-B14F-4D97-AF65-F5344CB8AC3E}">
        <p14:creationId xmlns:p14="http://schemas.microsoft.com/office/powerpoint/2010/main" val="987624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 more serious issues were revealed was when looking at the sample level results, where we can see that essentially none of the currently utilized metrics provide any level of correlation with actual human judgments, with only some versions of Positional Errors barely providing a level of actual correlation.  </a:t>
            </a:r>
          </a:p>
          <a:p>
            <a:r>
              <a:rPr lang="en-US" dirty="0"/>
              <a:t>This is a very negative indication, implying that all currently utilized metrics posses significant issues, which could provide improper guidance for future work. </a:t>
            </a:r>
          </a:p>
        </p:txBody>
      </p:sp>
    </p:spTree>
    <p:extLst>
      <p:ext uri="{BB962C8B-B14F-4D97-AF65-F5344CB8AC3E}">
        <p14:creationId xmlns:p14="http://schemas.microsoft.com/office/powerpoint/2010/main" val="604421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our next question was whether we could train a model explicitly for text to motion to provide better evaluation quality?</a:t>
            </a:r>
          </a:p>
        </p:txBody>
      </p:sp>
    </p:spTree>
    <p:extLst>
      <p:ext uri="{BB962C8B-B14F-4D97-AF65-F5344CB8AC3E}">
        <p14:creationId xmlns:p14="http://schemas.microsoft.com/office/powerpoint/2010/main" val="10182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so that is what we attempted to do, using a neural network trained to contrastively predict correct and incorrect motion text pairings. We utilize real motion samples drawn from HumanML3D, and performed a finetuning stage on our crowdsourced human judgment dataset to align rating scales with human focused details. </a:t>
            </a:r>
          </a:p>
        </p:txBody>
      </p:sp>
    </p:spTree>
    <p:extLst>
      <p:ext uri="{BB962C8B-B14F-4D97-AF65-F5344CB8AC3E}">
        <p14:creationId xmlns:p14="http://schemas.microsoft.com/office/powerpoint/2010/main" val="2664770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that process looks like is shown at a high level here, and our model is both parameter efficient and simple, requiring only a few lightweight layers. So how did </a:t>
            </a:r>
            <a:r>
              <a:rPr lang="en-US" dirty="0" err="1"/>
              <a:t>MoBERT</a:t>
            </a:r>
            <a:r>
              <a:rPr lang="en-US" dirty="0"/>
              <a:t> do?</a:t>
            </a:r>
          </a:p>
        </p:txBody>
      </p:sp>
    </p:spTree>
    <p:extLst>
      <p:ext uri="{BB962C8B-B14F-4D97-AF65-F5344CB8AC3E}">
        <p14:creationId xmlns:p14="http://schemas.microsoft.com/office/powerpoint/2010/main" val="3636736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62a6b22c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62a6b22c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Text to Motion Generation, or other tasks involving human motion generation, has recently gained considerable popularity.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can see here from this nice chart that was made in a survey paper that the number of papers being released on the topic has been increasing notably year on year.</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start at the model level, It did quite well. Comparing to the best of the prior metrics, we can see that </a:t>
            </a:r>
            <a:r>
              <a:rPr lang="en-US" dirty="0" err="1"/>
              <a:t>MoBERT</a:t>
            </a:r>
            <a:r>
              <a:rPr lang="en-US" dirty="0"/>
              <a:t> Score roughly matches state of the art on Model Level performance, both with and without the final stage finetuning. But what we really cared about was how </a:t>
            </a:r>
            <a:r>
              <a:rPr lang="en-US" dirty="0" err="1"/>
              <a:t>MoBERT</a:t>
            </a:r>
            <a:r>
              <a:rPr lang="en-US" dirty="0"/>
              <a:t> was able to perform at the sample level, so how did it do there? </a:t>
            </a:r>
          </a:p>
        </p:txBody>
      </p:sp>
    </p:spTree>
    <p:extLst>
      <p:ext uri="{BB962C8B-B14F-4D97-AF65-F5344CB8AC3E}">
        <p14:creationId xmlns:p14="http://schemas.microsoft.com/office/powerpoint/2010/main" val="2719198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 see that our </a:t>
            </a:r>
            <a:r>
              <a:rPr lang="en-US" dirty="0" err="1"/>
              <a:t>MoBERT</a:t>
            </a:r>
            <a:r>
              <a:rPr lang="en-US" dirty="0"/>
              <a:t> model, when trained simply to contrastively align correct and incorrect motion pairings, manages to far exceed the best prior metric at the Sample level, especially for Faithfulness where it more than doubles the correlation. And when our crowd sourced human judgment dataset is used to finetune a lightweight SVR regression head we see that both scores increase further, with </a:t>
            </a:r>
            <a:r>
              <a:rPr lang="en-US" dirty="0" err="1"/>
              <a:t>MoBERT</a:t>
            </a:r>
            <a:r>
              <a:rPr lang="en-US" dirty="0"/>
              <a:t> score reaching strongly correlated levels of performance for sample level faithfulness evaluation. </a:t>
            </a:r>
          </a:p>
        </p:txBody>
      </p:sp>
    </p:spTree>
    <p:extLst>
      <p:ext uri="{BB962C8B-B14F-4D97-AF65-F5344CB8AC3E}">
        <p14:creationId xmlns:p14="http://schemas.microsoft.com/office/powerpoint/2010/main" val="424742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are our key findings. Well first, we want people to be aware that currently utilized metrics for text to motion generation suffer from a overall lack of sample level performance, and therefore robustness. </a:t>
            </a:r>
          </a:p>
          <a:p>
            <a:r>
              <a:rPr lang="en-US" dirty="0"/>
              <a:t>Moreover, recent trends towards using only encoder based metrics may be providing degraded evaluation quality. We advise future works to utilize both positional errors and encoder based metrics when possible. </a:t>
            </a:r>
          </a:p>
          <a:p>
            <a:r>
              <a:rPr lang="en-US" dirty="0"/>
              <a:t>We also show that purpose built evaluation metrics can produce greatly enhanced evaluation quality for generative tasks, including those outside of text to motion, such as image, object, or scene generation. </a:t>
            </a:r>
            <a:r>
              <a:rPr lang="en-US" dirty="0" err="1"/>
              <a:t>MoBERT’s</a:t>
            </a:r>
            <a:r>
              <a:rPr lang="en-US" dirty="0"/>
              <a:t> training routine is simple and data restricted, with out exposure to generated motions in the pertaining stage. It is also relatively small, and so there is ample room to improve </a:t>
            </a:r>
            <a:r>
              <a:rPr lang="en-US" dirty="0" err="1"/>
              <a:t>MoBERT</a:t>
            </a:r>
            <a:r>
              <a:rPr lang="en-US" dirty="0"/>
              <a:t> further, all of which we hope future research will investigate. </a:t>
            </a:r>
          </a:p>
          <a:p>
            <a:r>
              <a:rPr lang="en-US" dirty="0"/>
              <a:t>Finally, all metrics posses unique distributional issues. While our results indicate that many metrics have some level of human correlation at the model level, we encourage generative works to always run human evaluations when possible. </a:t>
            </a:r>
          </a:p>
        </p:txBody>
      </p:sp>
    </p:spTree>
    <p:extLst>
      <p:ext uri="{BB962C8B-B14F-4D97-AF65-F5344CB8AC3E}">
        <p14:creationId xmlns:p14="http://schemas.microsoft.com/office/powerpoint/2010/main" val="1313181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and we look forward to discussing our work in the </a:t>
            </a:r>
            <a:r>
              <a:rPr lang="en-US"/>
              <a:t>interactive discussion. </a:t>
            </a:r>
          </a:p>
        </p:txBody>
      </p:sp>
    </p:spTree>
    <p:extLst>
      <p:ext uri="{BB962C8B-B14F-4D97-AF65-F5344CB8AC3E}">
        <p14:creationId xmlns:p14="http://schemas.microsoft.com/office/powerpoint/2010/main" val="3736249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62a6b22c2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62a6b22c2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However, like many text conditioned generative areas, text to motion is a highly difficult task. One of the core issues for text to motion is that it is very underspecified, in that one input could map to many potentiality correct output.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can see examples of this for the reference motions of these two motion descriptions. In the first example, with a person “idling and walking left to right and back”, many variable such as the walking speed and arm motions are not specified. This is even more true for the second example, where the distance and radius of the counterclockwise loop is unspecified.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62a6b22c2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62a6b22c2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to complicate the issue of evaluating this task further, the output quality of models also can present a wide range of issues. In this example, we can see that the model was able to generally produce a Faithful and Natural output motion which is similar to the previous reference we showed.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62a6b22c2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62a6b22c2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However, in this example we can fairly quickly tell, as humans looking at this, that this is a generated motion with several unnatural features. However, is it easy for a automated metric to observe the same issues? From a positional perspective, this motion, despite being clearly unnatural to us, seems to be fairly accurate. There is a small counterclockwise turn at the beginning, followed by a sitting like motion.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with the difficulty of judging this task in mind, lets discuss what type of metrics are currently utilized for Text to Motion Generation. </a:t>
            </a:r>
            <a:endParaRPr dirty="0"/>
          </a:p>
        </p:txBody>
      </p:sp>
    </p:spTree>
    <p:extLst>
      <p:ext uri="{BB962C8B-B14F-4D97-AF65-F5344CB8AC3E}">
        <p14:creationId xmlns:p14="http://schemas.microsoft.com/office/powerpoint/2010/main" val="285487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earliest, and simplest, metrics used were positional error metrics, such as average positional error and average variance error. These metrics calculated a L2 based deviance between the generated motion and a single reference motion. </a:t>
            </a:r>
          </a:p>
        </p:txBody>
      </p:sp>
    </p:spTree>
    <p:extLst>
      <p:ext uri="{BB962C8B-B14F-4D97-AF65-F5344CB8AC3E}">
        <p14:creationId xmlns:p14="http://schemas.microsoft.com/office/powerpoint/2010/main" val="136533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recently, learned encoder based metrics have caught on, such a FID, Multimodal Distance, and R-Precision. All of these metrics utilize a encoder which can fit a textual description and motion sequence to a shared latent embedding, and then performs a error calculation on these latent embeddings. </a:t>
            </a:r>
          </a:p>
          <a:p>
            <a:r>
              <a:rPr lang="en-US" dirty="0"/>
              <a:t>However, each of these metrics has potential issues. </a:t>
            </a:r>
          </a:p>
        </p:txBody>
      </p:sp>
    </p:spTree>
    <p:extLst>
      <p:ext uri="{BB962C8B-B14F-4D97-AF65-F5344CB8AC3E}">
        <p14:creationId xmlns:p14="http://schemas.microsoft.com/office/powerpoint/2010/main" val="795288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positional Error based metrics, besides rarely being used recently, they are clearly theoretically unsound. Their use of a single reference motion assumes the task to be one-to-one, which we have already established is not the case. As such, any deviation from the reference motion will result in a penalty, even if the deviation is reasonable in the solution space of the description. </a:t>
            </a:r>
          </a:p>
        </p:txBody>
      </p:sp>
    </p:spTree>
    <p:extLst>
      <p:ext uri="{BB962C8B-B14F-4D97-AF65-F5344CB8AC3E}">
        <p14:creationId xmlns:p14="http://schemas.microsoft.com/office/powerpoint/2010/main" val="253629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other hand, the recently used encoder based metrics also present potential issues. Despite the latent space being theoretically able to resolve the one-to-many issues we discussed, the encoders that are currently used for this were not trained explicitly to be used as a metric and may themselves present biases or posses unrobust behaviors. </a:t>
            </a:r>
          </a:p>
        </p:txBody>
      </p:sp>
    </p:spTree>
    <p:extLst>
      <p:ext uri="{BB962C8B-B14F-4D97-AF65-F5344CB8AC3E}">
        <p14:creationId xmlns:p14="http://schemas.microsoft.com/office/powerpoint/2010/main" val="2670280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3F3F3F"/>
              </a:buClr>
              <a:buSzPts val="4000"/>
              <a:buFont typeface="Arial"/>
              <a:buNone/>
              <a:defRPr sz="4000" b="1"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 name="Google Shape;10;p2"/>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latin typeface="Arial"/>
                <a:ea typeface="Arial"/>
                <a:cs typeface="Arial"/>
                <a:sym typeface="Aria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57200" y="777478"/>
            <a:ext cx="8229600" cy="8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body" idx="1"/>
          </p:nvPr>
        </p:nvSpPr>
        <p:spPr>
          <a:xfrm>
            <a:off x="457200" y="1771650"/>
            <a:ext cx="8229600" cy="29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3F3F3F"/>
              </a:buClr>
              <a:buSzPts val="1800"/>
              <a:buChar char="•"/>
              <a:defRPr/>
            </a:lvl1pPr>
            <a:lvl2pPr marL="914400" lvl="1" indent="-342900" algn="l">
              <a:spcBef>
                <a:spcPts val="36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4"/>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
          <p:cNvSpPr txBox="1">
            <a:spLocks noGrp="1"/>
          </p:cNvSpPr>
          <p:nvPr>
            <p:ph type="subTitle" idx="1"/>
          </p:nvPr>
        </p:nvSpPr>
        <p:spPr>
          <a:xfrm>
            <a:off x="1371600" y="2914650"/>
            <a:ext cx="6400800" cy="13143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457200" y="685800"/>
            <a:ext cx="8229600" cy="8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457200" y="1749028"/>
            <a:ext cx="4038600" cy="31086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3F3F3F"/>
              </a:buClr>
              <a:buSzPts val="2800"/>
              <a:buChar char="•"/>
              <a:defRPr sz="2800"/>
            </a:lvl1pPr>
            <a:lvl2pPr marL="914400" lvl="1" indent="-381000" algn="l">
              <a:spcBef>
                <a:spcPts val="480"/>
              </a:spcBef>
              <a:spcAft>
                <a:spcPts val="0"/>
              </a:spcAft>
              <a:buClr>
                <a:srgbClr val="3F3F3F"/>
              </a:buClr>
              <a:buSzPts val="2400"/>
              <a:buChar char="–"/>
              <a:defRPr sz="2400"/>
            </a:lvl2pPr>
            <a:lvl3pPr marL="1371600" lvl="2" indent="-355600" algn="l">
              <a:spcBef>
                <a:spcPts val="400"/>
              </a:spcBef>
              <a:spcAft>
                <a:spcPts val="0"/>
              </a:spcAft>
              <a:buClr>
                <a:srgbClr val="3F3F3F"/>
              </a:buClr>
              <a:buSzPts val="2000"/>
              <a:buChar char="•"/>
              <a:defRPr sz="2000"/>
            </a:lvl3pPr>
            <a:lvl4pPr marL="1828800" lvl="3" indent="-342900" algn="l">
              <a:spcBef>
                <a:spcPts val="360"/>
              </a:spcBef>
              <a:spcAft>
                <a:spcPts val="0"/>
              </a:spcAft>
              <a:buClr>
                <a:srgbClr val="3F3F3F"/>
              </a:buClr>
              <a:buSzPts val="1800"/>
              <a:buChar char="–"/>
              <a:defRPr sz="1800"/>
            </a:lvl4pPr>
            <a:lvl5pPr marL="2286000" lvl="4" indent="-342900" algn="l">
              <a:spcBef>
                <a:spcPts val="360"/>
              </a:spcBef>
              <a:spcAft>
                <a:spcPts val="0"/>
              </a:spcAft>
              <a:buClr>
                <a:srgbClr val="3F3F3F"/>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0" name="Google Shape;20;p5"/>
          <p:cNvSpPr txBox="1">
            <a:spLocks noGrp="1"/>
          </p:cNvSpPr>
          <p:nvPr>
            <p:ph type="body" idx="2"/>
          </p:nvPr>
        </p:nvSpPr>
        <p:spPr>
          <a:xfrm>
            <a:off x="4648200" y="1749028"/>
            <a:ext cx="4038600" cy="31086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3F3F3F"/>
              </a:buClr>
              <a:buSzPts val="2800"/>
              <a:buChar char="•"/>
              <a:defRPr sz="2800"/>
            </a:lvl1pPr>
            <a:lvl2pPr marL="914400" lvl="1" indent="-381000" algn="l">
              <a:spcBef>
                <a:spcPts val="480"/>
              </a:spcBef>
              <a:spcAft>
                <a:spcPts val="0"/>
              </a:spcAft>
              <a:buClr>
                <a:srgbClr val="3F3F3F"/>
              </a:buClr>
              <a:buSzPts val="2400"/>
              <a:buChar char="–"/>
              <a:defRPr sz="2400"/>
            </a:lvl2pPr>
            <a:lvl3pPr marL="1371600" lvl="2" indent="-355600" algn="l">
              <a:spcBef>
                <a:spcPts val="400"/>
              </a:spcBef>
              <a:spcAft>
                <a:spcPts val="0"/>
              </a:spcAft>
              <a:buClr>
                <a:srgbClr val="3F3F3F"/>
              </a:buClr>
              <a:buSzPts val="2000"/>
              <a:buChar char="•"/>
              <a:defRPr sz="2000"/>
            </a:lvl3pPr>
            <a:lvl4pPr marL="1828800" lvl="3" indent="-342900" algn="l">
              <a:spcBef>
                <a:spcPts val="360"/>
              </a:spcBef>
              <a:spcAft>
                <a:spcPts val="0"/>
              </a:spcAft>
              <a:buClr>
                <a:srgbClr val="3F3F3F"/>
              </a:buClr>
              <a:buSzPts val="1800"/>
              <a:buChar char="–"/>
              <a:defRPr sz="1800"/>
            </a:lvl4pPr>
            <a:lvl5pPr marL="2286000" lvl="4" indent="-342900" algn="l">
              <a:spcBef>
                <a:spcPts val="360"/>
              </a:spcBef>
              <a:spcAft>
                <a:spcPts val="0"/>
              </a:spcAft>
              <a:buClr>
                <a:srgbClr val="3F3F3F"/>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420688" y="641510"/>
            <a:ext cx="3008400" cy="8715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3F3F3F"/>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
          <p:cNvSpPr txBox="1">
            <a:spLocks noGrp="1"/>
          </p:cNvSpPr>
          <p:nvPr>
            <p:ph type="body" idx="1"/>
          </p:nvPr>
        </p:nvSpPr>
        <p:spPr>
          <a:xfrm>
            <a:off x="3575050" y="920884"/>
            <a:ext cx="5111700" cy="40512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3F3F3F"/>
              </a:buClr>
              <a:buSzPts val="3200"/>
              <a:buChar char="•"/>
              <a:defRPr sz="3200"/>
            </a:lvl1pPr>
            <a:lvl2pPr marL="914400" lvl="1" indent="-406400" algn="l">
              <a:spcBef>
                <a:spcPts val="560"/>
              </a:spcBef>
              <a:spcAft>
                <a:spcPts val="0"/>
              </a:spcAft>
              <a:buClr>
                <a:srgbClr val="3F3F3F"/>
              </a:buClr>
              <a:buSzPts val="2800"/>
              <a:buChar char="–"/>
              <a:defRPr sz="2800"/>
            </a:lvl2pPr>
            <a:lvl3pPr marL="1371600" lvl="2" indent="-381000" algn="l">
              <a:spcBef>
                <a:spcPts val="480"/>
              </a:spcBef>
              <a:spcAft>
                <a:spcPts val="0"/>
              </a:spcAft>
              <a:buClr>
                <a:srgbClr val="3F3F3F"/>
              </a:buClr>
              <a:buSzPts val="2400"/>
              <a:buChar char="•"/>
              <a:defRPr sz="2400"/>
            </a:lvl3pPr>
            <a:lvl4pPr marL="1828800" lvl="3" indent="-355600" algn="l">
              <a:spcBef>
                <a:spcPts val="400"/>
              </a:spcBef>
              <a:spcAft>
                <a:spcPts val="0"/>
              </a:spcAft>
              <a:buClr>
                <a:srgbClr val="3F3F3F"/>
              </a:buClr>
              <a:buSzPts val="2000"/>
              <a:buChar char="–"/>
              <a:defRPr sz="2000"/>
            </a:lvl4pPr>
            <a:lvl5pPr marL="2286000" lvl="4" indent="-355600" algn="l">
              <a:spcBef>
                <a:spcPts val="400"/>
              </a:spcBef>
              <a:spcAft>
                <a:spcPts val="0"/>
              </a:spcAft>
              <a:buClr>
                <a:srgbClr val="3F3F3F"/>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4" name="Google Shape;24;p6"/>
          <p:cNvSpPr txBox="1">
            <a:spLocks noGrp="1"/>
          </p:cNvSpPr>
          <p:nvPr>
            <p:ph type="body" idx="2"/>
          </p:nvPr>
        </p:nvSpPr>
        <p:spPr>
          <a:xfrm>
            <a:off x="420688" y="1601629"/>
            <a:ext cx="3008400" cy="31419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3F3F3F"/>
              </a:buClr>
              <a:buSzPts val="1400"/>
              <a:buNone/>
              <a:defRPr sz="1400"/>
            </a:lvl1pPr>
            <a:lvl2pPr marL="914400" lvl="1" indent="-228600" algn="l">
              <a:spcBef>
                <a:spcPts val="240"/>
              </a:spcBef>
              <a:spcAft>
                <a:spcPts val="0"/>
              </a:spcAft>
              <a:buClr>
                <a:srgbClr val="3F3F3F"/>
              </a:buClr>
              <a:buSzPts val="1200"/>
              <a:buNone/>
              <a:defRPr sz="1200"/>
            </a:lvl2pPr>
            <a:lvl3pPr marL="1371600" lvl="2" indent="-228600" algn="l">
              <a:spcBef>
                <a:spcPts val="200"/>
              </a:spcBef>
              <a:spcAft>
                <a:spcPts val="0"/>
              </a:spcAft>
              <a:buClr>
                <a:srgbClr val="3F3F3F"/>
              </a:buClr>
              <a:buSzPts val="1000"/>
              <a:buNone/>
              <a:defRPr sz="1000"/>
            </a:lvl3pPr>
            <a:lvl4pPr marL="1828800" lvl="3" indent="-228600" algn="l">
              <a:spcBef>
                <a:spcPts val="180"/>
              </a:spcBef>
              <a:spcAft>
                <a:spcPts val="0"/>
              </a:spcAft>
              <a:buClr>
                <a:srgbClr val="3F3F3F"/>
              </a:buClr>
              <a:buSzPts val="900"/>
              <a:buNone/>
              <a:defRPr sz="900"/>
            </a:lvl4pPr>
            <a:lvl5pPr marL="2286000" lvl="4" indent="-228600" algn="l">
              <a:spcBef>
                <a:spcPts val="180"/>
              </a:spcBef>
              <a:spcAft>
                <a:spcPts val="0"/>
              </a:spcAft>
              <a:buClr>
                <a:srgbClr val="3F3F3F"/>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1792288" y="3829050"/>
            <a:ext cx="5486400" cy="425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3F3F3F"/>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
          <p:cNvSpPr>
            <a:spLocks noGrp="1"/>
          </p:cNvSpPr>
          <p:nvPr>
            <p:ph type="pic" idx="2"/>
          </p:nvPr>
        </p:nvSpPr>
        <p:spPr>
          <a:xfrm>
            <a:off x="1792288" y="685800"/>
            <a:ext cx="5486400" cy="3086100"/>
          </a:xfrm>
          <a:prstGeom prst="rect">
            <a:avLst/>
          </a:prstGeom>
          <a:noFill/>
          <a:ln>
            <a:noFill/>
          </a:ln>
        </p:spPr>
      </p:sp>
      <p:sp>
        <p:nvSpPr>
          <p:cNvPr id="28" name="Google Shape;28;p7"/>
          <p:cNvSpPr txBox="1">
            <a:spLocks noGrp="1"/>
          </p:cNvSpPr>
          <p:nvPr>
            <p:ph type="body" idx="1"/>
          </p:nvPr>
        </p:nvSpPr>
        <p:spPr>
          <a:xfrm>
            <a:off x="1792288" y="4254817"/>
            <a:ext cx="5486400" cy="6030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3F3F3F"/>
              </a:buClr>
              <a:buSzPts val="1400"/>
              <a:buNone/>
              <a:defRPr sz="1400"/>
            </a:lvl1pPr>
            <a:lvl2pPr marL="914400" lvl="1" indent="-228600" algn="l">
              <a:spcBef>
                <a:spcPts val="240"/>
              </a:spcBef>
              <a:spcAft>
                <a:spcPts val="0"/>
              </a:spcAft>
              <a:buClr>
                <a:srgbClr val="3F3F3F"/>
              </a:buClr>
              <a:buSzPts val="1200"/>
              <a:buNone/>
              <a:defRPr sz="1200"/>
            </a:lvl2pPr>
            <a:lvl3pPr marL="1371600" lvl="2" indent="-228600" algn="l">
              <a:spcBef>
                <a:spcPts val="200"/>
              </a:spcBef>
              <a:spcAft>
                <a:spcPts val="0"/>
              </a:spcAft>
              <a:buClr>
                <a:srgbClr val="3F3F3F"/>
              </a:buClr>
              <a:buSzPts val="1000"/>
              <a:buNone/>
              <a:defRPr sz="1000"/>
            </a:lvl3pPr>
            <a:lvl4pPr marL="1828800" lvl="3" indent="-228600" algn="l">
              <a:spcBef>
                <a:spcPts val="180"/>
              </a:spcBef>
              <a:spcAft>
                <a:spcPts val="0"/>
              </a:spcAft>
              <a:buClr>
                <a:srgbClr val="3F3F3F"/>
              </a:buClr>
              <a:buSzPts val="900"/>
              <a:buNone/>
              <a:defRPr sz="900"/>
            </a:lvl4pPr>
            <a:lvl5pPr marL="2286000" lvl="4" indent="-228600" algn="l">
              <a:spcBef>
                <a:spcPts val="180"/>
              </a:spcBef>
              <a:spcAft>
                <a:spcPts val="0"/>
              </a:spcAft>
              <a:buClr>
                <a:srgbClr val="3F3F3F"/>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85800"/>
            <a:ext cx="8229600" cy="8574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3F3F3F"/>
              </a:buClr>
              <a:buSzPts val="4400"/>
              <a:buFont typeface="Arial"/>
              <a:buNone/>
              <a:defRPr sz="44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79972"/>
            <a:ext cx="8229600" cy="29148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3F3F3F"/>
              </a:buClr>
              <a:buSzPts val="3200"/>
              <a:buFont typeface="Arial"/>
              <a:buChar char="•"/>
              <a:defRPr sz="3200" b="0" i="0" u="none" strike="noStrike" cap="none">
                <a:solidFill>
                  <a:srgbClr val="3F3F3F"/>
                </a:solidFill>
                <a:latin typeface="Calibri"/>
                <a:ea typeface="Calibri"/>
                <a:cs typeface="Calibri"/>
                <a:sym typeface="Calibri"/>
              </a:defRPr>
            </a:lvl1pPr>
            <a:lvl2pPr marL="914400" marR="0" lvl="1" indent="-406400" algn="l" rtl="0">
              <a:spcBef>
                <a:spcPts val="560"/>
              </a:spcBef>
              <a:spcAft>
                <a:spcPts val="0"/>
              </a:spcAft>
              <a:buClr>
                <a:srgbClr val="3F3F3F"/>
              </a:buClr>
              <a:buSzPts val="2800"/>
              <a:buFont typeface="Arial"/>
              <a:buChar char="–"/>
              <a:defRPr sz="2800" b="0" i="0" u="none" strike="noStrike" cap="none">
                <a:solidFill>
                  <a:srgbClr val="3F3F3F"/>
                </a:solidFill>
                <a:latin typeface="Calibri"/>
                <a:ea typeface="Calibri"/>
                <a:cs typeface="Calibri"/>
                <a:sym typeface="Calibri"/>
              </a:defRPr>
            </a:lvl2pPr>
            <a:lvl3pPr marL="1371600" marR="0" lvl="2" indent="-381000" algn="l" rtl="0">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3pPr>
            <a:lvl4pPr marL="1828800" marR="0" lvl="3" indent="-355600" algn="l" rtl="0">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4pPr>
            <a:lvl5pPr marL="2286000" marR="0" lvl="4" indent="-355600" algn="l" rtl="0">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8"/>
          <p:cNvSpPr txBox="1">
            <a:spLocks noGrp="1"/>
          </p:cNvSpPr>
          <p:nvPr>
            <p:ph type="ctrTitle"/>
          </p:nvPr>
        </p:nvSpPr>
        <p:spPr>
          <a:xfrm>
            <a:off x="685800" y="1597819"/>
            <a:ext cx="7772400" cy="11025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 sz="3700"/>
              <a:t>What is the Best Automated Metric for Text to Motion Generation?</a:t>
            </a:r>
            <a:endParaRPr sz="5500"/>
          </a:p>
        </p:txBody>
      </p:sp>
      <p:sp>
        <p:nvSpPr>
          <p:cNvPr id="34" name="Google Shape;34;p8"/>
          <p:cNvSpPr txBox="1">
            <a:spLocks noGrp="1"/>
          </p:cNvSpPr>
          <p:nvPr>
            <p:ph type="subTitle" idx="1"/>
          </p:nvPr>
        </p:nvSpPr>
        <p:spPr>
          <a:xfrm>
            <a:off x="1371600" y="2914650"/>
            <a:ext cx="6400800" cy="1314300"/>
          </a:xfrm>
          <a:prstGeom prst="rect">
            <a:avLst/>
          </a:prstGeom>
        </p:spPr>
        <p:txBody>
          <a:bodyPr spcFirstLastPara="1" wrap="square" lIns="91425" tIns="45700" rIns="91425" bIns="45700" anchor="t" anchorCtr="0">
            <a:normAutofit/>
          </a:bodyPr>
          <a:lstStyle/>
          <a:p>
            <a:pPr marL="0" lvl="0" indent="0" algn="ctr" rtl="0">
              <a:spcBef>
                <a:spcPts val="640"/>
              </a:spcBef>
              <a:spcAft>
                <a:spcPts val="0"/>
              </a:spcAft>
              <a:buNone/>
            </a:pPr>
            <a:r>
              <a:rPr lang="en" dirty="0"/>
              <a:t>By: Jordan Voas, Yili Wang, Qixing Huang, Raymond Mooney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D600-3F05-6DF0-27F1-691160464AD9}"/>
              </a:ext>
            </a:extLst>
          </p:cNvPr>
          <p:cNvSpPr>
            <a:spLocks noGrp="1"/>
          </p:cNvSpPr>
          <p:nvPr>
            <p:ph type="title"/>
          </p:nvPr>
        </p:nvSpPr>
        <p:spPr/>
        <p:txBody>
          <a:bodyPr>
            <a:normAutofit/>
          </a:bodyPr>
          <a:lstStyle/>
          <a:p>
            <a:r>
              <a:rPr lang="en-US" sz="3200" dirty="0"/>
              <a:t>The Need for Automated Metric Validation</a:t>
            </a:r>
          </a:p>
        </p:txBody>
      </p:sp>
      <p:sp>
        <p:nvSpPr>
          <p:cNvPr id="3" name="Text Placeholder 2">
            <a:extLst>
              <a:ext uri="{FF2B5EF4-FFF2-40B4-BE49-F238E27FC236}">
                <a16:creationId xmlns:a16="http://schemas.microsoft.com/office/drawing/2014/main" id="{0F095A58-F66E-F9E6-76DA-F27D41F1012E}"/>
              </a:ext>
            </a:extLst>
          </p:cNvPr>
          <p:cNvSpPr>
            <a:spLocks noGrp="1"/>
          </p:cNvSpPr>
          <p:nvPr>
            <p:ph type="body" idx="1"/>
          </p:nvPr>
        </p:nvSpPr>
        <p:spPr/>
        <p:txBody>
          <a:bodyPr>
            <a:normAutofit/>
          </a:bodyPr>
          <a:lstStyle/>
          <a:p>
            <a:r>
              <a:rPr lang="en-US" sz="2000" dirty="0"/>
              <a:t>Our objective is to identify the best automated metric for evaluating language-conditioned human motion generations</a:t>
            </a:r>
          </a:p>
          <a:p>
            <a:pPr lvl="1"/>
            <a:r>
              <a:rPr lang="en-US" sz="1600" dirty="0"/>
              <a:t>“Best" defined as most closely correlated with human judgments</a:t>
            </a:r>
          </a:p>
        </p:txBody>
      </p:sp>
    </p:spTree>
    <p:extLst>
      <p:ext uri="{BB962C8B-B14F-4D97-AF65-F5344CB8AC3E}">
        <p14:creationId xmlns:p14="http://schemas.microsoft.com/office/powerpoint/2010/main" val="3493616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85CA-508D-E36B-BF56-15BECA37075A}"/>
              </a:ext>
            </a:extLst>
          </p:cNvPr>
          <p:cNvSpPr>
            <a:spLocks noGrp="1"/>
          </p:cNvSpPr>
          <p:nvPr>
            <p:ph type="title"/>
          </p:nvPr>
        </p:nvSpPr>
        <p:spPr/>
        <p:txBody>
          <a:bodyPr>
            <a:normAutofit/>
          </a:bodyPr>
          <a:lstStyle/>
          <a:p>
            <a:r>
              <a:rPr lang="en-US" sz="3200" dirty="0"/>
              <a:t>Human Study</a:t>
            </a:r>
          </a:p>
        </p:txBody>
      </p:sp>
      <p:sp>
        <p:nvSpPr>
          <p:cNvPr id="3" name="Text Placeholder 2">
            <a:extLst>
              <a:ext uri="{FF2B5EF4-FFF2-40B4-BE49-F238E27FC236}">
                <a16:creationId xmlns:a16="http://schemas.microsoft.com/office/drawing/2014/main" id="{38302AF3-D829-15D0-8D89-6D7AC7C8F0DE}"/>
              </a:ext>
            </a:extLst>
          </p:cNvPr>
          <p:cNvSpPr>
            <a:spLocks noGrp="1"/>
          </p:cNvSpPr>
          <p:nvPr>
            <p:ph type="body" idx="1"/>
          </p:nvPr>
        </p:nvSpPr>
        <p:spPr/>
        <p:txBody>
          <a:bodyPr>
            <a:normAutofit fontScale="92500" lnSpcReduction="20000"/>
          </a:bodyPr>
          <a:lstStyle/>
          <a:p>
            <a:r>
              <a:rPr lang="en-US" sz="2000" dirty="0"/>
              <a:t>Corpus of Text and Motion Pairs</a:t>
            </a:r>
          </a:p>
          <a:p>
            <a:pPr lvl="1"/>
            <a:r>
              <a:rPr lang="en-US" sz="2000" dirty="0"/>
              <a:t>Motion description samples drawn from HumanML3D (Guo et al. 2022a)</a:t>
            </a:r>
          </a:p>
          <a:p>
            <a:pPr lvl="1"/>
            <a:r>
              <a:rPr lang="en-US" sz="2000" dirty="0"/>
              <a:t>Motions generated using four models recent T2M models</a:t>
            </a:r>
          </a:p>
          <a:p>
            <a:pPr lvl="2"/>
            <a:r>
              <a:rPr lang="en-US" sz="1600" dirty="0"/>
              <a:t>Generating Diverse and Natural 3D Human Motions from Text (Guo et al. 2022a)</a:t>
            </a:r>
          </a:p>
          <a:p>
            <a:pPr lvl="2"/>
            <a:r>
              <a:rPr lang="en-US" sz="1600" dirty="0"/>
              <a:t>TM2T (Guo et al. 2022b) </a:t>
            </a:r>
          </a:p>
          <a:p>
            <a:pPr lvl="2"/>
            <a:r>
              <a:rPr lang="en-US" sz="1600" dirty="0" err="1"/>
              <a:t>MotionDiffuse</a:t>
            </a:r>
            <a:r>
              <a:rPr lang="en-US" sz="1600" dirty="0"/>
              <a:t> (Zhang et al. 2022)</a:t>
            </a:r>
          </a:p>
          <a:p>
            <a:pPr lvl="2"/>
            <a:r>
              <a:rPr lang="en-US" sz="1600" dirty="0"/>
              <a:t>MDM (Tevet et al. 2022)</a:t>
            </a:r>
          </a:p>
          <a:p>
            <a:pPr lvl="1"/>
            <a:r>
              <a:rPr lang="en-US" sz="2000" dirty="0"/>
              <a:t>Plus the reference motion from HumanML3D</a:t>
            </a:r>
          </a:p>
          <a:p>
            <a:pPr lvl="1"/>
            <a:r>
              <a:rPr lang="en-US" sz="2000" dirty="0"/>
              <a:t>Total of 4200 ratings across 1400 motion sample and 280 unique descriptions</a:t>
            </a:r>
          </a:p>
          <a:p>
            <a:pPr lvl="2"/>
            <a:r>
              <a:rPr lang="en-US" sz="1600" dirty="0"/>
              <a:t>From over 100 distinct annotators</a:t>
            </a:r>
          </a:p>
        </p:txBody>
      </p:sp>
    </p:spTree>
    <p:extLst>
      <p:ext uri="{BB962C8B-B14F-4D97-AF65-F5344CB8AC3E}">
        <p14:creationId xmlns:p14="http://schemas.microsoft.com/office/powerpoint/2010/main" val="4015433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F9BF-4F1C-FC3B-F50D-16C411F8C009}"/>
              </a:ext>
            </a:extLst>
          </p:cNvPr>
          <p:cNvSpPr>
            <a:spLocks noGrp="1"/>
          </p:cNvSpPr>
          <p:nvPr>
            <p:ph type="title"/>
          </p:nvPr>
        </p:nvSpPr>
        <p:spPr/>
        <p:txBody>
          <a:bodyPr/>
          <a:lstStyle/>
          <a:p>
            <a:r>
              <a:rPr kumimoji="0" lang="en-US" sz="3200" b="0" i="0" u="none" strike="noStrike" kern="0" cap="none" spc="0" normalizeH="0" baseline="0" noProof="0" dirty="0">
                <a:ln>
                  <a:noFill/>
                </a:ln>
                <a:solidFill>
                  <a:srgbClr val="3F3F3F"/>
                </a:solidFill>
                <a:effectLst/>
                <a:uLnTx/>
                <a:uFillTx/>
                <a:latin typeface="Arial"/>
                <a:cs typeface="Arial"/>
                <a:sym typeface="Arial"/>
              </a:rPr>
              <a:t>Human Study</a:t>
            </a:r>
            <a:endParaRPr lang="en-US" dirty="0"/>
          </a:p>
        </p:txBody>
      </p:sp>
      <p:sp>
        <p:nvSpPr>
          <p:cNvPr id="3" name="Text Placeholder 2">
            <a:extLst>
              <a:ext uri="{FF2B5EF4-FFF2-40B4-BE49-F238E27FC236}">
                <a16:creationId xmlns:a16="http://schemas.microsoft.com/office/drawing/2014/main" id="{575B5250-BF7E-6A8B-64E3-9A574AD6ED6C}"/>
              </a:ext>
            </a:extLst>
          </p:cNvPr>
          <p:cNvSpPr>
            <a:spLocks noGrp="1"/>
          </p:cNvSpPr>
          <p:nvPr>
            <p:ph type="body" idx="1"/>
          </p:nvPr>
        </p:nvSpPr>
        <p:spPr>
          <a:xfrm>
            <a:off x="457200" y="1634878"/>
            <a:ext cx="8229600" cy="2914800"/>
          </a:xfrm>
        </p:spPr>
        <p:txBody>
          <a:bodyPr>
            <a:normAutofit/>
          </a:bodyPr>
          <a:lstStyle/>
          <a:p>
            <a:r>
              <a:rPr lang="en-US" sz="2000" dirty="0"/>
              <a:t>Crowd sourced multi-rater evaluations on generation quality</a:t>
            </a:r>
          </a:p>
          <a:p>
            <a:pPr lvl="1"/>
            <a:r>
              <a:rPr lang="en-US" sz="2000" b="1" dirty="0"/>
              <a:t>Naturalness</a:t>
            </a:r>
            <a:r>
              <a:rPr lang="en-US" sz="1600" b="1" dirty="0"/>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How realistic is the motion to a human viewer? </a:t>
            </a:r>
          </a:p>
          <a:p>
            <a:pPr lvl="1"/>
            <a:r>
              <a:rPr lang="en-US" sz="2000" b="1" dirty="0"/>
              <a:t>Faithfulness: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How well does the generated motion align with the natural language description?</a:t>
            </a:r>
          </a:p>
          <a:p>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Rated on a five point preference scale</a:t>
            </a:r>
          </a:p>
          <a:p>
            <a:pPr lvl="1"/>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0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D3FC-760B-EB55-DC31-295BEC5D6E32}"/>
              </a:ext>
            </a:extLst>
          </p:cNvPr>
          <p:cNvSpPr>
            <a:spLocks noGrp="1"/>
          </p:cNvSpPr>
          <p:nvPr>
            <p:ph type="title"/>
          </p:nvPr>
        </p:nvSpPr>
        <p:spPr/>
        <p:txBody>
          <a:bodyPr/>
          <a:lstStyle/>
          <a:p>
            <a:r>
              <a:rPr lang="en-US" dirty="0"/>
              <a:t>Model Level vs Sample Level</a:t>
            </a:r>
          </a:p>
        </p:txBody>
      </p:sp>
      <p:sp>
        <p:nvSpPr>
          <p:cNvPr id="3" name="Text Placeholder 2">
            <a:extLst>
              <a:ext uri="{FF2B5EF4-FFF2-40B4-BE49-F238E27FC236}">
                <a16:creationId xmlns:a16="http://schemas.microsoft.com/office/drawing/2014/main" id="{16A06A74-BECA-8329-741E-196A85F5FF9C}"/>
              </a:ext>
            </a:extLst>
          </p:cNvPr>
          <p:cNvSpPr>
            <a:spLocks noGrp="1"/>
          </p:cNvSpPr>
          <p:nvPr>
            <p:ph type="body" idx="1"/>
          </p:nvPr>
        </p:nvSpPr>
        <p:spPr/>
        <p:txBody>
          <a:bodyPr>
            <a:normAutofit/>
          </a:bodyPr>
          <a:lstStyle/>
          <a:p>
            <a:r>
              <a:rPr lang="en-US" sz="1800" dirty="0"/>
              <a:t>Metrics are used in two manners</a:t>
            </a:r>
          </a:p>
          <a:p>
            <a:r>
              <a:rPr lang="en-US" sz="2000" b="1" dirty="0"/>
              <a:t>Model Level: </a:t>
            </a:r>
            <a:r>
              <a:rPr lang="en-US" sz="2000" dirty="0"/>
              <a:t>When a metric is used to judge a aggregation of generated samples</a:t>
            </a:r>
          </a:p>
          <a:p>
            <a:pPr lvl="1"/>
            <a:r>
              <a:rPr lang="en-US" sz="1600" dirty="0"/>
              <a:t>Common when comparing model performance with baseline methods</a:t>
            </a:r>
          </a:p>
          <a:p>
            <a:pPr lvl="1"/>
            <a:r>
              <a:rPr lang="en-US" sz="1600" dirty="0"/>
              <a:t>Very weak metrics can be strong model level metrics if there errors are equally distributed around accurate values</a:t>
            </a:r>
          </a:p>
        </p:txBody>
      </p:sp>
    </p:spTree>
    <p:extLst>
      <p:ext uri="{BB962C8B-B14F-4D97-AF65-F5344CB8AC3E}">
        <p14:creationId xmlns:p14="http://schemas.microsoft.com/office/powerpoint/2010/main" val="2623941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D3FC-760B-EB55-DC31-295BEC5D6E32}"/>
              </a:ext>
            </a:extLst>
          </p:cNvPr>
          <p:cNvSpPr>
            <a:spLocks noGrp="1"/>
          </p:cNvSpPr>
          <p:nvPr>
            <p:ph type="title"/>
          </p:nvPr>
        </p:nvSpPr>
        <p:spPr/>
        <p:txBody>
          <a:bodyPr/>
          <a:lstStyle/>
          <a:p>
            <a:r>
              <a:rPr lang="en-US" dirty="0"/>
              <a:t>Model Level vs Sample Level</a:t>
            </a:r>
          </a:p>
        </p:txBody>
      </p:sp>
      <p:sp>
        <p:nvSpPr>
          <p:cNvPr id="3" name="Text Placeholder 2">
            <a:extLst>
              <a:ext uri="{FF2B5EF4-FFF2-40B4-BE49-F238E27FC236}">
                <a16:creationId xmlns:a16="http://schemas.microsoft.com/office/drawing/2014/main" id="{16A06A74-BECA-8329-741E-196A85F5FF9C}"/>
              </a:ext>
            </a:extLst>
          </p:cNvPr>
          <p:cNvSpPr>
            <a:spLocks noGrp="1"/>
          </p:cNvSpPr>
          <p:nvPr>
            <p:ph type="body" idx="1"/>
          </p:nvPr>
        </p:nvSpPr>
        <p:spPr/>
        <p:txBody>
          <a:bodyPr>
            <a:normAutofit/>
          </a:bodyPr>
          <a:lstStyle/>
          <a:p>
            <a:r>
              <a:rPr lang="en-US" sz="2000" b="1" dirty="0"/>
              <a:t>Sample Level: </a:t>
            </a:r>
            <a:r>
              <a:rPr lang="en-US" sz="2000" dirty="0"/>
              <a:t>When a metric is used to judge a single samples of generated results, without aggregation</a:t>
            </a:r>
          </a:p>
          <a:p>
            <a:pPr lvl="1"/>
            <a:r>
              <a:rPr lang="en-US" sz="1600" dirty="0"/>
              <a:t>Metric noise poses a significant issue for sample level correlation with human judgments</a:t>
            </a:r>
          </a:p>
          <a:p>
            <a:pPr lvl="1"/>
            <a:r>
              <a:rPr lang="en-US" sz="1600" dirty="0"/>
              <a:t>Strong sample level metrics will provide not only very accurate, but also robust, model level measurements</a:t>
            </a:r>
          </a:p>
          <a:p>
            <a:r>
              <a:rPr lang="en-US" sz="2000" dirty="0"/>
              <a:t>The metrics we utilize should be strong Sample Level metrics, not just Model Level</a:t>
            </a:r>
          </a:p>
        </p:txBody>
      </p:sp>
    </p:spTree>
    <p:extLst>
      <p:ext uri="{BB962C8B-B14F-4D97-AF65-F5344CB8AC3E}">
        <p14:creationId xmlns:p14="http://schemas.microsoft.com/office/powerpoint/2010/main" val="2622450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CEFF-5134-2936-4E67-5F1594C07897}"/>
              </a:ext>
            </a:extLst>
          </p:cNvPr>
          <p:cNvSpPr>
            <a:spLocks noGrp="1"/>
          </p:cNvSpPr>
          <p:nvPr>
            <p:ph type="title"/>
          </p:nvPr>
        </p:nvSpPr>
        <p:spPr>
          <a:xfrm>
            <a:off x="457199" y="509403"/>
            <a:ext cx="8229600" cy="857400"/>
          </a:xfrm>
        </p:spPr>
        <p:txBody>
          <a:bodyPr>
            <a:normAutofit/>
          </a:bodyPr>
          <a:lstStyle/>
          <a:p>
            <a:r>
              <a:rPr kumimoji="0" lang="en-US" sz="2400" b="0" i="0" u="none" strike="noStrike" kern="0" cap="none" spc="0" normalizeH="0" baseline="0" noProof="0" dirty="0">
                <a:ln>
                  <a:noFill/>
                </a:ln>
                <a:solidFill>
                  <a:srgbClr val="3F3F3F"/>
                </a:solidFill>
                <a:effectLst/>
                <a:uLnTx/>
                <a:uFillTx/>
                <a:latin typeface="Arial"/>
                <a:cs typeface="Arial"/>
                <a:sym typeface="Arial"/>
              </a:rPr>
              <a:t>Pearsons Correlation with Human Judgments</a:t>
            </a:r>
            <a:endParaRPr lang="en-US" sz="2400" dirty="0"/>
          </a:p>
        </p:txBody>
      </p:sp>
      <p:graphicFrame>
        <p:nvGraphicFramePr>
          <p:cNvPr id="5" name="Table 4">
            <a:extLst>
              <a:ext uri="{FF2B5EF4-FFF2-40B4-BE49-F238E27FC236}">
                <a16:creationId xmlns:a16="http://schemas.microsoft.com/office/drawing/2014/main" id="{A5C18BD7-2FDF-3C7D-8677-F2867D94D783}"/>
              </a:ext>
            </a:extLst>
          </p:cNvPr>
          <p:cNvGraphicFramePr>
            <a:graphicFrameLocks noGrp="1"/>
          </p:cNvGraphicFramePr>
          <p:nvPr>
            <p:extLst>
              <p:ext uri="{D42A27DB-BD31-4B8C-83A1-F6EECF244321}">
                <p14:modId xmlns:p14="http://schemas.microsoft.com/office/powerpoint/2010/main" val="2828419639"/>
              </p:ext>
            </p:extLst>
          </p:nvPr>
        </p:nvGraphicFramePr>
        <p:xfrm>
          <a:off x="1848990" y="1366803"/>
          <a:ext cx="5446019" cy="3654367"/>
        </p:xfrm>
        <a:graphic>
          <a:graphicData uri="http://schemas.openxmlformats.org/drawingml/2006/table">
            <a:tbl>
              <a:tblPr/>
              <a:tblGrid>
                <a:gridCol w="2500101">
                  <a:extLst>
                    <a:ext uri="{9D8B030D-6E8A-4147-A177-3AD203B41FA5}">
                      <a16:colId xmlns:a16="http://schemas.microsoft.com/office/drawing/2014/main" val="1876522622"/>
                    </a:ext>
                  </a:extLst>
                </a:gridCol>
                <a:gridCol w="1386099">
                  <a:extLst>
                    <a:ext uri="{9D8B030D-6E8A-4147-A177-3AD203B41FA5}">
                      <a16:colId xmlns:a16="http://schemas.microsoft.com/office/drawing/2014/main" val="3077916576"/>
                    </a:ext>
                  </a:extLst>
                </a:gridCol>
                <a:gridCol w="1559819">
                  <a:extLst>
                    <a:ext uri="{9D8B030D-6E8A-4147-A177-3AD203B41FA5}">
                      <a16:colId xmlns:a16="http://schemas.microsoft.com/office/drawing/2014/main" val="3547504830"/>
                    </a:ext>
                  </a:extLst>
                </a:gridCol>
              </a:tblGrid>
              <a:tr h="376441">
                <a:tc rowSpan="2">
                  <a:txBody>
                    <a:bodyPr/>
                    <a:lstStyle/>
                    <a:p>
                      <a:pPr algn="ctr" fontAlgn="t"/>
                      <a:r>
                        <a:rPr lang="en-US" dirty="0">
                          <a:effectLst/>
                        </a:rPr>
                        <a:t> Metric</a:t>
                      </a:r>
                    </a:p>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gridSpan="2">
                  <a:txBody>
                    <a:bodyPr/>
                    <a:lstStyle/>
                    <a:p>
                      <a:pPr algn="ctr" fontAlgn="t"/>
                      <a:r>
                        <a:rPr lang="en-US" dirty="0">
                          <a:effectLst/>
                        </a:rPr>
                        <a:t>Model Level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hMerge="1">
                  <a:txBody>
                    <a:bodyPr/>
                    <a:lstStyle/>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468805356"/>
                  </a:ext>
                </a:extLst>
              </a:tr>
              <a:tr h="423487">
                <a:tc vMerge="1">
                  <a:txBody>
                    <a:bodyPr/>
                    <a:lstStyle/>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Faithfulness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dirty="0">
                          <a:effectLst/>
                        </a:rPr>
                        <a:t>Naturalness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extLst>
                  <a:ext uri="{0D108BD9-81ED-4DB2-BD59-A6C34878D82A}">
                    <a16:rowId xmlns:a16="http://schemas.microsoft.com/office/drawing/2014/main" val="2813279027"/>
                  </a:ext>
                </a:extLst>
              </a:tr>
              <a:tr h="376441">
                <a:tc>
                  <a:txBody>
                    <a:bodyPr/>
                    <a:lstStyle/>
                    <a:p>
                      <a:pPr algn="ctr" fontAlgn="t"/>
                      <a:r>
                        <a:rPr lang="en-US" dirty="0">
                          <a:effectLst/>
                        </a:rPr>
                        <a:t> Root AVE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b="1" dirty="0">
                          <a:effectLst/>
                        </a:rPr>
                        <a:t> 0.926</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b="1" dirty="0">
                          <a:effectLst/>
                        </a:rPr>
                        <a:t>0.908</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74604892"/>
                  </a:ext>
                </a:extLst>
              </a:tr>
              <a:tr h="376441">
                <a:tc>
                  <a:txBody>
                    <a:bodyPr/>
                    <a:lstStyle/>
                    <a:p>
                      <a:pPr algn="ctr" fontAlgn="t"/>
                      <a:r>
                        <a:rPr lang="en-US" dirty="0">
                          <a:effectLst/>
                        </a:rPr>
                        <a:t> Root APE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dirty="0">
                          <a:effectLst/>
                        </a:rPr>
                        <a:t> 0.715</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0.743</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618193203"/>
                  </a:ext>
                </a:extLst>
              </a:tr>
              <a:tr h="376441">
                <a:tc>
                  <a:txBody>
                    <a:bodyPr/>
                    <a:lstStyle/>
                    <a:p>
                      <a:pPr algn="ctr" fontAlgn="t"/>
                      <a:r>
                        <a:rPr lang="en-US" dirty="0">
                          <a:effectLst/>
                        </a:rPr>
                        <a:t> Joint AVE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dirty="0">
                          <a:effectLst/>
                        </a:rPr>
                        <a:t> 0.260</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0.344</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453209478"/>
                  </a:ext>
                </a:extLst>
              </a:tr>
              <a:tr h="376441">
                <a:tc>
                  <a:txBody>
                    <a:bodyPr/>
                    <a:lstStyle/>
                    <a:p>
                      <a:pPr algn="ctr" fontAlgn="t"/>
                      <a:r>
                        <a:rPr lang="en-US" dirty="0">
                          <a:effectLst/>
                        </a:rPr>
                        <a:t> Joint APE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dirty="0">
                          <a:effectLst/>
                        </a:rPr>
                        <a:t> 0.120</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0.227</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975997116"/>
                  </a:ext>
                </a:extLst>
              </a:tr>
              <a:tr h="376441">
                <a:tc>
                  <a:txBody>
                    <a:bodyPr/>
                    <a:lstStyle/>
                    <a:p>
                      <a:pPr algn="ctr" fontAlgn="t"/>
                      <a:r>
                        <a:rPr lang="en-US" dirty="0">
                          <a:effectLst/>
                        </a:rPr>
                        <a:t> Multimodal Distance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dirty="0">
                          <a:effectLst/>
                        </a:rPr>
                        <a:t> 0.212</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0.299</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451511695"/>
                  </a:ext>
                </a:extLst>
              </a:tr>
              <a:tr h="376441">
                <a:tc>
                  <a:txBody>
                    <a:bodyPr/>
                    <a:lstStyle/>
                    <a:p>
                      <a:pPr algn="ctr" fontAlgn="t"/>
                      <a:r>
                        <a:rPr lang="en-US" dirty="0">
                          <a:effectLst/>
                        </a:rPr>
                        <a:t>R-Precision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dirty="0">
                          <a:effectLst/>
                        </a:rPr>
                        <a:t>0.816</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0.756</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029732430"/>
                  </a:ext>
                </a:extLst>
              </a:tr>
              <a:tr h="376441">
                <a:tc>
                  <a:txBody>
                    <a:bodyPr/>
                    <a:lstStyle/>
                    <a:p>
                      <a:pPr algn="ctr" fontAlgn="t"/>
                      <a:r>
                        <a:rPr lang="en-US" dirty="0">
                          <a:effectLst/>
                        </a:rPr>
                        <a:t>FID</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dirty="0">
                          <a:effectLst/>
                        </a:rPr>
                        <a:t>0.714</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0.269</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082999452"/>
                  </a:ext>
                </a:extLst>
              </a:tr>
            </a:tbl>
          </a:graphicData>
        </a:graphic>
      </p:graphicFrame>
      <p:sp>
        <p:nvSpPr>
          <p:cNvPr id="6" name="Rectangle 1">
            <a:extLst>
              <a:ext uri="{FF2B5EF4-FFF2-40B4-BE49-F238E27FC236}">
                <a16:creationId xmlns:a16="http://schemas.microsoft.com/office/drawing/2014/main" id="{1D6A2755-52EE-FA84-1B46-CFEC894C9FB0}"/>
              </a:ext>
            </a:extLst>
          </p:cNvPr>
          <p:cNvSpPr>
            <a:spLocks noChangeArrowheads="1"/>
          </p:cNvSpPr>
          <p:nvPr/>
        </p:nvSpPr>
        <p:spPr bwMode="auto">
          <a:xfrm>
            <a:off x="1573696" y="242473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41124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CEFF-5134-2936-4E67-5F1594C07897}"/>
              </a:ext>
            </a:extLst>
          </p:cNvPr>
          <p:cNvSpPr>
            <a:spLocks noGrp="1"/>
          </p:cNvSpPr>
          <p:nvPr>
            <p:ph type="title"/>
          </p:nvPr>
        </p:nvSpPr>
        <p:spPr>
          <a:xfrm>
            <a:off x="457199" y="509403"/>
            <a:ext cx="8229600" cy="857400"/>
          </a:xfrm>
        </p:spPr>
        <p:txBody>
          <a:bodyPr>
            <a:normAutofit/>
          </a:bodyPr>
          <a:lstStyle/>
          <a:p>
            <a:r>
              <a:rPr kumimoji="0" lang="en-US" sz="2400" b="0" i="0" u="none" strike="noStrike" kern="0" cap="none" spc="0" normalizeH="0" baseline="0" noProof="0" dirty="0">
                <a:ln>
                  <a:noFill/>
                </a:ln>
                <a:solidFill>
                  <a:srgbClr val="3F3F3F"/>
                </a:solidFill>
                <a:effectLst/>
                <a:uLnTx/>
                <a:uFillTx/>
                <a:latin typeface="Arial"/>
                <a:cs typeface="Arial"/>
                <a:sym typeface="Arial"/>
              </a:rPr>
              <a:t>Pearsons Correlation with Human Judgments</a:t>
            </a:r>
            <a:endParaRPr lang="en-US" sz="2400" dirty="0"/>
          </a:p>
        </p:txBody>
      </p:sp>
      <p:graphicFrame>
        <p:nvGraphicFramePr>
          <p:cNvPr id="5" name="Table 4">
            <a:extLst>
              <a:ext uri="{FF2B5EF4-FFF2-40B4-BE49-F238E27FC236}">
                <a16:creationId xmlns:a16="http://schemas.microsoft.com/office/drawing/2014/main" id="{A5C18BD7-2FDF-3C7D-8677-F2867D94D783}"/>
              </a:ext>
            </a:extLst>
          </p:cNvPr>
          <p:cNvGraphicFramePr>
            <a:graphicFrameLocks noGrp="1"/>
          </p:cNvGraphicFramePr>
          <p:nvPr>
            <p:extLst>
              <p:ext uri="{D42A27DB-BD31-4B8C-83A1-F6EECF244321}">
                <p14:modId xmlns:p14="http://schemas.microsoft.com/office/powerpoint/2010/main" val="1075647842"/>
              </p:ext>
            </p:extLst>
          </p:nvPr>
        </p:nvGraphicFramePr>
        <p:xfrm>
          <a:off x="1848990" y="1366803"/>
          <a:ext cx="5446019" cy="3654367"/>
        </p:xfrm>
        <a:graphic>
          <a:graphicData uri="http://schemas.openxmlformats.org/drawingml/2006/table">
            <a:tbl>
              <a:tblPr/>
              <a:tblGrid>
                <a:gridCol w="2500101">
                  <a:extLst>
                    <a:ext uri="{9D8B030D-6E8A-4147-A177-3AD203B41FA5}">
                      <a16:colId xmlns:a16="http://schemas.microsoft.com/office/drawing/2014/main" val="1876522622"/>
                    </a:ext>
                  </a:extLst>
                </a:gridCol>
                <a:gridCol w="1386099">
                  <a:extLst>
                    <a:ext uri="{9D8B030D-6E8A-4147-A177-3AD203B41FA5}">
                      <a16:colId xmlns:a16="http://schemas.microsoft.com/office/drawing/2014/main" val="3077916576"/>
                    </a:ext>
                  </a:extLst>
                </a:gridCol>
                <a:gridCol w="1559819">
                  <a:extLst>
                    <a:ext uri="{9D8B030D-6E8A-4147-A177-3AD203B41FA5}">
                      <a16:colId xmlns:a16="http://schemas.microsoft.com/office/drawing/2014/main" val="3547504830"/>
                    </a:ext>
                  </a:extLst>
                </a:gridCol>
              </a:tblGrid>
              <a:tr h="376441">
                <a:tc rowSpan="2">
                  <a:txBody>
                    <a:bodyPr/>
                    <a:lstStyle/>
                    <a:p>
                      <a:pPr algn="ctr" fontAlgn="t"/>
                      <a:r>
                        <a:rPr lang="en-US" dirty="0">
                          <a:effectLst/>
                        </a:rPr>
                        <a:t> Metric</a:t>
                      </a:r>
                    </a:p>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gridSpan="2">
                  <a:txBody>
                    <a:bodyPr/>
                    <a:lstStyle/>
                    <a:p>
                      <a:pPr algn="ctr" fontAlgn="t"/>
                      <a:r>
                        <a:rPr lang="en-US" dirty="0">
                          <a:effectLst/>
                        </a:rPr>
                        <a:t>Sample Level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hMerge="1">
                  <a:txBody>
                    <a:bodyPr/>
                    <a:lstStyle/>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468805356"/>
                  </a:ext>
                </a:extLst>
              </a:tr>
              <a:tr h="423487">
                <a:tc vMerge="1">
                  <a:txBody>
                    <a:bodyPr/>
                    <a:lstStyle/>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Faithfulness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dirty="0">
                          <a:effectLst/>
                        </a:rPr>
                        <a:t>Naturalness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extLst>
                  <a:ext uri="{0D108BD9-81ED-4DB2-BD59-A6C34878D82A}">
                    <a16:rowId xmlns:a16="http://schemas.microsoft.com/office/drawing/2014/main" val="2813279027"/>
                  </a:ext>
                </a:extLst>
              </a:tr>
              <a:tr h="376441">
                <a:tc>
                  <a:txBody>
                    <a:bodyPr/>
                    <a:lstStyle/>
                    <a:p>
                      <a:pPr algn="ctr" fontAlgn="t"/>
                      <a:r>
                        <a:rPr lang="en-US" dirty="0">
                          <a:effectLst/>
                        </a:rPr>
                        <a:t> Root AVE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b="1" dirty="0">
                          <a:effectLst/>
                        </a:rPr>
                        <a:t> </a:t>
                      </a:r>
                      <a:r>
                        <a:rPr lang="en-US" b="0" dirty="0">
                          <a:effectLst/>
                        </a:rPr>
                        <a:t>0.013</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b="0" dirty="0">
                          <a:effectLst/>
                        </a:rPr>
                        <a:t>0.007</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74604892"/>
                  </a:ext>
                </a:extLst>
              </a:tr>
              <a:tr h="376441">
                <a:tc>
                  <a:txBody>
                    <a:bodyPr/>
                    <a:lstStyle/>
                    <a:p>
                      <a:pPr algn="ctr" fontAlgn="t"/>
                      <a:r>
                        <a:rPr lang="en-US" dirty="0">
                          <a:effectLst/>
                        </a:rPr>
                        <a:t> Root APE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dirty="0">
                          <a:effectLst/>
                        </a:rPr>
                        <a:t> 0.033</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0.037</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618193203"/>
                  </a:ext>
                </a:extLst>
              </a:tr>
              <a:tr h="376441">
                <a:tc>
                  <a:txBody>
                    <a:bodyPr/>
                    <a:lstStyle/>
                    <a:p>
                      <a:pPr algn="ctr" fontAlgn="t"/>
                      <a:r>
                        <a:rPr lang="en-US" dirty="0">
                          <a:effectLst/>
                        </a:rPr>
                        <a:t> Joint AVE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dirty="0">
                          <a:effectLst/>
                        </a:rPr>
                        <a:t> 0.178</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0.185</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453209478"/>
                  </a:ext>
                </a:extLst>
              </a:tr>
              <a:tr h="376441">
                <a:tc>
                  <a:txBody>
                    <a:bodyPr/>
                    <a:lstStyle/>
                    <a:p>
                      <a:pPr algn="ctr" fontAlgn="t"/>
                      <a:r>
                        <a:rPr lang="en-US" dirty="0">
                          <a:effectLst/>
                        </a:rPr>
                        <a:t> Joint APE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dirty="0">
                          <a:effectLst/>
                        </a:rPr>
                        <a:t> </a:t>
                      </a:r>
                      <a:r>
                        <a:rPr lang="en-US" b="1" dirty="0">
                          <a:effectLst/>
                        </a:rPr>
                        <a:t>0.208</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a:t>
                      </a:r>
                      <a:r>
                        <a:rPr lang="en-US" b="1" dirty="0">
                          <a:effectLst/>
                        </a:rPr>
                        <a:t>0.245</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975997116"/>
                  </a:ext>
                </a:extLst>
              </a:tr>
              <a:tr h="376441">
                <a:tc>
                  <a:txBody>
                    <a:bodyPr/>
                    <a:lstStyle/>
                    <a:p>
                      <a:pPr algn="ctr" fontAlgn="t"/>
                      <a:r>
                        <a:rPr lang="en-US" dirty="0">
                          <a:effectLst/>
                        </a:rPr>
                        <a:t> Multimodal Distance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dirty="0">
                          <a:effectLst/>
                        </a:rPr>
                        <a:t> 0.025</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0.014</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451511695"/>
                  </a:ext>
                </a:extLst>
              </a:tr>
              <a:tr h="376441">
                <a:tc>
                  <a:txBody>
                    <a:bodyPr/>
                    <a:lstStyle/>
                    <a:p>
                      <a:pPr algn="ctr" fontAlgn="t"/>
                      <a:r>
                        <a:rPr lang="en-US" dirty="0">
                          <a:effectLst/>
                        </a:rPr>
                        <a:t>R-Precision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dirty="0">
                          <a:effectLst/>
                        </a:rPr>
                        <a:t>0.036</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0.042</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029732430"/>
                  </a:ext>
                </a:extLst>
              </a:tr>
              <a:tr h="376441">
                <a:tc>
                  <a:txBody>
                    <a:bodyPr/>
                    <a:lstStyle/>
                    <a:p>
                      <a:pPr algn="ctr" fontAlgn="t"/>
                      <a:r>
                        <a:rPr lang="en-US" dirty="0">
                          <a:effectLst/>
                        </a:rPr>
                        <a:t>FID</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dirty="0">
                          <a:effectLst/>
                        </a:rPr>
                        <a:t>-</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082999452"/>
                  </a:ext>
                </a:extLst>
              </a:tr>
            </a:tbl>
          </a:graphicData>
        </a:graphic>
      </p:graphicFrame>
      <p:sp>
        <p:nvSpPr>
          <p:cNvPr id="6" name="Rectangle 1">
            <a:extLst>
              <a:ext uri="{FF2B5EF4-FFF2-40B4-BE49-F238E27FC236}">
                <a16:creationId xmlns:a16="http://schemas.microsoft.com/office/drawing/2014/main" id="{1D6A2755-52EE-FA84-1B46-CFEC894C9FB0}"/>
              </a:ext>
            </a:extLst>
          </p:cNvPr>
          <p:cNvSpPr>
            <a:spLocks noChangeArrowheads="1"/>
          </p:cNvSpPr>
          <p:nvPr/>
        </p:nvSpPr>
        <p:spPr bwMode="auto">
          <a:xfrm>
            <a:off x="1573696" y="242473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1720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D25057-5B53-56E1-0B49-A71BF481FB29}"/>
              </a:ext>
            </a:extLst>
          </p:cNvPr>
          <p:cNvSpPr>
            <a:spLocks noGrp="1"/>
          </p:cNvSpPr>
          <p:nvPr>
            <p:ph type="body" idx="1"/>
          </p:nvPr>
        </p:nvSpPr>
        <p:spPr/>
        <p:txBody>
          <a:bodyPr/>
          <a:lstStyle/>
          <a:p>
            <a:pPr marL="114300" indent="0" algn="ctr">
              <a:buNone/>
            </a:pPr>
            <a:r>
              <a:rPr lang="en-US" dirty="0"/>
              <a:t>Can a model trained explicitly for Text to Motion evaluation do better?</a:t>
            </a:r>
          </a:p>
        </p:txBody>
      </p:sp>
    </p:spTree>
    <p:extLst>
      <p:ext uri="{BB962C8B-B14F-4D97-AF65-F5344CB8AC3E}">
        <p14:creationId xmlns:p14="http://schemas.microsoft.com/office/powerpoint/2010/main" val="878702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D4764-56B0-D03B-D610-B7C5A6492009}"/>
              </a:ext>
            </a:extLst>
          </p:cNvPr>
          <p:cNvSpPr>
            <a:spLocks noGrp="1"/>
          </p:cNvSpPr>
          <p:nvPr>
            <p:ph type="title"/>
          </p:nvPr>
        </p:nvSpPr>
        <p:spPr>
          <a:xfrm>
            <a:off x="457200" y="568757"/>
            <a:ext cx="8229600" cy="857400"/>
          </a:xfrm>
        </p:spPr>
        <p:txBody>
          <a:bodyPr>
            <a:normAutofit/>
          </a:bodyPr>
          <a:lstStyle/>
          <a:p>
            <a:r>
              <a:rPr lang="en-US" sz="3200" dirty="0"/>
              <a:t>MoBERT Score</a:t>
            </a:r>
          </a:p>
        </p:txBody>
      </p:sp>
      <p:sp>
        <p:nvSpPr>
          <p:cNvPr id="3" name="Text Placeholder 2">
            <a:extLst>
              <a:ext uri="{FF2B5EF4-FFF2-40B4-BE49-F238E27FC236}">
                <a16:creationId xmlns:a16="http://schemas.microsoft.com/office/drawing/2014/main" id="{D98714F5-2C66-D710-E7D0-1C2A449B029D}"/>
              </a:ext>
            </a:extLst>
          </p:cNvPr>
          <p:cNvSpPr>
            <a:spLocks noGrp="1"/>
          </p:cNvSpPr>
          <p:nvPr>
            <p:ph type="body" idx="1"/>
          </p:nvPr>
        </p:nvSpPr>
        <p:spPr>
          <a:xfrm>
            <a:off x="457200" y="1426156"/>
            <a:ext cx="8229600" cy="3304869"/>
          </a:xfrm>
        </p:spPr>
        <p:txBody>
          <a:bodyPr>
            <a:normAutofit/>
          </a:bodyPr>
          <a:lstStyle/>
          <a:p>
            <a:r>
              <a:rPr lang="en-US" sz="2000" dirty="0"/>
              <a:t>We learn a deep neural network trained to contrastively predict correct/incorrect motion text pairings</a:t>
            </a:r>
          </a:p>
          <a:p>
            <a:endParaRPr lang="en-US" sz="2000" dirty="0"/>
          </a:p>
          <a:p>
            <a:r>
              <a:rPr lang="en-US" sz="2000" dirty="0"/>
              <a:t>Training samples drawn from HumanML3D motion captures</a:t>
            </a:r>
          </a:p>
          <a:p>
            <a:pPr marL="114300" indent="0">
              <a:buNone/>
            </a:pPr>
            <a:endParaRPr lang="en-US" sz="2000" dirty="0"/>
          </a:p>
          <a:p>
            <a:r>
              <a:rPr lang="en-US" sz="2000" dirty="0"/>
              <a:t>Finetuned on our crowdsourced human judgment dataset to align predictions with human focused details</a:t>
            </a:r>
          </a:p>
        </p:txBody>
      </p:sp>
    </p:spTree>
    <p:extLst>
      <p:ext uri="{BB962C8B-B14F-4D97-AF65-F5344CB8AC3E}">
        <p14:creationId xmlns:p14="http://schemas.microsoft.com/office/powerpoint/2010/main" val="3603525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EC0E-6ED6-2958-4E7C-805968AFC9C7}"/>
              </a:ext>
            </a:extLst>
          </p:cNvPr>
          <p:cNvSpPr>
            <a:spLocks noGrp="1"/>
          </p:cNvSpPr>
          <p:nvPr>
            <p:ph type="title"/>
          </p:nvPr>
        </p:nvSpPr>
        <p:spPr>
          <a:xfrm>
            <a:off x="457200" y="457050"/>
            <a:ext cx="8229600" cy="857400"/>
          </a:xfrm>
        </p:spPr>
        <p:txBody>
          <a:bodyPr/>
          <a:lstStyle/>
          <a:p>
            <a:r>
              <a:rPr kumimoji="0" lang="en-US" sz="3200" b="0" i="0" u="none" strike="noStrike" kern="0" cap="none" spc="0" normalizeH="0" baseline="0" noProof="0" dirty="0">
                <a:ln>
                  <a:noFill/>
                </a:ln>
                <a:solidFill>
                  <a:srgbClr val="3F3F3F"/>
                </a:solidFill>
                <a:effectLst/>
                <a:uLnTx/>
                <a:uFillTx/>
                <a:latin typeface="Arial"/>
                <a:cs typeface="Arial"/>
                <a:sym typeface="Arial"/>
              </a:rPr>
              <a:t>MoBERT Score</a:t>
            </a:r>
            <a:endParaRPr lang="en-US" dirty="0"/>
          </a:p>
        </p:txBody>
      </p:sp>
      <p:sp>
        <p:nvSpPr>
          <p:cNvPr id="3" name="Trapezoid 2">
            <a:extLst>
              <a:ext uri="{FF2B5EF4-FFF2-40B4-BE49-F238E27FC236}">
                <a16:creationId xmlns:a16="http://schemas.microsoft.com/office/drawing/2014/main" id="{F44EF2A7-8B3C-FA38-D9A0-5321E8EB06F9}"/>
              </a:ext>
            </a:extLst>
          </p:cNvPr>
          <p:cNvSpPr/>
          <p:nvPr/>
        </p:nvSpPr>
        <p:spPr>
          <a:xfrm>
            <a:off x="6759783" y="3203787"/>
            <a:ext cx="1368214" cy="1009227"/>
          </a:xfrm>
          <a:prstGeom prst="trapezoid">
            <a:avLst/>
          </a:prstGeom>
          <a:solidFill>
            <a:srgbClr val="EEEC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Conv Encoder</a:t>
            </a:r>
          </a:p>
        </p:txBody>
      </p:sp>
      <p:sp>
        <p:nvSpPr>
          <p:cNvPr id="4" name="Rectangle 3">
            <a:extLst>
              <a:ext uri="{FF2B5EF4-FFF2-40B4-BE49-F238E27FC236}">
                <a16:creationId xmlns:a16="http://schemas.microsoft.com/office/drawing/2014/main" id="{1DFB214E-8F97-05A4-B204-E589E41CB7F7}"/>
              </a:ext>
            </a:extLst>
          </p:cNvPr>
          <p:cNvSpPr/>
          <p:nvPr/>
        </p:nvSpPr>
        <p:spPr>
          <a:xfrm>
            <a:off x="5231537" y="4461086"/>
            <a:ext cx="1259840" cy="4313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Description</a:t>
            </a:r>
          </a:p>
        </p:txBody>
      </p:sp>
      <p:sp>
        <p:nvSpPr>
          <p:cNvPr id="5" name="Rectangle 4">
            <a:extLst>
              <a:ext uri="{FF2B5EF4-FFF2-40B4-BE49-F238E27FC236}">
                <a16:creationId xmlns:a16="http://schemas.microsoft.com/office/drawing/2014/main" id="{EC8132D1-49A2-577B-B5ED-A81985278176}"/>
              </a:ext>
            </a:extLst>
          </p:cNvPr>
          <p:cNvSpPr/>
          <p:nvPr/>
        </p:nvSpPr>
        <p:spPr>
          <a:xfrm>
            <a:off x="6759782" y="4461086"/>
            <a:ext cx="1368215" cy="4313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Motion Chunk Sequence</a:t>
            </a:r>
          </a:p>
        </p:txBody>
      </p:sp>
      <p:sp>
        <p:nvSpPr>
          <p:cNvPr id="6" name="Rectangle 5">
            <a:extLst>
              <a:ext uri="{FF2B5EF4-FFF2-40B4-BE49-F238E27FC236}">
                <a16:creationId xmlns:a16="http://schemas.microsoft.com/office/drawing/2014/main" id="{587A7DC5-C5AC-DBAD-96F0-690C5E04BE49}"/>
              </a:ext>
            </a:extLst>
          </p:cNvPr>
          <p:cNvSpPr/>
          <p:nvPr/>
        </p:nvSpPr>
        <p:spPr>
          <a:xfrm>
            <a:off x="4463627" y="1727411"/>
            <a:ext cx="3596639" cy="668443"/>
          </a:xfrm>
          <a:prstGeom prst="rect">
            <a:avLst/>
          </a:prstGeom>
          <a:solidFill>
            <a:srgbClr val="EEEC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Transformer Encoder</a:t>
            </a:r>
          </a:p>
        </p:txBody>
      </p:sp>
      <p:sp>
        <p:nvSpPr>
          <p:cNvPr id="7" name="Oval 6">
            <a:extLst>
              <a:ext uri="{FF2B5EF4-FFF2-40B4-BE49-F238E27FC236}">
                <a16:creationId xmlns:a16="http://schemas.microsoft.com/office/drawing/2014/main" id="{1A6E4C79-11DA-942C-DB4B-F2FC605D77F4}"/>
              </a:ext>
            </a:extLst>
          </p:cNvPr>
          <p:cNvSpPr/>
          <p:nvPr/>
        </p:nvSpPr>
        <p:spPr>
          <a:xfrm>
            <a:off x="6476991" y="2584131"/>
            <a:ext cx="413174" cy="431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9" name="Oval 8">
            <a:extLst>
              <a:ext uri="{FF2B5EF4-FFF2-40B4-BE49-F238E27FC236}">
                <a16:creationId xmlns:a16="http://schemas.microsoft.com/office/drawing/2014/main" id="{A51DA6E7-0542-CB45-208D-616688EF3C0B}"/>
              </a:ext>
            </a:extLst>
          </p:cNvPr>
          <p:cNvSpPr/>
          <p:nvPr/>
        </p:nvSpPr>
        <p:spPr>
          <a:xfrm>
            <a:off x="7237302" y="2584131"/>
            <a:ext cx="413174" cy="431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0" name="Oval 9">
            <a:extLst>
              <a:ext uri="{FF2B5EF4-FFF2-40B4-BE49-F238E27FC236}">
                <a16:creationId xmlns:a16="http://schemas.microsoft.com/office/drawing/2014/main" id="{BE6D44E9-3FA0-9A47-2AB8-0A2B4295BEAD}"/>
              </a:ext>
            </a:extLst>
          </p:cNvPr>
          <p:cNvSpPr/>
          <p:nvPr/>
        </p:nvSpPr>
        <p:spPr>
          <a:xfrm>
            <a:off x="5657420" y="2584131"/>
            <a:ext cx="413174" cy="4313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2" name="Straight Arrow Connector 11">
            <a:extLst>
              <a:ext uri="{FF2B5EF4-FFF2-40B4-BE49-F238E27FC236}">
                <a16:creationId xmlns:a16="http://schemas.microsoft.com/office/drawing/2014/main" id="{00250041-CBB1-DAB8-B6FE-E6E9FFEDE2C6}"/>
              </a:ext>
            </a:extLst>
          </p:cNvPr>
          <p:cNvCxnSpPr>
            <a:stCxn id="3" idx="0"/>
            <a:endCxn id="9" idx="4"/>
          </p:cNvCxnSpPr>
          <p:nvPr/>
        </p:nvCxnSpPr>
        <p:spPr>
          <a:xfrm flipH="1" flipV="1">
            <a:off x="7443889" y="3015509"/>
            <a:ext cx="1" cy="188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B8B4AD5-F092-86D4-9518-CCE0B0D9D22F}"/>
              </a:ext>
            </a:extLst>
          </p:cNvPr>
          <p:cNvCxnSpPr>
            <a:stCxn id="9" idx="0"/>
          </p:cNvCxnSpPr>
          <p:nvPr/>
        </p:nvCxnSpPr>
        <p:spPr>
          <a:xfrm flipV="1">
            <a:off x="7443889" y="2395854"/>
            <a:ext cx="0" cy="188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FB9B6B-8892-9A71-7B0B-2876864F981B}"/>
              </a:ext>
            </a:extLst>
          </p:cNvPr>
          <p:cNvCxnSpPr>
            <a:stCxn id="7" idx="6"/>
            <a:endCxn id="9" idx="2"/>
          </p:cNvCxnSpPr>
          <p:nvPr/>
        </p:nvCxnSpPr>
        <p:spPr>
          <a:xfrm>
            <a:off x="6890165" y="2799820"/>
            <a:ext cx="3471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319DE2-2622-F1EF-1FD8-A40DF8538A45}"/>
              </a:ext>
            </a:extLst>
          </p:cNvPr>
          <p:cNvCxnSpPr>
            <a:stCxn id="7" idx="2"/>
            <a:endCxn id="10" idx="6"/>
          </p:cNvCxnSpPr>
          <p:nvPr/>
        </p:nvCxnSpPr>
        <p:spPr>
          <a:xfrm flipH="1">
            <a:off x="6070594" y="2799820"/>
            <a:ext cx="4063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A9912EC-D7F6-39B1-9673-9BAFE7267E0A}"/>
              </a:ext>
            </a:extLst>
          </p:cNvPr>
          <p:cNvCxnSpPr>
            <a:stCxn id="10" idx="0"/>
          </p:cNvCxnSpPr>
          <p:nvPr/>
        </p:nvCxnSpPr>
        <p:spPr>
          <a:xfrm flipV="1">
            <a:off x="5864007" y="2395854"/>
            <a:ext cx="0" cy="188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E81FC4-7168-05F0-7CB8-1C51A737366D}"/>
              </a:ext>
            </a:extLst>
          </p:cNvPr>
          <p:cNvSpPr/>
          <p:nvPr/>
        </p:nvSpPr>
        <p:spPr>
          <a:xfrm>
            <a:off x="4519500" y="4461086"/>
            <a:ext cx="558799" cy="4313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CLS</a:t>
            </a:r>
          </a:p>
        </p:txBody>
      </p:sp>
      <p:cxnSp>
        <p:nvCxnSpPr>
          <p:cNvPr id="34" name="Straight Arrow Connector 33">
            <a:extLst>
              <a:ext uri="{FF2B5EF4-FFF2-40B4-BE49-F238E27FC236}">
                <a16:creationId xmlns:a16="http://schemas.microsoft.com/office/drawing/2014/main" id="{6BF00364-113A-35FC-BAE8-4F55AF5724F8}"/>
              </a:ext>
            </a:extLst>
          </p:cNvPr>
          <p:cNvCxnSpPr>
            <a:stCxn id="27" idx="0"/>
          </p:cNvCxnSpPr>
          <p:nvPr/>
        </p:nvCxnSpPr>
        <p:spPr>
          <a:xfrm flipV="1">
            <a:off x="4798900" y="2382149"/>
            <a:ext cx="0" cy="207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8625A13-3C7D-DF39-E804-B8AD069663E8}"/>
              </a:ext>
            </a:extLst>
          </p:cNvPr>
          <p:cNvSpPr/>
          <p:nvPr/>
        </p:nvSpPr>
        <p:spPr>
          <a:xfrm>
            <a:off x="4519500" y="1080345"/>
            <a:ext cx="558799" cy="4313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CLS</a:t>
            </a:r>
          </a:p>
        </p:txBody>
      </p:sp>
      <p:sp>
        <p:nvSpPr>
          <p:cNvPr id="36" name="Rectangle 35">
            <a:extLst>
              <a:ext uri="{FF2B5EF4-FFF2-40B4-BE49-F238E27FC236}">
                <a16:creationId xmlns:a16="http://schemas.microsoft.com/office/drawing/2014/main" id="{8725E268-E173-D090-B448-0E1AB3857EAE}"/>
              </a:ext>
            </a:extLst>
          </p:cNvPr>
          <p:cNvSpPr/>
          <p:nvPr/>
        </p:nvSpPr>
        <p:spPr>
          <a:xfrm>
            <a:off x="5251023" y="1085056"/>
            <a:ext cx="2809243" cy="4313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Unused Features</a:t>
            </a:r>
          </a:p>
        </p:txBody>
      </p:sp>
      <p:cxnSp>
        <p:nvCxnSpPr>
          <p:cNvPr id="38" name="Straight Arrow Connector 37">
            <a:extLst>
              <a:ext uri="{FF2B5EF4-FFF2-40B4-BE49-F238E27FC236}">
                <a16:creationId xmlns:a16="http://schemas.microsoft.com/office/drawing/2014/main" id="{5AB49FAB-87C3-73D7-C397-4D3A684A8158}"/>
              </a:ext>
            </a:extLst>
          </p:cNvPr>
          <p:cNvCxnSpPr>
            <a:endCxn id="35" idx="2"/>
          </p:cNvCxnSpPr>
          <p:nvPr/>
        </p:nvCxnSpPr>
        <p:spPr>
          <a:xfrm flipV="1">
            <a:off x="4798900" y="1511722"/>
            <a:ext cx="0" cy="224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462E6FE-A5BB-B793-59A5-4FDAE34D6623}"/>
              </a:ext>
            </a:extLst>
          </p:cNvPr>
          <p:cNvCxnSpPr>
            <a:cxnSpLocks/>
            <a:endCxn id="36" idx="2"/>
          </p:cNvCxnSpPr>
          <p:nvPr/>
        </p:nvCxnSpPr>
        <p:spPr>
          <a:xfrm flipH="1" flipV="1">
            <a:off x="6655645" y="1516433"/>
            <a:ext cx="1" cy="210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rapezoid 45">
            <a:extLst>
              <a:ext uri="{FF2B5EF4-FFF2-40B4-BE49-F238E27FC236}">
                <a16:creationId xmlns:a16="http://schemas.microsoft.com/office/drawing/2014/main" id="{86A843F3-4C3E-96E2-F410-E4BF56088CD8}"/>
              </a:ext>
            </a:extLst>
          </p:cNvPr>
          <p:cNvSpPr/>
          <p:nvPr/>
        </p:nvSpPr>
        <p:spPr>
          <a:xfrm rot="10800000">
            <a:off x="2845394" y="1730255"/>
            <a:ext cx="1373292" cy="735817"/>
          </a:xfrm>
          <a:prstGeom prst="trapezoid">
            <a:avLst>
              <a:gd name="adj" fmla="val 21296"/>
            </a:avLst>
          </a:prstGeom>
          <a:solidFill>
            <a:srgbClr val="EEEC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29EBD97B-D0EC-55A4-BF5F-974A86718A59}"/>
              </a:ext>
            </a:extLst>
          </p:cNvPr>
          <p:cNvSpPr txBox="1"/>
          <p:nvPr/>
        </p:nvSpPr>
        <p:spPr>
          <a:xfrm>
            <a:off x="3020138" y="1774998"/>
            <a:ext cx="1041405" cy="646331"/>
          </a:xfrm>
          <a:prstGeom prst="rect">
            <a:avLst/>
          </a:prstGeom>
          <a:solidFill>
            <a:srgbClr val="EEECE1"/>
          </a:solidFill>
        </p:spPr>
        <p:txBody>
          <a:bodyPr wrap="square" rtlCol="0">
            <a:spAutoFit/>
          </a:bodyPr>
          <a:lstStyle/>
          <a:p>
            <a:pPr algn="ctr"/>
            <a:r>
              <a:rPr lang="en-US" sz="1200" dirty="0">
                <a:solidFill>
                  <a:schemeClr val="tx1"/>
                </a:solidFill>
              </a:rPr>
              <a:t>Binary Prediction Head</a:t>
            </a:r>
          </a:p>
        </p:txBody>
      </p:sp>
      <p:cxnSp>
        <p:nvCxnSpPr>
          <p:cNvPr id="51" name="Connector: Elbow 50">
            <a:extLst>
              <a:ext uri="{FF2B5EF4-FFF2-40B4-BE49-F238E27FC236}">
                <a16:creationId xmlns:a16="http://schemas.microsoft.com/office/drawing/2014/main" id="{1A6AAD57-69FA-A7AD-3139-A57DC1C0F0B2}"/>
              </a:ext>
            </a:extLst>
          </p:cNvPr>
          <p:cNvCxnSpPr>
            <a:cxnSpLocks/>
            <a:stCxn id="35" idx="1"/>
            <a:endCxn id="47" idx="0"/>
          </p:cNvCxnSpPr>
          <p:nvPr/>
        </p:nvCxnSpPr>
        <p:spPr>
          <a:xfrm rot="10800000" flipV="1">
            <a:off x="3540842" y="1296034"/>
            <a:ext cx="978659" cy="47896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7B03B6A6-CAE8-423F-55DE-545102425583}"/>
              </a:ext>
            </a:extLst>
          </p:cNvPr>
          <p:cNvSpPr/>
          <p:nvPr/>
        </p:nvSpPr>
        <p:spPr>
          <a:xfrm>
            <a:off x="2832939" y="2809027"/>
            <a:ext cx="1433408" cy="4313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Alignment Probability</a:t>
            </a:r>
          </a:p>
        </p:txBody>
      </p:sp>
      <p:cxnSp>
        <p:nvCxnSpPr>
          <p:cNvPr id="56" name="Straight Arrow Connector 55">
            <a:extLst>
              <a:ext uri="{FF2B5EF4-FFF2-40B4-BE49-F238E27FC236}">
                <a16:creationId xmlns:a16="http://schemas.microsoft.com/office/drawing/2014/main" id="{BE6C4BE2-5A11-EE3F-B01C-59CF5BD3F1C9}"/>
              </a:ext>
            </a:extLst>
          </p:cNvPr>
          <p:cNvCxnSpPr>
            <a:cxnSpLocks/>
            <a:stCxn id="46" idx="0"/>
            <a:endCxn id="54" idx="0"/>
          </p:cNvCxnSpPr>
          <p:nvPr/>
        </p:nvCxnSpPr>
        <p:spPr>
          <a:xfrm>
            <a:off x="3532040" y="2466072"/>
            <a:ext cx="17603" cy="342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17E9BFE-890E-BD03-5372-1F38F9C8D6EE}"/>
              </a:ext>
            </a:extLst>
          </p:cNvPr>
          <p:cNvCxnSpPr>
            <a:stCxn id="5" idx="0"/>
            <a:endCxn id="3" idx="2"/>
          </p:cNvCxnSpPr>
          <p:nvPr/>
        </p:nvCxnSpPr>
        <p:spPr>
          <a:xfrm flipV="1">
            <a:off x="7443890" y="4213014"/>
            <a:ext cx="0" cy="2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 Placeholder 2">
            <a:extLst>
              <a:ext uri="{FF2B5EF4-FFF2-40B4-BE49-F238E27FC236}">
                <a16:creationId xmlns:a16="http://schemas.microsoft.com/office/drawing/2014/main" id="{2761E168-4E8D-F974-05D5-B0D4EAC7162F}"/>
              </a:ext>
            </a:extLst>
          </p:cNvPr>
          <p:cNvSpPr>
            <a:spLocks noGrp="1"/>
          </p:cNvSpPr>
          <p:nvPr>
            <p:ph type="body" idx="1"/>
          </p:nvPr>
        </p:nvSpPr>
        <p:spPr>
          <a:xfrm>
            <a:off x="457200" y="3501813"/>
            <a:ext cx="2062474" cy="1229212"/>
          </a:xfrm>
        </p:spPr>
        <p:txBody>
          <a:bodyPr>
            <a:normAutofit/>
          </a:bodyPr>
          <a:lstStyle/>
          <a:p>
            <a:pPr marL="114300" indent="0">
              <a:buNone/>
            </a:pPr>
            <a:r>
              <a:rPr lang="en-US" sz="1600" dirty="0"/>
              <a:t>50% of training sample have motion description randomly replaced</a:t>
            </a:r>
          </a:p>
        </p:txBody>
      </p:sp>
      <p:sp>
        <p:nvSpPr>
          <p:cNvPr id="76" name="Rectangle 75">
            <a:extLst>
              <a:ext uri="{FF2B5EF4-FFF2-40B4-BE49-F238E27FC236}">
                <a16:creationId xmlns:a16="http://schemas.microsoft.com/office/drawing/2014/main" id="{367F1F74-7B97-6610-AFFD-72269C4A073A}"/>
              </a:ext>
            </a:extLst>
          </p:cNvPr>
          <p:cNvSpPr/>
          <p:nvPr/>
        </p:nvSpPr>
        <p:spPr>
          <a:xfrm>
            <a:off x="5134174" y="3361265"/>
            <a:ext cx="1454566" cy="668443"/>
          </a:xfrm>
          <a:prstGeom prst="rect">
            <a:avLst/>
          </a:prstGeom>
          <a:solidFill>
            <a:srgbClr val="EEEC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Text Embedding</a:t>
            </a:r>
          </a:p>
        </p:txBody>
      </p:sp>
      <p:cxnSp>
        <p:nvCxnSpPr>
          <p:cNvPr id="78" name="Straight Arrow Connector 77">
            <a:extLst>
              <a:ext uri="{FF2B5EF4-FFF2-40B4-BE49-F238E27FC236}">
                <a16:creationId xmlns:a16="http://schemas.microsoft.com/office/drawing/2014/main" id="{1F397603-9625-C583-BF16-23B5E5E31CE3}"/>
              </a:ext>
            </a:extLst>
          </p:cNvPr>
          <p:cNvCxnSpPr>
            <a:stCxn id="4" idx="0"/>
            <a:endCxn id="76" idx="2"/>
          </p:cNvCxnSpPr>
          <p:nvPr/>
        </p:nvCxnSpPr>
        <p:spPr>
          <a:xfrm flipV="1">
            <a:off x="5861457" y="4029708"/>
            <a:ext cx="0" cy="431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4881FF1-4FB4-361D-AD8D-428238B95DCD}"/>
              </a:ext>
            </a:extLst>
          </p:cNvPr>
          <p:cNvCxnSpPr>
            <a:stCxn id="76" idx="0"/>
            <a:endCxn id="10" idx="4"/>
          </p:cNvCxnSpPr>
          <p:nvPr/>
        </p:nvCxnSpPr>
        <p:spPr>
          <a:xfrm flipV="1">
            <a:off x="5861457" y="3015509"/>
            <a:ext cx="2550" cy="345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511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2"/>
          <p:cNvPicPr preferRelativeResize="0"/>
          <p:nvPr/>
        </p:nvPicPr>
        <p:blipFill>
          <a:blip r:embed="rId3">
            <a:alphaModFix/>
          </a:blip>
          <a:stretch>
            <a:fillRect/>
          </a:stretch>
        </p:blipFill>
        <p:spPr>
          <a:xfrm>
            <a:off x="152400" y="1519578"/>
            <a:ext cx="8839199" cy="3057913"/>
          </a:xfrm>
          <a:prstGeom prst="rect">
            <a:avLst/>
          </a:prstGeom>
          <a:noFill/>
          <a:ln>
            <a:noFill/>
          </a:ln>
        </p:spPr>
      </p:pic>
      <p:sp>
        <p:nvSpPr>
          <p:cNvPr id="70" name="Google Shape;70;p12"/>
          <p:cNvSpPr txBox="1"/>
          <p:nvPr/>
        </p:nvSpPr>
        <p:spPr>
          <a:xfrm>
            <a:off x="6782800" y="4602075"/>
            <a:ext cx="21456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3F3F3F"/>
                </a:solidFill>
                <a:latin typeface="Calibri"/>
                <a:ea typeface="Calibri"/>
                <a:cs typeface="Calibri"/>
                <a:sym typeface="Calibri"/>
              </a:rPr>
              <a:t>Zhu et al. 2023 (Human Motion Generation: A Survey)</a:t>
            </a:r>
            <a:endParaRPr sz="800">
              <a:solidFill>
                <a:srgbClr val="3F3F3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CEFF-5134-2936-4E67-5F1594C07897}"/>
              </a:ext>
            </a:extLst>
          </p:cNvPr>
          <p:cNvSpPr>
            <a:spLocks noGrp="1"/>
          </p:cNvSpPr>
          <p:nvPr>
            <p:ph type="title"/>
          </p:nvPr>
        </p:nvSpPr>
        <p:spPr>
          <a:xfrm>
            <a:off x="457199" y="509403"/>
            <a:ext cx="8229600" cy="857400"/>
          </a:xfrm>
        </p:spPr>
        <p:txBody>
          <a:bodyPr>
            <a:normAutofit/>
          </a:bodyPr>
          <a:lstStyle/>
          <a:p>
            <a:r>
              <a:rPr kumimoji="0" lang="en-US" sz="2400" b="0" i="0" u="none" strike="noStrike" kern="0" cap="none" spc="0" normalizeH="0" baseline="0" noProof="0" dirty="0">
                <a:ln>
                  <a:noFill/>
                </a:ln>
                <a:solidFill>
                  <a:srgbClr val="3F3F3F"/>
                </a:solidFill>
                <a:effectLst/>
                <a:uLnTx/>
                <a:uFillTx/>
                <a:latin typeface="Arial"/>
                <a:cs typeface="Arial"/>
                <a:sym typeface="Arial"/>
              </a:rPr>
              <a:t>Pearsons Correlation with Human Judgments</a:t>
            </a:r>
            <a:endParaRPr lang="en-US" sz="2400" dirty="0"/>
          </a:p>
        </p:txBody>
      </p:sp>
      <p:graphicFrame>
        <p:nvGraphicFramePr>
          <p:cNvPr id="5" name="Table 4">
            <a:extLst>
              <a:ext uri="{FF2B5EF4-FFF2-40B4-BE49-F238E27FC236}">
                <a16:creationId xmlns:a16="http://schemas.microsoft.com/office/drawing/2014/main" id="{A5C18BD7-2FDF-3C7D-8677-F2867D94D783}"/>
              </a:ext>
            </a:extLst>
          </p:cNvPr>
          <p:cNvGraphicFramePr>
            <a:graphicFrameLocks noGrp="1"/>
          </p:cNvGraphicFramePr>
          <p:nvPr>
            <p:extLst>
              <p:ext uri="{D42A27DB-BD31-4B8C-83A1-F6EECF244321}">
                <p14:modId xmlns:p14="http://schemas.microsoft.com/office/powerpoint/2010/main" val="4275582298"/>
              </p:ext>
            </p:extLst>
          </p:nvPr>
        </p:nvGraphicFramePr>
        <p:xfrm>
          <a:off x="1848989" y="1843881"/>
          <a:ext cx="5446019" cy="2465647"/>
        </p:xfrm>
        <a:graphic>
          <a:graphicData uri="http://schemas.openxmlformats.org/drawingml/2006/table">
            <a:tbl>
              <a:tblPr/>
              <a:tblGrid>
                <a:gridCol w="2500101">
                  <a:extLst>
                    <a:ext uri="{9D8B030D-6E8A-4147-A177-3AD203B41FA5}">
                      <a16:colId xmlns:a16="http://schemas.microsoft.com/office/drawing/2014/main" val="1876522622"/>
                    </a:ext>
                  </a:extLst>
                </a:gridCol>
                <a:gridCol w="1386099">
                  <a:extLst>
                    <a:ext uri="{9D8B030D-6E8A-4147-A177-3AD203B41FA5}">
                      <a16:colId xmlns:a16="http://schemas.microsoft.com/office/drawing/2014/main" val="3077916576"/>
                    </a:ext>
                  </a:extLst>
                </a:gridCol>
                <a:gridCol w="1559819">
                  <a:extLst>
                    <a:ext uri="{9D8B030D-6E8A-4147-A177-3AD203B41FA5}">
                      <a16:colId xmlns:a16="http://schemas.microsoft.com/office/drawing/2014/main" val="3547504830"/>
                    </a:ext>
                  </a:extLst>
                </a:gridCol>
              </a:tblGrid>
              <a:tr h="376441">
                <a:tc rowSpan="2">
                  <a:txBody>
                    <a:bodyPr/>
                    <a:lstStyle/>
                    <a:p>
                      <a:pPr algn="ctr" fontAlgn="t"/>
                      <a:r>
                        <a:rPr lang="en-US" dirty="0">
                          <a:effectLst/>
                        </a:rPr>
                        <a:t> Metric</a:t>
                      </a:r>
                    </a:p>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gridSpan="2">
                  <a:txBody>
                    <a:bodyPr/>
                    <a:lstStyle/>
                    <a:p>
                      <a:pPr algn="ctr" fontAlgn="t"/>
                      <a:r>
                        <a:rPr lang="en-US" dirty="0">
                          <a:effectLst/>
                        </a:rPr>
                        <a:t>Model Level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hMerge="1">
                  <a:txBody>
                    <a:bodyPr/>
                    <a:lstStyle/>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468805356"/>
                  </a:ext>
                </a:extLst>
              </a:tr>
              <a:tr h="423487">
                <a:tc vMerge="1">
                  <a:txBody>
                    <a:bodyPr/>
                    <a:lstStyle/>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Faithfulness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dirty="0">
                          <a:effectLst/>
                        </a:rPr>
                        <a:t>Naturalness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extLst>
                  <a:ext uri="{0D108BD9-81ED-4DB2-BD59-A6C34878D82A}">
                    <a16:rowId xmlns:a16="http://schemas.microsoft.com/office/drawing/2014/main" val="2813279027"/>
                  </a:ext>
                </a:extLst>
              </a:tr>
              <a:tr h="376441">
                <a:tc>
                  <a:txBody>
                    <a:bodyPr/>
                    <a:lstStyle/>
                    <a:p>
                      <a:pPr algn="ctr" fontAlgn="t"/>
                      <a:r>
                        <a:rPr lang="en-US" dirty="0">
                          <a:effectLst/>
                        </a:rPr>
                        <a:t> Root AVE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b="1" dirty="0">
                          <a:effectLst/>
                        </a:rPr>
                        <a:t> </a:t>
                      </a:r>
                      <a:r>
                        <a:rPr lang="en-US" b="0" dirty="0">
                          <a:effectLst/>
                        </a:rPr>
                        <a:t>0.926</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b="0" dirty="0">
                          <a:effectLst/>
                        </a:rPr>
                        <a:t>0.908</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74604892"/>
                  </a:ext>
                </a:extLst>
              </a:tr>
              <a:tr h="376441">
                <a:tc>
                  <a:txBody>
                    <a:bodyPr/>
                    <a:lstStyle/>
                    <a:p>
                      <a:pPr algn="ctr" fontAlgn="t"/>
                      <a:r>
                        <a:rPr lang="en-US" dirty="0">
                          <a:effectLst/>
                        </a:rPr>
                        <a:t>MoBERT Score </a:t>
                      </a:r>
                    </a:p>
                    <a:p>
                      <a:pPr algn="ctr" fontAlgn="t"/>
                      <a:r>
                        <a:rPr lang="en-US" dirty="0">
                          <a:effectLst/>
                        </a:rPr>
                        <a:t>(no finetuning)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b="1" dirty="0">
                          <a:effectLst/>
                        </a:rPr>
                        <a:t> 0.991</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0.841</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618193203"/>
                  </a:ext>
                </a:extLst>
              </a:tr>
              <a:tr h="376441">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dirty="0">
                          <a:effectLst/>
                        </a:rPr>
                        <a:t> MoBERT Score </a:t>
                      </a:r>
                    </a:p>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dirty="0">
                          <a:effectLst/>
                        </a:rPr>
                        <a:t>(finetuned SVR Regression)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dirty="0">
                          <a:effectLst/>
                        </a:rPr>
                        <a:t> 0.962</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a:t>
                      </a:r>
                      <a:r>
                        <a:rPr lang="en-US" b="1" dirty="0">
                          <a:effectLst/>
                        </a:rPr>
                        <a:t>0.986</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453209478"/>
                  </a:ext>
                </a:extLst>
              </a:tr>
            </a:tbl>
          </a:graphicData>
        </a:graphic>
      </p:graphicFrame>
      <p:sp>
        <p:nvSpPr>
          <p:cNvPr id="6" name="Rectangle 1">
            <a:extLst>
              <a:ext uri="{FF2B5EF4-FFF2-40B4-BE49-F238E27FC236}">
                <a16:creationId xmlns:a16="http://schemas.microsoft.com/office/drawing/2014/main" id="{1D6A2755-52EE-FA84-1B46-CFEC894C9FB0}"/>
              </a:ext>
            </a:extLst>
          </p:cNvPr>
          <p:cNvSpPr>
            <a:spLocks noChangeArrowheads="1"/>
          </p:cNvSpPr>
          <p:nvPr/>
        </p:nvSpPr>
        <p:spPr bwMode="auto">
          <a:xfrm>
            <a:off x="1573696" y="242473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78962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CEFF-5134-2936-4E67-5F1594C07897}"/>
              </a:ext>
            </a:extLst>
          </p:cNvPr>
          <p:cNvSpPr>
            <a:spLocks noGrp="1"/>
          </p:cNvSpPr>
          <p:nvPr>
            <p:ph type="title"/>
          </p:nvPr>
        </p:nvSpPr>
        <p:spPr>
          <a:xfrm>
            <a:off x="457199" y="509403"/>
            <a:ext cx="8229600" cy="857400"/>
          </a:xfrm>
        </p:spPr>
        <p:txBody>
          <a:bodyPr>
            <a:normAutofit/>
          </a:bodyPr>
          <a:lstStyle/>
          <a:p>
            <a:r>
              <a:rPr kumimoji="0" lang="en-US" sz="2400" b="0" i="0" u="none" strike="noStrike" kern="0" cap="none" spc="0" normalizeH="0" baseline="0" noProof="0" dirty="0">
                <a:ln>
                  <a:noFill/>
                </a:ln>
                <a:solidFill>
                  <a:srgbClr val="3F3F3F"/>
                </a:solidFill>
                <a:effectLst/>
                <a:uLnTx/>
                <a:uFillTx/>
                <a:latin typeface="Arial"/>
                <a:cs typeface="Arial"/>
                <a:sym typeface="Arial"/>
              </a:rPr>
              <a:t>Pearsons Correlation with Human Judgments</a:t>
            </a:r>
            <a:endParaRPr lang="en-US" sz="2400" dirty="0"/>
          </a:p>
        </p:txBody>
      </p:sp>
      <p:graphicFrame>
        <p:nvGraphicFramePr>
          <p:cNvPr id="5" name="Table 4">
            <a:extLst>
              <a:ext uri="{FF2B5EF4-FFF2-40B4-BE49-F238E27FC236}">
                <a16:creationId xmlns:a16="http://schemas.microsoft.com/office/drawing/2014/main" id="{A5C18BD7-2FDF-3C7D-8677-F2867D94D783}"/>
              </a:ext>
            </a:extLst>
          </p:cNvPr>
          <p:cNvGraphicFramePr>
            <a:graphicFrameLocks noGrp="1"/>
          </p:cNvGraphicFramePr>
          <p:nvPr>
            <p:extLst>
              <p:ext uri="{D42A27DB-BD31-4B8C-83A1-F6EECF244321}">
                <p14:modId xmlns:p14="http://schemas.microsoft.com/office/powerpoint/2010/main" val="3563978263"/>
              </p:ext>
            </p:extLst>
          </p:nvPr>
        </p:nvGraphicFramePr>
        <p:xfrm>
          <a:off x="1848989" y="1843881"/>
          <a:ext cx="5446019" cy="2465647"/>
        </p:xfrm>
        <a:graphic>
          <a:graphicData uri="http://schemas.openxmlformats.org/drawingml/2006/table">
            <a:tbl>
              <a:tblPr/>
              <a:tblGrid>
                <a:gridCol w="2500101">
                  <a:extLst>
                    <a:ext uri="{9D8B030D-6E8A-4147-A177-3AD203B41FA5}">
                      <a16:colId xmlns:a16="http://schemas.microsoft.com/office/drawing/2014/main" val="1876522622"/>
                    </a:ext>
                  </a:extLst>
                </a:gridCol>
                <a:gridCol w="1386099">
                  <a:extLst>
                    <a:ext uri="{9D8B030D-6E8A-4147-A177-3AD203B41FA5}">
                      <a16:colId xmlns:a16="http://schemas.microsoft.com/office/drawing/2014/main" val="3077916576"/>
                    </a:ext>
                  </a:extLst>
                </a:gridCol>
                <a:gridCol w="1559819">
                  <a:extLst>
                    <a:ext uri="{9D8B030D-6E8A-4147-A177-3AD203B41FA5}">
                      <a16:colId xmlns:a16="http://schemas.microsoft.com/office/drawing/2014/main" val="3547504830"/>
                    </a:ext>
                  </a:extLst>
                </a:gridCol>
              </a:tblGrid>
              <a:tr h="376441">
                <a:tc rowSpan="2">
                  <a:txBody>
                    <a:bodyPr/>
                    <a:lstStyle/>
                    <a:p>
                      <a:pPr algn="ctr" fontAlgn="t"/>
                      <a:r>
                        <a:rPr lang="en-US" dirty="0">
                          <a:effectLst/>
                        </a:rPr>
                        <a:t> Metric</a:t>
                      </a:r>
                    </a:p>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gridSpan="2">
                  <a:txBody>
                    <a:bodyPr/>
                    <a:lstStyle/>
                    <a:p>
                      <a:pPr algn="ctr" fontAlgn="t"/>
                      <a:r>
                        <a:rPr lang="en-US" dirty="0">
                          <a:effectLst/>
                        </a:rPr>
                        <a:t>Sample Level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hMerge="1">
                  <a:txBody>
                    <a:bodyPr/>
                    <a:lstStyle/>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468805356"/>
                  </a:ext>
                </a:extLst>
              </a:tr>
              <a:tr h="423487">
                <a:tc vMerge="1">
                  <a:txBody>
                    <a:bodyPr/>
                    <a:lstStyle/>
                    <a:p>
                      <a:pPr algn="ctr" fontAlgn="t"/>
                      <a:r>
                        <a:rPr lang="en-US" dirty="0">
                          <a:effectLst/>
                        </a:rPr>
                        <a:t>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Faithfulness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dirty="0">
                          <a:effectLst/>
                        </a:rPr>
                        <a:t>Naturalness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extLst>
                  <a:ext uri="{0D108BD9-81ED-4DB2-BD59-A6C34878D82A}">
                    <a16:rowId xmlns:a16="http://schemas.microsoft.com/office/drawing/2014/main" val="2813279027"/>
                  </a:ext>
                </a:extLst>
              </a:tr>
              <a:tr h="376441">
                <a:tc>
                  <a:txBody>
                    <a:bodyPr/>
                    <a:lstStyle/>
                    <a:p>
                      <a:pPr algn="ctr" fontAlgn="t"/>
                      <a:r>
                        <a:rPr lang="en-US" dirty="0">
                          <a:effectLst/>
                        </a:rPr>
                        <a:t> Joint APE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b="1" dirty="0">
                          <a:effectLst/>
                        </a:rPr>
                        <a:t> </a:t>
                      </a:r>
                      <a:r>
                        <a:rPr lang="en-US" b="0" dirty="0">
                          <a:effectLst/>
                        </a:rPr>
                        <a:t>0.208</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b="0" dirty="0">
                          <a:effectLst/>
                        </a:rPr>
                        <a:t>0.245</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74604892"/>
                  </a:ext>
                </a:extLst>
              </a:tr>
              <a:tr h="376441">
                <a:tc>
                  <a:txBody>
                    <a:bodyPr/>
                    <a:lstStyle/>
                    <a:p>
                      <a:pPr algn="ctr" fontAlgn="t"/>
                      <a:r>
                        <a:rPr lang="en-US" dirty="0">
                          <a:effectLst/>
                        </a:rPr>
                        <a:t>MoBERT Score </a:t>
                      </a:r>
                    </a:p>
                    <a:p>
                      <a:pPr algn="ctr" fontAlgn="t"/>
                      <a:r>
                        <a:rPr lang="en-US" dirty="0">
                          <a:effectLst/>
                        </a:rPr>
                        <a:t>(no finetuning)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tx2"/>
                    </a:solidFill>
                  </a:tcPr>
                </a:tc>
                <a:tc>
                  <a:txBody>
                    <a:bodyPr/>
                    <a:lstStyle/>
                    <a:p>
                      <a:pPr algn="ctr" fontAlgn="t"/>
                      <a:r>
                        <a:rPr lang="en-US" b="1" dirty="0">
                          <a:effectLst/>
                        </a:rPr>
                        <a:t> </a:t>
                      </a:r>
                      <a:r>
                        <a:rPr lang="en-US" b="0" dirty="0">
                          <a:effectLst/>
                        </a:rPr>
                        <a:t>0.488</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0.324</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618193203"/>
                  </a:ext>
                </a:extLst>
              </a:tr>
              <a:tr h="376441">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dirty="0">
                          <a:effectLst/>
                        </a:rPr>
                        <a:t> MoBERT Score </a:t>
                      </a:r>
                    </a:p>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dirty="0">
                          <a:effectLst/>
                        </a:rPr>
                        <a:t>(finetuned SVR Regression)*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bg1">
                        <a:lumMod val="95000"/>
                      </a:schemeClr>
                    </a:solidFill>
                  </a:tcPr>
                </a:tc>
                <a:tc>
                  <a:txBody>
                    <a:bodyPr/>
                    <a:lstStyle/>
                    <a:p>
                      <a:pPr algn="ctr" fontAlgn="t"/>
                      <a:r>
                        <a:rPr lang="en-US" dirty="0">
                          <a:effectLst/>
                        </a:rPr>
                        <a:t> </a:t>
                      </a:r>
                      <a:r>
                        <a:rPr lang="en-US" b="1" dirty="0">
                          <a:effectLst/>
                        </a:rPr>
                        <a:t>0.624</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fontAlgn="t"/>
                      <a:r>
                        <a:rPr lang="en-US" dirty="0">
                          <a:effectLst/>
                        </a:rPr>
                        <a:t> </a:t>
                      </a:r>
                      <a:r>
                        <a:rPr lang="en-US" b="1" dirty="0">
                          <a:effectLst/>
                        </a:rPr>
                        <a:t>0.528</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453209478"/>
                  </a:ext>
                </a:extLst>
              </a:tr>
            </a:tbl>
          </a:graphicData>
        </a:graphic>
      </p:graphicFrame>
      <p:sp>
        <p:nvSpPr>
          <p:cNvPr id="6" name="Rectangle 1">
            <a:extLst>
              <a:ext uri="{FF2B5EF4-FFF2-40B4-BE49-F238E27FC236}">
                <a16:creationId xmlns:a16="http://schemas.microsoft.com/office/drawing/2014/main" id="{1D6A2755-52EE-FA84-1B46-CFEC894C9FB0}"/>
              </a:ext>
            </a:extLst>
          </p:cNvPr>
          <p:cNvSpPr>
            <a:spLocks noChangeArrowheads="1"/>
          </p:cNvSpPr>
          <p:nvPr/>
        </p:nvSpPr>
        <p:spPr bwMode="auto">
          <a:xfrm>
            <a:off x="1573696" y="242473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F54EB60E-A178-2505-8682-45E9D4941AEC}"/>
              </a:ext>
            </a:extLst>
          </p:cNvPr>
          <p:cNvSpPr txBox="1"/>
          <p:nvPr/>
        </p:nvSpPr>
        <p:spPr>
          <a:xfrm>
            <a:off x="6746132" y="4674937"/>
            <a:ext cx="2242226" cy="430887"/>
          </a:xfrm>
          <a:prstGeom prst="rect">
            <a:avLst/>
          </a:prstGeom>
          <a:noFill/>
        </p:spPr>
        <p:txBody>
          <a:bodyPr wrap="square" rtlCol="0">
            <a:spAutoFit/>
          </a:bodyPr>
          <a:lstStyle/>
          <a:p>
            <a:r>
              <a:rPr lang="en-US" sz="1100" dirty="0"/>
              <a:t>* Finetuned and evaluated using cross-validation</a:t>
            </a:r>
          </a:p>
        </p:txBody>
      </p:sp>
    </p:spTree>
    <p:extLst>
      <p:ext uri="{BB962C8B-B14F-4D97-AF65-F5344CB8AC3E}">
        <p14:creationId xmlns:p14="http://schemas.microsoft.com/office/powerpoint/2010/main" val="3692413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ADDF5-3D14-BDE9-AC13-FE87C6FFCA0A}"/>
              </a:ext>
            </a:extLst>
          </p:cNvPr>
          <p:cNvSpPr>
            <a:spLocks noGrp="1"/>
          </p:cNvSpPr>
          <p:nvPr>
            <p:ph type="title"/>
          </p:nvPr>
        </p:nvSpPr>
        <p:spPr>
          <a:xfrm>
            <a:off x="457200" y="618452"/>
            <a:ext cx="8229600" cy="857400"/>
          </a:xfrm>
        </p:spPr>
        <p:txBody>
          <a:bodyPr>
            <a:normAutofit/>
          </a:bodyPr>
          <a:lstStyle/>
          <a:p>
            <a:r>
              <a:rPr lang="en-US" sz="3200" dirty="0"/>
              <a:t>Key Findings</a:t>
            </a:r>
          </a:p>
        </p:txBody>
      </p:sp>
      <p:sp>
        <p:nvSpPr>
          <p:cNvPr id="3" name="Text Placeholder 2">
            <a:extLst>
              <a:ext uri="{FF2B5EF4-FFF2-40B4-BE49-F238E27FC236}">
                <a16:creationId xmlns:a16="http://schemas.microsoft.com/office/drawing/2014/main" id="{265EEBB9-9B0A-0CBB-9D93-1989D47C9015}"/>
              </a:ext>
            </a:extLst>
          </p:cNvPr>
          <p:cNvSpPr>
            <a:spLocks noGrp="1"/>
          </p:cNvSpPr>
          <p:nvPr>
            <p:ph type="body" idx="1"/>
          </p:nvPr>
        </p:nvSpPr>
        <p:spPr>
          <a:xfrm>
            <a:off x="457200" y="1535596"/>
            <a:ext cx="8229600" cy="3150854"/>
          </a:xfrm>
        </p:spPr>
        <p:txBody>
          <a:bodyPr>
            <a:normAutofit/>
          </a:bodyPr>
          <a:lstStyle/>
          <a:p>
            <a:r>
              <a:rPr lang="en-US" sz="2000" dirty="0"/>
              <a:t>Currently utilized metrics are severely lacking in sample level performance</a:t>
            </a:r>
          </a:p>
          <a:p>
            <a:pPr marL="114300" indent="0">
              <a:buNone/>
            </a:pPr>
            <a:endParaRPr lang="en-US" sz="2000" dirty="0"/>
          </a:p>
          <a:p>
            <a:r>
              <a:rPr lang="en-US" sz="2000" dirty="0"/>
              <a:t>Moreover, recent trends to encoder based metrics may be resulting in a degradation of evaluation quality</a:t>
            </a:r>
          </a:p>
          <a:p>
            <a:pPr marL="114300" indent="0">
              <a:buNone/>
            </a:pPr>
            <a:endParaRPr lang="en-US" sz="2000" dirty="0"/>
          </a:p>
          <a:p>
            <a:r>
              <a:rPr lang="en-US" sz="2000" dirty="0"/>
              <a:t>Purpose built learned metrics posses potential to greatly enhance automated evaluation quality</a:t>
            </a:r>
          </a:p>
        </p:txBody>
      </p:sp>
    </p:spTree>
    <p:extLst>
      <p:ext uri="{BB962C8B-B14F-4D97-AF65-F5344CB8AC3E}">
        <p14:creationId xmlns:p14="http://schemas.microsoft.com/office/powerpoint/2010/main" val="3338976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499D9B-9B83-FAB7-0810-B97C3D745459}"/>
              </a:ext>
            </a:extLst>
          </p:cNvPr>
          <p:cNvSpPr>
            <a:spLocks noGrp="1"/>
          </p:cNvSpPr>
          <p:nvPr>
            <p:ph type="body" idx="1"/>
          </p:nvPr>
        </p:nvSpPr>
        <p:spPr/>
        <p:txBody>
          <a:bodyPr/>
          <a:lstStyle/>
          <a:p>
            <a:pPr marL="114300" indent="0" algn="ctr">
              <a:buNone/>
            </a:pPr>
            <a:r>
              <a:rPr lang="en-US" dirty="0"/>
              <a:t>Thanks!</a:t>
            </a:r>
          </a:p>
        </p:txBody>
      </p:sp>
    </p:spTree>
    <p:extLst>
      <p:ext uri="{BB962C8B-B14F-4D97-AF65-F5344CB8AC3E}">
        <p14:creationId xmlns:p14="http://schemas.microsoft.com/office/powerpoint/2010/main" val="1067658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0279-FF02-3066-603F-E2E241301065}"/>
              </a:ext>
            </a:extLst>
          </p:cNvPr>
          <p:cNvSpPr>
            <a:spLocks noGrp="1"/>
          </p:cNvSpPr>
          <p:nvPr>
            <p:ph type="title"/>
          </p:nvPr>
        </p:nvSpPr>
        <p:spPr>
          <a:xfrm>
            <a:off x="457200" y="628391"/>
            <a:ext cx="8229600" cy="857400"/>
          </a:xfrm>
        </p:spPr>
        <p:txBody>
          <a:bodyPr>
            <a:normAutofit/>
          </a:bodyPr>
          <a:lstStyle/>
          <a:p>
            <a:r>
              <a:rPr lang="en-US" sz="3200" dirty="0"/>
              <a:t>Future Directions</a:t>
            </a:r>
          </a:p>
        </p:txBody>
      </p:sp>
      <p:sp>
        <p:nvSpPr>
          <p:cNvPr id="3" name="Text Placeholder 2">
            <a:extLst>
              <a:ext uri="{FF2B5EF4-FFF2-40B4-BE49-F238E27FC236}">
                <a16:creationId xmlns:a16="http://schemas.microsoft.com/office/drawing/2014/main" id="{1E76B91C-3FC4-C1E9-04CB-684DDD107B66}"/>
              </a:ext>
            </a:extLst>
          </p:cNvPr>
          <p:cNvSpPr>
            <a:spLocks noGrp="1"/>
          </p:cNvSpPr>
          <p:nvPr>
            <p:ph type="body" idx="1"/>
          </p:nvPr>
        </p:nvSpPr>
        <p:spPr>
          <a:xfrm>
            <a:off x="457200" y="1485791"/>
            <a:ext cx="8229600" cy="3200659"/>
          </a:xfrm>
        </p:spPr>
        <p:txBody>
          <a:bodyPr>
            <a:normAutofit/>
          </a:bodyPr>
          <a:lstStyle/>
          <a:p>
            <a:r>
              <a:rPr lang="en-US" sz="2000" dirty="0"/>
              <a:t>Continued use of APE/AVE metrics in addition to FID and R-Precision</a:t>
            </a:r>
          </a:p>
          <a:p>
            <a:pPr marL="114300" indent="0">
              <a:buNone/>
            </a:pPr>
            <a:endParaRPr lang="en-US" sz="2000" dirty="0"/>
          </a:p>
          <a:p>
            <a:r>
              <a:rPr lang="en-US" sz="2000" dirty="0"/>
              <a:t>Use of and further improvements to MoBERT-like metrics</a:t>
            </a:r>
          </a:p>
          <a:p>
            <a:pPr lvl="1"/>
            <a:r>
              <a:rPr lang="en-US" sz="1600" dirty="0"/>
              <a:t>Increased training data/model size</a:t>
            </a:r>
          </a:p>
          <a:p>
            <a:pPr lvl="1"/>
            <a:r>
              <a:rPr lang="en-US" sz="1600" dirty="0"/>
              <a:t>Enhanced diversity and integration of generated motions to training</a:t>
            </a:r>
          </a:p>
          <a:p>
            <a:pPr marL="114300" indent="0">
              <a:buNone/>
            </a:pPr>
            <a:endParaRPr lang="en-US" sz="2000" dirty="0"/>
          </a:p>
          <a:p>
            <a:r>
              <a:rPr lang="en-US" sz="2000" dirty="0"/>
              <a:t>Standardization of human evaluations for new generative methods</a:t>
            </a:r>
            <a:r>
              <a:rPr lang="en-US" sz="1600" dirty="0"/>
              <a:t> </a:t>
            </a:r>
          </a:p>
        </p:txBody>
      </p:sp>
    </p:spTree>
    <p:extLst>
      <p:ext uri="{BB962C8B-B14F-4D97-AF65-F5344CB8AC3E}">
        <p14:creationId xmlns:p14="http://schemas.microsoft.com/office/powerpoint/2010/main" val="2551357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82" name="Google Shape;82;p13"/>
          <p:cNvSpPr/>
          <p:nvPr/>
        </p:nvSpPr>
        <p:spPr>
          <a:xfrm>
            <a:off x="5359507" y="3264747"/>
            <a:ext cx="3028153" cy="1710471"/>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sp>
        <p:nvSpPr>
          <p:cNvPr id="83" name="Google Shape;83;p13"/>
          <p:cNvSpPr txBox="1"/>
          <p:nvPr/>
        </p:nvSpPr>
        <p:spPr>
          <a:xfrm>
            <a:off x="5522791" y="3628696"/>
            <a:ext cx="2712477" cy="85650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dirty="0">
                <a:solidFill>
                  <a:schemeClr val="dk1"/>
                </a:solidFill>
                <a:latin typeface="Calibri"/>
                <a:ea typeface="Calibri"/>
                <a:cs typeface="Calibri"/>
                <a:sym typeface="Calibri"/>
              </a:rPr>
              <a:t>A person walks in a counterclockwise direction and sits down.</a:t>
            </a:r>
          </a:p>
          <a:p>
            <a:pPr marL="0" lvl="0" indent="0" algn="ctr" rtl="0">
              <a:lnSpc>
                <a:spcPct val="115000"/>
              </a:lnSpc>
              <a:spcBef>
                <a:spcPts val="0"/>
              </a:spcBef>
              <a:spcAft>
                <a:spcPts val="0"/>
              </a:spcAft>
              <a:buNone/>
            </a:pPr>
            <a:endParaRPr lang="en-US" sz="1200" dirty="0">
              <a:solidFill>
                <a:schemeClr val="dk1"/>
              </a:solidFill>
              <a:latin typeface="Calibri"/>
              <a:ea typeface="Calibri"/>
              <a:cs typeface="Calibri"/>
              <a:sym typeface="Calibri"/>
            </a:endParaRPr>
          </a:p>
        </p:txBody>
      </p:sp>
      <p:cxnSp>
        <p:nvCxnSpPr>
          <p:cNvPr id="84" name="Google Shape;84;p13"/>
          <p:cNvCxnSpPr/>
          <p:nvPr/>
        </p:nvCxnSpPr>
        <p:spPr>
          <a:xfrm>
            <a:off x="4531406" y="470417"/>
            <a:ext cx="900" cy="4504800"/>
          </a:xfrm>
          <a:prstGeom prst="straightConnector1">
            <a:avLst/>
          </a:prstGeom>
          <a:noFill/>
          <a:ln w="9525" cap="flat" cmpd="sng">
            <a:solidFill>
              <a:schemeClr val="dk2"/>
            </a:solidFill>
            <a:prstDash val="solid"/>
            <a:round/>
            <a:headEnd type="none" w="med" len="med"/>
            <a:tailEnd type="none" w="med" len="med"/>
          </a:ln>
        </p:spPr>
      </p:cxnSp>
      <p:pic>
        <p:nvPicPr>
          <p:cNvPr id="2" name="Media1">
            <a:hlinkClick r:id="" action="ppaction://media"/>
            <a:extLst>
              <a:ext uri="{FF2B5EF4-FFF2-40B4-BE49-F238E27FC236}">
                <a16:creationId xmlns:a16="http://schemas.microsoft.com/office/drawing/2014/main" id="{D0F73AA6-4B66-5B7E-345C-FEEF7486FA7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1681" y="489607"/>
            <a:ext cx="3774646" cy="2516432"/>
          </a:xfrm>
          <a:prstGeom prst="rect">
            <a:avLst/>
          </a:prstGeom>
        </p:spPr>
      </p:pic>
      <p:pic>
        <p:nvPicPr>
          <p:cNvPr id="4" name="Media3">
            <a:hlinkClick r:id="" action="ppaction://media"/>
            <a:extLst>
              <a:ext uri="{FF2B5EF4-FFF2-40B4-BE49-F238E27FC236}">
                <a16:creationId xmlns:a16="http://schemas.microsoft.com/office/drawing/2014/main" id="{D020DF30-C5D1-5DB6-6D53-78C2C2194E3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042989" y="495581"/>
            <a:ext cx="3765687" cy="2510458"/>
          </a:xfrm>
          <a:prstGeom prst="rect">
            <a:avLst/>
          </a:prstGeom>
        </p:spPr>
      </p:pic>
      <p:sp>
        <p:nvSpPr>
          <p:cNvPr id="3" name="Google Shape;82;p13">
            <a:extLst>
              <a:ext uri="{FF2B5EF4-FFF2-40B4-BE49-F238E27FC236}">
                <a16:creationId xmlns:a16="http://schemas.microsoft.com/office/drawing/2014/main" id="{1C9A0474-0883-E1B2-7693-F3B184602E48}"/>
              </a:ext>
            </a:extLst>
          </p:cNvPr>
          <p:cNvSpPr/>
          <p:nvPr/>
        </p:nvSpPr>
        <p:spPr>
          <a:xfrm>
            <a:off x="676052" y="3264746"/>
            <a:ext cx="3028153" cy="1710471"/>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sp>
        <p:nvSpPr>
          <p:cNvPr id="5" name="Google Shape;83;p13">
            <a:extLst>
              <a:ext uri="{FF2B5EF4-FFF2-40B4-BE49-F238E27FC236}">
                <a16:creationId xmlns:a16="http://schemas.microsoft.com/office/drawing/2014/main" id="{C529EA09-4E5A-D23C-89C4-A7DCEE9C284B}"/>
              </a:ext>
            </a:extLst>
          </p:cNvPr>
          <p:cNvSpPr txBox="1"/>
          <p:nvPr/>
        </p:nvSpPr>
        <p:spPr>
          <a:xfrm>
            <a:off x="839336" y="3628695"/>
            <a:ext cx="2712477" cy="85650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dirty="0">
                <a:solidFill>
                  <a:schemeClr val="dk1"/>
                </a:solidFill>
                <a:latin typeface="Calibri"/>
                <a:ea typeface="Calibri"/>
                <a:cs typeface="Calibri"/>
                <a:sym typeface="Calibri"/>
              </a:rPr>
              <a:t>A person idles and walks left to right and back.</a:t>
            </a:r>
          </a:p>
          <a:p>
            <a:pPr marL="0" lvl="0" indent="0" algn="ctr" rtl="0">
              <a:lnSpc>
                <a:spcPct val="115000"/>
              </a:lnSpc>
              <a:spcBef>
                <a:spcPts val="0"/>
              </a:spcBef>
              <a:spcAft>
                <a:spcPts val="0"/>
              </a:spcAft>
              <a:buNone/>
            </a:pPr>
            <a:endParaRPr lang="en-US" sz="12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 fill="hold"/>
                                        <p:tgtEl>
                                          <p:spTgt spid="2"/>
                                        </p:tgtEl>
                                      </p:cBhvr>
                                    </p:cmd>
                                  </p:childTnLst>
                                </p:cTn>
                              </p:par>
                              <p:par>
                                <p:cTn id="7" presetID="1" presetClass="mediacall" presetSubtype="0" fill="hold" nodeType="withEffect">
                                  <p:stCondLst>
                                    <p:cond delay="0"/>
                                  </p:stCondLst>
                                  <p:childTnLst>
                                    <p:cmd type="call" cmd="playFrom(0.0)">
                                      <p:cBhvr>
                                        <p:cTn id="8" dur="9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cxnSp>
        <p:nvCxnSpPr>
          <p:cNvPr id="96" name="Google Shape;96;p14"/>
          <p:cNvCxnSpPr/>
          <p:nvPr/>
        </p:nvCxnSpPr>
        <p:spPr>
          <a:xfrm>
            <a:off x="4562320" y="450175"/>
            <a:ext cx="900" cy="4504800"/>
          </a:xfrm>
          <a:prstGeom prst="straightConnector1">
            <a:avLst/>
          </a:prstGeom>
          <a:noFill/>
          <a:ln w="9525" cap="flat" cmpd="sng">
            <a:solidFill>
              <a:schemeClr val="dk2"/>
            </a:solidFill>
            <a:prstDash val="solid"/>
            <a:round/>
            <a:headEnd type="none" w="med" len="med"/>
            <a:tailEnd type="none" w="med" len="med"/>
          </a:ln>
        </p:spPr>
      </p:cxnSp>
      <p:sp>
        <p:nvSpPr>
          <p:cNvPr id="98" name="Google Shape;98;p14"/>
          <p:cNvSpPr/>
          <p:nvPr/>
        </p:nvSpPr>
        <p:spPr>
          <a:xfrm rot="5400000">
            <a:off x="2164875" y="2241274"/>
            <a:ext cx="280800" cy="240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 name="Media4">
            <a:hlinkClick r:id="" action="ppaction://media"/>
            <a:extLst>
              <a:ext uri="{FF2B5EF4-FFF2-40B4-BE49-F238E27FC236}">
                <a16:creationId xmlns:a16="http://schemas.microsoft.com/office/drawing/2014/main" id="{00567E97-144B-0A76-0942-F941278421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0515" y="2641527"/>
            <a:ext cx="3378398" cy="2252266"/>
          </a:xfrm>
          <a:prstGeom prst="rect">
            <a:avLst/>
          </a:prstGeom>
        </p:spPr>
      </p:pic>
      <p:sp>
        <p:nvSpPr>
          <p:cNvPr id="3" name="Google Shape;82;p13">
            <a:extLst>
              <a:ext uri="{FF2B5EF4-FFF2-40B4-BE49-F238E27FC236}">
                <a16:creationId xmlns:a16="http://schemas.microsoft.com/office/drawing/2014/main" id="{5694E753-26A0-F277-B804-21A6301CDDDE}"/>
              </a:ext>
            </a:extLst>
          </p:cNvPr>
          <p:cNvSpPr/>
          <p:nvPr/>
        </p:nvSpPr>
        <p:spPr>
          <a:xfrm>
            <a:off x="796351" y="487467"/>
            <a:ext cx="3028153" cy="1710471"/>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sp>
        <p:nvSpPr>
          <p:cNvPr id="4" name="Google Shape;83;p13">
            <a:extLst>
              <a:ext uri="{FF2B5EF4-FFF2-40B4-BE49-F238E27FC236}">
                <a16:creationId xmlns:a16="http://schemas.microsoft.com/office/drawing/2014/main" id="{50013F9E-2392-00C8-F2C9-2CA2FA4FF5A3}"/>
              </a:ext>
            </a:extLst>
          </p:cNvPr>
          <p:cNvSpPr txBox="1"/>
          <p:nvPr/>
        </p:nvSpPr>
        <p:spPr>
          <a:xfrm>
            <a:off x="959635" y="851416"/>
            <a:ext cx="2712477" cy="85650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dirty="0">
                <a:solidFill>
                  <a:schemeClr val="dk1"/>
                </a:solidFill>
                <a:latin typeface="Calibri"/>
                <a:ea typeface="Calibri"/>
                <a:cs typeface="Calibri"/>
                <a:sym typeface="Calibri"/>
              </a:rPr>
              <a:t>A person idles and walks left to right and back.</a:t>
            </a:r>
          </a:p>
          <a:p>
            <a:pPr marL="0" lvl="0" indent="0" algn="ctr" rtl="0">
              <a:lnSpc>
                <a:spcPct val="115000"/>
              </a:lnSpc>
              <a:spcBef>
                <a:spcPts val="0"/>
              </a:spcBef>
              <a:spcAft>
                <a:spcPts val="0"/>
              </a:spcAft>
              <a:buNone/>
            </a:pPr>
            <a:endParaRPr lang="en-US" sz="1200" dirty="0">
              <a:solidFill>
                <a:schemeClr val="dk1"/>
              </a:solidFill>
              <a:latin typeface="Calibri"/>
              <a:ea typeface="Calibri"/>
              <a:cs typeface="Calibri"/>
              <a:sym typeface="Calibri"/>
            </a:endParaRPr>
          </a:p>
        </p:txBody>
      </p:sp>
      <p:sp>
        <p:nvSpPr>
          <p:cNvPr id="5" name="Google Shape;82;p13">
            <a:extLst>
              <a:ext uri="{FF2B5EF4-FFF2-40B4-BE49-F238E27FC236}">
                <a16:creationId xmlns:a16="http://schemas.microsoft.com/office/drawing/2014/main" id="{CC67A03E-19C8-8433-D4D1-18C74F9CD869}"/>
              </a:ext>
            </a:extLst>
          </p:cNvPr>
          <p:cNvSpPr/>
          <p:nvPr/>
        </p:nvSpPr>
        <p:spPr>
          <a:xfrm>
            <a:off x="5588484" y="510703"/>
            <a:ext cx="3028153" cy="1710471"/>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sp>
        <p:nvSpPr>
          <p:cNvPr id="6" name="Google Shape;83;p13">
            <a:extLst>
              <a:ext uri="{FF2B5EF4-FFF2-40B4-BE49-F238E27FC236}">
                <a16:creationId xmlns:a16="http://schemas.microsoft.com/office/drawing/2014/main" id="{00D9CC6F-6E9B-9626-628A-B40266E342A6}"/>
              </a:ext>
            </a:extLst>
          </p:cNvPr>
          <p:cNvSpPr txBox="1"/>
          <p:nvPr/>
        </p:nvSpPr>
        <p:spPr>
          <a:xfrm>
            <a:off x="5751768" y="874652"/>
            <a:ext cx="2712477" cy="85650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dirty="0">
                <a:solidFill>
                  <a:schemeClr val="dk1"/>
                </a:solidFill>
                <a:latin typeface="Calibri"/>
                <a:ea typeface="Calibri"/>
                <a:cs typeface="Calibri"/>
                <a:sym typeface="Calibri"/>
              </a:rPr>
              <a:t>A person walks in a counterclockwise direction and sits down.</a:t>
            </a:r>
          </a:p>
          <a:p>
            <a:pPr marL="0" lvl="0" indent="0" algn="ctr" rtl="0">
              <a:lnSpc>
                <a:spcPct val="115000"/>
              </a:lnSpc>
              <a:spcBef>
                <a:spcPts val="0"/>
              </a:spcBef>
              <a:spcAft>
                <a:spcPts val="0"/>
              </a:spcAft>
              <a:buNone/>
            </a:pPr>
            <a:endParaRPr lang="en-US" sz="12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cxnSp>
        <p:nvCxnSpPr>
          <p:cNvPr id="96" name="Google Shape;96;p14"/>
          <p:cNvCxnSpPr/>
          <p:nvPr/>
        </p:nvCxnSpPr>
        <p:spPr>
          <a:xfrm>
            <a:off x="4562320" y="450175"/>
            <a:ext cx="900" cy="4504800"/>
          </a:xfrm>
          <a:prstGeom prst="straightConnector1">
            <a:avLst/>
          </a:prstGeom>
          <a:noFill/>
          <a:ln w="9525" cap="flat" cmpd="sng">
            <a:solidFill>
              <a:schemeClr val="dk2"/>
            </a:solidFill>
            <a:prstDash val="solid"/>
            <a:round/>
            <a:headEnd type="none" w="med" len="med"/>
            <a:tailEnd type="none" w="med" len="med"/>
          </a:ln>
        </p:spPr>
      </p:cxnSp>
      <p:sp>
        <p:nvSpPr>
          <p:cNvPr id="98" name="Google Shape;98;p14"/>
          <p:cNvSpPr/>
          <p:nvPr/>
        </p:nvSpPr>
        <p:spPr>
          <a:xfrm rot="5400000">
            <a:off x="7028128" y="2311050"/>
            <a:ext cx="280800" cy="240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 name="Google Shape;82;p13">
            <a:extLst>
              <a:ext uri="{FF2B5EF4-FFF2-40B4-BE49-F238E27FC236}">
                <a16:creationId xmlns:a16="http://schemas.microsoft.com/office/drawing/2014/main" id="{5694E753-26A0-F277-B804-21A6301CDDDE}"/>
              </a:ext>
            </a:extLst>
          </p:cNvPr>
          <p:cNvSpPr/>
          <p:nvPr/>
        </p:nvSpPr>
        <p:spPr>
          <a:xfrm>
            <a:off x="796351" y="487467"/>
            <a:ext cx="3028153" cy="1710471"/>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sp>
        <p:nvSpPr>
          <p:cNvPr id="4" name="Google Shape;83;p13">
            <a:extLst>
              <a:ext uri="{FF2B5EF4-FFF2-40B4-BE49-F238E27FC236}">
                <a16:creationId xmlns:a16="http://schemas.microsoft.com/office/drawing/2014/main" id="{50013F9E-2392-00C8-F2C9-2CA2FA4FF5A3}"/>
              </a:ext>
            </a:extLst>
          </p:cNvPr>
          <p:cNvSpPr txBox="1"/>
          <p:nvPr/>
        </p:nvSpPr>
        <p:spPr>
          <a:xfrm>
            <a:off x="959635" y="851416"/>
            <a:ext cx="2712477" cy="85650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dirty="0">
                <a:solidFill>
                  <a:schemeClr val="dk1"/>
                </a:solidFill>
                <a:latin typeface="Calibri"/>
                <a:ea typeface="Calibri"/>
                <a:cs typeface="Calibri"/>
                <a:sym typeface="Calibri"/>
              </a:rPr>
              <a:t>A person idles and walks left to right and back.</a:t>
            </a:r>
          </a:p>
          <a:p>
            <a:pPr marL="0" lvl="0" indent="0" algn="ctr" rtl="0">
              <a:lnSpc>
                <a:spcPct val="115000"/>
              </a:lnSpc>
              <a:spcBef>
                <a:spcPts val="0"/>
              </a:spcBef>
              <a:spcAft>
                <a:spcPts val="0"/>
              </a:spcAft>
              <a:buNone/>
            </a:pPr>
            <a:endParaRPr lang="en-US" sz="1200" dirty="0">
              <a:solidFill>
                <a:schemeClr val="dk1"/>
              </a:solidFill>
              <a:latin typeface="Calibri"/>
              <a:ea typeface="Calibri"/>
              <a:cs typeface="Calibri"/>
              <a:sym typeface="Calibri"/>
            </a:endParaRPr>
          </a:p>
        </p:txBody>
      </p:sp>
      <p:sp>
        <p:nvSpPr>
          <p:cNvPr id="5" name="Google Shape;82;p13">
            <a:extLst>
              <a:ext uri="{FF2B5EF4-FFF2-40B4-BE49-F238E27FC236}">
                <a16:creationId xmlns:a16="http://schemas.microsoft.com/office/drawing/2014/main" id="{CC67A03E-19C8-8433-D4D1-18C74F9CD869}"/>
              </a:ext>
            </a:extLst>
          </p:cNvPr>
          <p:cNvSpPr/>
          <p:nvPr/>
        </p:nvSpPr>
        <p:spPr>
          <a:xfrm>
            <a:off x="5588484" y="510703"/>
            <a:ext cx="3028153" cy="1710471"/>
          </a:xfrm>
          <a:prstGeom prst="rect">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Calibri"/>
              <a:ea typeface="Calibri"/>
              <a:cs typeface="Calibri"/>
              <a:sym typeface="Calibri"/>
            </a:endParaRPr>
          </a:p>
        </p:txBody>
      </p:sp>
      <p:sp>
        <p:nvSpPr>
          <p:cNvPr id="6" name="Google Shape;83;p13">
            <a:extLst>
              <a:ext uri="{FF2B5EF4-FFF2-40B4-BE49-F238E27FC236}">
                <a16:creationId xmlns:a16="http://schemas.microsoft.com/office/drawing/2014/main" id="{00D9CC6F-6E9B-9626-628A-B40266E342A6}"/>
              </a:ext>
            </a:extLst>
          </p:cNvPr>
          <p:cNvSpPr txBox="1"/>
          <p:nvPr/>
        </p:nvSpPr>
        <p:spPr>
          <a:xfrm>
            <a:off x="5751768" y="874652"/>
            <a:ext cx="2712477" cy="85650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800" dirty="0">
                <a:solidFill>
                  <a:schemeClr val="dk1"/>
                </a:solidFill>
                <a:latin typeface="Calibri"/>
                <a:ea typeface="Calibri"/>
                <a:cs typeface="Calibri"/>
                <a:sym typeface="Calibri"/>
              </a:rPr>
              <a:t>A person walks in a counterclockwise direction and sits down.</a:t>
            </a:r>
          </a:p>
          <a:p>
            <a:pPr marL="0" lvl="0" indent="0" algn="ctr" rtl="0">
              <a:lnSpc>
                <a:spcPct val="115000"/>
              </a:lnSpc>
              <a:spcBef>
                <a:spcPts val="0"/>
              </a:spcBef>
              <a:spcAft>
                <a:spcPts val="0"/>
              </a:spcAft>
              <a:buNone/>
            </a:pPr>
            <a:endParaRPr lang="en-US" sz="1200" dirty="0">
              <a:solidFill>
                <a:schemeClr val="dk1"/>
              </a:solidFill>
              <a:latin typeface="Calibri"/>
              <a:ea typeface="Calibri"/>
              <a:cs typeface="Calibri"/>
              <a:sym typeface="Calibri"/>
            </a:endParaRPr>
          </a:p>
        </p:txBody>
      </p:sp>
      <p:pic>
        <p:nvPicPr>
          <p:cNvPr id="7" name="Media6">
            <a:hlinkClick r:id="" action="ppaction://media"/>
            <a:extLst>
              <a:ext uri="{FF2B5EF4-FFF2-40B4-BE49-F238E27FC236}">
                <a16:creationId xmlns:a16="http://schemas.microsoft.com/office/drawing/2014/main" id="{5C443E4C-40DB-BF3D-1F59-60FB776DA3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11546" y="2624000"/>
            <a:ext cx="3404688" cy="2269793"/>
          </a:xfrm>
          <a:prstGeom prst="rect">
            <a:avLst/>
          </a:prstGeom>
        </p:spPr>
      </p:pic>
    </p:spTree>
    <p:extLst>
      <p:ext uri="{BB962C8B-B14F-4D97-AF65-F5344CB8AC3E}">
        <p14:creationId xmlns:p14="http://schemas.microsoft.com/office/powerpoint/2010/main" val="183328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1E46-F11F-D9D3-58CA-8AEE5C47B1E2}"/>
              </a:ext>
            </a:extLst>
          </p:cNvPr>
          <p:cNvSpPr>
            <a:spLocks noGrp="1"/>
          </p:cNvSpPr>
          <p:nvPr>
            <p:ph type="title"/>
          </p:nvPr>
        </p:nvSpPr>
        <p:spPr/>
        <p:txBody>
          <a:bodyPr>
            <a:normAutofit/>
          </a:bodyPr>
          <a:lstStyle/>
          <a:p>
            <a:r>
              <a:rPr lang="en-US" sz="3200" dirty="0"/>
              <a:t>Text to Motion Metrics</a:t>
            </a:r>
          </a:p>
        </p:txBody>
      </p:sp>
      <p:sp>
        <p:nvSpPr>
          <p:cNvPr id="3" name="Text Placeholder 2">
            <a:extLst>
              <a:ext uri="{FF2B5EF4-FFF2-40B4-BE49-F238E27FC236}">
                <a16:creationId xmlns:a16="http://schemas.microsoft.com/office/drawing/2014/main" id="{799646CB-1206-2C3E-FF93-7740AFCA070E}"/>
              </a:ext>
            </a:extLst>
          </p:cNvPr>
          <p:cNvSpPr>
            <a:spLocks noGrp="1"/>
          </p:cNvSpPr>
          <p:nvPr>
            <p:ph type="body" idx="1"/>
          </p:nvPr>
        </p:nvSpPr>
        <p:spPr/>
        <p:txBody>
          <a:bodyPr>
            <a:normAutofit/>
          </a:bodyPr>
          <a:lstStyle/>
          <a:p>
            <a:pPr marL="457200" marR="0" lvl="0" indent="-342900" algn="l" defTabSz="914400" rtl="0" eaLnBrk="1" fontAlgn="auto" latinLnBrk="0" hangingPunct="1">
              <a:lnSpc>
                <a:spcPct val="100000"/>
              </a:lnSpc>
              <a:spcBef>
                <a:spcPts val="360"/>
              </a:spcBef>
              <a:spcAft>
                <a:spcPts val="0"/>
              </a:spcAft>
              <a:buClr>
                <a:srgbClr val="3F3F3F"/>
              </a:buClr>
              <a:buSzPts val="1800"/>
              <a:buFont typeface="Arial"/>
              <a:buChar char="•"/>
              <a:tabLst/>
              <a:defRPr/>
            </a:pPr>
            <a:r>
              <a:rPr lang="en-US" sz="2000" dirty="0"/>
              <a:t>Positional Errors (APE/AVE) </a:t>
            </a:r>
            <a:r>
              <a:rPr kumimoji="0" lang="en-US" sz="1000" b="0" i="0" u="none" strike="noStrike" kern="0" cap="none" spc="0" normalizeH="0" baseline="0" noProof="0" dirty="0">
                <a:ln>
                  <a:noFill/>
                </a:ln>
                <a:solidFill>
                  <a:srgbClr val="3F3F3F"/>
                </a:solidFill>
                <a:effectLst/>
                <a:uLnTx/>
                <a:uFillTx/>
                <a:latin typeface="Calibri"/>
                <a:cs typeface="Calibri"/>
                <a:sym typeface="Calibri"/>
              </a:rPr>
              <a:t>[1]</a:t>
            </a:r>
            <a:endParaRPr lang="en-US" sz="2000" dirty="0"/>
          </a:p>
          <a:p>
            <a:pPr lvl="1"/>
            <a:r>
              <a:rPr lang="en-US" sz="1600" dirty="0"/>
              <a:t>L2 metric on predicted positions versus a reference example</a:t>
            </a:r>
          </a:p>
        </p:txBody>
      </p:sp>
      <p:sp>
        <p:nvSpPr>
          <p:cNvPr id="4" name="TextBox 3">
            <a:extLst>
              <a:ext uri="{FF2B5EF4-FFF2-40B4-BE49-F238E27FC236}">
                <a16:creationId xmlns:a16="http://schemas.microsoft.com/office/drawing/2014/main" id="{E334CDEF-2CC7-BF26-F534-B9F3F85B56D5}"/>
              </a:ext>
            </a:extLst>
          </p:cNvPr>
          <p:cNvSpPr txBox="1"/>
          <p:nvPr/>
        </p:nvSpPr>
        <p:spPr>
          <a:xfrm>
            <a:off x="2516293" y="4754183"/>
            <a:ext cx="3983783" cy="523220"/>
          </a:xfrm>
          <a:prstGeom prst="rect">
            <a:avLst/>
          </a:prstGeom>
          <a:noFill/>
        </p:spPr>
        <p:txBody>
          <a:bodyPr wrap="none" rtlCol="0">
            <a:spAutoFit/>
          </a:bodyPr>
          <a:lstStyle/>
          <a:p>
            <a:r>
              <a:rPr lang="en-US" dirty="0"/>
              <a:t>[1] </a:t>
            </a:r>
            <a:r>
              <a:rPr lang="en-US" sz="1400" b="0" i="0" dirty="0">
                <a:effectLst/>
                <a:latin typeface="Arial" panose="020B0604020202020204" pitchFamily="34" charset="0"/>
              </a:rPr>
              <a:t>Ahuja and </a:t>
            </a:r>
            <a:r>
              <a:rPr lang="en-US" sz="1400" b="0" i="0" dirty="0" err="1">
                <a:effectLst/>
                <a:latin typeface="Arial" panose="020B0604020202020204" pitchFamily="34" charset="0"/>
              </a:rPr>
              <a:t>Morency</a:t>
            </a:r>
            <a:r>
              <a:rPr lang="en-US" sz="1400" b="0" i="0" dirty="0">
                <a:effectLst/>
                <a:latin typeface="Arial" panose="020B0604020202020204" pitchFamily="34" charset="0"/>
              </a:rPr>
              <a:t> 2019, Ghosh et al . 2021</a:t>
            </a:r>
            <a:endParaRPr lang="en-US" sz="1800" dirty="0"/>
          </a:p>
          <a:p>
            <a:endParaRPr lang="en-US" dirty="0"/>
          </a:p>
        </p:txBody>
      </p:sp>
    </p:spTree>
    <p:extLst>
      <p:ext uri="{BB962C8B-B14F-4D97-AF65-F5344CB8AC3E}">
        <p14:creationId xmlns:p14="http://schemas.microsoft.com/office/powerpoint/2010/main" val="4077462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1E46-F11F-D9D3-58CA-8AEE5C47B1E2}"/>
              </a:ext>
            </a:extLst>
          </p:cNvPr>
          <p:cNvSpPr>
            <a:spLocks noGrp="1"/>
          </p:cNvSpPr>
          <p:nvPr>
            <p:ph type="title"/>
          </p:nvPr>
        </p:nvSpPr>
        <p:spPr/>
        <p:txBody>
          <a:bodyPr>
            <a:normAutofit/>
          </a:bodyPr>
          <a:lstStyle/>
          <a:p>
            <a:r>
              <a:rPr lang="en-US" sz="3200" dirty="0"/>
              <a:t>Text to Motion Metrics</a:t>
            </a:r>
          </a:p>
        </p:txBody>
      </p:sp>
      <p:sp>
        <p:nvSpPr>
          <p:cNvPr id="3" name="Text Placeholder 2">
            <a:extLst>
              <a:ext uri="{FF2B5EF4-FFF2-40B4-BE49-F238E27FC236}">
                <a16:creationId xmlns:a16="http://schemas.microsoft.com/office/drawing/2014/main" id="{799646CB-1206-2C3E-FF93-7740AFCA070E}"/>
              </a:ext>
            </a:extLst>
          </p:cNvPr>
          <p:cNvSpPr>
            <a:spLocks noGrp="1"/>
          </p:cNvSpPr>
          <p:nvPr>
            <p:ph type="body" idx="1"/>
          </p:nvPr>
        </p:nvSpPr>
        <p:spPr/>
        <p:txBody>
          <a:bodyPr>
            <a:normAutofit fontScale="92500" lnSpcReduction="10000"/>
          </a:bodyPr>
          <a:lstStyle/>
          <a:p>
            <a:pPr marL="457200" marR="0" lvl="0" indent="-342900" algn="l" defTabSz="914400" rtl="0" eaLnBrk="1" fontAlgn="auto" latinLnBrk="0" hangingPunct="1">
              <a:lnSpc>
                <a:spcPct val="100000"/>
              </a:lnSpc>
              <a:spcBef>
                <a:spcPts val="360"/>
              </a:spcBef>
              <a:spcAft>
                <a:spcPts val="0"/>
              </a:spcAft>
              <a:buClr>
                <a:srgbClr val="3F3F3F"/>
              </a:buClr>
              <a:buSzPts val="1800"/>
              <a:buFont typeface="Arial"/>
              <a:buChar char="•"/>
              <a:tabLst/>
              <a:defRPr/>
            </a:pPr>
            <a:r>
              <a:rPr lang="en-US" sz="2000" dirty="0"/>
              <a:t>Positional Errors (APE/AVE) </a:t>
            </a:r>
            <a:r>
              <a:rPr kumimoji="0" lang="en-US" sz="1100" b="0" i="0" u="none" strike="noStrike" kern="0" cap="none" spc="0" normalizeH="0" baseline="0" noProof="0" dirty="0">
                <a:ln>
                  <a:noFill/>
                </a:ln>
                <a:solidFill>
                  <a:srgbClr val="3F3F3F"/>
                </a:solidFill>
                <a:effectLst/>
                <a:uLnTx/>
                <a:uFillTx/>
                <a:latin typeface="Calibri"/>
                <a:cs typeface="Calibri"/>
                <a:sym typeface="Calibri"/>
              </a:rPr>
              <a:t>[1]</a:t>
            </a:r>
            <a:endParaRPr lang="en-US" sz="2000" dirty="0"/>
          </a:p>
          <a:p>
            <a:pPr lvl="1"/>
            <a:r>
              <a:rPr lang="en-US" sz="1600" dirty="0"/>
              <a:t>L2 metric on predicted positions versus a reference example</a:t>
            </a:r>
          </a:p>
          <a:p>
            <a:pPr marL="457200" marR="0" lvl="0" indent="-342900" algn="l" defTabSz="914400" rtl="0" eaLnBrk="1" fontAlgn="auto" latinLnBrk="0" hangingPunct="1">
              <a:lnSpc>
                <a:spcPct val="100000"/>
              </a:lnSpc>
              <a:spcBef>
                <a:spcPts val="360"/>
              </a:spcBef>
              <a:spcAft>
                <a:spcPts val="0"/>
              </a:spcAft>
              <a:buClr>
                <a:srgbClr val="3F3F3F"/>
              </a:buClr>
              <a:buSzPts val="1800"/>
              <a:buFont typeface="Arial"/>
              <a:buChar char="•"/>
              <a:tabLst/>
              <a:defRPr/>
            </a:pPr>
            <a:r>
              <a:rPr lang="en-US" sz="2000" b="0" i="0" dirty="0">
                <a:solidFill>
                  <a:srgbClr val="202124"/>
                </a:solidFill>
                <a:effectLst/>
                <a:latin typeface="Google Sans"/>
              </a:rPr>
              <a:t>Fréchet inception distance (FID) </a:t>
            </a:r>
            <a:r>
              <a:rPr kumimoji="0" lang="en-US" sz="1100" b="0" i="0" u="none" strike="noStrike" kern="0" cap="none" spc="0" normalizeH="0" baseline="0" noProof="0" dirty="0">
                <a:ln>
                  <a:noFill/>
                </a:ln>
                <a:solidFill>
                  <a:srgbClr val="3F3F3F"/>
                </a:solidFill>
                <a:effectLst/>
                <a:uLnTx/>
                <a:uFillTx/>
                <a:latin typeface="Calibri"/>
                <a:cs typeface="Calibri"/>
                <a:sym typeface="Calibri"/>
              </a:rPr>
              <a:t>[2]</a:t>
            </a:r>
            <a:endParaRPr lang="en-US" sz="2000" b="0" i="0" dirty="0">
              <a:solidFill>
                <a:srgbClr val="202124"/>
              </a:solidFill>
              <a:effectLst/>
              <a:latin typeface="Google Sans"/>
            </a:endParaRPr>
          </a:p>
          <a:p>
            <a:pPr lvl="1"/>
            <a:r>
              <a:rPr lang="en-US" sz="1600" dirty="0">
                <a:solidFill>
                  <a:srgbClr val="202124"/>
                </a:solidFill>
                <a:latin typeface="Google Sans"/>
              </a:rPr>
              <a:t>Batch metric on distributional similarity between a models predicted motions and the reference dataset</a:t>
            </a:r>
          </a:p>
          <a:p>
            <a:pPr marL="457200" marR="0" lvl="0" indent="-342900" algn="l" defTabSz="914400" rtl="0" eaLnBrk="1" fontAlgn="auto" latinLnBrk="0" hangingPunct="1">
              <a:lnSpc>
                <a:spcPct val="100000"/>
              </a:lnSpc>
              <a:spcBef>
                <a:spcPts val="360"/>
              </a:spcBef>
              <a:spcAft>
                <a:spcPts val="0"/>
              </a:spcAft>
              <a:buClr>
                <a:srgbClr val="3F3F3F"/>
              </a:buClr>
              <a:buSzPts val="1800"/>
              <a:buFont typeface="Arial"/>
              <a:buChar char="•"/>
              <a:tabLst/>
              <a:defRPr/>
            </a:pPr>
            <a:r>
              <a:rPr lang="en-US" sz="2000" dirty="0">
                <a:solidFill>
                  <a:srgbClr val="202124"/>
                </a:solidFill>
                <a:latin typeface="Google Sans"/>
              </a:rPr>
              <a:t>Multimodal Distance </a:t>
            </a:r>
            <a:r>
              <a:rPr kumimoji="0" lang="en-US" sz="1100" b="0" i="0" u="none" strike="noStrike" kern="0" cap="none" spc="0" normalizeH="0" baseline="0" noProof="0" dirty="0">
                <a:ln>
                  <a:noFill/>
                </a:ln>
                <a:solidFill>
                  <a:srgbClr val="3F3F3F"/>
                </a:solidFill>
                <a:effectLst/>
                <a:uLnTx/>
                <a:uFillTx/>
                <a:latin typeface="Calibri"/>
                <a:cs typeface="Calibri"/>
                <a:sym typeface="Calibri"/>
              </a:rPr>
              <a:t>[2]</a:t>
            </a:r>
            <a:endParaRPr lang="en-US" sz="2000" dirty="0">
              <a:solidFill>
                <a:srgbClr val="202124"/>
              </a:solidFill>
              <a:latin typeface="Google Sans"/>
            </a:endParaRPr>
          </a:p>
          <a:p>
            <a:pPr lvl="1"/>
            <a:r>
              <a:rPr lang="en-US" sz="1600" dirty="0">
                <a:solidFill>
                  <a:srgbClr val="202124"/>
                </a:solidFill>
                <a:latin typeface="Google Sans"/>
              </a:rPr>
              <a:t>Similarity score between a textual and motion co-embedding space</a:t>
            </a:r>
          </a:p>
          <a:p>
            <a:r>
              <a:rPr lang="en-US" sz="2400" dirty="0"/>
              <a:t>R-Precision </a:t>
            </a:r>
            <a:r>
              <a:rPr lang="en-US" sz="1100" dirty="0"/>
              <a:t>[2]</a:t>
            </a:r>
          </a:p>
          <a:p>
            <a:pPr lvl="1"/>
            <a:r>
              <a:rPr lang="en-US" sz="1600" dirty="0"/>
              <a:t>Precision of retrieval metric operating on similarities of a  </a:t>
            </a:r>
            <a:r>
              <a:rPr lang="en-US" sz="1600" dirty="0">
                <a:solidFill>
                  <a:srgbClr val="202124"/>
                </a:solidFill>
                <a:latin typeface="Google Sans"/>
              </a:rPr>
              <a:t>textual and motion co-embedding space</a:t>
            </a:r>
          </a:p>
          <a:p>
            <a:pPr lvl="1"/>
            <a:endParaRPr lang="en-US" sz="1600" dirty="0"/>
          </a:p>
        </p:txBody>
      </p:sp>
      <p:sp>
        <p:nvSpPr>
          <p:cNvPr id="4" name="TextBox 3">
            <a:extLst>
              <a:ext uri="{FF2B5EF4-FFF2-40B4-BE49-F238E27FC236}">
                <a16:creationId xmlns:a16="http://schemas.microsoft.com/office/drawing/2014/main" id="{9FDEE39F-25A9-8241-0D18-5C266C5E3184}"/>
              </a:ext>
            </a:extLst>
          </p:cNvPr>
          <p:cNvSpPr txBox="1"/>
          <p:nvPr/>
        </p:nvSpPr>
        <p:spPr>
          <a:xfrm>
            <a:off x="7017173" y="4754183"/>
            <a:ext cx="1755609" cy="307777"/>
          </a:xfrm>
          <a:prstGeom prst="rect">
            <a:avLst/>
          </a:prstGeom>
          <a:noFill/>
        </p:spPr>
        <p:txBody>
          <a:bodyPr wrap="none" rtlCol="0">
            <a:spAutoFit/>
          </a:bodyPr>
          <a:lstStyle/>
          <a:p>
            <a:r>
              <a:rPr lang="en-US" dirty="0"/>
              <a:t>[2] </a:t>
            </a:r>
            <a:r>
              <a:rPr lang="en-US" b="0" i="0" dirty="0">
                <a:effectLst/>
                <a:latin typeface="Arial" panose="020B0604020202020204" pitchFamily="34" charset="0"/>
              </a:rPr>
              <a:t>Guo et al. 2022a</a:t>
            </a:r>
            <a:endParaRPr lang="en-US" dirty="0"/>
          </a:p>
        </p:txBody>
      </p:sp>
      <p:sp>
        <p:nvSpPr>
          <p:cNvPr id="5" name="TextBox 4">
            <a:extLst>
              <a:ext uri="{FF2B5EF4-FFF2-40B4-BE49-F238E27FC236}">
                <a16:creationId xmlns:a16="http://schemas.microsoft.com/office/drawing/2014/main" id="{F8A45602-0D16-30DE-6B7B-F506878C99B8}"/>
              </a:ext>
            </a:extLst>
          </p:cNvPr>
          <p:cNvSpPr txBox="1"/>
          <p:nvPr/>
        </p:nvSpPr>
        <p:spPr>
          <a:xfrm>
            <a:off x="2516293" y="4754183"/>
            <a:ext cx="3983783" cy="523220"/>
          </a:xfrm>
          <a:prstGeom prst="rect">
            <a:avLst/>
          </a:prstGeom>
          <a:noFill/>
        </p:spPr>
        <p:txBody>
          <a:bodyPr wrap="none" rtlCol="0">
            <a:spAutoFit/>
          </a:bodyPr>
          <a:lstStyle/>
          <a:p>
            <a:r>
              <a:rPr lang="en-US" dirty="0"/>
              <a:t>[1] </a:t>
            </a:r>
            <a:r>
              <a:rPr lang="en-US" sz="1400" b="0" i="0" dirty="0">
                <a:effectLst/>
                <a:latin typeface="Arial" panose="020B0604020202020204" pitchFamily="34" charset="0"/>
              </a:rPr>
              <a:t>Ahuja and </a:t>
            </a:r>
            <a:r>
              <a:rPr lang="en-US" sz="1400" b="0" i="0" dirty="0" err="1">
                <a:effectLst/>
                <a:latin typeface="Arial" panose="020B0604020202020204" pitchFamily="34" charset="0"/>
              </a:rPr>
              <a:t>Morency</a:t>
            </a:r>
            <a:r>
              <a:rPr lang="en-US" sz="1400" b="0" i="0" dirty="0">
                <a:effectLst/>
                <a:latin typeface="Arial" panose="020B0604020202020204" pitchFamily="34" charset="0"/>
              </a:rPr>
              <a:t> 2019, Ghosh et al . 2021</a:t>
            </a:r>
            <a:endParaRPr lang="en-US" sz="1800" dirty="0"/>
          </a:p>
          <a:p>
            <a:endParaRPr lang="en-US" dirty="0"/>
          </a:p>
        </p:txBody>
      </p:sp>
    </p:spTree>
    <p:extLst>
      <p:ext uri="{BB962C8B-B14F-4D97-AF65-F5344CB8AC3E}">
        <p14:creationId xmlns:p14="http://schemas.microsoft.com/office/powerpoint/2010/main" val="3508225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1E46-F11F-D9D3-58CA-8AEE5C47B1E2}"/>
              </a:ext>
            </a:extLst>
          </p:cNvPr>
          <p:cNvSpPr>
            <a:spLocks noGrp="1"/>
          </p:cNvSpPr>
          <p:nvPr>
            <p:ph type="title"/>
          </p:nvPr>
        </p:nvSpPr>
        <p:spPr/>
        <p:txBody>
          <a:bodyPr>
            <a:normAutofit/>
          </a:bodyPr>
          <a:lstStyle/>
          <a:p>
            <a:r>
              <a:rPr lang="en-US" sz="3200" dirty="0"/>
              <a:t>Text to Motion Metrics</a:t>
            </a:r>
          </a:p>
        </p:txBody>
      </p:sp>
      <p:sp>
        <p:nvSpPr>
          <p:cNvPr id="3" name="Text Placeholder 2">
            <a:extLst>
              <a:ext uri="{FF2B5EF4-FFF2-40B4-BE49-F238E27FC236}">
                <a16:creationId xmlns:a16="http://schemas.microsoft.com/office/drawing/2014/main" id="{799646CB-1206-2C3E-FF93-7740AFCA070E}"/>
              </a:ext>
            </a:extLst>
          </p:cNvPr>
          <p:cNvSpPr>
            <a:spLocks noGrp="1"/>
          </p:cNvSpPr>
          <p:nvPr>
            <p:ph type="body" idx="1"/>
          </p:nvPr>
        </p:nvSpPr>
        <p:spPr>
          <a:xfrm>
            <a:off x="457201" y="1771650"/>
            <a:ext cx="7106477" cy="2914800"/>
          </a:xfrm>
        </p:spPr>
        <p:txBody>
          <a:bodyPr>
            <a:normAutofit/>
          </a:bodyPr>
          <a:lstStyle/>
          <a:p>
            <a:r>
              <a:rPr lang="en-US" sz="2000" dirty="0">
                <a:solidFill>
                  <a:schemeClr val="tx1"/>
                </a:solidFill>
              </a:rPr>
              <a:t>Positional Errors (APE/AVE)</a:t>
            </a:r>
          </a:p>
          <a:p>
            <a:endParaRPr lang="en-US" sz="2000" b="0" i="0" dirty="0">
              <a:solidFill>
                <a:srgbClr val="202124"/>
              </a:solidFill>
              <a:effectLst/>
              <a:latin typeface="Google Sans"/>
            </a:endParaRPr>
          </a:p>
          <a:p>
            <a:r>
              <a:rPr lang="en-US" sz="2000" b="0" i="0" dirty="0">
                <a:solidFill>
                  <a:srgbClr val="202124"/>
                </a:solidFill>
                <a:effectLst/>
                <a:latin typeface="Google Sans"/>
              </a:rPr>
              <a:t>Fréchet inception distance (FID)</a:t>
            </a:r>
          </a:p>
          <a:p>
            <a:endParaRPr lang="en-US" sz="2000" dirty="0">
              <a:solidFill>
                <a:srgbClr val="202124"/>
              </a:solidFill>
              <a:latin typeface="Google Sans"/>
            </a:endParaRPr>
          </a:p>
          <a:p>
            <a:r>
              <a:rPr lang="en-US" sz="2000" dirty="0">
                <a:solidFill>
                  <a:srgbClr val="202124"/>
                </a:solidFill>
                <a:latin typeface="Google Sans"/>
              </a:rPr>
              <a:t>Multimodal Distance</a:t>
            </a:r>
          </a:p>
          <a:p>
            <a:endParaRPr lang="en-US" sz="2400" dirty="0"/>
          </a:p>
          <a:p>
            <a:r>
              <a:rPr lang="en-US" sz="2400" dirty="0"/>
              <a:t>R-Precision</a:t>
            </a:r>
          </a:p>
          <a:p>
            <a:pPr lvl="1"/>
            <a:endParaRPr lang="en-US" sz="1600" dirty="0"/>
          </a:p>
        </p:txBody>
      </p:sp>
      <p:sp>
        <p:nvSpPr>
          <p:cNvPr id="5" name="Google Shape;113;p15">
            <a:extLst>
              <a:ext uri="{FF2B5EF4-FFF2-40B4-BE49-F238E27FC236}">
                <a16:creationId xmlns:a16="http://schemas.microsoft.com/office/drawing/2014/main" id="{A97ABAE3-9ECE-48D5-5197-EFFF6FD19D67}"/>
              </a:ext>
            </a:extLst>
          </p:cNvPr>
          <p:cNvSpPr/>
          <p:nvPr/>
        </p:nvSpPr>
        <p:spPr>
          <a:xfrm rot="9930889">
            <a:off x="3950923" y="1762388"/>
            <a:ext cx="429245" cy="240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 name="TextBox 6">
            <a:extLst>
              <a:ext uri="{FF2B5EF4-FFF2-40B4-BE49-F238E27FC236}">
                <a16:creationId xmlns:a16="http://schemas.microsoft.com/office/drawing/2014/main" id="{EF801163-1F62-708A-2B84-A8E6C4685400}"/>
              </a:ext>
            </a:extLst>
          </p:cNvPr>
          <p:cNvSpPr txBox="1"/>
          <p:nvPr/>
        </p:nvSpPr>
        <p:spPr>
          <a:xfrm>
            <a:off x="4403437" y="1549034"/>
            <a:ext cx="2676176" cy="523220"/>
          </a:xfrm>
          <a:prstGeom prst="rect">
            <a:avLst/>
          </a:prstGeom>
          <a:noFill/>
          <a:ln>
            <a:solidFill>
              <a:schemeClr val="accent1"/>
            </a:solidFill>
          </a:ln>
        </p:spPr>
        <p:txBody>
          <a:bodyPr wrap="square" rtlCol="0">
            <a:spAutoFit/>
          </a:bodyPr>
          <a:lstStyle/>
          <a:p>
            <a:r>
              <a:rPr lang="en-US" dirty="0"/>
              <a:t>Rarely used recently</a:t>
            </a:r>
          </a:p>
          <a:p>
            <a:r>
              <a:rPr lang="en-US" dirty="0"/>
              <a:t>Assumes a one-to-one solution</a:t>
            </a:r>
          </a:p>
        </p:txBody>
      </p:sp>
    </p:spTree>
    <p:extLst>
      <p:ext uri="{BB962C8B-B14F-4D97-AF65-F5344CB8AC3E}">
        <p14:creationId xmlns:p14="http://schemas.microsoft.com/office/powerpoint/2010/main" val="153149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1E46-F11F-D9D3-58CA-8AEE5C47B1E2}"/>
              </a:ext>
            </a:extLst>
          </p:cNvPr>
          <p:cNvSpPr>
            <a:spLocks noGrp="1"/>
          </p:cNvSpPr>
          <p:nvPr>
            <p:ph type="title"/>
          </p:nvPr>
        </p:nvSpPr>
        <p:spPr/>
        <p:txBody>
          <a:bodyPr>
            <a:normAutofit/>
          </a:bodyPr>
          <a:lstStyle/>
          <a:p>
            <a:r>
              <a:rPr lang="en-US" sz="3200" dirty="0"/>
              <a:t>Text to Motion Metrics</a:t>
            </a:r>
          </a:p>
        </p:txBody>
      </p:sp>
      <p:sp>
        <p:nvSpPr>
          <p:cNvPr id="3" name="Text Placeholder 2">
            <a:extLst>
              <a:ext uri="{FF2B5EF4-FFF2-40B4-BE49-F238E27FC236}">
                <a16:creationId xmlns:a16="http://schemas.microsoft.com/office/drawing/2014/main" id="{799646CB-1206-2C3E-FF93-7740AFCA070E}"/>
              </a:ext>
            </a:extLst>
          </p:cNvPr>
          <p:cNvSpPr>
            <a:spLocks noGrp="1"/>
          </p:cNvSpPr>
          <p:nvPr>
            <p:ph type="body" idx="1"/>
          </p:nvPr>
        </p:nvSpPr>
        <p:spPr>
          <a:xfrm>
            <a:off x="457201" y="1771650"/>
            <a:ext cx="7106477" cy="2914800"/>
          </a:xfrm>
        </p:spPr>
        <p:txBody>
          <a:bodyPr>
            <a:normAutofit/>
          </a:bodyPr>
          <a:lstStyle/>
          <a:p>
            <a:r>
              <a:rPr lang="en-US" sz="2000" dirty="0">
                <a:solidFill>
                  <a:schemeClr val="tx1"/>
                </a:solidFill>
              </a:rPr>
              <a:t>Positional Errors (APE/AVE)</a:t>
            </a:r>
          </a:p>
          <a:p>
            <a:endParaRPr lang="en-US" sz="2000" b="0" i="0" dirty="0">
              <a:solidFill>
                <a:srgbClr val="202124"/>
              </a:solidFill>
              <a:effectLst/>
              <a:latin typeface="Google Sans"/>
            </a:endParaRPr>
          </a:p>
          <a:p>
            <a:r>
              <a:rPr lang="en-US" sz="2000" b="0" i="0" dirty="0">
                <a:solidFill>
                  <a:srgbClr val="202124"/>
                </a:solidFill>
                <a:effectLst/>
                <a:latin typeface="Google Sans"/>
              </a:rPr>
              <a:t>Fréchet inception distance (FID)</a:t>
            </a:r>
          </a:p>
          <a:p>
            <a:endParaRPr lang="en-US" sz="2000" dirty="0">
              <a:solidFill>
                <a:srgbClr val="202124"/>
              </a:solidFill>
              <a:latin typeface="Google Sans"/>
            </a:endParaRPr>
          </a:p>
          <a:p>
            <a:r>
              <a:rPr lang="en-US" sz="2000" dirty="0">
                <a:solidFill>
                  <a:srgbClr val="202124"/>
                </a:solidFill>
                <a:latin typeface="Google Sans"/>
              </a:rPr>
              <a:t>Multimodal Distance</a:t>
            </a:r>
          </a:p>
          <a:p>
            <a:endParaRPr lang="en-US" sz="2400" dirty="0"/>
          </a:p>
          <a:p>
            <a:r>
              <a:rPr lang="en-US" sz="2400" dirty="0"/>
              <a:t>R-Precision</a:t>
            </a:r>
          </a:p>
          <a:p>
            <a:pPr lvl="1"/>
            <a:endParaRPr lang="en-US" sz="1600" dirty="0"/>
          </a:p>
        </p:txBody>
      </p:sp>
      <p:sp>
        <p:nvSpPr>
          <p:cNvPr id="5" name="Google Shape;113;p15">
            <a:extLst>
              <a:ext uri="{FF2B5EF4-FFF2-40B4-BE49-F238E27FC236}">
                <a16:creationId xmlns:a16="http://schemas.microsoft.com/office/drawing/2014/main" id="{A97ABAE3-9ECE-48D5-5197-EFFF6FD19D67}"/>
              </a:ext>
            </a:extLst>
          </p:cNvPr>
          <p:cNvSpPr/>
          <p:nvPr/>
        </p:nvSpPr>
        <p:spPr>
          <a:xfrm rot="9930889">
            <a:off x="3950923" y="1762388"/>
            <a:ext cx="429245" cy="240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 name="TextBox 6">
            <a:extLst>
              <a:ext uri="{FF2B5EF4-FFF2-40B4-BE49-F238E27FC236}">
                <a16:creationId xmlns:a16="http://schemas.microsoft.com/office/drawing/2014/main" id="{EF801163-1F62-708A-2B84-A8E6C4685400}"/>
              </a:ext>
            </a:extLst>
          </p:cNvPr>
          <p:cNvSpPr txBox="1"/>
          <p:nvPr/>
        </p:nvSpPr>
        <p:spPr>
          <a:xfrm>
            <a:off x="4403437" y="1549034"/>
            <a:ext cx="2676176" cy="523220"/>
          </a:xfrm>
          <a:prstGeom prst="rect">
            <a:avLst/>
          </a:prstGeom>
          <a:noFill/>
          <a:ln>
            <a:solidFill>
              <a:schemeClr val="accent1"/>
            </a:solidFill>
          </a:ln>
        </p:spPr>
        <p:txBody>
          <a:bodyPr wrap="square" rtlCol="0">
            <a:spAutoFit/>
          </a:bodyPr>
          <a:lstStyle/>
          <a:p>
            <a:r>
              <a:rPr lang="en-US" dirty="0"/>
              <a:t>Rarely used recently</a:t>
            </a:r>
          </a:p>
          <a:p>
            <a:r>
              <a:rPr lang="en-US" dirty="0"/>
              <a:t>Assumes a one-to-one solution</a:t>
            </a:r>
          </a:p>
        </p:txBody>
      </p:sp>
      <p:sp>
        <p:nvSpPr>
          <p:cNvPr id="8" name="Right Brace 7">
            <a:extLst>
              <a:ext uri="{FF2B5EF4-FFF2-40B4-BE49-F238E27FC236}">
                <a16:creationId xmlns:a16="http://schemas.microsoft.com/office/drawing/2014/main" id="{F7E409A1-421F-2C83-B56A-B251E735A12C}"/>
              </a:ext>
            </a:extLst>
          </p:cNvPr>
          <p:cNvSpPr/>
          <p:nvPr/>
        </p:nvSpPr>
        <p:spPr>
          <a:xfrm>
            <a:off x="4452731" y="2571750"/>
            <a:ext cx="655982" cy="18760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5DC3C1DA-67A0-2844-B906-CA7596EFA96D}"/>
              </a:ext>
            </a:extLst>
          </p:cNvPr>
          <p:cNvSpPr txBox="1"/>
          <p:nvPr/>
        </p:nvSpPr>
        <p:spPr>
          <a:xfrm>
            <a:off x="5167707" y="3354734"/>
            <a:ext cx="3176193" cy="523220"/>
          </a:xfrm>
          <a:prstGeom prst="rect">
            <a:avLst/>
          </a:prstGeom>
          <a:noFill/>
          <a:ln>
            <a:solidFill>
              <a:schemeClr val="accent1"/>
            </a:solidFill>
          </a:ln>
        </p:spPr>
        <p:txBody>
          <a:bodyPr wrap="square" rtlCol="0">
            <a:spAutoFit/>
          </a:bodyPr>
          <a:lstStyle/>
          <a:p>
            <a:r>
              <a:rPr lang="en-US" dirty="0"/>
              <a:t>Relies on encoders which may themselves be unrobust</a:t>
            </a:r>
          </a:p>
        </p:txBody>
      </p:sp>
    </p:spTree>
    <p:extLst>
      <p:ext uri="{BB962C8B-B14F-4D97-AF65-F5344CB8AC3E}">
        <p14:creationId xmlns:p14="http://schemas.microsoft.com/office/powerpoint/2010/main" val="4288255475"/>
      </p:ext>
    </p:extLst>
  </p:cSld>
  <p:clrMapOvr>
    <a:masterClrMapping/>
  </p:clrMapOvr>
</p:sld>
</file>

<file path=ppt/theme/theme1.xml><?xml version="1.0" encoding="utf-8"?>
<a:theme xmlns:a="http://schemas.openxmlformats.org/drawingml/2006/main" name="16-9 White Backgrou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9762</TotalTime>
  <Words>2605</Words>
  <Application>Microsoft Office PowerPoint</Application>
  <PresentationFormat>On-screen Show (16:9)</PresentationFormat>
  <Paragraphs>237</Paragraphs>
  <Slides>24</Slides>
  <Notes>23</Notes>
  <HiddenSlides>1</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Google Sans</vt:lpstr>
      <vt:lpstr>Arial</vt:lpstr>
      <vt:lpstr>Calibri</vt:lpstr>
      <vt:lpstr>16-9 White Backgroud</vt:lpstr>
      <vt:lpstr>What is the Best Automated Metric for Text to Motion Generation?</vt:lpstr>
      <vt:lpstr>PowerPoint Presentation</vt:lpstr>
      <vt:lpstr>PowerPoint Presentation</vt:lpstr>
      <vt:lpstr>PowerPoint Presentation</vt:lpstr>
      <vt:lpstr>PowerPoint Presentation</vt:lpstr>
      <vt:lpstr>Text to Motion Metrics</vt:lpstr>
      <vt:lpstr>Text to Motion Metrics</vt:lpstr>
      <vt:lpstr>Text to Motion Metrics</vt:lpstr>
      <vt:lpstr>Text to Motion Metrics</vt:lpstr>
      <vt:lpstr>The Need for Automated Metric Validation</vt:lpstr>
      <vt:lpstr>Human Study</vt:lpstr>
      <vt:lpstr>Human Study</vt:lpstr>
      <vt:lpstr>Model Level vs Sample Level</vt:lpstr>
      <vt:lpstr>Model Level vs Sample Level</vt:lpstr>
      <vt:lpstr>Pearsons Correlation with Human Judgments</vt:lpstr>
      <vt:lpstr>Pearsons Correlation with Human Judgments</vt:lpstr>
      <vt:lpstr>PowerPoint Presentation</vt:lpstr>
      <vt:lpstr>MoBERT Score</vt:lpstr>
      <vt:lpstr>MoBERT Score</vt:lpstr>
      <vt:lpstr>Pearsons Correlation with Human Judgments</vt:lpstr>
      <vt:lpstr>Pearsons Correlation with Human Judgments</vt:lpstr>
      <vt:lpstr>Key Findings</vt:lpstr>
      <vt:lpstr>PowerPoint Presentation</vt:lpstr>
      <vt:lpstr>Future Directions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Best Automated Metric for Text to Motion Generation?</dc:title>
  <cp:lastModifiedBy>Voas, Jordan G</cp:lastModifiedBy>
  <cp:revision>21</cp:revision>
  <dcterms:modified xsi:type="dcterms:W3CDTF">2023-12-13T07:04:45Z</dcterms:modified>
</cp:coreProperties>
</file>