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7" r:id="rId10"/>
    <p:sldId id="266" r:id="rId11"/>
    <p:sldId id="269" r:id="rId12"/>
    <p:sldId id="270" r:id="rId13"/>
    <p:sldId id="276" r:id="rId14"/>
    <p:sldId id="277" r:id="rId15"/>
    <p:sldId id="278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/>
    <p:restoredTop sz="94663"/>
  </p:normalViewPr>
  <p:slideViewPr>
    <p:cSldViewPr snapToGrid="0" snapToObjects="1">
      <p:cViewPr varScale="1">
        <p:scale>
          <a:sx n="79" d="100"/>
          <a:sy n="79" d="100"/>
        </p:scale>
        <p:origin x="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BFC1-B611-B14D-8A6F-CDA335F175C3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F2F8E-601A-AF49-AD08-D1ACB5415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Briefly</a:t>
            </a:r>
            <a:r>
              <a:rPr lang="zh-CN" altLang="en-US" dirty="0"/>
              <a:t> </a:t>
            </a:r>
            <a:r>
              <a:rPr lang="en-US" altLang="zh-CN" dirty="0"/>
              <a:t>introduce</a:t>
            </a:r>
            <a:r>
              <a:rPr lang="zh-CN" altLang="en-US" dirty="0"/>
              <a:t> </a:t>
            </a:r>
            <a:r>
              <a:rPr lang="en-US" altLang="zh-CN" dirty="0"/>
              <a:t>VQA</a:t>
            </a:r>
            <a:r>
              <a:rPr lang="zh-CN" altLang="en-US" dirty="0"/>
              <a:t>  </a:t>
            </a:r>
            <a:r>
              <a:rPr lang="en-US" altLang="zh-CN" dirty="0"/>
              <a:t>task (change examples)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TV one, make three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48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TV one, make three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TV one, make three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0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-US" altLang="zh-CN" dirty="0"/>
              <a:t>feature: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self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adequate,</a:t>
            </a:r>
          </a:p>
          <a:p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attribute</a:t>
            </a:r>
            <a:r>
              <a:rPr lang="zh-CN" altLang="en-US" dirty="0"/>
              <a:t> </a:t>
            </a:r>
            <a:r>
              <a:rPr lang="en-US" altLang="zh-CN" dirty="0"/>
              <a:t>features:</a:t>
            </a:r>
            <a:r>
              <a:rPr lang="zh-CN" altLang="en-US" dirty="0"/>
              <a:t> </a:t>
            </a:r>
            <a:r>
              <a:rPr lang="en-US" altLang="zh-CN" dirty="0"/>
              <a:t>medium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OK</a:t>
            </a:r>
            <a:r>
              <a:rPr lang="zh-CN" altLang="en-US" dirty="0"/>
              <a:t> 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representative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complicated</a:t>
            </a:r>
            <a:r>
              <a:rPr lang="zh-CN" altLang="en-US" dirty="0"/>
              <a:t> </a:t>
            </a:r>
            <a:r>
              <a:rPr lang="en-US" altLang="zh-CN" dirty="0"/>
              <a:t>questions</a:t>
            </a:r>
          </a:p>
          <a:p>
            <a:r>
              <a:rPr lang="en-US" altLang="zh-CN" dirty="0"/>
              <a:t>Relationship</a:t>
            </a:r>
            <a:r>
              <a:rPr lang="zh-CN" altLang="en-US" dirty="0"/>
              <a:t> </a:t>
            </a:r>
            <a:r>
              <a:rPr lang="en-US" altLang="zh-CN" dirty="0"/>
              <a:t>features,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(n^2)</a:t>
            </a:r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to high level 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Textual</a:t>
            </a:r>
            <a:r>
              <a:rPr lang="zh-CN" altLang="en-US" dirty="0"/>
              <a:t> </a:t>
            </a:r>
            <a:r>
              <a:rPr lang="en-US" altLang="zh-CN" dirty="0"/>
              <a:t>captions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succinct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rich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0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intuitively</a:t>
            </a:r>
            <a:r>
              <a:rPr lang="zh-CN" altLang="en-US" dirty="0"/>
              <a:t> </a:t>
            </a:r>
            <a:r>
              <a:rPr lang="en-US" altLang="zh-CN" dirty="0"/>
              <a:t>helps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5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Caption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captions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adjust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F2F8E-601A-AF49-AD08-D1ACB54158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C6DA-C373-9147-9CC7-C0DE2ECDB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E1376-72B9-1342-A2C1-05A4189DA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1A058-1A0F-9545-A1A3-582A97AD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8E004-224D-404B-92A6-0EE20CE96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1A1CB-F22F-5B40-9CE5-89A26E3C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AFAD-C289-3242-85DA-85C6BA5D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7FF07-FF33-0C4C-ABC2-610AC6073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6E54A-1B59-5D4F-9107-A52439136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F8EA-E592-9245-9991-C496EE79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7B77-40D7-744E-94FD-CE7DECD7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FA1F0-00CD-3F4F-BEBE-5EAAE65CD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A6653-BA31-6548-A3B5-7667156CC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86B6E-1A84-514E-AD2E-D594C2AE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97AD8-8EC9-FF41-8A10-EA7D0345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F3DD0-6C35-2747-9288-A33C8C63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5CB2-2140-5B4B-AFF2-9C8B1544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D1C21-7C54-5847-95AF-91F74F5BF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2434-38C7-F545-A201-C24B57A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AB805-BE6E-E645-B858-C56C10D8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C853-0A91-8A47-891C-5FF602BD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0D9B-F18B-7245-8C12-B15C671C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76A7F-3113-C147-830F-94515ADCD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E87B-1BE2-CA46-8D35-55AFB0E5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C95CC-DC14-674E-969C-EC6B619C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51493-3902-E440-801D-157EA4D4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DFFD-A0CF-F741-BD93-A22C0750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F18C5-5562-B548-9017-650D15D33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E68B5-F72C-3F44-873C-84854B20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E4318-3D63-D34B-9155-EA32C4CE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B1768-EFDD-014D-BD5C-CAC3406A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A8531-193F-D148-8016-D0697FCC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3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2CBB-86DD-D745-A570-2D8F015F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1C15-5F88-1F4D-B652-1C963F6DC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8A35D-A1DC-A44C-90E5-0BAAAF2B7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FFD01-D62A-124E-8E5C-EDD43C9EC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A4056-FEAA-3049-B6A8-762900530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12EBB-5365-5F42-857B-63A88362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A95A7-1D04-7B46-B50A-E1327F2C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620B7-4BE1-1446-8BB3-937D3B28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8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B065-496B-CA4C-A726-14F0D448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3E629-4069-A04A-81ED-4E95F1B7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30080-D483-7945-BB1D-5B6EF8CF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544-5F4A-644B-B6F7-FD428129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5C315-D31A-D746-99E0-5073BC3D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94CF6-C932-4443-94E4-72809F9A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BBBB9-7B8B-604B-87AB-FD045A99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3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0F87-73D5-4544-9501-FC10949BB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618A8-661E-3A4C-B00A-E6478413F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6510C-BE97-934E-8A03-EA27A539E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1C70-6D65-344D-BA21-E63B13BB5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5FE87-87DE-244C-B3B4-5901943D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6B67C-E5FD-E740-9A85-ACDFA97F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7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D410-0802-834A-881A-EE180785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46851-51DA-FA4B-8218-5C32D1A29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ABAFB-3C5C-8448-A71F-F2F3A3484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C14A3-C8D7-C646-B5B5-0E5709CCE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53D72-F887-7F40-AA80-F8A32798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B6521-2DF8-4B4C-B1F0-70603F2F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C27D6-3708-9A42-A6F0-2B129C0E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E773C-64AE-9E4E-8728-930D2B8E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484F-7FFB-9C49-BE10-3C64AA173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33B6-963B-AC4F-A84A-F1856BF2A6FC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BD31-0DED-674F-971B-5A1261878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E1DD5-8412-B64C-BCC2-D653207CC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2581A-025E-8C41-9994-8042C0001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9BD6-5FC2-7949-8597-0196D3E06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83" y="1122363"/>
            <a:ext cx="10642861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Generating Question Relevant Captions 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to Aid Visual Question Answering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7CEA8-141E-2B41-82EB-BCFB7737E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427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 err="1">
                <a:solidFill>
                  <a:srgbClr val="0000FF"/>
                </a:solidFill>
              </a:rPr>
              <a:t>Jialin</a:t>
            </a:r>
            <a:r>
              <a:rPr lang="zh-CN" altLang="en-US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Wu,</a:t>
            </a:r>
            <a:r>
              <a:rPr lang="zh-CN" altLang="en-US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 err="1">
                <a:solidFill>
                  <a:srgbClr val="0000FF"/>
                </a:solidFill>
              </a:rPr>
              <a:t>Zeyuan</a:t>
            </a:r>
            <a:r>
              <a:rPr lang="zh-CN" altLang="en-US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Hu,</a:t>
            </a:r>
            <a:r>
              <a:rPr lang="zh-CN" altLang="en-US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Raymond</a:t>
            </a:r>
            <a:r>
              <a:rPr lang="zh-CN" altLang="en-US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J.</a:t>
            </a:r>
            <a:r>
              <a:rPr lang="zh-CN" altLang="en-US" sz="3200" dirty="0">
                <a:solidFill>
                  <a:srgbClr val="0000FF"/>
                </a:solidFill>
              </a:rPr>
              <a:t> </a:t>
            </a:r>
            <a:r>
              <a:rPr lang="en-US" altLang="zh-CN" sz="3200" dirty="0">
                <a:solidFill>
                  <a:srgbClr val="0000FF"/>
                </a:solidFill>
              </a:rPr>
              <a:t>Mooney</a:t>
            </a:r>
          </a:p>
          <a:p>
            <a:r>
              <a:rPr lang="en-US" altLang="zh-CN" sz="3200" dirty="0"/>
              <a:t>Department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Computer</a:t>
            </a:r>
            <a:r>
              <a:rPr lang="zh-CN" altLang="en-US" sz="3200" dirty="0"/>
              <a:t> </a:t>
            </a:r>
            <a:r>
              <a:rPr lang="en-US" altLang="zh-CN" sz="3200" dirty="0"/>
              <a:t>Science</a:t>
            </a:r>
          </a:p>
          <a:p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University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Texas</a:t>
            </a:r>
            <a:r>
              <a:rPr lang="zh-CN" altLang="en-US" sz="3200" dirty="0"/>
              <a:t> </a:t>
            </a:r>
            <a:r>
              <a:rPr lang="en-US" altLang="zh-CN" sz="3200" dirty="0"/>
              <a:t>at</a:t>
            </a:r>
            <a:r>
              <a:rPr lang="zh-CN" altLang="en-US" sz="3200" dirty="0"/>
              <a:t> </a:t>
            </a:r>
            <a:r>
              <a:rPr lang="en-US" altLang="zh-CN" sz="3200" dirty="0"/>
              <a:t>Austin</a:t>
            </a:r>
            <a:endParaRPr lang="en-US" dirty="0"/>
          </a:p>
        </p:txBody>
      </p:sp>
      <p:pic>
        <p:nvPicPr>
          <p:cNvPr id="4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2B52D079-EFF3-DB49-8C9B-4D8AD1400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1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362273CE-F43E-1E41-B21D-025633A3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8990" y="1425217"/>
            <a:ext cx="9634019" cy="470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3FD28-2183-D947-A680-226FB569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50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Model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Overview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69447-7E60-6E4A-9FF9-D4052C2C6C55}"/>
              </a:ext>
            </a:extLst>
          </p:cNvPr>
          <p:cNvSpPr/>
          <p:nvPr/>
        </p:nvSpPr>
        <p:spPr>
          <a:xfrm>
            <a:off x="838200" y="5924039"/>
            <a:ext cx="1075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⊗</a:t>
            </a:r>
            <a:r>
              <a:rPr lang="en-US" altLang="zh-CN" sz="2400" dirty="0">
                <a:latin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⊕</a:t>
            </a:r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denotes element-wise multiplication</a:t>
            </a:r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</a:rPr>
              <a:t>and</a:t>
            </a:r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</a:rPr>
              <a:t>addition.</a:t>
            </a:r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Blue arrows denote f</a:t>
            </a:r>
            <a:r>
              <a:rPr lang="en-US" altLang="zh-CN" sz="2400" dirty="0">
                <a:latin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</a:rPr>
              <a:t> layers and yellow arrows denote</a:t>
            </a:r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attention embedding.</a:t>
            </a:r>
            <a:endParaRPr lang="en-US" sz="2400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22EFC-F1C1-F44D-A0F8-964184988080}"/>
              </a:ext>
            </a:extLst>
          </p:cNvPr>
          <p:cNvSpPr txBox="1"/>
          <p:nvPr/>
        </p:nvSpPr>
        <p:spPr>
          <a:xfrm>
            <a:off x="3893574" y="2336661"/>
            <a:ext cx="116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" pitchFamily="2" charset="0"/>
              </a:rPr>
              <a:t>Visual</a:t>
            </a:r>
            <a:r>
              <a:rPr lang="zh-CN" altLang="en-US" sz="1200" dirty="0">
                <a:latin typeface="Times" pitchFamily="2" charset="0"/>
              </a:rPr>
              <a:t> </a:t>
            </a:r>
            <a:r>
              <a:rPr lang="en-US" altLang="zh-CN" sz="1200" dirty="0">
                <a:latin typeface="Times" pitchFamily="2" charset="0"/>
              </a:rPr>
              <a:t>attention</a:t>
            </a:r>
            <a:endParaRPr lang="en-US" sz="1200" dirty="0">
              <a:latin typeface="Times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ACDFBB-4DE2-7F42-A53C-225672FB0FFC}"/>
              </a:ext>
            </a:extLst>
          </p:cNvPr>
          <p:cNvSpPr txBox="1"/>
          <p:nvPr/>
        </p:nvSpPr>
        <p:spPr>
          <a:xfrm>
            <a:off x="6215216" y="4933741"/>
            <a:ext cx="1292341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40"/>
              </a:lnSpc>
            </a:pPr>
            <a:r>
              <a:rPr lang="en-US" altLang="zh-CN" sz="1200" dirty="0">
                <a:latin typeface="Times" pitchFamily="2" charset="0"/>
              </a:rPr>
              <a:t>Caption</a:t>
            </a:r>
            <a:r>
              <a:rPr lang="zh-CN" altLang="en-US" sz="1200" dirty="0">
                <a:latin typeface="Times" pitchFamily="2" charset="0"/>
              </a:rPr>
              <a:t> </a:t>
            </a:r>
            <a:r>
              <a:rPr lang="en-US" altLang="zh-CN" sz="1200" dirty="0">
                <a:latin typeface="Times" pitchFamily="2" charset="0"/>
              </a:rPr>
              <a:t>attention</a:t>
            </a:r>
            <a:r>
              <a:rPr lang="zh-CN" altLang="en-US" sz="1200" dirty="0">
                <a:latin typeface="Times" pitchFamily="2" charset="0"/>
              </a:rPr>
              <a:t> </a:t>
            </a:r>
            <a:endParaRPr lang="en-US" altLang="zh-CN" sz="1200" dirty="0">
              <a:latin typeface="Times" pitchFamily="2" charset="0"/>
            </a:endParaRPr>
          </a:p>
          <a:p>
            <a:pPr>
              <a:lnSpc>
                <a:spcPts val="840"/>
              </a:lnSpc>
            </a:pPr>
            <a:r>
              <a:rPr lang="zh-CN" altLang="en-US" sz="1200" dirty="0">
                <a:latin typeface="Times" pitchFamily="2" charset="0"/>
              </a:rPr>
              <a:t>          </a:t>
            </a:r>
            <a:r>
              <a:rPr lang="en-US" altLang="zh-CN" sz="1200" dirty="0">
                <a:latin typeface="Times" pitchFamily="2" charset="0"/>
              </a:rPr>
              <a:t>adjustment</a:t>
            </a:r>
            <a:endParaRPr lang="en-US" sz="1200" dirty="0">
              <a:latin typeface="Times" pitchFamily="2" charset="0"/>
            </a:endParaRPr>
          </a:p>
        </p:txBody>
      </p:sp>
      <p:pic>
        <p:nvPicPr>
          <p:cNvPr id="9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E5865255-208A-5343-A9AB-4E7B81D72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8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0F144-0EEB-E642-A9F2-F1540865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50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Training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7B0CA-C75E-F74F-8C13-684E06382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9" y="1825625"/>
            <a:ext cx="11151909" cy="435133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Phase</a:t>
            </a:r>
            <a:r>
              <a:rPr lang="zh-CN" altLang="en-US" sz="3200" dirty="0"/>
              <a:t> </a:t>
            </a:r>
            <a:r>
              <a:rPr lang="en-US" altLang="zh-CN" sz="3200" dirty="0"/>
              <a:t>1:</a:t>
            </a:r>
            <a:r>
              <a:rPr lang="zh-CN" altLang="en-US" sz="3200" dirty="0"/>
              <a:t> </a:t>
            </a:r>
            <a:r>
              <a:rPr lang="en-US" altLang="zh-CN" sz="3200" dirty="0"/>
              <a:t>train</a:t>
            </a:r>
            <a:r>
              <a:rPr lang="zh-CN" altLang="en-US" sz="3200" dirty="0"/>
              <a:t> </a:t>
            </a:r>
            <a:r>
              <a:rPr lang="en-US" altLang="zh-CN" sz="3200" dirty="0"/>
              <a:t>VQA</a:t>
            </a:r>
            <a:r>
              <a:rPr lang="zh-CN" altLang="en-US" sz="3200" dirty="0"/>
              <a:t> </a:t>
            </a:r>
            <a:r>
              <a:rPr lang="en-US" altLang="zh-CN" sz="3200" dirty="0"/>
              <a:t>module</a:t>
            </a:r>
            <a:r>
              <a:rPr lang="zh-CN" altLang="en-US" sz="3200" dirty="0"/>
              <a:t> </a:t>
            </a:r>
            <a:r>
              <a:rPr lang="en-US" altLang="zh-CN" sz="3200" dirty="0"/>
              <a:t>with</a:t>
            </a:r>
            <a:r>
              <a:rPr lang="zh-CN" altLang="en-US" sz="3200" dirty="0"/>
              <a:t> </a:t>
            </a:r>
            <a:r>
              <a:rPr lang="en-US" altLang="zh-CN" sz="3200" dirty="0"/>
              <a:t>human</a:t>
            </a:r>
            <a:r>
              <a:rPr lang="zh-CN" altLang="en-US" sz="3200" dirty="0"/>
              <a:t> </a:t>
            </a:r>
            <a:r>
              <a:rPr lang="en-US" altLang="zh-CN" sz="3200" dirty="0"/>
              <a:t>captions.</a:t>
            </a:r>
          </a:p>
          <a:p>
            <a:pPr lvl="1"/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all</a:t>
            </a:r>
            <a:r>
              <a:rPr lang="zh-CN" altLang="en-US" sz="2800" dirty="0"/>
              <a:t> </a:t>
            </a:r>
            <a:r>
              <a:rPr lang="en-US" altLang="zh-CN" sz="2800" dirty="0"/>
              <a:t>of</a:t>
            </a:r>
            <a:r>
              <a:rPr lang="zh-CN" altLang="en-US" sz="2800" dirty="0"/>
              <a:t> </a:t>
            </a:r>
            <a:r>
              <a:rPr lang="en-US" altLang="zh-CN" sz="2800" dirty="0"/>
              <a:t>5</a:t>
            </a:r>
            <a:r>
              <a:rPr lang="zh-CN" altLang="en-US" sz="2800" dirty="0"/>
              <a:t> </a:t>
            </a:r>
            <a:r>
              <a:rPr lang="en-US" altLang="zh-CN" sz="2800" dirty="0"/>
              <a:t>captions</a:t>
            </a:r>
            <a:r>
              <a:rPr lang="zh-CN" altLang="en-US" sz="2800" dirty="0"/>
              <a:t> </a:t>
            </a:r>
            <a:r>
              <a:rPr lang="en-US" altLang="zh-CN" sz="2800" dirty="0"/>
              <a:t>from</a:t>
            </a:r>
            <a:r>
              <a:rPr lang="zh-CN" altLang="en-US" sz="2800" dirty="0"/>
              <a:t> </a:t>
            </a:r>
            <a:r>
              <a:rPr lang="en-US" altLang="zh-CN" sz="2800" dirty="0"/>
              <a:t>COCO</a:t>
            </a:r>
            <a:r>
              <a:rPr lang="zh-CN" altLang="en-US" sz="2800" dirty="0"/>
              <a:t> </a:t>
            </a:r>
            <a:r>
              <a:rPr lang="en-US" altLang="zh-CN" sz="2800" dirty="0"/>
              <a:t>dataset</a:t>
            </a:r>
          </a:p>
          <a:p>
            <a:pPr lvl="1"/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standard</a:t>
            </a:r>
            <a:r>
              <a:rPr lang="zh-CN" altLang="en-US" sz="2800" dirty="0"/>
              <a:t> </a:t>
            </a:r>
            <a:r>
              <a:rPr lang="en-US" altLang="zh-CN" sz="2800" dirty="0"/>
              <a:t>binary</a:t>
            </a:r>
            <a:r>
              <a:rPr lang="zh-CN" altLang="en-US" sz="2800" dirty="0"/>
              <a:t> </a:t>
            </a:r>
            <a:r>
              <a:rPr lang="en-US" altLang="zh-CN" sz="2800" dirty="0"/>
              <a:t>cross</a:t>
            </a:r>
            <a:r>
              <a:rPr lang="zh-CN" altLang="en-US" sz="2800" dirty="0"/>
              <a:t> </a:t>
            </a:r>
            <a:r>
              <a:rPr lang="en-US" altLang="zh-CN" sz="2800" dirty="0"/>
              <a:t>entropy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  <a:r>
              <a:rPr lang="zh-CN" altLang="en-US" sz="2800" dirty="0"/>
              <a:t> </a:t>
            </a:r>
            <a:r>
              <a:rPr lang="en-US" altLang="zh-CN" sz="2800" dirty="0"/>
              <a:t>with</a:t>
            </a:r>
            <a:r>
              <a:rPr lang="zh-CN" altLang="en-US" sz="2800" dirty="0"/>
              <a:t> </a:t>
            </a:r>
            <a:r>
              <a:rPr lang="en-US" altLang="zh-CN" sz="2800" dirty="0"/>
              <a:t>soft</a:t>
            </a:r>
            <a:r>
              <a:rPr lang="zh-CN" altLang="en-US" sz="2800" dirty="0"/>
              <a:t> </a:t>
            </a:r>
            <a:r>
              <a:rPr lang="en-US" altLang="zh-CN" sz="2800" dirty="0"/>
              <a:t>scores</a:t>
            </a:r>
            <a:r>
              <a:rPr lang="zh-CN" altLang="en-US" sz="2800" dirty="0"/>
              <a:t> </a:t>
            </a:r>
            <a:r>
              <a:rPr lang="en-US" altLang="zh-CN" sz="2800" dirty="0"/>
              <a:t>as</a:t>
            </a:r>
            <a:r>
              <a:rPr lang="zh-CN" altLang="en-US" sz="2800" dirty="0"/>
              <a:t> </a:t>
            </a:r>
            <a:r>
              <a:rPr lang="en-US" altLang="zh-CN" sz="2800" dirty="0"/>
              <a:t>VQA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</a:p>
          <a:p>
            <a:r>
              <a:rPr lang="en-US" altLang="zh-CN" sz="3200" dirty="0"/>
              <a:t>Phase</a:t>
            </a:r>
            <a:r>
              <a:rPr lang="zh-CN" altLang="en-US" sz="3200" dirty="0"/>
              <a:t> </a:t>
            </a:r>
            <a:r>
              <a:rPr lang="en-US" altLang="zh-CN" sz="3200" dirty="0"/>
              <a:t>2:</a:t>
            </a:r>
            <a:r>
              <a:rPr lang="zh-CN" altLang="en-US" sz="3200" dirty="0"/>
              <a:t> </a:t>
            </a:r>
            <a:r>
              <a:rPr lang="en-US" altLang="zh-CN" sz="3200" dirty="0"/>
              <a:t>jointly</a:t>
            </a:r>
            <a:r>
              <a:rPr lang="zh-CN" altLang="en-US" sz="3200" dirty="0"/>
              <a:t> </a:t>
            </a:r>
            <a:r>
              <a:rPr lang="en-US" altLang="zh-CN" sz="3200" dirty="0"/>
              <a:t>train</a:t>
            </a:r>
            <a:r>
              <a:rPr lang="zh-CN" altLang="en-US" sz="3200" dirty="0"/>
              <a:t> </a:t>
            </a:r>
            <a:r>
              <a:rPr lang="en-US" altLang="zh-CN" sz="3200" dirty="0"/>
              <a:t>VQA</a:t>
            </a:r>
            <a:r>
              <a:rPr lang="zh-CN" altLang="en-US" sz="3200" dirty="0"/>
              <a:t> </a:t>
            </a:r>
            <a:r>
              <a:rPr lang="en-US" altLang="zh-CN" sz="3200" dirty="0"/>
              <a:t>and</a:t>
            </a:r>
            <a:r>
              <a:rPr lang="zh-CN" altLang="en-US" sz="3200" dirty="0"/>
              <a:t> </a:t>
            </a:r>
            <a:r>
              <a:rPr lang="en-US" altLang="zh-CN" sz="3200" dirty="0"/>
              <a:t>caption</a:t>
            </a:r>
            <a:r>
              <a:rPr lang="zh-CN" altLang="en-US" sz="3200" dirty="0"/>
              <a:t> </a:t>
            </a:r>
            <a:r>
              <a:rPr lang="en-US" altLang="zh-CN" sz="3200" dirty="0"/>
              <a:t>module with</a:t>
            </a:r>
            <a:r>
              <a:rPr lang="zh-CN" altLang="en-US" sz="3200" dirty="0"/>
              <a:t> </a:t>
            </a:r>
            <a:r>
              <a:rPr lang="en-US" altLang="zh-CN" sz="3200" dirty="0"/>
              <a:t>selected relevant human</a:t>
            </a:r>
            <a:r>
              <a:rPr lang="zh-CN" altLang="en-US" sz="3200" dirty="0"/>
              <a:t> </a:t>
            </a:r>
            <a:r>
              <a:rPr lang="en-US" altLang="zh-CN" sz="3200" dirty="0"/>
              <a:t>captions.</a:t>
            </a:r>
            <a:r>
              <a:rPr lang="zh-CN" altLang="en-US" sz="3200" dirty="0"/>
              <a:t> </a:t>
            </a:r>
            <a:endParaRPr lang="en-US" altLang="zh-CN" sz="3200" dirty="0"/>
          </a:p>
          <a:p>
            <a:pPr lvl="1"/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maximum</a:t>
            </a:r>
            <a:r>
              <a:rPr lang="zh-CN" altLang="en-US" sz="2800" dirty="0"/>
              <a:t> </a:t>
            </a:r>
            <a:r>
              <a:rPr lang="en-US" altLang="zh-CN" sz="2800" dirty="0"/>
              <a:t>likelihood</a:t>
            </a:r>
            <a:r>
              <a:rPr lang="zh-CN" altLang="en-US" sz="2800" dirty="0"/>
              <a:t> </a:t>
            </a:r>
            <a:r>
              <a:rPr lang="en-US" altLang="zh-CN" sz="2800" dirty="0"/>
              <a:t>estimation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training</a:t>
            </a:r>
            <a:r>
              <a:rPr lang="zh-CN" altLang="en-US" sz="2800" dirty="0"/>
              <a:t> </a:t>
            </a:r>
            <a:r>
              <a:rPr lang="en-US" altLang="zh-CN" sz="2800" dirty="0"/>
              <a:t>captioning</a:t>
            </a:r>
            <a:r>
              <a:rPr lang="zh-CN" altLang="en-US" sz="2800" dirty="0"/>
              <a:t> </a:t>
            </a:r>
            <a:r>
              <a:rPr lang="en-US" altLang="zh-CN" sz="2800" dirty="0"/>
              <a:t>module</a:t>
            </a:r>
          </a:p>
          <a:p>
            <a:pPr lvl="1"/>
            <a:r>
              <a:rPr lang="en-US" altLang="zh-CN" sz="2800" dirty="0"/>
              <a:t>Jointly</a:t>
            </a:r>
            <a:r>
              <a:rPr lang="zh-CN" altLang="en-US" sz="2800" dirty="0"/>
              <a:t> </a:t>
            </a:r>
            <a:r>
              <a:rPr lang="en-US" altLang="zh-CN" sz="2800" dirty="0"/>
              <a:t>minimizing</a:t>
            </a:r>
            <a:r>
              <a:rPr lang="zh-CN" altLang="en-US" sz="2800" dirty="0"/>
              <a:t> </a:t>
            </a:r>
            <a:r>
              <a:rPr lang="en-US" altLang="zh-CN" sz="2800" dirty="0"/>
              <a:t>VQA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  <a:r>
              <a:rPr lang="zh-CN" altLang="en-US" sz="2800" dirty="0"/>
              <a:t> </a:t>
            </a:r>
            <a:r>
              <a:rPr lang="en-US" altLang="zh-CN" sz="2800" dirty="0"/>
              <a:t>and</a:t>
            </a:r>
            <a:r>
              <a:rPr lang="zh-CN" altLang="en-US" sz="2800" dirty="0"/>
              <a:t> </a:t>
            </a:r>
            <a:r>
              <a:rPr lang="en-US" altLang="zh-CN" sz="2800" dirty="0"/>
              <a:t>captioning</a:t>
            </a:r>
            <a:r>
              <a:rPr lang="zh-CN" altLang="en-US" sz="2800" dirty="0"/>
              <a:t> </a:t>
            </a:r>
            <a:r>
              <a:rPr lang="en-US" altLang="zh-CN" sz="2800" dirty="0"/>
              <a:t>loss</a:t>
            </a:r>
          </a:p>
          <a:p>
            <a:r>
              <a:rPr lang="en-US" altLang="zh-CN" sz="3200" dirty="0"/>
              <a:t>Phase</a:t>
            </a:r>
            <a:r>
              <a:rPr lang="zh-CN" altLang="en-US" sz="3200" dirty="0"/>
              <a:t> </a:t>
            </a:r>
            <a:r>
              <a:rPr lang="en-US" altLang="zh-CN" sz="3200" dirty="0"/>
              <a:t>3:</a:t>
            </a:r>
            <a:r>
              <a:rPr lang="zh-CN" altLang="en-US" sz="3200" dirty="0"/>
              <a:t> </a:t>
            </a:r>
            <a:r>
              <a:rPr lang="en-US" altLang="zh-CN" sz="3200" dirty="0"/>
              <a:t>Fine tune</a:t>
            </a:r>
            <a:r>
              <a:rPr lang="zh-CN" altLang="en-US" sz="3200" dirty="0"/>
              <a:t> </a:t>
            </a:r>
            <a:r>
              <a:rPr lang="en-US" altLang="zh-CN" sz="3200" dirty="0"/>
              <a:t>VQA</a:t>
            </a:r>
            <a:r>
              <a:rPr lang="zh-CN" altLang="en-US" sz="3200" dirty="0"/>
              <a:t> </a:t>
            </a:r>
            <a:r>
              <a:rPr lang="en-US" altLang="zh-CN" sz="3200" dirty="0"/>
              <a:t>module</a:t>
            </a:r>
            <a:r>
              <a:rPr lang="zh-CN" altLang="en-US" sz="3200" dirty="0"/>
              <a:t> </a:t>
            </a:r>
            <a:r>
              <a:rPr lang="en-US" altLang="zh-CN" sz="3200" dirty="0"/>
              <a:t>using</a:t>
            </a:r>
            <a:r>
              <a:rPr lang="zh-CN" altLang="en-US" sz="3200" dirty="0"/>
              <a:t> </a:t>
            </a:r>
            <a:r>
              <a:rPr lang="en-US" altLang="zh-CN" sz="3200" dirty="0"/>
              <a:t>generated</a:t>
            </a:r>
            <a:r>
              <a:rPr lang="zh-CN" altLang="en-US" sz="3200" dirty="0"/>
              <a:t> </a:t>
            </a:r>
            <a:r>
              <a:rPr lang="en-US" altLang="zh-CN" sz="3200" dirty="0"/>
              <a:t>captions.</a:t>
            </a:r>
          </a:p>
        </p:txBody>
      </p:sp>
      <p:pic>
        <p:nvPicPr>
          <p:cNvPr id="4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3807B88B-8526-6142-BC40-1EEC1317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20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6391-1F9B-D34A-A711-68F4912B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061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Overall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Results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E74F14-1AEC-A04E-BD08-EBE8DC8FD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887" y="2109696"/>
            <a:ext cx="10850226" cy="466361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AB7B-BEE6-C94C-96E8-B979C2D3D42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VQA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VQA</a:t>
            </a:r>
            <a:r>
              <a:rPr lang="zh-CN" altLang="en-US" dirty="0"/>
              <a:t> </a:t>
            </a:r>
            <a:r>
              <a:rPr lang="en-US" altLang="zh-CN" dirty="0"/>
              <a:t>v2</a:t>
            </a:r>
            <a:r>
              <a:rPr lang="zh-CN" altLang="en-US" dirty="0"/>
              <a:t> </a:t>
            </a:r>
            <a:r>
              <a:rPr lang="en-US" altLang="zh-CN" dirty="0"/>
              <a:t>Test-standard</a:t>
            </a:r>
            <a:r>
              <a:rPr lang="zh-CN" altLang="en-US" dirty="0"/>
              <a:t> </a:t>
            </a:r>
            <a:r>
              <a:rPr lang="en-US" altLang="zh-CN" dirty="0"/>
              <a:t>split</a:t>
            </a:r>
            <a:endParaRPr lang="en-US" dirty="0"/>
          </a:p>
        </p:txBody>
      </p:sp>
      <p:pic>
        <p:nvPicPr>
          <p:cNvPr id="7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864D2435-1881-B94D-83D9-DC636C3D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11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0FB6-BDDA-0F46-9A7E-0D750D26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061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Some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Examples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5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BA2AF916-1C95-7D4A-A9BB-1D549B74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010BC32C-F124-A140-864D-6B84C91BE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44"/>
          <a:stretch/>
        </p:blipFill>
        <p:spPr>
          <a:xfrm>
            <a:off x="1636036" y="1889054"/>
            <a:ext cx="4008956" cy="4260315"/>
          </a:xfrm>
          <a:prstGeom prst="rect">
            <a:avLst/>
          </a:prstGeom>
        </p:spPr>
      </p:pic>
      <p:pic>
        <p:nvPicPr>
          <p:cNvPr id="8" name="Picture 7" descr="A person holding a sign&#10;&#10;Description automatically generated">
            <a:extLst>
              <a:ext uri="{FF2B5EF4-FFF2-40B4-BE49-F238E27FC236}">
                <a16:creationId xmlns:a16="http://schemas.microsoft.com/office/drawing/2014/main" id="{1BAECCC5-2A86-2646-97F8-B5920309D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24098"/>
            <a:ext cx="4014184" cy="42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4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0FB6-BDDA-0F46-9A7E-0D750D26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061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Some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Examples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5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BA2AF916-1C95-7D4A-A9BB-1D549B74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photo&#10;&#10;Description automatically generated">
            <a:extLst>
              <a:ext uri="{FF2B5EF4-FFF2-40B4-BE49-F238E27FC236}">
                <a16:creationId xmlns:a16="http://schemas.microsoft.com/office/drawing/2014/main" id="{E84E1712-A998-B743-A727-975FEB43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435" y="1876617"/>
            <a:ext cx="3866058" cy="4345322"/>
          </a:xfrm>
          <a:prstGeom prst="rect">
            <a:avLst/>
          </a:prstGeom>
        </p:spPr>
      </p:pic>
      <p:pic>
        <p:nvPicPr>
          <p:cNvPr id="10" name="Picture 9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id="{36529B2E-4B0B-154C-87E9-118F3D5D7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100" y="1876617"/>
            <a:ext cx="3980146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2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0FB6-BDDA-0F46-9A7E-0D750D26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061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Some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Examples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5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BA2AF916-1C95-7D4A-A9BB-1D549B746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vase of flowers on a table&#10;&#10;Description automatically generated">
            <a:extLst>
              <a:ext uri="{FF2B5EF4-FFF2-40B4-BE49-F238E27FC236}">
                <a16:creationId xmlns:a16="http://schemas.microsoft.com/office/drawing/2014/main" id="{E94F20A1-B59B-D648-9FA6-CBC2DAC2F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654" y="1692362"/>
            <a:ext cx="3353975" cy="4271514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46F8C4B8-CB1E-1B4F-8651-411A81CFC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372" y="1727201"/>
            <a:ext cx="3468885" cy="42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27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0684-051B-4945-BC17-7BD92ACA3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5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33399"/>
                </a:solidFill>
              </a:rPr>
              <a:t>Comparison Between </a:t>
            </a:r>
            <a:r>
              <a:rPr lang="en-US" altLang="zh-CN" b="1" dirty="0">
                <a:solidFill>
                  <a:srgbClr val="333399"/>
                </a:solidFill>
              </a:rPr>
              <a:t>Different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b="1" dirty="0">
                <a:solidFill>
                  <a:srgbClr val="333399"/>
                </a:solidFill>
              </a:rPr>
              <a:t>Captions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6B278F-294F-2B45-A26A-0BB7BF590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706" y="3381183"/>
            <a:ext cx="8783693" cy="341524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3C3205-6425-4B45-A247-12FAAD568A2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/>
              <a:t>Human</a:t>
            </a:r>
            <a:r>
              <a:rPr lang="zh-CN" altLang="en-US" sz="3200" dirty="0"/>
              <a:t> </a:t>
            </a:r>
            <a:r>
              <a:rPr lang="en-US" altLang="zh-CN" sz="3200" dirty="0"/>
              <a:t>captions</a:t>
            </a:r>
            <a:r>
              <a:rPr lang="zh-CN" altLang="en-US" sz="3200" dirty="0"/>
              <a:t> </a:t>
            </a:r>
            <a:r>
              <a:rPr lang="en-US" altLang="zh-CN" sz="3200" dirty="0"/>
              <a:t>help</a:t>
            </a:r>
            <a:r>
              <a:rPr lang="zh-CN" altLang="en-US" sz="3200" dirty="0"/>
              <a:t> </a:t>
            </a:r>
            <a:r>
              <a:rPr lang="en-US" altLang="zh-CN" sz="3200" dirty="0"/>
              <a:t>VQA</a:t>
            </a:r>
            <a:r>
              <a:rPr lang="zh-CN" altLang="en-US" sz="3200" dirty="0"/>
              <a:t> </a:t>
            </a:r>
            <a:r>
              <a:rPr lang="en-US" altLang="zh-CN" sz="3200" dirty="0"/>
              <a:t>the most.</a:t>
            </a:r>
          </a:p>
          <a:p>
            <a:r>
              <a:rPr lang="en-US" altLang="zh-CN" sz="3200" dirty="0"/>
              <a:t>Generated</a:t>
            </a:r>
            <a:r>
              <a:rPr lang="zh-CN" altLang="en-US" sz="3200" dirty="0"/>
              <a:t> </a:t>
            </a:r>
            <a:r>
              <a:rPr lang="en-US" altLang="zh-CN" sz="3200" dirty="0"/>
              <a:t>question</a:t>
            </a:r>
            <a:r>
              <a:rPr lang="zh-CN" altLang="en-US" sz="3200" dirty="0"/>
              <a:t> </a:t>
            </a:r>
            <a:r>
              <a:rPr lang="en-US" altLang="zh-CN" sz="3200" dirty="0"/>
              <a:t>relevant</a:t>
            </a:r>
            <a:r>
              <a:rPr lang="zh-CN" altLang="en-US" sz="3200" dirty="0"/>
              <a:t> </a:t>
            </a:r>
            <a:r>
              <a:rPr lang="en-US" altLang="zh-CN" sz="3200" dirty="0"/>
              <a:t>captions</a:t>
            </a:r>
            <a:r>
              <a:rPr lang="zh-CN" altLang="en-US" sz="3200" dirty="0"/>
              <a:t> </a:t>
            </a:r>
            <a:r>
              <a:rPr lang="en-US" altLang="zh-CN" sz="3200" dirty="0"/>
              <a:t>help</a:t>
            </a:r>
            <a:r>
              <a:rPr lang="zh-CN" altLang="en-US" sz="3200" dirty="0"/>
              <a:t> </a:t>
            </a:r>
            <a:r>
              <a:rPr lang="en-US" altLang="zh-CN" sz="3200" dirty="0"/>
              <a:t>VQA</a:t>
            </a:r>
            <a:r>
              <a:rPr lang="zh-CN" altLang="en-US" sz="3200" dirty="0"/>
              <a:t> </a:t>
            </a:r>
            <a:r>
              <a:rPr lang="en-US" altLang="zh-CN" sz="3200" dirty="0"/>
              <a:t>more</a:t>
            </a:r>
            <a:r>
              <a:rPr lang="zh-CN" altLang="en-US" sz="3200" dirty="0"/>
              <a:t> </a:t>
            </a:r>
            <a:r>
              <a:rPr lang="en-US" altLang="zh-CN" sz="3200" dirty="0"/>
              <a:t>than</a:t>
            </a:r>
            <a:r>
              <a:rPr lang="zh-CN" altLang="en-US" sz="3200" dirty="0"/>
              <a:t> </a:t>
            </a:r>
            <a:r>
              <a:rPr lang="en-US" altLang="zh-CN" sz="3200" dirty="0"/>
              <a:t>question-agnostic</a:t>
            </a:r>
            <a:r>
              <a:rPr lang="zh-CN" altLang="en-US" sz="3200" dirty="0"/>
              <a:t> </a:t>
            </a:r>
            <a:r>
              <a:rPr lang="en-US" altLang="zh-CN" sz="3200" dirty="0"/>
              <a:t>captions.</a:t>
            </a:r>
            <a:endParaRPr lang="en-US" sz="3200" dirty="0"/>
          </a:p>
        </p:txBody>
      </p:sp>
      <p:pic>
        <p:nvPicPr>
          <p:cNvPr id="7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E1D67B4A-BB25-2445-BB91-45A912DD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148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B18C-4A96-7240-B8B8-C1B42EE5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639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Effects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of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Adjusting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Visual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Attention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FC096-7935-B745-A0D4-F54801AA3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648"/>
            <a:ext cx="10515600" cy="4351338"/>
          </a:xfrm>
        </p:spPr>
        <p:txBody>
          <a:bodyPr/>
          <a:lstStyle/>
          <a:p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VQA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6395B7-877C-364D-B735-7DF1E630BB61}"/>
              </a:ext>
            </a:extLst>
          </p:cNvPr>
          <p:cNvSpPr txBox="1">
            <a:spLocks/>
          </p:cNvSpPr>
          <p:nvPr/>
        </p:nvSpPr>
        <p:spPr>
          <a:xfrm>
            <a:off x="5903807" y="19046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human-like</a:t>
            </a:r>
            <a:r>
              <a:rPr lang="zh-CN" altLang="en-US" dirty="0"/>
              <a:t> </a:t>
            </a:r>
            <a:r>
              <a:rPr lang="en-US" altLang="zh-CN" dirty="0"/>
              <a:t>attention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84B905-103E-8C44-9173-3DC5C86B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16403"/>
            <a:ext cx="5908287" cy="345566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CC01E0-D9D0-C344-AB02-3CDDEDC5C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746" y="2405011"/>
            <a:ext cx="6054115" cy="3455668"/>
          </a:xfrm>
          <a:prstGeom prst="rect">
            <a:avLst/>
          </a:prstGeom>
        </p:spPr>
      </p:pic>
      <p:pic>
        <p:nvPicPr>
          <p:cNvPr id="7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F24B2F7E-75B2-FE4E-94E8-9FE67A26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80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B7E7-6590-8946-B1F0-D2513DD6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3399"/>
                </a:solidFill>
              </a:rPr>
              <a:t>Conclusions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A5977-5D15-124E-AD62-2F1EE158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 captions, even generated ones, can be used to improve VQA.</a:t>
            </a:r>
          </a:p>
          <a:p>
            <a:r>
              <a:rPr lang="en-US" sz="3600" dirty="0"/>
              <a:t>Question relevant captions improve VQA even more. </a:t>
            </a:r>
          </a:p>
        </p:txBody>
      </p:sp>
    </p:spTree>
    <p:extLst>
      <p:ext uri="{BB962C8B-B14F-4D97-AF65-F5344CB8AC3E}">
        <p14:creationId xmlns:p14="http://schemas.microsoft.com/office/powerpoint/2010/main" val="12421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AD17-5D8C-9C48-B262-254FFB15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7" y="647350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Visual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Question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Answering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2A343-13B6-AE4C-8B1A-2C553CCE8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751"/>
            <a:ext cx="10515600" cy="4351338"/>
          </a:xfrm>
        </p:spPr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complicated</a:t>
            </a:r>
            <a:r>
              <a:rPr lang="zh-CN" altLang="en-US" dirty="0"/>
              <a:t> </a:t>
            </a:r>
            <a:r>
              <a:rPr lang="en-US" altLang="zh-CN" dirty="0"/>
              <a:t>multimodal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involving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objects,</a:t>
            </a:r>
            <a:r>
              <a:rPr lang="zh-CN" altLang="en-US" dirty="0"/>
              <a:t> </a:t>
            </a:r>
            <a:r>
              <a:rPr lang="en-US" altLang="zh-CN" dirty="0"/>
              <a:t>attributes,</a:t>
            </a:r>
            <a:r>
              <a:rPr lang="zh-CN" altLang="en-US" dirty="0"/>
              <a:t> </a:t>
            </a:r>
            <a:r>
              <a:rPr lang="en-US" altLang="zh-CN" dirty="0"/>
              <a:t>relations,</a:t>
            </a:r>
            <a:r>
              <a:rPr lang="zh-CN" altLang="en-US" dirty="0"/>
              <a:t> </a:t>
            </a:r>
            <a:r>
              <a:rPr lang="en-US" altLang="zh-CN" dirty="0"/>
              <a:t>etc.</a:t>
            </a:r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12A4A-BE37-9A4D-9F48-A4FC0EAC4342}"/>
              </a:ext>
            </a:extLst>
          </p:cNvPr>
          <p:cNvSpPr txBox="1"/>
          <p:nvPr/>
        </p:nvSpPr>
        <p:spPr>
          <a:xfrm>
            <a:off x="1695648" y="5111571"/>
            <a:ext cx="61274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Necessary</a:t>
            </a:r>
            <a:r>
              <a:rPr lang="zh-CN" altLang="en-US" sz="2400" dirty="0">
                <a:solidFill>
                  <a:srgbClr val="0000FF"/>
                </a:solidFill>
              </a:rPr>
              <a:t> </a:t>
            </a:r>
            <a:r>
              <a:rPr lang="en-US" altLang="zh-CN" sz="2400" dirty="0">
                <a:solidFill>
                  <a:srgbClr val="0000FF"/>
                </a:solidFill>
              </a:rPr>
              <a:t>Knowledge:</a:t>
            </a:r>
          </a:p>
          <a:p>
            <a:r>
              <a:rPr lang="en-US" altLang="zh-CN" sz="2400" dirty="0"/>
              <a:t>Object</a:t>
            </a:r>
            <a:r>
              <a:rPr lang="zh-CN" altLang="en-US" sz="2400" dirty="0"/>
              <a:t> </a:t>
            </a:r>
            <a:r>
              <a:rPr lang="en-US" altLang="zh-CN" sz="2400" dirty="0"/>
              <a:t>level:</a:t>
            </a:r>
            <a:r>
              <a:rPr lang="zh-CN" altLang="en-US" sz="2400" dirty="0"/>
              <a:t> </a:t>
            </a:r>
            <a:r>
              <a:rPr lang="en-US" altLang="zh-CN" sz="2400" dirty="0"/>
              <a:t>[person,</a:t>
            </a:r>
            <a:r>
              <a:rPr lang="zh-CN" altLang="en-US" sz="2400" dirty="0"/>
              <a:t> </a:t>
            </a:r>
            <a:r>
              <a:rPr lang="en-US" altLang="zh-CN" sz="2400" dirty="0"/>
              <a:t>wetsuit]</a:t>
            </a:r>
          </a:p>
          <a:p>
            <a:r>
              <a:rPr lang="en-US" altLang="zh-CN" sz="2400" dirty="0"/>
              <a:t>Attribute</a:t>
            </a:r>
            <a:r>
              <a:rPr lang="zh-CN" altLang="en-US" sz="2400" dirty="0"/>
              <a:t> </a:t>
            </a:r>
            <a:r>
              <a:rPr lang="en-US" altLang="zh-CN" sz="2400" dirty="0"/>
              <a:t>level:</a:t>
            </a:r>
            <a:r>
              <a:rPr lang="zh-CN" altLang="en-US" sz="2400" dirty="0"/>
              <a:t> </a:t>
            </a:r>
            <a:r>
              <a:rPr lang="en-US" altLang="zh-CN" sz="2400" dirty="0"/>
              <a:t>[wetsuit is full, person is young]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r>
              <a:rPr lang="en-US" altLang="zh-CN" sz="2400" dirty="0"/>
              <a:t>Relational</a:t>
            </a:r>
            <a:r>
              <a:rPr lang="zh-CN" altLang="en-US" sz="2400" dirty="0"/>
              <a:t> </a:t>
            </a:r>
            <a:r>
              <a:rPr lang="en-US" altLang="zh-CN" sz="2400" dirty="0"/>
              <a:t>level:</a:t>
            </a:r>
            <a:r>
              <a:rPr lang="zh-CN" altLang="en-US" sz="2400" dirty="0"/>
              <a:t> </a:t>
            </a:r>
            <a:r>
              <a:rPr lang="en-US" altLang="zh-CN" sz="2400" dirty="0"/>
              <a:t>[</a:t>
            </a:r>
            <a:r>
              <a:rPr lang="en-US" sz="2400" dirty="0"/>
              <a:t>wetsuit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person]</a:t>
            </a:r>
            <a:endParaRPr lang="en-US" sz="2400" dirty="0"/>
          </a:p>
        </p:txBody>
      </p:sp>
      <p:pic>
        <p:nvPicPr>
          <p:cNvPr id="8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6078E195-8A74-5748-9212-DBF22D423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9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62158516-3003-244D-9EF4-66E62E98D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8" t="5003" r="19192" b="41278"/>
          <a:stretch/>
        </p:blipFill>
        <p:spPr>
          <a:xfrm>
            <a:off x="1363846" y="3077731"/>
            <a:ext cx="3614131" cy="2033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7172F-637B-DC4D-9A96-AF5F4E26256A}"/>
              </a:ext>
            </a:extLst>
          </p:cNvPr>
          <p:cNvSpPr txBox="1"/>
          <p:nvPr/>
        </p:nvSpPr>
        <p:spPr>
          <a:xfrm>
            <a:off x="1488023" y="2645813"/>
            <a:ext cx="550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Does this boy have a full wetsuit on?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D2E893-36CA-9740-9DB0-2A61AFFE8AFC}"/>
              </a:ext>
            </a:extLst>
          </p:cNvPr>
          <p:cNvCxnSpPr>
            <a:cxnSpLocks/>
          </p:cNvCxnSpPr>
          <p:nvPr/>
        </p:nvCxnSpPr>
        <p:spPr>
          <a:xfrm>
            <a:off x="5070321" y="3174662"/>
            <a:ext cx="711623" cy="69275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62E45B-F934-DD41-BAF3-92271D7B041A}"/>
              </a:ext>
            </a:extLst>
          </p:cNvPr>
          <p:cNvCxnSpPr>
            <a:cxnSpLocks/>
          </p:cNvCxnSpPr>
          <p:nvPr/>
        </p:nvCxnSpPr>
        <p:spPr>
          <a:xfrm>
            <a:off x="4976690" y="4097006"/>
            <a:ext cx="80525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DF7E756-3C00-A347-BE98-262985DAA8E9}"/>
              </a:ext>
            </a:extLst>
          </p:cNvPr>
          <p:cNvSpPr/>
          <p:nvPr/>
        </p:nvSpPr>
        <p:spPr>
          <a:xfrm>
            <a:off x="5859434" y="3549113"/>
            <a:ext cx="1843224" cy="9608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VQA</a:t>
            </a:r>
          </a:p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System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704098-A139-9849-800A-F4E541D97B90}"/>
              </a:ext>
            </a:extLst>
          </p:cNvPr>
          <p:cNvCxnSpPr>
            <a:cxnSpLocks/>
          </p:cNvCxnSpPr>
          <p:nvPr/>
        </p:nvCxnSpPr>
        <p:spPr>
          <a:xfrm>
            <a:off x="7764650" y="4097006"/>
            <a:ext cx="805257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B5942E0-0188-C541-A4E8-523BE6502455}"/>
              </a:ext>
            </a:extLst>
          </p:cNvPr>
          <p:cNvSpPr/>
          <p:nvPr/>
        </p:nvSpPr>
        <p:spPr>
          <a:xfrm>
            <a:off x="8590821" y="3794388"/>
            <a:ext cx="857448" cy="4991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54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1744-3A56-2340-BA2D-B5D073CB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50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More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S</a:t>
            </a:r>
            <a:r>
              <a:rPr lang="en-US" b="1" dirty="0">
                <a:solidFill>
                  <a:srgbClr val="333399"/>
                </a:solidFill>
              </a:rPr>
              <a:t>ophisticated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Visual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Features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6DEE8B-9DEB-C347-8E23-75953C1FC469}"/>
              </a:ext>
            </a:extLst>
          </p:cNvPr>
          <p:cNvSpPr txBox="1">
            <a:spLocks/>
          </p:cNvSpPr>
          <p:nvPr/>
        </p:nvSpPr>
        <p:spPr>
          <a:xfrm>
            <a:off x="1170708" y="1690688"/>
            <a:ext cx="49139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CNN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</a:p>
          <a:p>
            <a:pPr lvl="1"/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vector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</a:p>
          <a:p>
            <a:r>
              <a:rPr lang="en-US" altLang="zh-CN" dirty="0"/>
              <a:t>Detecting</a:t>
            </a:r>
            <a:r>
              <a:rPr lang="zh-CN" altLang="en-US" dirty="0"/>
              <a:t> </a:t>
            </a:r>
            <a:r>
              <a:rPr lang="en-US" altLang="zh-CN" dirty="0"/>
              <a:t>Common Objects</a:t>
            </a:r>
          </a:p>
          <a:p>
            <a:pPr lvl="1"/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vectors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</a:p>
          <a:p>
            <a:r>
              <a:rPr lang="en-US" altLang="zh-CN" dirty="0"/>
              <a:t>Mining</a:t>
            </a:r>
            <a:r>
              <a:rPr lang="zh-CN" altLang="en-US" dirty="0"/>
              <a:t> </a:t>
            </a:r>
            <a:r>
              <a:rPr lang="en-US" altLang="zh-CN" dirty="0"/>
              <a:t>Attributes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Objects</a:t>
            </a:r>
          </a:p>
          <a:p>
            <a:pPr lvl="1"/>
            <a:r>
              <a:rPr lang="en-US" altLang="zh-CN" dirty="0"/>
              <a:t>N</a:t>
            </a:r>
            <a:r>
              <a:rPr lang="zh-CN" altLang="en-US" dirty="0"/>
              <a:t> </a:t>
            </a:r>
            <a:r>
              <a:rPr lang="en-US" altLang="zh-CN" dirty="0"/>
              <a:t>object</a:t>
            </a:r>
            <a:r>
              <a:rPr lang="zh-CN" altLang="en-US" dirty="0"/>
              <a:t> </a:t>
            </a:r>
            <a:r>
              <a:rPr lang="en-US" altLang="zh-CN" dirty="0"/>
              <a:t>vectors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</a:p>
          <a:p>
            <a:r>
              <a:rPr lang="en-US" altLang="zh-CN" dirty="0"/>
              <a:t>Detecting</a:t>
            </a:r>
            <a:r>
              <a:rPr lang="zh-CN" altLang="en-US" dirty="0"/>
              <a:t> </a:t>
            </a:r>
            <a:r>
              <a:rPr lang="en-US" altLang="zh-CN" dirty="0"/>
              <a:t>relations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Potentially</a:t>
            </a:r>
            <a:r>
              <a:rPr lang="zh-CN" altLang="en-US" dirty="0"/>
              <a:t> </a:t>
            </a:r>
            <a:r>
              <a:rPr lang="en-US" altLang="zh-CN" b="1" dirty="0"/>
              <a:t>N(N-1)</a:t>
            </a:r>
            <a:r>
              <a:rPr lang="zh-CN" altLang="en-US" dirty="0"/>
              <a:t> </a:t>
            </a:r>
            <a:r>
              <a:rPr lang="en-US" altLang="zh-CN" dirty="0"/>
              <a:t>relation</a:t>
            </a:r>
            <a:r>
              <a:rPr lang="zh-CN" altLang="en-US" dirty="0"/>
              <a:t> 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    vector</a:t>
            </a:r>
            <a:r>
              <a:rPr lang="zh-CN" altLang="en-US" dirty="0"/>
              <a:t> </a:t>
            </a:r>
            <a:r>
              <a:rPr lang="en-US" altLang="zh-CN" dirty="0"/>
              <a:t>per</a:t>
            </a:r>
            <a:r>
              <a:rPr lang="zh-CN" altLang="en-US" dirty="0"/>
              <a:t> </a:t>
            </a:r>
            <a:r>
              <a:rPr lang="en-US" altLang="zh-CN" dirty="0"/>
              <a:t>image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6" name="Picture 5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E8E5DAA3-DD2C-B243-8D83-219D8387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229" y="1690688"/>
            <a:ext cx="5232063" cy="3971136"/>
          </a:xfrm>
          <a:prstGeom prst="rect">
            <a:avLst/>
          </a:prstGeom>
        </p:spPr>
      </p:pic>
      <p:pic>
        <p:nvPicPr>
          <p:cNvPr id="5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501D2DCE-2354-524F-BE3B-460F129B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1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B5801-8E5A-2748-AE12-58AF239C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7350"/>
            <a:ext cx="10666801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A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Typical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Current Method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sz="4000" dirty="0">
                <a:solidFill>
                  <a:srgbClr val="C00000"/>
                </a:solidFill>
              </a:rPr>
              <a:t>(Anderson</a:t>
            </a:r>
            <a:r>
              <a:rPr lang="zh-CN" altLang="en-US" sz="4000" dirty="0">
                <a:solidFill>
                  <a:srgbClr val="C00000"/>
                </a:solidFill>
              </a:rPr>
              <a:t> </a:t>
            </a:r>
            <a:r>
              <a:rPr lang="en-US" altLang="zh-CN" sz="4000" dirty="0">
                <a:solidFill>
                  <a:srgbClr val="C00000"/>
                </a:solidFill>
              </a:rPr>
              <a:t>et</a:t>
            </a:r>
            <a:r>
              <a:rPr lang="zh-CN" altLang="en-US" sz="4000" dirty="0">
                <a:solidFill>
                  <a:srgbClr val="C00000"/>
                </a:solidFill>
              </a:rPr>
              <a:t> </a:t>
            </a:r>
            <a:r>
              <a:rPr lang="en-US" altLang="zh-CN" sz="4000" dirty="0">
                <a:solidFill>
                  <a:srgbClr val="C00000"/>
                </a:solidFill>
              </a:rPr>
              <a:t>al., 2018)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EF6027-6C88-594B-9AA1-A18E0BA9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99" y="1641637"/>
            <a:ext cx="10955103" cy="435133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Use</a:t>
            </a:r>
            <a:r>
              <a:rPr lang="zh-CN" altLang="en-US" sz="3200" dirty="0"/>
              <a:t> </a:t>
            </a:r>
            <a:r>
              <a:rPr lang="en-US" altLang="zh-CN" sz="3200" dirty="0"/>
              <a:t>detected</a:t>
            </a:r>
            <a:r>
              <a:rPr lang="zh-CN" altLang="en-US" sz="3200" dirty="0"/>
              <a:t> </a:t>
            </a:r>
            <a:r>
              <a:rPr lang="en-US" altLang="zh-CN" sz="3200" dirty="0"/>
              <a:t>features</a:t>
            </a:r>
            <a:r>
              <a:rPr lang="zh-CN" altLang="en-US" sz="3200" dirty="0"/>
              <a:t> </a:t>
            </a:r>
            <a:r>
              <a:rPr lang="en-US" altLang="zh-CN" sz="3200" dirty="0"/>
              <a:t>as</a:t>
            </a:r>
            <a:r>
              <a:rPr lang="zh-CN" altLang="en-US" sz="3200" dirty="0"/>
              <a:t> </a:t>
            </a:r>
            <a:r>
              <a:rPr lang="en-US" altLang="zh-CN" sz="3200" dirty="0"/>
              <a:t>“bottom</a:t>
            </a:r>
            <a:r>
              <a:rPr lang="zh-CN" altLang="en-US" sz="3200" dirty="0"/>
              <a:t> </a:t>
            </a:r>
            <a:r>
              <a:rPr lang="en-US" altLang="zh-CN" sz="3200" dirty="0"/>
              <a:t>up</a:t>
            </a:r>
            <a:r>
              <a:rPr lang="zh-CN" altLang="en-US" sz="3200" dirty="0"/>
              <a:t> </a:t>
            </a:r>
            <a:r>
              <a:rPr lang="en-US" altLang="zh-CN" sz="3200" dirty="0"/>
              <a:t>attention”</a:t>
            </a:r>
          </a:p>
          <a:p>
            <a:r>
              <a:rPr lang="en-US" altLang="zh-CN" sz="3200" dirty="0"/>
              <a:t>Learn</a:t>
            </a:r>
            <a:r>
              <a:rPr lang="zh-CN" altLang="en-US" sz="3200" dirty="0"/>
              <a:t> </a:t>
            </a:r>
            <a:r>
              <a:rPr lang="en-US" altLang="zh-CN" sz="3200" dirty="0"/>
              <a:t>a</a:t>
            </a:r>
            <a:r>
              <a:rPr lang="zh-CN" altLang="en-US" sz="3200" dirty="0"/>
              <a:t> </a:t>
            </a:r>
            <a:r>
              <a:rPr lang="en-US" altLang="zh-CN" sz="3200" dirty="0"/>
              <a:t>“top</a:t>
            </a:r>
            <a:r>
              <a:rPr lang="zh-CN" altLang="en-US" sz="3200" dirty="0"/>
              <a:t> </a:t>
            </a:r>
            <a:r>
              <a:rPr lang="en-US" altLang="zh-CN" sz="3200" dirty="0"/>
              <a:t>down</a:t>
            </a:r>
            <a:r>
              <a:rPr lang="zh-CN" altLang="en-US" sz="3200" dirty="0"/>
              <a:t> </a:t>
            </a:r>
            <a:r>
              <a:rPr lang="en-US" altLang="zh-CN" sz="3200" dirty="0"/>
              <a:t>attention”</a:t>
            </a:r>
            <a:r>
              <a:rPr lang="zh-CN" altLang="en-US" sz="3200" dirty="0"/>
              <a:t> </a:t>
            </a:r>
            <a:r>
              <a:rPr lang="en-US" altLang="zh-CN" sz="3200" dirty="0"/>
              <a:t>over these high-level features</a:t>
            </a:r>
            <a:endParaRPr lang="en-US" sz="3200" dirty="0"/>
          </a:p>
        </p:txBody>
      </p:sp>
      <p:pic>
        <p:nvPicPr>
          <p:cNvPr id="5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3A9A3BC6-D06F-F345-9C23-68210912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9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0E924DF6-DE37-F14E-B8D2-826E117C8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8" t="5003" r="19192" b="41278"/>
          <a:stretch/>
        </p:blipFill>
        <p:spPr>
          <a:xfrm>
            <a:off x="821692" y="5258442"/>
            <a:ext cx="1920240" cy="108060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FE5724C-2EF0-9F48-9062-21AA1B4047B7}"/>
              </a:ext>
            </a:extLst>
          </p:cNvPr>
          <p:cNvGrpSpPr>
            <a:grpSpLocks noChangeAspect="1"/>
          </p:cNvGrpSpPr>
          <p:nvPr/>
        </p:nvGrpSpPr>
        <p:grpSpPr>
          <a:xfrm>
            <a:off x="3014485" y="5254482"/>
            <a:ext cx="1914960" cy="1187865"/>
            <a:chOff x="3882707" y="3185507"/>
            <a:chExt cx="3614131" cy="2033840"/>
          </a:xfrm>
        </p:grpSpPr>
        <p:pic>
          <p:nvPicPr>
            <p:cNvPr id="7" name="Content Placeholder 9" descr="A person riding a wave on a surfboard in the water&#10;&#10;Description automatically generated">
              <a:extLst>
                <a:ext uri="{FF2B5EF4-FFF2-40B4-BE49-F238E27FC236}">
                  <a16:creationId xmlns:a16="http://schemas.microsoft.com/office/drawing/2014/main" id="{42FD9EFD-9F93-A74C-9AE2-D5531B53E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338" t="5003" r="19192" b="41278"/>
            <a:stretch/>
          </p:blipFill>
          <p:spPr>
            <a:xfrm>
              <a:off x="3882707" y="3185507"/>
              <a:ext cx="3614131" cy="20338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C8B352-CE59-FE42-A2FD-03AEFAFCA7FD}"/>
                </a:ext>
              </a:extLst>
            </p:cNvPr>
            <p:cNvSpPr/>
            <p:nvPr/>
          </p:nvSpPr>
          <p:spPr>
            <a:xfrm>
              <a:off x="4947030" y="3383443"/>
              <a:ext cx="864158" cy="11656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A9031D-ECC6-244E-BD44-8D93A9BD9401}"/>
                </a:ext>
              </a:extLst>
            </p:cNvPr>
            <p:cNvSpPr/>
            <p:nvPr/>
          </p:nvSpPr>
          <p:spPr>
            <a:xfrm>
              <a:off x="4747738" y="4155545"/>
              <a:ext cx="1140596" cy="6877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2F14C6-6F5F-7F49-A1C2-6A651BD81E4E}"/>
                </a:ext>
              </a:extLst>
            </p:cNvPr>
            <p:cNvSpPr/>
            <p:nvPr/>
          </p:nvSpPr>
          <p:spPr>
            <a:xfrm>
              <a:off x="5618262" y="3335020"/>
              <a:ext cx="477738" cy="3527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E1FBFC-5EAD-0D41-ADA0-9013F751EC34}"/>
                </a:ext>
              </a:extLst>
            </p:cNvPr>
            <p:cNvSpPr/>
            <p:nvPr/>
          </p:nvSpPr>
          <p:spPr>
            <a:xfrm>
              <a:off x="5618262" y="3740948"/>
              <a:ext cx="109298" cy="14473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B27C11-80A7-E04B-AEB9-86E54C50647D}"/>
                </a:ext>
              </a:extLst>
            </p:cNvPr>
            <p:cNvSpPr/>
            <p:nvPr/>
          </p:nvSpPr>
          <p:spPr>
            <a:xfrm>
              <a:off x="4976803" y="3838036"/>
              <a:ext cx="109298" cy="14473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8E1DAB8-E85F-544D-9022-B0F3152A83DF}"/>
                </a:ext>
              </a:extLst>
            </p:cNvPr>
            <p:cNvSpPr/>
            <p:nvPr/>
          </p:nvSpPr>
          <p:spPr>
            <a:xfrm>
              <a:off x="4160018" y="3837258"/>
              <a:ext cx="3195375" cy="51622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A8913B-8DE7-8945-BAAC-2A55BE16FAE2}"/>
                </a:ext>
              </a:extLst>
            </p:cNvPr>
            <p:cNvSpPr/>
            <p:nvPr/>
          </p:nvSpPr>
          <p:spPr>
            <a:xfrm>
              <a:off x="5031050" y="3740948"/>
              <a:ext cx="503584" cy="7305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AAAF7E-8E17-F943-BC71-1A9876E46441}"/>
                </a:ext>
              </a:extLst>
            </p:cNvPr>
            <p:cNvSpPr/>
            <p:nvPr/>
          </p:nvSpPr>
          <p:spPr>
            <a:xfrm>
              <a:off x="5305530" y="3322461"/>
              <a:ext cx="283352" cy="45704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7B4943-8AF7-3F47-AC14-BE985E38BA9E}"/>
                </a:ext>
              </a:extLst>
            </p:cNvPr>
            <p:cNvSpPr/>
            <p:nvPr/>
          </p:nvSpPr>
          <p:spPr>
            <a:xfrm>
              <a:off x="5146391" y="4292535"/>
              <a:ext cx="199725" cy="29083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01AB94-F50B-0145-99BC-D816568F58B9}"/>
                </a:ext>
              </a:extLst>
            </p:cNvPr>
            <p:cNvSpPr/>
            <p:nvPr/>
          </p:nvSpPr>
          <p:spPr>
            <a:xfrm>
              <a:off x="5588881" y="3938884"/>
              <a:ext cx="1766512" cy="118149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F2B32A-19A3-534A-9F6C-7FEA20BEC2A1}"/>
              </a:ext>
            </a:extLst>
          </p:cNvPr>
          <p:cNvGrpSpPr>
            <a:grpSpLocks noChangeAspect="1"/>
          </p:cNvGrpSpPr>
          <p:nvPr/>
        </p:nvGrpSpPr>
        <p:grpSpPr>
          <a:xfrm>
            <a:off x="4929445" y="5224085"/>
            <a:ext cx="2110834" cy="1187865"/>
            <a:chOff x="7409640" y="3195115"/>
            <a:chExt cx="3614131" cy="2033840"/>
          </a:xfrm>
        </p:grpSpPr>
        <p:pic>
          <p:nvPicPr>
            <p:cNvPr id="20" name="Content Placeholder 9" descr="A person riding a wave on a surfboard in the water&#10;&#10;Description automatically generated">
              <a:extLst>
                <a:ext uri="{FF2B5EF4-FFF2-40B4-BE49-F238E27FC236}">
                  <a16:creationId xmlns:a16="http://schemas.microsoft.com/office/drawing/2014/main" id="{AD26554C-199E-6243-84FF-0294885D9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338" t="5003" r="19192" b="41278"/>
            <a:stretch/>
          </p:blipFill>
          <p:spPr>
            <a:xfrm>
              <a:off x="7409640" y="3195115"/>
              <a:ext cx="3614131" cy="2033840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D812862-D828-244E-9E10-E3984D4F269E}"/>
                </a:ext>
              </a:extLst>
            </p:cNvPr>
            <p:cNvSpPr/>
            <p:nvPr/>
          </p:nvSpPr>
          <p:spPr>
            <a:xfrm>
              <a:off x="8473963" y="3393051"/>
              <a:ext cx="864158" cy="11656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A856A1-BF3C-7B40-A30F-B305A27B22A7}"/>
                </a:ext>
              </a:extLst>
            </p:cNvPr>
            <p:cNvSpPr/>
            <p:nvPr/>
          </p:nvSpPr>
          <p:spPr>
            <a:xfrm>
              <a:off x="8274671" y="4165153"/>
              <a:ext cx="1140596" cy="6877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38F1839-EE15-9F4E-B070-EBF56AA2BF90}"/>
                </a:ext>
              </a:extLst>
            </p:cNvPr>
            <p:cNvSpPr/>
            <p:nvPr/>
          </p:nvSpPr>
          <p:spPr>
            <a:xfrm>
              <a:off x="8557983" y="3750556"/>
              <a:ext cx="503584" cy="7305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6">
            <a:extLst>
              <a:ext uri="{FF2B5EF4-FFF2-40B4-BE49-F238E27FC236}">
                <a16:creationId xmlns:a16="http://schemas.microsoft.com/office/drawing/2014/main" id="{B6803E61-EB9B-544D-8F16-B88D31E9E64A}"/>
              </a:ext>
            </a:extLst>
          </p:cNvPr>
          <p:cNvCxnSpPr>
            <a:cxnSpLocks/>
          </p:cNvCxnSpPr>
          <p:nvPr/>
        </p:nvCxnSpPr>
        <p:spPr>
          <a:xfrm>
            <a:off x="2413682" y="3108351"/>
            <a:ext cx="28800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33841E9C-7772-E94B-BFF7-4A0613CF0F7B}"/>
              </a:ext>
            </a:extLst>
          </p:cNvPr>
          <p:cNvSpPr/>
          <p:nvPr/>
        </p:nvSpPr>
        <p:spPr>
          <a:xfrm>
            <a:off x="2718234" y="2927155"/>
            <a:ext cx="980587" cy="36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Word Embedding</a:t>
            </a:r>
          </a:p>
        </p:txBody>
      </p:sp>
      <p:sp>
        <p:nvSpPr>
          <p:cNvPr id="35" name="Rounded Rectangle 11">
            <a:extLst>
              <a:ext uri="{FF2B5EF4-FFF2-40B4-BE49-F238E27FC236}">
                <a16:creationId xmlns:a16="http://schemas.microsoft.com/office/drawing/2014/main" id="{25C3376D-11C8-644E-9BAA-2A0539A85142}"/>
              </a:ext>
            </a:extLst>
          </p:cNvPr>
          <p:cNvSpPr/>
          <p:nvPr/>
        </p:nvSpPr>
        <p:spPr>
          <a:xfrm>
            <a:off x="4040376" y="2927155"/>
            <a:ext cx="731541" cy="36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0">
                <a:extLst>
                  <a:ext uri="{FF2B5EF4-FFF2-40B4-BE49-F238E27FC236}">
                    <a16:creationId xmlns:a16="http://schemas.microsoft.com/office/drawing/2014/main" id="{37CFB310-9E67-1943-9234-C08EF1CB3D7F}"/>
                  </a:ext>
                </a:extLst>
              </p:cNvPr>
              <p:cNvSpPr/>
              <p:nvPr/>
            </p:nvSpPr>
            <p:spPr>
              <a:xfrm>
                <a:off x="4878949" y="3576438"/>
                <a:ext cx="396000" cy="3960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0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400" b="1" i="0" dirty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1400" b="1" i="0" dirty="0" smtClean="0">
                              <a:latin typeface="Cambria Math" panose="02040503050406030204" pitchFamily="18" charset="0"/>
                            </a:rPr>
                            <m:t>𝐪𝐯</m:t>
                          </m:r>
                        </m:sup>
                      </m:sSup>
                      <m:r>
                        <a:rPr lang="en-US" sz="1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Oval 30">
                <a:extLst>
                  <a:ext uri="{FF2B5EF4-FFF2-40B4-BE49-F238E27FC236}">
                    <a16:creationId xmlns:a16="http://schemas.microsoft.com/office/drawing/2014/main" id="{37CFB310-9E67-1943-9234-C08EF1CB3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949" y="3576438"/>
                <a:ext cx="396000" cy="396000"/>
              </a:xfrm>
              <a:prstGeom prst="ellipse">
                <a:avLst/>
              </a:prstGeom>
              <a:blipFill>
                <a:blip r:embed="rId5"/>
                <a:stretch>
                  <a:fillRect l="-34375"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4">
            <a:extLst>
              <a:ext uri="{FF2B5EF4-FFF2-40B4-BE49-F238E27FC236}">
                <a16:creationId xmlns:a16="http://schemas.microsoft.com/office/drawing/2014/main" id="{60936842-AF95-6E44-B601-4261036157EF}"/>
              </a:ext>
            </a:extLst>
          </p:cNvPr>
          <p:cNvSpPr txBox="1"/>
          <p:nvPr/>
        </p:nvSpPr>
        <p:spPr>
          <a:xfrm>
            <a:off x="1404312" y="4471892"/>
            <a:ext cx="95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Image</a:t>
            </a:r>
          </a:p>
        </p:txBody>
      </p:sp>
      <p:cxnSp>
        <p:nvCxnSpPr>
          <p:cNvPr id="38" name="Straight Connector 35">
            <a:extLst>
              <a:ext uri="{FF2B5EF4-FFF2-40B4-BE49-F238E27FC236}">
                <a16:creationId xmlns:a16="http://schemas.microsoft.com/office/drawing/2014/main" id="{363C9C08-4E4B-ED4E-9114-EDBF293D46C1}"/>
              </a:ext>
            </a:extLst>
          </p:cNvPr>
          <p:cNvCxnSpPr>
            <a:cxnSpLocks/>
          </p:cNvCxnSpPr>
          <p:nvPr/>
        </p:nvCxnSpPr>
        <p:spPr>
          <a:xfrm>
            <a:off x="2298700" y="4656558"/>
            <a:ext cx="49303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ounded Rectangle 36">
            <a:extLst>
              <a:ext uri="{FF2B5EF4-FFF2-40B4-BE49-F238E27FC236}">
                <a16:creationId xmlns:a16="http://schemas.microsoft.com/office/drawing/2014/main" id="{DD020810-FBB9-D943-83FA-856EF74A83F3}"/>
              </a:ext>
            </a:extLst>
          </p:cNvPr>
          <p:cNvSpPr/>
          <p:nvPr/>
        </p:nvSpPr>
        <p:spPr>
          <a:xfrm>
            <a:off x="2855110" y="4481224"/>
            <a:ext cx="895658" cy="36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CNN</a:t>
            </a: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14DE28D8-CF3D-7146-9E95-3170E35307B6}"/>
              </a:ext>
            </a:extLst>
          </p:cNvPr>
          <p:cNvSpPr/>
          <p:nvPr/>
        </p:nvSpPr>
        <p:spPr>
          <a:xfrm>
            <a:off x="4009971" y="4400557"/>
            <a:ext cx="63942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7EEFAA9F-6423-1943-9944-611A4795F939}"/>
              </a:ext>
            </a:extLst>
          </p:cNvPr>
          <p:cNvSpPr/>
          <p:nvPr/>
        </p:nvSpPr>
        <p:spPr>
          <a:xfrm>
            <a:off x="4134654" y="4400557"/>
            <a:ext cx="63942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81B020B3-D031-7C4B-9C21-5E94CD02CD0B}"/>
              </a:ext>
            </a:extLst>
          </p:cNvPr>
          <p:cNvSpPr/>
          <p:nvPr/>
        </p:nvSpPr>
        <p:spPr>
          <a:xfrm>
            <a:off x="4571871" y="4400557"/>
            <a:ext cx="63942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0">
            <a:extLst>
              <a:ext uri="{FF2B5EF4-FFF2-40B4-BE49-F238E27FC236}">
                <a16:creationId xmlns:a16="http://schemas.microsoft.com/office/drawing/2014/main" id="{372DA9A0-F2EF-2845-8917-E3B9D2B180EA}"/>
              </a:ext>
            </a:extLst>
          </p:cNvPr>
          <p:cNvSpPr txBox="1"/>
          <p:nvPr/>
        </p:nvSpPr>
        <p:spPr>
          <a:xfrm>
            <a:off x="4114152" y="4199251"/>
            <a:ext cx="76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...</a:t>
            </a:r>
          </a:p>
        </p:txBody>
      </p:sp>
      <p:grpSp>
        <p:nvGrpSpPr>
          <p:cNvPr id="44" name="组合 86">
            <a:extLst>
              <a:ext uri="{FF2B5EF4-FFF2-40B4-BE49-F238E27FC236}">
                <a16:creationId xmlns:a16="http://schemas.microsoft.com/office/drawing/2014/main" id="{BE6190C6-F523-C647-82EC-3BDC31A926C4}"/>
              </a:ext>
            </a:extLst>
          </p:cNvPr>
          <p:cNvGrpSpPr/>
          <p:nvPr/>
        </p:nvGrpSpPr>
        <p:grpSpPr>
          <a:xfrm>
            <a:off x="6994091" y="3870172"/>
            <a:ext cx="180000" cy="180000"/>
            <a:chOff x="5858095" y="2375878"/>
            <a:chExt cx="293587" cy="312412"/>
          </a:xfrm>
        </p:grpSpPr>
        <p:sp>
          <p:nvSpPr>
            <p:cNvPr id="45" name="Oval 71">
              <a:extLst>
                <a:ext uri="{FF2B5EF4-FFF2-40B4-BE49-F238E27FC236}">
                  <a16:creationId xmlns:a16="http://schemas.microsoft.com/office/drawing/2014/main" id="{5D6EA40E-5A2F-C343-8916-60F6AFA9A5D2}"/>
                </a:ext>
              </a:extLst>
            </p:cNvPr>
            <p:cNvSpPr/>
            <p:nvPr/>
          </p:nvSpPr>
          <p:spPr>
            <a:xfrm>
              <a:off x="5858095" y="2375878"/>
              <a:ext cx="293587" cy="31241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cxnSp>
          <p:nvCxnSpPr>
            <p:cNvPr id="46" name="Straight Connector 73">
              <a:extLst>
                <a:ext uri="{FF2B5EF4-FFF2-40B4-BE49-F238E27FC236}">
                  <a16:creationId xmlns:a16="http://schemas.microsoft.com/office/drawing/2014/main" id="{47E73A73-4C36-054B-BCB3-0E379E612D89}"/>
                </a:ext>
              </a:extLst>
            </p:cNvPr>
            <p:cNvCxnSpPr>
              <a:stCxn id="45" idx="7"/>
              <a:endCxn id="45" idx="3"/>
            </p:cNvCxnSpPr>
            <p:nvPr/>
          </p:nvCxnSpPr>
          <p:spPr>
            <a:xfrm flipH="1">
              <a:off x="5901090" y="2421630"/>
              <a:ext cx="207597" cy="22090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75">
              <a:extLst>
                <a:ext uri="{FF2B5EF4-FFF2-40B4-BE49-F238E27FC236}">
                  <a16:creationId xmlns:a16="http://schemas.microsoft.com/office/drawing/2014/main" id="{0436D4BD-A919-8341-B5A4-C5CFBA1CDCF8}"/>
                </a:ext>
              </a:extLst>
            </p:cNvPr>
            <p:cNvCxnSpPr>
              <a:stCxn id="45" idx="1"/>
              <a:endCxn id="45" idx="5"/>
            </p:cNvCxnSpPr>
            <p:nvPr/>
          </p:nvCxnSpPr>
          <p:spPr>
            <a:xfrm>
              <a:off x="5901090" y="2421630"/>
              <a:ext cx="207597" cy="2209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Rounded Rectangle 274">
            <a:extLst>
              <a:ext uri="{FF2B5EF4-FFF2-40B4-BE49-F238E27FC236}">
                <a16:creationId xmlns:a16="http://schemas.microsoft.com/office/drawing/2014/main" id="{5DF9874F-FC75-184A-A57A-BEBF2D82AFAE}"/>
              </a:ext>
            </a:extLst>
          </p:cNvPr>
          <p:cNvSpPr/>
          <p:nvPr/>
        </p:nvSpPr>
        <p:spPr>
          <a:xfrm>
            <a:off x="7483436" y="3673331"/>
            <a:ext cx="1260000" cy="54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Prediction</a:t>
            </a:r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6A8D8CD4-0D0C-334D-B110-8CDB12C060AE}"/>
              </a:ext>
            </a:extLst>
          </p:cNvPr>
          <p:cNvSpPr txBox="1"/>
          <p:nvPr/>
        </p:nvSpPr>
        <p:spPr>
          <a:xfrm>
            <a:off x="1404312" y="2913190"/>
            <a:ext cx="12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Question</a:t>
            </a: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90B338BC-1CDF-6C43-B44C-FD2487475DE8}"/>
              </a:ext>
            </a:extLst>
          </p:cNvPr>
          <p:cNvSpPr/>
          <p:nvPr/>
        </p:nvSpPr>
        <p:spPr>
          <a:xfrm>
            <a:off x="5234353" y="2836659"/>
            <a:ext cx="63942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圆角右箭头 78">
            <a:extLst>
              <a:ext uri="{FF2B5EF4-FFF2-40B4-BE49-F238E27FC236}">
                <a16:creationId xmlns:a16="http://schemas.microsoft.com/office/drawing/2014/main" id="{0B89BFAA-02D1-E547-B35C-69AFC53465F9}"/>
              </a:ext>
            </a:extLst>
          </p:cNvPr>
          <p:cNvSpPr/>
          <p:nvPr/>
        </p:nvSpPr>
        <p:spPr>
          <a:xfrm>
            <a:off x="4311395" y="3720120"/>
            <a:ext cx="535359" cy="551989"/>
          </a:xfrm>
          <a:prstGeom prst="bentArrow">
            <a:avLst>
              <a:gd name="adj1" fmla="val 6269"/>
              <a:gd name="adj2" fmla="val 10801"/>
              <a:gd name="adj3" fmla="val 23179"/>
              <a:gd name="adj4" fmla="val 35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圆角右箭头 79">
            <a:extLst>
              <a:ext uri="{FF2B5EF4-FFF2-40B4-BE49-F238E27FC236}">
                <a16:creationId xmlns:a16="http://schemas.microsoft.com/office/drawing/2014/main" id="{2D76E5DC-BA01-9746-90BB-B1E54147A12D}"/>
              </a:ext>
            </a:extLst>
          </p:cNvPr>
          <p:cNvSpPr/>
          <p:nvPr/>
        </p:nvSpPr>
        <p:spPr>
          <a:xfrm rot="10800000">
            <a:off x="5318509" y="3108350"/>
            <a:ext cx="546350" cy="706585"/>
          </a:xfrm>
          <a:prstGeom prst="bentArrow">
            <a:avLst>
              <a:gd name="adj1" fmla="val 6657"/>
              <a:gd name="adj2" fmla="val 10801"/>
              <a:gd name="adj3" fmla="val 23179"/>
              <a:gd name="adj4" fmla="val 35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下箭头 80">
            <a:extLst>
              <a:ext uri="{FF2B5EF4-FFF2-40B4-BE49-F238E27FC236}">
                <a16:creationId xmlns:a16="http://schemas.microsoft.com/office/drawing/2014/main" id="{D4FF1D92-1181-BC4A-8856-6C20F7725536}"/>
              </a:ext>
            </a:extLst>
          </p:cNvPr>
          <p:cNvSpPr/>
          <p:nvPr/>
        </p:nvSpPr>
        <p:spPr>
          <a:xfrm>
            <a:off x="4991426" y="4083425"/>
            <a:ext cx="190799" cy="532710"/>
          </a:xfrm>
          <a:prstGeom prst="downArrow">
            <a:avLst>
              <a:gd name="adj1" fmla="val 22765"/>
              <a:gd name="adj2" fmla="val 7055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8DC22217-49D6-E844-BCA0-026AE377767E}"/>
              </a:ext>
            </a:extLst>
          </p:cNvPr>
          <p:cNvSpPr/>
          <p:nvPr/>
        </p:nvSpPr>
        <p:spPr>
          <a:xfrm>
            <a:off x="5444094" y="4413314"/>
            <a:ext cx="63942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F80F9DF5-0656-2346-B331-CC18ABD6B3F4}"/>
              </a:ext>
            </a:extLst>
          </p:cNvPr>
          <p:cNvSpPr/>
          <p:nvPr/>
        </p:nvSpPr>
        <p:spPr>
          <a:xfrm>
            <a:off x="5568777" y="4413314"/>
            <a:ext cx="63942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9">
            <a:extLst>
              <a:ext uri="{FF2B5EF4-FFF2-40B4-BE49-F238E27FC236}">
                <a16:creationId xmlns:a16="http://schemas.microsoft.com/office/drawing/2014/main" id="{16A5A2A7-8FE2-EC42-B5B3-8DB9C8513B27}"/>
              </a:ext>
            </a:extLst>
          </p:cNvPr>
          <p:cNvSpPr/>
          <p:nvPr/>
        </p:nvSpPr>
        <p:spPr>
          <a:xfrm>
            <a:off x="6005994" y="4413314"/>
            <a:ext cx="63942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40">
            <a:extLst>
              <a:ext uri="{FF2B5EF4-FFF2-40B4-BE49-F238E27FC236}">
                <a16:creationId xmlns:a16="http://schemas.microsoft.com/office/drawing/2014/main" id="{A68272A1-4FE2-7146-90B4-FA03F250EE35}"/>
              </a:ext>
            </a:extLst>
          </p:cNvPr>
          <p:cNvSpPr txBox="1"/>
          <p:nvPr/>
        </p:nvSpPr>
        <p:spPr>
          <a:xfrm>
            <a:off x="5563229" y="4199251"/>
            <a:ext cx="76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...</a:t>
            </a:r>
          </a:p>
        </p:txBody>
      </p:sp>
      <p:sp>
        <p:nvSpPr>
          <p:cNvPr id="75" name="下箭头 107">
            <a:extLst>
              <a:ext uri="{FF2B5EF4-FFF2-40B4-BE49-F238E27FC236}">
                <a16:creationId xmlns:a16="http://schemas.microsoft.com/office/drawing/2014/main" id="{5392B51C-5A32-254F-81A2-5A600941637C}"/>
              </a:ext>
            </a:extLst>
          </p:cNvPr>
          <p:cNvSpPr/>
          <p:nvPr/>
        </p:nvSpPr>
        <p:spPr>
          <a:xfrm rot="16200000">
            <a:off x="6270575" y="4495611"/>
            <a:ext cx="99535" cy="310896"/>
          </a:xfrm>
          <a:prstGeom prst="downArrow">
            <a:avLst>
              <a:gd name="adj1" fmla="val 42906"/>
              <a:gd name="adj2" fmla="val 7391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76" name="Rectangle 39">
            <a:extLst>
              <a:ext uri="{FF2B5EF4-FFF2-40B4-BE49-F238E27FC236}">
                <a16:creationId xmlns:a16="http://schemas.microsoft.com/office/drawing/2014/main" id="{E78BF711-71B9-BB47-AA11-6F9026255FF6}"/>
              </a:ext>
            </a:extLst>
          </p:cNvPr>
          <p:cNvSpPr/>
          <p:nvPr/>
        </p:nvSpPr>
        <p:spPr>
          <a:xfrm>
            <a:off x="6530987" y="4400557"/>
            <a:ext cx="63942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圆角右箭头 110">
            <a:extLst>
              <a:ext uri="{FF2B5EF4-FFF2-40B4-BE49-F238E27FC236}">
                <a16:creationId xmlns:a16="http://schemas.microsoft.com/office/drawing/2014/main" id="{AA2F81E8-0ADB-2844-95A1-302000D705C5}"/>
              </a:ext>
            </a:extLst>
          </p:cNvPr>
          <p:cNvSpPr/>
          <p:nvPr/>
        </p:nvSpPr>
        <p:spPr>
          <a:xfrm rot="5400000" flipH="1">
            <a:off x="6604148" y="4172151"/>
            <a:ext cx="600536" cy="456816"/>
          </a:xfrm>
          <a:prstGeom prst="bentArrow">
            <a:avLst>
              <a:gd name="adj1" fmla="val 9691"/>
              <a:gd name="adj2" fmla="val 10801"/>
              <a:gd name="adj3" fmla="val 23179"/>
              <a:gd name="adj4" fmla="val 3586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5" name="圆角右箭头 123">
            <a:extLst>
              <a:ext uri="{FF2B5EF4-FFF2-40B4-BE49-F238E27FC236}">
                <a16:creationId xmlns:a16="http://schemas.microsoft.com/office/drawing/2014/main" id="{C358C849-68D1-D746-9C00-A74FF157705A}"/>
              </a:ext>
            </a:extLst>
          </p:cNvPr>
          <p:cNvSpPr/>
          <p:nvPr/>
        </p:nvSpPr>
        <p:spPr>
          <a:xfrm rot="5400000">
            <a:off x="5867513" y="2549627"/>
            <a:ext cx="743693" cy="1786928"/>
          </a:xfrm>
          <a:prstGeom prst="bentArrow">
            <a:avLst>
              <a:gd name="adj1" fmla="val 4810"/>
              <a:gd name="adj2" fmla="val 7180"/>
              <a:gd name="adj3" fmla="val 15252"/>
              <a:gd name="adj4" fmla="val 277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128">
                <a:extLst>
                  <a:ext uri="{FF2B5EF4-FFF2-40B4-BE49-F238E27FC236}">
                    <a16:creationId xmlns:a16="http://schemas.microsoft.com/office/drawing/2014/main" id="{A602741D-349F-A84E-B236-712CD556E37A}"/>
                  </a:ext>
                </a:extLst>
              </p:cNvPr>
              <p:cNvSpPr txBox="1"/>
              <p:nvPr/>
            </p:nvSpPr>
            <p:spPr>
              <a:xfrm>
                <a:off x="5441879" y="4115355"/>
                <a:ext cx="78367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×2048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88" name="文本框 128">
                <a:extLst>
                  <a:ext uri="{FF2B5EF4-FFF2-40B4-BE49-F238E27FC236}">
                    <a16:creationId xmlns:a16="http://schemas.microsoft.com/office/drawing/2014/main" id="{A602741D-349F-A84E-B236-712CD556E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879" y="4115355"/>
                <a:ext cx="783676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下箭头 130">
            <a:extLst>
              <a:ext uri="{FF2B5EF4-FFF2-40B4-BE49-F238E27FC236}">
                <a16:creationId xmlns:a16="http://schemas.microsoft.com/office/drawing/2014/main" id="{1CD8D2A0-3520-3B49-AF18-7C8A92FEC1D5}"/>
              </a:ext>
            </a:extLst>
          </p:cNvPr>
          <p:cNvSpPr/>
          <p:nvPr/>
        </p:nvSpPr>
        <p:spPr>
          <a:xfrm rot="16200000">
            <a:off x="4992771" y="4338449"/>
            <a:ext cx="103422" cy="696392"/>
          </a:xfrm>
          <a:prstGeom prst="downArrow">
            <a:avLst>
              <a:gd name="adj1" fmla="val 44027"/>
              <a:gd name="adj2" fmla="val 7055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矩形 131">
                <a:extLst>
                  <a:ext uri="{FF2B5EF4-FFF2-40B4-BE49-F238E27FC236}">
                    <a16:creationId xmlns:a16="http://schemas.microsoft.com/office/drawing/2014/main" id="{C4A6D5CE-A6BA-2247-BD69-0E5FB65A0878}"/>
                  </a:ext>
                </a:extLst>
              </p:cNvPr>
              <p:cNvSpPr/>
              <p:nvPr/>
            </p:nvSpPr>
            <p:spPr>
              <a:xfrm>
                <a:off x="6547826" y="4785399"/>
                <a:ext cx="3157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0" name="矩形 131">
                <a:extLst>
                  <a:ext uri="{FF2B5EF4-FFF2-40B4-BE49-F238E27FC236}">
                    <a16:creationId xmlns:a16="http://schemas.microsoft.com/office/drawing/2014/main" id="{C4A6D5CE-A6BA-2247-BD69-0E5FB65A0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826" y="4785399"/>
                <a:ext cx="31579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下箭头 75">
            <a:extLst>
              <a:ext uri="{FF2B5EF4-FFF2-40B4-BE49-F238E27FC236}">
                <a16:creationId xmlns:a16="http://schemas.microsoft.com/office/drawing/2014/main" id="{DB6C336D-3816-224B-B90B-C3DACBB80308}"/>
              </a:ext>
            </a:extLst>
          </p:cNvPr>
          <p:cNvSpPr/>
          <p:nvPr/>
        </p:nvSpPr>
        <p:spPr>
          <a:xfrm rot="16200000">
            <a:off x="7257019" y="3868075"/>
            <a:ext cx="122116" cy="195011"/>
          </a:xfrm>
          <a:prstGeom prst="downArrow">
            <a:avLst>
              <a:gd name="adj1" fmla="val 43951"/>
              <a:gd name="adj2" fmla="val 6702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76">
                <a:extLst>
                  <a:ext uri="{FF2B5EF4-FFF2-40B4-BE49-F238E27FC236}">
                    <a16:creationId xmlns:a16="http://schemas.microsoft.com/office/drawing/2014/main" id="{9DE543B6-3DAA-9A4C-91FD-892430744A8E}"/>
                  </a:ext>
                </a:extLst>
              </p:cNvPr>
              <p:cNvSpPr/>
              <p:nvPr/>
            </p:nvSpPr>
            <p:spPr>
              <a:xfrm>
                <a:off x="4804146" y="4229394"/>
                <a:ext cx="31579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94" name="矩形 76">
                <a:extLst>
                  <a:ext uri="{FF2B5EF4-FFF2-40B4-BE49-F238E27FC236}">
                    <a16:creationId xmlns:a16="http://schemas.microsoft.com/office/drawing/2014/main" id="{9DE543B6-3DAA-9A4C-91FD-892430744A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46" y="4229394"/>
                <a:ext cx="315791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矩形 77">
                <a:extLst>
                  <a:ext uri="{FF2B5EF4-FFF2-40B4-BE49-F238E27FC236}">
                    <a16:creationId xmlns:a16="http://schemas.microsoft.com/office/drawing/2014/main" id="{29B2A78F-35F2-2C4F-B800-EFE0567A97B8}"/>
                  </a:ext>
                </a:extLst>
              </p:cNvPr>
              <p:cNvSpPr/>
              <p:nvPr/>
            </p:nvSpPr>
            <p:spPr>
              <a:xfrm>
                <a:off x="5345895" y="2655395"/>
                <a:ext cx="30578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CN" altLang="en-US" sz="1100" b="1" dirty="0"/>
              </a:p>
            </p:txBody>
          </p:sp>
        </mc:Choice>
        <mc:Fallback xmlns="">
          <p:sp>
            <p:nvSpPr>
              <p:cNvPr id="95" name="矩形 77">
                <a:extLst>
                  <a:ext uri="{FF2B5EF4-FFF2-40B4-BE49-F238E27FC236}">
                    <a16:creationId xmlns:a16="http://schemas.microsoft.com/office/drawing/2014/main" id="{29B2A78F-35F2-2C4F-B800-EFE0567A9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895" y="2655395"/>
                <a:ext cx="305788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矩形 91">
                <a:extLst>
                  <a:ext uri="{FF2B5EF4-FFF2-40B4-BE49-F238E27FC236}">
                    <a16:creationId xmlns:a16="http://schemas.microsoft.com/office/drawing/2014/main" id="{F63A57B9-4EF9-C941-9222-E008686B9632}"/>
                  </a:ext>
                </a:extLst>
              </p:cNvPr>
              <p:cNvSpPr/>
              <p:nvPr/>
            </p:nvSpPr>
            <p:spPr>
              <a:xfrm>
                <a:off x="3751960" y="4192574"/>
                <a:ext cx="31451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1" i="1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zh-CN" altLang="en-US" sz="1100" b="1"/>
              </a:p>
            </p:txBody>
          </p:sp>
        </mc:Choice>
        <mc:Fallback xmlns="">
          <p:sp>
            <p:nvSpPr>
              <p:cNvPr id="96" name="矩形 91">
                <a:extLst>
                  <a:ext uri="{FF2B5EF4-FFF2-40B4-BE49-F238E27FC236}">
                    <a16:creationId xmlns:a16="http://schemas.microsoft.com/office/drawing/2014/main" id="{F63A57B9-4EF9-C941-9222-E008686B9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960" y="4192574"/>
                <a:ext cx="314510" cy="2616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矩形 92">
                <a:extLst>
                  <a:ext uri="{FF2B5EF4-FFF2-40B4-BE49-F238E27FC236}">
                    <a16:creationId xmlns:a16="http://schemas.microsoft.com/office/drawing/2014/main" id="{30E0A85B-2425-AD40-A239-5E92DDC455C5}"/>
                  </a:ext>
                </a:extLst>
              </p:cNvPr>
              <p:cNvSpPr/>
              <p:nvPr/>
            </p:nvSpPr>
            <p:spPr>
              <a:xfrm>
                <a:off x="6045751" y="4322901"/>
                <a:ext cx="40549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p>
                          <m:r>
                            <a:rPr lang="en-US" altLang="zh-CN" sz="1200" b="1" i="0" smtClean="0">
                              <a:latin typeface="Cambria Math" panose="02040503050406030204" pitchFamily="18" charset="0"/>
                            </a:rPr>
                            <m:t>𝐪</m:t>
                          </m:r>
                        </m:sup>
                      </m:sSup>
                    </m:oMath>
                  </m:oMathPara>
                </a14:m>
                <a:endParaRPr lang="zh-CN" altLang="en-US" sz="1100" b="1" dirty="0"/>
              </a:p>
            </p:txBody>
          </p:sp>
        </mc:Choice>
        <mc:Fallback xmlns="">
          <p:sp>
            <p:nvSpPr>
              <p:cNvPr id="97" name="矩形 92">
                <a:extLst>
                  <a:ext uri="{FF2B5EF4-FFF2-40B4-BE49-F238E27FC236}">
                    <a16:creationId xmlns:a16="http://schemas.microsoft.com/office/drawing/2014/main" id="{30E0A85B-2425-AD40-A239-5E92DDC45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51" y="4322901"/>
                <a:ext cx="405496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下箭头 98">
            <a:extLst>
              <a:ext uri="{FF2B5EF4-FFF2-40B4-BE49-F238E27FC236}">
                <a16:creationId xmlns:a16="http://schemas.microsoft.com/office/drawing/2014/main" id="{54721601-66DE-6442-8DBE-6C8AB9ED43D6}"/>
              </a:ext>
            </a:extLst>
          </p:cNvPr>
          <p:cNvSpPr/>
          <p:nvPr/>
        </p:nvSpPr>
        <p:spPr>
          <a:xfrm rot="16200000">
            <a:off x="3833017" y="4589927"/>
            <a:ext cx="122116" cy="195011"/>
          </a:xfrm>
          <a:prstGeom prst="downArrow">
            <a:avLst>
              <a:gd name="adj1" fmla="val 43951"/>
              <a:gd name="adj2" fmla="val 6702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102" name="下箭头 100">
            <a:extLst>
              <a:ext uri="{FF2B5EF4-FFF2-40B4-BE49-F238E27FC236}">
                <a16:creationId xmlns:a16="http://schemas.microsoft.com/office/drawing/2014/main" id="{7CC05964-5BD1-3E44-BBFB-2B2E4F41A5B1}"/>
              </a:ext>
            </a:extLst>
          </p:cNvPr>
          <p:cNvSpPr/>
          <p:nvPr/>
        </p:nvSpPr>
        <p:spPr>
          <a:xfrm rot="16200000">
            <a:off x="3818715" y="3007524"/>
            <a:ext cx="122116" cy="195011"/>
          </a:xfrm>
          <a:prstGeom prst="downArrow">
            <a:avLst>
              <a:gd name="adj1" fmla="val 43951"/>
              <a:gd name="adj2" fmla="val 6702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103" name="下箭头 101">
            <a:extLst>
              <a:ext uri="{FF2B5EF4-FFF2-40B4-BE49-F238E27FC236}">
                <a16:creationId xmlns:a16="http://schemas.microsoft.com/office/drawing/2014/main" id="{659F77C7-9726-394E-A01D-3B19F1E01BAE}"/>
              </a:ext>
            </a:extLst>
          </p:cNvPr>
          <p:cNvSpPr/>
          <p:nvPr/>
        </p:nvSpPr>
        <p:spPr>
          <a:xfrm rot="16200000">
            <a:off x="4957519" y="2929316"/>
            <a:ext cx="110051" cy="339360"/>
          </a:xfrm>
          <a:prstGeom prst="downArrow">
            <a:avLst>
              <a:gd name="adj1" fmla="val 43951"/>
              <a:gd name="adj2" fmla="val 6702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28">
                <a:extLst>
                  <a:ext uri="{FF2B5EF4-FFF2-40B4-BE49-F238E27FC236}">
                    <a16:creationId xmlns:a16="http://schemas.microsoft.com/office/drawing/2014/main" id="{511D4F3B-6E38-184C-A79F-28D47ACDF930}"/>
                  </a:ext>
                </a:extLst>
              </p:cNvPr>
              <p:cNvSpPr txBox="1"/>
              <p:nvPr/>
            </p:nvSpPr>
            <p:spPr>
              <a:xfrm>
                <a:off x="4228868" y="4100291"/>
                <a:ext cx="78367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×2048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09" name="文本框 128">
                <a:extLst>
                  <a:ext uri="{FF2B5EF4-FFF2-40B4-BE49-F238E27FC236}">
                    <a16:creationId xmlns:a16="http://schemas.microsoft.com/office/drawing/2014/main" id="{511D4F3B-6E38-184C-A79F-28D47ACDF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868" y="4100291"/>
                <a:ext cx="783676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>
            <a:extLst>
              <a:ext uri="{FF2B5EF4-FFF2-40B4-BE49-F238E27FC236}">
                <a16:creationId xmlns:a16="http://schemas.microsoft.com/office/drawing/2014/main" id="{B80D225E-0E81-CB45-9873-B6E0455A6757}"/>
              </a:ext>
            </a:extLst>
          </p:cNvPr>
          <p:cNvSpPr txBox="1"/>
          <p:nvPr/>
        </p:nvSpPr>
        <p:spPr>
          <a:xfrm>
            <a:off x="1317381" y="3293434"/>
            <a:ext cx="17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Does this boy have a full wetsuit on?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E94A123-A1B4-DC40-88AB-4E0F97F67A31}"/>
              </a:ext>
            </a:extLst>
          </p:cNvPr>
          <p:cNvSpPr txBox="1"/>
          <p:nvPr/>
        </p:nvSpPr>
        <p:spPr>
          <a:xfrm>
            <a:off x="4009971" y="3366992"/>
            <a:ext cx="1167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Times" pitchFamily="2" charset="0"/>
              </a:rPr>
              <a:t>Visual</a:t>
            </a:r>
            <a:r>
              <a:rPr lang="zh-CN" altLang="en-US" sz="1200" dirty="0">
                <a:latin typeface="Times" pitchFamily="2" charset="0"/>
              </a:rPr>
              <a:t> </a:t>
            </a:r>
            <a:r>
              <a:rPr lang="en-US" altLang="zh-CN" sz="1200" dirty="0">
                <a:latin typeface="Times" pitchFamily="2" charset="0"/>
              </a:rPr>
              <a:t>attention</a:t>
            </a:r>
            <a:endParaRPr lang="en-US" sz="1200" dirty="0">
              <a:latin typeface="Times" pitchFamily="2" charset="0"/>
            </a:endParaRPr>
          </a:p>
        </p:txBody>
      </p:sp>
      <p:sp>
        <p:nvSpPr>
          <p:cNvPr id="112" name="下箭头 75">
            <a:extLst>
              <a:ext uri="{FF2B5EF4-FFF2-40B4-BE49-F238E27FC236}">
                <a16:creationId xmlns:a16="http://schemas.microsoft.com/office/drawing/2014/main" id="{0036249D-7E68-584A-8AE7-53B32124D1B1}"/>
              </a:ext>
            </a:extLst>
          </p:cNvPr>
          <p:cNvSpPr/>
          <p:nvPr/>
        </p:nvSpPr>
        <p:spPr>
          <a:xfrm rot="16200000">
            <a:off x="8869662" y="3860768"/>
            <a:ext cx="122116" cy="195011"/>
          </a:xfrm>
          <a:prstGeom prst="downArrow">
            <a:avLst>
              <a:gd name="adj1" fmla="val 43951"/>
              <a:gd name="adj2" fmla="val 6702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/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5F3EF876-E90A-B74C-BB65-16FC701CDD51}"/>
              </a:ext>
            </a:extLst>
          </p:cNvPr>
          <p:cNvSpPr/>
          <p:nvPr/>
        </p:nvSpPr>
        <p:spPr>
          <a:xfrm>
            <a:off x="9118004" y="3693410"/>
            <a:ext cx="857448" cy="4991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Yes</a:t>
            </a:r>
            <a:endParaRPr lang="en-US" dirty="0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1107D1A-2A71-CC4C-BDB0-7396F25AB4A7}"/>
              </a:ext>
            </a:extLst>
          </p:cNvPr>
          <p:cNvCxnSpPr>
            <a:stCxn id="40" idx="2"/>
          </p:cNvCxnSpPr>
          <p:nvPr/>
        </p:nvCxnSpPr>
        <p:spPr>
          <a:xfrm flipH="1">
            <a:off x="3622523" y="4949197"/>
            <a:ext cx="419419" cy="42089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F2016B13-53AA-B04A-839C-8A2FF8F232FD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756352" y="4966492"/>
            <a:ext cx="425380" cy="61239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4FEB92E4-471E-3441-8FE1-1488F8D50447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4080400" y="4949197"/>
            <a:ext cx="523442" cy="121500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283C68E-7A7D-B942-B101-D12DC3FE76FB}"/>
              </a:ext>
            </a:extLst>
          </p:cNvPr>
          <p:cNvCxnSpPr>
            <a:cxnSpLocks/>
          </p:cNvCxnSpPr>
          <p:nvPr/>
        </p:nvCxnSpPr>
        <p:spPr>
          <a:xfrm>
            <a:off x="5426481" y="4940365"/>
            <a:ext cx="173654" cy="42972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7086C18-3E9A-4548-A21B-4F5F63F4BCF6}"/>
              </a:ext>
            </a:extLst>
          </p:cNvPr>
          <p:cNvCxnSpPr>
            <a:cxnSpLocks/>
            <a:stCxn id="63" idx="2"/>
          </p:cNvCxnSpPr>
          <p:nvPr/>
        </p:nvCxnSpPr>
        <p:spPr>
          <a:xfrm>
            <a:off x="5600748" y="4961954"/>
            <a:ext cx="151787" cy="56053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E4E027E8-8D09-6C43-861E-68F926BB3E5D}"/>
              </a:ext>
            </a:extLst>
          </p:cNvPr>
          <p:cNvCxnSpPr>
            <a:cxnSpLocks/>
            <a:stCxn id="64" idx="2"/>
          </p:cNvCxnSpPr>
          <p:nvPr/>
        </p:nvCxnSpPr>
        <p:spPr>
          <a:xfrm flipH="1">
            <a:off x="5985926" y="4961954"/>
            <a:ext cx="52039" cy="82393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0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2D67D-D5BA-754E-88AF-9CC84E576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50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Leveraging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Textual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Captions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for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VQA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5" name="Content Placeholder 9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9A6A1219-B885-AC47-92F2-81F6C42D4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8" t="5003" r="19192" b="41278"/>
          <a:stretch/>
        </p:blipFill>
        <p:spPr>
          <a:xfrm>
            <a:off x="6395884" y="1898816"/>
            <a:ext cx="4327762" cy="243543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3C3F9F-1CAC-1B49-8825-2177FA8BE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Less structural </a:t>
            </a:r>
            <a:r>
              <a:rPr lang="en-US" dirty="0"/>
              <a:t>than visual features</a:t>
            </a:r>
          </a:p>
          <a:p>
            <a:pPr lvl="1"/>
            <a:r>
              <a:rPr lang="en-US" altLang="zh-CN" sz="1800" dirty="0">
                <a:solidFill>
                  <a:srgbClr val="00B050"/>
                </a:solidFill>
              </a:rPr>
              <a:t>A</a:t>
            </a:r>
            <a:r>
              <a:rPr lang="zh-CN" altLang="en-US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young man is on his surf board with </a:t>
            </a:r>
          </a:p>
          <a:p>
            <a:pPr marL="457200" lvl="1" indent="0">
              <a:buNone/>
            </a:pPr>
            <a:r>
              <a:rPr lang="zh-CN" altLang="en-US" sz="1800" dirty="0">
                <a:solidFill>
                  <a:srgbClr val="00B050"/>
                </a:solidFill>
              </a:rPr>
              <a:t>           </a:t>
            </a:r>
            <a:r>
              <a:rPr lang="en-US" sz="1800" dirty="0">
                <a:solidFill>
                  <a:srgbClr val="00B050"/>
                </a:solidFill>
              </a:rPr>
              <a:t>someone in the background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B050"/>
              </a:solidFill>
            </a:endParaRPr>
          </a:p>
          <a:p>
            <a:pPr lvl="1"/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Objects: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[man,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surf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board,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background]</a:t>
            </a:r>
          </a:p>
          <a:p>
            <a:pPr lvl="1"/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Attributes: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[man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is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young]</a:t>
            </a:r>
          </a:p>
          <a:p>
            <a:pPr lvl="1"/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Relationships: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[surfer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on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surf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board,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   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man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with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someone,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endParaRPr lang="en-US" altLang="zh-CN" sz="18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     someone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in</a:t>
            </a:r>
            <a:r>
              <a:rPr lang="zh-CN" altLang="en-US" sz="1800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accent1"/>
                </a:solidFill>
                <a:latin typeface="Arial" panose="020B0604020202020204" pitchFamily="34" charset="0"/>
              </a:rPr>
              <a:t>background]</a:t>
            </a:r>
            <a:endParaRPr lang="en-US" altLang="zh-CN" dirty="0"/>
          </a:p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diverse</a:t>
            </a:r>
            <a:r>
              <a:rPr lang="zh-CN" altLang="en-US" dirty="0"/>
              <a:t>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altLang="zh-CN" dirty="0"/>
              <a:t>concepts</a:t>
            </a:r>
          </a:p>
          <a:p>
            <a:pPr lvl="1"/>
            <a:r>
              <a:rPr lang="en-US" altLang="zh-CN" dirty="0"/>
              <a:t>Man,</a:t>
            </a:r>
            <a:r>
              <a:rPr lang="zh-CN" altLang="en-US" dirty="0"/>
              <a:t> </a:t>
            </a:r>
            <a:r>
              <a:rPr lang="en-US" altLang="zh-CN" dirty="0"/>
              <a:t>young</a:t>
            </a:r>
            <a:r>
              <a:rPr lang="zh-CN" altLang="en-US" dirty="0"/>
              <a:t> </a:t>
            </a:r>
            <a:r>
              <a:rPr lang="en-US" altLang="zh-CN" dirty="0"/>
              <a:t>surfer,</a:t>
            </a:r>
            <a:r>
              <a:rPr lang="zh-CN" altLang="en-US" dirty="0"/>
              <a:t> </a:t>
            </a:r>
            <a:r>
              <a:rPr lang="en-US" altLang="zh-CN" dirty="0"/>
              <a:t>young</a:t>
            </a:r>
            <a:r>
              <a:rPr lang="zh-CN" altLang="en-US" dirty="0"/>
              <a:t> </a:t>
            </a:r>
            <a:r>
              <a:rPr lang="en-US" altLang="zh-CN" dirty="0"/>
              <a:t>man,</a:t>
            </a:r>
            <a:r>
              <a:rPr lang="zh-CN" altLang="en-US" dirty="0"/>
              <a:t> </a:t>
            </a:r>
            <a:r>
              <a:rPr lang="en-US" altLang="zh-CN" dirty="0"/>
              <a:t>boy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91114-36B4-7145-BE15-A8CE4BF7BCB5}"/>
              </a:ext>
            </a:extLst>
          </p:cNvPr>
          <p:cNvSpPr/>
          <p:nvPr/>
        </p:nvSpPr>
        <p:spPr>
          <a:xfrm>
            <a:off x="6395884" y="4317802"/>
            <a:ext cx="462116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</a:rPr>
              <a:t>A</a:t>
            </a:r>
            <a:r>
              <a:rPr lang="zh-CN" alt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man on a blue surfboard on top of some rough water.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A</a:t>
            </a:r>
            <a:r>
              <a:rPr lang="zh-CN" alt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young surfer in a wetsuit surfs a small wave.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A</a:t>
            </a:r>
            <a:r>
              <a:rPr lang="zh-CN" altLang="en-US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young man rides a surf board on a small wave while a man swims in the background.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A</a:t>
            </a:r>
            <a:r>
              <a:rPr lang="zh-CN" altLang="en-US" sz="1400" dirty="0">
                <a:effectLst/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young man is on his surf board with someone in the background.</a:t>
            </a:r>
          </a:p>
          <a:p>
            <a:r>
              <a:rPr lang="en-US" sz="1400" dirty="0">
                <a:effectLst/>
                <a:latin typeface="Arial" panose="020B0604020202020204" pitchFamily="34" charset="0"/>
              </a:rPr>
              <a:t>A</a:t>
            </a:r>
            <a:r>
              <a:rPr lang="zh-CN" altLang="en-US" sz="1400" dirty="0">
                <a:latin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</a:rPr>
              <a:t>boy riding waves on his surf board in the ocean</a:t>
            </a:r>
          </a:p>
        </p:txBody>
      </p:sp>
      <p:pic>
        <p:nvPicPr>
          <p:cNvPr id="6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7E16FC79-AF9E-0F44-BC83-90CBCD9C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5B336B-E7AB-B94B-B76D-A0720FC4512E}"/>
              </a:ext>
            </a:extLst>
          </p:cNvPr>
          <p:cNvSpPr/>
          <p:nvPr/>
        </p:nvSpPr>
        <p:spPr>
          <a:xfrm>
            <a:off x="1255363" y="2248984"/>
            <a:ext cx="4510367" cy="712922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787DAA3-C422-2643-AF32-672067163AC0}"/>
              </a:ext>
            </a:extLst>
          </p:cNvPr>
          <p:cNvSpPr/>
          <p:nvPr/>
        </p:nvSpPr>
        <p:spPr>
          <a:xfrm>
            <a:off x="1255362" y="3151188"/>
            <a:ext cx="4510368" cy="1600438"/>
          </a:xfrm>
          <a:prstGeom prst="roundRect">
            <a:avLst>
              <a:gd name="adj" fmla="val 8622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E4CE-6B9E-B44B-AE43-1457C06C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50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Generating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Relevant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Captions</a:t>
            </a:r>
            <a:endParaRPr lang="en-US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2377C-BA69-254B-BDA6-CF20459CC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</a:t>
            </a:r>
            <a:r>
              <a:rPr lang="en-US" altLang="zh-CN" dirty="0"/>
              <a:t>visual</a:t>
            </a:r>
            <a:r>
              <a:rPr lang="zh-CN" altLang="en-US" dirty="0"/>
              <a:t> </a:t>
            </a:r>
            <a:r>
              <a:rPr lang="en-US" dirty="0"/>
              <a:t>question, some captions are </a:t>
            </a:r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dirty="0"/>
              <a:t>and some are not.</a:t>
            </a:r>
          </a:p>
          <a:p>
            <a:r>
              <a:rPr lang="en-US" altLang="zh-CN" dirty="0"/>
              <a:t>Relevant</a:t>
            </a:r>
            <a:r>
              <a:rPr lang="zh-CN" altLang="en-US" dirty="0"/>
              <a:t> </a:t>
            </a:r>
            <a:r>
              <a:rPr lang="en-US" altLang="zh-CN" dirty="0"/>
              <a:t>captions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likely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encode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knowledge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VQA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5" descr="A person riding a surfboard in the water&#10;&#10;Description automatically generated">
            <a:extLst>
              <a:ext uri="{FF2B5EF4-FFF2-40B4-BE49-F238E27FC236}">
                <a16:creationId xmlns:a16="http://schemas.microsoft.com/office/drawing/2014/main" id="{9D35C3E4-9829-1447-9FBA-1A202184E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755"/>
          <a:stretch/>
        </p:blipFill>
        <p:spPr>
          <a:xfrm>
            <a:off x="5385046" y="2953263"/>
            <a:ext cx="5968754" cy="3067664"/>
          </a:xfrm>
          <a:prstGeom prst="rect">
            <a:avLst/>
          </a:prstGeom>
        </p:spPr>
      </p:pic>
      <p:pic>
        <p:nvPicPr>
          <p:cNvPr id="5" name="Content Placeholder 9" descr="A person riding a wave on a surfboard in the water&#10;&#10;Description automatically generated">
            <a:extLst>
              <a:ext uri="{FF2B5EF4-FFF2-40B4-BE49-F238E27FC236}">
                <a16:creationId xmlns:a16="http://schemas.microsoft.com/office/drawing/2014/main" id="{F2A4F45B-CC30-EC40-A50B-346E9C6607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8" t="5003" r="19192" b="41278"/>
          <a:stretch/>
        </p:blipFill>
        <p:spPr>
          <a:xfrm>
            <a:off x="694995" y="3261115"/>
            <a:ext cx="4904181" cy="2759812"/>
          </a:xfrm>
          <a:prstGeom prst="rect">
            <a:avLst/>
          </a:prstGeom>
        </p:spPr>
      </p:pic>
      <p:pic>
        <p:nvPicPr>
          <p:cNvPr id="6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A1AE4C79-8E45-804E-8DA2-FD0879CDD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9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590BA7E-68B8-D34B-BB86-A9FC62F7D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74" y="3030754"/>
            <a:ext cx="5453590" cy="2316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2B7B3-8F24-9F45-8D57-A57C5D47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Collecting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Relevant T</a:t>
            </a:r>
            <a:r>
              <a:rPr lang="en-US" b="1" dirty="0">
                <a:solidFill>
                  <a:srgbClr val="333399"/>
                </a:solidFill>
              </a:rPr>
              <a:t>raining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9A0A-3D23-7D45-933B-9A99C1E2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Intuition: </a:t>
            </a:r>
            <a:r>
              <a:rPr lang="en-US" altLang="zh-CN" sz="2800" dirty="0"/>
              <a:t>Generated</a:t>
            </a:r>
            <a:r>
              <a:rPr lang="zh-CN" altLang="en-US" sz="2800" dirty="0"/>
              <a:t> </a:t>
            </a:r>
            <a:r>
              <a:rPr lang="en-US" altLang="zh-CN" sz="2800" dirty="0"/>
              <a:t>captions</a:t>
            </a:r>
            <a:r>
              <a:rPr lang="zh-CN" altLang="en-US" sz="2800" dirty="0"/>
              <a:t> </a:t>
            </a:r>
            <a:r>
              <a:rPr lang="en-US" altLang="zh-CN" sz="2800" dirty="0"/>
              <a:t>should</a:t>
            </a:r>
            <a:r>
              <a:rPr lang="zh-CN" altLang="en-US" sz="2800" dirty="0"/>
              <a:t> </a:t>
            </a:r>
            <a:r>
              <a:rPr lang="en-US" altLang="zh-CN" sz="2800" dirty="0"/>
              <a:t>focus</a:t>
            </a:r>
            <a:r>
              <a:rPr lang="zh-CN" altLang="en-US" sz="2800" dirty="0"/>
              <a:t> </a:t>
            </a:r>
            <a:r>
              <a:rPr lang="en-US" altLang="zh-CN" sz="2800" dirty="0"/>
              <a:t>more</a:t>
            </a:r>
            <a:r>
              <a:rPr lang="zh-CN" altLang="en-US" sz="2800" dirty="0"/>
              <a:t> </a:t>
            </a:r>
            <a:r>
              <a:rPr lang="en-US" altLang="zh-CN" sz="2800" dirty="0"/>
              <a:t>on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influential</a:t>
            </a:r>
            <a:r>
              <a:rPr lang="zh-CN" altLang="en-US" sz="2800" dirty="0"/>
              <a:t> </a:t>
            </a:r>
            <a:r>
              <a:rPr lang="en-US" altLang="zh-CN" sz="2800" dirty="0"/>
              <a:t>objects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question.</a:t>
            </a:r>
            <a:r>
              <a:rPr lang="zh-CN" altLang="en-US" sz="2800" dirty="0"/>
              <a:t> </a:t>
            </a:r>
            <a:r>
              <a:rPr lang="en-US" altLang="zh-CN" sz="2800" dirty="0"/>
              <a:t>We</a:t>
            </a:r>
            <a:r>
              <a:rPr lang="zh-CN" altLang="en-US" sz="2800" dirty="0"/>
              <a:t> </a:t>
            </a:r>
            <a:r>
              <a:rPr lang="en-US" altLang="zh-CN" sz="2800" dirty="0"/>
              <a:t>use</a:t>
            </a:r>
            <a:r>
              <a:rPr lang="zh-CN" altLang="en-US" sz="2800" dirty="0"/>
              <a:t> </a:t>
            </a:r>
            <a:r>
              <a:rPr lang="en-US" altLang="zh-CN" sz="2800" dirty="0"/>
              <a:t>a</a:t>
            </a:r>
            <a:r>
              <a:rPr lang="zh-CN" altLang="en-US" sz="2800" dirty="0"/>
              <a:t> </a:t>
            </a:r>
            <a:r>
              <a:rPr lang="en-US" altLang="zh-CN" sz="2800" dirty="0"/>
              <a:t>gradient</a:t>
            </a:r>
            <a:r>
              <a:rPr lang="zh-CN" altLang="en-US" sz="2800" dirty="0"/>
              <a:t> </a:t>
            </a:r>
            <a:r>
              <a:rPr lang="en-US" altLang="zh-CN" sz="2800" dirty="0"/>
              <a:t>based</a:t>
            </a:r>
            <a:r>
              <a:rPr lang="zh-CN" altLang="en-US" sz="2800" dirty="0"/>
              <a:t> </a:t>
            </a:r>
            <a:r>
              <a:rPr lang="en-US" altLang="zh-CN" sz="2800" dirty="0"/>
              <a:t>method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model</a:t>
            </a:r>
            <a:r>
              <a:rPr lang="zh-CN" altLang="en-US" sz="2800" dirty="0"/>
              <a:t> </a:t>
            </a: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influence.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collect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captions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maximum</a:t>
            </a:r>
            <a:r>
              <a:rPr lang="zh-CN" altLang="en-US" dirty="0"/>
              <a:t> </a:t>
            </a:r>
            <a:r>
              <a:rPr lang="en-US" altLang="zh-CN" dirty="0"/>
              <a:t>inner-product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objects’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VQA and captioning</a:t>
            </a:r>
            <a:r>
              <a:rPr lang="zh-CN" altLang="en-US" dirty="0"/>
              <a:t> </a:t>
            </a:r>
            <a:r>
              <a:rPr lang="en-US" altLang="zh-CN" dirty="0"/>
              <a:t>objectives.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2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90EB-AFD0-F64B-BD0B-86038538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50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How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to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Use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the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Captions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ED51BD-22EE-EE49-95DE-4063C43F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3837" y="1690688"/>
            <a:ext cx="3999963" cy="397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6E1967F3-2807-0C4E-97C7-8EAA341A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A4E33-B4BF-1B47-92E7-1C28E8BF6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/>
              <a:t>Caption</a:t>
            </a:r>
            <a:r>
              <a:rPr lang="zh-CN" altLang="en-US" sz="3200" dirty="0"/>
              <a:t> </a:t>
            </a:r>
            <a:r>
              <a:rPr lang="en-US" altLang="zh-CN" sz="3200" dirty="0"/>
              <a:t>Embedding</a:t>
            </a:r>
            <a:endParaRPr lang="en-US" sz="3200" dirty="0"/>
          </a:p>
          <a:p>
            <a:pPr lvl="1"/>
            <a:r>
              <a:rPr lang="en-US" sz="2800" dirty="0"/>
              <a:t>A Word GRU </a:t>
            </a:r>
            <a:r>
              <a:rPr lang="en-US" altLang="zh-CN" sz="2800" dirty="0"/>
              <a:t>combined</a:t>
            </a:r>
            <a:r>
              <a:rPr lang="zh-CN" altLang="en-US" sz="2800" dirty="0"/>
              <a:t> </a:t>
            </a:r>
            <a:r>
              <a:rPr lang="en-US" altLang="zh-CN" sz="2800" dirty="0"/>
              <a:t>with an</a:t>
            </a:r>
          </a:p>
          <a:p>
            <a:pPr marL="457200" lvl="1" indent="0">
              <a:buNone/>
            </a:pPr>
            <a:r>
              <a:rPr lang="en-US" altLang="zh-CN" sz="2800" dirty="0"/>
              <a:t> </a:t>
            </a:r>
            <a:r>
              <a:rPr lang="zh-CN" altLang="en-US" sz="2800" dirty="0"/>
              <a:t> </a:t>
            </a:r>
            <a:r>
              <a:rPr lang="en-US" altLang="zh-CN" sz="2800" dirty="0"/>
              <a:t>attention</a:t>
            </a:r>
            <a:r>
              <a:rPr lang="zh-CN" altLang="en-US" sz="2800" dirty="0"/>
              <a:t> </a:t>
            </a:r>
            <a:r>
              <a:rPr lang="en-US" altLang="zh-CN" sz="2800" dirty="0"/>
              <a:t>mechanism</a:t>
            </a:r>
            <a:r>
              <a:rPr lang="zh-CN" altLang="en-US" sz="2800" dirty="0"/>
              <a:t> </a:t>
            </a:r>
            <a:r>
              <a:rPr lang="en-US" sz="2800" dirty="0"/>
              <a:t>to identify important </a:t>
            </a:r>
          </a:p>
          <a:p>
            <a:pPr marL="457200" lvl="1" indent="0">
              <a:buNone/>
            </a:pPr>
            <a:r>
              <a:rPr lang="zh-CN" altLang="en-US" sz="2800" dirty="0"/>
              <a:t>  </a:t>
            </a:r>
            <a:r>
              <a:rPr lang="en-US" sz="2800" dirty="0"/>
              <a:t>words for the question and images.</a:t>
            </a:r>
          </a:p>
          <a:p>
            <a:endParaRPr lang="en-US" dirty="0"/>
          </a:p>
          <a:p>
            <a:pPr lvl="1"/>
            <a:r>
              <a:rPr lang="en-US" sz="2800" dirty="0"/>
              <a:t>A Caption GRU to encode sequential </a:t>
            </a:r>
          </a:p>
          <a:p>
            <a:pPr marL="457200" lvl="1" indent="0">
              <a:buNone/>
            </a:pPr>
            <a:r>
              <a:rPr lang="zh-CN" altLang="en-US" sz="2800" dirty="0"/>
              <a:t>  </a:t>
            </a:r>
            <a:r>
              <a:rPr lang="en-US" sz="2800" dirty="0"/>
              <a:t>information from the attended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7CB7-B335-6341-8E13-D6F34BFF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50"/>
            <a:ext cx="10515600" cy="1325563"/>
          </a:xfrm>
        </p:spPr>
        <p:txBody>
          <a:bodyPr/>
          <a:lstStyle/>
          <a:p>
            <a:r>
              <a:rPr lang="en-US" altLang="zh-CN" b="1" dirty="0">
                <a:solidFill>
                  <a:srgbClr val="333399"/>
                </a:solidFill>
              </a:rPr>
              <a:t>How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to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Use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the</a:t>
            </a:r>
            <a:r>
              <a:rPr lang="zh-CN" altLang="en-US" b="1" dirty="0">
                <a:solidFill>
                  <a:srgbClr val="333399"/>
                </a:solidFill>
              </a:rPr>
              <a:t> </a:t>
            </a:r>
            <a:r>
              <a:rPr lang="en-US" altLang="zh-CN" b="1" dirty="0">
                <a:solidFill>
                  <a:srgbClr val="333399"/>
                </a:solidFill>
              </a:rPr>
              <a:t>Captions</a:t>
            </a:r>
            <a:endParaRPr lang="en-US" b="1" dirty="0">
              <a:solidFill>
                <a:srgbClr val="333399"/>
              </a:solidFill>
            </a:endParaRPr>
          </a:p>
        </p:txBody>
      </p:sp>
      <p:pic>
        <p:nvPicPr>
          <p:cNvPr id="5" name="Picture 4" descr="A screenshot of a newspaper&#10;&#10;Description automatically generated">
            <a:extLst>
              <a:ext uri="{FF2B5EF4-FFF2-40B4-BE49-F238E27FC236}">
                <a16:creationId xmlns:a16="http://schemas.microsoft.com/office/drawing/2014/main" id="{E42BF97B-149C-0D4B-B987-BE023AFD4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208" y="1552248"/>
            <a:ext cx="6980864" cy="5305752"/>
          </a:xfrm>
          <a:prstGeom prst="rect">
            <a:avLst/>
          </a:prstGeom>
        </p:spPr>
      </p:pic>
      <p:pic>
        <p:nvPicPr>
          <p:cNvPr id="6" name="Picture 2" descr="https://lh5.googleusercontent.com/gD4FIjuZOcEcC7PpIh_G5t_-LsioYfdE8weqWZ8jTk4Gga6mAuI5-2iN3fCU1aJFD8D7vr9NMMD23XCYSyj9F8_2zl-aq86WCQVW3rwYtF3Xh22j6OpW7YzGXZH2PJdSgYpsUrnypuI">
            <a:extLst>
              <a:ext uri="{FF2B5EF4-FFF2-40B4-BE49-F238E27FC236}">
                <a16:creationId xmlns:a16="http://schemas.microsoft.com/office/drawing/2014/main" id="{99A36271-27E3-C34A-A8BD-E087BC5CD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3" y="306309"/>
            <a:ext cx="3637722" cy="5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4D10-9DF7-B949-B40C-1F3283D2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33" y="1972913"/>
            <a:ext cx="5260942" cy="4351338"/>
          </a:xfrm>
        </p:spPr>
        <p:txBody>
          <a:bodyPr/>
          <a:lstStyle/>
          <a:p>
            <a:r>
              <a:rPr lang="en-US" altLang="zh-CN" sz="3200" dirty="0"/>
              <a:t>Captions used to</a:t>
            </a:r>
            <a:r>
              <a:rPr lang="zh-CN" altLang="en-US" sz="3200" dirty="0"/>
              <a:t> </a:t>
            </a:r>
            <a:r>
              <a:rPr lang="en-US" altLang="zh-CN" sz="3200" dirty="0"/>
              <a:t>adjust</a:t>
            </a:r>
            <a:r>
              <a:rPr lang="zh-CN" altLang="en-US" sz="3200" dirty="0"/>
              <a:t> </a:t>
            </a:r>
            <a:r>
              <a:rPr lang="en-US" altLang="zh-CN" sz="3200" dirty="0"/>
              <a:t>visual</a:t>
            </a:r>
            <a:r>
              <a:rPr lang="zh-CN" altLang="en-US" sz="3200" dirty="0"/>
              <a:t> </a:t>
            </a:r>
            <a:r>
              <a:rPr lang="en-US" altLang="zh-CN" sz="3200" dirty="0"/>
              <a:t>attention.</a:t>
            </a:r>
          </a:p>
          <a:p>
            <a:r>
              <a:rPr lang="en-US" altLang="zh-CN" sz="3200" dirty="0"/>
              <a:t>Similar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visual</a:t>
            </a:r>
            <a:r>
              <a:rPr lang="zh-CN" altLang="en-US" sz="3200" dirty="0"/>
              <a:t> </a:t>
            </a:r>
            <a:r>
              <a:rPr lang="en-US" altLang="zh-CN" sz="3200" dirty="0"/>
              <a:t>attention,</a:t>
            </a:r>
            <a:r>
              <a:rPr lang="zh-CN" altLang="en-US" sz="3200" dirty="0"/>
              <a:t> </a:t>
            </a:r>
            <a:r>
              <a:rPr lang="en-US" altLang="zh-CN" sz="3200" dirty="0"/>
              <a:t>use</a:t>
            </a:r>
            <a:r>
              <a:rPr lang="zh-CN" altLang="en-US" sz="3200" dirty="0"/>
              <a:t> </a:t>
            </a:r>
            <a:r>
              <a:rPr lang="en-US" altLang="zh-CN" sz="3200" dirty="0"/>
              <a:t>caption</a:t>
            </a:r>
            <a:r>
              <a:rPr lang="zh-CN" altLang="en-US" sz="3200" dirty="0"/>
              <a:t> </a:t>
            </a:r>
            <a:r>
              <a:rPr lang="en-US" altLang="zh-CN" sz="3200" dirty="0"/>
              <a:t>features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compute</a:t>
            </a:r>
            <a:r>
              <a:rPr lang="zh-CN" altLang="en-US" sz="3200" dirty="0"/>
              <a:t> </a:t>
            </a:r>
            <a:r>
              <a:rPr lang="en-US" altLang="zh-CN" sz="3200" dirty="0"/>
              <a:t>an</a:t>
            </a:r>
            <a:r>
              <a:rPr lang="zh-CN" altLang="en-US" sz="3200" dirty="0"/>
              <a:t> </a:t>
            </a:r>
            <a:r>
              <a:rPr lang="en-US" altLang="zh-CN" sz="3200" dirty="0"/>
              <a:t>attention</a:t>
            </a:r>
            <a:r>
              <a:rPr lang="zh-CN" altLang="en-US" sz="3200" dirty="0"/>
              <a:t> </a:t>
            </a:r>
            <a:r>
              <a:rPr lang="en-US" altLang="zh-CN" sz="3200" dirty="0"/>
              <a:t>adjustment</a:t>
            </a:r>
            <a:r>
              <a:rPr lang="zh-CN" altLang="en-US" sz="3200" dirty="0"/>
              <a:t> </a:t>
            </a:r>
            <a:r>
              <a:rPr lang="en-US" altLang="zh-CN" sz="3200" dirty="0"/>
              <a:t>to</a:t>
            </a:r>
            <a:r>
              <a:rPr lang="zh-CN" altLang="en-US" sz="3200" dirty="0"/>
              <a:t> </a:t>
            </a:r>
            <a:r>
              <a:rPr lang="en-US" altLang="zh-CN" sz="3200" dirty="0"/>
              <a:t>add</a:t>
            </a:r>
            <a:r>
              <a:rPr lang="zh-CN" altLang="en-US" sz="3200" dirty="0"/>
              <a:t> </a:t>
            </a:r>
            <a:r>
              <a:rPr lang="en-US" altLang="zh-CN" sz="3200" dirty="0"/>
              <a:t>to the</a:t>
            </a:r>
            <a:r>
              <a:rPr lang="zh-CN" altLang="en-US" sz="3200" dirty="0"/>
              <a:t> </a:t>
            </a:r>
            <a:r>
              <a:rPr lang="en-US" altLang="zh-CN" sz="3200" dirty="0"/>
              <a:t>original</a:t>
            </a:r>
            <a:r>
              <a:rPr lang="zh-CN" altLang="en-US" sz="3200" dirty="0"/>
              <a:t> </a:t>
            </a:r>
            <a:r>
              <a:rPr lang="en-US" altLang="zh-CN" sz="3200" dirty="0"/>
              <a:t>visual</a:t>
            </a:r>
            <a:r>
              <a:rPr lang="zh-CN" altLang="en-US" sz="3200" dirty="0"/>
              <a:t> </a:t>
            </a:r>
            <a:r>
              <a:rPr lang="en-US" altLang="zh-CN" sz="3200" dirty="0"/>
              <a:t>attention.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6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780</Words>
  <Application>Microsoft Office PowerPoint</Application>
  <PresentationFormat>Widescreen</PresentationFormat>
  <Paragraphs>138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Generating Question Relevant Captions  to Aid Visual Question Answering</vt:lpstr>
      <vt:lpstr>Visual Question Answering</vt:lpstr>
      <vt:lpstr>More Sophisticated Visual Features</vt:lpstr>
      <vt:lpstr>A Typical Current Method (Anderson et al., 2018)</vt:lpstr>
      <vt:lpstr>Leveraging Textual Captions for VQA</vt:lpstr>
      <vt:lpstr>Generating Relevant Captions</vt:lpstr>
      <vt:lpstr>Collecting Relevant Training Captions</vt:lpstr>
      <vt:lpstr>How to Use the Captions</vt:lpstr>
      <vt:lpstr>How to Use the Captions</vt:lpstr>
      <vt:lpstr>Model Overview</vt:lpstr>
      <vt:lpstr>Training </vt:lpstr>
      <vt:lpstr>Overall Results</vt:lpstr>
      <vt:lpstr>Some Examples</vt:lpstr>
      <vt:lpstr>Some Examples</vt:lpstr>
      <vt:lpstr>Some Examples</vt:lpstr>
      <vt:lpstr>Comparison Between Different Captions </vt:lpstr>
      <vt:lpstr>Effects of Adjusting Visual Attention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Question Relevant Captions to Aid Visual Question Answering</dc:title>
  <dc:creator>William Wu</dc:creator>
  <cp:lastModifiedBy>Raymond Mooney</cp:lastModifiedBy>
  <cp:revision>76</cp:revision>
  <dcterms:created xsi:type="dcterms:W3CDTF">2019-07-07T13:39:23Z</dcterms:created>
  <dcterms:modified xsi:type="dcterms:W3CDTF">2019-07-25T18:56:01Z</dcterms:modified>
</cp:coreProperties>
</file>