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3" r:id="rId1"/>
  </p:sldMasterIdLst>
  <p:notesMasterIdLst>
    <p:notesMasterId r:id="rId20"/>
  </p:notesMasterIdLst>
  <p:handoutMasterIdLst>
    <p:handoutMasterId r:id="rId21"/>
  </p:handoutMasterIdLst>
  <p:sldIdLst>
    <p:sldId id="311" r:id="rId2"/>
    <p:sldId id="328" r:id="rId3"/>
    <p:sldId id="375" r:id="rId4"/>
    <p:sldId id="376" r:id="rId5"/>
    <p:sldId id="377" r:id="rId6"/>
    <p:sldId id="378" r:id="rId7"/>
    <p:sldId id="380" r:id="rId8"/>
    <p:sldId id="381" r:id="rId9"/>
    <p:sldId id="388" r:id="rId10"/>
    <p:sldId id="386" r:id="rId11"/>
    <p:sldId id="387" r:id="rId12"/>
    <p:sldId id="382" r:id="rId13"/>
    <p:sldId id="393" r:id="rId14"/>
    <p:sldId id="394" r:id="rId15"/>
    <p:sldId id="395" r:id="rId16"/>
    <p:sldId id="396" r:id="rId17"/>
    <p:sldId id="397" r:id="rId18"/>
    <p:sldId id="347" r:id="rId19"/>
  </p:sldIdLst>
  <p:sldSz cx="9144000" cy="6858000" type="screen4x3"/>
  <p:notesSz cx="6858000" cy="9117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oney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800000"/>
    <a:srgbClr val="003300"/>
    <a:srgbClr val="1B1282"/>
    <a:srgbClr val="2600FF"/>
    <a:srgbClr val="7F7F7F"/>
    <a:srgbClr val="64C7F8"/>
    <a:srgbClr val="FF6600"/>
    <a:srgbClr val="03A37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5077" autoAdjust="0"/>
  </p:normalViewPr>
  <p:slideViewPr>
    <p:cSldViewPr snapToGrid="0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2F768D-E7BC-4A12-A887-26F2F2272FFA}" type="slidenum">
              <a:rPr lang="x-none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9B7EC5-3E16-48A1-A534-5BE6CC38EC09}" type="slidenum">
              <a:rPr lang="x-none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18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84213"/>
            <a:ext cx="4557712" cy="3417887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1F435B-DFA8-4802-8E88-4D6063F43163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227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97EFC4-44FC-43C8-AEB5-BF9E9CEC9889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AEB58F-7125-4EA5-BDB0-D4B3AD8A9276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3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3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B898CA-4DBD-410F-9200-B40D2615BAB8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9017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42808E-67CE-449E-AC47-9C3424BBED8F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8526BB-643F-45EF-9BF0-01E630E0F9F7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0E20D0-9957-4F30-B68E-5F8AB273854C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94B05-CCAE-491C-A584-656CE07CA2F5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4F658B-BA56-43DF-BD23-229DA188334E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5D001F-7266-430C-914E-5B0DB7865499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7AC753-7320-460B-9DAE-DF8CC91AE95E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EE080E-1C2F-4B1F-B1DF-6EDCC70ABB7E}" type="slidenum">
              <a:rPr lang="x-none"/>
              <a:pPr/>
              <a:t>‹#›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Second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9933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533400" y="1295400"/>
            <a:ext cx="8077200" cy="0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fld id="{7127FE6E-105C-4CC1-86A8-6AA3C08D26A3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FF0000"/>
              </a:buClr>
              <a:buFontTx/>
              <a:buChar char="•"/>
              <a:defRPr sz="1400">
                <a:solidFill>
                  <a:srgbClr val="CC66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3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CC00"/>
        </a:buClr>
        <a:buChar char="–"/>
        <a:defRPr sz="2800">
          <a:solidFill>
            <a:srgbClr val="33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sz="2400">
          <a:solidFill>
            <a:srgbClr val="0066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33CC"/>
        </a:buClr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71EE4A-87AA-4170-8941-75D6CE3E01B6}" type="slidenum">
              <a:rPr lang="en-US" sz="1200" smtClean="0">
                <a:latin typeface="Helvetica" pitchFamily="34" charset="0"/>
              </a:rPr>
              <a:pPr eaLnBrk="1" hangingPunct="1"/>
              <a:t>1</a:t>
            </a:fld>
            <a:endParaRPr lang="en-US" sz="1200"/>
          </a:p>
        </p:txBody>
      </p:sp>
      <p:sp>
        <p:nvSpPr>
          <p:cNvPr id="6656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099925"/>
            <a:ext cx="9144000" cy="2212893"/>
          </a:xfrm>
        </p:spPr>
        <p:txBody>
          <a:bodyPr/>
          <a:lstStyle/>
          <a:p>
            <a:r>
              <a:rPr lang="en-US" sz="4800" dirty="0"/>
              <a:t>Faithful Multimodal </a:t>
            </a:r>
            <a:br>
              <a:rPr lang="en-US" sz="4800" dirty="0"/>
            </a:br>
            <a:r>
              <a:rPr lang="en-US" sz="4800" dirty="0"/>
              <a:t>Explanation for VQA</a:t>
            </a:r>
            <a:endParaRPr lang="en-US" b="1" dirty="0"/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34919"/>
            <a:ext cx="6400800" cy="1752600"/>
          </a:xfrm>
        </p:spPr>
        <p:txBody>
          <a:bodyPr/>
          <a:lstStyle/>
          <a:p>
            <a:pPr eaLnBrk="1" hangingPunct="1"/>
            <a:r>
              <a:rPr lang="en-US" sz="3600" b="1" dirty="0" err="1"/>
              <a:t>Jialin</a:t>
            </a:r>
            <a:r>
              <a:rPr lang="en-US" sz="3600" b="1" dirty="0"/>
              <a:t> Wu</a:t>
            </a:r>
          </a:p>
          <a:p>
            <a:pPr eaLnBrk="1" hangingPunct="1"/>
            <a:r>
              <a:rPr lang="en-US" sz="3600" b="1" dirty="0"/>
              <a:t>Raymond Mooney</a:t>
            </a:r>
          </a:p>
          <a:p>
            <a:pPr eaLnBrk="1" hangingPunct="1"/>
            <a:r>
              <a:rPr lang="en-US" b="1" dirty="0">
                <a:solidFill>
                  <a:srgbClr val="336600"/>
                </a:solidFill>
              </a:rPr>
              <a:t>Department of Computer Science</a:t>
            </a:r>
          </a:p>
          <a:p>
            <a:pPr eaLnBrk="1" hangingPunct="1"/>
            <a:r>
              <a:rPr lang="en-US" b="1" dirty="0">
                <a:solidFill>
                  <a:srgbClr val="336600"/>
                </a:solidFill>
              </a:rPr>
              <a:t>University of Texas at Austin</a:t>
            </a:r>
            <a:endParaRPr lang="en-US" dirty="0">
              <a:solidFill>
                <a:srgbClr val="800000"/>
              </a:solidFill>
            </a:endParaRPr>
          </a:p>
          <a:p>
            <a:pPr eaLnBrk="1" hangingPunct="1"/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5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Explanation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finally train an LSTM to generate an explanatory sentence from embeddings of the segmented objects.</a:t>
            </a:r>
          </a:p>
          <a:p>
            <a:r>
              <a:rPr lang="en-US" dirty="0"/>
              <a:t>Trained on supervised data to produce human-like textual explanations.</a:t>
            </a:r>
          </a:p>
          <a:p>
            <a:r>
              <a:rPr lang="en-US" b="1" dirty="0"/>
              <a:t>But</a:t>
            </a:r>
            <a:r>
              <a:rPr lang="en-US" dirty="0"/>
              <a:t>, trained to encourage the explanation to cover the segments highly attended to by VQA to make it faithfully reflect the focus of the network that computed the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10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Explanation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Words generated while attending to a particular visual segment are highlighted and linked to the corresponding segmentation in the visual explanation by depicting them both in the same color.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11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System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12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2883"/>
            <a:ext cx="9338812" cy="273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13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294" y="1370479"/>
            <a:ext cx="5029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Textual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system explanation to “gold standard” human explanations using standard machine translations metrics for judging similarity of sentences.</a:t>
            </a:r>
          </a:p>
          <a:p>
            <a:r>
              <a:rPr lang="en-US" dirty="0"/>
              <a:t>Ask human judges on Mechanical Turk to compare system explanation to human explanation and judge which is better (allowing for ties).</a:t>
            </a:r>
          </a:p>
          <a:p>
            <a:pPr lvl="1"/>
            <a:r>
              <a:rPr lang="en-US" dirty="0"/>
              <a:t>Report percentage of time algorithm beats or ties human.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14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Evaluation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15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617" y="2386292"/>
            <a:ext cx="6927226" cy="156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49" y="2342870"/>
            <a:ext cx="928185" cy="164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94765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126" y="2315976"/>
            <a:ext cx="928185" cy="164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4281" y="2321859"/>
            <a:ext cx="951876" cy="168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76835" y="1389529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316" y="2339788"/>
            <a:ext cx="951876" cy="168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101789" y="1882588"/>
            <a:ext cx="2643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Automated Metrics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1742" y="433891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Human </a:t>
            </a:r>
            <a:r>
              <a:rPr lang="en-US" sz="2400" dirty="0" err="1"/>
              <a:t>Eval</a:t>
            </a:r>
            <a:endParaRPr lang="en-US" sz="24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5999" y="4905095"/>
            <a:ext cx="3681945" cy="83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420" y="4886045"/>
            <a:ext cx="1152067" cy="8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1455" y="4859151"/>
            <a:ext cx="1152067" cy="8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1455" y="4877080"/>
            <a:ext cx="1152067" cy="81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 bwMode="auto">
          <a:xfrm>
            <a:off x="6409764" y="4670612"/>
            <a:ext cx="869577" cy="149710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Multimodal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human judges on Mechanical Turk to qualitatively evaluate the final multimodal explanations by answering two questions:	</a:t>
            </a:r>
          </a:p>
          <a:p>
            <a:pPr lvl="1"/>
            <a:r>
              <a:rPr lang="en-US" dirty="0"/>
              <a:t>“ How well do the highlighted image regions support the answer to the question?”</a:t>
            </a:r>
          </a:p>
          <a:p>
            <a:pPr lvl="1"/>
            <a:r>
              <a:rPr lang="en-US" dirty="0"/>
              <a:t>“How well do the colored image segments highlight the appropriate regions for the corresponding colored words in the explanation?”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16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Explanation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17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941" y="1531565"/>
            <a:ext cx="8621400" cy="469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pPr lvl="0"/>
              <a:t>18</a:t>
            </a:fld>
            <a:endParaRPr lang="uk-UA"/>
          </a:p>
        </p:txBody>
      </p:sp>
      <p:sp>
        <p:nvSpPr>
          <p:cNvPr id="3" name="Shape 93"/>
          <p:cNvSpPr txBox="1">
            <a:spLocks/>
          </p:cNvSpPr>
          <p:nvPr/>
        </p:nvSpPr>
        <p:spPr bwMode="auto">
          <a:xfrm>
            <a:off x="209178" y="273423"/>
            <a:ext cx="880035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2600FF"/>
                </a:solidFill>
              </a:rPr>
              <a:t>Conclusions</a:t>
            </a:r>
          </a:p>
        </p:txBody>
      </p:sp>
      <p:sp>
        <p:nvSpPr>
          <p:cNvPr id="4" name="Shape 226"/>
          <p:cNvSpPr txBox="1">
            <a:spLocks/>
          </p:cNvSpPr>
          <p:nvPr/>
        </p:nvSpPr>
        <p:spPr bwMode="auto">
          <a:xfrm>
            <a:off x="421342" y="1648649"/>
            <a:ext cx="8498540" cy="461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2800">
                <a:solidFill>
                  <a:srgbClr val="333399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•"/>
              <a:defRPr sz="2400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Char char="»"/>
              <a:defRPr sz="2000">
                <a:solidFill>
                  <a:srgbClr val="0000CC"/>
                </a:solidFill>
                <a:latin typeface="+mn-lt"/>
              </a:defRPr>
            </a:lvl9pPr>
          </a:lstStyle>
          <a:p>
            <a:pPr marL="357187" indent="-300037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00000"/>
                </a:solidFill>
              </a:rPr>
              <a:t>Multimodal explanations for VQA that integrate both textual and visual information are particularly useful.</a:t>
            </a:r>
          </a:p>
          <a:p>
            <a:pPr marL="357187" indent="-300037">
              <a:defRPr sz="1800">
                <a:solidFill>
                  <a:srgbClr val="000000"/>
                </a:solidFill>
              </a:defRPr>
            </a:pPr>
            <a:r>
              <a:rPr lang="en-US" sz="2800" dirty="0">
                <a:solidFill>
                  <a:srgbClr val="000000"/>
                </a:solidFill>
              </a:rPr>
              <a:t>Our approach that uses attention over high-level object segmentations to drive both VQA and human-like explanation is promising and superior to previous “post hoc rationalizations.”</a:t>
            </a:r>
          </a:p>
          <a:p>
            <a:pPr marL="357187" indent="-300037">
              <a:defRPr sz="1800">
                <a:solidFill>
                  <a:srgbClr val="000000"/>
                </a:solidFill>
              </a:defRPr>
            </a:pPr>
            <a:endParaRPr lang="en-US" sz="3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2221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F43C4-BE5F-4127-A8C3-2765D263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Question Answering</a:t>
            </a:r>
            <a:br>
              <a:rPr lang="en-US" dirty="0"/>
            </a:br>
            <a:r>
              <a:rPr lang="en-US" sz="3200" dirty="0">
                <a:solidFill>
                  <a:srgbClr val="333399"/>
                </a:solidFill>
              </a:rPr>
              <a:t>(Agrawal, et al., 2016)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6096-A35C-4A51-9AD2-7F6D4E07D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natural language questions about an image.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B6593-4678-40F8-99F5-12285A105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07B0A0-3952-48D0-A831-2CBA31B04643}" type="slidenum">
              <a:rPr lang="en-US" smtClean="0"/>
              <a:pPr/>
              <a:t>2</a:t>
            </a:fld>
            <a:endParaRPr lang="en-US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FC31C-3635-4A19-855B-BA7DBDF0CF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438400"/>
            <a:ext cx="396253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4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Textual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a natural-language sentence that justifies the answer </a:t>
            </a:r>
            <a:r>
              <a:rPr lang="en-US" sz="2800" dirty="0"/>
              <a:t>(Hendricks </a:t>
            </a:r>
            <a:r>
              <a:rPr lang="en-US" sz="2800" i="1" dirty="0"/>
              <a:t>et al. </a:t>
            </a:r>
            <a:r>
              <a:rPr lang="en-US" sz="2800" dirty="0"/>
              <a:t>2016).</a:t>
            </a:r>
            <a:endParaRPr lang="en-US" dirty="0"/>
          </a:p>
          <a:p>
            <a:r>
              <a:rPr lang="en-US" dirty="0"/>
              <a:t>Use an LSTM to generate an explanatory sentence given embeddings of:</a:t>
            </a:r>
          </a:p>
          <a:p>
            <a:pPr lvl="1"/>
            <a:r>
              <a:rPr lang="en-US" dirty="0"/>
              <a:t>image</a:t>
            </a:r>
          </a:p>
          <a:p>
            <a:pPr lvl="1"/>
            <a:r>
              <a:rPr lang="en-US" dirty="0"/>
              <a:t>question</a:t>
            </a:r>
          </a:p>
          <a:p>
            <a:pPr lvl="1"/>
            <a:r>
              <a:rPr lang="en-US" dirty="0"/>
              <a:t>answer</a:t>
            </a:r>
          </a:p>
          <a:p>
            <a:r>
              <a:rPr lang="en-US" dirty="0"/>
              <a:t>Train this LSTM on human-provided explanatory sentences.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3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Textual Explanations</a:t>
            </a:r>
            <a:br>
              <a:rPr lang="en-US" dirty="0"/>
            </a:b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(Park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et al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., 2018)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4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71" y="1433531"/>
            <a:ext cx="7100047" cy="504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1613647"/>
          </a:xfrm>
        </p:spPr>
        <p:txBody>
          <a:bodyPr/>
          <a:lstStyle/>
          <a:p>
            <a:r>
              <a:rPr lang="en-US" dirty="0"/>
              <a:t>Combine both a visual and textual explanation to justify an answer to a question </a:t>
            </a:r>
            <a:r>
              <a:rPr lang="en-US" sz="2800" dirty="0"/>
              <a:t>(Park </a:t>
            </a:r>
            <a:r>
              <a:rPr lang="en-US" sz="2800" i="1" dirty="0"/>
              <a:t>et al</a:t>
            </a:r>
            <a:r>
              <a:rPr lang="en-US" sz="2800" dirty="0"/>
              <a:t>., 2018).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5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680" y="3040022"/>
            <a:ext cx="7223379" cy="381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Hoc Rationalizations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 textual and multimodal explanations for VQA </a:t>
            </a:r>
            <a:r>
              <a:rPr lang="en-US" sz="2800" dirty="0"/>
              <a:t>(Park </a:t>
            </a:r>
            <a:r>
              <a:rPr lang="en-US" sz="2800" i="1" dirty="0"/>
              <a:t>et al</a:t>
            </a:r>
            <a:r>
              <a:rPr lang="en-US" sz="2800" dirty="0"/>
              <a:t>., 2018) </a:t>
            </a:r>
            <a:r>
              <a:rPr lang="en-US" dirty="0"/>
              <a:t>are not “faithful” or “introspective.”</a:t>
            </a:r>
          </a:p>
          <a:p>
            <a:pPr lvl="1"/>
            <a:r>
              <a:rPr lang="en-US" dirty="0"/>
              <a:t>They do not reflect any details of the internal processing of the network or how it actually computed the answer.</a:t>
            </a:r>
          </a:p>
          <a:p>
            <a:pPr lvl="1"/>
            <a:r>
              <a:rPr lang="en-US" dirty="0"/>
              <a:t>They are just trained to mimic human explanations in an attempt to “justify” the answer and get humans to trust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6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 Multimodal Explanations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94" y="1371600"/>
            <a:ext cx="7974106" cy="4687888"/>
          </a:xfrm>
        </p:spPr>
        <p:txBody>
          <a:bodyPr/>
          <a:lstStyle/>
          <a:p>
            <a:r>
              <a:rPr lang="en-US" dirty="0"/>
              <a:t>We are attempting to produce more faithful explanations that actually reflect important aspects of the VQA system’s internal processing.</a:t>
            </a:r>
          </a:p>
          <a:p>
            <a:r>
              <a:rPr lang="en-US" dirty="0"/>
              <a:t>Focus explanation on including detected objects that are highly attended to during the VQA network’s generation of the answer.</a:t>
            </a:r>
          </a:p>
          <a:p>
            <a:r>
              <a:rPr lang="en-US" dirty="0"/>
              <a:t>Trained to generate human explanations, but explicitly biased to include references to these objects.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Faithful Multimodal Explanation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377" y="1427909"/>
            <a:ext cx="5743294" cy="519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VQA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808E-67CE-449E-AC47-9C3424BBED8F}" type="slidenum">
              <a:rPr lang="x-none" smtClean="0"/>
              <a:pPr/>
              <a:t>9</a:t>
            </a:fld>
            <a:endParaRPr lang="en-US"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42883"/>
            <a:ext cx="9338812" cy="273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4401671" y="3684494"/>
            <a:ext cx="4742329" cy="19094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019365" y="3146612"/>
            <a:ext cx="1075764" cy="81578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69741" y="3523129"/>
            <a:ext cx="1864659" cy="4840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dels">
  <a:themeElements>
    <a:clrScheme name="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66"/>
      </a:hlink>
      <a:folHlink>
        <a:srgbClr val="B2B2B2"/>
      </a:folHlink>
    </a:clrScheme>
    <a:fontScheme name="model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e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C:\My Documents\Powerpoint\IR Course\models.ppt</Template>
  <TotalTime>79375</TotalTime>
  <Words>478</Words>
  <Application>Microsoft Office PowerPoint</Application>
  <PresentationFormat>On-screen Show (4:3)</PresentationFormat>
  <Paragraphs>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Helvetica</vt:lpstr>
      <vt:lpstr>Times New Roman</vt:lpstr>
      <vt:lpstr>1_models</vt:lpstr>
      <vt:lpstr>Faithful Multimodal  Explanation for VQA</vt:lpstr>
      <vt:lpstr>Visual Question Answering (Agrawal, et al., 2016)</vt:lpstr>
      <vt:lpstr>Textual Explanations</vt:lpstr>
      <vt:lpstr>Sample Textual Explanations (Park et al., 2018)</vt:lpstr>
      <vt:lpstr>Multimodal Explanations</vt:lpstr>
      <vt:lpstr>Post Hoc Rationalizations</vt:lpstr>
      <vt:lpstr>Faithful Multimodal Explanations</vt:lpstr>
      <vt:lpstr>Sample Faithful Multimodal Explanation</vt:lpstr>
      <vt:lpstr>High-Level VQA Architecture</vt:lpstr>
      <vt:lpstr>Textual Explanation Generator</vt:lpstr>
      <vt:lpstr>Multimodal Explanation Generator</vt:lpstr>
      <vt:lpstr>High-Level System Architecture</vt:lpstr>
      <vt:lpstr>Sample Explanation</vt:lpstr>
      <vt:lpstr>Evaluating Textual Explanations</vt:lpstr>
      <vt:lpstr>Textual Evaluation Results</vt:lpstr>
      <vt:lpstr>Evaluating Multimodal Explanations</vt:lpstr>
      <vt:lpstr>Multimodal Explanation Results</vt:lpstr>
      <vt:lpstr>PowerPoint Presentation</vt:lpstr>
    </vt:vector>
  </TitlesOfParts>
  <Company>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 and Web Search</dc:title>
  <dc:creator>Raymond Mooney</dc:creator>
  <cp:lastModifiedBy>Raymond Mooney</cp:lastModifiedBy>
  <cp:revision>1069</cp:revision>
  <cp:lastPrinted>1601-01-01T00:00:00Z</cp:lastPrinted>
  <dcterms:created xsi:type="dcterms:W3CDTF">2001-05-20T22:11:52Z</dcterms:created>
  <dcterms:modified xsi:type="dcterms:W3CDTF">2019-07-18T14:29:01Z</dcterms:modified>
</cp:coreProperties>
</file>