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Raleway"/>
      <p:regular r:id="rId40"/>
      <p:bold r:id="rId41"/>
      <p:italic r:id="rId42"/>
      <p:boldItalic r:id="rId43"/>
    </p:embeddedFont>
    <p:embeddedFont>
      <p:font typeface="Lat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regular.fntdata"/><Relationship Id="rId20" Type="http://schemas.openxmlformats.org/officeDocument/2006/relationships/slide" Target="slides/slide15.xml"/><Relationship Id="rId42" Type="http://schemas.openxmlformats.org/officeDocument/2006/relationships/font" Target="fonts/Raleway-italic.fntdata"/><Relationship Id="rId41" Type="http://schemas.openxmlformats.org/officeDocument/2006/relationships/font" Target="fonts/Raleway-bold.fntdata"/><Relationship Id="rId22" Type="http://schemas.openxmlformats.org/officeDocument/2006/relationships/slide" Target="slides/slide17.xml"/><Relationship Id="rId44" Type="http://schemas.openxmlformats.org/officeDocument/2006/relationships/font" Target="fonts/Lato-regular.fntdata"/><Relationship Id="rId21" Type="http://schemas.openxmlformats.org/officeDocument/2006/relationships/slide" Target="slides/slide16.xml"/><Relationship Id="rId43" Type="http://schemas.openxmlformats.org/officeDocument/2006/relationships/font" Target="fonts/Raleway-boldItalic.fntdata"/><Relationship Id="rId24" Type="http://schemas.openxmlformats.org/officeDocument/2006/relationships/slide" Target="slides/slide19.xml"/><Relationship Id="rId46" Type="http://schemas.openxmlformats.org/officeDocument/2006/relationships/font" Target="fonts/Lato-italic.fntdata"/><Relationship Id="rId23" Type="http://schemas.openxmlformats.org/officeDocument/2006/relationships/slide" Target="slides/slide18.xml"/><Relationship Id="rId45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La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4cbdb41bc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4cbdb41bc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Atari tasks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*axes*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77b0afc41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77b0afc4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Atari tasks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*axes*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77b0afc41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77b0afc41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Atari tasks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*axes*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4cbdb41bc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4cbdb41bc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4cbdb41bc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84cbdb41bc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Atari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multimodal shaping reward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sets the stage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4cbdb41bc_1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4cbdb41bc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results, but limited domain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 visual, temporal information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757b57cf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757b57cf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757b57cf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757b57cf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detail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757b57cf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757b57cf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757b57cf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757b57cf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= object + action (open door)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Scenario = placement of objects in the env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Videos generated by dense reward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4cbdb41bc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4cbdb41bc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RL popular, especially with deep RL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chess, robotics, novel (protein)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757b57cf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757b57cf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757b57cf9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757b57cf9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757b57cf9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757b57cf9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757b57cf9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757b57cf9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757b57cf9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757b57cf9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757b57cf9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757b57cf9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757b57cf9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757b57cf9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77b0afc41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77b0afc41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09964d4c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09964d4c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809964d4c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809964d4c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757b57cf9_1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757b57cf9_1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09964d4c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09964d4c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809964d4c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809964d4c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757b57cf9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757b57cf9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757b57cf9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757b57cf9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757b57cf9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757b57cf9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4cbdb41bc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4cbdb41bc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4cbdb41bc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4cbdb41bc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faster here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4cbdb41bc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4cbdb41bc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higher level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4cbdb41bc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4cbdb41bc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4cbdb41bc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4cbdb41bc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4cbdb41bc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4cbdb41bc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hyperlink" Target="https://www.alexirpan.com/2018/02/14/rl-hard.html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alexirpan.com/2018/02/14/rl-hard.html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alexirpan.com/2018/02/14/rl-hard.html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hyperlink" Target="https://deepmind.com/blog/article/alphazero-shedding-new-light-grand-games-chess-shogi-and-go" TargetMode="External"/><Relationship Id="rId5" Type="http://schemas.openxmlformats.org/officeDocument/2006/relationships/hyperlink" Target="https://bair.berkeley.edu/blog/2020/05/05/fabrics/" TargetMode="External"/><Relationship Id="rId6" Type="http://schemas.openxmlformats.org/officeDocument/2006/relationships/hyperlink" Target="https://deepmind.com/blog/article/AlphaFold-Using-AI-for-scientific-discovery" TargetMode="External"/><Relationship Id="rId7" Type="http://schemas.openxmlformats.org/officeDocument/2006/relationships/image" Target="../media/image34.gif"/><Relationship Id="rId8" Type="http://schemas.openxmlformats.org/officeDocument/2006/relationships/image" Target="../media/image2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9SkepmXDq6xKWY6EPnrtrHikowfhCr0V/view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Relationship Id="rId4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hyperlink" Target="https://github.com/caoscott/SReC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oreilly.com/library/view/tensorflow-for-deep/9781491980446/ch04.html" TargetMode="External"/><Relationship Id="rId4" Type="http://schemas.openxmlformats.org/officeDocument/2006/relationships/hyperlink" Target="https://stanford.edu/~shervine/teaching/cs-230/cheatsheet-convolutional-neural-networks" TargetMode="External"/><Relationship Id="rId5" Type="http://schemas.openxmlformats.org/officeDocument/2006/relationships/hyperlink" Target="https://www.researchgate.net/figure/Illustration-of-LSTM-block-s-is-the-sigmoid-function-which-play-the-role-of-gates-during_fig2_322477802" TargetMode="External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eepmind.com/blog/article/producing-flexible-behaviours-simulated-environments" TargetMode="External"/><Relationship Id="rId4" Type="http://schemas.openxmlformats.org/officeDocument/2006/relationships/hyperlink" Target="http://web.stanford.edu/class/cs234/index.html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Evaluating the Robustness of Natural Language Reward Shaping Models to Spatial Relations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Antony Yun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925" y="4018900"/>
            <a:ext cx="2971800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with RL</a:t>
            </a:r>
            <a:endParaRPr/>
          </a:p>
        </p:txBody>
      </p:sp>
      <p:sp>
        <p:nvSpPr>
          <p:cNvPr id="158" name="Google Shape;158;p2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Sample inefficient</a:t>
            </a:r>
            <a:endParaRPr sz="1800"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6601" y="1770063"/>
            <a:ext cx="3041550" cy="28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729450" y="4364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https://www.alexirpan.com/2018/02/14/rl-hard.html</a:t>
            </a:r>
            <a:r>
              <a:rPr lang="en" sz="600"/>
              <a:t> </a:t>
            </a:r>
            <a:endParaRPr sz="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with RL</a:t>
            </a:r>
            <a:endParaRPr/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Sample inefficient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Good reward functions are hard to find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Sparse: easy to design</a:t>
            </a:r>
            <a:endParaRPr sz="1800"/>
          </a:p>
        </p:txBody>
      </p:sp>
      <p:sp>
        <p:nvSpPr>
          <p:cNvPr id="167" name="Google Shape;167;p23"/>
          <p:cNvSpPr txBox="1"/>
          <p:nvPr>
            <p:ph idx="1" type="body"/>
          </p:nvPr>
        </p:nvSpPr>
        <p:spPr>
          <a:xfrm>
            <a:off x="729450" y="4364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3"/>
              </a:rPr>
              <a:t>https://www.alexirpan.com/2018/02/14/rl-hard.html</a:t>
            </a:r>
            <a:r>
              <a:rPr lang="en" sz="600"/>
              <a:t> </a:t>
            </a:r>
            <a:endParaRPr sz="600"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7154" y="1714950"/>
            <a:ext cx="2645249" cy="277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with RL</a:t>
            </a:r>
            <a:endParaRPr/>
          </a:p>
        </p:txBody>
      </p:sp>
      <p:sp>
        <p:nvSpPr>
          <p:cNvPr id="174" name="Google Shape;174;p2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Sample inefficient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Good reward functions are hard to find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Sparse: easy to design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Dense: easy to learn</a:t>
            </a:r>
            <a:endParaRPr sz="1800"/>
          </a:p>
        </p:txBody>
      </p:sp>
      <p:sp>
        <p:nvSpPr>
          <p:cNvPr id="175" name="Google Shape;175;p24"/>
          <p:cNvSpPr txBox="1"/>
          <p:nvPr>
            <p:ph idx="1" type="body"/>
          </p:nvPr>
        </p:nvSpPr>
        <p:spPr>
          <a:xfrm>
            <a:off x="729450" y="4364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3"/>
              </a:rPr>
              <a:t>https://www.alexirpan.com/2018/02/14/rl-hard.html</a:t>
            </a:r>
            <a:r>
              <a:rPr lang="en" sz="600"/>
              <a:t> </a:t>
            </a:r>
            <a:endParaRPr sz="600"/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4685" y="1693875"/>
            <a:ext cx="2577787" cy="27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Reward Shaping</a:t>
            </a:r>
            <a:endParaRPr/>
          </a:p>
        </p:txBody>
      </p:sp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Provide additional </a:t>
            </a:r>
            <a:r>
              <a:rPr i="1" lang="en" sz="1800"/>
              <a:t>potential</a:t>
            </a:r>
            <a:r>
              <a:rPr lang="en" sz="1800"/>
              <a:t> reward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Does </a:t>
            </a:r>
            <a:r>
              <a:rPr b="1" lang="en" sz="1800"/>
              <a:t>not</a:t>
            </a:r>
            <a:r>
              <a:rPr lang="en" sz="1800"/>
              <a:t> change the optimal policy</a:t>
            </a:r>
            <a:endParaRPr sz="1800"/>
          </a:p>
        </p:txBody>
      </p:sp>
      <p:sp>
        <p:nvSpPr>
          <p:cNvPr id="183" name="Google Shape;183;p25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[Ng et al, 1999]</a:t>
            </a:r>
            <a:endParaRPr sz="1000"/>
          </a:p>
        </p:txBody>
      </p:sp>
      <p:pic>
        <p:nvPicPr>
          <p:cNvPr id="184" name="Google Shape;18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2663" y="3161800"/>
            <a:ext cx="2695575" cy="5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Work: LEARN</a:t>
            </a:r>
            <a:endParaRPr/>
          </a:p>
        </p:txBody>
      </p:sp>
      <p:sp>
        <p:nvSpPr>
          <p:cNvPr id="190" name="Google Shape;190;p26"/>
          <p:cNvSpPr txBox="1"/>
          <p:nvPr>
            <p:ph idx="1" type="body"/>
          </p:nvPr>
        </p:nvSpPr>
        <p:spPr>
          <a:xfrm>
            <a:off x="729450" y="20788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Language-based shaping rewards for </a:t>
            </a:r>
            <a:r>
              <a:rPr lang="en" sz="1800"/>
              <a:t>Montezuma's Revenge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Non-experts can express intent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60% improvement over baseline</a:t>
            </a:r>
            <a:endParaRPr sz="180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871" y="1279496"/>
            <a:ext cx="2675300" cy="279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[Goyal et al, 2019]</a:t>
            </a:r>
            <a:endParaRPr sz="1000"/>
          </a:p>
        </p:txBody>
      </p:sp>
      <p:sp>
        <p:nvSpPr>
          <p:cNvPr id="193" name="Google Shape;193;p26"/>
          <p:cNvSpPr txBox="1"/>
          <p:nvPr/>
        </p:nvSpPr>
        <p:spPr>
          <a:xfrm>
            <a:off x="5232875" y="4078375"/>
            <a:ext cx="2675400" cy="12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"</a:t>
            </a:r>
            <a:r>
              <a:rPr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Jump over the skull while going to the left"</a:t>
            </a:r>
            <a:endParaRPr sz="18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Work: LEARN</a:t>
            </a:r>
            <a:endParaRPr/>
          </a:p>
        </p:txBody>
      </p:sp>
      <p:sp>
        <p:nvSpPr>
          <p:cNvPr id="199" name="Google Shape;199;p2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599" y="1965125"/>
            <a:ext cx="3110726" cy="24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[Goyal et al, 2019]</a:t>
            </a:r>
            <a:endParaRPr sz="1000"/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8225" y="2229046"/>
            <a:ext cx="4009924" cy="1960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Meta-World</a:t>
            </a:r>
            <a:endParaRPr/>
          </a:p>
        </p:txBody>
      </p:sp>
      <p:sp>
        <p:nvSpPr>
          <p:cNvPr id="208" name="Google Shape;208;p2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Object manipulation domain involving grasping, placing, and pushing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Continuous action space, multimodal data, complex goal states</a:t>
            </a:r>
            <a:endParaRPr sz="1800"/>
          </a:p>
        </p:txBody>
      </p:sp>
      <p:sp>
        <p:nvSpPr>
          <p:cNvPr id="209" name="Google Shape;209;p28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[Yu et al, 2019]</a:t>
            </a:r>
            <a:endParaRPr sz="1000"/>
          </a:p>
        </p:txBody>
      </p:sp>
      <p:pic>
        <p:nvPicPr>
          <p:cNvPr id="210" name="Google Shape;21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550" y="2902350"/>
            <a:ext cx="5634001" cy="176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Dense Rewards in Meta-World</a:t>
            </a:r>
            <a:endParaRPr/>
          </a:p>
        </p:txBody>
      </p:sp>
      <p:sp>
        <p:nvSpPr>
          <p:cNvPr id="216" name="Google Shape;216;p2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213" y="2064825"/>
            <a:ext cx="7335178" cy="10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224" y="3289649"/>
            <a:ext cx="4251294" cy="10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[Yu et al, 2019]</a:t>
            </a:r>
            <a:endParaRPr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Dense Rewards in Meta-World</a:t>
            </a:r>
            <a:endParaRPr/>
          </a:p>
        </p:txBody>
      </p:sp>
      <p:sp>
        <p:nvSpPr>
          <p:cNvPr id="225" name="Google Shape;225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0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[Yu et al, 2019]</a:t>
            </a:r>
            <a:endParaRPr sz="1000"/>
          </a:p>
        </p:txBody>
      </p:sp>
      <p:pic>
        <p:nvPicPr>
          <p:cNvPr id="227" name="Google Shape;22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2028775"/>
            <a:ext cx="3484940" cy="21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472" y="2111575"/>
            <a:ext cx="3720674" cy="21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Pix2R Dataset</a:t>
            </a:r>
            <a:endParaRPr/>
          </a:p>
        </p:txBody>
      </p:sp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729450" y="1926475"/>
            <a:ext cx="3842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13 Meta-World tasks, 9 objects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100 scenarios per task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Videos generated using PPO on dense rewards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520 human-annotated descriptions from Amazon Mechanical Turk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Use video trajectories + descriptions to approximate dense reward</a:t>
            </a:r>
            <a:endParaRPr sz="1600"/>
          </a:p>
        </p:txBody>
      </p:sp>
      <p:pic>
        <p:nvPicPr>
          <p:cNvPr id="235" name="Google Shape;2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400" y="1853850"/>
            <a:ext cx="4267049" cy="240021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[Goyal et al, 2020]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Successes of Reinforcement Learning</a:t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0025" y="3579786"/>
            <a:ext cx="3738126" cy="137683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729450" y="4364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https://deepmind.com/blog/article/alphazero-shedding-new-light-grand-games-chess-shogi-and-go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https://bair.berkeley.edu/blog/2020/05/05/fabrics/</a:t>
            </a:r>
            <a:br>
              <a:rPr lang="en" sz="600">
                <a:latin typeface="Arial"/>
                <a:ea typeface="Arial"/>
                <a:cs typeface="Arial"/>
                <a:sym typeface="Arial"/>
              </a:rPr>
            </a:br>
            <a:r>
              <a:rPr lang="en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https://deepmind.com/blog/article/AlphaFold-Using-AI-for-scientific-discovery</a:t>
            </a:r>
            <a:r>
              <a:rPr lang="en" sz="600">
                <a:latin typeface="Arial"/>
                <a:ea typeface="Arial"/>
                <a:cs typeface="Arial"/>
                <a:sym typeface="Arial"/>
              </a:rPr>
              <a:t> 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5725" y="1965525"/>
            <a:ext cx="2667293" cy="150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450" y="2368400"/>
            <a:ext cx="1878750" cy="187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Pix2R Architecture</a:t>
            </a:r>
            <a:endParaRPr/>
          </a:p>
        </p:txBody>
      </p:sp>
      <p:sp>
        <p:nvSpPr>
          <p:cNvPr id="242" name="Google Shape;242;p32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150" y="1853850"/>
            <a:ext cx="5091701" cy="286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[Goyal et al, 2020]</a:t>
            </a:r>
            <a:endParaRPr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Pix2R Results</a:t>
            </a:r>
            <a:endParaRPr/>
          </a:p>
        </p:txBody>
      </p:sp>
      <p:sp>
        <p:nvSpPr>
          <p:cNvPr id="250" name="Google Shape;250;p33"/>
          <p:cNvSpPr txBox="1"/>
          <p:nvPr>
            <p:ph idx="1" type="body"/>
          </p:nvPr>
        </p:nvSpPr>
        <p:spPr>
          <a:xfrm>
            <a:off x="729450" y="20788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Adding shaping reward speeds up policy learning sparse rewards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Sparse + Shaping rewards perform comparably to Dense rewards</a:t>
            </a:r>
            <a:endParaRPr sz="1800"/>
          </a:p>
        </p:txBody>
      </p:sp>
      <p:sp>
        <p:nvSpPr>
          <p:cNvPr id="251" name="Google Shape;251;p33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[Goyal et al, 2020]</a:t>
            </a:r>
            <a:endParaRPr sz="1000"/>
          </a:p>
        </p:txBody>
      </p:sp>
      <p:pic>
        <p:nvPicPr>
          <p:cNvPr id="252" name="Google Shape;2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92" y="1394850"/>
            <a:ext cx="4259333" cy="31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Extending Pix2R Dataset</a:t>
            </a:r>
            <a:endParaRPr/>
          </a:p>
        </p:txBody>
      </p:sp>
      <p:sp>
        <p:nvSpPr>
          <p:cNvPr id="258" name="Google Shape;258;p3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Each scenario has only one instance of each object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Descriptions use simplistic language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b="1" i="1" lang="en" sz="1800"/>
              <a:t>Goal:</a:t>
            </a:r>
            <a:r>
              <a:rPr lang="en" sz="1800"/>
              <a:t> construct a dataset containing relational language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Probe whether model is learning multimodal semantic relationships or just identification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Motivate development of more robust models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Relational Data</a:t>
            </a:r>
            <a:endParaRPr/>
          </a:p>
        </p:txBody>
      </p:sp>
      <p:sp>
        <p:nvSpPr>
          <p:cNvPr id="264" name="Google Shape;264;p35"/>
          <p:cNvSpPr txBox="1"/>
          <p:nvPr>
            <p:ph idx="1" type="body"/>
          </p:nvPr>
        </p:nvSpPr>
        <p:spPr>
          <a:xfrm>
            <a:off x="729450" y="2078875"/>
            <a:ext cx="3021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"Turn on the coffee machine on the left"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"Press the coffee maker furthest from the button"</a:t>
            </a:r>
            <a:endParaRPr sz="1800"/>
          </a:p>
        </p:txBody>
      </p:sp>
      <p:pic>
        <p:nvPicPr>
          <p:cNvPr id="265" name="Google Shape;265;p35" title="obj2-env0-righ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399" y="1318650"/>
            <a:ext cx="4518775" cy="33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Generation</a:t>
            </a:r>
            <a:endParaRPr/>
          </a:p>
        </p:txBody>
      </p:sp>
      <p:sp>
        <p:nvSpPr>
          <p:cNvPr id="271" name="Google Shape;271;p3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Target object + duplicate object + distractors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Train PPO with dense reward until success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6 tasks (button_top, button_side, coffee_button, handle_press_top, door_lock, door_unlock)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5 scenarios per task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30 total scenarios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Collecting Natural Language Descriptions</a:t>
            </a:r>
            <a:endParaRPr/>
          </a:p>
        </p:txBody>
      </p:sp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Amazon Mechanical Turk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 sz="1800"/>
              <a:t>‘Please ensure that the instruction you provide uniquely identifies the correct object, for example, by describing it with respect to other objects around it.’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At least 3 descriptions per scenario (131 total)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Manually create negative examples</a:t>
            </a: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</a:t>
            </a:r>
            <a:endParaRPr/>
          </a:p>
        </p:txBody>
      </p:sp>
      <p:sp>
        <p:nvSpPr>
          <p:cNvPr id="283" name="Google Shape;283;p3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Pix2R encode relations between objects?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Evaluate on test split of new data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6 scenarios, 3 descriptions, 5 runs each → 90 runs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825" y="1678326"/>
            <a:ext cx="4419850" cy="29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Baselines and Models</a:t>
            </a:r>
            <a:endParaRPr/>
          </a:p>
        </p:txBody>
      </p:sp>
      <p:sp>
        <p:nvSpPr>
          <p:cNvPr id="290" name="Google Shape;290;p39"/>
          <p:cNvSpPr txBox="1"/>
          <p:nvPr>
            <p:ph idx="1" type="body"/>
          </p:nvPr>
        </p:nvSpPr>
        <p:spPr>
          <a:xfrm>
            <a:off x="729450" y="19264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Sparse: PPO with binary reward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Dense: PPO with expert Meta-World reward</a:t>
            </a: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825" y="1682698"/>
            <a:ext cx="4419850" cy="299920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Baselines and Models</a:t>
            </a:r>
            <a:endParaRPr/>
          </a:p>
        </p:txBody>
      </p:sp>
      <p:sp>
        <p:nvSpPr>
          <p:cNvPr id="297" name="Google Shape;297;p40"/>
          <p:cNvSpPr txBox="1"/>
          <p:nvPr>
            <p:ph idx="1" type="body"/>
          </p:nvPr>
        </p:nvSpPr>
        <p:spPr>
          <a:xfrm>
            <a:off x="729450" y="19264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Sparse: PPO with binary reward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Dense: PPO with expert Meta-World reward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Original: PPO shaped by Pix2R trained on original dataset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825" y="1672450"/>
            <a:ext cx="4419850" cy="299918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Baselines and Models</a:t>
            </a:r>
            <a:endParaRPr/>
          </a:p>
        </p:txBody>
      </p:sp>
      <p:sp>
        <p:nvSpPr>
          <p:cNvPr id="304" name="Google Shape;304;p41"/>
          <p:cNvSpPr txBox="1"/>
          <p:nvPr>
            <p:ph idx="1" type="body"/>
          </p:nvPr>
        </p:nvSpPr>
        <p:spPr>
          <a:xfrm>
            <a:off x="729450" y="19264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Sparse: PPO with binary reward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Dense: PPO with expert Meta-World reward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Original: PPO shaped by Pix2R trained on original dataset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Augmented: PPO shaped by Pix2R trained on combined dataset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Work</a:t>
            </a:r>
            <a:endParaRPr/>
          </a:p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Construct a challenge dataset in the Meta-World reward shaping domain that contains spatially relational language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Evaluate robustness of existing natural language reward shaping models</a:t>
            </a:r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Baselines and Models</a:t>
            </a:r>
            <a:endParaRPr/>
          </a:p>
        </p:txBody>
      </p:sp>
      <p:sp>
        <p:nvSpPr>
          <p:cNvPr id="310" name="Google Shape;310;p42"/>
          <p:cNvSpPr txBox="1"/>
          <p:nvPr>
            <p:ph idx="1" type="body"/>
          </p:nvPr>
        </p:nvSpPr>
        <p:spPr>
          <a:xfrm>
            <a:off x="729450" y="19264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Sparse: PPO with binary reward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Dense: PPO with expert Meta-World reward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Original: PPO shaped by Pix2R trained on original dataset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Augmented: PPO shaped by Pix2R trained on combined dataset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Reduced: PPO shaped by Pix2R trained on original dataset, excluding relational descriptions</a:t>
            </a:r>
            <a:endParaRPr sz="1800"/>
          </a:p>
        </p:txBody>
      </p:sp>
      <p:pic>
        <p:nvPicPr>
          <p:cNvPr id="311" name="Google Shape;3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825" y="1690250"/>
            <a:ext cx="4419850" cy="29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17" name="Google Shape;317;p43"/>
          <p:cNvSpPr txBox="1"/>
          <p:nvPr>
            <p:ph idx="1" type="body"/>
          </p:nvPr>
        </p:nvSpPr>
        <p:spPr>
          <a:xfrm>
            <a:off x="729450" y="2078875"/>
            <a:ext cx="3842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All agents perform comparably, except sparse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Reduced even performs slightly better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Scenarios could be too simple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Inconclusive, further experimentation needed</a:t>
            </a:r>
            <a:endParaRPr sz="1800"/>
          </a:p>
        </p:txBody>
      </p:sp>
      <p:pic>
        <p:nvPicPr>
          <p:cNvPr id="318" name="Google Shape;3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825" y="1690250"/>
            <a:ext cx="4419850" cy="29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24" name="Google Shape;324;p4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Pix2R is robust to our specific challenge dataset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 immediately obvious shortcomings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Room for further probing through challenge datasets</a:t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330" name="Google Shape;330;p4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Improving our existing challenge dataset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Refine environment generation to create more challenging scenarios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Multi-stage AMT pipeline for higher quality annotations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Other challenge datasets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Can construct targeted, "adversarial" examples for any ML task</a:t>
            </a: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336" name="Google Shape;336;p46"/>
          <p:cNvSpPr txBox="1"/>
          <p:nvPr>
            <p:ph idx="1" type="body"/>
          </p:nvPr>
        </p:nvSpPr>
        <p:spPr>
          <a:xfrm>
            <a:off x="1494700" y="4441075"/>
            <a:ext cx="2379000" cy="8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Dr. Ray Mooney</a:t>
            </a:r>
            <a:endParaRPr/>
          </a:p>
        </p:txBody>
      </p:sp>
      <p:pic>
        <p:nvPicPr>
          <p:cNvPr id="337" name="Google Shape;33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546" y="2078876"/>
            <a:ext cx="2531301" cy="226109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6"/>
          <p:cNvSpPr txBox="1"/>
          <p:nvPr>
            <p:ph idx="1" type="body"/>
          </p:nvPr>
        </p:nvSpPr>
        <p:spPr>
          <a:xfrm>
            <a:off x="4992875" y="4441075"/>
            <a:ext cx="2379000" cy="8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Prasoon Goyal</a:t>
            </a:r>
            <a:endParaRPr/>
          </a:p>
        </p:txBody>
      </p:sp>
      <p:pic>
        <p:nvPicPr>
          <p:cNvPr id="339" name="Google Shape;33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712" y="1899075"/>
            <a:ext cx="2151318" cy="24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Background on Deep Learning, Reinforcement Learning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Natural language reward shaping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Our Dataset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Results</a:t>
            </a:r>
            <a:endParaRPr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Neural Networks</a:t>
            </a:r>
            <a:endParaRPr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Function approximators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Trained with gradient descent</a:t>
            </a:r>
            <a:endParaRPr sz="1800"/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498" y="3213650"/>
            <a:ext cx="2134226" cy="14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729450" y="3398275"/>
            <a:ext cx="7583400" cy="10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Lato"/>
                <a:ea typeface="Lato"/>
                <a:cs typeface="Lato"/>
                <a:sym typeface="Lato"/>
              </a:rPr>
              <a:t>f(                    ) = [0.12, 0.05, …]</a:t>
            </a:r>
            <a:endParaRPr sz="4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17"/>
          <p:cNvSpPr txBox="1"/>
          <p:nvPr>
            <p:ph idx="1" type="body"/>
          </p:nvPr>
        </p:nvSpPr>
        <p:spPr>
          <a:xfrm>
            <a:off x="729450" y="46696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https://github.com/caoscott/SReC</a:t>
            </a:r>
            <a:r>
              <a:rPr lang="en" sz="600">
                <a:latin typeface="Arial"/>
                <a:ea typeface="Arial"/>
                <a:cs typeface="Arial"/>
                <a:sym typeface="Arial"/>
              </a:rPr>
              <a:t> </a:t>
            </a:r>
            <a:endParaRPr sz="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Neural Networks</a:t>
            </a:r>
            <a:endParaRPr/>
          </a:p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729450" y="4364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https://www.oreilly.com/library/view/tensorflow-for-deep/9781491980446/ch04.html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https://stanford.edu/~shervine/teaching/cs-230/cheatsheet-convolutional-neural-networks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https://www.researchgate.net/figure/Illustration-of-LSTM-block-s-is-the-sigmoid-function-which-play-the-role-of-gates-during_fig2_322477802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424" y="2078875"/>
            <a:ext cx="1852226" cy="15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7">
            <a:alphaModFix/>
          </a:blip>
          <a:srcRect b="0" l="0" r="31982" t="0"/>
          <a:stretch/>
        </p:blipFill>
        <p:spPr>
          <a:xfrm>
            <a:off x="6347074" y="2279413"/>
            <a:ext cx="2315574" cy="11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8">
            <a:alphaModFix/>
          </a:blip>
          <a:srcRect b="0" l="0" r="45869" t="0"/>
          <a:stretch/>
        </p:blipFill>
        <p:spPr>
          <a:xfrm>
            <a:off x="3134575" y="2194225"/>
            <a:ext cx="3012000" cy="13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Reinforcement Learning</a:t>
            </a:r>
            <a:endParaRPr/>
          </a:p>
        </p:txBody>
      </p:sp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729450" y="2078875"/>
            <a:ext cx="5333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Learn a policy by interacting with the environment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Optimize cumulative discounted reward</a:t>
            </a:r>
            <a:endParaRPr sz="1800"/>
          </a:p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729450" y="45934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3"/>
              </a:rPr>
              <a:t>https://deepmind.com/blog/article/producing-flexible-behaviours-simulated-environments</a:t>
            </a:r>
            <a:r>
              <a:rPr lang="en" sz="600"/>
              <a:t> </a:t>
            </a:r>
            <a:endParaRPr sz="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http://web.stanford.edu/class/cs234/index.html</a:t>
            </a:r>
            <a:r>
              <a:rPr lang="en" sz="600"/>
              <a:t> </a:t>
            </a:r>
            <a:endParaRPr sz="600"/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1275" y="3239245"/>
            <a:ext cx="2940726" cy="133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62636" y="2078875"/>
            <a:ext cx="2584114" cy="226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Markov Decision Process (MDP)</a:t>
            </a:r>
            <a:endParaRPr/>
          </a:p>
        </p:txBody>
      </p:sp>
      <p:sp>
        <p:nvSpPr>
          <p:cNvPr id="143" name="Google Shape;143;p2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 = states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 = actions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 = transition function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 = reward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𝛄 = discount factor</a:t>
            </a:r>
            <a:endParaRPr sz="1800"/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850" y="2155075"/>
            <a:ext cx="2592849" cy="3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idx="1" type="body"/>
          </p:nvPr>
        </p:nvSpPr>
        <p:spPr>
          <a:xfrm>
            <a:off x="729450" y="2307475"/>
            <a:ext cx="7964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Parameterized policy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Want optimal policy that maximizes expected reward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Learned by gradient descent on final reward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We use Proximal Policy Optimization (PPO)</a:t>
            </a:r>
            <a:endParaRPr sz="1800"/>
          </a:p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729450" y="1318650"/>
            <a:ext cx="7964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Background: Policy Based RL</a:t>
            </a:r>
            <a:endParaRPr/>
          </a:p>
        </p:txBody>
      </p:sp>
      <p:sp>
        <p:nvSpPr>
          <p:cNvPr id="151" name="Google Shape;151;p21"/>
          <p:cNvSpPr txBox="1"/>
          <p:nvPr/>
        </p:nvSpPr>
        <p:spPr>
          <a:xfrm>
            <a:off x="958050" y="45131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[Schulman et al, 2017]</a:t>
            </a:r>
            <a:endParaRPr sz="1000"/>
          </a:p>
        </p:txBody>
      </p:sp>
      <p:pic>
        <p:nvPicPr>
          <p:cNvPr id="152" name="Google Shape;15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138" y="2745875"/>
            <a:ext cx="2409825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