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3" r:id="rId2"/>
    <p:sldMasterId id="2147483686" r:id="rId3"/>
    <p:sldMasterId id="2147483699" r:id="rId4"/>
    <p:sldMasterId id="2147483712" r:id="rId5"/>
    <p:sldMasterId id="2147483725" r:id="rId6"/>
  </p:sldMasterIdLst>
  <p:notesMasterIdLst>
    <p:notesMasterId r:id="rId58"/>
  </p:notesMasterIdLst>
  <p:sldIdLst>
    <p:sldId id="401" r:id="rId7"/>
    <p:sldId id="421" r:id="rId8"/>
    <p:sldId id="423" r:id="rId9"/>
    <p:sldId id="435" r:id="rId10"/>
    <p:sldId id="436" r:id="rId11"/>
    <p:sldId id="438" r:id="rId12"/>
    <p:sldId id="437" r:id="rId13"/>
    <p:sldId id="439" r:id="rId14"/>
    <p:sldId id="434" r:id="rId15"/>
    <p:sldId id="480" r:id="rId16"/>
    <p:sldId id="481" r:id="rId17"/>
    <p:sldId id="482" r:id="rId18"/>
    <p:sldId id="491" r:id="rId19"/>
    <p:sldId id="492" r:id="rId20"/>
    <p:sldId id="493" r:id="rId21"/>
    <p:sldId id="494" r:id="rId22"/>
    <p:sldId id="483" r:id="rId23"/>
    <p:sldId id="485" r:id="rId24"/>
    <p:sldId id="488" r:id="rId25"/>
    <p:sldId id="489" r:id="rId26"/>
    <p:sldId id="490" r:id="rId27"/>
    <p:sldId id="440" r:id="rId28"/>
    <p:sldId id="441" r:id="rId29"/>
    <p:sldId id="442" r:id="rId30"/>
    <p:sldId id="443" r:id="rId31"/>
    <p:sldId id="445" r:id="rId32"/>
    <p:sldId id="446" r:id="rId33"/>
    <p:sldId id="447" r:id="rId34"/>
    <p:sldId id="448" r:id="rId35"/>
    <p:sldId id="273" r:id="rId36"/>
    <p:sldId id="444" r:id="rId37"/>
    <p:sldId id="449" r:id="rId38"/>
    <p:sldId id="450" r:id="rId39"/>
    <p:sldId id="279" r:id="rId40"/>
    <p:sldId id="472" r:id="rId41"/>
    <p:sldId id="473" r:id="rId42"/>
    <p:sldId id="474" r:id="rId43"/>
    <p:sldId id="495" r:id="rId44"/>
    <p:sldId id="280" r:id="rId45"/>
    <p:sldId id="281" r:id="rId46"/>
    <p:sldId id="282" r:id="rId47"/>
    <p:sldId id="283" r:id="rId48"/>
    <p:sldId id="284" r:id="rId49"/>
    <p:sldId id="497" r:id="rId50"/>
    <p:sldId id="311" r:id="rId51"/>
    <p:sldId id="476" r:id="rId52"/>
    <p:sldId id="477" r:id="rId53"/>
    <p:sldId id="478" r:id="rId54"/>
    <p:sldId id="496" r:id="rId55"/>
    <p:sldId id="498" r:id="rId56"/>
    <p:sldId id="470" r:id="rId57"/>
  </p:sldIdLst>
  <p:sldSz cx="9144000" cy="5143500" type="screen16x9"/>
  <p:notesSz cx="6858000" cy="9144000"/>
  <p:embeddedFontLst>
    <p:embeddedFont>
      <p:font typeface="Helvetica" panose="020B0604020202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008C2A-FE9D-445F-8A77-7EF9F6A8F792}">
  <a:tblStyle styleId="{F4008C2A-FE9D-445F-8A77-7EF9F6A8F79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2" d="100"/>
          <a:sy n="112" d="100"/>
        </p:scale>
        <p:origin x="58" y="-36"/>
      </p:cViewPr>
      <p:guideLst>
        <p:guide orient="horz" pos="1620"/>
        <p:guide pos="2880"/>
      </p:guideLst>
    </p:cSldViewPr>
  </p:slideViewPr>
  <p:notesTextViewPr>
    <p:cViewPr>
      <p:scale>
        <a:sx n="1" d="1"/>
        <a:sy n="1" d="1"/>
      </p:scale>
      <p:origin x="0" y="0"/>
    </p:cViewPr>
  </p:notesTextViewPr>
  <p:sorterViewPr>
    <p:cViewPr varScale="1">
      <p:scale>
        <a:sx n="1" d="1"/>
        <a:sy n="1" d="1"/>
      </p:scale>
      <p:origin x="0" y="-772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xfrm>
            <a:off x="3884613" y="8685446"/>
            <a:ext cx="2971800" cy="456961"/>
          </a:xfrm>
          <a:prstGeom prst="rect">
            <a:avLst/>
          </a:prstGeom>
          <a:noFill/>
        </p:spPr>
        <p:txBody>
          <a:bodyPr/>
          <a:lstStyle/>
          <a:p>
            <a:fld id="{F2497792-034D-44F0-B365-52A2E732736E}" type="slidenum">
              <a:rPr lang="ar-SA">
                <a:solidFill>
                  <a:prstClr val="black"/>
                </a:solidFill>
              </a:rPr>
              <a:pPr/>
              <a:t>1</a:t>
            </a:fld>
            <a:endParaRPr lang="en-US">
              <a:solidFill>
                <a:prstClr val="black"/>
              </a:solidFill>
            </a:endParaRPr>
          </a:p>
        </p:txBody>
      </p:sp>
      <p:sp>
        <p:nvSpPr>
          <p:cNvPr id="67586" name="Rectangle 7"/>
          <p:cNvSpPr txBox="1">
            <a:spLocks noGrp="1" noChangeArrowheads="1"/>
          </p:cNvSpPr>
          <p:nvPr/>
        </p:nvSpPr>
        <p:spPr bwMode="auto">
          <a:xfrm>
            <a:off x="3886200" y="8687039"/>
            <a:ext cx="2971800" cy="456962"/>
          </a:xfrm>
          <a:prstGeom prst="rect">
            <a:avLst/>
          </a:prstGeom>
          <a:noFill/>
          <a:ln w="9525">
            <a:noFill/>
            <a:miter lim="800000"/>
            <a:headEnd/>
            <a:tailEnd/>
          </a:ln>
        </p:spPr>
        <p:txBody>
          <a:bodyPr anchor="b"/>
          <a:lstStyle/>
          <a:p>
            <a:pPr algn="r" fontAlgn="base">
              <a:spcBef>
                <a:spcPct val="0"/>
              </a:spcBef>
              <a:spcAft>
                <a:spcPct val="0"/>
              </a:spcAft>
            </a:pPr>
            <a:fld id="{AC3760E9-8A1D-4714-9470-008E1375DA97}" type="slidenum">
              <a:rPr lang="ar-SA" sz="1200" kern="1200">
                <a:solidFill>
                  <a:prstClr val="black"/>
                </a:solidFill>
                <a:latin typeface="Times New Roman" pitchFamily="18" charset="0"/>
                <a:ea typeface="+mn-ea"/>
                <a:cs typeface="Arial" pitchFamily="34" charset="0"/>
              </a:rPr>
              <a:pPr algn="r" fontAlgn="base">
                <a:spcBef>
                  <a:spcPct val="0"/>
                </a:spcBef>
                <a:spcAft>
                  <a:spcPct val="0"/>
                </a:spcAft>
              </a:pPr>
              <a:t>1</a:t>
            </a:fld>
            <a:endParaRPr lang="en-US" sz="1200" kern="1200">
              <a:solidFill>
                <a:prstClr val="black"/>
              </a:solidFill>
              <a:latin typeface="Times New Roman" pitchFamily="18" charset="0"/>
              <a:ea typeface="+mn-ea"/>
              <a:cs typeface="Arial" pitchFamily="34" charset="0"/>
            </a:endParaRPr>
          </a:p>
        </p:txBody>
      </p:sp>
      <p:sp>
        <p:nvSpPr>
          <p:cNvPr id="67587" name="Slide Image Placeholder 1"/>
          <p:cNvSpPr>
            <a:spLocks noGrp="1" noRot="1" noChangeAspect="1" noTextEdit="1"/>
          </p:cNvSpPr>
          <p:nvPr>
            <p:ph type="sldImg"/>
          </p:nvPr>
        </p:nvSpPr>
        <p:spPr>
          <a:xfrm>
            <a:off x="382588" y="685800"/>
            <a:ext cx="6094412" cy="3429000"/>
          </a:xfrm>
          <a:ln/>
        </p:spPr>
      </p:sp>
      <p:sp>
        <p:nvSpPr>
          <p:cNvPr id="67588" name="Notes Placeholder 2"/>
          <p:cNvSpPr>
            <a:spLocks noGrp="1"/>
          </p:cNvSpPr>
          <p:nvPr>
            <p:ph type="body" idx="1"/>
          </p:nvPr>
        </p:nvSpPr>
        <p:spPr>
          <a:noFill/>
          <a:ln/>
        </p:spPr>
        <p:txBody>
          <a:bodyPr/>
          <a:lstStyle/>
          <a:p>
            <a:pPr eaLnBrk="1" hangingPunct="1"/>
            <a:endParaRPr lang="en-US"/>
          </a:p>
        </p:txBody>
      </p:sp>
      <p:sp>
        <p:nvSpPr>
          <p:cNvPr id="67589" name="Slide Number Placeholder 3"/>
          <p:cNvSpPr txBox="1">
            <a:spLocks noGrp="1"/>
          </p:cNvSpPr>
          <p:nvPr/>
        </p:nvSpPr>
        <p:spPr bwMode="auto">
          <a:xfrm>
            <a:off x="3886200" y="8687039"/>
            <a:ext cx="2971800" cy="456962"/>
          </a:xfrm>
          <a:prstGeom prst="rect">
            <a:avLst/>
          </a:prstGeom>
          <a:noFill/>
          <a:ln w="9525">
            <a:noFill/>
            <a:miter lim="800000"/>
            <a:headEnd/>
            <a:tailEnd/>
          </a:ln>
        </p:spPr>
        <p:txBody>
          <a:bodyPr anchor="b"/>
          <a:lstStyle/>
          <a:p>
            <a:pPr algn="r" fontAlgn="base">
              <a:spcBef>
                <a:spcPct val="0"/>
              </a:spcBef>
              <a:spcAft>
                <a:spcPct val="0"/>
              </a:spcAft>
            </a:pPr>
            <a:fld id="{4085DC5B-B61E-4232-9409-9D9E7D5CF153}" type="slidenum">
              <a:rPr lang="ar-SA" sz="1200" b="1" kern="1200">
                <a:solidFill>
                  <a:prstClr val="black"/>
                </a:solidFill>
                <a:latin typeface="Times New Roman" pitchFamily="18" charset="0"/>
                <a:ea typeface="+mn-ea"/>
                <a:cs typeface="Arial" pitchFamily="34" charset="0"/>
              </a:rPr>
              <a:pPr algn="r" fontAlgn="base">
                <a:spcBef>
                  <a:spcPct val="0"/>
                </a:spcBef>
                <a:spcAft>
                  <a:spcPct val="0"/>
                </a:spcAft>
              </a:pPr>
              <a:t>1</a:t>
            </a:fld>
            <a:endParaRPr lang="en-US" sz="1200" b="1" kern="1200">
              <a:solidFill>
                <a:prstClr val="black"/>
              </a:solidFill>
              <a:latin typeface="Times New Roman" pitchFamily="18" charset="0"/>
              <a:ea typeface="+mn-ea"/>
              <a:cs typeface="Arial" pitchFamily="34" charset="0"/>
            </a:endParaRPr>
          </a:p>
        </p:txBody>
      </p:sp>
    </p:spTree>
    <p:extLst>
      <p:ext uri="{BB962C8B-B14F-4D97-AF65-F5344CB8AC3E}">
        <p14:creationId xmlns:p14="http://schemas.microsoft.com/office/powerpoint/2010/main" val="125243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446"/>
            <a:ext cx="2971800" cy="456961"/>
          </a:xfrm>
          <a:prstGeom prst="rect">
            <a:avLst/>
          </a:prstGeom>
        </p:spPr>
        <p:txBody>
          <a:bodyPr/>
          <a:lstStyle/>
          <a:p>
            <a:fld id="{FF67BD4D-13A7-44ED-BF04-327BA14DA82A}"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1059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446"/>
            <a:ext cx="2971800" cy="456961"/>
          </a:xfrm>
          <a:prstGeom prst="rect">
            <a:avLst/>
          </a:prstGeom>
        </p:spPr>
        <p:txBody>
          <a:bodyPr/>
          <a:lstStyle/>
          <a:p>
            <a:fld id="{FF67BD4D-13A7-44ED-BF04-327BA14DA82A}"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9423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446"/>
            <a:ext cx="2971800" cy="456961"/>
          </a:xfrm>
          <a:prstGeom prst="rect">
            <a:avLst/>
          </a:prstGeom>
        </p:spPr>
        <p:txBody>
          <a:bodyPr/>
          <a:lstStyle/>
          <a:p>
            <a:fld id="{FF67BD4D-13A7-44ED-BF04-327BA14DA82A}"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9098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446"/>
            <a:ext cx="2971800" cy="456961"/>
          </a:xfrm>
          <a:prstGeom prst="rect">
            <a:avLst/>
          </a:prstGeom>
        </p:spPr>
        <p:txBody>
          <a:bodyPr/>
          <a:lstStyle/>
          <a:p>
            <a:fld id="{FF67BD4D-13A7-44ED-BF04-327BA14DA82A}"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4645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8723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82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F95351A7-4134-4082-A0E9-6341CDB86050}"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8512B38A-5389-40C0-A815-F5D581C54AF0}"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71450"/>
            <a:ext cx="1943100" cy="4373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450"/>
            <a:ext cx="5676900" cy="4373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19A6DA5F-8C4F-4F63-A72F-A6CF182057EB}"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DCFB756-5E79-44D0-A3FD-07662386315B}"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D553280-E9B5-4529-AC08-074397BE5D29}"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F1B43E3-6828-462B-A15E-90E214CFFFD1}"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544A158-2169-4D94-9858-9E3332431911}"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7AAA8203-8749-4A79-B31A-A8EB4DF19DA6}" type="slidenum">
              <a:rPr lang="en-US">
                <a:solidFill>
                  <a:srgbClr val="000000"/>
                </a:solidFill>
              </a:rPr>
              <a:pPr/>
              <a:t>‹#›</a:t>
            </a:fld>
            <a:endParaRPr lang="en-US">
              <a:solidFill>
                <a:srgbClr val="000000"/>
              </a:solidFill>
              <a:latin typeface="Times New Roman"/>
            </a:endParaRPr>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6DB2DA28-B224-47BD-AC28-682D73341F0A}" type="slidenum">
              <a:rPr lang="en-US">
                <a:solidFill>
                  <a:srgbClr val="000000"/>
                </a:solidFill>
              </a:rPr>
              <a:pPr/>
              <a:t>‹#›</a:t>
            </a:fld>
            <a:endParaRPr lang="en-US">
              <a:solidFill>
                <a:srgbClr val="000000"/>
              </a:solidFill>
              <a:latin typeface="Times New Roman"/>
            </a:endParaRPr>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725FC62D-7238-4053-B612-C122DAB0DA0A}" type="slidenum">
              <a:rPr lang="en-US">
                <a:solidFill>
                  <a:srgbClr val="000000"/>
                </a:solidFill>
              </a:rPr>
              <a:pPr/>
              <a:t>‹#›</a:t>
            </a:fld>
            <a:endParaRPr lang="en-US">
              <a:solidFill>
                <a:srgbClr val="000000"/>
              </a:solidFill>
              <a:latin typeface="Times New Roman"/>
            </a:endParaRPr>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23E7AF9-1FD7-46D0-9163-7E020B0992D4}"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C00908E0-2CD8-43DB-8F16-1B583539CFFD}"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91DBD43-AF5F-4F4E-B379-1EED6B54EA0A}"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3325C0B-7B47-4DF2-8096-963C405FE387}"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71450"/>
            <a:ext cx="1943100" cy="4373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450"/>
            <a:ext cx="5676900" cy="4373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CCFE872-8072-4992-BC76-188BD8071DD1}"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742950"/>
          </a:xfrm>
        </p:spPr>
        <p:txBody>
          <a:bodyPr/>
          <a:lstStyle/>
          <a:p>
            <a:r>
              <a:rPr lang="en-US"/>
              <a:t>Click to edit Master title style</a:t>
            </a:r>
          </a:p>
        </p:txBody>
      </p:sp>
      <p:sp>
        <p:nvSpPr>
          <p:cNvPr id="3" name="Text Placeholder 2"/>
          <p:cNvSpPr>
            <a:spLocks noGrp="1"/>
          </p:cNvSpPr>
          <p:nvPr>
            <p:ph type="body" sz="half" idx="1"/>
          </p:nvPr>
        </p:nvSpPr>
        <p:spPr>
          <a:xfrm>
            <a:off x="6858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4800600"/>
            <a:ext cx="1905000" cy="342900"/>
          </a:xfrm>
        </p:spPr>
        <p:txBody>
          <a:bodyPr/>
          <a:lstStyle>
            <a:lvl1pPr>
              <a:defRPr/>
            </a:lvl1pPr>
          </a:lstStyle>
          <a:p>
            <a:endParaRPr lang="en-US"/>
          </a:p>
        </p:txBody>
      </p:sp>
      <p:sp>
        <p:nvSpPr>
          <p:cNvPr id="6" name="Slide Number Placeholder 5"/>
          <p:cNvSpPr>
            <a:spLocks noGrp="1"/>
          </p:cNvSpPr>
          <p:nvPr>
            <p:ph type="sldNum" sz="quarter" idx="11"/>
          </p:nvPr>
        </p:nvSpPr>
        <p:spPr>
          <a:xfrm>
            <a:off x="6934200" y="4800600"/>
            <a:ext cx="1905000" cy="342900"/>
          </a:xfrm>
        </p:spPr>
        <p:txBody>
          <a:bodyPr/>
          <a:lstStyle>
            <a:lvl1pPr>
              <a:defRPr/>
            </a:lvl1pPr>
          </a:lstStyle>
          <a:p>
            <a:fld id="{58339569-C54D-41F6-8779-E9FE5F1AC6BA}"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a:xfrm>
            <a:off x="3124200" y="4800600"/>
            <a:ext cx="2895600" cy="342900"/>
          </a:xfrm>
        </p:spPr>
        <p:txBody>
          <a:bodyPr/>
          <a:lstStyle>
            <a:lvl1pPr>
              <a:defRPr/>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DCFB756-5E79-44D0-A3FD-07662386315B}"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D553280-E9B5-4529-AC08-074397BE5D29}"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F1B43E3-6828-462B-A15E-90E214CFFFD1}"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544A158-2169-4D94-9858-9E3332431911}"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7AAA8203-8749-4A79-B31A-A8EB4DF19DA6}" type="slidenum">
              <a:rPr lang="en-US">
                <a:solidFill>
                  <a:srgbClr val="000000"/>
                </a:solidFill>
              </a:rPr>
              <a:pPr/>
              <a:t>‹#›</a:t>
            </a:fld>
            <a:endParaRPr lang="en-US">
              <a:solidFill>
                <a:srgbClr val="000000"/>
              </a:solidFill>
              <a:latin typeface="Times New Roman"/>
            </a:endParaRPr>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6DB2DA28-B224-47BD-AC28-682D73341F0A}" type="slidenum">
              <a:rPr lang="en-US">
                <a:solidFill>
                  <a:srgbClr val="000000"/>
                </a:solidFill>
              </a:rPr>
              <a:pPr/>
              <a:t>‹#›</a:t>
            </a:fld>
            <a:endParaRPr lang="en-US">
              <a:solidFill>
                <a:srgbClr val="000000"/>
              </a:solidFill>
              <a:latin typeface="Times New Roman"/>
            </a:endParaRPr>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B3682176-1801-4022-B1F4-F682DE90B0C9}"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725FC62D-7238-4053-B612-C122DAB0DA0A}" type="slidenum">
              <a:rPr lang="en-US">
                <a:solidFill>
                  <a:srgbClr val="000000"/>
                </a:solidFill>
              </a:rPr>
              <a:pPr/>
              <a:t>‹#›</a:t>
            </a:fld>
            <a:endParaRPr lang="en-US">
              <a:solidFill>
                <a:srgbClr val="000000"/>
              </a:solidFill>
              <a:latin typeface="Times New Roman"/>
            </a:endParaRPr>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23E7AF9-1FD7-46D0-9163-7E020B0992D4}"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91DBD43-AF5F-4F4E-B379-1EED6B54EA0A}"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3325C0B-7B47-4DF2-8096-963C405FE387}"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71450"/>
            <a:ext cx="1943100" cy="4373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450"/>
            <a:ext cx="5676900" cy="4373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CCFE872-8072-4992-BC76-188BD8071DD1}"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742950"/>
          </a:xfrm>
        </p:spPr>
        <p:txBody>
          <a:bodyPr/>
          <a:lstStyle/>
          <a:p>
            <a:r>
              <a:rPr lang="en-US"/>
              <a:t>Click to edit Master title style</a:t>
            </a:r>
          </a:p>
        </p:txBody>
      </p:sp>
      <p:sp>
        <p:nvSpPr>
          <p:cNvPr id="3" name="Text Placeholder 2"/>
          <p:cNvSpPr>
            <a:spLocks noGrp="1"/>
          </p:cNvSpPr>
          <p:nvPr>
            <p:ph type="body" sz="half" idx="1"/>
          </p:nvPr>
        </p:nvSpPr>
        <p:spPr>
          <a:xfrm>
            <a:off x="6858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4800600"/>
            <a:ext cx="1905000" cy="342900"/>
          </a:xfrm>
        </p:spPr>
        <p:txBody>
          <a:bodyPr/>
          <a:lstStyle>
            <a:lvl1pPr>
              <a:defRPr/>
            </a:lvl1pPr>
          </a:lstStyle>
          <a:p>
            <a:endParaRPr lang="en-US"/>
          </a:p>
        </p:txBody>
      </p:sp>
      <p:sp>
        <p:nvSpPr>
          <p:cNvPr id="6" name="Slide Number Placeholder 5"/>
          <p:cNvSpPr>
            <a:spLocks noGrp="1"/>
          </p:cNvSpPr>
          <p:nvPr>
            <p:ph type="sldNum" sz="quarter" idx="11"/>
          </p:nvPr>
        </p:nvSpPr>
        <p:spPr>
          <a:xfrm>
            <a:off x="6934200" y="4800600"/>
            <a:ext cx="1905000" cy="342900"/>
          </a:xfrm>
        </p:spPr>
        <p:txBody>
          <a:bodyPr/>
          <a:lstStyle>
            <a:lvl1pPr>
              <a:defRPr/>
            </a:lvl1pPr>
          </a:lstStyle>
          <a:p>
            <a:fld id="{58339569-C54D-41F6-8779-E9FE5F1AC6BA}"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a:xfrm>
            <a:off x="3124200" y="4800600"/>
            <a:ext cx="2895600" cy="342900"/>
          </a:xfrm>
        </p:spPr>
        <p:txBody>
          <a:bodyPr/>
          <a:lstStyle>
            <a:lvl1pPr>
              <a:defRPr/>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DCFB756-5E79-44D0-A3FD-07662386315B}"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D553280-E9B5-4529-AC08-074397BE5D29}"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F1B43E3-6828-462B-A15E-90E214CFFFD1}"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544A158-2169-4D94-9858-9E3332431911}"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D52B1129-5BE8-46F7-A0DC-BBAB5D892F40}" type="slidenum">
              <a:rPr lang="ar-SA">
                <a:solidFill>
                  <a:srgbClr val="000000"/>
                </a:solidFill>
              </a:rPr>
              <a:pPr/>
              <a:t>‹#›</a:t>
            </a:fld>
            <a:endParaRPr lang="en-US">
              <a:solidFill>
                <a:srgbClr val="000000"/>
              </a:solidFill>
              <a:latin typeface="Times New Roman"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7AAA8203-8749-4A79-B31A-A8EB4DF19DA6}" type="slidenum">
              <a:rPr lang="en-US">
                <a:solidFill>
                  <a:srgbClr val="000000"/>
                </a:solidFill>
              </a:rPr>
              <a:pPr/>
              <a:t>‹#›</a:t>
            </a:fld>
            <a:endParaRPr lang="en-US">
              <a:solidFill>
                <a:srgbClr val="000000"/>
              </a:solidFill>
              <a:latin typeface="Times New Roman"/>
            </a:endParaRPr>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6DB2DA28-B224-47BD-AC28-682D73341F0A}" type="slidenum">
              <a:rPr lang="en-US">
                <a:solidFill>
                  <a:srgbClr val="000000"/>
                </a:solidFill>
              </a:rPr>
              <a:pPr/>
              <a:t>‹#›</a:t>
            </a:fld>
            <a:endParaRPr lang="en-US">
              <a:solidFill>
                <a:srgbClr val="000000"/>
              </a:solidFill>
              <a:latin typeface="Times New Roman"/>
            </a:endParaRPr>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725FC62D-7238-4053-B612-C122DAB0DA0A}" type="slidenum">
              <a:rPr lang="en-US">
                <a:solidFill>
                  <a:srgbClr val="000000"/>
                </a:solidFill>
              </a:rPr>
              <a:pPr/>
              <a:t>‹#›</a:t>
            </a:fld>
            <a:endParaRPr lang="en-US">
              <a:solidFill>
                <a:srgbClr val="000000"/>
              </a:solidFill>
              <a:latin typeface="Times New Roman"/>
            </a:endParaRPr>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23E7AF9-1FD7-46D0-9163-7E020B0992D4}"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91DBD43-AF5F-4F4E-B379-1EED6B54EA0A}"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3325C0B-7B47-4DF2-8096-963C405FE387}"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71450"/>
            <a:ext cx="1943100" cy="4373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450"/>
            <a:ext cx="5676900" cy="4373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CCFE872-8072-4992-BC76-188BD8071DD1}" type="slidenum">
              <a:rPr lang="en-US">
                <a:solidFill>
                  <a:srgbClr val="000000"/>
                </a:solidFill>
              </a:rPr>
              <a:pPr/>
              <a:t>‹#›</a:t>
            </a:fld>
            <a:endParaRPr lang="en-US">
              <a:solidFill>
                <a:srgbClr val="000000"/>
              </a:solidFill>
              <a:latin typeface="Times New Roman"/>
            </a:endParaRPr>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742950"/>
          </a:xfrm>
        </p:spPr>
        <p:txBody>
          <a:bodyPr/>
          <a:lstStyle/>
          <a:p>
            <a:r>
              <a:rPr lang="en-US"/>
              <a:t>Click to edit Master title style</a:t>
            </a:r>
          </a:p>
        </p:txBody>
      </p:sp>
      <p:sp>
        <p:nvSpPr>
          <p:cNvPr id="3" name="Text Placeholder 2"/>
          <p:cNvSpPr>
            <a:spLocks noGrp="1"/>
          </p:cNvSpPr>
          <p:nvPr>
            <p:ph type="body" sz="half" idx="1"/>
          </p:nvPr>
        </p:nvSpPr>
        <p:spPr>
          <a:xfrm>
            <a:off x="6858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4800600"/>
            <a:ext cx="1905000" cy="342900"/>
          </a:xfrm>
        </p:spPr>
        <p:txBody>
          <a:bodyPr/>
          <a:lstStyle>
            <a:lvl1pPr>
              <a:defRPr/>
            </a:lvl1pPr>
          </a:lstStyle>
          <a:p>
            <a:endParaRPr lang="en-US"/>
          </a:p>
        </p:txBody>
      </p:sp>
      <p:sp>
        <p:nvSpPr>
          <p:cNvPr id="6" name="Slide Number Placeholder 5"/>
          <p:cNvSpPr>
            <a:spLocks noGrp="1"/>
          </p:cNvSpPr>
          <p:nvPr>
            <p:ph type="sldNum" sz="quarter" idx="11"/>
          </p:nvPr>
        </p:nvSpPr>
        <p:spPr>
          <a:xfrm>
            <a:off x="6934200" y="4800600"/>
            <a:ext cx="1905000" cy="342900"/>
          </a:xfrm>
        </p:spPr>
        <p:txBody>
          <a:bodyPr/>
          <a:lstStyle>
            <a:lvl1pPr>
              <a:defRPr/>
            </a:lvl1pPr>
          </a:lstStyle>
          <a:p>
            <a:fld id="{58339569-C54D-41F6-8779-E9FE5F1AC6BA}" type="slidenum">
              <a:rPr lang="en-US">
                <a:solidFill>
                  <a:srgbClr val="000000"/>
                </a:solidFill>
              </a:rPr>
              <a:pPr/>
              <a:t>‹#›</a:t>
            </a:fld>
            <a:endParaRPr lang="en-US">
              <a:solidFill>
                <a:srgbClr val="000000"/>
              </a:solidFill>
              <a:latin typeface="Times New Roman"/>
            </a:endParaRPr>
          </a:p>
        </p:txBody>
      </p:sp>
      <p:sp>
        <p:nvSpPr>
          <p:cNvPr id="7" name="Footer Placeholder 6"/>
          <p:cNvSpPr>
            <a:spLocks noGrp="1"/>
          </p:cNvSpPr>
          <p:nvPr>
            <p:ph type="ftr" sz="quarter" idx="12"/>
          </p:nvPr>
        </p:nvSpPr>
        <p:spPr>
          <a:xfrm>
            <a:off x="3124200" y="4800600"/>
            <a:ext cx="2895600" cy="342900"/>
          </a:xfrm>
        </p:spPr>
        <p:txBody>
          <a:bodyPr/>
          <a:lstStyle>
            <a:lvl1pPr>
              <a:defRPr/>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863947"/>
            <a:ext cx="7358063"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2658814"/>
            <a:ext cx="7358063" cy="596057"/>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83312923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40531" y="152455"/>
            <a:ext cx="6858002" cy="3430787"/>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3542853"/>
            <a:ext cx="7358063"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4299644"/>
            <a:ext cx="7358063" cy="596057"/>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28479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fld id="{4B7AAE7A-3133-4DDC-9749-60D20543CA89}" type="slidenum">
              <a:rPr lang="ar-SA">
                <a:solidFill>
                  <a:srgbClr val="000000"/>
                </a:solidFill>
              </a:rPr>
              <a:pPr/>
              <a:t>‹#›</a:t>
            </a:fld>
            <a:endParaRPr lang="en-US">
              <a:solidFill>
                <a:srgbClr val="000000"/>
              </a:solidFill>
              <a:latin typeface="Times New Roman" pitchFamily="18" charset="0"/>
            </a:endParaRPr>
          </a:p>
        </p:txBody>
      </p:sp>
      <p:sp>
        <p:nvSpPr>
          <p:cNvPr id="9" name="Footer Placeholder 8"/>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868846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1591717" y="323701"/>
            <a:ext cx="8719840" cy="435992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334863"/>
            <a:ext cx="3750469" cy="2102941"/>
          </a:xfrm>
          <a:prstGeom prst="rect">
            <a:avLst/>
          </a:prstGeom>
        </p:spPr>
        <p:txBody>
          <a:bodyPr anchor="b"/>
          <a:lstStyle>
            <a:lvl1pPr>
              <a:defRPr sz="3164"/>
            </a:lvl1pPr>
          </a:lstStyle>
          <a:p>
            <a:r>
              <a:t>Title Text</a:t>
            </a:r>
          </a:p>
        </p:txBody>
      </p:sp>
      <p:sp>
        <p:nvSpPr>
          <p:cNvPr id="40" name="Body Level One…"/>
          <p:cNvSpPr txBox="1">
            <a:spLocks noGrp="1"/>
          </p:cNvSpPr>
          <p:nvPr>
            <p:ph type="body" sz="quarter" idx="1"/>
          </p:nvPr>
        </p:nvSpPr>
        <p:spPr>
          <a:xfrm>
            <a:off x="669726" y="2491383"/>
            <a:ext cx="3750469" cy="2169914"/>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004600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13829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594818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2873127" y="1364010"/>
            <a:ext cx="6630293" cy="331514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366242"/>
            <a:ext cx="3750469" cy="3315146"/>
          </a:xfrm>
          <a:prstGeom prst="rect">
            <a:avLst/>
          </a:prstGeom>
        </p:spPr>
        <p:txBody>
          <a:bodyPr/>
          <a:lstStyle>
            <a:lvl1pPr marL="180811" indent="-180811">
              <a:spcBef>
                <a:spcPts val="1687"/>
              </a:spcBef>
              <a:defRPr sz="1476"/>
            </a:lvl1pPr>
            <a:lvl2pPr marL="361622" indent="-180811">
              <a:spcBef>
                <a:spcPts val="1687"/>
              </a:spcBef>
              <a:defRPr sz="1476"/>
            </a:lvl2pPr>
            <a:lvl3pPr marL="542434" indent="-180811">
              <a:spcBef>
                <a:spcPts val="1687"/>
              </a:spcBef>
              <a:defRPr sz="1476"/>
            </a:lvl3pPr>
            <a:lvl4pPr marL="723245" indent="-180811">
              <a:spcBef>
                <a:spcPts val="1687"/>
              </a:spcBef>
              <a:defRPr sz="1476"/>
            </a:lvl4pPr>
            <a:lvl5pPr marL="904056" indent="-180811">
              <a:spcBef>
                <a:spcPts val="1687"/>
              </a:spcBef>
              <a:defRPr sz="1476"/>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9997" y="4902399"/>
            <a:ext cx="240450" cy="2325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6220726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669727"/>
            <a:ext cx="7804547"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755419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4697015" y="2652117"/>
            <a:ext cx="4257245" cy="212973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4572000" y="468809"/>
            <a:ext cx="4125516" cy="2062758"/>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669851" y="468809"/>
            <a:ext cx="8425160" cy="421258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143976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2969" y="3355330"/>
            <a:ext cx="7358063" cy="297389"/>
          </a:xfrm>
          <a:prstGeom prst="rect">
            <a:avLst/>
          </a:prstGeom>
        </p:spPr>
        <p:txBody>
          <a:bodyPr anchor="t">
            <a:spAutoFit/>
          </a:bodyPr>
          <a:lstStyle>
            <a:lvl1pPr marL="0" indent="0" algn="ctr">
              <a:spcBef>
                <a:spcPts val="0"/>
              </a:spcBef>
              <a:buSzTx/>
              <a:buNone/>
              <a:defRPr sz="1266" i="1"/>
            </a:lvl1pPr>
          </a:lstStyle>
          <a:p>
            <a:r>
              <a:t>–Johnny Appleseed</a:t>
            </a:r>
          </a:p>
        </p:txBody>
      </p:sp>
      <p:sp>
        <p:nvSpPr>
          <p:cNvPr id="94" name="“Type a quote here.”"/>
          <p:cNvSpPr txBox="1">
            <a:spLocks noGrp="1"/>
          </p:cNvSpPr>
          <p:nvPr>
            <p:ph type="body" sz="quarter" idx="22"/>
          </p:nvPr>
        </p:nvSpPr>
        <p:spPr>
          <a:xfrm>
            <a:off x="892969" y="2221765"/>
            <a:ext cx="7358063" cy="378502"/>
          </a:xfrm>
          <a:prstGeom prst="rect">
            <a:avLst/>
          </a:prstGeom>
        </p:spPr>
        <p:txBody>
          <a:bodyPr>
            <a:spAutoFit/>
          </a:bodyPr>
          <a:lstStyle>
            <a:lvl1pPr marL="0" indent="0" algn="ctr">
              <a:spcBef>
                <a:spcPts val="0"/>
              </a:spcBef>
              <a:buSzTx/>
              <a:buNone/>
              <a:defRPr sz="1793">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900284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667866" y="0"/>
            <a:ext cx="10479731" cy="5243959"/>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467436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581359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fld id="{A489AD03-C3A6-4E35-A7D9-CF24BEE8E6A1}" type="slidenum">
              <a:rPr lang="ar-SA">
                <a:solidFill>
                  <a:srgbClr val="000000"/>
                </a:solidFill>
              </a:rPr>
              <a:pPr/>
              <a:t>‹#›</a:t>
            </a:fld>
            <a:endParaRPr lang="en-US">
              <a:solidFill>
                <a:srgbClr val="000000"/>
              </a:solidFill>
              <a:latin typeface="Times New Roman" pitchFamily="18" charset="0"/>
            </a:endParaRPr>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863947"/>
            <a:ext cx="7358063"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2658814"/>
            <a:ext cx="7358063" cy="596057"/>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4449997" y="4902398"/>
            <a:ext cx="234038" cy="232500"/>
          </a:xfrm>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4026532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40531" y="152455"/>
            <a:ext cx="6858002" cy="3430787"/>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3542853"/>
            <a:ext cx="7358063"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4299644"/>
            <a:ext cx="7358063" cy="596057"/>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459087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17634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1591717" y="323701"/>
            <a:ext cx="8719840" cy="435992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334863"/>
            <a:ext cx="3750469" cy="2102941"/>
          </a:xfrm>
          <a:prstGeom prst="rect">
            <a:avLst/>
          </a:prstGeom>
        </p:spPr>
        <p:txBody>
          <a:bodyPr anchor="b"/>
          <a:lstStyle>
            <a:lvl1pPr>
              <a:defRPr sz="3164"/>
            </a:lvl1pPr>
          </a:lstStyle>
          <a:p>
            <a:r>
              <a:t>Title Text</a:t>
            </a:r>
          </a:p>
        </p:txBody>
      </p:sp>
      <p:sp>
        <p:nvSpPr>
          <p:cNvPr id="40" name="Body Level One…"/>
          <p:cNvSpPr txBox="1">
            <a:spLocks noGrp="1"/>
          </p:cNvSpPr>
          <p:nvPr>
            <p:ph type="body" sz="quarter" idx="1"/>
          </p:nvPr>
        </p:nvSpPr>
        <p:spPr>
          <a:xfrm>
            <a:off x="669726" y="2491383"/>
            <a:ext cx="3750469" cy="2169914"/>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34371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417500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806961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2873127" y="1364010"/>
            <a:ext cx="6630293" cy="331514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366242"/>
            <a:ext cx="3750469" cy="3315146"/>
          </a:xfrm>
          <a:prstGeom prst="rect">
            <a:avLst/>
          </a:prstGeom>
        </p:spPr>
        <p:txBody>
          <a:bodyPr/>
          <a:lstStyle>
            <a:lvl1pPr marL="180811" indent="-180811">
              <a:spcBef>
                <a:spcPts val="1687"/>
              </a:spcBef>
              <a:defRPr sz="1476"/>
            </a:lvl1pPr>
            <a:lvl2pPr marL="361622" indent="-180811">
              <a:spcBef>
                <a:spcPts val="1687"/>
              </a:spcBef>
              <a:defRPr sz="1476"/>
            </a:lvl2pPr>
            <a:lvl3pPr marL="542434" indent="-180811">
              <a:spcBef>
                <a:spcPts val="1687"/>
              </a:spcBef>
              <a:defRPr sz="1476"/>
            </a:lvl3pPr>
            <a:lvl4pPr marL="723245" indent="-180811">
              <a:spcBef>
                <a:spcPts val="1687"/>
              </a:spcBef>
              <a:defRPr sz="1476"/>
            </a:lvl4pPr>
            <a:lvl5pPr marL="904056" indent="-180811">
              <a:spcBef>
                <a:spcPts val="1687"/>
              </a:spcBef>
              <a:defRPr sz="1476"/>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9997" y="4902399"/>
            <a:ext cx="230832" cy="2325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9983898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669727"/>
            <a:ext cx="7804547"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020382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4697015" y="2652117"/>
            <a:ext cx="4257245" cy="212973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4572000" y="468809"/>
            <a:ext cx="4125516" cy="2062758"/>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669851" y="468809"/>
            <a:ext cx="8425160" cy="421258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495687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2969" y="3355330"/>
            <a:ext cx="7358063" cy="297389"/>
          </a:xfrm>
          <a:prstGeom prst="rect">
            <a:avLst/>
          </a:prstGeom>
        </p:spPr>
        <p:txBody>
          <a:bodyPr anchor="t">
            <a:spAutoFit/>
          </a:bodyPr>
          <a:lstStyle>
            <a:lvl1pPr marL="0" indent="0" algn="ctr">
              <a:spcBef>
                <a:spcPts val="0"/>
              </a:spcBef>
              <a:buSzTx/>
              <a:buNone/>
              <a:defRPr sz="1266" i="1"/>
            </a:lvl1pPr>
          </a:lstStyle>
          <a:p>
            <a:r>
              <a:t>–Johnny Appleseed</a:t>
            </a:r>
          </a:p>
        </p:txBody>
      </p:sp>
      <p:sp>
        <p:nvSpPr>
          <p:cNvPr id="94" name="“Type a quote here.”"/>
          <p:cNvSpPr txBox="1">
            <a:spLocks noGrp="1"/>
          </p:cNvSpPr>
          <p:nvPr>
            <p:ph type="body" sz="quarter" idx="22"/>
          </p:nvPr>
        </p:nvSpPr>
        <p:spPr>
          <a:xfrm>
            <a:off x="892969" y="2221765"/>
            <a:ext cx="7358063" cy="378502"/>
          </a:xfrm>
          <a:prstGeom prst="rect">
            <a:avLst/>
          </a:prstGeom>
        </p:spPr>
        <p:txBody>
          <a:bodyPr>
            <a:spAutoFit/>
          </a:bodyPr>
          <a:lstStyle>
            <a:lvl1pPr marL="0" indent="0" algn="ctr">
              <a:spcBef>
                <a:spcPts val="0"/>
              </a:spcBef>
              <a:buSzTx/>
              <a:buNone/>
              <a:defRPr sz="1793">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376211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fld id="{D10C8CDA-A774-4B6D-8119-F8CBA064DEA5}" type="slidenum">
              <a:rPr lang="ar-SA">
                <a:solidFill>
                  <a:srgbClr val="000000"/>
                </a:solidFill>
              </a:rPr>
              <a:pPr/>
              <a:t>‹#›</a:t>
            </a:fld>
            <a:endParaRPr lang="en-US">
              <a:solidFill>
                <a:srgbClr val="000000"/>
              </a:solidFill>
              <a:latin typeface="Times New Roman" pitchFamily="18" charset="0"/>
            </a:endParaRPr>
          </a:p>
        </p:txBody>
      </p:sp>
      <p:sp>
        <p:nvSpPr>
          <p:cNvPr id="4" name="Footer Placeholder 3"/>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667866" y="0"/>
            <a:ext cx="10479731" cy="5243959"/>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3616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848692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B8342714-2CD5-4A89-98B7-75890A950192}" type="slidenum">
              <a:rPr lang="ar-SA">
                <a:solidFill>
                  <a:srgbClr val="000000"/>
                </a:solidFill>
              </a:rPr>
              <a:pPr/>
              <a:t>‹#›</a:t>
            </a:fld>
            <a:endParaRPr lang="en-US">
              <a:solidFill>
                <a:srgbClr val="000000"/>
              </a:solidFill>
              <a:latin typeface="Times New Roman"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3432229D-5558-4ECC-9BEC-F759E6044270}" type="slidenum">
              <a:rPr lang="ar-SA">
                <a:solidFill>
                  <a:srgbClr val="000000"/>
                </a:solidFill>
              </a:rPr>
              <a:pPr/>
              <a:t>‹#›</a:t>
            </a:fld>
            <a:endParaRPr lang="en-US">
              <a:solidFill>
                <a:srgbClr val="000000"/>
              </a:solidFill>
              <a:latin typeface="Times New Roman"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71450"/>
            <a:ext cx="77724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028700"/>
            <a:ext cx="7772400" cy="3515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level Second </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2286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9933"/>
                </a:solidFill>
                <a:cs typeface="+mn-cs"/>
              </a:defRPr>
            </a:lvl1pPr>
          </a:lstStyle>
          <a:p>
            <a:pPr fontAlgn="base">
              <a:spcBef>
                <a:spcPct val="0"/>
              </a:spcBef>
              <a:spcAft>
                <a:spcPct val="0"/>
              </a:spcAft>
              <a:defRPr/>
            </a:pPr>
            <a:endParaRPr lang="en-US" kern="1200">
              <a:latin typeface="Times New Roman" pitchFamily="18" charset="0"/>
              <a:ea typeface="+mn-ea"/>
            </a:endParaRPr>
          </a:p>
        </p:txBody>
      </p:sp>
      <p:sp>
        <p:nvSpPr>
          <p:cNvPr id="65541" name="Line 5"/>
          <p:cNvSpPr>
            <a:spLocks noChangeShapeType="1"/>
          </p:cNvSpPr>
          <p:nvPr/>
        </p:nvSpPr>
        <p:spPr bwMode="auto">
          <a:xfrm>
            <a:off x="533400" y="971550"/>
            <a:ext cx="8077200" cy="0"/>
          </a:xfrm>
          <a:prstGeom prst="line">
            <a:avLst/>
          </a:prstGeom>
          <a:noFill/>
          <a:ln w="76200">
            <a:solidFill>
              <a:srgbClr val="FF5050"/>
            </a:solidFill>
            <a:round/>
            <a:headEnd/>
            <a:tailEnd/>
          </a:ln>
          <a:effectLst/>
        </p:spPr>
        <p:txBody>
          <a:bodyPr/>
          <a:lstStyle/>
          <a:p>
            <a:pPr algn="ctr" fontAlgn="base">
              <a:spcBef>
                <a:spcPct val="0"/>
              </a:spcBef>
              <a:spcAft>
                <a:spcPct val="0"/>
              </a:spcAft>
              <a:defRPr/>
            </a:pPr>
            <a:endParaRPr lang="en-US" sz="2000" kern="1200">
              <a:latin typeface="Times New Roman" pitchFamily="18" charset="0"/>
              <a:ea typeface="+mn-ea"/>
              <a:cs typeface="Arial" pitchFamily="34" charset="0"/>
            </a:endParaRPr>
          </a:p>
        </p:txBody>
      </p:sp>
      <p:sp>
        <p:nvSpPr>
          <p:cNvPr id="65542" name="Rectangle 6"/>
          <p:cNvSpPr>
            <a:spLocks noGrp="1" noChangeArrowheads="1"/>
          </p:cNvSpPr>
          <p:nvPr>
            <p:ph type="sldNum" sz="quarter" idx="4"/>
          </p:nvPr>
        </p:nvSpPr>
        <p:spPr bwMode="auto">
          <a:xfrm>
            <a:off x="69342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pPr fontAlgn="base">
              <a:spcBef>
                <a:spcPct val="0"/>
              </a:spcBef>
              <a:spcAft>
                <a:spcPct val="0"/>
              </a:spcAft>
            </a:pPr>
            <a:fld id="{F64BDAFC-8900-4F2C-8994-2436A6E4070B}" type="slidenum">
              <a:rPr lang="ar-SA" kern="1200">
                <a:ea typeface="+mn-ea"/>
                <a:cs typeface="Arial" pitchFamily="34" charset="0"/>
              </a:rPr>
              <a:pPr fontAlgn="base">
                <a:spcBef>
                  <a:spcPct val="0"/>
                </a:spcBef>
                <a:spcAft>
                  <a:spcPct val="0"/>
                </a:spcAft>
              </a:pPr>
              <a:t>‹#›</a:t>
            </a:fld>
            <a:endParaRPr lang="en-US" kern="1200">
              <a:ea typeface="+mn-ea"/>
              <a:cs typeface="Arial" pitchFamily="34" charset="0"/>
            </a:endParaRPr>
          </a:p>
        </p:txBody>
      </p:sp>
      <p:sp>
        <p:nvSpPr>
          <p:cNvPr id="65543" name="Rectangle 7"/>
          <p:cNvSpPr>
            <a:spLocks noGrp="1" noChangeArrowheads="1"/>
          </p:cNvSpPr>
          <p:nvPr>
            <p:ph type="ftr" sz="quarter" idx="3"/>
          </p:nvPr>
        </p:nvSpPr>
        <p:spPr bwMode="auto">
          <a:xfrm>
            <a:off x="3124200" y="48006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
                <a:srgbClr val="FF0000"/>
              </a:buClr>
              <a:buFontTx/>
              <a:buChar char="•"/>
              <a:defRPr sz="1400">
                <a:solidFill>
                  <a:srgbClr val="CC6600"/>
                </a:solidFill>
                <a:cs typeface="+mn-cs"/>
              </a:defRPr>
            </a:lvl1pPr>
          </a:lstStyle>
          <a:p>
            <a:pPr fontAlgn="base">
              <a:spcBef>
                <a:spcPct val="0"/>
              </a:spcBef>
              <a:spcAft>
                <a:spcPct val="0"/>
              </a:spcAft>
              <a:defRPr/>
            </a:pPr>
            <a:endParaRPr lang="en-US" kern="1200">
              <a:latin typeface="Times New Roman" pitchFamily="18" charset="0"/>
              <a:ea typeface="+mn-ea"/>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Char char="–"/>
        <a:defRPr sz="2800">
          <a:solidFill>
            <a:srgbClr val="333399"/>
          </a:solidFill>
          <a:latin typeface="+mn-lt"/>
        </a:defRPr>
      </a:lvl2pPr>
      <a:lvl3pPr marL="1143000" indent="-228600" algn="l" rtl="0" eaLnBrk="0" fontAlgn="base" hangingPunct="0">
        <a:spcBef>
          <a:spcPct val="20000"/>
        </a:spcBef>
        <a:spcAft>
          <a:spcPct val="0"/>
        </a:spcAft>
        <a:buClr>
          <a:srgbClr val="3333CC"/>
        </a:buClr>
        <a:buChar char="•"/>
        <a:defRPr sz="2400">
          <a:solidFill>
            <a:srgbClr val="006600"/>
          </a:solidFill>
          <a:latin typeface="+mn-lt"/>
        </a:defRPr>
      </a:lvl3pPr>
      <a:lvl4pPr marL="1600200" indent="-228600" algn="l" rtl="0" eaLnBrk="0" fontAlgn="base" hangingPunct="0">
        <a:spcBef>
          <a:spcPct val="20000"/>
        </a:spcBef>
        <a:spcAft>
          <a:spcPct val="0"/>
        </a:spcAft>
        <a:buClr>
          <a:srgbClr val="3333CC"/>
        </a:buClr>
        <a:buChar char="–"/>
        <a:defRPr sz="2000">
          <a:solidFill>
            <a:schemeClr val="tx1"/>
          </a:solidFill>
          <a:latin typeface="+mn-lt"/>
        </a:defRPr>
      </a:lvl4pPr>
      <a:lvl5pPr marL="2057400" indent="-228600" algn="l" rtl="0" eaLnBrk="0" fontAlgn="base" hangingPunct="0">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171450"/>
            <a:ext cx="7772400" cy="7429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028700"/>
            <a:ext cx="7772400" cy="35159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level Second </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2286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9933"/>
                </a:solidFill>
              </a:defRPr>
            </a:lvl1pPr>
          </a:lstStyle>
          <a:p>
            <a:pPr algn="ctr" fontAlgn="base">
              <a:spcBef>
                <a:spcPct val="0"/>
              </a:spcBef>
              <a:spcAft>
                <a:spcPct val="0"/>
              </a:spcAft>
            </a:pPr>
            <a:endParaRPr lang="en-US" kern="1200">
              <a:latin typeface="Times New Roman" pitchFamily="18" charset="0"/>
              <a:ea typeface="+mn-ea"/>
              <a:cs typeface="+mn-cs"/>
            </a:endParaRPr>
          </a:p>
        </p:txBody>
      </p:sp>
      <p:sp>
        <p:nvSpPr>
          <p:cNvPr id="65541" name="Line 5"/>
          <p:cNvSpPr>
            <a:spLocks noChangeShapeType="1"/>
          </p:cNvSpPr>
          <p:nvPr/>
        </p:nvSpPr>
        <p:spPr bwMode="auto">
          <a:xfrm>
            <a:off x="533400" y="971550"/>
            <a:ext cx="8077200" cy="0"/>
          </a:xfrm>
          <a:prstGeom prst="line">
            <a:avLst/>
          </a:prstGeom>
          <a:noFill/>
          <a:ln w="76200">
            <a:solidFill>
              <a:srgbClr val="FF5050"/>
            </a:solidFill>
            <a:round/>
            <a:headEnd/>
            <a:tailEnd/>
          </a:ln>
          <a:effectLst/>
        </p:spPr>
        <p:txBody>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65542" name="Rectangle 6"/>
          <p:cNvSpPr>
            <a:spLocks noGrp="1" noChangeArrowheads="1"/>
          </p:cNvSpPr>
          <p:nvPr>
            <p:ph type="sldNum" sz="quarter" idx="4"/>
          </p:nvPr>
        </p:nvSpPr>
        <p:spPr bwMode="auto">
          <a:xfrm>
            <a:off x="69342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pPr fontAlgn="base">
              <a:spcBef>
                <a:spcPct val="0"/>
              </a:spcBef>
              <a:spcAft>
                <a:spcPct val="0"/>
              </a:spcAft>
            </a:pPr>
            <a:fld id="{A16937E3-2D37-4145-B280-18E522600F41}" type="slidenum">
              <a:rPr lang="en-US" kern="1200">
                <a:ea typeface="+mn-ea"/>
                <a:cs typeface="+mn-cs"/>
              </a:rPr>
              <a:pPr fontAlgn="base">
                <a:spcBef>
                  <a:spcPct val="0"/>
                </a:spcBef>
                <a:spcAft>
                  <a:spcPct val="0"/>
                </a:spcAft>
              </a:pPr>
              <a:t>‹#›</a:t>
            </a:fld>
            <a:endParaRPr lang="en-US" kern="1200">
              <a:ea typeface="+mn-ea"/>
              <a:cs typeface="+mn-cs"/>
            </a:endParaRPr>
          </a:p>
        </p:txBody>
      </p:sp>
      <p:sp>
        <p:nvSpPr>
          <p:cNvPr id="65543" name="Rectangle 7"/>
          <p:cNvSpPr>
            <a:spLocks noGrp="1" noChangeArrowheads="1"/>
          </p:cNvSpPr>
          <p:nvPr>
            <p:ph type="ftr" sz="quarter" idx="3"/>
          </p:nvPr>
        </p:nvSpPr>
        <p:spPr bwMode="auto">
          <a:xfrm>
            <a:off x="3124200" y="48006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
                <a:srgbClr val="FF0000"/>
              </a:buClr>
              <a:buFontTx/>
              <a:buChar char="•"/>
              <a:defRPr sz="1400">
                <a:solidFill>
                  <a:srgbClr val="CC6600"/>
                </a:solidFill>
              </a:defRPr>
            </a:lvl1pPr>
          </a:lstStyle>
          <a:p>
            <a:pPr algn="ctr" fontAlgn="base">
              <a:spcBef>
                <a:spcPct val="0"/>
              </a:spcBef>
              <a:spcAft>
                <a:spcPct val="0"/>
              </a:spcAft>
            </a:pPr>
            <a:endParaRPr lang="en-US" kern="1200">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Times New Roman" pitchFamily="18" charset="0"/>
        </a:defRPr>
      </a:lvl2pPr>
      <a:lvl3pPr algn="ctr" rtl="0" fontAlgn="base">
        <a:spcBef>
          <a:spcPct val="0"/>
        </a:spcBef>
        <a:spcAft>
          <a:spcPct val="0"/>
        </a:spcAft>
        <a:defRPr sz="3600">
          <a:solidFill>
            <a:schemeClr val="tx2"/>
          </a:solidFill>
          <a:latin typeface="Times New Roman" pitchFamily="18" charset="0"/>
        </a:defRPr>
      </a:lvl3pPr>
      <a:lvl4pPr algn="ctr" rtl="0" fontAlgn="base">
        <a:spcBef>
          <a:spcPct val="0"/>
        </a:spcBef>
        <a:spcAft>
          <a:spcPct val="0"/>
        </a:spcAft>
        <a:defRPr sz="3600">
          <a:solidFill>
            <a:schemeClr val="tx2"/>
          </a:solidFill>
          <a:latin typeface="Times New Roman" pitchFamily="18" charset="0"/>
        </a:defRPr>
      </a:lvl4pPr>
      <a:lvl5pPr algn="ctr" rtl="0" fontAlgn="base">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171450"/>
            <a:ext cx="7772400" cy="7429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028700"/>
            <a:ext cx="7772400" cy="35159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level Second </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2286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9933"/>
                </a:solidFill>
              </a:defRPr>
            </a:lvl1pPr>
          </a:lstStyle>
          <a:p>
            <a:pPr algn="ctr" fontAlgn="base">
              <a:spcBef>
                <a:spcPct val="0"/>
              </a:spcBef>
              <a:spcAft>
                <a:spcPct val="0"/>
              </a:spcAft>
            </a:pPr>
            <a:endParaRPr lang="en-US" kern="1200">
              <a:latin typeface="Times New Roman" pitchFamily="18" charset="0"/>
              <a:ea typeface="+mn-ea"/>
              <a:cs typeface="+mn-cs"/>
            </a:endParaRPr>
          </a:p>
        </p:txBody>
      </p:sp>
      <p:sp>
        <p:nvSpPr>
          <p:cNvPr id="65541" name="Line 5"/>
          <p:cNvSpPr>
            <a:spLocks noChangeShapeType="1"/>
          </p:cNvSpPr>
          <p:nvPr/>
        </p:nvSpPr>
        <p:spPr bwMode="auto">
          <a:xfrm>
            <a:off x="533400" y="971550"/>
            <a:ext cx="8077200" cy="0"/>
          </a:xfrm>
          <a:prstGeom prst="line">
            <a:avLst/>
          </a:prstGeom>
          <a:noFill/>
          <a:ln w="76200">
            <a:solidFill>
              <a:srgbClr val="FF5050"/>
            </a:solidFill>
            <a:round/>
            <a:headEnd/>
            <a:tailEnd/>
          </a:ln>
          <a:effectLst/>
        </p:spPr>
        <p:txBody>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65542" name="Rectangle 6"/>
          <p:cNvSpPr>
            <a:spLocks noGrp="1" noChangeArrowheads="1"/>
          </p:cNvSpPr>
          <p:nvPr>
            <p:ph type="sldNum" sz="quarter" idx="4"/>
          </p:nvPr>
        </p:nvSpPr>
        <p:spPr bwMode="auto">
          <a:xfrm>
            <a:off x="69342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pPr fontAlgn="base">
              <a:spcBef>
                <a:spcPct val="0"/>
              </a:spcBef>
              <a:spcAft>
                <a:spcPct val="0"/>
              </a:spcAft>
            </a:pPr>
            <a:fld id="{A16937E3-2D37-4145-B280-18E522600F41}" type="slidenum">
              <a:rPr lang="en-US" kern="1200">
                <a:ea typeface="+mn-ea"/>
                <a:cs typeface="+mn-cs"/>
              </a:rPr>
              <a:pPr fontAlgn="base">
                <a:spcBef>
                  <a:spcPct val="0"/>
                </a:spcBef>
                <a:spcAft>
                  <a:spcPct val="0"/>
                </a:spcAft>
              </a:pPr>
              <a:t>‹#›</a:t>
            </a:fld>
            <a:endParaRPr lang="en-US" kern="1200">
              <a:ea typeface="+mn-ea"/>
              <a:cs typeface="+mn-cs"/>
            </a:endParaRPr>
          </a:p>
        </p:txBody>
      </p:sp>
      <p:sp>
        <p:nvSpPr>
          <p:cNvPr id="65543" name="Rectangle 7"/>
          <p:cNvSpPr>
            <a:spLocks noGrp="1" noChangeArrowheads="1"/>
          </p:cNvSpPr>
          <p:nvPr>
            <p:ph type="ftr" sz="quarter" idx="3"/>
          </p:nvPr>
        </p:nvSpPr>
        <p:spPr bwMode="auto">
          <a:xfrm>
            <a:off x="3124200" y="48006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
                <a:srgbClr val="FF0000"/>
              </a:buClr>
              <a:buFontTx/>
              <a:buChar char="•"/>
              <a:defRPr sz="1400">
                <a:solidFill>
                  <a:srgbClr val="CC6600"/>
                </a:solidFill>
              </a:defRPr>
            </a:lvl1pPr>
          </a:lstStyle>
          <a:p>
            <a:pPr algn="ctr" fontAlgn="base">
              <a:spcBef>
                <a:spcPct val="0"/>
              </a:spcBef>
              <a:spcAft>
                <a:spcPct val="0"/>
              </a:spcAft>
            </a:pPr>
            <a:endParaRPr lang="en-US" kern="1200">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Times New Roman" pitchFamily="18" charset="0"/>
        </a:defRPr>
      </a:lvl2pPr>
      <a:lvl3pPr algn="ctr" rtl="0" fontAlgn="base">
        <a:spcBef>
          <a:spcPct val="0"/>
        </a:spcBef>
        <a:spcAft>
          <a:spcPct val="0"/>
        </a:spcAft>
        <a:defRPr sz="3600">
          <a:solidFill>
            <a:schemeClr val="tx2"/>
          </a:solidFill>
          <a:latin typeface="Times New Roman" pitchFamily="18" charset="0"/>
        </a:defRPr>
      </a:lvl3pPr>
      <a:lvl4pPr algn="ctr" rtl="0" fontAlgn="base">
        <a:spcBef>
          <a:spcPct val="0"/>
        </a:spcBef>
        <a:spcAft>
          <a:spcPct val="0"/>
        </a:spcAft>
        <a:defRPr sz="3600">
          <a:solidFill>
            <a:schemeClr val="tx2"/>
          </a:solidFill>
          <a:latin typeface="Times New Roman" pitchFamily="18" charset="0"/>
        </a:defRPr>
      </a:lvl4pPr>
      <a:lvl5pPr algn="ctr" rtl="0" fontAlgn="base">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171450"/>
            <a:ext cx="7772400" cy="7429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028700"/>
            <a:ext cx="7772400" cy="35159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level Second </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2286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9933"/>
                </a:solidFill>
              </a:defRPr>
            </a:lvl1pPr>
          </a:lstStyle>
          <a:p>
            <a:pPr algn="ctr" fontAlgn="base">
              <a:spcBef>
                <a:spcPct val="0"/>
              </a:spcBef>
              <a:spcAft>
                <a:spcPct val="0"/>
              </a:spcAft>
            </a:pPr>
            <a:endParaRPr lang="en-US" kern="1200">
              <a:latin typeface="Times New Roman" pitchFamily="18" charset="0"/>
              <a:ea typeface="+mn-ea"/>
              <a:cs typeface="+mn-cs"/>
            </a:endParaRPr>
          </a:p>
        </p:txBody>
      </p:sp>
      <p:sp>
        <p:nvSpPr>
          <p:cNvPr id="65541" name="Line 5"/>
          <p:cNvSpPr>
            <a:spLocks noChangeShapeType="1"/>
          </p:cNvSpPr>
          <p:nvPr/>
        </p:nvSpPr>
        <p:spPr bwMode="auto">
          <a:xfrm>
            <a:off x="533400" y="971550"/>
            <a:ext cx="8077200" cy="0"/>
          </a:xfrm>
          <a:prstGeom prst="line">
            <a:avLst/>
          </a:prstGeom>
          <a:noFill/>
          <a:ln w="76200">
            <a:solidFill>
              <a:srgbClr val="FF5050"/>
            </a:solidFill>
            <a:round/>
            <a:headEnd/>
            <a:tailEnd/>
          </a:ln>
          <a:effectLst/>
        </p:spPr>
        <p:txBody>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65542" name="Rectangle 6"/>
          <p:cNvSpPr>
            <a:spLocks noGrp="1" noChangeArrowheads="1"/>
          </p:cNvSpPr>
          <p:nvPr>
            <p:ph type="sldNum" sz="quarter" idx="4"/>
          </p:nvPr>
        </p:nvSpPr>
        <p:spPr bwMode="auto">
          <a:xfrm>
            <a:off x="69342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pPr fontAlgn="base">
              <a:spcBef>
                <a:spcPct val="0"/>
              </a:spcBef>
              <a:spcAft>
                <a:spcPct val="0"/>
              </a:spcAft>
            </a:pPr>
            <a:fld id="{A16937E3-2D37-4145-B280-18E522600F41}" type="slidenum">
              <a:rPr lang="en-US" kern="1200">
                <a:ea typeface="+mn-ea"/>
                <a:cs typeface="+mn-cs"/>
              </a:rPr>
              <a:pPr fontAlgn="base">
                <a:spcBef>
                  <a:spcPct val="0"/>
                </a:spcBef>
                <a:spcAft>
                  <a:spcPct val="0"/>
                </a:spcAft>
              </a:pPr>
              <a:t>‹#›</a:t>
            </a:fld>
            <a:endParaRPr lang="en-US" kern="1200">
              <a:ea typeface="+mn-ea"/>
              <a:cs typeface="+mn-cs"/>
            </a:endParaRPr>
          </a:p>
        </p:txBody>
      </p:sp>
      <p:sp>
        <p:nvSpPr>
          <p:cNvPr id="65543" name="Rectangle 7"/>
          <p:cNvSpPr>
            <a:spLocks noGrp="1" noChangeArrowheads="1"/>
          </p:cNvSpPr>
          <p:nvPr>
            <p:ph type="ftr" sz="quarter" idx="3"/>
          </p:nvPr>
        </p:nvSpPr>
        <p:spPr bwMode="auto">
          <a:xfrm>
            <a:off x="3124200" y="48006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
                <a:srgbClr val="FF0000"/>
              </a:buClr>
              <a:buFontTx/>
              <a:buChar char="•"/>
              <a:defRPr sz="1400">
                <a:solidFill>
                  <a:srgbClr val="CC6600"/>
                </a:solidFill>
              </a:defRPr>
            </a:lvl1pPr>
          </a:lstStyle>
          <a:p>
            <a:pPr algn="ctr" fontAlgn="base">
              <a:spcBef>
                <a:spcPct val="0"/>
              </a:spcBef>
              <a:spcAft>
                <a:spcPct val="0"/>
              </a:spcAft>
            </a:pPr>
            <a:endParaRPr lang="en-US" kern="1200">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Times New Roman" pitchFamily="18" charset="0"/>
        </a:defRPr>
      </a:lvl2pPr>
      <a:lvl3pPr algn="ctr" rtl="0" fontAlgn="base">
        <a:spcBef>
          <a:spcPct val="0"/>
        </a:spcBef>
        <a:spcAft>
          <a:spcPct val="0"/>
        </a:spcAft>
        <a:defRPr sz="3600">
          <a:solidFill>
            <a:schemeClr val="tx2"/>
          </a:solidFill>
          <a:latin typeface="Times New Roman" pitchFamily="18" charset="0"/>
        </a:defRPr>
      </a:lvl3pPr>
      <a:lvl4pPr algn="ctr" rtl="0" fontAlgn="base">
        <a:spcBef>
          <a:spcPct val="0"/>
        </a:spcBef>
        <a:spcAft>
          <a:spcPct val="0"/>
        </a:spcAft>
        <a:defRPr sz="3600">
          <a:solidFill>
            <a:schemeClr val="tx2"/>
          </a:solidFill>
          <a:latin typeface="Times New Roman" pitchFamily="18" charset="0"/>
        </a:defRPr>
      </a:lvl4pPr>
      <a:lvl5pPr algn="ctr" rtl="0" fontAlgn="base">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33945"/>
            <a:ext cx="7804547" cy="1138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366242"/>
            <a:ext cx="7804547" cy="331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997" y="4902398"/>
            <a:ext cx="240450" cy="232500"/>
          </a:xfrm>
          <a:prstGeom prst="rect">
            <a:avLst/>
          </a:prstGeom>
          <a:ln w="12700">
            <a:miter lim="400000"/>
          </a:ln>
        </p:spPr>
        <p:txBody>
          <a:bodyPr wrap="none" lIns="50800" tIns="50800" rIns="50800" bIns="50800">
            <a:spAutoFit/>
          </a:bodyPr>
          <a:lstStyle>
            <a:lvl1pPr>
              <a:defRPr sz="844"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2143164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spd="med"/>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9pPr>
    </p:titleStyle>
    <p:bodyStyle>
      <a:lvl1pPr marL="234385"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1pPr>
      <a:lvl2pPr marL="468770"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2pPr>
      <a:lvl3pPr marL="703155"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3pPr>
      <a:lvl4pPr marL="937539"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4pPr>
      <a:lvl5pPr marL="1171924"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5pPr>
      <a:lvl6pPr marL="1406309"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6pPr>
      <a:lvl7pPr marL="1640694"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7pPr>
      <a:lvl8pPr marL="1875079"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8pPr>
      <a:lvl9pPr marL="2109464"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1pPr>
      <a:lvl2pPr marL="0" marR="0" indent="120541"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2pPr>
      <a:lvl3pPr marL="0" marR="0" indent="241082"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3pPr>
      <a:lvl4pPr marL="0" marR="0" indent="361622"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4pPr>
      <a:lvl5pPr marL="0" marR="0" indent="482163"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5pPr>
      <a:lvl6pPr marL="0" marR="0" indent="602704"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6pPr>
      <a:lvl7pPr marL="0" marR="0" indent="723245"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7pPr>
      <a:lvl8pPr marL="0" marR="0" indent="843785"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8pPr>
      <a:lvl9pPr marL="0" marR="0" indent="964326"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33945"/>
            <a:ext cx="7804547" cy="1138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366242"/>
            <a:ext cx="7804547" cy="3315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997" y="4902398"/>
            <a:ext cx="230832" cy="232500"/>
          </a:xfrm>
          <a:prstGeom prst="rect">
            <a:avLst/>
          </a:prstGeom>
          <a:ln w="12700">
            <a:miter lim="400000"/>
          </a:ln>
        </p:spPr>
        <p:txBody>
          <a:bodyPr wrap="none" lIns="50800" tIns="50800" rIns="50800" bIns="50800">
            <a:spAutoFit/>
          </a:bodyPr>
          <a:lstStyle>
            <a:lvl1pPr>
              <a:defRPr sz="844"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60685336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Neue Medium"/>
        </a:defRPr>
      </a:lvl9pPr>
    </p:titleStyle>
    <p:bodyStyle>
      <a:lvl1pPr marL="234385"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1pPr>
      <a:lvl2pPr marL="468770"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2pPr>
      <a:lvl3pPr marL="703155"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3pPr>
      <a:lvl4pPr marL="937539"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4pPr>
      <a:lvl5pPr marL="1171924"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5pPr>
      <a:lvl6pPr marL="1406309"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6pPr>
      <a:lvl7pPr marL="1640694"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7pPr>
      <a:lvl8pPr marL="1875079"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8pPr>
      <a:lvl9pPr marL="2109464" marR="0" indent="-234385" algn="l" defTabSz="308049" rtl="0" latinLnBrk="0">
        <a:lnSpc>
          <a:spcPct val="100000"/>
        </a:lnSpc>
        <a:spcBef>
          <a:spcPts val="2215"/>
        </a:spcBef>
        <a:spcAft>
          <a:spcPts val="0"/>
        </a:spcAft>
        <a:buClrTx/>
        <a:buSzPct val="145000"/>
        <a:buFontTx/>
        <a:buChar char="•"/>
        <a:tabLst/>
        <a:defRPr sz="1687"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1pPr>
      <a:lvl2pPr marL="0" marR="0" indent="120541"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2pPr>
      <a:lvl3pPr marL="0" marR="0" indent="241082"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3pPr>
      <a:lvl4pPr marL="0" marR="0" indent="361622"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4pPr>
      <a:lvl5pPr marL="0" marR="0" indent="482163"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5pPr>
      <a:lvl6pPr marL="0" marR="0" indent="602704"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6pPr>
      <a:lvl7pPr marL="0" marR="0" indent="723245"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7pPr>
      <a:lvl8pPr marL="0" marR="0" indent="843785"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8pPr>
      <a:lvl9pPr marL="0" marR="0" indent="964326" algn="ctr" defTabSz="308049"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p:cNvSpPr>
            <a:spLocks noGrp="1"/>
          </p:cNvSpPr>
          <p:nvPr>
            <p:ph type="sldNum" sz="quarter" idx="11"/>
          </p:nvPr>
        </p:nvSpPr>
        <p:spPr>
          <a:noFill/>
        </p:spPr>
        <p:txBody>
          <a:bodyPr/>
          <a:lstStyle/>
          <a:p>
            <a:fld id="{FDB0A9D0-DAC1-49E5-B7B6-63345D737540}" type="slidenum">
              <a:rPr lang="ar-SA">
                <a:solidFill>
                  <a:srgbClr val="000000"/>
                </a:solidFill>
              </a:rPr>
              <a:pPr/>
              <a:t>1</a:t>
            </a:fld>
            <a:endParaRPr lang="en-US">
              <a:solidFill>
                <a:srgbClr val="000000"/>
              </a:solidFill>
              <a:latin typeface="Times New Roman" pitchFamily="18" charset="0"/>
            </a:endParaRPr>
          </a:p>
        </p:txBody>
      </p:sp>
      <p:sp>
        <p:nvSpPr>
          <p:cNvPr id="66562" name="Slide Number Placeholder 2"/>
          <p:cNvSpPr txBox="1">
            <a:spLocks noGrp="1"/>
          </p:cNvSpPr>
          <p:nvPr/>
        </p:nvSpPr>
        <p:spPr bwMode="auto">
          <a:xfrm>
            <a:off x="6934200" y="4800600"/>
            <a:ext cx="1905000" cy="342900"/>
          </a:xfrm>
          <a:prstGeom prst="rect">
            <a:avLst/>
          </a:prstGeom>
          <a:noFill/>
          <a:ln w="9525">
            <a:noFill/>
            <a:miter lim="800000"/>
            <a:headEnd/>
            <a:tailEnd/>
          </a:ln>
        </p:spPr>
        <p:txBody>
          <a:bodyPr/>
          <a:lstStyle/>
          <a:p>
            <a:pPr algn="r" fontAlgn="base">
              <a:spcBef>
                <a:spcPct val="0"/>
              </a:spcBef>
              <a:spcAft>
                <a:spcPct val="0"/>
              </a:spcAft>
            </a:pPr>
            <a:fld id="{248F0796-7289-4C15-AC57-816919732FAD}" type="slidenum">
              <a:rPr lang="ar-SA" sz="1200" kern="1200">
                <a:latin typeface="Helvetica" pitchFamily="34" charset="0"/>
                <a:ea typeface="+mn-ea"/>
                <a:cs typeface="Arial" pitchFamily="34" charset="0"/>
              </a:rPr>
              <a:pPr algn="r" fontAlgn="base">
                <a:spcBef>
                  <a:spcPct val="0"/>
                </a:spcBef>
                <a:spcAft>
                  <a:spcPct val="0"/>
                </a:spcAft>
              </a:pPr>
              <a:t>1</a:t>
            </a:fld>
            <a:endParaRPr lang="en-US" sz="1200" kern="1200">
              <a:latin typeface="Times New Roman" pitchFamily="18" charset="0"/>
              <a:ea typeface="+mn-ea"/>
              <a:cs typeface="Arial" pitchFamily="34" charset="0"/>
            </a:endParaRPr>
          </a:p>
        </p:txBody>
      </p:sp>
      <p:sp>
        <p:nvSpPr>
          <p:cNvPr id="66563" name="Slide Number Placeholder 4"/>
          <p:cNvSpPr txBox="1">
            <a:spLocks noGrp="1"/>
          </p:cNvSpPr>
          <p:nvPr/>
        </p:nvSpPr>
        <p:spPr bwMode="auto">
          <a:xfrm>
            <a:off x="6934200" y="4800600"/>
            <a:ext cx="1905000" cy="342900"/>
          </a:xfrm>
          <a:prstGeom prst="rect">
            <a:avLst/>
          </a:prstGeom>
          <a:noFill/>
          <a:ln w="9525">
            <a:noFill/>
            <a:miter lim="800000"/>
            <a:headEnd/>
            <a:tailEnd/>
          </a:ln>
        </p:spPr>
        <p:txBody>
          <a:bodyPr/>
          <a:lstStyle/>
          <a:p>
            <a:pPr algn="r" fontAlgn="base">
              <a:spcBef>
                <a:spcPct val="0"/>
              </a:spcBef>
              <a:spcAft>
                <a:spcPct val="0"/>
              </a:spcAft>
            </a:pPr>
            <a:fld id="{E5029A97-B710-429F-B3FD-322130ABB5B4}" type="slidenum">
              <a:rPr lang="ar-SA" sz="1200" b="1" kern="1200">
                <a:latin typeface="Helvetica" pitchFamily="34" charset="0"/>
                <a:ea typeface="+mn-ea"/>
                <a:cs typeface="Arial" pitchFamily="34" charset="0"/>
              </a:rPr>
              <a:pPr algn="r" fontAlgn="base">
                <a:spcBef>
                  <a:spcPct val="0"/>
                </a:spcBef>
                <a:spcAft>
                  <a:spcPct val="0"/>
                </a:spcAft>
              </a:pPr>
              <a:t>1</a:t>
            </a:fld>
            <a:endParaRPr lang="en-US" sz="1200" b="1" kern="1200">
              <a:latin typeface="Times New Roman" pitchFamily="18" charset="0"/>
              <a:ea typeface="+mn-ea"/>
              <a:cs typeface="Arial" pitchFamily="34" charset="0"/>
            </a:endParaRPr>
          </a:p>
        </p:txBody>
      </p:sp>
      <p:sp>
        <p:nvSpPr>
          <p:cNvPr id="66564" name="Rectangle 2"/>
          <p:cNvSpPr>
            <a:spLocks noGrp="1" noChangeArrowheads="1"/>
          </p:cNvSpPr>
          <p:nvPr>
            <p:ph type="ctrTitle" idx="4294967295"/>
          </p:nvPr>
        </p:nvSpPr>
        <p:spPr>
          <a:xfrm>
            <a:off x="338702" y="1304868"/>
            <a:ext cx="8378613" cy="940594"/>
          </a:xfrm>
        </p:spPr>
        <p:txBody>
          <a:bodyPr/>
          <a:lstStyle/>
          <a:p>
            <a:pPr eaLnBrk="1" hangingPunct="1"/>
            <a:r>
              <a:rPr lang="en-US" dirty="0"/>
              <a:t>Deep Learning and LLMs</a:t>
            </a:r>
            <a:endParaRPr lang="en-US" b="1" dirty="0"/>
          </a:p>
        </p:txBody>
      </p:sp>
      <p:sp>
        <p:nvSpPr>
          <p:cNvPr id="66565" name="Rectangle 3"/>
          <p:cNvSpPr>
            <a:spLocks noGrp="1" noChangeArrowheads="1"/>
          </p:cNvSpPr>
          <p:nvPr>
            <p:ph type="subTitle" idx="4294967295"/>
          </p:nvPr>
        </p:nvSpPr>
        <p:spPr>
          <a:xfrm>
            <a:off x="1105319" y="2599620"/>
            <a:ext cx="7351287" cy="1314450"/>
          </a:xfrm>
        </p:spPr>
        <p:txBody>
          <a:bodyPr/>
          <a:lstStyle/>
          <a:p>
            <a:pPr marL="0" indent="0" algn="ctr" eaLnBrk="1" hangingPunct="1">
              <a:buFontTx/>
              <a:buNone/>
            </a:pPr>
            <a:r>
              <a:rPr lang="en-US" dirty="0">
                <a:solidFill>
                  <a:srgbClr val="FF0000"/>
                </a:solidFill>
              </a:rPr>
              <a:t>Raymond J. Mooney</a:t>
            </a:r>
            <a:endParaRPr lang="en-US" sz="2800" dirty="0">
              <a:solidFill>
                <a:srgbClr val="FF0000"/>
              </a:solidFill>
            </a:endParaRPr>
          </a:p>
          <a:p>
            <a:pPr marL="0" indent="0" algn="ctr" eaLnBrk="1" hangingPunct="1">
              <a:buFontTx/>
              <a:buNone/>
            </a:pPr>
            <a:r>
              <a:rPr lang="en-US" sz="2800" dirty="0"/>
              <a:t>University of Texas at Austin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B9AD-CBF0-B4CB-9A30-2A39DDC25544}"/>
              </a:ext>
            </a:extLst>
          </p:cNvPr>
          <p:cNvSpPr>
            <a:spLocks noGrp="1"/>
          </p:cNvSpPr>
          <p:nvPr>
            <p:ph type="title"/>
          </p:nvPr>
        </p:nvSpPr>
        <p:spPr/>
        <p:txBody>
          <a:bodyPr/>
          <a:lstStyle/>
          <a:p>
            <a:r>
              <a:rPr lang="en-US" dirty="0"/>
              <a:t>Word Embeddings</a:t>
            </a:r>
          </a:p>
        </p:txBody>
      </p:sp>
      <p:sp>
        <p:nvSpPr>
          <p:cNvPr id="3" name="Content Placeholder 2">
            <a:extLst>
              <a:ext uri="{FF2B5EF4-FFF2-40B4-BE49-F238E27FC236}">
                <a16:creationId xmlns:a16="http://schemas.microsoft.com/office/drawing/2014/main" id="{5BCBCA5D-F2CF-09D1-3185-9183F135EAED}"/>
              </a:ext>
            </a:extLst>
          </p:cNvPr>
          <p:cNvSpPr>
            <a:spLocks noGrp="1"/>
          </p:cNvSpPr>
          <p:nvPr>
            <p:ph idx="1"/>
          </p:nvPr>
        </p:nvSpPr>
        <p:spPr/>
        <p:txBody>
          <a:bodyPr/>
          <a:lstStyle/>
          <a:p>
            <a:r>
              <a:rPr lang="en-US" sz="2800" dirty="0"/>
              <a:t>Represent words as dense vectors by building representations that capture the context in which they occur, i.e. by the Firth principle:</a:t>
            </a:r>
          </a:p>
          <a:p>
            <a:pPr lvl="1"/>
            <a:r>
              <a:rPr lang="en-US" sz="2400" dirty="0"/>
              <a:t>You shall know a word by the company it keeps.</a:t>
            </a:r>
          </a:p>
          <a:p>
            <a:r>
              <a:rPr lang="en-US" sz="2800" dirty="0"/>
              <a:t>Semantically similar words will have similar embeddings (close in Euclidian space).</a:t>
            </a:r>
          </a:p>
        </p:txBody>
      </p:sp>
      <p:sp>
        <p:nvSpPr>
          <p:cNvPr id="4" name="Slide Number Placeholder 3">
            <a:extLst>
              <a:ext uri="{FF2B5EF4-FFF2-40B4-BE49-F238E27FC236}">
                <a16:creationId xmlns:a16="http://schemas.microsoft.com/office/drawing/2014/main" id="{57624AEF-8E03-62AD-9BE4-9DAD8C327718}"/>
              </a:ext>
            </a:extLst>
          </p:cNvPr>
          <p:cNvSpPr>
            <a:spLocks noGrp="1"/>
          </p:cNvSpPr>
          <p:nvPr>
            <p:ph type="sldNum" sz="quarter" idx="11"/>
          </p:nvPr>
        </p:nvSpPr>
        <p:spPr/>
        <p:txBody>
          <a:bodyPr/>
          <a:lstStyle/>
          <a:p>
            <a:fld id="{C00908E0-2CD8-43DB-8F16-1B583539CFFD}" type="slidenum">
              <a:rPr lang="ar-SA" smtClean="0">
                <a:solidFill>
                  <a:srgbClr val="000000"/>
                </a:solidFill>
              </a:rPr>
              <a:pPr/>
              <a:t>10</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5545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6D97-913C-CBFD-BF1D-F2458AFF423F}"/>
              </a:ext>
            </a:extLst>
          </p:cNvPr>
          <p:cNvSpPr>
            <a:spLocks noGrp="1"/>
          </p:cNvSpPr>
          <p:nvPr>
            <p:ph type="title"/>
          </p:nvPr>
        </p:nvSpPr>
        <p:spPr/>
        <p:txBody>
          <a:bodyPr/>
          <a:lstStyle/>
          <a:p>
            <a:r>
              <a:rPr lang="en-US" dirty="0"/>
              <a:t>Word Association Matrix</a:t>
            </a:r>
          </a:p>
        </p:txBody>
      </p:sp>
      <p:sp>
        <p:nvSpPr>
          <p:cNvPr id="4" name="Slide Number Placeholder 3">
            <a:extLst>
              <a:ext uri="{FF2B5EF4-FFF2-40B4-BE49-F238E27FC236}">
                <a16:creationId xmlns:a16="http://schemas.microsoft.com/office/drawing/2014/main" id="{76D2768E-8F1D-C09C-8184-F5102F52FBD3}"/>
              </a:ext>
            </a:extLst>
          </p:cNvPr>
          <p:cNvSpPr>
            <a:spLocks noGrp="1"/>
          </p:cNvSpPr>
          <p:nvPr>
            <p:ph type="sldNum" sz="quarter" idx="11"/>
          </p:nvPr>
        </p:nvSpPr>
        <p:spPr/>
        <p:txBody>
          <a:bodyPr/>
          <a:lstStyle/>
          <a:p>
            <a:fld id="{C00908E0-2CD8-43DB-8F16-1B583539CFFD}" type="slidenum">
              <a:rPr lang="ar-SA" smtClean="0">
                <a:solidFill>
                  <a:srgbClr val="000000"/>
                </a:solidFill>
              </a:rPr>
              <a:pPr/>
              <a:t>11</a:t>
            </a:fld>
            <a:endParaRPr lang="en-US">
              <a:solidFill>
                <a:srgbClr val="000000"/>
              </a:solidFill>
              <a:latin typeface="Times New Roman" pitchFamily="18" charset="0"/>
            </a:endParaRPr>
          </a:p>
        </p:txBody>
      </p:sp>
      <p:grpSp>
        <p:nvGrpSpPr>
          <p:cNvPr id="7" name="Group 11">
            <a:extLst>
              <a:ext uri="{FF2B5EF4-FFF2-40B4-BE49-F238E27FC236}">
                <a16:creationId xmlns:a16="http://schemas.microsoft.com/office/drawing/2014/main" id="{BCAAC66E-62B2-13F4-75D3-D80800B7B10E}"/>
              </a:ext>
            </a:extLst>
          </p:cNvPr>
          <p:cNvGrpSpPr>
            <a:grpSpLocks/>
          </p:cNvGrpSpPr>
          <p:nvPr/>
        </p:nvGrpSpPr>
        <p:grpSpPr bwMode="auto">
          <a:xfrm>
            <a:off x="685800" y="2514600"/>
            <a:ext cx="4033838" cy="2286000"/>
            <a:chOff x="1299" y="960"/>
            <a:chExt cx="2541" cy="1440"/>
          </a:xfrm>
        </p:grpSpPr>
        <p:sp>
          <p:nvSpPr>
            <p:cNvPr id="8" name="Rectangle 4">
              <a:extLst>
                <a:ext uri="{FF2B5EF4-FFF2-40B4-BE49-F238E27FC236}">
                  <a16:creationId xmlns:a16="http://schemas.microsoft.com/office/drawing/2014/main" id="{66138EBA-8896-36D2-CA95-25F7E36A3438}"/>
                </a:ext>
              </a:extLst>
            </p:cNvPr>
            <p:cNvSpPr>
              <a:spLocks noChangeArrowheads="1"/>
            </p:cNvSpPr>
            <p:nvPr/>
          </p:nvSpPr>
          <p:spPr bwMode="auto">
            <a:xfrm>
              <a:off x="1632" y="1200"/>
              <a:ext cx="2208" cy="1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2000"/>
            </a:p>
          </p:txBody>
        </p:sp>
        <p:sp>
          <p:nvSpPr>
            <p:cNvPr id="9" name="Text Box 5">
              <a:extLst>
                <a:ext uri="{FF2B5EF4-FFF2-40B4-BE49-F238E27FC236}">
                  <a16:creationId xmlns:a16="http://schemas.microsoft.com/office/drawing/2014/main" id="{9817C682-5791-DD0E-4D23-BCD88DB84703}"/>
                </a:ext>
              </a:extLst>
            </p:cNvPr>
            <p:cNvSpPr txBox="1">
              <a:spLocks noChangeArrowheads="1"/>
            </p:cNvSpPr>
            <p:nvPr/>
          </p:nvSpPr>
          <p:spPr bwMode="auto">
            <a:xfrm>
              <a:off x="1632" y="960"/>
              <a:ext cx="21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r>
                <a:rPr lang="en-US" altLang="en-US" sz="2000"/>
                <a:t>w</a:t>
              </a:r>
              <a:r>
                <a:rPr lang="en-US" altLang="en-US" sz="2000" baseline="-25000"/>
                <a:t>1 </a:t>
              </a:r>
              <a:r>
                <a:rPr lang="en-US" altLang="en-US" sz="2000"/>
                <a:t> w</a:t>
              </a:r>
              <a:r>
                <a:rPr lang="en-US" altLang="en-US" sz="2000" baseline="-25000"/>
                <a:t>2</a:t>
              </a:r>
              <a:r>
                <a:rPr lang="en-US" altLang="en-US" sz="2000"/>
                <a:t>  w</a:t>
              </a:r>
              <a:r>
                <a:rPr lang="en-US" altLang="en-US" sz="2000" baseline="-25000"/>
                <a:t>3</a:t>
              </a:r>
              <a:r>
                <a:rPr lang="en-US" altLang="en-US" sz="2000"/>
                <a:t> …………………..w</a:t>
              </a:r>
              <a:r>
                <a:rPr lang="en-US" altLang="en-US" sz="2000" baseline="-25000"/>
                <a:t>n</a:t>
              </a:r>
            </a:p>
          </p:txBody>
        </p:sp>
        <p:sp>
          <p:nvSpPr>
            <p:cNvPr id="10" name="Text Box 6">
              <a:extLst>
                <a:ext uri="{FF2B5EF4-FFF2-40B4-BE49-F238E27FC236}">
                  <a16:creationId xmlns:a16="http://schemas.microsoft.com/office/drawing/2014/main" id="{3FF7739A-6CCC-C80D-2BA5-AEB157AE1F38}"/>
                </a:ext>
              </a:extLst>
            </p:cNvPr>
            <p:cNvSpPr txBox="1">
              <a:spLocks noChangeArrowheads="1"/>
            </p:cNvSpPr>
            <p:nvPr/>
          </p:nvSpPr>
          <p:spPr bwMode="auto">
            <a:xfrm>
              <a:off x="1299" y="1161"/>
              <a:ext cx="282"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r>
                <a:rPr lang="en-US" altLang="en-US" sz="2000"/>
                <a:t>w</a:t>
              </a:r>
              <a:r>
                <a:rPr lang="en-US" altLang="en-US" sz="2000" baseline="-25000"/>
                <a:t>1</a:t>
              </a:r>
            </a:p>
            <a:p>
              <a:pPr algn="ctr" eaLnBrk="1" hangingPunct="1">
                <a:spcBef>
                  <a:spcPct val="0"/>
                </a:spcBef>
                <a:buClrTx/>
                <a:buFontTx/>
                <a:buNone/>
              </a:pPr>
              <a:r>
                <a:rPr lang="en-US" altLang="en-US" sz="2000"/>
                <a:t>w</a:t>
              </a:r>
              <a:r>
                <a:rPr lang="en-US" altLang="en-US" sz="2000" baseline="-25000"/>
                <a:t>2</a:t>
              </a:r>
            </a:p>
            <a:p>
              <a:pPr algn="ctr" eaLnBrk="1" hangingPunct="1">
                <a:spcBef>
                  <a:spcPct val="0"/>
                </a:spcBef>
                <a:buClrTx/>
                <a:buFontTx/>
                <a:buNone/>
              </a:pPr>
              <a:r>
                <a:rPr lang="en-US" altLang="en-US" sz="2000"/>
                <a:t>w</a:t>
              </a:r>
              <a:r>
                <a:rPr lang="en-US" altLang="en-US" sz="2000" baseline="-25000"/>
                <a:t>3</a:t>
              </a:r>
            </a:p>
            <a:p>
              <a:pPr algn="ctr" eaLnBrk="1" hangingPunct="1">
                <a:spcBef>
                  <a:spcPct val="0"/>
                </a:spcBef>
                <a:buClrTx/>
                <a:buFontTx/>
                <a:buNone/>
              </a:pPr>
              <a:r>
                <a:rPr lang="en-US" altLang="en-US" sz="2000"/>
                <a:t>.</a:t>
              </a:r>
            </a:p>
            <a:p>
              <a:pPr algn="ctr" eaLnBrk="1" hangingPunct="1">
                <a:spcBef>
                  <a:spcPct val="0"/>
                </a:spcBef>
                <a:buClrTx/>
                <a:buFontTx/>
                <a:buNone/>
              </a:pPr>
              <a:r>
                <a:rPr lang="en-US" altLang="en-US" sz="2000"/>
                <a:t>.</a:t>
              </a:r>
            </a:p>
            <a:p>
              <a:pPr algn="ctr" eaLnBrk="1" hangingPunct="1">
                <a:spcBef>
                  <a:spcPct val="0"/>
                </a:spcBef>
                <a:buClrTx/>
                <a:buFontTx/>
                <a:buNone/>
              </a:pPr>
              <a:r>
                <a:rPr lang="en-US" altLang="en-US" sz="2000"/>
                <a:t>w</a:t>
              </a:r>
              <a:r>
                <a:rPr lang="en-US" altLang="en-US" sz="2000" baseline="-25000"/>
                <a:t>n</a:t>
              </a:r>
            </a:p>
          </p:txBody>
        </p:sp>
        <p:sp>
          <p:nvSpPr>
            <p:cNvPr id="11" name="Text Box 7">
              <a:extLst>
                <a:ext uri="{FF2B5EF4-FFF2-40B4-BE49-F238E27FC236}">
                  <a16:creationId xmlns:a16="http://schemas.microsoft.com/office/drawing/2014/main" id="{61513AA8-258E-5805-8D24-E5AB1E28A7EB}"/>
                </a:ext>
              </a:extLst>
            </p:cNvPr>
            <p:cNvSpPr txBox="1">
              <a:spLocks noChangeArrowheads="1"/>
            </p:cNvSpPr>
            <p:nvPr/>
          </p:nvSpPr>
          <p:spPr bwMode="auto">
            <a:xfrm>
              <a:off x="1680" y="1152"/>
              <a:ext cx="20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r>
                <a:rPr lang="en-US" altLang="en-US" sz="2000" dirty="0"/>
                <a:t>c</a:t>
              </a:r>
              <a:r>
                <a:rPr lang="en-US" altLang="en-US" sz="2000" baseline="-25000" dirty="0"/>
                <a:t>11</a:t>
              </a:r>
              <a:r>
                <a:rPr lang="en-US" altLang="en-US" sz="2000" dirty="0"/>
                <a:t>  c</a:t>
              </a:r>
              <a:r>
                <a:rPr lang="en-US" altLang="en-US" sz="2000" baseline="-25000" dirty="0"/>
                <a:t>12</a:t>
              </a:r>
              <a:r>
                <a:rPr lang="en-US" altLang="en-US" sz="2000" dirty="0"/>
                <a:t>  c</a:t>
              </a:r>
              <a:r>
                <a:rPr lang="en-US" altLang="en-US" sz="2000" baseline="-25000" dirty="0"/>
                <a:t>13</a:t>
              </a:r>
              <a:r>
                <a:rPr lang="en-US" altLang="en-US" sz="2000" dirty="0"/>
                <a:t>…………………c</a:t>
              </a:r>
              <a:r>
                <a:rPr lang="en-US" altLang="en-US" sz="2000" baseline="-25000" dirty="0"/>
                <a:t>1n</a:t>
              </a:r>
            </a:p>
          </p:txBody>
        </p:sp>
        <p:sp>
          <p:nvSpPr>
            <p:cNvPr id="12" name="Text Box 8">
              <a:extLst>
                <a:ext uri="{FF2B5EF4-FFF2-40B4-BE49-F238E27FC236}">
                  <a16:creationId xmlns:a16="http://schemas.microsoft.com/office/drawing/2014/main" id="{6C03CA7F-66E2-36F9-8252-96AC359FA7CD}"/>
                </a:ext>
              </a:extLst>
            </p:cNvPr>
            <p:cNvSpPr txBox="1">
              <a:spLocks noChangeArrowheads="1"/>
            </p:cNvSpPr>
            <p:nvPr/>
          </p:nvSpPr>
          <p:spPr bwMode="auto">
            <a:xfrm>
              <a:off x="1680" y="1344"/>
              <a:ext cx="28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r>
                <a:rPr lang="en-US" altLang="en-US" sz="2000"/>
                <a:t>c</a:t>
              </a:r>
              <a:r>
                <a:rPr lang="en-US" altLang="en-US" sz="2000" baseline="-25000"/>
                <a:t>21</a:t>
              </a:r>
            </a:p>
            <a:p>
              <a:pPr algn="ctr" eaLnBrk="1" hangingPunct="1">
                <a:spcBef>
                  <a:spcPct val="0"/>
                </a:spcBef>
                <a:buClrTx/>
                <a:buFontTx/>
                <a:buNone/>
              </a:pPr>
              <a:r>
                <a:rPr lang="en-US" altLang="en-US" sz="2000"/>
                <a:t>c</a:t>
              </a:r>
              <a:r>
                <a:rPr lang="en-US" altLang="en-US" sz="2000" baseline="-25000"/>
                <a:t>31</a:t>
              </a:r>
            </a:p>
            <a:p>
              <a:pPr algn="ctr" eaLnBrk="1" hangingPunct="1">
                <a:spcBef>
                  <a:spcPct val="0"/>
                </a:spcBef>
                <a:buClrTx/>
                <a:buFontTx/>
                <a:buNone/>
              </a:pPr>
              <a:r>
                <a:rPr lang="en-US" altLang="en-US" sz="2000"/>
                <a:t>.</a:t>
              </a:r>
            </a:p>
            <a:p>
              <a:pPr algn="ctr" eaLnBrk="1" hangingPunct="1">
                <a:spcBef>
                  <a:spcPct val="0"/>
                </a:spcBef>
                <a:buClrTx/>
                <a:buFontTx/>
                <a:buNone/>
              </a:pPr>
              <a:r>
                <a:rPr lang="en-US" altLang="en-US" sz="2000"/>
                <a:t>.</a:t>
              </a:r>
            </a:p>
            <a:p>
              <a:pPr algn="ctr" eaLnBrk="1" hangingPunct="1">
                <a:spcBef>
                  <a:spcPct val="0"/>
                </a:spcBef>
                <a:buClrTx/>
                <a:buFontTx/>
                <a:buNone/>
              </a:pPr>
              <a:r>
                <a:rPr lang="en-US" altLang="en-US" sz="2000"/>
                <a:t>c</a:t>
              </a:r>
              <a:r>
                <a:rPr lang="en-US" altLang="en-US" sz="2000" baseline="-25000"/>
                <a:t>n1</a:t>
              </a:r>
            </a:p>
          </p:txBody>
        </p:sp>
      </p:grpSp>
      <p:sp>
        <p:nvSpPr>
          <p:cNvPr id="13" name="Content Placeholder 12">
            <a:extLst>
              <a:ext uri="{FF2B5EF4-FFF2-40B4-BE49-F238E27FC236}">
                <a16:creationId xmlns:a16="http://schemas.microsoft.com/office/drawing/2014/main" id="{59609457-B6FC-E51D-BBD8-3F36D4BAF578}"/>
              </a:ext>
            </a:extLst>
          </p:cNvPr>
          <p:cNvSpPr>
            <a:spLocks noGrp="1"/>
          </p:cNvSpPr>
          <p:nvPr>
            <p:ph idx="1"/>
          </p:nvPr>
        </p:nvSpPr>
        <p:spPr>
          <a:xfrm>
            <a:off x="685800" y="1028700"/>
            <a:ext cx="7772400" cy="865414"/>
          </a:xfrm>
        </p:spPr>
        <p:txBody>
          <a:bodyPr/>
          <a:lstStyle/>
          <a:p>
            <a:r>
              <a:rPr lang="en-US" sz="2800" dirty="0"/>
              <a:t>Remember its early use for automated query expansion.</a:t>
            </a:r>
          </a:p>
          <a:p>
            <a:r>
              <a:rPr lang="en-US" sz="2800" dirty="0"/>
              <a:t>Vector for a word is high-dimensional and sparse </a:t>
            </a:r>
          </a:p>
        </p:txBody>
      </p:sp>
      <p:sp>
        <p:nvSpPr>
          <p:cNvPr id="14" name="Text Box 7">
            <a:extLst>
              <a:ext uri="{FF2B5EF4-FFF2-40B4-BE49-F238E27FC236}">
                <a16:creationId xmlns:a16="http://schemas.microsoft.com/office/drawing/2014/main" id="{FFD0CF41-3997-7B25-0F6A-AF1131740942}"/>
              </a:ext>
            </a:extLst>
          </p:cNvPr>
          <p:cNvSpPr txBox="1">
            <a:spLocks noChangeArrowheads="1"/>
          </p:cNvSpPr>
          <p:nvPr/>
        </p:nvSpPr>
        <p:spPr bwMode="auto">
          <a:xfrm>
            <a:off x="4987765" y="2470150"/>
            <a:ext cx="3188929"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1pPr>
            <a:lvl2pPr marL="4572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2pPr>
            <a:lvl3pPr marL="9144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3pPr>
            <a:lvl4pPr marL="13716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4pPr>
            <a:lvl5pPr marL="18288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9pPr>
          </a:lstStyle>
          <a:p>
            <a:pPr algn="l" eaLnBrk="1" hangingPunct="1"/>
            <a:r>
              <a:rPr kumimoji="1" lang="en-US" altLang="zh-TW" sz="2400" dirty="0"/>
              <a:t>        </a:t>
            </a:r>
            <a:r>
              <a:rPr kumimoji="1" lang="en-US" altLang="zh-TW" sz="2400" dirty="0">
                <a:solidFill>
                  <a:srgbClr val="FF0000"/>
                </a:solidFill>
              </a:rPr>
              <a:t>T</a:t>
            </a:r>
            <a:r>
              <a:rPr kumimoji="1" lang="en-US" altLang="zh-TW" sz="2400" baseline="-25000" dirty="0">
                <a:solidFill>
                  <a:srgbClr val="FF0000"/>
                </a:solidFill>
              </a:rPr>
              <a:t>1</a:t>
            </a:r>
            <a:r>
              <a:rPr kumimoji="1" lang="en-US" altLang="zh-TW" sz="2400" dirty="0">
                <a:solidFill>
                  <a:srgbClr val="FF0000"/>
                </a:solidFill>
              </a:rPr>
              <a:t>   T</a:t>
            </a:r>
            <a:r>
              <a:rPr kumimoji="1" lang="en-US" altLang="zh-TW" sz="2400" baseline="-25000" dirty="0">
                <a:solidFill>
                  <a:srgbClr val="FF0000"/>
                </a:solidFill>
              </a:rPr>
              <a:t>2</a:t>
            </a:r>
            <a:r>
              <a:rPr kumimoji="1" lang="en-US" altLang="zh-TW" sz="2400" dirty="0">
                <a:solidFill>
                  <a:srgbClr val="FF0000"/>
                </a:solidFill>
              </a:rPr>
              <a:t>    ….      T</a:t>
            </a:r>
            <a:r>
              <a:rPr kumimoji="1" lang="en-US" altLang="zh-TW" sz="2400" baseline="-25000" dirty="0">
                <a:solidFill>
                  <a:srgbClr val="FF0000"/>
                </a:solidFill>
              </a:rPr>
              <a:t>t</a:t>
            </a:r>
            <a:endParaRPr kumimoji="1" lang="en-US" altLang="zh-TW" sz="2400" dirty="0">
              <a:solidFill>
                <a:srgbClr val="FF0000"/>
              </a:solidFill>
            </a:endParaRPr>
          </a:p>
          <a:p>
            <a:pPr algn="l" eaLnBrk="1" hangingPunct="1"/>
            <a:r>
              <a:rPr kumimoji="1" lang="en-US" altLang="zh-TW" sz="2400" dirty="0">
                <a:solidFill>
                  <a:srgbClr val="FF0000"/>
                </a:solidFill>
              </a:rPr>
              <a:t>D</a:t>
            </a:r>
            <a:r>
              <a:rPr kumimoji="1" lang="en-US" altLang="zh-TW" sz="2400" baseline="-25000" dirty="0">
                <a:solidFill>
                  <a:srgbClr val="FF0000"/>
                </a:solidFill>
              </a:rPr>
              <a:t>1</a:t>
            </a:r>
            <a:r>
              <a:rPr kumimoji="1" lang="en-US" altLang="zh-TW" sz="2400" dirty="0"/>
              <a:t>    w</a:t>
            </a:r>
            <a:r>
              <a:rPr kumimoji="1" lang="en-US" altLang="zh-TW" sz="2400" baseline="-25000" dirty="0"/>
              <a:t>11</a:t>
            </a:r>
            <a:r>
              <a:rPr kumimoji="1" lang="en-US" altLang="zh-TW" sz="2400" dirty="0"/>
              <a:t>  w</a:t>
            </a:r>
            <a:r>
              <a:rPr kumimoji="1" lang="en-US" altLang="zh-TW" sz="2400" baseline="-25000" dirty="0"/>
              <a:t>21</a:t>
            </a:r>
            <a:r>
              <a:rPr kumimoji="1" lang="en-US" altLang="zh-TW" sz="2400" dirty="0"/>
              <a:t>   …      w</a:t>
            </a:r>
            <a:r>
              <a:rPr kumimoji="1" lang="en-US" altLang="zh-TW" sz="2400" baseline="-25000" dirty="0"/>
              <a:t>t1</a:t>
            </a:r>
            <a:endParaRPr kumimoji="1" lang="en-US" altLang="zh-TW" sz="2400" dirty="0"/>
          </a:p>
          <a:p>
            <a:pPr algn="l" eaLnBrk="1" hangingPunct="1"/>
            <a:r>
              <a:rPr kumimoji="1" lang="en-US" altLang="zh-TW" sz="2400" dirty="0">
                <a:solidFill>
                  <a:srgbClr val="FF0000"/>
                </a:solidFill>
              </a:rPr>
              <a:t>D</a:t>
            </a:r>
            <a:r>
              <a:rPr kumimoji="1" lang="en-US" altLang="zh-TW" sz="2400" baseline="-25000" dirty="0">
                <a:solidFill>
                  <a:srgbClr val="FF0000"/>
                </a:solidFill>
              </a:rPr>
              <a:t>2</a:t>
            </a:r>
            <a:r>
              <a:rPr kumimoji="1" lang="en-US" altLang="zh-TW" sz="2400" baseline="-25000" dirty="0"/>
              <a:t> </a:t>
            </a:r>
            <a:r>
              <a:rPr kumimoji="1" lang="en-US" altLang="zh-TW" sz="2400" dirty="0"/>
              <a:t>   w</a:t>
            </a:r>
            <a:r>
              <a:rPr kumimoji="1" lang="en-US" altLang="zh-TW" sz="2400" baseline="-25000" dirty="0"/>
              <a:t>12</a:t>
            </a:r>
            <a:r>
              <a:rPr kumimoji="1" lang="en-US" altLang="zh-TW" sz="2400" dirty="0"/>
              <a:t>  w</a:t>
            </a:r>
            <a:r>
              <a:rPr kumimoji="1" lang="en-US" altLang="zh-TW" sz="2400" baseline="-25000" dirty="0"/>
              <a:t>22</a:t>
            </a:r>
            <a:r>
              <a:rPr kumimoji="1" lang="en-US" altLang="zh-TW" sz="2400" dirty="0"/>
              <a:t>   …      w</a:t>
            </a:r>
            <a:r>
              <a:rPr kumimoji="1" lang="en-US" altLang="zh-TW" sz="2400" baseline="-25000" dirty="0"/>
              <a:t>t2</a:t>
            </a:r>
            <a:endParaRPr kumimoji="1" lang="en-US" altLang="zh-TW" sz="2400" dirty="0"/>
          </a:p>
          <a:p>
            <a:pPr algn="l" eaLnBrk="1" hangingPunct="1"/>
            <a:r>
              <a:rPr kumimoji="1" lang="en-US" altLang="zh-TW" sz="2400" dirty="0"/>
              <a:t> </a:t>
            </a:r>
            <a:r>
              <a:rPr kumimoji="1" lang="en-US" altLang="zh-TW" sz="2400" i="0" dirty="0">
                <a:solidFill>
                  <a:srgbClr val="FF0000"/>
                </a:solidFill>
              </a:rPr>
              <a:t>:</a:t>
            </a:r>
            <a:r>
              <a:rPr kumimoji="1" lang="en-US" altLang="zh-TW" sz="2400" i="0" dirty="0"/>
              <a:t>       :      :               :</a:t>
            </a:r>
          </a:p>
          <a:p>
            <a:pPr algn="l" eaLnBrk="1" hangingPunct="1"/>
            <a:r>
              <a:rPr kumimoji="1" lang="en-US" altLang="zh-TW" sz="2400" i="0" dirty="0"/>
              <a:t> </a:t>
            </a:r>
            <a:r>
              <a:rPr kumimoji="1" lang="en-US" altLang="zh-TW" sz="2400" i="0" dirty="0">
                <a:solidFill>
                  <a:srgbClr val="FF0000"/>
                </a:solidFill>
              </a:rPr>
              <a:t>:</a:t>
            </a:r>
            <a:r>
              <a:rPr kumimoji="1" lang="en-US" altLang="zh-TW" sz="2400" i="0" dirty="0"/>
              <a:t>       :      :               :</a:t>
            </a:r>
            <a:endParaRPr kumimoji="1" lang="en-US" altLang="zh-TW" sz="2400" dirty="0"/>
          </a:p>
          <a:p>
            <a:pPr algn="l" eaLnBrk="1" hangingPunct="1"/>
            <a:r>
              <a:rPr kumimoji="1" lang="en-US" altLang="zh-TW" sz="2400" dirty="0" err="1">
                <a:solidFill>
                  <a:srgbClr val="FF0000"/>
                </a:solidFill>
              </a:rPr>
              <a:t>D</a:t>
            </a:r>
            <a:r>
              <a:rPr kumimoji="1" lang="en-US" altLang="zh-TW" sz="2400" baseline="-25000" dirty="0" err="1">
                <a:solidFill>
                  <a:srgbClr val="FF0000"/>
                </a:solidFill>
              </a:rPr>
              <a:t>n</a:t>
            </a:r>
            <a:r>
              <a:rPr kumimoji="1" lang="en-US" altLang="zh-TW" sz="2400" dirty="0"/>
              <a:t>    w</a:t>
            </a:r>
            <a:r>
              <a:rPr kumimoji="1" lang="en-US" altLang="zh-TW" sz="2400" baseline="-25000" dirty="0"/>
              <a:t>1n</a:t>
            </a:r>
            <a:r>
              <a:rPr kumimoji="1" lang="en-US" altLang="zh-TW" sz="2400" dirty="0"/>
              <a:t>  w</a:t>
            </a:r>
            <a:r>
              <a:rPr kumimoji="1" lang="en-US" altLang="zh-TW" sz="2400" baseline="-25000" dirty="0"/>
              <a:t>2n</a:t>
            </a:r>
            <a:r>
              <a:rPr kumimoji="1" lang="en-US" altLang="zh-TW" sz="2400" dirty="0"/>
              <a:t>   …      </a:t>
            </a:r>
            <a:r>
              <a:rPr kumimoji="1" lang="en-US" altLang="zh-TW" sz="2400" dirty="0" err="1"/>
              <a:t>w</a:t>
            </a:r>
            <a:r>
              <a:rPr kumimoji="1" lang="en-US" altLang="zh-TW" sz="2400" baseline="-25000" dirty="0" err="1"/>
              <a:t>tn</a:t>
            </a:r>
            <a:endParaRPr kumimoji="1" lang="en-US" altLang="zh-TW" sz="2400" baseline="-25000" dirty="0"/>
          </a:p>
          <a:p>
            <a:pPr algn="l" eaLnBrk="1" hangingPunct="1"/>
            <a:endParaRPr kumimoji="1" lang="zh-TW" altLang="en-US" sz="2400" i="0" dirty="0"/>
          </a:p>
        </p:txBody>
      </p:sp>
    </p:spTree>
    <p:extLst>
      <p:ext uri="{BB962C8B-B14F-4D97-AF65-F5344CB8AC3E}">
        <p14:creationId xmlns:p14="http://schemas.microsoft.com/office/powerpoint/2010/main" val="299399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8E30-3A19-8638-7BAE-F5E0948339F8}"/>
              </a:ext>
            </a:extLst>
          </p:cNvPr>
          <p:cNvSpPr>
            <a:spLocks noGrp="1"/>
          </p:cNvSpPr>
          <p:nvPr>
            <p:ph type="title"/>
          </p:nvPr>
        </p:nvSpPr>
        <p:spPr/>
        <p:txBody>
          <a:bodyPr/>
          <a:lstStyle/>
          <a:p>
            <a:r>
              <a:rPr lang="en-US" dirty="0"/>
              <a:t>Latent Semantic Analysis (LSA, 1998) </a:t>
            </a:r>
          </a:p>
        </p:txBody>
      </p:sp>
      <p:sp>
        <p:nvSpPr>
          <p:cNvPr id="3" name="Content Placeholder 2">
            <a:extLst>
              <a:ext uri="{FF2B5EF4-FFF2-40B4-BE49-F238E27FC236}">
                <a16:creationId xmlns:a16="http://schemas.microsoft.com/office/drawing/2014/main" id="{072C1D17-7C37-C204-D556-6AB403AC82DA}"/>
              </a:ext>
            </a:extLst>
          </p:cNvPr>
          <p:cNvSpPr>
            <a:spLocks noGrp="1"/>
          </p:cNvSpPr>
          <p:nvPr>
            <p:ph idx="1"/>
          </p:nvPr>
        </p:nvSpPr>
        <p:spPr>
          <a:xfrm>
            <a:off x="685799" y="1028700"/>
            <a:ext cx="7917543" cy="3515916"/>
          </a:xfrm>
        </p:spPr>
        <p:txBody>
          <a:bodyPr/>
          <a:lstStyle/>
          <a:p>
            <a:r>
              <a:rPr lang="en-US" sz="2400" dirty="0"/>
              <a:t>Use dimensionality reduction methods (Singular Value Decomposition, SVD) on the term-document matrix to compute a dense reduced-dimensional vector for each word.</a:t>
            </a:r>
          </a:p>
          <a:p>
            <a:r>
              <a:rPr lang="en-US" sz="2400" dirty="0"/>
              <a:t>Maintain distance between word vectors while reducing their dimensionality.  </a:t>
            </a:r>
          </a:p>
        </p:txBody>
      </p:sp>
      <p:sp>
        <p:nvSpPr>
          <p:cNvPr id="4" name="Slide Number Placeholder 3">
            <a:extLst>
              <a:ext uri="{FF2B5EF4-FFF2-40B4-BE49-F238E27FC236}">
                <a16:creationId xmlns:a16="http://schemas.microsoft.com/office/drawing/2014/main" id="{E926E198-6D0B-1DD2-CA2D-53E37CCE24E3}"/>
              </a:ext>
            </a:extLst>
          </p:cNvPr>
          <p:cNvSpPr>
            <a:spLocks noGrp="1"/>
          </p:cNvSpPr>
          <p:nvPr>
            <p:ph type="sldNum" sz="quarter" idx="11"/>
          </p:nvPr>
        </p:nvSpPr>
        <p:spPr/>
        <p:txBody>
          <a:bodyPr/>
          <a:lstStyle/>
          <a:p>
            <a:fld id="{C00908E0-2CD8-43DB-8F16-1B583539CFFD}" type="slidenum">
              <a:rPr lang="ar-SA" smtClean="0">
                <a:solidFill>
                  <a:srgbClr val="000000"/>
                </a:solidFill>
              </a:rPr>
              <a:pPr/>
              <a:t>12</a:t>
            </a:fld>
            <a:endParaRPr lang="en-US">
              <a:solidFill>
                <a:srgbClr val="000000"/>
              </a:solidFill>
              <a:latin typeface="Times New Roman" pitchFamily="18" charset="0"/>
            </a:endParaRPr>
          </a:p>
        </p:txBody>
      </p:sp>
      <p:sp>
        <p:nvSpPr>
          <p:cNvPr id="5" name="Text Box 7">
            <a:extLst>
              <a:ext uri="{FF2B5EF4-FFF2-40B4-BE49-F238E27FC236}">
                <a16:creationId xmlns:a16="http://schemas.microsoft.com/office/drawing/2014/main" id="{8403BBF8-97ED-752F-5CFD-537ADF5C6C09}"/>
              </a:ext>
            </a:extLst>
          </p:cNvPr>
          <p:cNvSpPr txBox="1">
            <a:spLocks noChangeArrowheads="1"/>
          </p:cNvSpPr>
          <p:nvPr/>
        </p:nvSpPr>
        <p:spPr bwMode="auto">
          <a:xfrm>
            <a:off x="3623423" y="2756808"/>
            <a:ext cx="3188929"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1pPr>
            <a:lvl2pPr marL="4572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2pPr>
            <a:lvl3pPr marL="9144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3pPr>
            <a:lvl4pPr marL="13716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4pPr>
            <a:lvl5pPr marL="1828800" algn="ctr" rtl="0" fontAlgn="base">
              <a:spcBef>
                <a:spcPct val="0"/>
              </a:spcBef>
              <a:spcAft>
                <a:spcPct val="0"/>
              </a:spcAft>
              <a:defRPr sz="1600" 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sz="1600" i="1" kern="1200">
                <a:solidFill>
                  <a:schemeClr val="tx1"/>
                </a:solidFill>
                <a:latin typeface="Times New Roman" panose="02020603050405020304" pitchFamily="18" charset="0"/>
                <a:ea typeface="新細明體" panose="02020500000000000000" pitchFamily="18" charset="-120"/>
                <a:cs typeface="+mn-cs"/>
              </a:defRPr>
            </a:lvl9pPr>
          </a:lstStyle>
          <a:p>
            <a:pPr algn="l" eaLnBrk="1" hangingPunct="1"/>
            <a:r>
              <a:rPr kumimoji="1" lang="en-US" altLang="zh-TW" sz="2400" dirty="0"/>
              <a:t>        </a:t>
            </a:r>
            <a:r>
              <a:rPr kumimoji="1" lang="en-US" altLang="zh-TW" sz="2400" dirty="0">
                <a:solidFill>
                  <a:srgbClr val="FF0000"/>
                </a:solidFill>
              </a:rPr>
              <a:t>T</a:t>
            </a:r>
            <a:r>
              <a:rPr kumimoji="1" lang="en-US" altLang="zh-TW" sz="2400" baseline="-25000" dirty="0">
                <a:solidFill>
                  <a:srgbClr val="FF0000"/>
                </a:solidFill>
              </a:rPr>
              <a:t>1</a:t>
            </a:r>
            <a:r>
              <a:rPr kumimoji="1" lang="en-US" altLang="zh-TW" sz="2400" dirty="0">
                <a:solidFill>
                  <a:srgbClr val="FF0000"/>
                </a:solidFill>
              </a:rPr>
              <a:t>   T</a:t>
            </a:r>
            <a:r>
              <a:rPr kumimoji="1" lang="en-US" altLang="zh-TW" sz="2400" baseline="-25000" dirty="0">
                <a:solidFill>
                  <a:srgbClr val="FF0000"/>
                </a:solidFill>
              </a:rPr>
              <a:t>2</a:t>
            </a:r>
            <a:r>
              <a:rPr kumimoji="1" lang="en-US" altLang="zh-TW" sz="2400" dirty="0">
                <a:solidFill>
                  <a:srgbClr val="FF0000"/>
                </a:solidFill>
              </a:rPr>
              <a:t>    ….      T</a:t>
            </a:r>
            <a:r>
              <a:rPr kumimoji="1" lang="en-US" altLang="zh-TW" sz="2400" baseline="-25000" dirty="0">
                <a:solidFill>
                  <a:srgbClr val="FF0000"/>
                </a:solidFill>
              </a:rPr>
              <a:t>t</a:t>
            </a:r>
            <a:endParaRPr kumimoji="1" lang="en-US" altLang="zh-TW" sz="2400" dirty="0">
              <a:solidFill>
                <a:srgbClr val="FF0000"/>
              </a:solidFill>
            </a:endParaRPr>
          </a:p>
          <a:p>
            <a:pPr algn="l" eaLnBrk="1" hangingPunct="1"/>
            <a:r>
              <a:rPr kumimoji="1" lang="en-US" altLang="zh-TW" sz="2400" dirty="0">
                <a:solidFill>
                  <a:srgbClr val="FF0000"/>
                </a:solidFill>
              </a:rPr>
              <a:t>D</a:t>
            </a:r>
            <a:r>
              <a:rPr kumimoji="1" lang="en-US" altLang="zh-TW" sz="2400" baseline="-25000" dirty="0">
                <a:solidFill>
                  <a:srgbClr val="FF0000"/>
                </a:solidFill>
              </a:rPr>
              <a:t>1</a:t>
            </a:r>
            <a:r>
              <a:rPr kumimoji="1" lang="en-US" altLang="zh-TW" sz="2400" dirty="0"/>
              <a:t>    w</a:t>
            </a:r>
            <a:r>
              <a:rPr kumimoji="1" lang="en-US" altLang="zh-TW" sz="2400" baseline="-25000" dirty="0"/>
              <a:t>11</a:t>
            </a:r>
            <a:r>
              <a:rPr kumimoji="1" lang="en-US" altLang="zh-TW" sz="2400" dirty="0"/>
              <a:t>  w</a:t>
            </a:r>
            <a:r>
              <a:rPr kumimoji="1" lang="en-US" altLang="zh-TW" sz="2400" baseline="-25000" dirty="0"/>
              <a:t>21</a:t>
            </a:r>
            <a:r>
              <a:rPr kumimoji="1" lang="en-US" altLang="zh-TW" sz="2400" dirty="0"/>
              <a:t>   …      w</a:t>
            </a:r>
            <a:r>
              <a:rPr kumimoji="1" lang="en-US" altLang="zh-TW" sz="2400" baseline="-25000" dirty="0"/>
              <a:t>t1</a:t>
            </a:r>
            <a:endParaRPr kumimoji="1" lang="en-US" altLang="zh-TW" sz="2400" dirty="0"/>
          </a:p>
          <a:p>
            <a:pPr algn="l" eaLnBrk="1" hangingPunct="1"/>
            <a:r>
              <a:rPr kumimoji="1" lang="en-US" altLang="zh-TW" sz="2400" dirty="0">
                <a:solidFill>
                  <a:srgbClr val="FF0000"/>
                </a:solidFill>
              </a:rPr>
              <a:t>D</a:t>
            </a:r>
            <a:r>
              <a:rPr kumimoji="1" lang="en-US" altLang="zh-TW" sz="2400" baseline="-25000" dirty="0">
                <a:solidFill>
                  <a:srgbClr val="FF0000"/>
                </a:solidFill>
              </a:rPr>
              <a:t>2</a:t>
            </a:r>
            <a:r>
              <a:rPr kumimoji="1" lang="en-US" altLang="zh-TW" sz="2400" baseline="-25000" dirty="0"/>
              <a:t> </a:t>
            </a:r>
            <a:r>
              <a:rPr kumimoji="1" lang="en-US" altLang="zh-TW" sz="2400" dirty="0"/>
              <a:t>   w</a:t>
            </a:r>
            <a:r>
              <a:rPr kumimoji="1" lang="en-US" altLang="zh-TW" sz="2400" baseline="-25000" dirty="0"/>
              <a:t>12</a:t>
            </a:r>
            <a:r>
              <a:rPr kumimoji="1" lang="en-US" altLang="zh-TW" sz="2400" dirty="0"/>
              <a:t>  w</a:t>
            </a:r>
            <a:r>
              <a:rPr kumimoji="1" lang="en-US" altLang="zh-TW" sz="2400" baseline="-25000" dirty="0"/>
              <a:t>22</a:t>
            </a:r>
            <a:r>
              <a:rPr kumimoji="1" lang="en-US" altLang="zh-TW" sz="2400" dirty="0"/>
              <a:t>   …      w</a:t>
            </a:r>
            <a:r>
              <a:rPr kumimoji="1" lang="en-US" altLang="zh-TW" sz="2400" baseline="-25000" dirty="0"/>
              <a:t>t2</a:t>
            </a:r>
            <a:endParaRPr kumimoji="1" lang="en-US" altLang="zh-TW" sz="2400" dirty="0"/>
          </a:p>
          <a:p>
            <a:pPr algn="l" eaLnBrk="1" hangingPunct="1"/>
            <a:r>
              <a:rPr kumimoji="1" lang="en-US" altLang="zh-TW" sz="2400" dirty="0"/>
              <a:t> </a:t>
            </a:r>
            <a:r>
              <a:rPr kumimoji="1" lang="en-US" altLang="zh-TW" sz="2400" i="0" dirty="0">
                <a:solidFill>
                  <a:srgbClr val="FF0000"/>
                </a:solidFill>
              </a:rPr>
              <a:t>:</a:t>
            </a:r>
            <a:r>
              <a:rPr kumimoji="1" lang="en-US" altLang="zh-TW" sz="2400" i="0" dirty="0"/>
              <a:t>       :      :               :</a:t>
            </a:r>
          </a:p>
          <a:p>
            <a:pPr algn="l" eaLnBrk="1" hangingPunct="1"/>
            <a:r>
              <a:rPr kumimoji="1" lang="en-US" altLang="zh-TW" sz="2400" i="0" dirty="0"/>
              <a:t> </a:t>
            </a:r>
            <a:r>
              <a:rPr kumimoji="1" lang="en-US" altLang="zh-TW" sz="2400" i="0" dirty="0">
                <a:solidFill>
                  <a:srgbClr val="FF0000"/>
                </a:solidFill>
              </a:rPr>
              <a:t>:</a:t>
            </a:r>
            <a:r>
              <a:rPr kumimoji="1" lang="en-US" altLang="zh-TW" sz="2400" i="0" dirty="0"/>
              <a:t>       :      :               :</a:t>
            </a:r>
            <a:endParaRPr kumimoji="1" lang="en-US" altLang="zh-TW" sz="2400" dirty="0"/>
          </a:p>
          <a:p>
            <a:pPr algn="l" eaLnBrk="1" hangingPunct="1"/>
            <a:r>
              <a:rPr kumimoji="1" lang="en-US" altLang="zh-TW" sz="2400" dirty="0" err="1">
                <a:solidFill>
                  <a:srgbClr val="FF0000"/>
                </a:solidFill>
              </a:rPr>
              <a:t>D</a:t>
            </a:r>
            <a:r>
              <a:rPr kumimoji="1" lang="en-US" altLang="zh-TW" sz="2400" baseline="-25000" dirty="0" err="1">
                <a:solidFill>
                  <a:srgbClr val="FF0000"/>
                </a:solidFill>
              </a:rPr>
              <a:t>n</a:t>
            </a:r>
            <a:r>
              <a:rPr kumimoji="1" lang="en-US" altLang="zh-TW" sz="2400" dirty="0"/>
              <a:t>    w</a:t>
            </a:r>
            <a:r>
              <a:rPr kumimoji="1" lang="en-US" altLang="zh-TW" sz="2400" baseline="-25000" dirty="0"/>
              <a:t>1n</a:t>
            </a:r>
            <a:r>
              <a:rPr kumimoji="1" lang="en-US" altLang="zh-TW" sz="2400" dirty="0"/>
              <a:t>  w</a:t>
            </a:r>
            <a:r>
              <a:rPr kumimoji="1" lang="en-US" altLang="zh-TW" sz="2400" baseline="-25000" dirty="0"/>
              <a:t>2n</a:t>
            </a:r>
            <a:r>
              <a:rPr kumimoji="1" lang="en-US" altLang="zh-TW" sz="2400" dirty="0"/>
              <a:t>   …      </a:t>
            </a:r>
            <a:r>
              <a:rPr kumimoji="1" lang="en-US" altLang="zh-TW" sz="2400" dirty="0" err="1"/>
              <a:t>w</a:t>
            </a:r>
            <a:r>
              <a:rPr kumimoji="1" lang="en-US" altLang="zh-TW" sz="2400" baseline="-25000" dirty="0" err="1"/>
              <a:t>tn</a:t>
            </a:r>
            <a:endParaRPr kumimoji="1" lang="en-US" altLang="zh-TW" sz="2400" baseline="-25000" dirty="0"/>
          </a:p>
          <a:p>
            <a:pPr algn="l" eaLnBrk="1" hangingPunct="1"/>
            <a:endParaRPr kumimoji="1" lang="zh-TW" altLang="en-US" sz="2400" i="0" dirty="0"/>
          </a:p>
        </p:txBody>
      </p:sp>
      <p:sp>
        <p:nvSpPr>
          <p:cNvPr id="6" name="Arrow: Down 5">
            <a:extLst>
              <a:ext uri="{FF2B5EF4-FFF2-40B4-BE49-F238E27FC236}">
                <a16:creationId xmlns:a16="http://schemas.microsoft.com/office/drawing/2014/main" id="{223D3911-7B19-DF70-C0A6-227E712DB41E}"/>
              </a:ext>
            </a:extLst>
          </p:cNvPr>
          <p:cNvSpPr/>
          <p:nvPr/>
        </p:nvSpPr>
        <p:spPr bwMode="auto">
          <a:xfrm>
            <a:off x="6850743" y="3240569"/>
            <a:ext cx="351971" cy="680187"/>
          </a:xfrm>
          <a:prstGeom prst="downArrow">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8" name="Arrow: Down 7">
            <a:extLst>
              <a:ext uri="{FF2B5EF4-FFF2-40B4-BE49-F238E27FC236}">
                <a16:creationId xmlns:a16="http://schemas.microsoft.com/office/drawing/2014/main" id="{DAA88771-6445-BB31-4634-43FC6CDD2C7D}"/>
              </a:ext>
            </a:extLst>
          </p:cNvPr>
          <p:cNvSpPr/>
          <p:nvPr/>
        </p:nvSpPr>
        <p:spPr bwMode="auto">
          <a:xfrm flipV="1">
            <a:off x="6850742" y="4332515"/>
            <a:ext cx="351971" cy="680187"/>
          </a:xfrm>
          <a:prstGeom prst="downArrow">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cxnSp>
        <p:nvCxnSpPr>
          <p:cNvPr id="12" name="Straight Connector 11">
            <a:extLst>
              <a:ext uri="{FF2B5EF4-FFF2-40B4-BE49-F238E27FC236}">
                <a16:creationId xmlns:a16="http://schemas.microsoft.com/office/drawing/2014/main" id="{C33A9926-D957-B9AA-17D5-2062A74F60F9}"/>
              </a:ext>
            </a:extLst>
          </p:cNvPr>
          <p:cNvCxnSpPr/>
          <p:nvPr/>
        </p:nvCxnSpPr>
        <p:spPr bwMode="auto">
          <a:xfrm flipH="1">
            <a:off x="6585858" y="3938899"/>
            <a:ext cx="932543"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861FB432-FC6B-E872-1B22-C7D7261523B6}"/>
              </a:ext>
            </a:extLst>
          </p:cNvPr>
          <p:cNvCxnSpPr/>
          <p:nvPr/>
        </p:nvCxnSpPr>
        <p:spPr bwMode="auto">
          <a:xfrm flipH="1">
            <a:off x="6585858" y="4332515"/>
            <a:ext cx="932543"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51450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DF99-61C9-F9EA-A10B-AED0E01B9477}"/>
              </a:ext>
            </a:extLst>
          </p:cNvPr>
          <p:cNvSpPr>
            <a:spLocks noGrp="1"/>
          </p:cNvSpPr>
          <p:nvPr>
            <p:ph type="title"/>
          </p:nvPr>
        </p:nvSpPr>
        <p:spPr/>
        <p:txBody>
          <a:bodyPr/>
          <a:lstStyle/>
          <a:p>
            <a:r>
              <a:rPr lang="en-US" sz="3200" dirty="0"/>
              <a:t>Sample 2 to 1 D Dimensionality Reduction</a:t>
            </a:r>
          </a:p>
        </p:txBody>
      </p:sp>
      <p:pic>
        <p:nvPicPr>
          <p:cNvPr id="6" name="Content Placeholder 5" descr="A graph with blue dots&#10;&#10;Description automatically generated">
            <a:extLst>
              <a:ext uri="{FF2B5EF4-FFF2-40B4-BE49-F238E27FC236}">
                <a16:creationId xmlns:a16="http://schemas.microsoft.com/office/drawing/2014/main" id="{94778971-7CEE-851E-CCEB-53537A7EFE49}"/>
              </a:ext>
            </a:extLst>
          </p:cNvPr>
          <p:cNvPicPr>
            <a:picLocks noGrp="1" noChangeAspect="1"/>
          </p:cNvPicPr>
          <p:nvPr>
            <p:ph idx="1"/>
          </p:nvPr>
        </p:nvPicPr>
        <p:blipFill>
          <a:blip r:embed="rId2"/>
          <a:stretch>
            <a:fillRect/>
          </a:stretch>
        </p:blipFill>
        <p:spPr>
          <a:xfrm>
            <a:off x="2322870" y="1225564"/>
            <a:ext cx="4774585" cy="3687763"/>
          </a:xfrm>
        </p:spPr>
      </p:pic>
      <p:sp>
        <p:nvSpPr>
          <p:cNvPr id="4" name="Slide Number Placeholder 3">
            <a:extLst>
              <a:ext uri="{FF2B5EF4-FFF2-40B4-BE49-F238E27FC236}">
                <a16:creationId xmlns:a16="http://schemas.microsoft.com/office/drawing/2014/main" id="{94992676-CDC9-EF08-95E1-C24AECF79F32}"/>
              </a:ext>
            </a:extLst>
          </p:cNvPr>
          <p:cNvSpPr>
            <a:spLocks noGrp="1"/>
          </p:cNvSpPr>
          <p:nvPr>
            <p:ph type="sldNum" sz="quarter" idx="11"/>
          </p:nvPr>
        </p:nvSpPr>
        <p:spPr/>
        <p:txBody>
          <a:bodyPr/>
          <a:lstStyle/>
          <a:p>
            <a:fld id="{C00908E0-2CD8-43DB-8F16-1B583539CFFD}" type="slidenum">
              <a:rPr lang="ar-SA" smtClean="0">
                <a:solidFill>
                  <a:srgbClr val="000000"/>
                </a:solidFill>
              </a:rPr>
              <a:pPr/>
              <a:t>13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17520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DF99-61C9-F9EA-A10B-AED0E01B9477}"/>
              </a:ext>
            </a:extLst>
          </p:cNvPr>
          <p:cNvSpPr>
            <a:spLocks noGrp="1"/>
          </p:cNvSpPr>
          <p:nvPr>
            <p:ph type="title"/>
          </p:nvPr>
        </p:nvSpPr>
        <p:spPr>
          <a:xfrm>
            <a:off x="685799" y="171450"/>
            <a:ext cx="8080695" cy="742950"/>
          </a:xfrm>
        </p:spPr>
        <p:txBody>
          <a:bodyPr/>
          <a:lstStyle/>
          <a:p>
            <a:r>
              <a:rPr lang="en-US" sz="3200" dirty="0"/>
              <a:t>Sample 2 to 1 D Dimensionality Reduction</a:t>
            </a:r>
          </a:p>
        </p:txBody>
      </p:sp>
      <p:sp>
        <p:nvSpPr>
          <p:cNvPr id="4" name="Slide Number Placeholder 3">
            <a:extLst>
              <a:ext uri="{FF2B5EF4-FFF2-40B4-BE49-F238E27FC236}">
                <a16:creationId xmlns:a16="http://schemas.microsoft.com/office/drawing/2014/main" id="{94992676-CDC9-EF08-95E1-C24AECF79F32}"/>
              </a:ext>
            </a:extLst>
          </p:cNvPr>
          <p:cNvSpPr>
            <a:spLocks noGrp="1"/>
          </p:cNvSpPr>
          <p:nvPr>
            <p:ph type="sldNum" sz="quarter" idx="11"/>
          </p:nvPr>
        </p:nvSpPr>
        <p:spPr/>
        <p:txBody>
          <a:bodyPr/>
          <a:lstStyle/>
          <a:p>
            <a:fld id="{C00908E0-2CD8-43DB-8F16-1B583539CFFD}" type="slidenum">
              <a:rPr lang="ar-SA" smtClean="0">
                <a:solidFill>
                  <a:srgbClr val="000000"/>
                </a:solidFill>
              </a:rPr>
              <a:pPr/>
              <a:t>14</a:t>
            </a:fld>
            <a:endParaRPr lang="en-US">
              <a:solidFill>
                <a:srgbClr val="000000"/>
              </a:solidFill>
              <a:latin typeface="Times New Roman" pitchFamily="18" charset="0"/>
            </a:endParaRPr>
          </a:p>
        </p:txBody>
      </p:sp>
      <p:pic>
        <p:nvPicPr>
          <p:cNvPr id="8" name="Picture 7" descr="A graph with red line and blue dots&#10;&#10;Description automatically generated">
            <a:extLst>
              <a:ext uri="{FF2B5EF4-FFF2-40B4-BE49-F238E27FC236}">
                <a16:creationId xmlns:a16="http://schemas.microsoft.com/office/drawing/2014/main" id="{0FE99D52-2BDD-948E-37F3-4829CFF3DB61}"/>
              </a:ext>
            </a:extLst>
          </p:cNvPr>
          <p:cNvPicPr>
            <a:picLocks noChangeAspect="1"/>
          </p:cNvPicPr>
          <p:nvPr/>
        </p:nvPicPr>
        <p:blipFill>
          <a:blip r:embed="rId2"/>
          <a:stretch>
            <a:fillRect/>
          </a:stretch>
        </p:blipFill>
        <p:spPr>
          <a:xfrm>
            <a:off x="2181938" y="1067288"/>
            <a:ext cx="5704762" cy="3904762"/>
          </a:xfrm>
          <a:prstGeom prst="rect">
            <a:avLst/>
          </a:prstGeom>
        </p:spPr>
      </p:pic>
    </p:spTree>
    <p:extLst>
      <p:ext uri="{BB962C8B-B14F-4D97-AF65-F5344CB8AC3E}">
        <p14:creationId xmlns:p14="http://schemas.microsoft.com/office/powerpoint/2010/main" val="362792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DF99-61C9-F9EA-A10B-AED0E01B9477}"/>
              </a:ext>
            </a:extLst>
          </p:cNvPr>
          <p:cNvSpPr>
            <a:spLocks noGrp="1"/>
          </p:cNvSpPr>
          <p:nvPr>
            <p:ph type="title"/>
          </p:nvPr>
        </p:nvSpPr>
        <p:spPr>
          <a:xfrm>
            <a:off x="685799" y="171450"/>
            <a:ext cx="8080695" cy="742950"/>
          </a:xfrm>
        </p:spPr>
        <p:txBody>
          <a:bodyPr/>
          <a:lstStyle/>
          <a:p>
            <a:r>
              <a:rPr lang="en-US" sz="3200" dirty="0"/>
              <a:t>Sample 2 to 1 D Dimensionality Reduction</a:t>
            </a:r>
          </a:p>
        </p:txBody>
      </p:sp>
      <p:sp>
        <p:nvSpPr>
          <p:cNvPr id="4" name="Slide Number Placeholder 3">
            <a:extLst>
              <a:ext uri="{FF2B5EF4-FFF2-40B4-BE49-F238E27FC236}">
                <a16:creationId xmlns:a16="http://schemas.microsoft.com/office/drawing/2014/main" id="{94992676-CDC9-EF08-95E1-C24AECF79F32}"/>
              </a:ext>
            </a:extLst>
          </p:cNvPr>
          <p:cNvSpPr>
            <a:spLocks noGrp="1"/>
          </p:cNvSpPr>
          <p:nvPr>
            <p:ph type="sldNum" sz="quarter" idx="11"/>
          </p:nvPr>
        </p:nvSpPr>
        <p:spPr/>
        <p:txBody>
          <a:bodyPr/>
          <a:lstStyle/>
          <a:p>
            <a:fld id="{C00908E0-2CD8-43DB-8F16-1B583539CFFD}" type="slidenum">
              <a:rPr lang="ar-SA" smtClean="0">
                <a:solidFill>
                  <a:srgbClr val="000000"/>
                </a:solidFill>
              </a:rPr>
              <a:pPr/>
              <a:t>15</a:t>
            </a:fld>
            <a:endParaRPr lang="en-US">
              <a:solidFill>
                <a:srgbClr val="000000"/>
              </a:solidFill>
              <a:latin typeface="Times New Roman" pitchFamily="18" charset="0"/>
            </a:endParaRPr>
          </a:p>
        </p:txBody>
      </p:sp>
      <p:pic>
        <p:nvPicPr>
          <p:cNvPr id="5" name="Picture 4" descr="A graph of a dotted line&#10;&#10;Description automatically generated">
            <a:extLst>
              <a:ext uri="{FF2B5EF4-FFF2-40B4-BE49-F238E27FC236}">
                <a16:creationId xmlns:a16="http://schemas.microsoft.com/office/drawing/2014/main" id="{04946B76-78BD-3093-C39B-29028DA91350}"/>
              </a:ext>
            </a:extLst>
          </p:cNvPr>
          <p:cNvPicPr>
            <a:picLocks noChangeAspect="1"/>
          </p:cNvPicPr>
          <p:nvPr/>
        </p:nvPicPr>
        <p:blipFill>
          <a:blip r:embed="rId2"/>
          <a:stretch>
            <a:fillRect/>
          </a:stretch>
        </p:blipFill>
        <p:spPr>
          <a:xfrm>
            <a:off x="2239481" y="1185569"/>
            <a:ext cx="4973330" cy="3727030"/>
          </a:xfrm>
          <a:prstGeom prst="rect">
            <a:avLst/>
          </a:prstGeom>
        </p:spPr>
      </p:pic>
    </p:spTree>
    <p:extLst>
      <p:ext uri="{BB962C8B-B14F-4D97-AF65-F5344CB8AC3E}">
        <p14:creationId xmlns:p14="http://schemas.microsoft.com/office/powerpoint/2010/main" val="65980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DF99-61C9-F9EA-A10B-AED0E01B9477}"/>
              </a:ext>
            </a:extLst>
          </p:cNvPr>
          <p:cNvSpPr>
            <a:spLocks noGrp="1"/>
          </p:cNvSpPr>
          <p:nvPr>
            <p:ph type="title"/>
          </p:nvPr>
        </p:nvSpPr>
        <p:spPr>
          <a:xfrm>
            <a:off x="685799" y="171450"/>
            <a:ext cx="8080695" cy="742950"/>
          </a:xfrm>
        </p:spPr>
        <p:txBody>
          <a:bodyPr/>
          <a:lstStyle/>
          <a:p>
            <a:r>
              <a:rPr lang="en-US" sz="3200" dirty="0"/>
              <a:t>Sample 2 to 1 D Dimensionality Reduction</a:t>
            </a:r>
          </a:p>
        </p:txBody>
      </p:sp>
      <p:sp>
        <p:nvSpPr>
          <p:cNvPr id="4" name="Slide Number Placeholder 3">
            <a:extLst>
              <a:ext uri="{FF2B5EF4-FFF2-40B4-BE49-F238E27FC236}">
                <a16:creationId xmlns:a16="http://schemas.microsoft.com/office/drawing/2014/main" id="{94992676-CDC9-EF08-95E1-C24AECF79F32}"/>
              </a:ext>
            </a:extLst>
          </p:cNvPr>
          <p:cNvSpPr>
            <a:spLocks noGrp="1"/>
          </p:cNvSpPr>
          <p:nvPr>
            <p:ph type="sldNum" sz="quarter" idx="11"/>
          </p:nvPr>
        </p:nvSpPr>
        <p:spPr/>
        <p:txBody>
          <a:bodyPr/>
          <a:lstStyle/>
          <a:p>
            <a:fld id="{C00908E0-2CD8-43DB-8F16-1B583539CFFD}" type="slidenum">
              <a:rPr lang="ar-SA" smtClean="0">
                <a:solidFill>
                  <a:srgbClr val="000000"/>
                </a:solidFill>
              </a:rPr>
              <a:pPr/>
              <a:t>16</a:t>
            </a:fld>
            <a:endParaRPr lang="en-US">
              <a:solidFill>
                <a:srgbClr val="000000"/>
              </a:solidFill>
              <a:latin typeface="Times New Roman" pitchFamily="18" charset="0"/>
            </a:endParaRPr>
          </a:p>
        </p:txBody>
      </p:sp>
      <p:pic>
        <p:nvPicPr>
          <p:cNvPr id="6" name="Picture 5" descr="A graph of a line&#10;&#10;Description automatically generated with medium confidence">
            <a:extLst>
              <a:ext uri="{FF2B5EF4-FFF2-40B4-BE49-F238E27FC236}">
                <a16:creationId xmlns:a16="http://schemas.microsoft.com/office/drawing/2014/main" id="{7D0F842F-7EB0-4032-31BA-81FF37FA708A}"/>
              </a:ext>
            </a:extLst>
          </p:cNvPr>
          <p:cNvPicPr>
            <a:picLocks noChangeAspect="1"/>
          </p:cNvPicPr>
          <p:nvPr/>
        </p:nvPicPr>
        <p:blipFill>
          <a:blip r:embed="rId2"/>
          <a:stretch>
            <a:fillRect/>
          </a:stretch>
        </p:blipFill>
        <p:spPr>
          <a:xfrm>
            <a:off x="1930907" y="1041807"/>
            <a:ext cx="6168589" cy="3930243"/>
          </a:xfrm>
          <a:prstGeom prst="rect">
            <a:avLst/>
          </a:prstGeom>
        </p:spPr>
      </p:pic>
    </p:spTree>
    <p:extLst>
      <p:ext uri="{BB962C8B-B14F-4D97-AF65-F5344CB8AC3E}">
        <p14:creationId xmlns:p14="http://schemas.microsoft.com/office/powerpoint/2010/main" val="444879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D241-EB9E-F351-9BE3-3138E8ED6AE2}"/>
              </a:ext>
            </a:extLst>
          </p:cNvPr>
          <p:cNvSpPr>
            <a:spLocks noGrp="1"/>
          </p:cNvSpPr>
          <p:nvPr>
            <p:ph type="title"/>
          </p:nvPr>
        </p:nvSpPr>
        <p:spPr/>
        <p:txBody>
          <a:bodyPr/>
          <a:lstStyle/>
          <a:p>
            <a:r>
              <a:rPr lang="en-US" dirty="0"/>
              <a:t>Sample Word Embedding Visualization</a:t>
            </a:r>
          </a:p>
        </p:txBody>
      </p:sp>
      <p:pic>
        <p:nvPicPr>
          <p:cNvPr id="6" name="Content Placeholder 5" descr="A diagram of a cube with blue dots and lines&#10;&#10;Description automatically generated">
            <a:extLst>
              <a:ext uri="{FF2B5EF4-FFF2-40B4-BE49-F238E27FC236}">
                <a16:creationId xmlns:a16="http://schemas.microsoft.com/office/drawing/2014/main" id="{E67F5AE7-C3D6-DCDE-C32D-1ABC2A735ABA}"/>
              </a:ext>
            </a:extLst>
          </p:cNvPr>
          <p:cNvPicPr>
            <a:picLocks noGrp="1" noChangeAspect="1"/>
          </p:cNvPicPr>
          <p:nvPr>
            <p:ph idx="1"/>
          </p:nvPr>
        </p:nvPicPr>
        <p:blipFill>
          <a:blip r:embed="rId2"/>
          <a:stretch>
            <a:fillRect/>
          </a:stretch>
        </p:blipFill>
        <p:spPr>
          <a:xfrm>
            <a:off x="1747652" y="1028700"/>
            <a:ext cx="5648695" cy="3516313"/>
          </a:xfrm>
        </p:spPr>
      </p:pic>
      <p:sp>
        <p:nvSpPr>
          <p:cNvPr id="4" name="Slide Number Placeholder 3">
            <a:extLst>
              <a:ext uri="{FF2B5EF4-FFF2-40B4-BE49-F238E27FC236}">
                <a16:creationId xmlns:a16="http://schemas.microsoft.com/office/drawing/2014/main" id="{14A61E8A-AC20-AE4A-FB70-52CF7DD47350}"/>
              </a:ext>
            </a:extLst>
          </p:cNvPr>
          <p:cNvSpPr>
            <a:spLocks noGrp="1"/>
          </p:cNvSpPr>
          <p:nvPr>
            <p:ph type="sldNum" sz="quarter" idx="11"/>
          </p:nvPr>
        </p:nvSpPr>
        <p:spPr/>
        <p:txBody>
          <a:bodyPr/>
          <a:lstStyle/>
          <a:p>
            <a:fld id="{C00908E0-2CD8-43DB-8F16-1B583539CFFD}" type="slidenum">
              <a:rPr lang="ar-SA" smtClean="0">
                <a:solidFill>
                  <a:srgbClr val="000000"/>
                </a:solidFill>
              </a:rPr>
              <a:pPr/>
              <a:t>17</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85463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A52A-A265-4B78-1E74-E524AFBF88D7}"/>
              </a:ext>
            </a:extLst>
          </p:cNvPr>
          <p:cNvSpPr>
            <a:spLocks noGrp="1"/>
          </p:cNvSpPr>
          <p:nvPr>
            <p:ph type="title"/>
          </p:nvPr>
        </p:nvSpPr>
        <p:spPr/>
        <p:txBody>
          <a:bodyPr/>
          <a:lstStyle/>
          <a:p>
            <a:r>
              <a:rPr lang="en-US" dirty="0"/>
              <a:t>Neural Net Word Embeddings</a:t>
            </a:r>
          </a:p>
        </p:txBody>
      </p:sp>
      <p:sp>
        <p:nvSpPr>
          <p:cNvPr id="3" name="Content Placeholder 2">
            <a:extLst>
              <a:ext uri="{FF2B5EF4-FFF2-40B4-BE49-F238E27FC236}">
                <a16:creationId xmlns:a16="http://schemas.microsoft.com/office/drawing/2014/main" id="{C771A547-E75B-D086-4EA8-99F043CCFB00}"/>
              </a:ext>
            </a:extLst>
          </p:cNvPr>
          <p:cNvSpPr>
            <a:spLocks noGrp="1"/>
          </p:cNvSpPr>
          <p:nvPr>
            <p:ph idx="1"/>
          </p:nvPr>
        </p:nvSpPr>
        <p:spPr/>
        <p:txBody>
          <a:bodyPr/>
          <a:lstStyle/>
          <a:p>
            <a:r>
              <a:rPr lang="en-US" dirty="0"/>
              <a:t>Train a neural network to predict nearby words for a given word.</a:t>
            </a:r>
          </a:p>
          <a:p>
            <a:r>
              <a:rPr lang="en-US" dirty="0"/>
              <a:t>Use the hidden layer representation in this neural network as the embedding. </a:t>
            </a:r>
          </a:p>
        </p:txBody>
      </p:sp>
      <p:sp>
        <p:nvSpPr>
          <p:cNvPr id="4" name="Slide Number Placeholder 3">
            <a:extLst>
              <a:ext uri="{FF2B5EF4-FFF2-40B4-BE49-F238E27FC236}">
                <a16:creationId xmlns:a16="http://schemas.microsoft.com/office/drawing/2014/main" id="{98D926AE-EFE3-7316-653B-509C2C25F22C}"/>
              </a:ext>
            </a:extLst>
          </p:cNvPr>
          <p:cNvSpPr>
            <a:spLocks noGrp="1"/>
          </p:cNvSpPr>
          <p:nvPr>
            <p:ph type="sldNum" sz="quarter" idx="11"/>
          </p:nvPr>
        </p:nvSpPr>
        <p:spPr/>
        <p:txBody>
          <a:bodyPr/>
          <a:lstStyle/>
          <a:p>
            <a:fld id="{C00908E0-2CD8-43DB-8F16-1B583539CFFD}" type="slidenum">
              <a:rPr lang="ar-SA" smtClean="0">
                <a:solidFill>
                  <a:srgbClr val="000000"/>
                </a:solidFill>
              </a:rPr>
              <a:pPr/>
              <a:t>18</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914476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C3CF6-5AD7-941D-4F7B-F15AFCA55EEB}"/>
              </a:ext>
            </a:extLst>
          </p:cNvPr>
          <p:cNvSpPr>
            <a:spLocks noGrp="1"/>
          </p:cNvSpPr>
          <p:nvPr>
            <p:ph type="title"/>
          </p:nvPr>
        </p:nvSpPr>
        <p:spPr/>
        <p:txBody>
          <a:bodyPr/>
          <a:lstStyle/>
          <a:p>
            <a:r>
              <a:rPr lang="en-US" dirty="0"/>
              <a:t>Word2Vec (</a:t>
            </a:r>
            <a:r>
              <a:rPr lang="en-US" dirty="0" err="1"/>
              <a:t>Mikolov</a:t>
            </a:r>
            <a:r>
              <a:rPr lang="en-US" dirty="0"/>
              <a:t> et al., 2013)</a:t>
            </a:r>
          </a:p>
        </p:txBody>
      </p:sp>
      <p:pic>
        <p:nvPicPr>
          <p:cNvPr id="6" name="Content Placeholder 5" descr="A diagram of a network&#10;&#10;Description automatically generated">
            <a:extLst>
              <a:ext uri="{FF2B5EF4-FFF2-40B4-BE49-F238E27FC236}">
                <a16:creationId xmlns:a16="http://schemas.microsoft.com/office/drawing/2014/main" id="{0FF1DF81-05C4-F70C-5A27-090B872206B2}"/>
              </a:ext>
            </a:extLst>
          </p:cNvPr>
          <p:cNvPicPr>
            <a:picLocks noGrp="1" noChangeAspect="1"/>
          </p:cNvPicPr>
          <p:nvPr>
            <p:ph idx="1"/>
          </p:nvPr>
        </p:nvPicPr>
        <p:blipFill>
          <a:blip r:embed="rId2"/>
          <a:stretch>
            <a:fillRect/>
          </a:stretch>
        </p:blipFill>
        <p:spPr>
          <a:xfrm>
            <a:off x="3961053" y="1074057"/>
            <a:ext cx="5298532" cy="3870088"/>
          </a:xfrm>
        </p:spPr>
      </p:pic>
      <p:sp>
        <p:nvSpPr>
          <p:cNvPr id="4" name="Slide Number Placeholder 3">
            <a:extLst>
              <a:ext uri="{FF2B5EF4-FFF2-40B4-BE49-F238E27FC236}">
                <a16:creationId xmlns:a16="http://schemas.microsoft.com/office/drawing/2014/main" id="{BEF20850-F82A-F202-D001-E0B46D3FF79B}"/>
              </a:ext>
            </a:extLst>
          </p:cNvPr>
          <p:cNvSpPr>
            <a:spLocks noGrp="1"/>
          </p:cNvSpPr>
          <p:nvPr>
            <p:ph type="sldNum" sz="quarter" idx="11"/>
          </p:nvPr>
        </p:nvSpPr>
        <p:spPr/>
        <p:txBody>
          <a:bodyPr/>
          <a:lstStyle/>
          <a:p>
            <a:fld id="{C00908E0-2CD8-43DB-8F16-1B583539CFFD}" type="slidenum">
              <a:rPr lang="ar-SA" smtClean="0">
                <a:solidFill>
                  <a:srgbClr val="000000"/>
                </a:solidFill>
              </a:rPr>
              <a:pPr/>
              <a:t>19</a:t>
            </a:fld>
            <a:endParaRPr lang="en-US">
              <a:solidFill>
                <a:srgbClr val="000000"/>
              </a:solidFill>
              <a:latin typeface="Times New Roman" pitchFamily="18" charset="0"/>
            </a:endParaRPr>
          </a:p>
        </p:txBody>
      </p:sp>
      <p:sp>
        <p:nvSpPr>
          <p:cNvPr id="5" name="Content Placeholder 2">
            <a:extLst>
              <a:ext uri="{FF2B5EF4-FFF2-40B4-BE49-F238E27FC236}">
                <a16:creationId xmlns:a16="http://schemas.microsoft.com/office/drawing/2014/main" id="{B0F1AA62-11AE-7833-9454-D7C8E9A6DC7F}"/>
              </a:ext>
            </a:extLst>
          </p:cNvPr>
          <p:cNvSpPr txBox="1">
            <a:spLocks/>
          </p:cNvSpPr>
          <p:nvPr/>
        </p:nvSpPr>
        <p:spPr bwMode="auto">
          <a:xfrm>
            <a:off x="177799" y="1201227"/>
            <a:ext cx="4303486" cy="3515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Char char="–"/>
              <a:defRPr sz="2800">
                <a:solidFill>
                  <a:srgbClr val="333399"/>
                </a:solidFill>
                <a:latin typeface="+mn-lt"/>
              </a:defRPr>
            </a:lvl2pPr>
            <a:lvl3pPr marL="1143000" indent="-228600" algn="l" rtl="0" eaLnBrk="0" fontAlgn="base" hangingPunct="0">
              <a:spcBef>
                <a:spcPct val="20000"/>
              </a:spcBef>
              <a:spcAft>
                <a:spcPct val="0"/>
              </a:spcAft>
              <a:buClr>
                <a:srgbClr val="3333CC"/>
              </a:buClr>
              <a:buChar char="•"/>
              <a:defRPr sz="2400">
                <a:solidFill>
                  <a:srgbClr val="006600"/>
                </a:solidFill>
                <a:latin typeface="+mn-lt"/>
              </a:defRPr>
            </a:lvl3pPr>
            <a:lvl4pPr marL="1600200" indent="-228600" algn="l" rtl="0" eaLnBrk="0" fontAlgn="base" hangingPunct="0">
              <a:spcBef>
                <a:spcPct val="20000"/>
              </a:spcBef>
              <a:spcAft>
                <a:spcPct val="0"/>
              </a:spcAft>
              <a:buClr>
                <a:srgbClr val="3333CC"/>
              </a:buClr>
              <a:buChar char="–"/>
              <a:defRPr sz="2000">
                <a:solidFill>
                  <a:schemeClr val="tx1"/>
                </a:solidFill>
                <a:latin typeface="+mn-lt"/>
              </a:defRPr>
            </a:lvl4pPr>
            <a:lvl5pPr marL="2057400" indent="-228600" algn="l" rtl="0" eaLnBrk="0" fontAlgn="base" hangingPunct="0">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r>
              <a:rPr lang="en-US" sz="2800"/>
              <a:t>Input and output words are represented as sparse “one hot” encodings.</a:t>
            </a:r>
          </a:p>
          <a:p>
            <a:r>
              <a:rPr lang="en-US" sz="2800"/>
              <a:t>Hidden layer learns a dense encoding of the input word that allows it to predict its neighbors.</a:t>
            </a:r>
          </a:p>
          <a:p>
            <a:endParaRPr lang="en-US" sz="2800" dirty="0"/>
          </a:p>
        </p:txBody>
      </p:sp>
    </p:spTree>
    <p:extLst>
      <p:ext uri="{BB962C8B-B14F-4D97-AF65-F5344CB8AC3E}">
        <p14:creationId xmlns:p14="http://schemas.microsoft.com/office/powerpoint/2010/main" val="2712959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Revolution (2010-)</a:t>
            </a:r>
          </a:p>
        </p:txBody>
      </p:sp>
      <p:sp>
        <p:nvSpPr>
          <p:cNvPr id="3" name="Content Placeholder 2"/>
          <p:cNvSpPr>
            <a:spLocks noGrp="1"/>
          </p:cNvSpPr>
          <p:nvPr>
            <p:ph idx="1"/>
          </p:nvPr>
        </p:nvSpPr>
        <p:spPr/>
        <p:txBody>
          <a:bodyPr/>
          <a:lstStyle/>
          <a:p>
            <a:r>
              <a:rPr lang="en-US" sz="2800" dirty="0"/>
              <a:t>Recent machine learning methods for training “deep” neural networks (NNs) have demonstrated remarkable progress on many challenging AI problems (e.g. speech recognition, visual object recognition, machine translation, game playing, chat bots)</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2</a:t>
            </a:fld>
            <a:endParaRPr lang="en-US">
              <a:solidFill>
                <a:srgbClr val="000000"/>
              </a:solidFill>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15EE-8AF6-0ECC-CF5F-8A8BD8588529}"/>
              </a:ext>
            </a:extLst>
          </p:cNvPr>
          <p:cNvSpPr>
            <a:spLocks noGrp="1"/>
          </p:cNvSpPr>
          <p:nvPr>
            <p:ph type="title"/>
          </p:nvPr>
        </p:nvSpPr>
        <p:spPr>
          <a:xfrm>
            <a:off x="573314" y="189593"/>
            <a:ext cx="8062686" cy="742950"/>
          </a:xfrm>
        </p:spPr>
        <p:txBody>
          <a:bodyPr/>
          <a:lstStyle/>
          <a:p>
            <a:r>
              <a:rPr lang="en-US" dirty="0"/>
              <a:t>Problem with Polysemy and Homonymy</a:t>
            </a:r>
          </a:p>
        </p:txBody>
      </p:sp>
      <p:sp>
        <p:nvSpPr>
          <p:cNvPr id="3" name="Content Placeholder 2">
            <a:extLst>
              <a:ext uri="{FF2B5EF4-FFF2-40B4-BE49-F238E27FC236}">
                <a16:creationId xmlns:a16="http://schemas.microsoft.com/office/drawing/2014/main" id="{6F2D0947-C1DB-86D5-8F20-1A701D0E43F9}"/>
              </a:ext>
            </a:extLst>
          </p:cNvPr>
          <p:cNvSpPr>
            <a:spLocks noGrp="1"/>
          </p:cNvSpPr>
          <p:nvPr>
            <p:ph idx="1"/>
          </p:nvPr>
        </p:nvSpPr>
        <p:spPr/>
        <p:txBody>
          <a:bodyPr/>
          <a:lstStyle/>
          <a:p>
            <a:r>
              <a:rPr lang="en-US" sz="2800" dirty="0"/>
              <a:t>Word meaning depends on context and having a fixed embedding for a word independent of context is problematic.</a:t>
            </a:r>
          </a:p>
          <a:p>
            <a:r>
              <a:rPr lang="en-US" sz="2800" dirty="0"/>
              <a:t>Semantic similarity of words does not obey the “triangle inequality” and therefore cannot be represented as Euclidian distance between word types.</a:t>
            </a:r>
          </a:p>
        </p:txBody>
      </p:sp>
      <p:sp>
        <p:nvSpPr>
          <p:cNvPr id="4" name="Slide Number Placeholder 3">
            <a:extLst>
              <a:ext uri="{FF2B5EF4-FFF2-40B4-BE49-F238E27FC236}">
                <a16:creationId xmlns:a16="http://schemas.microsoft.com/office/drawing/2014/main" id="{EA3A1261-5134-735F-C849-624F3E9273A4}"/>
              </a:ext>
            </a:extLst>
          </p:cNvPr>
          <p:cNvSpPr>
            <a:spLocks noGrp="1"/>
          </p:cNvSpPr>
          <p:nvPr>
            <p:ph type="sldNum" sz="quarter" idx="11"/>
          </p:nvPr>
        </p:nvSpPr>
        <p:spPr/>
        <p:txBody>
          <a:bodyPr/>
          <a:lstStyle/>
          <a:p>
            <a:fld id="{C00908E0-2CD8-43DB-8F16-1B583539CFFD}" type="slidenum">
              <a:rPr lang="ar-SA" smtClean="0">
                <a:solidFill>
                  <a:srgbClr val="000000"/>
                </a:solidFill>
              </a:rPr>
              <a:pPr/>
              <a:t>20</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85076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5E75DCB1-F363-3942-36D7-6E1BF54AC731}"/>
              </a:ext>
            </a:extLst>
          </p:cNvPr>
          <p:cNvCxnSpPr>
            <a:cxnSpLocks/>
          </p:cNvCxnSpPr>
          <p:nvPr/>
        </p:nvCxnSpPr>
        <p:spPr bwMode="auto">
          <a:xfrm>
            <a:off x="4261555" y="2249092"/>
            <a:ext cx="12574" cy="3773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C4B66CE-BE16-12D8-1AC0-F4B4F90CD3EB}"/>
              </a:ext>
            </a:extLst>
          </p:cNvPr>
          <p:cNvCxnSpPr>
            <a:stCxn id="13" idx="1"/>
            <a:endCxn id="15" idx="1"/>
          </p:cNvCxnSpPr>
          <p:nvPr/>
        </p:nvCxnSpPr>
        <p:spPr bwMode="auto">
          <a:xfrm>
            <a:off x="4708713" y="2626466"/>
            <a:ext cx="0" cy="340899"/>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96511A43-F012-0149-2BB4-C04EDF41F286}"/>
              </a:ext>
            </a:extLst>
          </p:cNvPr>
          <p:cNvSpPr txBox="1"/>
          <p:nvPr/>
        </p:nvSpPr>
        <p:spPr>
          <a:xfrm>
            <a:off x="4708713" y="2472577"/>
            <a:ext cx="464457" cy="307777"/>
          </a:xfrm>
          <a:prstGeom prst="rect">
            <a:avLst/>
          </a:prstGeom>
          <a:noFill/>
        </p:spPr>
        <p:txBody>
          <a:bodyPr wrap="square" rtlCol="0">
            <a:spAutoFit/>
          </a:bodyPr>
          <a:lstStyle/>
          <a:p>
            <a:r>
              <a:rPr lang="en-US" b="1" dirty="0"/>
              <a:t>bat</a:t>
            </a:r>
          </a:p>
        </p:txBody>
      </p:sp>
      <p:sp>
        <p:nvSpPr>
          <p:cNvPr id="2" name="Title 1">
            <a:extLst>
              <a:ext uri="{FF2B5EF4-FFF2-40B4-BE49-F238E27FC236}">
                <a16:creationId xmlns:a16="http://schemas.microsoft.com/office/drawing/2014/main" id="{16ABCE17-7EE3-1511-CBCC-4F01CD69660E}"/>
              </a:ext>
            </a:extLst>
          </p:cNvPr>
          <p:cNvSpPr>
            <a:spLocks noGrp="1"/>
          </p:cNvSpPr>
          <p:nvPr>
            <p:ph type="title"/>
          </p:nvPr>
        </p:nvSpPr>
        <p:spPr>
          <a:xfrm>
            <a:off x="685799" y="147481"/>
            <a:ext cx="7772400" cy="742950"/>
          </a:xfrm>
        </p:spPr>
        <p:txBody>
          <a:bodyPr/>
          <a:lstStyle/>
          <a:p>
            <a:r>
              <a:rPr lang="en-US" dirty="0"/>
              <a:t>Triangle Inequality Violation Examples</a:t>
            </a:r>
          </a:p>
        </p:txBody>
      </p:sp>
      <p:sp>
        <p:nvSpPr>
          <p:cNvPr id="4" name="Slide Number Placeholder 3">
            <a:extLst>
              <a:ext uri="{FF2B5EF4-FFF2-40B4-BE49-F238E27FC236}">
                <a16:creationId xmlns:a16="http://schemas.microsoft.com/office/drawing/2014/main" id="{0E902FDB-C8E7-B733-8AB1-0F0E86347248}"/>
              </a:ext>
            </a:extLst>
          </p:cNvPr>
          <p:cNvSpPr>
            <a:spLocks noGrp="1"/>
          </p:cNvSpPr>
          <p:nvPr>
            <p:ph type="sldNum" sz="quarter" idx="11"/>
          </p:nvPr>
        </p:nvSpPr>
        <p:spPr/>
        <p:txBody>
          <a:bodyPr/>
          <a:lstStyle/>
          <a:p>
            <a:fld id="{C00908E0-2CD8-43DB-8F16-1B583539CFFD}" type="slidenum">
              <a:rPr lang="ar-SA" smtClean="0">
                <a:solidFill>
                  <a:srgbClr val="000000"/>
                </a:solidFill>
              </a:rPr>
              <a:pPr/>
              <a:t>21</a:t>
            </a:fld>
            <a:endParaRPr lang="en-US">
              <a:solidFill>
                <a:srgbClr val="000000"/>
              </a:solidFill>
              <a:latin typeface="Times New Roman" pitchFamily="18" charset="0"/>
            </a:endParaRPr>
          </a:p>
        </p:txBody>
      </p:sp>
      <p:cxnSp>
        <p:nvCxnSpPr>
          <p:cNvPr id="6" name="Straight Arrow Connector 5">
            <a:extLst>
              <a:ext uri="{FF2B5EF4-FFF2-40B4-BE49-F238E27FC236}">
                <a16:creationId xmlns:a16="http://schemas.microsoft.com/office/drawing/2014/main" id="{42E89CE7-38E2-3A57-E750-78673B684058}"/>
              </a:ext>
            </a:extLst>
          </p:cNvPr>
          <p:cNvCxnSpPr/>
          <p:nvPr/>
        </p:nvCxnSpPr>
        <p:spPr bwMode="auto">
          <a:xfrm flipV="1">
            <a:off x="2260600" y="1440543"/>
            <a:ext cx="0" cy="256902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AC4BB3D4-FFC8-D4AD-028A-90393D70BFB2}"/>
              </a:ext>
            </a:extLst>
          </p:cNvPr>
          <p:cNvCxnSpPr>
            <a:cxnSpLocks/>
          </p:cNvCxnSpPr>
          <p:nvPr/>
        </p:nvCxnSpPr>
        <p:spPr bwMode="auto">
          <a:xfrm>
            <a:off x="2260600" y="4009571"/>
            <a:ext cx="5388429"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9" name="Oval 8">
            <a:extLst>
              <a:ext uri="{FF2B5EF4-FFF2-40B4-BE49-F238E27FC236}">
                <a16:creationId xmlns:a16="http://schemas.microsoft.com/office/drawing/2014/main" id="{8AA9B412-2C5F-FB54-9049-AD1BAB3038FB}"/>
              </a:ext>
            </a:extLst>
          </p:cNvPr>
          <p:cNvSpPr/>
          <p:nvPr/>
        </p:nvSpPr>
        <p:spPr bwMode="auto">
          <a:xfrm>
            <a:off x="4222486" y="2164800"/>
            <a:ext cx="90713" cy="105227"/>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CD1DC662-3D2D-4457-313F-D8B8CBE9322B}"/>
              </a:ext>
            </a:extLst>
          </p:cNvPr>
          <p:cNvSpPr/>
          <p:nvPr/>
        </p:nvSpPr>
        <p:spPr bwMode="auto">
          <a:xfrm>
            <a:off x="4222486" y="2594786"/>
            <a:ext cx="90713" cy="105227"/>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1" name="Oval 10">
            <a:extLst>
              <a:ext uri="{FF2B5EF4-FFF2-40B4-BE49-F238E27FC236}">
                <a16:creationId xmlns:a16="http://schemas.microsoft.com/office/drawing/2014/main" id="{7C42761E-A0C3-ED8C-5B60-D03D04C17E43}"/>
              </a:ext>
            </a:extLst>
          </p:cNvPr>
          <p:cNvSpPr/>
          <p:nvPr/>
        </p:nvSpPr>
        <p:spPr bwMode="auto">
          <a:xfrm>
            <a:off x="4663357" y="2594786"/>
            <a:ext cx="90713" cy="105227"/>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2" name="TextBox 11">
            <a:extLst>
              <a:ext uri="{FF2B5EF4-FFF2-40B4-BE49-F238E27FC236}">
                <a16:creationId xmlns:a16="http://schemas.microsoft.com/office/drawing/2014/main" id="{834968BF-E5A0-ACAC-23D5-EB3DACBB0DDA}"/>
              </a:ext>
            </a:extLst>
          </p:cNvPr>
          <p:cNvSpPr txBox="1"/>
          <p:nvPr/>
        </p:nvSpPr>
        <p:spPr>
          <a:xfrm>
            <a:off x="3141741" y="2063524"/>
            <a:ext cx="1167307" cy="307777"/>
          </a:xfrm>
          <a:prstGeom prst="rect">
            <a:avLst/>
          </a:prstGeom>
          <a:noFill/>
        </p:spPr>
        <p:txBody>
          <a:bodyPr wrap="none" rtlCol="0">
            <a:spAutoFit/>
          </a:bodyPr>
          <a:lstStyle/>
          <a:p>
            <a:r>
              <a:rPr lang="en-US" b="1" dirty="0"/>
              <a:t>association</a:t>
            </a:r>
          </a:p>
        </p:txBody>
      </p:sp>
      <p:sp>
        <p:nvSpPr>
          <p:cNvPr id="14" name="TextBox 13">
            <a:extLst>
              <a:ext uri="{FF2B5EF4-FFF2-40B4-BE49-F238E27FC236}">
                <a16:creationId xmlns:a16="http://schemas.microsoft.com/office/drawing/2014/main" id="{E03BCE45-C963-4A5C-6FFC-AB2F2E617EC8}"/>
              </a:ext>
            </a:extLst>
          </p:cNvPr>
          <p:cNvSpPr txBox="1"/>
          <p:nvPr/>
        </p:nvSpPr>
        <p:spPr>
          <a:xfrm>
            <a:off x="3725394" y="2472577"/>
            <a:ext cx="551754" cy="307777"/>
          </a:xfrm>
          <a:prstGeom prst="rect">
            <a:avLst/>
          </a:prstGeom>
          <a:noFill/>
        </p:spPr>
        <p:txBody>
          <a:bodyPr wrap="square" rtlCol="0">
            <a:spAutoFit/>
          </a:bodyPr>
          <a:lstStyle/>
          <a:p>
            <a:r>
              <a:rPr lang="en-US" b="1" dirty="0"/>
              <a:t>club</a:t>
            </a:r>
          </a:p>
        </p:txBody>
      </p:sp>
      <p:sp>
        <p:nvSpPr>
          <p:cNvPr id="15" name="TextBox 14">
            <a:extLst>
              <a:ext uri="{FF2B5EF4-FFF2-40B4-BE49-F238E27FC236}">
                <a16:creationId xmlns:a16="http://schemas.microsoft.com/office/drawing/2014/main" id="{2C856E6D-1C71-91EF-2075-692E95CBD94B}"/>
              </a:ext>
            </a:extLst>
          </p:cNvPr>
          <p:cNvSpPr txBox="1"/>
          <p:nvPr/>
        </p:nvSpPr>
        <p:spPr>
          <a:xfrm>
            <a:off x="4708713" y="2813476"/>
            <a:ext cx="1090363" cy="307777"/>
          </a:xfrm>
          <a:prstGeom prst="rect">
            <a:avLst/>
          </a:prstGeom>
          <a:noFill/>
        </p:spPr>
        <p:txBody>
          <a:bodyPr wrap="none" rtlCol="0">
            <a:spAutoFit/>
          </a:bodyPr>
          <a:lstStyle/>
          <a:p>
            <a:r>
              <a:rPr lang="en-US" b="1" dirty="0" err="1"/>
              <a:t>Chiroptera</a:t>
            </a:r>
            <a:endParaRPr lang="en-US" b="1" dirty="0"/>
          </a:p>
        </p:txBody>
      </p:sp>
      <p:sp>
        <p:nvSpPr>
          <p:cNvPr id="17" name="Oval 16">
            <a:extLst>
              <a:ext uri="{FF2B5EF4-FFF2-40B4-BE49-F238E27FC236}">
                <a16:creationId xmlns:a16="http://schemas.microsoft.com/office/drawing/2014/main" id="{DE51F1C7-9FCF-C343-1C1D-D905A0649614}"/>
              </a:ext>
            </a:extLst>
          </p:cNvPr>
          <p:cNvSpPr/>
          <p:nvPr/>
        </p:nvSpPr>
        <p:spPr bwMode="auto">
          <a:xfrm>
            <a:off x="4643399" y="2929522"/>
            <a:ext cx="110671" cy="11067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cxnSp>
        <p:nvCxnSpPr>
          <p:cNvPr id="26" name="Straight Connector 25">
            <a:extLst>
              <a:ext uri="{FF2B5EF4-FFF2-40B4-BE49-F238E27FC236}">
                <a16:creationId xmlns:a16="http://schemas.microsoft.com/office/drawing/2014/main" id="{64EA93E6-B1DD-4FFA-6892-C28B0397FA85}"/>
              </a:ext>
            </a:extLst>
          </p:cNvPr>
          <p:cNvCxnSpPr>
            <a:stCxn id="10" idx="6"/>
            <a:endCxn id="11" idx="2"/>
          </p:cNvCxnSpPr>
          <p:nvPr/>
        </p:nvCxnSpPr>
        <p:spPr bwMode="auto">
          <a:xfrm>
            <a:off x="4313199" y="2647400"/>
            <a:ext cx="350158"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686B8FCD-1767-E918-BDE2-6376A2E57ED0}"/>
              </a:ext>
            </a:extLst>
          </p:cNvPr>
          <p:cNvCxnSpPr>
            <a:stCxn id="12" idx="3"/>
            <a:endCxn id="11" idx="0"/>
          </p:cNvCxnSpPr>
          <p:nvPr/>
        </p:nvCxnSpPr>
        <p:spPr bwMode="auto">
          <a:xfrm>
            <a:off x="4309048" y="2217413"/>
            <a:ext cx="399666" cy="377373"/>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2" name="Straight Arrow Connector 31">
            <a:extLst>
              <a:ext uri="{FF2B5EF4-FFF2-40B4-BE49-F238E27FC236}">
                <a16:creationId xmlns:a16="http://schemas.microsoft.com/office/drawing/2014/main" id="{0F5D2CF5-7AEC-08BF-5018-7F252015F864}"/>
              </a:ext>
            </a:extLst>
          </p:cNvPr>
          <p:cNvCxnSpPr>
            <a:cxnSpLocks/>
            <a:endCxn id="17" idx="2"/>
          </p:cNvCxnSpPr>
          <p:nvPr/>
        </p:nvCxnSpPr>
        <p:spPr bwMode="auto">
          <a:xfrm>
            <a:off x="4286865" y="2682775"/>
            <a:ext cx="356534" cy="302082"/>
          </a:xfrm>
          <a:prstGeom prst="straightConnector1">
            <a:avLst/>
          </a:prstGeom>
          <a:solidFill>
            <a:schemeClr val="accent1"/>
          </a:solidFill>
          <a:ln w="12700" cap="flat" cmpd="sng" algn="ctr">
            <a:solidFill>
              <a:srgbClr val="FF0000"/>
            </a:solidFill>
            <a:prstDash val="solid"/>
            <a:round/>
            <a:headEnd type="triangle"/>
            <a:tailEnd type="triangle"/>
          </a:ln>
          <a:effectLst/>
        </p:spPr>
      </p:cxnSp>
      <p:sp>
        <p:nvSpPr>
          <p:cNvPr id="3" name="TextBox 2">
            <a:extLst>
              <a:ext uri="{FF2B5EF4-FFF2-40B4-BE49-F238E27FC236}">
                <a16:creationId xmlns:a16="http://schemas.microsoft.com/office/drawing/2014/main" id="{3624FD15-C600-61C9-4699-50B11CC95A62}"/>
              </a:ext>
            </a:extLst>
          </p:cNvPr>
          <p:cNvSpPr txBox="1"/>
          <p:nvPr/>
        </p:nvSpPr>
        <p:spPr>
          <a:xfrm>
            <a:off x="5876838" y="1678282"/>
            <a:ext cx="2404826" cy="307777"/>
          </a:xfrm>
          <a:prstGeom prst="rect">
            <a:avLst/>
          </a:prstGeom>
          <a:noFill/>
        </p:spPr>
        <p:txBody>
          <a:bodyPr wrap="none" rtlCol="0">
            <a:spAutoFit/>
          </a:bodyPr>
          <a:lstStyle/>
          <a:p>
            <a:r>
              <a:rPr lang="en-US" dirty="0"/>
              <a:t>association is similar to club</a:t>
            </a:r>
          </a:p>
        </p:txBody>
      </p:sp>
      <p:sp>
        <p:nvSpPr>
          <p:cNvPr id="5" name="TextBox 4">
            <a:extLst>
              <a:ext uri="{FF2B5EF4-FFF2-40B4-BE49-F238E27FC236}">
                <a16:creationId xmlns:a16="http://schemas.microsoft.com/office/drawing/2014/main" id="{155AA404-29F8-110A-9AD8-5F5A9726BCAD}"/>
              </a:ext>
            </a:extLst>
          </p:cNvPr>
          <p:cNvSpPr txBox="1"/>
          <p:nvPr/>
        </p:nvSpPr>
        <p:spPr>
          <a:xfrm>
            <a:off x="5876838" y="2016482"/>
            <a:ext cx="1757212" cy="307777"/>
          </a:xfrm>
          <a:prstGeom prst="rect">
            <a:avLst/>
          </a:prstGeom>
          <a:noFill/>
        </p:spPr>
        <p:txBody>
          <a:bodyPr wrap="none" rtlCol="0">
            <a:spAutoFit/>
          </a:bodyPr>
          <a:lstStyle/>
          <a:p>
            <a:r>
              <a:rPr lang="en-US" dirty="0"/>
              <a:t>club is similar to bat</a:t>
            </a:r>
          </a:p>
        </p:txBody>
      </p:sp>
      <p:sp>
        <p:nvSpPr>
          <p:cNvPr id="8" name="TextBox 7">
            <a:extLst>
              <a:ext uri="{FF2B5EF4-FFF2-40B4-BE49-F238E27FC236}">
                <a16:creationId xmlns:a16="http://schemas.microsoft.com/office/drawing/2014/main" id="{7A87BD00-FDAC-BAAA-22FE-18AF62F84097}"/>
              </a:ext>
            </a:extLst>
          </p:cNvPr>
          <p:cNvSpPr txBox="1"/>
          <p:nvPr/>
        </p:nvSpPr>
        <p:spPr>
          <a:xfrm>
            <a:off x="5876838" y="2354682"/>
            <a:ext cx="2970685" cy="307777"/>
          </a:xfrm>
          <a:prstGeom prst="rect">
            <a:avLst/>
          </a:prstGeom>
          <a:noFill/>
        </p:spPr>
        <p:txBody>
          <a:bodyPr wrap="none" rtlCol="0">
            <a:spAutoFit/>
          </a:bodyPr>
          <a:lstStyle/>
          <a:p>
            <a:r>
              <a:rPr lang="en-US" dirty="0"/>
              <a:t>But association is </a:t>
            </a:r>
            <a:r>
              <a:rPr lang="en-US" b="1" dirty="0"/>
              <a:t>not</a:t>
            </a:r>
            <a:r>
              <a:rPr lang="en-US" dirty="0"/>
              <a:t> similar to bat</a:t>
            </a:r>
          </a:p>
        </p:txBody>
      </p:sp>
      <p:sp>
        <p:nvSpPr>
          <p:cNvPr id="18" name="TextBox 17">
            <a:extLst>
              <a:ext uri="{FF2B5EF4-FFF2-40B4-BE49-F238E27FC236}">
                <a16:creationId xmlns:a16="http://schemas.microsoft.com/office/drawing/2014/main" id="{A6B3343A-B1C1-1719-0AFC-B3E65D05A4F0}"/>
              </a:ext>
            </a:extLst>
          </p:cNvPr>
          <p:cNvSpPr txBox="1"/>
          <p:nvPr/>
        </p:nvSpPr>
        <p:spPr>
          <a:xfrm>
            <a:off x="5886456" y="2929522"/>
            <a:ext cx="2263761" cy="307777"/>
          </a:xfrm>
          <a:prstGeom prst="rect">
            <a:avLst/>
          </a:prstGeom>
          <a:noFill/>
        </p:spPr>
        <p:txBody>
          <a:bodyPr wrap="none" rtlCol="0">
            <a:spAutoFit/>
          </a:bodyPr>
          <a:lstStyle/>
          <a:p>
            <a:r>
              <a:rPr lang="en-US" dirty="0"/>
              <a:t>bat is similar to </a:t>
            </a:r>
            <a:r>
              <a:rPr lang="en-US" dirty="0" err="1"/>
              <a:t>Chirpotera</a:t>
            </a:r>
            <a:endParaRPr lang="en-US" dirty="0"/>
          </a:p>
        </p:txBody>
      </p:sp>
      <p:sp>
        <p:nvSpPr>
          <p:cNvPr id="19" name="TextBox 18">
            <a:extLst>
              <a:ext uri="{FF2B5EF4-FFF2-40B4-BE49-F238E27FC236}">
                <a16:creationId xmlns:a16="http://schemas.microsoft.com/office/drawing/2014/main" id="{23132618-4F5F-CA48-80EE-33D57F46C1C3}"/>
              </a:ext>
            </a:extLst>
          </p:cNvPr>
          <p:cNvSpPr txBox="1"/>
          <p:nvPr/>
        </p:nvSpPr>
        <p:spPr>
          <a:xfrm>
            <a:off x="5886456" y="3212577"/>
            <a:ext cx="2961067" cy="307777"/>
          </a:xfrm>
          <a:prstGeom prst="rect">
            <a:avLst/>
          </a:prstGeom>
          <a:noFill/>
        </p:spPr>
        <p:txBody>
          <a:bodyPr wrap="none" rtlCol="0">
            <a:spAutoFit/>
          </a:bodyPr>
          <a:lstStyle/>
          <a:p>
            <a:r>
              <a:rPr lang="en-US" dirty="0"/>
              <a:t>But club is not similar to </a:t>
            </a:r>
            <a:r>
              <a:rPr lang="en-US" dirty="0" err="1"/>
              <a:t>Chiroptera</a:t>
            </a:r>
            <a:endParaRPr lang="en-US" dirty="0"/>
          </a:p>
        </p:txBody>
      </p:sp>
    </p:spTree>
    <p:extLst>
      <p:ext uri="{BB962C8B-B14F-4D97-AF65-F5344CB8AC3E}">
        <p14:creationId xmlns:p14="http://schemas.microsoft.com/office/powerpoint/2010/main" val="41420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Neural Networks (RNNs)</a:t>
            </a:r>
          </a:p>
        </p:txBody>
      </p:sp>
      <p:sp>
        <p:nvSpPr>
          <p:cNvPr id="3" name="Content Placeholder 2"/>
          <p:cNvSpPr>
            <a:spLocks noGrp="1"/>
          </p:cNvSpPr>
          <p:nvPr>
            <p:ph idx="1"/>
          </p:nvPr>
        </p:nvSpPr>
        <p:spPr/>
        <p:txBody>
          <a:bodyPr/>
          <a:lstStyle/>
          <a:p>
            <a:r>
              <a:rPr lang="en-US" dirty="0"/>
              <a:t>Add feedback loops where some units’ current outputs determine some future network inputs.</a:t>
            </a:r>
          </a:p>
          <a:p>
            <a:r>
              <a:rPr lang="en-US" dirty="0"/>
              <a:t>RNNs can model dynamic finite-state machines, beyond the static combinatorial circuits modeled by feed-forward networks. </a:t>
            </a:r>
          </a:p>
          <a:p>
            <a:endParaRPr lang="en-US" dirty="0"/>
          </a:p>
        </p:txBody>
      </p:sp>
      <p:sp>
        <p:nvSpPr>
          <p:cNvPr id="4" name="Slide Number Placeholder 3"/>
          <p:cNvSpPr>
            <a:spLocks noGrp="1"/>
          </p:cNvSpPr>
          <p:nvPr>
            <p:ph type="sldNum" sz="quarter" idx="11"/>
          </p:nvPr>
        </p:nvSpPr>
        <p:spPr/>
        <p:txBody>
          <a:bodyPr/>
          <a:lstStyle/>
          <a:p>
            <a:fld id="{1D553280-E9B5-4529-AC08-074397BE5D29}" type="slidenum">
              <a:rPr lang="en-US" smtClean="0">
                <a:solidFill>
                  <a:srgbClr val="000000"/>
                </a:solidFill>
              </a:rPr>
              <a:pPr/>
              <a:t>22</a:t>
            </a:fld>
            <a:endParaRPr lang="en-US">
              <a:solidFill>
                <a:srgbClr val="000000"/>
              </a:solidFill>
              <a:latin typeface="Times New Roman"/>
            </a:endParaRPr>
          </a:p>
        </p:txBody>
      </p:sp>
    </p:spTree>
    <p:extLst>
      <p:ext uri="{BB962C8B-B14F-4D97-AF65-F5344CB8AC3E}">
        <p14:creationId xmlns:p14="http://schemas.microsoft.com/office/powerpoint/2010/main" val="328076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Recurrent Network (SRN)</a:t>
            </a:r>
          </a:p>
        </p:txBody>
      </p:sp>
      <p:sp>
        <p:nvSpPr>
          <p:cNvPr id="3" name="Content Placeholder 2"/>
          <p:cNvSpPr>
            <a:spLocks noGrp="1"/>
          </p:cNvSpPr>
          <p:nvPr>
            <p:ph idx="1"/>
          </p:nvPr>
        </p:nvSpPr>
        <p:spPr>
          <a:xfrm>
            <a:off x="690239" y="1028701"/>
            <a:ext cx="7772400" cy="2050742"/>
          </a:xfrm>
        </p:spPr>
        <p:txBody>
          <a:bodyPr/>
          <a:lstStyle/>
          <a:p>
            <a:r>
              <a:rPr lang="en-US"/>
              <a:t>Initially </a:t>
            </a:r>
            <a:r>
              <a:rPr lang="en-US" dirty="0"/>
              <a:t>developed by Jeff Elman (“</a:t>
            </a:r>
            <a:r>
              <a:rPr lang="en-US" i="1" dirty="0"/>
              <a:t>Finding structure in time</a:t>
            </a:r>
            <a:r>
              <a:rPr lang="en-US" dirty="0"/>
              <a:t>,” 1990).</a:t>
            </a:r>
          </a:p>
          <a:p>
            <a:r>
              <a:rPr lang="en-US" dirty="0"/>
              <a:t>Additional input to hidden layer is the state of the hidden layer in the previous time step.</a:t>
            </a:r>
          </a:p>
        </p:txBody>
      </p:sp>
      <p:sp>
        <p:nvSpPr>
          <p:cNvPr id="4" name="Slide Number Placeholder 3"/>
          <p:cNvSpPr>
            <a:spLocks noGrp="1"/>
          </p:cNvSpPr>
          <p:nvPr>
            <p:ph type="sldNum" sz="quarter" idx="11"/>
          </p:nvPr>
        </p:nvSpPr>
        <p:spPr/>
        <p:txBody>
          <a:bodyPr/>
          <a:lstStyle/>
          <a:p>
            <a:fld id="{1D553280-E9B5-4529-AC08-074397BE5D29}" type="slidenum">
              <a:rPr lang="en-US" smtClean="0">
                <a:solidFill>
                  <a:srgbClr val="000000"/>
                </a:solidFill>
              </a:rPr>
              <a:pPr/>
              <a:t>23</a:t>
            </a:fld>
            <a:endParaRPr lang="en-US">
              <a:solidFill>
                <a:srgbClr val="000000"/>
              </a:solidFill>
              <a:latin typeface="Times New Roman"/>
            </a:endParaRPr>
          </a:p>
        </p:txBody>
      </p:sp>
      <p:pic>
        <p:nvPicPr>
          <p:cNvPr id="5" name="Picture 2" descr="http://www.willamette.edu/%7Egorr/classes/cs449/Temporal/elma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31" y="3135346"/>
            <a:ext cx="3200400" cy="1851533"/>
          </a:xfrm>
          <a:prstGeom prst="rect">
            <a:avLst/>
          </a:prstGeom>
          <a:noFill/>
          <a:extLst>
            <a:ext uri="{909E8E84-426E-40DD-AFC4-6F175D3DCCD1}">
              <a14:hiddenFill xmlns:a14="http://schemas.microsoft.com/office/drawing/2010/main">
                <a:solidFill>
                  <a:srgbClr val="FFFFFF"/>
                </a:solidFill>
              </a14:hiddenFill>
            </a:ext>
          </a:extLst>
        </p:spPr>
      </p:pic>
      <p:pic>
        <p:nvPicPr>
          <p:cNvPr id="256002" name="Picture 2" descr="http://colah.github.io/posts/2015-08-Understanding-LSTMs/img/RNN-roll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926" y="3056453"/>
            <a:ext cx="1493205" cy="1738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02329" y="4835738"/>
            <a:ext cx="4532010" cy="307777"/>
          </a:xfrm>
          <a:prstGeom prst="rect">
            <a:avLst/>
          </a:prstGeom>
          <a:noFill/>
        </p:spPr>
        <p:txBody>
          <a:bodyPr wrap="none" rtlCol="0">
            <a:spAutoFit/>
          </a:bodyPr>
          <a:lstStyle/>
          <a:p>
            <a:pPr algn="ctr" fontAlgn="base">
              <a:spcBef>
                <a:spcPct val="0"/>
              </a:spcBef>
              <a:spcAft>
                <a:spcPct val="0"/>
              </a:spcAft>
            </a:pPr>
            <a:r>
              <a:rPr lang="en-US" kern="1200" dirty="0">
                <a:latin typeface="Times New Roman" pitchFamily="18" charset="0"/>
                <a:ea typeface="+mn-ea"/>
                <a:cs typeface="+mn-cs"/>
              </a:rPr>
              <a:t>http://colah.github.io/posts/2015-08-Understanding-LSTMs/</a:t>
            </a:r>
          </a:p>
        </p:txBody>
      </p:sp>
    </p:spTree>
    <p:extLst>
      <p:ext uri="{BB962C8B-B14F-4D97-AF65-F5344CB8AC3E}">
        <p14:creationId xmlns:p14="http://schemas.microsoft.com/office/powerpoint/2010/main" val="2520263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Unrolled RNN</a:t>
            </a:r>
          </a:p>
        </p:txBody>
      </p:sp>
      <p:sp>
        <p:nvSpPr>
          <p:cNvPr id="3" name="Content Placeholder 2"/>
          <p:cNvSpPr>
            <a:spLocks noGrp="1"/>
          </p:cNvSpPr>
          <p:nvPr>
            <p:ph idx="1"/>
          </p:nvPr>
        </p:nvSpPr>
        <p:spPr>
          <a:xfrm>
            <a:off x="714138" y="1291703"/>
            <a:ext cx="7772400" cy="988750"/>
          </a:xfrm>
        </p:spPr>
        <p:txBody>
          <a:bodyPr/>
          <a:lstStyle/>
          <a:p>
            <a:r>
              <a:rPr lang="en-US" dirty="0"/>
              <a:t>Behavior of RNN is perhaps best viewed by “unrolling” the network over time.</a:t>
            </a:r>
          </a:p>
        </p:txBody>
      </p:sp>
      <p:sp>
        <p:nvSpPr>
          <p:cNvPr id="4" name="Slide Number Placeholder 3"/>
          <p:cNvSpPr>
            <a:spLocks noGrp="1"/>
          </p:cNvSpPr>
          <p:nvPr>
            <p:ph type="sldNum" sz="quarter" idx="11"/>
          </p:nvPr>
        </p:nvSpPr>
        <p:spPr/>
        <p:txBody>
          <a:bodyPr/>
          <a:lstStyle/>
          <a:p>
            <a:fld id="{1D553280-E9B5-4529-AC08-074397BE5D29}" type="slidenum">
              <a:rPr lang="en-US" smtClean="0">
                <a:solidFill>
                  <a:srgbClr val="000000"/>
                </a:solidFill>
              </a:rPr>
              <a:pPr/>
              <a:t>24</a:t>
            </a:fld>
            <a:endParaRPr lang="en-US">
              <a:solidFill>
                <a:srgbClr val="000000"/>
              </a:solidFill>
              <a:latin typeface="Times New Roman"/>
            </a:endParaRPr>
          </a:p>
        </p:txBody>
      </p:sp>
      <p:pic>
        <p:nvPicPr>
          <p:cNvPr id="257026" name="Picture 2" descr="An unrolled recurrent neural 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373" y="2847696"/>
            <a:ext cx="6628208" cy="130579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a:off x="3488937" y="4341197"/>
            <a:ext cx="4052657" cy="1997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7" name="TextBox 6"/>
          <p:cNvSpPr txBox="1"/>
          <p:nvPr/>
        </p:nvSpPr>
        <p:spPr>
          <a:xfrm>
            <a:off x="5126082" y="4341181"/>
            <a:ext cx="862737" cy="523220"/>
          </a:xfrm>
          <a:prstGeom prst="rect">
            <a:avLst/>
          </a:prstGeom>
          <a:noFill/>
        </p:spPr>
        <p:txBody>
          <a:bodyPr wrap="none" rtlCol="0">
            <a:spAutoFit/>
          </a:bodyPr>
          <a:lstStyle/>
          <a:p>
            <a:pPr algn="ctr" fontAlgn="base">
              <a:spcBef>
                <a:spcPct val="0"/>
              </a:spcBef>
              <a:spcAft>
                <a:spcPct val="0"/>
              </a:spcAft>
            </a:pPr>
            <a:r>
              <a:rPr lang="en-US" sz="2800" b="1" kern="1200" dirty="0">
                <a:latin typeface="Times New Roman" pitchFamily="18" charset="0"/>
                <a:ea typeface="+mn-ea"/>
                <a:cs typeface="+mn-cs"/>
              </a:rPr>
              <a:t>time</a:t>
            </a:r>
          </a:p>
        </p:txBody>
      </p:sp>
    </p:spTree>
    <p:extLst>
      <p:ext uri="{BB962C8B-B14F-4D97-AF65-F5344CB8AC3E}">
        <p14:creationId xmlns:p14="http://schemas.microsoft.com/office/powerpoint/2010/main" val="3832128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RNN’s</a:t>
            </a:r>
          </a:p>
        </p:txBody>
      </p:sp>
      <p:sp>
        <p:nvSpPr>
          <p:cNvPr id="4" name="Slide Number Placeholder 3"/>
          <p:cNvSpPr>
            <a:spLocks noGrp="1"/>
          </p:cNvSpPr>
          <p:nvPr>
            <p:ph type="sldNum" sz="quarter" idx="11"/>
          </p:nvPr>
        </p:nvSpPr>
        <p:spPr>
          <a:xfrm>
            <a:off x="7239000" y="4800600"/>
            <a:ext cx="1905000" cy="342900"/>
          </a:xfrm>
        </p:spPr>
        <p:txBody>
          <a:bodyPr/>
          <a:lstStyle/>
          <a:p>
            <a:fld id="{1D553280-E9B5-4529-AC08-074397BE5D29}" type="slidenum">
              <a:rPr lang="en-US" smtClean="0">
                <a:solidFill>
                  <a:srgbClr val="000000"/>
                </a:solidFill>
              </a:rPr>
              <a:pPr/>
              <a:t>25</a:t>
            </a:fld>
            <a:endParaRPr lang="en-US" dirty="0">
              <a:solidFill>
                <a:srgbClr val="000000"/>
              </a:solidFill>
              <a:latin typeface="Times New Roman"/>
            </a:endParaRPr>
          </a:p>
        </p:txBody>
      </p:sp>
      <p:sp>
        <p:nvSpPr>
          <p:cNvPr id="60" name="TextBox 59"/>
          <p:cNvSpPr txBox="1"/>
          <p:nvPr/>
        </p:nvSpPr>
        <p:spPr>
          <a:xfrm>
            <a:off x="7511631" y="1258143"/>
            <a:ext cx="1196161" cy="707886"/>
          </a:xfrm>
          <a:prstGeom prst="rect">
            <a:avLst/>
          </a:prstGeom>
          <a:noFill/>
        </p:spPr>
        <p:txBody>
          <a:bodyPr wrap="none" rtlCol="0">
            <a:spAutoFit/>
          </a:bodyPr>
          <a:lstStyle/>
          <a:p>
            <a:r>
              <a:rPr lang="en-US" sz="2000" b="1" dirty="0">
                <a:solidFill>
                  <a:srgbClr val="C00000"/>
                </a:solidFill>
              </a:rPr>
              <a:t>Training</a:t>
            </a:r>
          </a:p>
          <a:p>
            <a:r>
              <a:rPr lang="en-US" sz="2000" b="1" dirty="0">
                <a:solidFill>
                  <a:srgbClr val="C00000"/>
                </a:solidFill>
              </a:rPr>
              <a:t> outputs</a:t>
            </a:r>
          </a:p>
        </p:txBody>
      </p:sp>
      <p:sp>
        <p:nvSpPr>
          <p:cNvPr id="61" name="TextBox 60"/>
          <p:cNvSpPr txBox="1"/>
          <p:nvPr/>
        </p:nvSpPr>
        <p:spPr>
          <a:xfrm>
            <a:off x="7546671" y="3796138"/>
            <a:ext cx="1266693" cy="707886"/>
          </a:xfrm>
          <a:prstGeom prst="rect">
            <a:avLst/>
          </a:prstGeom>
          <a:noFill/>
        </p:spPr>
        <p:txBody>
          <a:bodyPr wrap="none" rtlCol="0">
            <a:spAutoFit/>
          </a:bodyPr>
          <a:lstStyle/>
          <a:p>
            <a:r>
              <a:rPr lang="en-US" sz="2000" b="1" dirty="0">
                <a:solidFill>
                  <a:srgbClr val="C00000"/>
                </a:solidFill>
              </a:rPr>
              <a:t>Training </a:t>
            </a:r>
          </a:p>
          <a:p>
            <a:r>
              <a:rPr lang="en-US" sz="2000" b="1" dirty="0">
                <a:solidFill>
                  <a:srgbClr val="C00000"/>
                </a:solidFill>
              </a:rPr>
              <a:t>inputs</a:t>
            </a:r>
          </a:p>
        </p:txBody>
      </p:sp>
      <p:sp>
        <p:nvSpPr>
          <p:cNvPr id="86" name="TextBox 85"/>
          <p:cNvSpPr txBox="1"/>
          <p:nvPr/>
        </p:nvSpPr>
        <p:spPr>
          <a:xfrm>
            <a:off x="4119691" y="4553393"/>
            <a:ext cx="2978701" cy="400110"/>
          </a:xfrm>
          <a:prstGeom prst="rect">
            <a:avLst/>
          </a:prstGeom>
          <a:noFill/>
        </p:spPr>
        <p:txBody>
          <a:bodyPr wrap="none" rtlCol="0">
            <a:spAutoFit/>
          </a:bodyPr>
          <a:lstStyle/>
          <a:p>
            <a:r>
              <a:rPr lang="en-US" sz="2000" b="1" i="1" dirty="0">
                <a:solidFill>
                  <a:srgbClr val="C00000"/>
                </a:solidFill>
              </a:rPr>
              <a:t>backpropagated errors</a:t>
            </a:r>
          </a:p>
        </p:txBody>
      </p:sp>
      <p:cxnSp>
        <p:nvCxnSpPr>
          <p:cNvPr id="136" name="Straight Arrow Connector 135"/>
          <p:cNvCxnSpPr>
            <a:cxnSpLocks/>
          </p:cNvCxnSpPr>
          <p:nvPr/>
        </p:nvCxnSpPr>
        <p:spPr bwMode="auto">
          <a:xfrm flipH="1" flipV="1">
            <a:off x="3581696" y="4577808"/>
            <a:ext cx="4119237" cy="2663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137" name="Rectangle: Rounded Corners 12"/>
          <p:cNvSpPr/>
          <p:nvPr/>
        </p:nvSpPr>
        <p:spPr bwMode="auto">
          <a:xfrm>
            <a:off x="2435721" y="2397068"/>
            <a:ext cx="923278" cy="1029810"/>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pic>
        <p:nvPicPr>
          <p:cNvPr id="138" name="Picture 2" descr="An unrolled recurrent neural 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0014" y="1511744"/>
            <a:ext cx="5925615" cy="155650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An unrolled recurrent neural 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16" y="2791329"/>
            <a:ext cx="5925615" cy="1556502"/>
          </a:xfrm>
          <a:prstGeom prst="rect">
            <a:avLst/>
          </a:prstGeom>
          <a:noFill/>
          <a:extLst>
            <a:ext uri="{909E8E84-426E-40DD-AFC4-6F175D3DCCD1}">
              <a14:hiddenFill xmlns:a14="http://schemas.microsoft.com/office/drawing/2010/main">
                <a:solidFill>
                  <a:srgbClr val="FFFFFF"/>
                </a:solidFill>
              </a14:hiddenFill>
            </a:ext>
          </a:extLst>
        </p:spPr>
      </p:pic>
      <p:grpSp>
        <p:nvGrpSpPr>
          <p:cNvPr id="140" name="Group 139"/>
          <p:cNvGrpSpPr/>
          <p:nvPr/>
        </p:nvGrpSpPr>
        <p:grpSpPr>
          <a:xfrm>
            <a:off x="7106690" y="1404277"/>
            <a:ext cx="360996" cy="400110"/>
            <a:chOff x="4716781" y="3260786"/>
            <a:chExt cx="360996" cy="400110"/>
          </a:xfrm>
        </p:grpSpPr>
        <p:sp>
          <p:nvSpPr>
            <p:cNvPr id="141" name="Flowchart: Connector 140"/>
            <p:cNvSpPr/>
            <p:nvPr/>
          </p:nvSpPr>
          <p:spPr bwMode="auto">
            <a:xfrm>
              <a:off x="4753155" y="3355675"/>
              <a:ext cx="258792" cy="276046"/>
            </a:xfrm>
            <a:prstGeom prst="flowChartConnector">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p:txBody>
        </p:sp>
        <p:sp>
          <p:nvSpPr>
            <p:cNvPr id="142" name="TextBox 141"/>
            <p:cNvSpPr txBox="1"/>
            <p:nvPr/>
          </p:nvSpPr>
          <p:spPr>
            <a:xfrm>
              <a:off x="4716781" y="3260786"/>
              <a:ext cx="360996" cy="400110"/>
            </a:xfrm>
            <a:prstGeom prst="rect">
              <a:avLst/>
            </a:prstGeom>
            <a:noFill/>
          </p:spPr>
          <p:txBody>
            <a:bodyPr wrap="none" rtlCol="0">
              <a:spAutoFit/>
            </a:bodyPr>
            <a:lstStyle/>
            <a:p>
              <a:r>
                <a:rPr lang="en-US" dirty="0" err="1"/>
                <a:t>y</a:t>
              </a:r>
              <a:r>
                <a:rPr lang="en-US" baseline="-25000" dirty="0" err="1"/>
                <a:t>t</a:t>
              </a:r>
              <a:endParaRPr lang="en-US" dirty="0"/>
            </a:p>
          </p:txBody>
        </p:sp>
      </p:grpSp>
      <p:grpSp>
        <p:nvGrpSpPr>
          <p:cNvPr id="143" name="Group 142"/>
          <p:cNvGrpSpPr/>
          <p:nvPr/>
        </p:nvGrpSpPr>
        <p:grpSpPr>
          <a:xfrm>
            <a:off x="5644768" y="1401402"/>
            <a:ext cx="397866" cy="400110"/>
            <a:chOff x="4698346" y="3260786"/>
            <a:chExt cx="397866" cy="400110"/>
          </a:xfrm>
        </p:grpSpPr>
        <p:sp>
          <p:nvSpPr>
            <p:cNvPr id="144" name="Flowchart: Connector 143"/>
            <p:cNvSpPr/>
            <p:nvPr/>
          </p:nvSpPr>
          <p:spPr bwMode="auto">
            <a:xfrm>
              <a:off x="4753155" y="3355675"/>
              <a:ext cx="258792" cy="276046"/>
            </a:xfrm>
            <a:prstGeom prst="flowChartConnector">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p:txBody>
        </p:sp>
        <p:sp>
          <p:nvSpPr>
            <p:cNvPr id="145" name="TextBox 144"/>
            <p:cNvSpPr txBox="1"/>
            <p:nvPr/>
          </p:nvSpPr>
          <p:spPr>
            <a:xfrm>
              <a:off x="4698346" y="3260786"/>
              <a:ext cx="397866" cy="400110"/>
            </a:xfrm>
            <a:prstGeom prst="rect">
              <a:avLst/>
            </a:prstGeom>
            <a:noFill/>
          </p:spPr>
          <p:txBody>
            <a:bodyPr wrap="none" rtlCol="0">
              <a:spAutoFit/>
            </a:bodyPr>
            <a:lstStyle/>
            <a:p>
              <a:r>
                <a:rPr lang="en-US" dirty="0"/>
                <a:t>y</a:t>
              </a:r>
              <a:r>
                <a:rPr lang="en-US" baseline="-25000" dirty="0"/>
                <a:t>2</a:t>
              </a:r>
              <a:endParaRPr lang="en-US" dirty="0"/>
            </a:p>
          </p:txBody>
        </p:sp>
      </p:grpSp>
      <p:grpSp>
        <p:nvGrpSpPr>
          <p:cNvPr id="146" name="Group 145"/>
          <p:cNvGrpSpPr/>
          <p:nvPr/>
        </p:nvGrpSpPr>
        <p:grpSpPr>
          <a:xfrm>
            <a:off x="3907983" y="1415780"/>
            <a:ext cx="397866" cy="400110"/>
            <a:chOff x="4698346" y="3260786"/>
            <a:chExt cx="397866" cy="400110"/>
          </a:xfrm>
        </p:grpSpPr>
        <p:sp>
          <p:nvSpPr>
            <p:cNvPr id="147" name="Flowchart: Connector 146"/>
            <p:cNvSpPr/>
            <p:nvPr/>
          </p:nvSpPr>
          <p:spPr bwMode="auto">
            <a:xfrm>
              <a:off x="4753155" y="3355675"/>
              <a:ext cx="258792" cy="276046"/>
            </a:xfrm>
            <a:prstGeom prst="flowChartConnector">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p:txBody>
        </p:sp>
        <p:sp>
          <p:nvSpPr>
            <p:cNvPr id="148" name="TextBox 147"/>
            <p:cNvSpPr txBox="1"/>
            <p:nvPr/>
          </p:nvSpPr>
          <p:spPr>
            <a:xfrm>
              <a:off x="4698346" y="3260786"/>
              <a:ext cx="397866" cy="400110"/>
            </a:xfrm>
            <a:prstGeom prst="rect">
              <a:avLst/>
            </a:prstGeom>
            <a:noFill/>
          </p:spPr>
          <p:txBody>
            <a:bodyPr wrap="none" rtlCol="0">
              <a:spAutoFit/>
            </a:bodyPr>
            <a:lstStyle/>
            <a:p>
              <a:r>
                <a:rPr lang="en-US" dirty="0"/>
                <a:t>y</a:t>
              </a:r>
              <a:r>
                <a:rPr lang="en-US" baseline="-25000" dirty="0"/>
                <a:t>0</a:t>
              </a:r>
              <a:endParaRPr lang="en-US" dirty="0"/>
            </a:p>
          </p:txBody>
        </p:sp>
      </p:grpSp>
      <p:grpSp>
        <p:nvGrpSpPr>
          <p:cNvPr id="149" name="Group 148"/>
          <p:cNvGrpSpPr/>
          <p:nvPr/>
        </p:nvGrpSpPr>
        <p:grpSpPr>
          <a:xfrm>
            <a:off x="4767749" y="1421532"/>
            <a:ext cx="397866" cy="400110"/>
            <a:chOff x="4698346" y="3260786"/>
            <a:chExt cx="397866" cy="400110"/>
          </a:xfrm>
        </p:grpSpPr>
        <p:sp>
          <p:nvSpPr>
            <p:cNvPr id="150" name="Flowchart: Connector 149"/>
            <p:cNvSpPr/>
            <p:nvPr/>
          </p:nvSpPr>
          <p:spPr bwMode="auto">
            <a:xfrm>
              <a:off x="4753155" y="3355675"/>
              <a:ext cx="258792" cy="276046"/>
            </a:xfrm>
            <a:prstGeom prst="flowChartConnector">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p:txBody>
        </p:sp>
        <p:sp>
          <p:nvSpPr>
            <p:cNvPr id="151" name="TextBox 150"/>
            <p:cNvSpPr txBox="1"/>
            <p:nvPr/>
          </p:nvSpPr>
          <p:spPr>
            <a:xfrm>
              <a:off x="4698346" y="3260786"/>
              <a:ext cx="397866" cy="400110"/>
            </a:xfrm>
            <a:prstGeom prst="rect">
              <a:avLst/>
            </a:prstGeom>
            <a:noFill/>
          </p:spPr>
          <p:txBody>
            <a:bodyPr wrap="none" rtlCol="0">
              <a:spAutoFit/>
            </a:bodyPr>
            <a:lstStyle/>
            <a:p>
              <a:r>
                <a:rPr lang="en-US" dirty="0"/>
                <a:t>y</a:t>
              </a:r>
              <a:r>
                <a:rPr lang="en-US" baseline="-25000" dirty="0"/>
                <a:t>1</a:t>
              </a:r>
              <a:endParaRPr lang="en-US" dirty="0"/>
            </a:p>
          </p:txBody>
        </p:sp>
      </p:grpSp>
      <p:sp>
        <p:nvSpPr>
          <p:cNvPr id="152" name="Rectangle 151"/>
          <p:cNvSpPr/>
          <p:nvPr/>
        </p:nvSpPr>
        <p:spPr bwMode="auto">
          <a:xfrm>
            <a:off x="7022294" y="2146149"/>
            <a:ext cx="500332" cy="340735"/>
          </a:xfrm>
          <a:prstGeom prst="rect">
            <a:avLst/>
          </a:prstGeom>
          <a:solidFill>
            <a:srgbClr val="CCFF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a:t>
            </a:r>
          </a:p>
        </p:txBody>
      </p:sp>
      <p:sp>
        <p:nvSpPr>
          <p:cNvPr id="153" name="Rectangle 152"/>
          <p:cNvSpPr/>
          <p:nvPr/>
        </p:nvSpPr>
        <p:spPr bwMode="auto">
          <a:xfrm>
            <a:off x="5570182" y="2126022"/>
            <a:ext cx="500332" cy="340735"/>
          </a:xfrm>
          <a:prstGeom prst="rect">
            <a:avLst/>
          </a:prstGeom>
          <a:solidFill>
            <a:srgbClr val="CCFF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a:t>
            </a:r>
          </a:p>
        </p:txBody>
      </p:sp>
      <p:sp>
        <p:nvSpPr>
          <p:cNvPr id="154" name="Rectangle 153"/>
          <p:cNvSpPr/>
          <p:nvPr/>
        </p:nvSpPr>
        <p:spPr bwMode="auto">
          <a:xfrm>
            <a:off x="4713290" y="2140399"/>
            <a:ext cx="500332" cy="340735"/>
          </a:xfrm>
          <a:prstGeom prst="rect">
            <a:avLst/>
          </a:prstGeom>
          <a:solidFill>
            <a:srgbClr val="CCFF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a:t>
            </a:r>
          </a:p>
        </p:txBody>
      </p:sp>
      <p:sp>
        <p:nvSpPr>
          <p:cNvPr id="155" name="Rectangle 154"/>
          <p:cNvSpPr/>
          <p:nvPr/>
        </p:nvSpPr>
        <p:spPr bwMode="auto">
          <a:xfrm>
            <a:off x="3839146" y="2128898"/>
            <a:ext cx="500332" cy="340735"/>
          </a:xfrm>
          <a:prstGeom prst="rect">
            <a:avLst/>
          </a:prstGeom>
          <a:solidFill>
            <a:srgbClr val="CCFF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a:t>
            </a:r>
          </a:p>
        </p:txBody>
      </p:sp>
      <p:sp>
        <p:nvSpPr>
          <p:cNvPr id="156" name="Rectangle 155"/>
          <p:cNvSpPr/>
          <p:nvPr/>
        </p:nvSpPr>
        <p:spPr bwMode="auto">
          <a:xfrm>
            <a:off x="1371992" y="1490540"/>
            <a:ext cx="2044460" cy="307100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57" name="Rectangle 156"/>
          <p:cNvSpPr/>
          <p:nvPr/>
        </p:nvSpPr>
        <p:spPr bwMode="auto">
          <a:xfrm>
            <a:off x="4371109" y="1987358"/>
            <a:ext cx="313267" cy="402291"/>
          </a:xfrm>
          <a:prstGeom prst="rect">
            <a:avLst/>
          </a:prstGeom>
          <a:solidFill>
            <a:schemeClr val="bg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58" name="Rectangle 157"/>
          <p:cNvSpPr/>
          <p:nvPr/>
        </p:nvSpPr>
        <p:spPr bwMode="auto">
          <a:xfrm>
            <a:off x="5234709" y="2131291"/>
            <a:ext cx="313267" cy="402291"/>
          </a:xfrm>
          <a:prstGeom prst="rect">
            <a:avLst/>
          </a:prstGeom>
          <a:solidFill>
            <a:schemeClr val="bg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59" name="Rectangle 158"/>
          <p:cNvSpPr/>
          <p:nvPr/>
        </p:nvSpPr>
        <p:spPr bwMode="auto">
          <a:xfrm>
            <a:off x="6098309" y="2080491"/>
            <a:ext cx="897467" cy="402291"/>
          </a:xfrm>
          <a:prstGeom prst="rect">
            <a:avLst/>
          </a:prstGeom>
          <a:solidFill>
            <a:schemeClr val="bg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3" name="Content Placeholder 2"/>
          <p:cNvSpPr>
            <a:spLocks noGrp="1"/>
          </p:cNvSpPr>
          <p:nvPr>
            <p:ph idx="1"/>
          </p:nvPr>
        </p:nvSpPr>
        <p:spPr>
          <a:xfrm>
            <a:off x="496026" y="980083"/>
            <a:ext cx="3120941" cy="4045730"/>
          </a:xfrm>
        </p:spPr>
        <p:txBody>
          <a:bodyPr/>
          <a:lstStyle/>
          <a:p>
            <a:r>
              <a:rPr lang="en-US" sz="2800" dirty="0"/>
              <a:t>RNNs can be trained using “backpropagation through time.”</a:t>
            </a:r>
          </a:p>
          <a:p>
            <a:r>
              <a:rPr lang="en-US" sz="2800" dirty="0"/>
              <a:t>Can viewed as applying normal backprop to the unrolled network.</a:t>
            </a:r>
          </a:p>
        </p:txBody>
      </p:sp>
    </p:spTree>
    <p:extLst>
      <p:ext uri="{BB962C8B-B14F-4D97-AF65-F5344CB8AC3E}">
        <p14:creationId xmlns:p14="http://schemas.microsoft.com/office/powerpoint/2010/main" val="205724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Vanishing/Exploding Gradient Problem</a:t>
            </a:r>
          </a:p>
        </p:txBody>
      </p:sp>
      <p:sp>
        <p:nvSpPr>
          <p:cNvPr id="3" name="Content Placeholder 2"/>
          <p:cNvSpPr>
            <a:spLocks noGrp="1"/>
          </p:cNvSpPr>
          <p:nvPr>
            <p:ph idx="1"/>
          </p:nvPr>
        </p:nvSpPr>
        <p:spPr/>
        <p:txBody>
          <a:bodyPr/>
          <a:lstStyle/>
          <a:p>
            <a:r>
              <a:rPr lang="en-US" dirty="0"/>
              <a:t>Backpropagated errors multiply at each layer, resulting in exponential decay (if derivative is small) or growth (if derivative is large).</a:t>
            </a:r>
          </a:p>
          <a:p>
            <a:r>
              <a:rPr lang="en-US" dirty="0">
                <a:solidFill>
                  <a:srgbClr val="000000"/>
                </a:solidFill>
                <a:latin typeface="Times New Roman"/>
              </a:rPr>
              <a:t>Makes it very difficult train deep networks, or simple recurrent networks over many time steps.</a:t>
            </a:r>
          </a:p>
          <a:p>
            <a:endParaRPr lang="en-US" dirty="0">
              <a:solidFill>
                <a:srgbClr val="000000"/>
              </a:solidFill>
              <a:latin typeface="Times New Roman"/>
            </a:endParaRPr>
          </a:p>
        </p:txBody>
      </p:sp>
      <p:sp>
        <p:nvSpPr>
          <p:cNvPr id="4" name="Slide Number Placeholder 3"/>
          <p:cNvSpPr>
            <a:spLocks noGrp="1"/>
          </p:cNvSpPr>
          <p:nvPr>
            <p:ph type="sldNum" sz="quarter" idx="11"/>
          </p:nvPr>
        </p:nvSpPr>
        <p:spPr/>
        <p:txBody>
          <a:bodyPr/>
          <a:lstStyle/>
          <a:p>
            <a:fld id="{1D553280-E9B5-4529-AC08-074397BE5D29}" type="slidenum">
              <a:rPr lang="en-US" smtClean="0">
                <a:solidFill>
                  <a:srgbClr val="000000"/>
                </a:solidFill>
              </a:rPr>
              <a:pPr/>
              <a:t>26</a:t>
            </a:fld>
            <a:endParaRPr lang="en-US">
              <a:solidFill>
                <a:srgbClr val="000000"/>
              </a:solidFill>
              <a:latin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Distance Dependencies</a:t>
            </a:r>
          </a:p>
        </p:txBody>
      </p:sp>
      <p:sp>
        <p:nvSpPr>
          <p:cNvPr id="3" name="Content Placeholder 2"/>
          <p:cNvSpPr>
            <a:spLocks noGrp="1"/>
          </p:cNvSpPr>
          <p:nvPr>
            <p:ph idx="1"/>
          </p:nvPr>
        </p:nvSpPr>
        <p:spPr>
          <a:xfrm>
            <a:off x="685800" y="1028702"/>
            <a:ext cx="7772400" cy="984647"/>
          </a:xfrm>
        </p:spPr>
        <p:txBody>
          <a:bodyPr/>
          <a:lstStyle/>
          <a:p>
            <a:r>
              <a:rPr lang="en-US" sz="2800" dirty="0"/>
              <a:t>It is very difficult to train SRNs to retain information over many time steps.</a:t>
            </a:r>
          </a:p>
          <a:p>
            <a:r>
              <a:rPr lang="en-US" sz="2800" dirty="0"/>
              <a:t>This make is very difficult to learn SRNs that handle long-distance dependencies, such as subject-verb agreement.</a:t>
            </a:r>
          </a:p>
        </p:txBody>
      </p:sp>
      <p:sp>
        <p:nvSpPr>
          <p:cNvPr id="4" name="Slide Number Placeholder 3"/>
          <p:cNvSpPr>
            <a:spLocks noGrp="1"/>
          </p:cNvSpPr>
          <p:nvPr>
            <p:ph type="sldNum" sz="quarter" idx="11"/>
          </p:nvPr>
        </p:nvSpPr>
        <p:spPr/>
        <p:txBody>
          <a:bodyPr/>
          <a:lstStyle/>
          <a:p>
            <a:fld id="{1D553280-E9B5-4529-AC08-074397BE5D29}" type="slidenum">
              <a:rPr lang="en-US">
                <a:solidFill>
                  <a:srgbClr val="000000"/>
                </a:solidFill>
              </a:rPr>
              <a:pPr/>
              <a:t>27</a:t>
            </a:fld>
            <a:endParaRPr lang="en-US">
              <a:solidFill>
                <a:srgbClr val="000000"/>
              </a:solidFill>
              <a:latin typeface="Times New Roman"/>
            </a:endParaRPr>
          </a:p>
        </p:txBody>
      </p:sp>
      <p:pic>
        <p:nvPicPr>
          <p:cNvPr id="7" name="Picture 6" descr="Neural networks struggle with long term dependencies."/>
          <p:cNvPicPr>
            <a:picLocks noChangeAspect="1"/>
          </p:cNvPicPr>
          <p:nvPr/>
        </p:nvPicPr>
        <p:blipFill>
          <a:blip r:embed="rId3" cstate="print"/>
          <a:stretch>
            <a:fillRect/>
          </a:stretch>
        </p:blipFill>
        <p:spPr>
          <a:xfrm>
            <a:off x="1533739" y="3304329"/>
            <a:ext cx="5757899" cy="1486081"/>
          </a:xfrm>
          <a:prstGeom prst="rect">
            <a:avLst/>
          </a:prstGeom>
        </p:spPr>
      </p:pic>
    </p:spTree>
    <p:extLst>
      <p:ext uri="{BB962C8B-B14F-4D97-AF65-F5344CB8AC3E}">
        <p14:creationId xmlns:p14="http://schemas.microsoft.com/office/powerpoint/2010/main" val="3460146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Short Term Memory (LSTM)</a:t>
            </a:r>
          </a:p>
        </p:txBody>
      </p:sp>
      <p:sp>
        <p:nvSpPr>
          <p:cNvPr id="3" name="Content Placeholder 2"/>
          <p:cNvSpPr>
            <a:spLocks noGrp="1"/>
          </p:cNvSpPr>
          <p:nvPr>
            <p:ph idx="1"/>
          </p:nvPr>
        </p:nvSpPr>
        <p:spPr>
          <a:xfrm>
            <a:off x="685800" y="1028700"/>
            <a:ext cx="7992174" cy="3515916"/>
          </a:xfrm>
        </p:spPr>
        <p:txBody>
          <a:bodyPr/>
          <a:lstStyle/>
          <a:p>
            <a:r>
              <a:rPr lang="en-US" sz="2800" dirty="0"/>
              <a:t>LSTM networks, add additional gating units in each memory cell (</a:t>
            </a:r>
            <a:r>
              <a:rPr lang="en-US" sz="2800" dirty="0" err="1"/>
              <a:t>Hochreiter</a:t>
            </a:r>
            <a:r>
              <a:rPr lang="en-US" sz="2800" dirty="0"/>
              <a:t> &amp; </a:t>
            </a:r>
            <a:r>
              <a:rPr lang="en-US" sz="2800" dirty="0" err="1"/>
              <a:t>Schmidhuber</a:t>
            </a:r>
            <a:r>
              <a:rPr lang="en-US" sz="2800" dirty="0"/>
              <a:t>, 1997).</a:t>
            </a:r>
          </a:p>
          <a:p>
            <a:pPr lvl="1"/>
            <a:r>
              <a:rPr lang="en-US" sz="2400" dirty="0"/>
              <a:t>Forget gate</a:t>
            </a:r>
          </a:p>
          <a:p>
            <a:pPr lvl="1"/>
            <a:r>
              <a:rPr lang="en-US" sz="2400" dirty="0"/>
              <a:t>Input gate</a:t>
            </a:r>
          </a:p>
          <a:p>
            <a:pPr lvl="1"/>
            <a:r>
              <a:rPr lang="en-US" sz="2400" dirty="0"/>
              <a:t>Output gate</a:t>
            </a:r>
          </a:p>
          <a:p>
            <a:r>
              <a:rPr lang="en-US" sz="2800" dirty="0"/>
              <a:t>Prevents vanishing/exploding gradient problem and allows network to retain state information over longer periods of time.</a:t>
            </a:r>
          </a:p>
        </p:txBody>
      </p:sp>
      <p:sp>
        <p:nvSpPr>
          <p:cNvPr id="4" name="Slide Number Placeholder 3"/>
          <p:cNvSpPr>
            <a:spLocks noGrp="1"/>
          </p:cNvSpPr>
          <p:nvPr>
            <p:ph type="sldNum" sz="quarter" idx="11"/>
          </p:nvPr>
        </p:nvSpPr>
        <p:spPr/>
        <p:txBody>
          <a:bodyPr/>
          <a:lstStyle/>
          <a:p>
            <a:fld id="{1D553280-E9B5-4529-AC08-074397BE5D29}" type="slidenum">
              <a:rPr lang="en-US">
                <a:solidFill>
                  <a:srgbClr val="000000"/>
                </a:solidFill>
              </a:rPr>
              <a:pPr/>
              <a:t>28</a:t>
            </a:fld>
            <a:endParaRPr lang="en-US">
              <a:solidFill>
                <a:srgbClr val="000000"/>
              </a:solidFill>
              <a:latin typeface="Times New Roman"/>
            </a:endParaRPr>
          </a:p>
        </p:txBody>
      </p:sp>
    </p:spTree>
    <p:extLst>
      <p:ext uri="{BB962C8B-B14F-4D97-AF65-F5344CB8AC3E}">
        <p14:creationId xmlns:p14="http://schemas.microsoft.com/office/powerpoint/2010/main" val="1008472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 Architecture</a:t>
            </a:r>
          </a:p>
        </p:txBody>
      </p:sp>
      <p:pic>
        <p:nvPicPr>
          <p:cNvPr id="5" name="Content Placeholder 4" descr="A LSTM neural network."/>
          <p:cNvPicPr>
            <a:picLocks noGrp="1" noChangeAspect="1"/>
          </p:cNvPicPr>
          <p:nvPr>
            <p:ph idx="1"/>
          </p:nvPr>
        </p:nvPicPr>
        <p:blipFill>
          <a:blip r:embed="rId3" cstate="print"/>
          <a:stretch>
            <a:fillRect/>
          </a:stretch>
        </p:blipFill>
        <p:spPr>
          <a:xfrm>
            <a:off x="727810" y="1328737"/>
            <a:ext cx="7772400" cy="2190230"/>
          </a:xfrm>
        </p:spPr>
      </p:pic>
      <p:sp>
        <p:nvSpPr>
          <p:cNvPr id="4" name="Slide Number Placeholder 3"/>
          <p:cNvSpPr>
            <a:spLocks noGrp="1"/>
          </p:cNvSpPr>
          <p:nvPr>
            <p:ph type="sldNum" sz="quarter" idx="11"/>
          </p:nvPr>
        </p:nvSpPr>
        <p:spPr/>
        <p:txBody>
          <a:bodyPr/>
          <a:lstStyle/>
          <a:p>
            <a:fld id="{1D553280-E9B5-4529-AC08-074397BE5D29}" type="slidenum">
              <a:rPr lang="en-US">
                <a:solidFill>
                  <a:srgbClr val="000000"/>
                </a:solidFill>
              </a:rPr>
              <a:pPr/>
              <a:t>29</a:t>
            </a:fld>
            <a:endParaRPr lang="en-US">
              <a:solidFill>
                <a:srgbClr val="000000"/>
              </a:solidFill>
              <a:latin typeface="Times New Roman"/>
            </a:endParaRPr>
          </a:p>
        </p:txBody>
      </p:sp>
      <p:pic>
        <p:nvPicPr>
          <p:cNvPr id="6" name="Picture 5"/>
          <p:cNvPicPr>
            <a:picLocks noChangeAspect="1"/>
          </p:cNvPicPr>
          <p:nvPr/>
        </p:nvPicPr>
        <p:blipFill>
          <a:blip r:embed="rId4" cstate="print"/>
          <a:stretch>
            <a:fillRect/>
          </a:stretch>
        </p:blipFill>
        <p:spPr>
          <a:xfrm>
            <a:off x="962028" y="3807620"/>
            <a:ext cx="6727539" cy="940497"/>
          </a:xfrm>
          <a:prstGeom prst="rect">
            <a:avLst/>
          </a:prstGeom>
        </p:spPr>
      </p:pic>
    </p:spTree>
    <p:extLst>
      <p:ext uri="{BB962C8B-B14F-4D97-AF65-F5344CB8AC3E}">
        <p14:creationId xmlns:p14="http://schemas.microsoft.com/office/powerpoint/2010/main" val="241179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Brief History of Machine Learning</a:t>
            </a:r>
          </a:p>
        </p:txBody>
      </p:sp>
      <p:sp>
        <p:nvSpPr>
          <p:cNvPr id="3" name="Content Placeholder 2"/>
          <p:cNvSpPr>
            <a:spLocks noGrp="1"/>
          </p:cNvSpPr>
          <p:nvPr>
            <p:ph idx="1"/>
          </p:nvPr>
        </p:nvSpPr>
        <p:spPr>
          <a:xfrm>
            <a:off x="685805" y="1028700"/>
            <a:ext cx="8078893" cy="3515916"/>
          </a:xfrm>
        </p:spPr>
        <p:txBody>
          <a:bodyPr/>
          <a:lstStyle/>
          <a:p>
            <a:r>
              <a:rPr lang="en-US" sz="2800" dirty="0"/>
              <a:t>Single-layer neural networks (1957-1969)</a:t>
            </a:r>
          </a:p>
          <a:p>
            <a:r>
              <a:rPr lang="en-US" sz="2800" dirty="0"/>
              <a:t>Symbolic AI &amp; knowledge engineering (1970-1985)</a:t>
            </a:r>
          </a:p>
          <a:p>
            <a:r>
              <a:rPr lang="en-US" sz="2800" dirty="0"/>
              <a:t>Multi-layer NNs and symbolic learning (1985-1995)</a:t>
            </a:r>
          </a:p>
          <a:p>
            <a:r>
              <a:rPr lang="en-US" sz="2800" dirty="0"/>
              <a:t>Statistical (Bayesian) learning and kernel methods (1995-2010)</a:t>
            </a:r>
          </a:p>
          <a:p>
            <a:r>
              <a:rPr lang="en-US" sz="2800" dirty="0"/>
              <a:t>Deep learning (</a:t>
            </a:r>
            <a:r>
              <a:rPr lang="en-US" sz="2800" dirty="0" err="1"/>
              <a:t>CNNs,RNNs,Transformers</a:t>
            </a:r>
            <a:r>
              <a:rPr lang="en-US" sz="2800" dirty="0"/>
              <a:t>) (2010-?)</a:t>
            </a:r>
          </a:p>
          <a:p>
            <a:endParaRPr lang="en-US" dirty="0"/>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3</a:t>
            </a:fld>
            <a:endParaRPr lang="en-US">
              <a:solidFill>
                <a:srgbClr val="000000"/>
              </a:solidFill>
              <a:latin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Bi-directional LSTM (Bi-LSTM)</a:t>
            </a:r>
          </a:p>
        </p:txBody>
      </p:sp>
      <p:sp>
        <p:nvSpPr>
          <p:cNvPr id="3" name="Content Placeholder 2"/>
          <p:cNvSpPr>
            <a:spLocks noGrp="1"/>
          </p:cNvSpPr>
          <p:nvPr>
            <p:ph idx="1"/>
          </p:nvPr>
        </p:nvSpPr>
        <p:spPr>
          <a:xfrm>
            <a:off x="112529" y="1146914"/>
            <a:ext cx="3340369" cy="1732186"/>
          </a:xfrm>
        </p:spPr>
        <p:txBody>
          <a:bodyPr/>
          <a:lstStyle/>
          <a:p>
            <a:r>
              <a:rPr lang="en-US" sz="2100" dirty="0"/>
              <a:t>Separate LSTMs process sequence forward and backward and hidden layers at each time step are concatenated to form the cell output.</a:t>
            </a:r>
          </a:p>
        </p:txBody>
      </p:sp>
      <p:sp>
        <p:nvSpPr>
          <p:cNvPr id="4" name="Slide Number Placeholder 3"/>
          <p:cNvSpPr>
            <a:spLocks noGrp="1"/>
          </p:cNvSpPr>
          <p:nvPr>
            <p:ph type="sldNum" sz="quarter" idx="11"/>
          </p:nvPr>
        </p:nvSpPr>
        <p:spPr/>
        <p:txBody>
          <a:bodyPr/>
          <a:lstStyle/>
          <a:p>
            <a:fld id="{1D553280-E9B5-4529-AC08-074397BE5D29}" type="slidenum">
              <a:rPr lang="en-US" smtClean="0"/>
              <a:pPr/>
              <a:t>30</a:t>
            </a:fld>
            <a:endParaRPr lang="en-US">
              <a:latin typeface="+mn-lt"/>
            </a:endParaRPr>
          </a:p>
        </p:txBody>
      </p:sp>
      <p:grpSp>
        <p:nvGrpSpPr>
          <p:cNvPr id="33" name="Group 32">
            <a:extLst>
              <a:ext uri="{FF2B5EF4-FFF2-40B4-BE49-F238E27FC236}">
                <a16:creationId xmlns:a16="http://schemas.microsoft.com/office/drawing/2014/main" id="{D39EADBC-99C8-4F3F-9C6B-927C2190DBB3}"/>
              </a:ext>
            </a:extLst>
          </p:cNvPr>
          <p:cNvGrpSpPr/>
          <p:nvPr/>
        </p:nvGrpSpPr>
        <p:grpSpPr>
          <a:xfrm>
            <a:off x="7368572" y="2879100"/>
            <a:ext cx="449248" cy="315242"/>
            <a:chOff x="3547904" y="4645378"/>
            <a:chExt cx="449248" cy="315242"/>
          </a:xfrm>
        </p:grpSpPr>
        <p:cxnSp>
          <p:nvCxnSpPr>
            <p:cNvPr id="67" name="Straight Arrow Connector 66">
              <a:extLst>
                <a:ext uri="{FF2B5EF4-FFF2-40B4-BE49-F238E27FC236}">
                  <a16:creationId xmlns:a16="http://schemas.microsoft.com/office/drawing/2014/main" id="{6F399F77-2AAC-4D1E-9CAA-E1843B9772E1}"/>
                </a:ext>
              </a:extLst>
            </p:cNvPr>
            <p:cNvCxnSpPr>
              <a:cxnSpLocks/>
            </p:cNvCxnSpPr>
            <p:nvPr/>
          </p:nvCxnSpPr>
          <p:spPr bwMode="auto">
            <a:xfrm>
              <a:off x="3717117" y="4778290"/>
              <a:ext cx="280035"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8" name="Straight Connector 67">
              <a:extLst>
                <a:ext uri="{FF2B5EF4-FFF2-40B4-BE49-F238E27FC236}">
                  <a16:creationId xmlns:a16="http://schemas.microsoft.com/office/drawing/2014/main" id="{49862543-EBB2-4F56-9F2C-5CD93DA815E4}"/>
                </a:ext>
              </a:extLst>
            </p:cNvPr>
            <p:cNvCxnSpPr/>
            <p:nvPr/>
          </p:nvCxnSpPr>
          <p:spPr bwMode="auto">
            <a:xfrm>
              <a:off x="3547904" y="4645378"/>
              <a:ext cx="161509" cy="12118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4C11537A-9FC5-4F06-9D1F-D94851634B85}"/>
                </a:ext>
              </a:extLst>
            </p:cNvPr>
            <p:cNvCxnSpPr/>
            <p:nvPr/>
          </p:nvCxnSpPr>
          <p:spPr bwMode="auto">
            <a:xfrm flipV="1">
              <a:off x="3563144" y="4766567"/>
              <a:ext cx="153973" cy="194053"/>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44" name="Group 43">
            <a:extLst>
              <a:ext uri="{FF2B5EF4-FFF2-40B4-BE49-F238E27FC236}">
                <a16:creationId xmlns:a16="http://schemas.microsoft.com/office/drawing/2014/main" id="{C50E27DE-6D1E-4E33-8CAE-E2942ED40EC1}"/>
              </a:ext>
            </a:extLst>
          </p:cNvPr>
          <p:cNvGrpSpPr/>
          <p:nvPr/>
        </p:nvGrpSpPr>
        <p:grpSpPr>
          <a:xfrm>
            <a:off x="5780320" y="2869394"/>
            <a:ext cx="449248" cy="315242"/>
            <a:chOff x="3547904" y="4645378"/>
            <a:chExt cx="449248" cy="315242"/>
          </a:xfrm>
        </p:grpSpPr>
        <p:cxnSp>
          <p:nvCxnSpPr>
            <p:cNvPr id="64" name="Straight Arrow Connector 63">
              <a:extLst>
                <a:ext uri="{FF2B5EF4-FFF2-40B4-BE49-F238E27FC236}">
                  <a16:creationId xmlns:a16="http://schemas.microsoft.com/office/drawing/2014/main" id="{52C74AB6-5C93-436B-8750-0EAC9D3E9E2F}"/>
                </a:ext>
              </a:extLst>
            </p:cNvPr>
            <p:cNvCxnSpPr>
              <a:cxnSpLocks/>
            </p:cNvCxnSpPr>
            <p:nvPr/>
          </p:nvCxnSpPr>
          <p:spPr bwMode="auto">
            <a:xfrm>
              <a:off x="3717117" y="4778290"/>
              <a:ext cx="280035"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5" name="Straight Connector 64">
              <a:extLst>
                <a:ext uri="{FF2B5EF4-FFF2-40B4-BE49-F238E27FC236}">
                  <a16:creationId xmlns:a16="http://schemas.microsoft.com/office/drawing/2014/main" id="{B9F109F6-7346-4901-A3C3-18D72C7CC028}"/>
                </a:ext>
              </a:extLst>
            </p:cNvPr>
            <p:cNvCxnSpPr/>
            <p:nvPr/>
          </p:nvCxnSpPr>
          <p:spPr bwMode="auto">
            <a:xfrm>
              <a:off x="3547904" y="4645378"/>
              <a:ext cx="161509" cy="12118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A691537C-A3E0-48C9-8FDD-6D0CFAA09B27}"/>
                </a:ext>
              </a:extLst>
            </p:cNvPr>
            <p:cNvCxnSpPr/>
            <p:nvPr/>
          </p:nvCxnSpPr>
          <p:spPr bwMode="auto">
            <a:xfrm flipV="1">
              <a:off x="3563144" y="4766567"/>
              <a:ext cx="153973" cy="194053"/>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pic>
        <p:nvPicPr>
          <p:cNvPr id="45" name="Content Placeholder 4" descr="A LSTM neural network.">
            <a:extLst>
              <a:ext uri="{FF2B5EF4-FFF2-40B4-BE49-F238E27FC236}">
                <a16:creationId xmlns:a16="http://schemas.microsoft.com/office/drawing/2014/main" id="{60696978-FF2D-445B-8884-8B8349D9CC2A}"/>
              </a:ext>
            </a:extLst>
          </p:cNvPr>
          <p:cNvPicPr>
            <a:picLocks noChangeAspect="1"/>
          </p:cNvPicPr>
          <p:nvPr/>
        </p:nvPicPr>
        <p:blipFill>
          <a:blip r:embed="rId2" cstate="print"/>
          <a:stretch>
            <a:fillRect/>
          </a:stretch>
        </p:blipFill>
        <p:spPr bwMode="auto">
          <a:xfrm>
            <a:off x="2696765" y="3091639"/>
            <a:ext cx="4869401" cy="1829568"/>
          </a:xfrm>
          <a:prstGeom prst="rect">
            <a:avLst/>
          </a:prstGeom>
          <a:noFill/>
          <a:ln w="9525">
            <a:noFill/>
            <a:miter lim="800000"/>
            <a:headEnd/>
            <a:tailEnd/>
          </a:ln>
          <a:effectLst/>
        </p:spPr>
      </p:pic>
      <p:pic>
        <p:nvPicPr>
          <p:cNvPr id="46" name="Content Placeholder 4" descr="A LSTM neural network.">
            <a:extLst>
              <a:ext uri="{FF2B5EF4-FFF2-40B4-BE49-F238E27FC236}">
                <a16:creationId xmlns:a16="http://schemas.microsoft.com/office/drawing/2014/main" id="{55803769-4597-41CB-9152-B052B33ADB0A}"/>
              </a:ext>
            </a:extLst>
          </p:cNvPr>
          <p:cNvPicPr>
            <a:picLocks noChangeAspect="1"/>
          </p:cNvPicPr>
          <p:nvPr/>
        </p:nvPicPr>
        <p:blipFill>
          <a:blip r:embed="rId3" cstate="print"/>
          <a:stretch>
            <a:fillRect/>
          </a:stretch>
        </p:blipFill>
        <p:spPr bwMode="auto">
          <a:xfrm rot="10800000">
            <a:off x="3686940" y="1154090"/>
            <a:ext cx="4944862" cy="1857921"/>
          </a:xfrm>
          <a:prstGeom prst="rect">
            <a:avLst/>
          </a:prstGeom>
          <a:noFill/>
          <a:ln w="9525">
            <a:noFill/>
            <a:miter lim="800000"/>
            <a:headEnd/>
            <a:tailEnd/>
          </a:ln>
          <a:effectLst/>
        </p:spPr>
      </p:pic>
      <p:sp>
        <p:nvSpPr>
          <p:cNvPr id="47" name="Oval 46">
            <a:extLst>
              <a:ext uri="{FF2B5EF4-FFF2-40B4-BE49-F238E27FC236}">
                <a16:creationId xmlns:a16="http://schemas.microsoft.com/office/drawing/2014/main" id="{038771DD-C972-42E3-A2F6-1769368713AB}"/>
              </a:ext>
            </a:extLst>
          </p:cNvPr>
          <p:cNvSpPr/>
          <p:nvPr/>
        </p:nvSpPr>
        <p:spPr bwMode="auto">
          <a:xfrm>
            <a:off x="8396229" y="1164601"/>
            <a:ext cx="220277" cy="224901"/>
          </a:xfrm>
          <a:prstGeom prst="ellipse">
            <a:avLst/>
          </a:prstGeom>
          <a:solidFill>
            <a:srgbClr val="99CC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48" name="TextBox 8">
            <a:extLst>
              <a:ext uri="{FF2B5EF4-FFF2-40B4-BE49-F238E27FC236}">
                <a16:creationId xmlns:a16="http://schemas.microsoft.com/office/drawing/2014/main" id="{2C13C515-5264-4669-AAE2-F501EA5A1933}"/>
              </a:ext>
            </a:extLst>
          </p:cNvPr>
          <p:cNvSpPr txBox="1"/>
          <p:nvPr/>
        </p:nvSpPr>
        <p:spPr>
          <a:xfrm>
            <a:off x="8257886" y="1094321"/>
            <a:ext cx="528221" cy="276999"/>
          </a:xfrm>
          <a:prstGeom prst="rect">
            <a:avLst/>
          </a:prstGeom>
          <a:noFill/>
        </p:spPr>
        <p:txBody>
          <a:bodyPr wrap="squar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200" dirty="0"/>
              <a:t>x</a:t>
            </a:r>
            <a:r>
              <a:rPr lang="en-US" sz="1200" baseline="-25000" dirty="0"/>
              <a:t>t+1</a:t>
            </a:r>
            <a:endParaRPr lang="en-US" sz="1200" dirty="0"/>
          </a:p>
        </p:txBody>
      </p:sp>
      <p:grpSp>
        <p:nvGrpSpPr>
          <p:cNvPr id="49" name="Group 48">
            <a:extLst>
              <a:ext uri="{FF2B5EF4-FFF2-40B4-BE49-F238E27FC236}">
                <a16:creationId xmlns:a16="http://schemas.microsoft.com/office/drawing/2014/main" id="{9E630C90-BB88-43CB-BFFE-418EB7E5ED35}"/>
              </a:ext>
            </a:extLst>
          </p:cNvPr>
          <p:cNvGrpSpPr/>
          <p:nvPr/>
        </p:nvGrpSpPr>
        <p:grpSpPr>
          <a:xfrm>
            <a:off x="6604547" y="1095365"/>
            <a:ext cx="528221" cy="295181"/>
            <a:chOff x="8310979" y="2827382"/>
            <a:chExt cx="528221" cy="295181"/>
          </a:xfrm>
        </p:grpSpPr>
        <p:sp>
          <p:nvSpPr>
            <p:cNvPr id="62" name="Oval 61">
              <a:extLst>
                <a:ext uri="{FF2B5EF4-FFF2-40B4-BE49-F238E27FC236}">
                  <a16:creationId xmlns:a16="http://schemas.microsoft.com/office/drawing/2014/main" id="{5E1DE05C-48B7-42DE-91D8-CC793D8AEE9A}"/>
                </a:ext>
              </a:extLst>
            </p:cNvPr>
            <p:cNvSpPr/>
            <p:nvPr/>
          </p:nvSpPr>
          <p:spPr bwMode="auto">
            <a:xfrm>
              <a:off x="8449322" y="2897662"/>
              <a:ext cx="220277" cy="224901"/>
            </a:xfrm>
            <a:prstGeom prst="ellipse">
              <a:avLst/>
            </a:prstGeom>
            <a:solidFill>
              <a:srgbClr val="99CC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63" name="TextBox 13">
              <a:extLst>
                <a:ext uri="{FF2B5EF4-FFF2-40B4-BE49-F238E27FC236}">
                  <a16:creationId xmlns:a16="http://schemas.microsoft.com/office/drawing/2014/main" id="{B9520A47-598D-460B-821D-B6A55485DD19}"/>
                </a:ext>
              </a:extLst>
            </p:cNvPr>
            <p:cNvSpPr txBox="1"/>
            <p:nvPr/>
          </p:nvSpPr>
          <p:spPr>
            <a:xfrm>
              <a:off x="8310979" y="2827382"/>
              <a:ext cx="528221" cy="276999"/>
            </a:xfrm>
            <a:prstGeom prst="rect">
              <a:avLst/>
            </a:prstGeom>
            <a:noFill/>
          </p:spPr>
          <p:txBody>
            <a:bodyPr wrap="squar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200" dirty="0" err="1"/>
                <a:t>x</a:t>
              </a:r>
              <a:r>
                <a:rPr lang="en-US" sz="1200" baseline="-25000" dirty="0" err="1"/>
                <a:t>t</a:t>
              </a:r>
              <a:endParaRPr lang="en-US" sz="1200" dirty="0"/>
            </a:p>
          </p:txBody>
        </p:sp>
      </p:grpSp>
      <p:sp>
        <p:nvSpPr>
          <p:cNvPr id="50" name="Oval 49">
            <a:extLst>
              <a:ext uri="{FF2B5EF4-FFF2-40B4-BE49-F238E27FC236}">
                <a16:creationId xmlns:a16="http://schemas.microsoft.com/office/drawing/2014/main" id="{C9319500-A227-4FC6-84C4-FC321E4781A4}"/>
              </a:ext>
            </a:extLst>
          </p:cNvPr>
          <p:cNvSpPr/>
          <p:nvPr/>
        </p:nvSpPr>
        <p:spPr bwMode="auto">
          <a:xfrm>
            <a:off x="5121533" y="1162640"/>
            <a:ext cx="220277" cy="224901"/>
          </a:xfrm>
          <a:prstGeom prst="ellipse">
            <a:avLst/>
          </a:prstGeom>
          <a:solidFill>
            <a:srgbClr val="99CC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51" name="TextBox 17">
            <a:extLst>
              <a:ext uri="{FF2B5EF4-FFF2-40B4-BE49-F238E27FC236}">
                <a16:creationId xmlns:a16="http://schemas.microsoft.com/office/drawing/2014/main" id="{5E3B971F-F5A1-4AC8-917A-0EABCE56FE44}"/>
              </a:ext>
            </a:extLst>
          </p:cNvPr>
          <p:cNvSpPr txBox="1"/>
          <p:nvPr/>
        </p:nvSpPr>
        <p:spPr>
          <a:xfrm>
            <a:off x="4972979" y="1091292"/>
            <a:ext cx="528221" cy="276999"/>
          </a:xfrm>
          <a:prstGeom prst="rect">
            <a:avLst/>
          </a:prstGeom>
          <a:noFill/>
        </p:spPr>
        <p:txBody>
          <a:bodyPr wrap="squar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200" dirty="0"/>
              <a:t>x</a:t>
            </a:r>
            <a:r>
              <a:rPr lang="en-US" sz="1200" baseline="-25000" dirty="0"/>
              <a:t>t-1</a:t>
            </a:r>
            <a:endParaRPr lang="en-US" sz="1200" dirty="0"/>
          </a:p>
        </p:txBody>
      </p:sp>
      <p:sp>
        <p:nvSpPr>
          <p:cNvPr id="52" name="Oval 51">
            <a:extLst>
              <a:ext uri="{FF2B5EF4-FFF2-40B4-BE49-F238E27FC236}">
                <a16:creationId xmlns:a16="http://schemas.microsoft.com/office/drawing/2014/main" id="{E1ED8C10-F9C4-44FD-BAF8-9F210F4D2EDB}"/>
              </a:ext>
            </a:extLst>
          </p:cNvPr>
          <p:cNvSpPr/>
          <p:nvPr/>
        </p:nvSpPr>
        <p:spPr bwMode="auto">
          <a:xfrm>
            <a:off x="3887093" y="2766650"/>
            <a:ext cx="220277" cy="224901"/>
          </a:xfrm>
          <a:prstGeom prst="ellipse">
            <a:avLst/>
          </a:prstGeom>
          <a:solidFill>
            <a:srgbClr val="FF99CC"/>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53" name="Oval 52">
            <a:extLst>
              <a:ext uri="{FF2B5EF4-FFF2-40B4-BE49-F238E27FC236}">
                <a16:creationId xmlns:a16="http://schemas.microsoft.com/office/drawing/2014/main" id="{1D234D3F-0611-4ED4-A0FA-7CD6E17EFB79}"/>
              </a:ext>
            </a:extLst>
          </p:cNvPr>
          <p:cNvSpPr/>
          <p:nvPr/>
        </p:nvSpPr>
        <p:spPr bwMode="auto">
          <a:xfrm>
            <a:off x="5548253" y="2775390"/>
            <a:ext cx="220277" cy="224901"/>
          </a:xfrm>
          <a:prstGeom prst="ellipse">
            <a:avLst/>
          </a:prstGeom>
          <a:solidFill>
            <a:srgbClr val="FF99CC"/>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54" name="Oval 53">
            <a:extLst>
              <a:ext uri="{FF2B5EF4-FFF2-40B4-BE49-F238E27FC236}">
                <a16:creationId xmlns:a16="http://schemas.microsoft.com/office/drawing/2014/main" id="{B224A969-BD73-4F5B-90BF-CCC3F3187921}"/>
              </a:ext>
            </a:extLst>
          </p:cNvPr>
          <p:cNvSpPr/>
          <p:nvPr/>
        </p:nvSpPr>
        <p:spPr bwMode="auto">
          <a:xfrm>
            <a:off x="7173218" y="2775389"/>
            <a:ext cx="220277" cy="224901"/>
          </a:xfrm>
          <a:prstGeom prst="ellipse">
            <a:avLst/>
          </a:prstGeom>
          <a:solidFill>
            <a:srgbClr val="FF99CC"/>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55" name="TextBox 22">
            <a:extLst>
              <a:ext uri="{FF2B5EF4-FFF2-40B4-BE49-F238E27FC236}">
                <a16:creationId xmlns:a16="http://schemas.microsoft.com/office/drawing/2014/main" id="{F272C82D-D146-4300-AEA6-18DA75BEBE6D}"/>
              </a:ext>
            </a:extLst>
          </p:cNvPr>
          <p:cNvSpPr txBox="1"/>
          <p:nvPr/>
        </p:nvSpPr>
        <p:spPr>
          <a:xfrm>
            <a:off x="3733120" y="2714552"/>
            <a:ext cx="528221" cy="276999"/>
          </a:xfrm>
          <a:prstGeom prst="rect">
            <a:avLst/>
          </a:prstGeom>
          <a:noFill/>
        </p:spPr>
        <p:txBody>
          <a:bodyPr wrap="squar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200" dirty="0"/>
              <a:t>h</a:t>
            </a:r>
            <a:r>
              <a:rPr lang="en-US" sz="1200" baseline="-25000" dirty="0"/>
              <a:t>t-1</a:t>
            </a:r>
            <a:endParaRPr lang="en-US" sz="1200" dirty="0"/>
          </a:p>
        </p:txBody>
      </p:sp>
      <p:sp>
        <p:nvSpPr>
          <p:cNvPr id="56" name="TextBox 23">
            <a:extLst>
              <a:ext uri="{FF2B5EF4-FFF2-40B4-BE49-F238E27FC236}">
                <a16:creationId xmlns:a16="http://schemas.microsoft.com/office/drawing/2014/main" id="{5DC88BE1-FF66-414E-B569-4A09B71C920B}"/>
              </a:ext>
            </a:extLst>
          </p:cNvPr>
          <p:cNvSpPr txBox="1"/>
          <p:nvPr/>
        </p:nvSpPr>
        <p:spPr>
          <a:xfrm>
            <a:off x="7024960" y="2723290"/>
            <a:ext cx="528221" cy="276999"/>
          </a:xfrm>
          <a:prstGeom prst="rect">
            <a:avLst/>
          </a:prstGeom>
          <a:noFill/>
        </p:spPr>
        <p:txBody>
          <a:bodyPr wrap="squar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200" dirty="0"/>
              <a:t>h</a:t>
            </a:r>
            <a:r>
              <a:rPr lang="en-US" sz="1200" baseline="-25000" dirty="0"/>
              <a:t>t+1</a:t>
            </a:r>
            <a:endParaRPr lang="en-US" sz="1200" dirty="0"/>
          </a:p>
        </p:txBody>
      </p:sp>
      <p:sp>
        <p:nvSpPr>
          <p:cNvPr id="57" name="TextBox 19">
            <a:extLst>
              <a:ext uri="{FF2B5EF4-FFF2-40B4-BE49-F238E27FC236}">
                <a16:creationId xmlns:a16="http://schemas.microsoft.com/office/drawing/2014/main" id="{DEA0C602-90C7-4D29-93FF-CF9AF4F26874}"/>
              </a:ext>
            </a:extLst>
          </p:cNvPr>
          <p:cNvSpPr txBox="1"/>
          <p:nvPr/>
        </p:nvSpPr>
        <p:spPr>
          <a:xfrm>
            <a:off x="5379040" y="2723291"/>
            <a:ext cx="528221" cy="276999"/>
          </a:xfrm>
          <a:prstGeom prst="rect">
            <a:avLst/>
          </a:prstGeom>
          <a:noFill/>
        </p:spPr>
        <p:txBody>
          <a:bodyPr wrap="squar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200" dirty="0" err="1"/>
              <a:t>h</a:t>
            </a:r>
            <a:r>
              <a:rPr lang="en-US" sz="1200" baseline="-25000" dirty="0" err="1"/>
              <a:t>t</a:t>
            </a:r>
            <a:endParaRPr lang="en-US" sz="1200" dirty="0"/>
          </a:p>
        </p:txBody>
      </p:sp>
      <p:grpSp>
        <p:nvGrpSpPr>
          <p:cNvPr id="58" name="Group 57">
            <a:extLst>
              <a:ext uri="{FF2B5EF4-FFF2-40B4-BE49-F238E27FC236}">
                <a16:creationId xmlns:a16="http://schemas.microsoft.com/office/drawing/2014/main" id="{2876CD4B-E966-445B-9CD8-CF79F8654F36}"/>
              </a:ext>
            </a:extLst>
          </p:cNvPr>
          <p:cNvGrpSpPr/>
          <p:nvPr/>
        </p:nvGrpSpPr>
        <p:grpSpPr>
          <a:xfrm>
            <a:off x="4107370" y="2879100"/>
            <a:ext cx="449248" cy="315242"/>
            <a:chOff x="3547904" y="4645378"/>
            <a:chExt cx="449248" cy="315242"/>
          </a:xfrm>
        </p:grpSpPr>
        <p:cxnSp>
          <p:nvCxnSpPr>
            <p:cNvPr id="59" name="Straight Arrow Connector 58">
              <a:extLst>
                <a:ext uri="{FF2B5EF4-FFF2-40B4-BE49-F238E27FC236}">
                  <a16:creationId xmlns:a16="http://schemas.microsoft.com/office/drawing/2014/main" id="{B26E0FF9-9E91-4BDB-AC40-4D6897CA3C60}"/>
                </a:ext>
              </a:extLst>
            </p:cNvPr>
            <p:cNvCxnSpPr>
              <a:cxnSpLocks/>
            </p:cNvCxnSpPr>
            <p:nvPr/>
          </p:nvCxnSpPr>
          <p:spPr bwMode="auto">
            <a:xfrm>
              <a:off x="3717117" y="4778290"/>
              <a:ext cx="280035"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0" name="Straight Connector 59">
              <a:extLst>
                <a:ext uri="{FF2B5EF4-FFF2-40B4-BE49-F238E27FC236}">
                  <a16:creationId xmlns:a16="http://schemas.microsoft.com/office/drawing/2014/main" id="{A880C5F4-A2EC-4C75-92E4-23328B5C313E}"/>
                </a:ext>
              </a:extLst>
            </p:cNvPr>
            <p:cNvCxnSpPr/>
            <p:nvPr/>
          </p:nvCxnSpPr>
          <p:spPr bwMode="auto">
            <a:xfrm>
              <a:off x="3547904" y="4645378"/>
              <a:ext cx="161509" cy="12118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F0D2A6DE-0991-4DBB-B675-382B6B7CB8A5}"/>
                </a:ext>
              </a:extLst>
            </p:cNvPr>
            <p:cNvCxnSpPr/>
            <p:nvPr/>
          </p:nvCxnSpPr>
          <p:spPr bwMode="auto">
            <a:xfrm flipV="1">
              <a:off x="3563144" y="4766567"/>
              <a:ext cx="153973" cy="194053"/>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766326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171450"/>
            <a:ext cx="8861559" cy="742950"/>
          </a:xfrm>
        </p:spPr>
        <p:txBody>
          <a:bodyPr/>
          <a:lstStyle/>
          <a:p>
            <a:r>
              <a:rPr lang="en-US" dirty="0"/>
              <a:t>Sequence to Sequence (Seq2Seq) Transduction</a:t>
            </a:r>
          </a:p>
        </p:txBody>
      </p:sp>
      <p:sp>
        <p:nvSpPr>
          <p:cNvPr id="3" name="Content Placeholder 2"/>
          <p:cNvSpPr>
            <a:spLocks noGrp="1"/>
          </p:cNvSpPr>
          <p:nvPr>
            <p:ph idx="1"/>
          </p:nvPr>
        </p:nvSpPr>
        <p:spPr>
          <a:xfrm>
            <a:off x="491603" y="991602"/>
            <a:ext cx="8120153" cy="1579463"/>
          </a:xfrm>
        </p:spPr>
        <p:txBody>
          <a:bodyPr/>
          <a:lstStyle/>
          <a:p>
            <a:r>
              <a:rPr lang="en-US" sz="2800" dirty="0"/>
              <a:t>Encoder/Decoder framework maps one sequence to a "deep vector" then another LSTM maps this vector to an output sequence (</a:t>
            </a:r>
            <a:r>
              <a:rPr lang="en-US" sz="2800" dirty="0" err="1"/>
              <a:t>Sutskever</a:t>
            </a:r>
            <a:r>
              <a:rPr lang="en-US" sz="2800" dirty="0"/>
              <a:t> et al., 2014). </a:t>
            </a:r>
          </a:p>
        </p:txBody>
      </p:sp>
      <p:sp>
        <p:nvSpPr>
          <p:cNvPr id="4" name="Slide Number Placeholder 3"/>
          <p:cNvSpPr>
            <a:spLocks noGrp="1"/>
          </p:cNvSpPr>
          <p:nvPr>
            <p:ph type="sldNum" sz="quarter" idx="11"/>
          </p:nvPr>
        </p:nvSpPr>
        <p:spPr/>
        <p:txBody>
          <a:bodyPr/>
          <a:lstStyle/>
          <a:p>
            <a:fld id="{1D553280-E9B5-4529-AC08-074397BE5D29}" type="slidenum">
              <a:rPr lang="en-US">
                <a:solidFill>
                  <a:srgbClr val="000000"/>
                </a:solidFill>
              </a:rPr>
              <a:pPr/>
              <a:t>31</a:t>
            </a:fld>
            <a:endParaRPr lang="en-US">
              <a:solidFill>
                <a:srgbClr val="000000"/>
              </a:solidFill>
              <a:latin typeface="Times New Roman"/>
            </a:endParaRPr>
          </a:p>
        </p:txBody>
      </p:sp>
      <p:sp>
        <p:nvSpPr>
          <p:cNvPr id="5" name="TextBox 4"/>
          <p:cNvSpPr txBox="1"/>
          <p:nvPr/>
        </p:nvSpPr>
        <p:spPr>
          <a:xfrm>
            <a:off x="352538" y="2786062"/>
            <a:ext cx="2743200" cy="400110"/>
          </a:xfrm>
          <a:prstGeom prst="rect">
            <a:avLst/>
          </a:prstGeom>
        </p:spPr>
        <p:txBody>
          <a:bodyPr rtlCol="0">
            <a:spAutoFit/>
          </a:bodyPr>
          <a:lstStyle/>
          <a:p>
            <a:pPr algn="ctr" fontAlgn="base">
              <a:spcBef>
                <a:spcPct val="0"/>
              </a:spcBef>
              <a:spcAft>
                <a:spcPct val="0"/>
              </a:spcAft>
            </a:pPr>
            <a:r>
              <a:rPr lang="en-US" sz="2000" i="1" kern="1200" dirty="0">
                <a:latin typeface="Times New Roman"/>
                <a:ea typeface="+mn-ea"/>
                <a:cs typeface="+mn-cs"/>
              </a:rPr>
              <a:t>I</a:t>
            </a:r>
            <a:r>
              <a:rPr lang="en-US" sz="2000" i="1" kern="1200" baseline="-25000" dirty="0">
                <a:latin typeface="Times New Roman"/>
                <a:ea typeface="+mn-ea"/>
                <a:cs typeface="+mn-cs"/>
              </a:rPr>
              <a:t>1</a:t>
            </a:r>
            <a:r>
              <a:rPr lang="en-US" sz="2000" i="1" kern="1200" dirty="0">
                <a:latin typeface="Times New Roman"/>
                <a:ea typeface="+mn-ea"/>
                <a:cs typeface="+mn-cs"/>
              </a:rPr>
              <a:t>, I</a:t>
            </a:r>
            <a:r>
              <a:rPr lang="en-US" sz="2000" i="1" kern="1200" baseline="-25000" dirty="0">
                <a:latin typeface="Times New Roman"/>
                <a:ea typeface="+mn-ea"/>
                <a:cs typeface="+mn-cs"/>
              </a:rPr>
              <a:t>2</a:t>
            </a:r>
            <a:r>
              <a:rPr lang="en-US" sz="2000" i="1" kern="1200" dirty="0">
                <a:latin typeface="Times New Roman"/>
                <a:ea typeface="+mn-ea"/>
                <a:cs typeface="+mn-cs"/>
              </a:rPr>
              <a:t>,…,I</a:t>
            </a:r>
            <a:r>
              <a:rPr lang="en-US" sz="2000" i="1" kern="1200" baseline="-25000" dirty="0">
                <a:latin typeface="Times New Roman"/>
                <a:ea typeface="+mn-ea"/>
                <a:cs typeface="+mn-cs"/>
              </a:rPr>
              <a:t>n</a:t>
            </a:r>
          </a:p>
        </p:txBody>
      </p:sp>
      <p:sp>
        <p:nvSpPr>
          <p:cNvPr id="6" name="Rectangle 5"/>
          <p:cNvSpPr/>
          <p:nvPr/>
        </p:nvSpPr>
        <p:spPr bwMode="auto">
          <a:xfrm>
            <a:off x="2696442" y="2700344"/>
            <a:ext cx="1036158" cy="710067"/>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a:spcBef>
                <a:spcPct val="0"/>
              </a:spcBef>
              <a:spcAft>
                <a:spcPct val="0"/>
              </a:spcAft>
            </a:pPr>
            <a:r>
              <a:rPr lang="en-US" sz="2000" kern="1200" dirty="0">
                <a:latin typeface="Times New Roman" pitchFamily="18" charset="0"/>
                <a:ea typeface="+mn-ea"/>
                <a:cs typeface="+mn-cs"/>
              </a:rPr>
              <a:t>Encoder</a:t>
            </a:r>
            <a:endParaRPr lang="en-US" sz="2000" kern="1200" dirty="0">
              <a:latin typeface="Times New Roman"/>
              <a:ea typeface="+mn-ea"/>
              <a:cs typeface="+mn-cs"/>
            </a:endParaRPr>
          </a:p>
          <a:p>
            <a:pPr algn="ctr" fontAlgn="base">
              <a:spcBef>
                <a:spcPct val="0"/>
              </a:spcBef>
              <a:spcAft>
                <a:spcPct val="0"/>
              </a:spcAft>
            </a:pPr>
            <a:r>
              <a:rPr lang="en-US" sz="2000" kern="1200" dirty="0">
                <a:latin typeface="Times New Roman"/>
                <a:ea typeface="+mn-ea"/>
                <a:cs typeface="+mn-cs"/>
              </a:rPr>
              <a:t>LSTM</a:t>
            </a:r>
          </a:p>
        </p:txBody>
      </p:sp>
      <p:sp>
        <p:nvSpPr>
          <p:cNvPr id="8" name="TextBox 7"/>
          <p:cNvSpPr txBox="1"/>
          <p:nvPr/>
        </p:nvSpPr>
        <p:spPr>
          <a:xfrm>
            <a:off x="5592972" y="2786062"/>
            <a:ext cx="2743200" cy="400110"/>
          </a:xfrm>
          <a:prstGeom prst="rect">
            <a:avLst/>
          </a:prstGeom>
        </p:spPr>
        <p:txBody>
          <a:bodyPr rtlCol="0">
            <a:spAutoFit/>
          </a:bodyPr>
          <a:lstStyle/>
          <a:p>
            <a:pPr algn="ctr" fontAlgn="base">
              <a:spcBef>
                <a:spcPct val="0"/>
              </a:spcBef>
              <a:spcAft>
                <a:spcPct val="0"/>
              </a:spcAft>
            </a:pPr>
            <a:r>
              <a:rPr lang="en-US" sz="2000" i="1" kern="1200" dirty="0">
                <a:latin typeface="Times New Roman"/>
                <a:ea typeface="+mn-ea"/>
                <a:cs typeface="+mn-cs"/>
              </a:rPr>
              <a:t>O</a:t>
            </a:r>
            <a:r>
              <a:rPr lang="en-US" sz="2000" i="1" kern="1200" baseline="-25000" dirty="0">
                <a:latin typeface="Times New Roman"/>
                <a:ea typeface="+mn-ea"/>
                <a:cs typeface="+mn-cs"/>
              </a:rPr>
              <a:t>1</a:t>
            </a:r>
            <a:r>
              <a:rPr lang="en-US" sz="2000" i="1" kern="1200" dirty="0">
                <a:latin typeface="Times New Roman"/>
                <a:ea typeface="+mn-ea"/>
                <a:cs typeface="+mn-cs"/>
              </a:rPr>
              <a:t>, O</a:t>
            </a:r>
            <a:r>
              <a:rPr lang="en-US" sz="2000" i="1" kern="1200" baseline="-25000" dirty="0">
                <a:latin typeface="Times New Roman"/>
                <a:ea typeface="+mn-ea"/>
                <a:cs typeface="+mn-cs"/>
              </a:rPr>
              <a:t>2</a:t>
            </a:r>
            <a:r>
              <a:rPr lang="en-US" sz="2000" i="1" kern="1200" dirty="0">
                <a:latin typeface="Times New Roman"/>
                <a:ea typeface="+mn-ea"/>
                <a:cs typeface="+mn-cs"/>
              </a:rPr>
              <a:t>,…,O</a:t>
            </a:r>
            <a:r>
              <a:rPr lang="en-US" sz="2000" i="1" kern="1200" baseline="-25000" dirty="0">
                <a:latin typeface="Times New Roman"/>
                <a:ea typeface="+mn-ea"/>
                <a:cs typeface="+mn-cs"/>
              </a:rPr>
              <a:t>m</a:t>
            </a:r>
          </a:p>
        </p:txBody>
      </p:sp>
      <p:sp>
        <p:nvSpPr>
          <p:cNvPr id="9" name="TextBox 8"/>
          <p:cNvSpPr txBox="1"/>
          <p:nvPr/>
        </p:nvSpPr>
        <p:spPr>
          <a:xfrm>
            <a:off x="2963227" y="2764631"/>
            <a:ext cx="2743200" cy="400110"/>
          </a:xfrm>
          <a:prstGeom prst="rect">
            <a:avLst/>
          </a:prstGeom>
        </p:spPr>
        <p:txBody>
          <a:bodyPr rtlCol="0">
            <a:spAutoFit/>
          </a:bodyPr>
          <a:lstStyle/>
          <a:p>
            <a:pPr algn="ctr" fontAlgn="base">
              <a:spcBef>
                <a:spcPct val="0"/>
              </a:spcBef>
              <a:spcAft>
                <a:spcPct val="0"/>
              </a:spcAft>
            </a:pPr>
            <a:r>
              <a:rPr lang="en-US" sz="2000" i="1" kern="1200" dirty="0" err="1">
                <a:latin typeface="Times New Roman"/>
                <a:ea typeface="+mn-ea"/>
                <a:cs typeface="+mn-cs"/>
              </a:rPr>
              <a:t>h</a:t>
            </a:r>
            <a:r>
              <a:rPr lang="en-US" sz="2000" i="1" kern="1200" baseline="-25000" dirty="0" err="1">
                <a:latin typeface="Times New Roman"/>
                <a:ea typeface="+mn-ea"/>
                <a:cs typeface="+mn-cs"/>
              </a:rPr>
              <a:t>n</a:t>
            </a:r>
            <a:endParaRPr lang="en-US" sz="2000" i="1" kern="1200" baseline="-25000" dirty="0">
              <a:latin typeface="Times New Roman"/>
              <a:ea typeface="+mn-ea"/>
              <a:cs typeface="+mn-cs"/>
            </a:endParaRPr>
          </a:p>
        </p:txBody>
      </p:sp>
      <p:sp>
        <p:nvSpPr>
          <p:cNvPr id="10" name="Rectangle 9"/>
          <p:cNvSpPr/>
          <p:nvPr/>
        </p:nvSpPr>
        <p:spPr bwMode="auto">
          <a:xfrm>
            <a:off x="4840268" y="2700344"/>
            <a:ext cx="1050585" cy="710067"/>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a:spcBef>
                <a:spcPct val="0"/>
              </a:spcBef>
              <a:spcAft>
                <a:spcPct val="0"/>
              </a:spcAft>
            </a:pPr>
            <a:r>
              <a:rPr lang="en-US" sz="2000" kern="1200" dirty="0">
                <a:latin typeface="Times New Roman" pitchFamily="18" charset="0"/>
                <a:ea typeface="+mn-ea"/>
                <a:cs typeface="+mn-cs"/>
              </a:rPr>
              <a:t>Decoder</a:t>
            </a:r>
            <a:endParaRPr lang="en-US" sz="2000" kern="1200" dirty="0">
              <a:latin typeface="Times New Roman"/>
              <a:ea typeface="+mn-ea"/>
              <a:cs typeface="+mn-cs"/>
            </a:endParaRPr>
          </a:p>
          <a:p>
            <a:pPr algn="ctr" fontAlgn="base">
              <a:spcBef>
                <a:spcPct val="0"/>
              </a:spcBef>
              <a:spcAft>
                <a:spcPct val="0"/>
              </a:spcAft>
            </a:pPr>
            <a:r>
              <a:rPr lang="en-US" sz="2000" kern="1200" dirty="0">
                <a:latin typeface="Times New Roman"/>
                <a:ea typeface="+mn-ea"/>
                <a:cs typeface="+mn-cs"/>
              </a:rPr>
              <a:t>LSTM</a:t>
            </a:r>
          </a:p>
        </p:txBody>
      </p:sp>
      <p:sp>
        <p:nvSpPr>
          <p:cNvPr id="11" name="Arrow: Right 10"/>
          <p:cNvSpPr/>
          <p:nvPr/>
        </p:nvSpPr>
        <p:spPr bwMode="auto">
          <a:xfrm>
            <a:off x="3755320" y="2636943"/>
            <a:ext cx="44859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12" name="Arrow: Right 11"/>
          <p:cNvSpPr/>
          <p:nvPr/>
        </p:nvSpPr>
        <p:spPr bwMode="auto">
          <a:xfrm>
            <a:off x="4535358" y="2662925"/>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13" name="Arrow: Right 12"/>
          <p:cNvSpPr/>
          <p:nvPr/>
        </p:nvSpPr>
        <p:spPr bwMode="auto">
          <a:xfrm>
            <a:off x="2384770" y="2637684"/>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14" name="Arrow: Right 13"/>
          <p:cNvSpPr/>
          <p:nvPr/>
        </p:nvSpPr>
        <p:spPr bwMode="auto">
          <a:xfrm>
            <a:off x="5901889" y="2677583"/>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kern="1200">
              <a:latin typeface="Times New Roman" pitchFamily="18" charset="0"/>
              <a:ea typeface="+mn-ea"/>
              <a:cs typeface="+mn-cs"/>
            </a:endParaRPr>
          </a:p>
        </p:txBody>
      </p:sp>
      <p:sp>
        <p:nvSpPr>
          <p:cNvPr id="15" name="Content Placeholder 2"/>
          <p:cNvSpPr txBox="1">
            <a:spLocks/>
          </p:cNvSpPr>
          <p:nvPr/>
        </p:nvSpPr>
        <p:spPr bwMode="auto">
          <a:xfrm>
            <a:off x="665480" y="3564042"/>
            <a:ext cx="7772400" cy="1579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r>
              <a:rPr lang="en-US" sz="2800" dirty="0">
                <a:solidFill>
                  <a:srgbClr val="000000"/>
                </a:solidFill>
              </a:rPr>
              <a:t>Train model "end to end" on I/O pairs of sequences.</a:t>
            </a:r>
          </a:p>
        </p:txBody>
      </p:sp>
    </p:spTree>
    <p:extLst>
      <p:ext uri="{BB962C8B-B14F-4D97-AF65-F5344CB8AC3E}">
        <p14:creationId xmlns:p14="http://schemas.microsoft.com/office/powerpoint/2010/main" val="2596352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39A2-6A69-4B0D-BFE1-631CAB181010}"/>
              </a:ext>
            </a:extLst>
          </p:cNvPr>
          <p:cNvSpPr>
            <a:spLocks noGrp="1"/>
          </p:cNvSpPr>
          <p:nvPr>
            <p:ph type="title"/>
          </p:nvPr>
        </p:nvSpPr>
        <p:spPr/>
        <p:txBody>
          <a:bodyPr/>
          <a:lstStyle/>
          <a:p>
            <a:r>
              <a:rPr lang="en-US" dirty="0"/>
              <a:t>Neural Machine Translation (NMT)</a:t>
            </a:r>
          </a:p>
        </p:txBody>
      </p:sp>
      <p:sp>
        <p:nvSpPr>
          <p:cNvPr id="3" name="Content Placeholder 2">
            <a:extLst>
              <a:ext uri="{FF2B5EF4-FFF2-40B4-BE49-F238E27FC236}">
                <a16:creationId xmlns:a16="http://schemas.microsoft.com/office/drawing/2014/main" id="{D3FBF7BF-DBDE-4EB9-AF93-15A848E0BFEC}"/>
              </a:ext>
            </a:extLst>
          </p:cNvPr>
          <p:cNvSpPr>
            <a:spLocks noGrp="1"/>
          </p:cNvSpPr>
          <p:nvPr>
            <p:ph idx="1"/>
          </p:nvPr>
        </p:nvSpPr>
        <p:spPr>
          <a:xfrm>
            <a:off x="685800" y="1229939"/>
            <a:ext cx="7772400" cy="3515916"/>
          </a:xfrm>
        </p:spPr>
        <p:txBody>
          <a:bodyPr/>
          <a:lstStyle/>
          <a:p>
            <a:r>
              <a:rPr lang="en-US" dirty="0"/>
              <a:t>LSTM Seq2Seq has led to a new approach to translating human language.</a:t>
            </a:r>
          </a:p>
          <a:p>
            <a:r>
              <a:rPr lang="en-US" dirty="0"/>
              <a:t>NMT modestly outperforms previous statistical learning approaches to MT (SMT).</a:t>
            </a:r>
          </a:p>
        </p:txBody>
      </p:sp>
      <p:sp>
        <p:nvSpPr>
          <p:cNvPr id="4" name="Slide Number Placeholder 3">
            <a:extLst>
              <a:ext uri="{FF2B5EF4-FFF2-40B4-BE49-F238E27FC236}">
                <a16:creationId xmlns:a16="http://schemas.microsoft.com/office/drawing/2014/main" id="{EB8F90C8-5C1F-4710-910E-A687DA76ADF5}"/>
              </a:ext>
            </a:extLst>
          </p:cNvPr>
          <p:cNvSpPr>
            <a:spLocks noGrp="1"/>
          </p:cNvSpPr>
          <p:nvPr>
            <p:ph type="sldNum" sz="quarter" idx="11"/>
          </p:nvPr>
        </p:nvSpPr>
        <p:spPr/>
        <p:txBody>
          <a:bodyPr/>
          <a:lstStyle/>
          <a:p>
            <a:fld id="{1D553280-E9B5-4529-AC08-074397BE5D29}" type="slidenum">
              <a:rPr lang="en-US" smtClean="0">
                <a:solidFill>
                  <a:srgbClr val="000000"/>
                </a:solidFill>
              </a:rPr>
              <a:pPr/>
              <a:t>32</a:t>
            </a:fld>
            <a:endParaRPr lang="en-US">
              <a:solidFill>
                <a:srgbClr val="000000"/>
              </a:solidFill>
              <a:latin typeface="Times New Roman"/>
            </a:endParaRPr>
          </a:p>
        </p:txBody>
      </p:sp>
    </p:spTree>
    <p:extLst>
      <p:ext uri="{BB962C8B-B14F-4D97-AF65-F5344CB8AC3E}">
        <p14:creationId xmlns:p14="http://schemas.microsoft.com/office/powerpoint/2010/main" val="1743635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1BBB-B4E8-4E12-837F-7BFF77C4B140}"/>
              </a:ext>
            </a:extLst>
          </p:cNvPr>
          <p:cNvSpPr>
            <a:spLocks noGrp="1"/>
          </p:cNvSpPr>
          <p:nvPr>
            <p:ph type="title"/>
          </p:nvPr>
        </p:nvSpPr>
        <p:spPr/>
        <p:txBody>
          <a:bodyPr/>
          <a:lstStyle/>
          <a:p>
            <a:r>
              <a:rPr lang="en-US" dirty="0"/>
              <a:t>NMT Results (Wu et al., 2016)</a:t>
            </a:r>
          </a:p>
        </p:txBody>
      </p:sp>
      <p:sp>
        <p:nvSpPr>
          <p:cNvPr id="3" name="Content Placeholder 2">
            <a:extLst>
              <a:ext uri="{FF2B5EF4-FFF2-40B4-BE49-F238E27FC236}">
                <a16:creationId xmlns:a16="http://schemas.microsoft.com/office/drawing/2014/main" id="{5F514B99-DDDA-4BF5-9EAB-E8BA72E04507}"/>
              </a:ext>
            </a:extLst>
          </p:cNvPr>
          <p:cNvSpPr>
            <a:spLocks noGrp="1"/>
          </p:cNvSpPr>
          <p:nvPr>
            <p:ph idx="1"/>
          </p:nvPr>
        </p:nvSpPr>
        <p:spPr>
          <a:xfrm>
            <a:off x="876447" y="1049883"/>
            <a:ext cx="7772400" cy="1128437"/>
          </a:xfrm>
        </p:spPr>
        <p:txBody>
          <a:bodyPr/>
          <a:lstStyle/>
          <a:p>
            <a:r>
              <a:rPr lang="en-US" dirty="0"/>
              <a:t>Experimental results using automated (BLEU) and human evaluation for English</a:t>
            </a:r>
            <a:r>
              <a:rPr lang="en-US" dirty="0">
                <a:sym typeface="Symbol" panose="05050102010706020507" pitchFamily="18" charset="2"/>
              </a:rPr>
              <a:t></a:t>
            </a:r>
            <a:r>
              <a:rPr lang="en-US" dirty="0"/>
              <a:t> French translation.</a:t>
            </a:r>
          </a:p>
        </p:txBody>
      </p:sp>
      <p:sp>
        <p:nvSpPr>
          <p:cNvPr id="4" name="Slide Number Placeholder 3">
            <a:extLst>
              <a:ext uri="{FF2B5EF4-FFF2-40B4-BE49-F238E27FC236}">
                <a16:creationId xmlns:a16="http://schemas.microsoft.com/office/drawing/2014/main" id="{3B0D7D54-9522-418D-AA49-048BD2E7B8D4}"/>
              </a:ext>
            </a:extLst>
          </p:cNvPr>
          <p:cNvSpPr>
            <a:spLocks noGrp="1"/>
          </p:cNvSpPr>
          <p:nvPr>
            <p:ph type="sldNum" sz="quarter" idx="11"/>
          </p:nvPr>
        </p:nvSpPr>
        <p:spPr/>
        <p:txBody>
          <a:bodyPr/>
          <a:lstStyle/>
          <a:p>
            <a:fld id="{1D553280-E9B5-4529-AC08-074397BE5D29}" type="slidenum">
              <a:rPr lang="en-US" smtClean="0">
                <a:solidFill>
                  <a:srgbClr val="000000"/>
                </a:solidFill>
              </a:rPr>
              <a:pPr/>
              <a:t>33</a:t>
            </a:fld>
            <a:endParaRPr lang="en-US">
              <a:solidFill>
                <a:srgbClr val="000000"/>
              </a:solidFill>
              <a:latin typeface="Times New Roman"/>
            </a:endParaRPr>
          </a:p>
        </p:txBody>
      </p:sp>
      <p:graphicFrame>
        <p:nvGraphicFramePr>
          <p:cNvPr id="5" name="Table 4">
            <a:extLst>
              <a:ext uri="{FF2B5EF4-FFF2-40B4-BE49-F238E27FC236}">
                <a16:creationId xmlns:a16="http://schemas.microsoft.com/office/drawing/2014/main" id="{4B1545B7-9AAE-4291-8671-2CBEC24B6D6D}"/>
              </a:ext>
            </a:extLst>
          </p:cNvPr>
          <p:cNvGraphicFramePr>
            <a:graphicFrameLocks noGrp="1"/>
          </p:cNvGraphicFramePr>
          <p:nvPr>
            <p:extLst>
              <p:ext uri="{D42A27DB-BD31-4B8C-83A1-F6EECF244321}">
                <p14:modId xmlns:p14="http://schemas.microsoft.com/office/powerpoint/2010/main" val="1476722900"/>
              </p:ext>
            </p:extLst>
          </p:nvPr>
        </p:nvGraphicFramePr>
        <p:xfrm>
          <a:off x="1524000" y="2841637"/>
          <a:ext cx="6096000" cy="1828800"/>
        </p:xfrm>
        <a:graphic>
          <a:graphicData uri="http://schemas.openxmlformats.org/drawingml/2006/table">
            <a:tbl>
              <a:tblPr firstRow="1" bandRow="1">
                <a:tableStyleId>{F4008C2A-FE9D-445F-8A77-7EF9F6A8F792}</a:tableStyleId>
              </a:tblPr>
              <a:tblGrid>
                <a:gridCol w="2032000">
                  <a:extLst>
                    <a:ext uri="{9D8B030D-6E8A-4147-A177-3AD203B41FA5}">
                      <a16:colId xmlns:a16="http://schemas.microsoft.com/office/drawing/2014/main" val="3463435406"/>
                    </a:ext>
                  </a:extLst>
                </a:gridCol>
                <a:gridCol w="2032000">
                  <a:extLst>
                    <a:ext uri="{9D8B030D-6E8A-4147-A177-3AD203B41FA5}">
                      <a16:colId xmlns:a16="http://schemas.microsoft.com/office/drawing/2014/main" val="519616672"/>
                    </a:ext>
                  </a:extLst>
                </a:gridCol>
                <a:gridCol w="2032000">
                  <a:extLst>
                    <a:ext uri="{9D8B030D-6E8A-4147-A177-3AD203B41FA5}">
                      <a16:colId xmlns:a16="http://schemas.microsoft.com/office/drawing/2014/main" val="3004796525"/>
                    </a:ext>
                  </a:extLst>
                </a:gridCol>
              </a:tblGrid>
              <a:tr h="370840">
                <a:tc>
                  <a:txBody>
                    <a:bodyPr/>
                    <a:lstStyle/>
                    <a:p>
                      <a:r>
                        <a:rPr lang="en-US" sz="2400" dirty="0">
                          <a:solidFill>
                            <a:srgbClr val="C00000"/>
                          </a:solidFill>
                        </a:rPr>
                        <a:t>Method</a:t>
                      </a:r>
                    </a:p>
                  </a:txBody>
                  <a:tcPr/>
                </a:tc>
                <a:tc>
                  <a:txBody>
                    <a:bodyPr/>
                    <a:lstStyle/>
                    <a:p>
                      <a:r>
                        <a:rPr lang="en-US" sz="2400" dirty="0">
                          <a:solidFill>
                            <a:srgbClr val="C00000"/>
                          </a:solidFill>
                        </a:rPr>
                        <a:t>BLEU</a:t>
                      </a:r>
                    </a:p>
                  </a:txBody>
                  <a:tcPr/>
                </a:tc>
                <a:tc>
                  <a:txBody>
                    <a:bodyPr/>
                    <a:lstStyle/>
                    <a:p>
                      <a:r>
                        <a:rPr lang="en-US" sz="2400" dirty="0">
                          <a:solidFill>
                            <a:srgbClr val="C00000"/>
                          </a:solidFill>
                        </a:rPr>
                        <a:t>Human Rating</a:t>
                      </a:r>
                    </a:p>
                  </a:txBody>
                  <a:tcPr/>
                </a:tc>
                <a:extLst>
                  <a:ext uri="{0D108BD9-81ED-4DB2-BD59-A6C34878D82A}">
                    <a16:rowId xmlns:a16="http://schemas.microsoft.com/office/drawing/2014/main" val="3662083477"/>
                  </a:ext>
                </a:extLst>
              </a:tr>
              <a:tr h="370840">
                <a:tc>
                  <a:txBody>
                    <a:bodyPr/>
                    <a:lstStyle/>
                    <a:p>
                      <a:r>
                        <a:rPr lang="en-US" sz="2400" dirty="0"/>
                        <a:t>SMT</a:t>
                      </a:r>
                    </a:p>
                  </a:txBody>
                  <a:tcPr/>
                </a:tc>
                <a:tc>
                  <a:txBody>
                    <a:bodyPr/>
                    <a:lstStyle/>
                    <a:p>
                      <a:r>
                        <a:rPr lang="en-US" sz="2400" dirty="0"/>
                        <a:t>37.0</a:t>
                      </a:r>
                    </a:p>
                  </a:txBody>
                  <a:tcPr/>
                </a:tc>
                <a:tc>
                  <a:txBody>
                    <a:bodyPr/>
                    <a:lstStyle/>
                    <a:p>
                      <a:r>
                        <a:rPr lang="en-US" sz="2400" dirty="0"/>
                        <a:t>3.87</a:t>
                      </a:r>
                    </a:p>
                  </a:txBody>
                  <a:tcPr/>
                </a:tc>
                <a:extLst>
                  <a:ext uri="{0D108BD9-81ED-4DB2-BD59-A6C34878D82A}">
                    <a16:rowId xmlns:a16="http://schemas.microsoft.com/office/drawing/2014/main" val="60833468"/>
                  </a:ext>
                </a:extLst>
              </a:tr>
              <a:tr h="370840">
                <a:tc>
                  <a:txBody>
                    <a:bodyPr/>
                    <a:lstStyle/>
                    <a:p>
                      <a:r>
                        <a:rPr lang="en-US" sz="2400" dirty="0"/>
                        <a:t>NMT</a:t>
                      </a:r>
                    </a:p>
                  </a:txBody>
                  <a:tcPr/>
                </a:tc>
                <a:tc>
                  <a:txBody>
                    <a:bodyPr/>
                    <a:lstStyle/>
                    <a:p>
                      <a:r>
                        <a:rPr lang="en-US" sz="2400" dirty="0"/>
                        <a:t>40.35</a:t>
                      </a:r>
                    </a:p>
                  </a:txBody>
                  <a:tcPr/>
                </a:tc>
                <a:tc>
                  <a:txBody>
                    <a:bodyPr/>
                    <a:lstStyle/>
                    <a:p>
                      <a:r>
                        <a:rPr lang="en-US" sz="2400" dirty="0"/>
                        <a:t>4.46</a:t>
                      </a:r>
                    </a:p>
                  </a:txBody>
                  <a:tcPr/>
                </a:tc>
                <a:extLst>
                  <a:ext uri="{0D108BD9-81ED-4DB2-BD59-A6C34878D82A}">
                    <a16:rowId xmlns:a16="http://schemas.microsoft.com/office/drawing/2014/main" val="180515147"/>
                  </a:ext>
                </a:extLst>
              </a:tr>
              <a:tr h="360117">
                <a:tc>
                  <a:txBody>
                    <a:bodyPr/>
                    <a:lstStyle/>
                    <a:p>
                      <a:r>
                        <a:rPr lang="en-US" sz="2400" dirty="0"/>
                        <a:t>Human </a:t>
                      </a:r>
                    </a:p>
                  </a:txBody>
                  <a:tcPr/>
                </a:tc>
                <a:tc>
                  <a:txBody>
                    <a:bodyPr/>
                    <a:lstStyle/>
                    <a:p>
                      <a:endParaRPr lang="en-US" sz="2400" dirty="0"/>
                    </a:p>
                  </a:txBody>
                  <a:tcPr/>
                </a:tc>
                <a:tc>
                  <a:txBody>
                    <a:bodyPr/>
                    <a:lstStyle/>
                    <a:p>
                      <a:r>
                        <a:rPr lang="en-US" sz="2400" dirty="0"/>
                        <a:t>4.82</a:t>
                      </a:r>
                    </a:p>
                  </a:txBody>
                  <a:tcPr/>
                </a:tc>
                <a:extLst>
                  <a:ext uri="{0D108BD9-81ED-4DB2-BD59-A6C34878D82A}">
                    <a16:rowId xmlns:a16="http://schemas.microsoft.com/office/drawing/2014/main" val="3053010541"/>
                  </a:ext>
                </a:extLst>
              </a:tr>
            </a:tbl>
          </a:graphicData>
        </a:graphic>
      </p:graphicFrame>
    </p:spTree>
    <p:extLst>
      <p:ext uri="{BB962C8B-B14F-4D97-AF65-F5344CB8AC3E}">
        <p14:creationId xmlns:p14="http://schemas.microsoft.com/office/powerpoint/2010/main" val="3563285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10"/>
            <a:ext cx="7772400" cy="742950"/>
          </a:xfrm>
        </p:spPr>
        <p:txBody>
          <a:bodyPr/>
          <a:lstStyle/>
          <a:p>
            <a:r>
              <a:rPr lang="en-US" sz="3200" dirty="0"/>
              <a:t> </a:t>
            </a:r>
            <a:r>
              <a:rPr lang="en-US" dirty="0"/>
              <a:t>LSTM Application Architectures</a:t>
            </a:r>
            <a:endParaRPr lang="en-US" sz="3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3096" y="1411788"/>
            <a:ext cx="5829300" cy="2118099"/>
          </a:xfrm>
        </p:spPr>
      </p:pic>
      <p:sp>
        <p:nvSpPr>
          <p:cNvPr id="4" name="Slide Number Placeholder 3"/>
          <p:cNvSpPr>
            <a:spLocks noGrp="1"/>
          </p:cNvSpPr>
          <p:nvPr>
            <p:ph type="sldNum" sz="quarter" idx="11"/>
          </p:nvPr>
        </p:nvSpPr>
        <p:spPr/>
        <p:txBody>
          <a:bodyPr/>
          <a:lstStyle/>
          <a:p>
            <a:fld id="{1D553280-E9B5-4529-AC08-074397BE5D29}" type="slidenum">
              <a:rPr lang="en-US" smtClean="0"/>
              <a:pPr/>
              <a:t>34</a:t>
            </a:fld>
            <a:endParaRPr lang="en-US">
              <a:latin typeface="+mn-lt"/>
            </a:endParaRPr>
          </a:p>
        </p:txBody>
      </p:sp>
      <p:sp>
        <p:nvSpPr>
          <p:cNvPr id="10" name="TextBox 5">
            <a:extLst>
              <a:ext uri="{FF2B5EF4-FFF2-40B4-BE49-F238E27FC236}">
                <a16:creationId xmlns:a16="http://schemas.microsoft.com/office/drawing/2014/main" id="{37D0586A-E8B0-454C-B476-6CB571304AE5}"/>
              </a:ext>
            </a:extLst>
          </p:cNvPr>
          <p:cNvSpPr txBox="1"/>
          <p:nvPr/>
        </p:nvSpPr>
        <p:spPr>
          <a:xfrm>
            <a:off x="1106329" y="3604177"/>
            <a:ext cx="1476686" cy="307777"/>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t>Image Captioning</a:t>
            </a:r>
          </a:p>
        </p:txBody>
      </p:sp>
      <p:sp>
        <p:nvSpPr>
          <p:cNvPr id="11" name="TextBox 6">
            <a:extLst>
              <a:ext uri="{FF2B5EF4-FFF2-40B4-BE49-F238E27FC236}">
                <a16:creationId xmlns:a16="http://schemas.microsoft.com/office/drawing/2014/main" id="{B1548ECD-4938-42C4-B182-894683951A6E}"/>
              </a:ext>
            </a:extLst>
          </p:cNvPr>
          <p:cNvSpPr txBox="1"/>
          <p:nvPr/>
        </p:nvSpPr>
        <p:spPr>
          <a:xfrm>
            <a:off x="2540267" y="3618053"/>
            <a:ext cx="1741374" cy="523220"/>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t>Video Activity </a:t>
            </a:r>
            <a:r>
              <a:rPr lang="en-US" sz="1400" dirty="0" err="1"/>
              <a:t>Recog</a:t>
            </a:r>
            <a:endParaRPr lang="en-US" sz="1400" dirty="0"/>
          </a:p>
          <a:p>
            <a:r>
              <a:rPr lang="en-US" sz="1400" dirty="0"/>
              <a:t>Text Classification</a:t>
            </a:r>
          </a:p>
        </p:txBody>
      </p:sp>
      <p:sp>
        <p:nvSpPr>
          <p:cNvPr id="12" name="TextBox 7">
            <a:extLst>
              <a:ext uri="{FF2B5EF4-FFF2-40B4-BE49-F238E27FC236}">
                <a16:creationId xmlns:a16="http://schemas.microsoft.com/office/drawing/2014/main" id="{B43708D5-BDE7-4415-B103-694CEBF78D7C}"/>
              </a:ext>
            </a:extLst>
          </p:cNvPr>
          <p:cNvSpPr txBox="1"/>
          <p:nvPr/>
        </p:nvSpPr>
        <p:spPr>
          <a:xfrm>
            <a:off x="4238893" y="3628143"/>
            <a:ext cx="1667508" cy="523220"/>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t>Video Captioning</a:t>
            </a:r>
          </a:p>
          <a:p>
            <a:r>
              <a:rPr lang="en-US" sz="1400" dirty="0"/>
              <a:t>Machine Translation</a:t>
            </a:r>
          </a:p>
        </p:txBody>
      </p:sp>
      <p:sp>
        <p:nvSpPr>
          <p:cNvPr id="13" name="TextBox 8">
            <a:extLst>
              <a:ext uri="{FF2B5EF4-FFF2-40B4-BE49-F238E27FC236}">
                <a16:creationId xmlns:a16="http://schemas.microsoft.com/office/drawing/2014/main" id="{08DFBB4F-352B-47C5-9A35-399EB7B48C89}"/>
              </a:ext>
            </a:extLst>
          </p:cNvPr>
          <p:cNvSpPr txBox="1"/>
          <p:nvPr/>
        </p:nvSpPr>
        <p:spPr>
          <a:xfrm>
            <a:off x="5975055" y="3628143"/>
            <a:ext cx="1636987" cy="523220"/>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t>POS Tagging, IE,</a:t>
            </a:r>
          </a:p>
          <a:p>
            <a:r>
              <a:rPr lang="en-US" sz="1400" dirty="0"/>
              <a:t>Language Modeling</a:t>
            </a:r>
          </a:p>
        </p:txBody>
      </p:sp>
    </p:spTree>
    <p:extLst>
      <p:ext uri="{BB962C8B-B14F-4D97-AF65-F5344CB8AC3E}">
        <p14:creationId xmlns:p14="http://schemas.microsoft.com/office/powerpoint/2010/main" val="3518321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4309-59A9-4AD7-9451-17600734ADAF}"/>
              </a:ext>
            </a:extLst>
          </p:cNvPr>
          <p:cNvSpPr>
            <a:spLocks noGrp="1"/>
          </p:cNvSpPr>
          <p:nvPr>
            <p:ph type="title"/>
          </p:nvPr>
        </p:nvSpPr>
        <p:spPr/>
        <p:txBody>
          <a:bodyPr/>
          <a:lstStyle/>
          <a:p>
            <a:r>
              <a:rPr lang="en-US" dirty="0"/>
              <a:t>Bidirectional Language Model</a:t>
            </a:r>
          </a:p>
        </p:txBody>
      </p:sp>
      <p:sp>
        <p:nvSpPr>
          <p:cNvPr id="3" name="Content Placeholder 2">
            <a:extLst>
              <a:ext uri="{FF2B5EF4-FFF2-40B4-BE49-F238E27FC236}">
                <a16:creationId xmlns:a16="http://schemas.microsoft.com/office/drawing/2014/main" id="{CB1E6E7A-8C9C-4C84-9E35-370B6A3D1FB9}"/>
              </a:ext>
            </a:extLst>
          </p:cNvPr>
          <p:cNvSpPr>
            <a:spLocks noGrp="1"/>
          </p:cNvSpPr>
          <p:nvPr>
            <p:ph idx="1"/>
          </p:nvPr>
        </p:nvSpPr>
        <p:spPr>
          <a:xfrm>
            <a:off x="447869" y="1028700"/>
            <a:ext cx="8273143" cy="3515916"/>
          </a:xfrm>
        </p:spPr>
        <p:txBody>
          <a:bodyPr/>
          <a:lstStyle/>
          <a:p>
            <a:r>
              <a:rPr lang="en-US" dirty="0"/>
              <a:t>A standard statistical language model predicts the probability of the next word based on the previous context.</a:t>
            </a:r>
          </a:p>
          <a:p>
            <a:pPr lvl="1"/>
            <a:r>
              <a:rPr lang="en-US" dirty="0"/>
              <a:t>Your program for Project 4 does not _____</a:t>
            </a:r>
          </a:p>
          <a:p>
            <a:r>
              <a:rPr lang="en-US" dirty="0"/>
              <a:t>A bidirectional language model (</a:t>
            </a:r>
            <a:r>
              <a:rPr lang="en-US" dirty="0" err="1"/>
              <a:t>BiLM</a:t>
            </a:r>
            <a:r>
              <a:rPr lang="en-US" dirty="0"/>
              <a:t>) predicts the word at each position based on both prior and posterior context encoded using an RNN (e.g. LSTM).</a:t>
            </a:r>
          </a:p>
        </p:txBody>
      </p:sp>
      <p:sp>
        <p:nvSpPr>
          <p:cNvPr id="4" name="Slide Number Placeholder 3">
            <a:extLst>
              <a:ext uri="{FF2B5EF4-FFF2-40B4-BE49-F238E27FC236}">
                <a16:creationId xmlns:a16="http://schemas.microsoft.com/office/drawing/2014/main" id="{24C4F61B-7752-482E-A99B-4043DA453F36}"/>
              </a:ext>
            </a:extLst>
          </p:cNvPr>
          <p:cNvSpPr>
            <a:spLocks noGrp="1"/>
          </p:cNvSpPr>
          <p:nvPr>
            <p:ph type="sldNum" sz="quarter" idx="11"/>
          </p:nvPr>
        </p:nvSpPr>
        <p:spPr/>
        <p:txBody>
          <a:bodyPr/>
          <a:lstStyle/>
          <a:p>
            <a:fld id="{1D553280-E9B5-4529-AC08-074397BE5D29}" type="slidenum">
              <a:rPr lang="en-US" smtClean="0">
                <a:solidFill>
                  <a:srgbClr val="000000"/>
                </a:solidFill>
              </a:rPr>
              <a:pPr/>
              <a:t>35</a:t>
            </a:fld>
            <a:endParaRPr lang="en-US">
              <a:solidFill>
                <a:srgbClr val="000000"/>
              </a:solidFill>
              <a:latin typeface="Times New Roman"/>
            </a:endParaRPr>
          </a:p>
        </p:txBody>
      </p:sp>
    </p:spTree>
    <p:extLst>
      <p:ext uri="{BB962C8B-B14F-4D97-AF65-F5344CB8AC3E}">
        <p14:creationId xmlns:p14="http://schemas.microsoft.com/office/powerpoint/2010/main" val="243059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085D-782F-4A10-AFA4-AD476D5C0C49}"/>
              </a:ext>
            </a:extLst>
          </p:cNvPr>
          <p:cNvSpPr>
            <a:spLocks noGrp="1"/>
          </p:cNvSpPr>
          <p:nvPr>
            <p:ph type="title"/>
          </p:nvPr>
        </p:nvSpPr>
        <p:spPr/>
        <p:txBody>
          <a:bodyPr/>
          <a:lstStyle/>
          <a:p>
            <a:r>
              <a:rPr lang="en-US" dirty="0"/>
              <a:t>Contextualized Word Embeddings</a:t>
            </a:r>
          </a:p>
        </p:txBody>
      </p:sp>
      <p:sp>
        <p:nvSpPr>
          <p:cNvPr id="3" name="Content Placeholder 2">
            <a:extLst>
              <a:ext uri="{FF2B5EF4-FFF2-40B4-BE49-F238E27FC236}">
                <a16:creationId xmlns:a16="http://schemas.microsoft.com/office/drawing/2014/main" id="{857CC718-D144-4038-AFE0-1A192243CC11}"/>
              </a:ext>
            </a:extLst>
          </p:cNvPr>
          <p:cNvSpPr>
            <a:spLocks noGrp="1"/>
          </p:cNvSpPr>
          <p:nvPr>
            <p:ph idx="1"/>
          </p:nvPr>
        </p:nvSpPr>
        <p:spPr/>
        <p:txBody>
          <a:bodyPr/>
          <a:lstStyle/>
          <a:p>
            <a:r>
              <a:rPr lang="en-US" dirty="0"/>
              <a:t>Produce a vector representation for a specific occurrence of a word, by using textual context to compute its meaning.</a:t>
            </a:r>
          </a:p>
          <a:p>
            <a:r>
              <a:rPr lang="en-US" dirty="0" err="1"/>
              <a:t>ELMo</a:t>
            </a:r>
            <a:r>
              <a:rPr lang="en-US" dirty="0"/>
              <a:t> (Embeddings from Language Models, Peters et al., 2018) uses the hidden state of a </a:t>
            </a:r>
            <a:r>
              <a:rPr lang="en-US" dirty="0" err="1"/>
              <a:t>BiLM</a:t>
            </a:r>
            <a:r>
              <a:rPr lang="en-US" dirty="0"/>
              <a:t> to compute contextualized word embeddings.</a:t>
            </a:r>
          </a:p>
        </p:txBody>
      </p:sp>
      <p:sp>
        <p:nvSpPr>
          <p:cNvPr id="4" name="Slide Number Placeholder 3">
            <a:extLst>
              <a:ext uri="{FF2B5EF4-FFF2-40B4-BE49-F238E27FC236}">
                <a16:creationId xmlns:a16="http://schemas.microsoft.com/office/drawing/2014/main" id="{A7A580DF-082D-4E46-8AC7-F40A074903C6}"/>
              </a:ext>
            </a:extLst>
          </p:cNvPr>
          <p:cNvSpPr>
            <a:spLocks noGrp="1"/>
          </p:cNvSpPr>
          <p:nvPr>
            <p:ph type="sldNum" sz="quarter" idx="11"/>
          </p:nvPr>
        </p:nvSpPr>
        <p:spPr/>
        <p:txBody>
          <a:bodyPr/>
          <a:lstStyle/>
          <a:p>
            <a:fld id="{1D553280-E9B5-4529-AC08-074397BE5D29}" type="slidenum">
              <a:rPr lang="en-US" smtClean="0">
                <a:solidFill>
                  <a:srgbClr val="000000"/>
                </a:solidFill>
              </a:rPr>
              <a:pPr/>
              <a:t>36</a:t>
            </a:fld>
            <a:endParaRPr lang="en-US">
              <a:solidFill>
                <a:srgbClr val="000000"/>
              </a:solidFill>
              <a:latin typeface="Times New Roman"/>
            </a:endParaRPr>
          </a:p>
        </p:txBody>
      </p:sp>
    </p:spTree>
    <p:extLst>
      <p:ext uri="{BB962C8B-B14F-4D97-AF65-F5344CB8AC3E}">
        <p14:creationId xmlns:p14="http://schemas.microsoft.com/office/powerpoint/2010/main" val="1171061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4858-C1DC-4D03-9129-2DA9EFC94AA3}"/>
              </a:ext>
            </a:extLst>
          </p:cNvPr>
          <p:cNvSpPr>
            <a:spLocks noGrp="1"/>
          </p:cNvSpPr>
          <p:nvPr>
            <p:ph type="title"/>
          </p:nvPr>
        </p:nvSpPr>
        <p:spPr/>
        <p:txBody>
          <a:bodyPr/>
          <a:lstStyle/>
          <a:p>
            <a:r>
              <a:rPr lang="en-US" dirty="0"/>
              <a:t>Transformer Networks</a:t>
            </a:r>
          </a:p>
        </p:txBody>
      </p:sp>
      <p:sp>
        <p:nvSpPr>
          <p:cNvPr id="3" name="Content Placeholder 2">
            <a:extLst>
              <a:ext uri="{FF2B5EF4-FFF2-40B4-BE49-F238E27FC236}">
                <a16:creationId xmlns:a16="http://schemas.microsoft.com/office/drawing/2014/main" id="{5A3B712A-FD00-4656-86DE-DCC847A38D59}"/>
              </a:ext>
            </a:extLst>
          </p:cNvPr>
          <p:cNvSpPr>
            <a:spLocks noGrp="1"/>
          </p:cNvSpPr>
          <p:nvPr>
            <p:ph idx="1"/>
          </p:nvPr>
        </p:nvSpPr>
        <p:spPr/>
        <p:txBody>
          <a:bodyPr/>
          <a:lstStyle/>
          <a:p>
            <a:r>
              <a:rPr lang="en-US" sz="2800" dirty="0"/>
              <a:t>An alternate Seq2Seq neural architecture based on attention rather than recurrence “Attention is all you need”(Vaswani et al., 2017).</a:t>
            </a:r>
          </a:p>
          <a:p>
            <a:r>
              <a:rPr lang="en-US" sz="2800" dirty="0"/>
              <a:t>See website on “The </a:t>
            </a:r>
            <a:r>
              <a:rPr lang="en-US" sz="2800" dirty="0" err="1"/>
              <a:t>Ilustrated</a:t>
            </a:r>
            <a:r>
              <a:rPr lang="en-US" sz="2800" dirty="0"/>
              <a:t> </a:t>
            </a:r>
            <a:r>
              <a:rPr lang="en-US" sz="2800" dirty="0" err="1"/>
              <a:t>Transfomer</a:t>
            </a:r>
            <a:r>
              <a:rPr lang="en-US" sz="2800" dirty="0"/>
              <a:t>” by J. </a:t>
            </a:r>
            <a:r>
              <a:rPr lang="en-US" sz="2800" dirty="0" err="1"/>
              <a:t>Alammar</a:t>
            </a:r>
            <a:r>
              <a:rPr lang="en-US" sz="2800" dirty="0"/>
              <a:t> for more details.</a:t>
            </a:r>
          </a:p>
          <a:p>
            <a:r>
              <a:rPr lang="en-US" sz="2800" dirty="0"/>
              <a:t> Attention mechanisms compute the output at each position in the sequence by varying “attention” across different positions in the input sequence.</a:t>
            </a:r>
          </a:p>
        </p:txBody>
      </p:sp>
      <p:sp>
        <p:nvSpPr>
          <p:cNvPr id="4" name="Slide Number Placeholder 3">
            <a:extLst>
              <a:ext uri="{FF2B5EF4-FFF2-40B4-BE49-F238E27FC236}">
                <a16:creationId xmlns:a16="http://schemas.microsoft.com/office/drawing/2014/main" id="{DCA4703C-276C-4E30-9C18-2F1E62FEE948}"/>
              </a:ext>
            </a:extLst>
          </p:cNvPr>
          <p:cNvSpPr>
            <a:spLocks noGrp="1"/>
          </p:cNvSpPr>
          <p:nvPr>
            <p:ph type="sldNum" sz="quarter" idx="11"/>
          </p:nvPr>
        </p:nvSpPr>
        <p:spPr/>
        <p:txBody>
          <a:bodyPr/>
          <a:lstStyle/>
          <a:p>
            <a:fld id="{1D553280-E9B5-4529-AC08-074397BE5D29}" type="slidenum">
              <a:rPr lang="en-US" smtClean="0">
                <a:solidFill>
                  <a:srgbClr val="000000"/>
                </a:solidFill>
              </a:rPr>
              <a:pPr/>
              <a:t>37</a:t>
            </a:fld>
            <a:endParaRPr lang="en-US">
              <a:solidFill>
                <a:srgbClr val="000000"/>
              </a:solidFill>
              <a:latin typeface="Times New Roman"/>
            </a:endParaRPr>
          </a:p>
        </p:txBody>
      </p:sp>
    </p:spTree>
    <p:extLst>
      <p:ext uri="{BB962C8B-B14F-4D97-AF65-F5344CB8AC3E}">
        <p14:creationId xmlns:p14="http://schemas.microsoft.com/office/powerpoint/2010/main" val="3406073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74CD-EEC3-8480-16A7-3EBD70C72248}"/>
              </a:ext>
            </a:extLst>
          </p:cNvPr>
          <p:cNvSpPr>
            <a:spLocks noGrp="1"/>
          </p:cNvSpPr>
          <p:nvPr>
            <p:ph type="title"/>
          </p:nvPr>
        </p:nvSpPr>
        <p:spPr/>
        <p:txBody>
          <a:bodyPr/>
          <a:lstStyle/>
          <a:p>
            <a:r>
              <a:rPr lang="en-US" dirty="0"/>
              <a:t>Self-Attention</a:t>
            </a:r>
          </a:p>
        </p:txBody>
      </p:sp>
      <p:sp>
        <p:nvSpPr>
          <p:cNvPr id="3" name="Content Placeholder 2">
            <a:extLst>
              <a:ext uri="{FF2B5EF4-FFF2-40B4-BE49-F238E27FC236}">
                <a16:creationId xmlns:a16="http://schemas.microsoft.com/office/drawing/2014/main" id="{E1699ADF-F260-9318-D182-5AD63C388740}"/>
              </a:ext>
            </a:extLst>
          </p:cNvPr>
          <p:cNvSpPr>
            <a:spLocks noGrp="1"/>
          </p:cNvSpPr>
          <p:nvPr>
            <p:ph idx="1"/>
          </p:nvPr>
        </p:nvSpPr>
        <p:spPr/>
        <p:txBody>
          <a:bodyPr/>
          <a:lstStyle/>
          <a:p>
            <a:r>
              <a:rPr lang="en-US" dirty="0"/>
              <a:t>Compute a context-sensitive embedding for each word as a weighted sum of initial embeddings of all words in the input. </a:t>
            </a:r>
          </a:p>
        </p:txBody>
      </p:sp>
      <p:sp>
        <p:nvSpPr>
          <p:cNvPr id="4" name="Slide Number Placeholder 3">
            <a:extLst>
              <a:ext uri="{FF2B5EF4-FFF2-40B4-BE49-F238E27FC236}">
                <a16:creationId xmlns:a16="http://schemas.microsoft.com/office/drawing/2014/main" id="{E9785F57-38FC-2E81-F7FB-F5C9567F9843}"/>
              </a:ext>
            </a:extLst>
          </p:cNvPr>
          <p:cNvSpPr>
            <a:spLocks noGrp="1"/>
          </p:cNvSpPr>
          <p:nvPr>
            <p:ph type="sldNum" sz="quarter" idx="11"/>
          </p:nvPr>
        </p:nvSpPr>
        <p:spPr/>
        <p:txBody>
          <a:bodyPr/>
          <a:lstStyle/>
          <a:p>
            <a:fld id="{1D553280-E9B5-4529-AC08-074397BE5D29}" type="slidenum">
              <a:rPr lang="en-US" smtClean="0">
                <a:solidFill>
                  <a:srgbClr val="000000"/>
                </a:solidFill>
              </a:rPr>
              <a:pPr/>
              <a:t>38</a:t>
            </a:fld>
            <a:endParaRPr lang="en-US">
              <a:solidFill>
                <a:srgbClr val="000000"/>
              </a:solidFill>
              <a:latin typeface="Times New Roman"/>
            </a:endParaRPr>
          </a:p>
        </p:txBody>
      </p:sp>
    </p:spTree>
    <p:extLst>
      <p:ext uri="{BB962C8B-B14F-4D97-AF65-F5344CB8AC3E}">
        <p14:creationId xmlns:p14="http://schemas.microsoft.com/office/powerpoint/2010/main" val="4029109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srcRect t="8841"/>
          <a:stretch>
            <a:fillRect/>
          </a:stretch>
        </p:blipFill>
        <p:spPr>
          <a:xfrm>
            <a:off x="1174177" y="1236840"/>
            <a:ext cx="6072499" cy="3365886"/>
          </a:xfrm>
          <a:prstGeom prst="rect">
            <a:avLst/>
          </a:prstGeom>
          <a:ln w="12700">
            <a:miter lim="400000"/>
          </a:ln>
        </p:spPr>
      </p:pic>
      <p:sp>
        <p:nvSpPr>
          <p:cNvPr id="215" name="Rounded Rectangle"/>
          <p:cNvSpPr/>
          <p:nvPr/>
        </p:nvSpPr>
        <p:spPr>
          <a:xfrm>
            <a:off x="3958821" y="3362028"/>
            <a:ext cx="1226359" cy="349435"/>
          </a:xfrm>
          <a:prstGeom prst="roundRect">
            <a:avLst>
              <a:gd name="adj" fmla="val 28749"/>
            </a:avLst>
          </a:prstGeom>
          <a:ln w="50800">
            <a:solidFill>
              <a:schemeClr val="accent5">
                <a:hueOff val="-82419"/>
                <a:satOff val="-9513"/>
                <a:lumOff val="-16343"/>
              </a:schemeClr>
            </a:solidFill>
            <a:miter lim="400000"/>
          </a:ln>
        </p:spPr>
        <p:txBody>
          <a:bodyPr lIns="26789" tIns="26789" rIns="26789" bIns="26789" anchor="ct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sp>
        <p:nvSpPr>
          <p:cNvPr id="4" name="Title 1">
            <a:extLst>
              <a:ext uri="{FF2B5EF4-FFF2-40B4-BE49-F238E27FC236}">
                <a16:creationId xmlns:a16="http://schemas.microsoft.com/office/drawing/2014/main" id="{26126D94-F115-F377-A325-93A7EAB07222}"/>
              </a:ext>
            </a:extLst>
          </p:cNvPr>
          <p:cNvSpPr>
            <a:spLocks noGrp="1"/>
          </p:cNvSpPr>
          <p:nvPr>
            <p:ph type="title"/>
          </p:nvPr>
        </p:nvSpPr>
        <p:spPr>
          <a:xfrm>
            <a:off x="685800" y="171450"/>
            <a:ext cx="7772400" cy="742950"/>
          </a:xfrm>
        </p:spPr>
        <p:txBody>
          <a:bodyPr>
            <a:normAutofit fontScale="90000"/>
          </a:bodyPr>
          <a:lstStyle/>
          <a:p>
            <a:r>
              <a:rPr lang="en-US" dirty="0"/>
              <a:t>Transformer Encoder</a:t>
            </a:r>
          </a:p>
        </p:txBody>
      </p:sp>
      <p:grpSp>
        <p:nvGrpSpPr>
          <p:cNvPr id="10" name="Group 9">
            <a:extLst>
              <a:ext uri="{FF2B5EF4-FFF2-40B4-BE49-F238E27FC236}">
                <a16:creationId xmlns:a16="http://schemas.microsoft.com/office/drawing/2014/main" id="{411A4C23-AB4D-CC48-0466-53D7F6CDF3D2}"/>
              </a:ext>
            </a:extLst>
          </p:cNvPr>
          <p:cNvGrpSpPr/>
          <p:nvPr/>
        </p:nvGrpSpPr>
        <p:grpSpPr>
          <a:xfrm>
            <a:off x="0" y="2519811"/>
            <a:ext cx="6835877" cy="964367"/>
            <a:chOff x="0" y="2519811"/>
            <a:chExt cx="6835877" cy="964367"/>
          </a:xfrm>
        </p:grpSpPr>
        <p:sp>
          <p:nvSpPr>
            <p:cNvPr id="5" name="TextBox 4">
              <a:extLst>
                <a:ext uri="{FF2B5EF4-FFF2-40B4-BE49-F238E27FC236}">
                  <a16:creationId xmlns:a16="http://schemas.microsoft.com/office/drawing/2014/main" id="{D770CF79-7381-BF78-DC39-194795DA9248}"/>
                </a:ext>
              </a:extLst>
            </p:cNvPr>
            <p:cNvSpPr txBox="1"/>
            <p:nvPr/>
          </p:nvSpPr>
          <p:spPr>
            <a:xfrm>
              <a:off x="0" y="2519811"/>
              <a:ext cx="201337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800" b="1" dirty="0">
                  <a:latin typeface="Helvetica Neue"/>
                  <a:ea typeface="Helvetica Neue"/>
                  <a:cs typeface="Helvetica Neue"/>
                  <a:sym typeface="Helvetica Neue"/>
                </a:rPr>
                <a:t>Context sensitive</a:t>
              </a:r>
            </a:p>
            <a:p>
              <a:pPr marL="0" marR="0" indent="0" algn="ctr" defTabSz="584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Helvetica Neue"/>
                  <a:ea typeface="Helvetica Neue"/>
                  <a:cs typeface="Helvetica Neue"/>
                  <a:sym typeface="Helvetica Neue"/>
                </a:rPr>
                <a:t>Embeddings</a:t>
              </a:r>
            </a:p>
            <a:p>
              <a:pPr marL="0" marR="0" indent="0" algn="ctr" defTabSz="584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6" name="Oval 5">
              <a:extLst>
                <a:ext uri="{FF2B5EF4-FFF2-40B4-BE49-F238E27FC236}">
                  <a16:creationId xmlns:a16="http://schemas.microsoft.com/office/drawing/2014/main" id="{55F6ECBC-32E8-0604-34E3-77A30FABC703}"/>
                </a:ext>
              </a:extLst>
            </p:cNvPr>
            <p:cNvSpPr/>
            <p:nvPr/>
          </p:nvSpPr>
          <p:spPr>
            <a:xfrm>
              <a:off x="2278626" y="2524288"/>
              <a:ext cx="4557251" cy="620335"/>
            </a:xfrm>
            <a:prstGeom prst="ellipse">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chemeClr val="bg1"/>
                </a:solidFill>
                <a:effectLst/>
                <a:uFillTx/>
                <a:latin typeface="+mn-lt"/>
                <a:ea typeface="+mn-ea"/>
                <a:cs typeface="+mn-cs"/>
                <a:sym typeface="Helvetica Neue Medium"/>
              </a:endParaRPr>
            </a:p>
          </p:txBody>
        </p:sp>
        <p:cxnSp>
          <p:nvCxnSpPr>
            <p:cNvPr id="8" name="Straight Connector 7">
              <a:extLst>
                <a:ext uri="{FF2B5EF4-FFF2-40B4-BE49-F238E27FC236}">
                  <a16:creationId xmlns:a16="http://schemas.microsoft.com/office/drawing/2014/main" id="{710DEB58-2905-38C2-2D63-4D83EE7BFAE9}"/>
                </a:ext>
              </a:extLst>
            </p:cNvPr>
            <p:cNvCxnSpPr>
              <a:cxnSpLocks/>
              <a:endCxn id="6" idx="2"/>
            </p:cNvCxnSpPr>
            <p:nvPr/>
          </p:nvCxnSpPr>
          <p:spPr>
            <a:xfrm>
              <a:off x="1897324" y="2834456"/>
              <a:ext cx="381302"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Revolution (2010…)</a:t>
            </a:r>
          </a:p>
        </p:txBody>
      </p:sp>
      <p:sp>
        <p:nvSpPr>
          <p:cNvPr id="3" name="Content Placeholder 2"/>
          <p:cNvSpPr>
            <a:spLocks noGrp="1"/>
          </p:cNvSpPr>
          <p:nvPr>
            <p:ph idx="1"/>
          </p:nvPr>
        </p:nvSpPr>
        <p:spPr>
          <a:xfrm>
            <a:off x="501250" y="1028700"/>
            <a:ext cx="8195733" cy="3515916"/>
          </a:xfrm>
        </p:spPr>
        <p:txBody>
          <a:bodyPr/>
          <a:lstStyle/>
          <a:p>
            <a:r>
              <a:rPr lang="en-US" dirty="0"/>
              <a:t>Improved methods developed for training deep neural works.</a:t>
            </a:r>
          </a:p>
          <a:p>
            <a:r>
              <a:rPr lang="en-US" dirty="0"/>
              <a:t>Particular successes with:</a:t>
            </a:r>
          </a:p>
          <a:p>
            <a:pPr lvl="1"/>
            <a:r>
              <a:rPr lang="en-US" dirty="0" err="1"/>
              <a:t>Convolutional</a:t>
            </a:r>
            <a:r>
              <a:rPr lang="en-US" dirty="0"/>
              <a:t> neural nets (CNNs) for vision.</a:t>
            </a:r>
          </a:p>
          <a:p>
            <a:pPr lvl="1"/>
            <a:r>
              <a:rPr lang="en-US" dirty="0"/>
              <a:t>Recurrent neural nets (RNNs) for machine translation (MT) and speech recognition (ASR).</a:t>
            </a:r>
          </a:p>
          <a:p>
            <a:pPr lvl="1"/>
            <a:r>
              <a:rPr lang="en-US" dirty="0"/>
              <a:t>Deep reinforcement learning for game playing.</a:t>
            </a:r>
          </a:p>
          <a:p>
            <a:pPr lvl="1"/>
            <a:r>
              <a:rPr lang="en-US" dirty="0"/>
              <a:t>Transformers for MT, LLMs, </a:t>
            </a:r>
            <a:r>
              <a:rPr lang="en-US" dirty="0" err="1"/>
              <a:t>ChatBots</a:t>
            </a:r>
            <a:r>
              <a:rPr lang="en-US" dirty="0"/>
              <a:t>, </a:t>
            </a:r>
            <a:r>
              <a:rPr lang="en-US" dirty="0" err="1"/>
              <a:t>etc</a:t>
            </a:r>
            <a:r>
              <a:rPr lang="en-US" dirty="0"/>
              <a:t>…</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4</a:t>
            </a:fld>
            <a:endParaRPr lang="en-US">
              <a:solidFill>
                <a:srgbClr val="000000"/>
              </a:solidFill>
              <a:latin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elf-attention"/>
          <p:cNvSpPr txBox="1">
            <a:spLocks noGrp="1"/>
          </p:cNvSpPr>
          <p:nvPr>
            <p:ph type="title"/>
          </p:nvPr>
        </p:nvSpPr>
        <p:spPr>
          <a:prstGeom prst="rect">
            <a:avLst/>
          </a:prstGeom>
        </p:spPr>
        <p:txBody>
          <a:bodyPr/>
          <a:lstStyle/>
          <a:p>
            <a:r>
              <a:t>Self-attention</a:t>
            </a:r>
          </a:p>
        </p:txBody>
      </p:sp>
      <p:sp>
        <p:nvSpPr>
          <p:cNvPr id="218" name="Consider: “The animal didn't cross the street because it was too tired”…"/>
          <p:cNvSpPr txBox="1">
            <a:spLocks noGrp="1"/>
          </p:cNvSpPr>
          <p:nvPr>
            <p:ph type="body" sz="half" idx="4294967295"/>
          </p:nvPr>
        </p:nvSpPr>
        <p:spPr>
          <a:xfrm>
            <a:off x="1645295" y="1366242"/>
            <a:ext cx="2926705" cy="3315146"/>
          </a:xfrm>
          <a:prstGeom prst="rect">
            <a:avLst/>
          </a:prstGeom>
        </p:spPr>
        <p:txBody>
          <a:bodyPr/>
          <a:lstStyle/>
          <a:p>
            <a:r>
              <a:t>Consider: “</a:t>
            </a:r>
            <a:r>
              <a:rPr>
                <a:solidFill>
                  <a:schemeClr val="accent5">
                    <a:hueOff val="-82419"/>
                    <a:satOff val="-9513"/>
                    <a:lumOff val="-16343"/>
                  </a:schemeClr>
                </a:solidFill>
              </a:rPr>
              <a:t>The animal didn't cross the street because it was too tired</a:t>
            </a:r>
            <a:r>
              <a:t>”</a:t>
            </a:r>
          </a:p>
          <a:p>
            <a:r>
              <a:t>What meaning should we associate with the word “</a:t>
            </a:r>
            <a:r>
              <a:rPr>
                <a:solidFill>
                  <a:schemeClr val="accent5">
                    <a:hueOff val="-82419"/>
                    <a:satOff val="-9513"/>
                    <a:lumOff val="-16343"/>
                  </a:schemeClr>
                </a:solidFill>
              </a:rPr>
              <a:t>it</a:t>
            </a:r>
            <a:r>
              <a:t>”?</a:t>
            </a:r>
          </a:p>
        </p:txBody>
      </p:sp>
      <p:pic>
        <p:nvPicPr>
          <p:cNvPr id="219" name="Image" descr="Image"/>
          <p:cNvPicPr>
            <a:picLocks noChangeAspect="1"/>
          </p:cNvPicPr>
          <p:nvPr/>
        </p:nvPicPr>
        <p:blipFill>
          <a:blip r:embed="rId2"/>
          <a:stretch>
            <a:fillRect/>
          </a:stretch>
        </p:blipFill>
        <p:spPr>
          <a:xfrm>
            <a:off x="4655716" y="1640830"/>
            <a:ext cx="2926705" cy="276597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Group"/>
          <p:cNvGrpSpPr/>
          <p:nvPr/>
        </p:nvGrpSpPr>
        <p:grpSpPr>
          <a:xfrm>
            <a:off x="1521998" y="1366242"/>
            <a:ext cx="3708900" cy="3315146"/>
            <a:chOff x="0" y="0"/>
            <a:chExt cx="7033173" cy="6286500"/>
          </a:xfrm>
        </p:grpSpPr>
        <p:pic>
          <p:nvPicPr>
            <p:cNvPr id="221" name="Screen Shot 2021-04-19 at 11.53.06 PM.png" descr="Screen Shot 2021-04-19 at 11.53.06 PM.png"/>
            <p:cNvPicPr>
              <a:picLocks noChangeAspect="1"/>
            </p:cNvPicPr>
            <p:nvPr/>
          </p:nvPicPr>
          <p:blipFill>
            <a:blip r:embed="rId2"/>
            <a:srcRect/>
            <a:stretch>
              <a:fillRect/>
            </a:stretch>
          </p:blipFill>
          <p:spPr>
            <a:xfrm>
              <a:off x="0" y="0"/>
              <a:ext cx="7033174" cy="6286500"/>
            </a:xfrm>
            <a:prstGeom prst="rect">
              <a:avLst/>
            </a:prstGeom>
            <a:ln w="12700" cap="flat">
              <a:noFill/>
              <a:miter lim="400000"/>
            </a:ln>
            <a:effectLst/>
          </p:spPr>
        </p:pic>
        <p:sp>
          <p:nvSpPr>
            <p:cNvPr id="222" name="Rounded Rectangle"/>
            <p:cNvSpPr/>
            <p:nvPr/>
          </p:nvSpPr>
          <p:spPr>
            <a:xfrm>
              <a:off x="5542406" y="5561409"/>
              <a:ext cx="1270001" cy="583606"/>
            </a:xfrm>
            <a:prstGeom prst="roundRect">
              <a:avLst>
                <a:gd name="adj" fmla="val 19517"/>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grpSp>
      <p:sp>
        <p:nvSpPr>
          <p:cNvPr id="224" name="Self-attention"/>
          <p:cNvSpPr txBox="1">
            <a:spLocks noGrp="1"/>
          </p:cNvSpPr>
          <p:nvPr>
            <p:ph type="title"/>
          </p:nvPr>
        </p:nvSpPr>
        <p:spPr>
          <a:prstGeom prst="rect">
            <a:avLst/>
          </a:prstGeom>
        </p:spPr>
        <p:txBody>
          <a:bodyPr/>
          <a:lstStyle/>
          <a:p>
            <a:r>
              <a:t>Self-attention</a:t>
            </a:r>
          </a:p>
        </p:txBody>
      </p:sp>
      <p:sp>
        <p:nvSpPr>
          <p:cNvPr id="225" name="Rectangle"/>
          <p:cNvSpPr/>
          <p:nvPr/>
        </p:nvSpPr>
        <p:spPr>
          <a:xfrm>
            <a:off x="1757369" y="2963566"/>
            <a:ext cx="3380498" cy="1333594"/>
          </a:xfrm>
          <a:prstGeom prst="rect">
            <a:avLst/>
          </a:prstGeom>
          <a:solidFill>
            <a:schemeClr val="accent1"/>
          </a:solidFill>
          <a:ln w="12700">
            <a:miter lim="400000"/>
          </a:ln>
        </p:spPr>
        <p:txBody>
          <a:bodyPr lIns="26789" tIns="26789" rIns="26789" bIns="26789" anchor="ct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pic>
        <p:nvPicPr>
          <p:cNvPr id="226" name="Screen Shot 2021-04-20 at 12.05.58 AM.png" descr="Screen Shot 2021-04-20 at 12.05.58 AM.png"/>
          <p:cNvPicPr>
            <a:picLocks noChangeAspect="1"/>
          </p:cNvPicPr>
          <p:nvPr/>
        </p:nvPicPr>
        <p:blipFill>
          <a:blip r:embed="rId3"/>
          <a:stretch>
            <a:fillRect/>
          </a:stretch>
        </p:blipFill>
        <p:spPr>
          <a:xfrm>
            <a:off x="5379125" y="3803131"/>
            <a:ext cx="1962299" cy="321469"/>
          </a:xfrm>
          <a:prstGeom prst="rect">
            <a:avLst/>
          </a:prstGeom>
          <a:ln w="12700">
            <a:miter lim="400000"/>
          </a:ln>
        </p:spPr>
      </p:pic>
      <p:grpSp>
        <p:nvGrpSpPr>
          <p:cNvPr id="229" name="Group"/>
          <p:cNvGrpSpPr/>
          <p:nvPr/>
        </p:nvGrpSpPr>
        <p:grpSpPr>
          <a:xfrm>
            <a:off x="5234271" y="2762819"/>
            <a:ext cx="2803068" cy="930920"/>
            <a:chOff x="0" y="0"/>
            <a:chExt cx="5315446" cy="1765300"/>
          </a:xfrm>
        </p:grpSpPr>
        <p:pic>
          <p:nvPicPr>
            <p:cNvPr id="227" name="Screen Shot 2021-04-20 at 12.06.49 AM.png" descr="Screen Shot 2021-04-20 at 12.06.49 AM.png"/>
            <p:cNvPicPr>
              <a:picLocks noChangeAspect="1"/>
            </p:cNvPicPr>
            <p:nvPr/>
          </p:nvPicPr>
          <p:blipFill>
            <a:blip r:embed="rId4"/>
            <a:srcRect r="19111"/>
            <a:stretch>
              <a:fillRect/>
            </a:stretch>
          </p:blipFill>
          <p:spPr>
            <a:xfrm>
              <a:off x="0" y="0"/>
              <a:ext cx="5105599" cy="1765300"/>
            </a:xfrm>
            <a:prstGeom prst="rect">
              <a:avLst/>
            </a:prstGeom>
            <a:ln w="12700" cap="flat">
              <a:noFill/>
              <a:miter lim="400000"/>
            </a:ln>
            <a:effectLst/>
          </p:spPr>
        </p:pic>
        <p:sp>
          <p:nvSpPr>
            <p:cNvPr id="228" name="Rectangle"/>
            <p:cNvSpPr/>
            <p:nvPr/>
          </p:nvSpPr>
          <p:spPr>
            <a:xfrm>
              <a:off x="4827438" y="119409"/>
              <a:ext cx="488009" cy="468215"/>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grpSp>
      <p:pic>
        <p:nvPicPr>
          <p:cNvPr id="230" name="Screen Shot 2021-04-20 at 12.08.11 AM.png" descr="Screen Shot 2021-04-20 at 12.08.11 AM.png"/>
          <p:cNvPicPr>
            <a:picLocks noChangeAspect="1"/>
          </p:cNvPicPr>
          <p:nvPr/>
        </p:nvPicPr>
        <p:blipFill>
          <a:blip r:embed="rId5"/>
          <a:stretch>
            <a:fillRect/>
          </a:stretch>
        </p:blipFill>
        <p:spPr>
          <a:xfrm>
            <a:off x="5326646" y="2077461"/>
            <a:ext cx="1366243" cy="575965"/>
          </a:xfrm>
          <a:prstGeom prst="rect">
            <a:avLst/>
          </a:prstGeom>
          <a:ln w="12700">
            <a:miter lim="400000"/>
          </a:ln>
        </p:spPr>
      </p:pic>
      <p:sp>
        <p:nvSpPr>
          <p:cNvPr id="231" name="But there is nothing to learn here?"/>
          <p:cNvSpPr txBox="1"/>
          <p:nvPr/>
        </p:nvSpPr>
        <p:spPr>
          <a:xfrm>
            <a:off x="5480240" y="4283798"/>
            <a:ext cx="2311130" cy="23261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200" b="0">
                <a:solidFill>
                  <a:srgbClr val="FFFFFF"/>
                </a:solidFill>
                <a:latin typeface="+mn-lt"/>
                <a:ea typeface="+mn-ea"/>
                <a:cs typeface="+mn-cs"/>
                <a:sym typeface="Helvetica Neue Medium"/>
              </a:defRPr>
            </a:lvl1pPr>
          </a:lstStyle>
          <a:p>
            <a:pPr algn="ctr" defTabSz="308049" hangingPunct="0"/>
            <a:r>
              <a:rPr sz="1160">
                <a:latin typeface="Helvetica Neue Medium"/>
              </a:rPr>
              <a:t>But there is nothing to learn here?</a:t>
            </a:r>
          </a:p>
        </p:txBody>
      </p:sp>
      <p:sp>
        <p:nvSpPr>
          <p:cNvPr id="2" name="Rectangle 1">
            <a:extLst>
              <a:ext uri="{FF2B5EF4-FFF2-40B4-BE49-F238E27FC236}">
                <a16:creationId xmlns:a16="http://schemas.microsoft.com/office/drawing/2014/main" id="{23C24F48-4DFB-44A8-311F-5F1A7260A0A0}"/>
              </a:ext>
            </a:extLst>
          </p:cNvPr>
          <p:cNvSpPr/>
          <p:nvPr/>
        </p:nvSpPr>
        <p:spPr>
          <a:xfrm>
            <a:off x="6047210" y="2430725"/>
            <a:ext cx="161171" cy="222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advAuto="0"/>
      <p:bldP spid="229" grpId="0" animBg="1" advAuto="0"/>
      <p:bldP spid="230" grpId="0" animBg="1" advAuto="0"/>
      <p:bldP spid="231"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elf-attention"/>
          <p:cNvSpPr txBox="1">
            <a:spLocks noGrp="1"/>
          </p:cNvSpPr>
          <p:nvPr>
            <p:ph type="title"/>
          </p:nvPr>
        </p:nvSpPr>
        <p:spPr>
          <a:prstGeom prst="rect">
            <a:avLst/>
          </a:prstGeom>
        </p:spPr>
        <p:txBody>
          <a:bodyPr/>
          <a:lstStyle/>
          <a:p>
            <a:r>
              <a:t>Self-attention</a:t>
            </a:r>
          </a:p>
        </p:txBody>
      </p:sp>
      <p:grpSp>
        <p:nvGrpSpPr>
          <p:cNvPr id="236" name="Group"/>
          <p:cNvGrpSpPr/>
          <p:nvPr/>
        </p:nvGrpSpPr>
        <p:grpSpPr>
          <a:xfrm>
            <a:off x="1521998" y="1366242"/>
            <a:ext cx="3708900" cy="3315146"/>
            <a:chOff x="0" y="0"/>
            <a:chExt cx="7033173" cy="6286500"/>
          </a:xfrm>
        </p:grpSpPr>
        <p:pic>
          <p:nvPicPr>
            <p:cNvPr id="234" name="Screen Shot 2021-04-19 at 11.53.06 PM.png" descr="Screen Shot 2021-04-19 at 11.53.06 PM.png"/>
            <p:cNvPicPr>
              <a:picLocks noChangeAspect="1"/>
            </p:cNvPicPr>
            <p:nvPr/>
          </p:nvPicPr>
          <p:blipFill>
            <a:blip r:embed="rId2"/>
            <a:stretch>
              <a:fillRect/>
            </a:stretch>
          </p:blipFill>
          <p:spPr>
            <a:xfrm>
              <a:off x="0" y="0"/>
              <a:ext cx="7033174" cy="6286500"/>
            </a:xfrm>
            <a:prstGeom prst="rect">
              <a:avLst/>
            </a:prstGeom>
            <a:ln w="12700" cap="flat">
              <a:noFill/>
              <a:miter lim="400000"/>
            </a:ln>
            <a:effectLst/>
          </p:spPr>
        </p:pic>
        <p:sp>
          <p:nvSpPr>
            <p:cNvPr id="235" name="Rounded Rectangle"/>
            <p:cNvSpPr/>
            <p:nvPr/>
          </p:nvSpPr>
          <p:spPr>
            <a:xfrm>
              <a:off x="5542406" y="5561409"/>
              <a:ext cx="1270001" cy="583606"/>
            </a:xfrm>
            <a:prstGeom prst="roundRect">
              <a:avLst>
                <a:gd name="adj" fmla="val 19517"/>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grpSp>
      <p:sp>
        <p:nvSpPr>
          <p:cNvPr id="237" name="Introducing 3 types of weights, corresponding to 3 roles of each word w:…"/>
          <p:cNvSpPr txBox="1"/>
          <p:nvPr/>
        </p:nvSpPr>
        <p:spPr>
          <a:xfrm>
            <a:off x="5430938" y="1815454"/>
            <a:ext cx="2278875" cy="1807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defTabSz="308049" hangingPunct="0"/>
            <a:r>
              <a:rPr sz="1266">
                <a:latin typeface="Helvetica Neue"/>
                <a:sym typeface="Helvetica Neue"/>
              </a:rPr>
              <a:t>Introducing 3 types of weights, corresponding to 3 roles of each word</a:t>
            </a:r>
            <a:r>
              <a:rPr sz="1266" b="1">
                <a:latin typeface="Helvetica Neue"/>
                <a:sym typeface="Helvetica Neue"/>
              </a:rPr>
              <a:t> </a:t>
            </a:r>
            <a:r>
              <a:rPr sz="1266" b="1" i="1">
                <a:latin typeface="Helvetica Neue"/>
                <a:sym typeface="Helvetica Neue"/>
              </a:rPr>
              <a:t>w</a:t>
            </a:r>
            <a:r>
              <a:rPr sz="1266" b="1">
                <a:latin typeface="Helvetica Neue"/>
                <a:sym typeface="Helvetica Neue"/>
              </a:rPr>
              <a:t>:</a:t>
            </a:r>
          </a:p>
          <a:p>
            <a:pPr marL="120541" indent="-120541" defTabSz="308049" hangingPunct="0">
              <a:buSzPct val="100000"/>
              <a:buFontTx/>
              <a:buChar char="•"/>
            </a:pPr>
            <a:r>
              <a:rPr sz="1266" b="1">
                <a:latin typeface="Helvetica Neue"/>
                <a:sym typeface="Helvetica Neue"/>
              </a:rPr>
              <a:t>Query</a:t>
            </a:r>
            <a:r>
              <a:rPr sz="1266">
                <a:latin typeface="Helvetica Neue"/>
                <a:sym typeface="Helvetica Neue"/>
              </a:rPr>
              <a:t>: w is the current word under question</a:t>
            </a:r>
          </a:p>
          <a:p>
            <a:pPr marL="120541" indent="-120541" defTabSz="308049" hangingPunct="0">
              <a:buSzPct val="100000"/>
              <a:buFontTx/>
              <a:buChar char="•"/>
            </a:pPr>
            <a:r>
              <a:rPr sz="1266" b="1">
                <a:latin typeface="Helvetica Neue"/>
                <a:sym typeface="Helvetica Neue"/>
              </a:rPr>
              <a:t>Key</a:t>
            </a:r>
            <a:r>
              <a:rPr sz="1266">
                <a:latin typeface="Helvetica Neue"/>
                <a:sym typeface="Helvetica Neue"/>
              </a:rPr>
              <a:t>: w is the word in context being compared with</a:t>
            </a:r>
          </a:p>
          <a:p>
            <a:pPr marL="120541" indent="-120541" defTabSz="308049" hangingPunct="0">
              <a:buSzPct val="100000"/>
              <a:buFontTx/>
              <a:buChar char="•"/>
            </a:pPr>
            <a:r>
              <a:rPr sz="1266" b="1">
                <a:latin typeface="Helvetica Neue"/>
                <a:sym typeface="Helvetica Neue"/>
              </a:rPr>
              <a:t>Value</a:t>
            </a:r>
            <a:r>
              <a:rPr sz="1266">
                <a:latin typeface="Helvetica Neue"/>
                <a:sym typeface="Helvetica Neue"/>
              </a:rPr>
              <a:t>: learnable weights for the output</a:t>
            </a:r>
          </a:p>
        </p:txBody>
      </p:sp>
      <p:sp>
        <p:nvSpPr>
          <p:cNvPr id="238" name="Rectangle"/>
          <p:cNvSpPr/>
          <p:nvPr/>
        </p:nvSpPr>
        <p:spPr>
          <a:xfrm>
            <a:off x="1757369" y="2963566"/>
            <a:ext cx="3380498" cy="889455"/>
          </a:xfrm>
          <a:prstGeom prst="rect">
            <a:avLst/>
          </a:prstGeom>
          <a:solidFill>
            <a:schemeClr val="accent1"/>
          </a:solidFill>
          <a:ln w="12700">
            <a:miter lim="400000"/>
          </a:ln>
        </p:spPr>
        <p:txBody>
          <a:bodyPr lIns="26789" tIns="26789" rIns="26789" bIns="26789" anchor="ct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pic>
        <p:nvPicPr>
          <p:cNvPr id="239" name="Screen Shot 2021-04-20 at 12.23.14 AM.png" descr="Screen Shot 2021-04-20 at 12.23.14 AM.png"/>
          <p:cNvPicPr>
            <a:picLocks noChangeAspect="1"/>
          </p:cNvPicPr>
          <p:nvPr/>
        </p:nvPicPr>
        <p:blipFill>
          <a:blip r:embed="rId3"/>
          <a:stretch>
            <a:fillRect/>
          </a:stretch>
        </p:blipFill>
        <p:spPr>
          <a:xfrm>
            <a:off x="5300554" y="3937992"/>
            <a:ext cx="2539643" cy="347104"/>
          </a:xfrm>
          <a:prstGeom prst="rect">
            <a:avLst/>
          </a:prstGeom>
          <a:ln w="254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3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3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3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elf-attention"/>
          <p:cNvSpPr txBox="1">
            <a:spLocks noGrp="1"/>
          </p:cNvSpPr>
          <p:nvPr>
            <p:ph type="title"/>
          </p:nvPr>
        </p:nvSpPr>
        <p:spPr>
          <a:prstGeom prst="rect">
            <a:avLst/>
          </a:prstGeom>
        </p:spPr>
        <p:txBody>
          <a:bodyPr/>
          <a:lstStyle/>
          <a:p>
            <a:r>
              <a:t>Self-attention</a:t>
            </a:r>
          </a:p>
        </p:txBody>
      </p:sp>
      <p:grpSp>
        <p:nvGrpSpPr>
          <p:cNvPr id="244" name="Group"/>
          <p:cNvGrpSpPr/>
          <p:nvPr/>
        </p:nvGrpSpPr>
        <p:grpSpPr>
          <a:xfrm>
            <a:off x="1521998" y="1366242"/>
            <a:ext cx="3708900" cy="3315146"/>
            <a:chOff x="0" y="0"/>
            <a:chExt cx="7033173" cy="6286500"/>
          </a:xfrm>
        </p:grpSpPr>
        <p:pic>
          <p:nvPicPr>
            <p:cNvPr id="242" name="Screen Shot 2021-04-19 at 11.53.06 PM.png" descr="Screen Shot 2021-04-19 at 11.53.06 PM.png"/>
            <p:cNvPicPr>
              <a:picLocks noChangeAspect="1"/>
            </p:cNvPicPr>
            <p:nvPr/>
          </p:nvPicPr>
          <p:blipFill>
            <a:blip r:embed="rId2"/>
            <a:stretch>
              <a:fillRect/>
            </a:stretch>
          </p:blipFill>
          <p:spPr>
            <a:xfrm>
              <a:off x="0" y="0"/>
              <a:ext cx="7033174" cy="6286500"/>
            </a:xfrm>
            <a:prstGeom prst="rect">
              <a:avLst/>
            </a:prstGeom>
            <a:ln w="12700" cap="flat">
              <a:noFill/>
              <a:miter lim="400000"/>
            </a:ln>
            <a:effectLst/>
          </p:spPr>
        </p:pic>
        <p:sp>
          <p:nvSpPr>
            <p:cNvPr id="243" name="Rounded Rectangle"/>
            <p:cNvSpPr/>
            <p:nvPr/>
          </p:nvSpPr>
          <p:spPr>
            <a:xfrm>
              <a:off x="5542406" y="5561409"/>
              <a:ext cx="1270001" cy="583606"/>
            </a:xfrm>
            <a:prstGeom prst="roundRect">
              <a:avLst>
                <a:gd name="adj" fmla="val 19517"/>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8049" hangingPunct="0">
                <a:defRPr sz="2200" b="0">
                  <a:solidFill>
                    <a:srgbClr val="FFFFFF"/>
                  </a:solidFill>
                  <a:latin typeface="+mn-lt"/>
                  <a:ea typeface="+mn-ea"/>
                  <a:cs typeface="+mn-cs"/>
                  <a:sym typeface="Helvetica Neue Medium"/>
                </a:defRPr>
              </a:pPr>
              <a:endParaRPr sz="1160">
                <a:solidFill>
                  <a:srgbClr val="FFFFFF"/>
                </a:solidFill>
                <a:latin typeface="Helvetica Neue Medium"/>
                <a:sym typeface="Helvetica Neue Medium"/>
              </a:endParaRPr>
            </a:p>
          </p:txBody>
        </p:sp>
      </p:grpSp>
      <p:pic>
        <p:nvPicPr>
          <p:cNvPr id="245" name="Screen Shot 2021-04-20 at 12.23.14 AM.png" descr="Screen Shot 2021-04-20 at 12.23.14 AM.png"/>
          <p:cNvPicPr>
            <a:picLocks noChangeAspect="1"/>
          </p:cNvPicPr>
          <p:nvPr/>
        </p:nvPicPr>
        <p:blipFill>
          <a:blip r:embed="rId3"/>
          <a:stretch>
            <a:fillRect/>
          </a:stretch>
        </p:blipFill>
        <p:spPr>
          <a:xfrm>
            <a:off x="5300554" y="3937992"/>
            <a:ext cx="2539643" cy="347104"/>
          </a:xfrm>
          <a:prstGeom prst="rect">
            <a:avLst/>
          </a:prstGeom>
          <a:ln w="25400">
            <a:solidFill>
              <a:srgbClr val="000000"/>
            </a:solidFill>
            <a:miter lim="400000"/>
          </a:ln>
        </p:spPr>
      </p:pic>
      <p:pic>
        <p:nvPicPr>
          <p:cNvPr id="246" name="Screen Shot 2021-04-20 at 12.24.03 AM.png" descr="Screen Shot 2021-04-20 at 12.24.03 AM.png"/>
          <p:cNvPicPr>
            <a:picLocks noChangeAspect="1"/>
          </p:cNvPicPr>
          <p:nvPr/>
        </p:nvPicPr>
        <p:blipFill>
          <a:blip r:embed="rId4"/>
          <a:stretch>
            <a:fillRect/>
          </a:stretch>
        </p:blipFill>
        <p:spPr>
          <a:xfrm>
            <a:off x="5609317" y="3484828"/>
            <a:ext cx="1922116" cy="321469"/>
          </a:xfrm>
          <a:prstGeom prst="rect">
            <a:avLst/>
          </a:prstGeom>
          <a:ln w="25400">
            <a:solidFill>
              <a:srgbClr val="000000"/>
            </a:solidFill>
            <a:miter lim="400000"/>
          </a:ln>
        </p:spPr>
      </p:pic>
      <p:pic>
        <p:nvPicPr>
          <p:cNvPr id="247" name="Screen Shot 2021-04-20 at 12.24.43 AM.png" descr="Screen Shot 2021-04-20 at 12.24.43 AM.png"/>
          <p:cNvPicPr>
            <a:picLocks noChangeAspect="1"/>
          </p:cNvPicPr>
          <p:nvPr/>
        </p:nvPicPr>
        <p:blipFill>
          <a:blip r:embed="rId5"/>
          <a:stretch>
            <a:fillRect/>
          </a:stretch>
        </p:blipFill>
        <p:spPr>
          <a:xfrm>
            <a:off x="5820281" y="2043791"/>
            <a:ext cx="1500188" cy="596057"/>
          </a:xfrm>
          <a:prstGeom prst="rect">
            <a:avLst/>
          </a:prstGeom>
          <a:ln w="25400">
            <a:solidFill>
              <a:srgbClr val="000000"/>
            </a:solidFill>
            <a:miter lim="400000"/>
          </a:ln>
        </p:spPr>
      </p:pic>
      <p:pic>
        <p:nvPicPr>
          <p:cNvPr id="248" name="Screen Shot 2021-04-20 at 12.06.49 AM.png" descr="Screen Shot 2021-04-20 at 12.06.49 AM.png"/>
          <p:cNvPicPr>
            <a:picLocks noChangeAspect="1"/>
          </p:cNvPicPr>
          <p:nvPr/>
        </p:nvPicPr>
        <p:blipFill>
          <a:blip r:embed="rId6"/>
          <a:srcRect r="23555" b="67052"/>
          <a:stretch>
            <a:fillRect/>
          </a:stretch>
        </p:blipFill>
        <p:spPr>
          <a:xfrm>
            <a:off x="5298104" y="2870406"/>
            <a:ext cx="2544491" cy="306714"/>
          </a:xfrm>
          <a:prstGeom prst="rect">
            <a:avLst/>
          </a:prstGeom>
          <a:ln w="25400">
            <a:solidFill>
              <a:srgbClr val="000000"/>
            </a:solidFill>
            <a:miter lim="400000"/>
          </a:ln>
        </p:spPr>
      </p:pic>
      <p:sp>
        <p:nvSpPr>
          <p:cNvPr id="249" name="normalize"/>
          <p:cNvSpPr txBox="1"/>
          <p:nvPr/>
        </p:nvSpPr>
        <p:spPr>
          <a:xfrm>
            <a:off x="6219518" y="3214720"/>
            <a:ext cx="701714" cy="232612"/>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200" b="0">
                <a:solidFill>
                  <a:srgbClr val="FFFFFF"/>
                </a:solidFill>
                <a:latin typeface="+mn-lt"/>
                <a:ea typeface="+mn-ea"/>
                <a:cs typeface="+mn-cs"/>
                <a:sym typeface="Helvetica Neue Medium"/>
              </a:defRPr>
            </a:lvl1pPr>
          </a:lstStyle>
          <a:p>
            <a:pPr algn="ctr" defTabSz="308049" hangingPunct="0"/>
            <a:r>
              <a:rPr sz="1160">
                <a:latin typeface="Helvetica Neue Medium"/>
              </a:rPr>
              <a:t>normalize</a:t>
            </a:r>
          </a:p>
        </p:txBody>
      </p:sp>
      <p:sp>
        <p:nvSpPr>
          <p:cNvPr id="250" name="also multiply with v"/>
          <p:cNvSpPr txBox="1"/>
          <p:nvPr/>
        </p:nvSpPr>
        <p:spPr>
          <a:xfrm>
            <a:off x="6596981" y="2678939"/>
            <a:ext cx="1299635" cy="232612"/>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200" b="0">
                <a:solidFill>
                  <a:srgbClr val="FFFFFF"/>
                </a:solidFill>
                <a:latin typeface="+mn-lt"/>
                <a:ea typeface="+mn-ea"/>
                <a:cs typeface="+mn-cs"/>
                <a:sym typeface="Helvetica Neue Medium"/>
              </a:defRPr>
            </a:lvl1pPr>
          </a:lstStyle>
          <a:p>
            <a:pPr algn="ctr" defTabSz="308049" hangingPunct="0"/>
            <a:r>
              <a:rPr sz="1160">
                <a:latin typeface="Helvetica Neue Medium"/>
              </a:rPr>
              <a:t>also multiply with v</a:t>
            </a:r>
          </a:p>
        </p:txBody>
      </p:sp>
      <p:sp>
        <p:nvSpPr>
          <p:cNvPr id="2" name="Rectangle 1">
            <a:extLst>
              <a:ext uri="{FF2B5EF4-FFF2-40B4-BE49-F238E27FC236}">
                <a16:creationId xmlns:a16="http://schemas.microsoft.com/office/drawing/2014/main" id="{61072956-60AE-B36F-A92F-BD60369AC3C3}"/>
              </a:ext>
            </a:extLst>
          </p:cNvPr>
          <p:cNvSpPr/>
          <p:nvPr/>
        </p:nvSpPr>
        <p:spPr>
          <a:xfrm>
            <a:off x="6596981" y="2402767"/>
            <a:ext cx="154120" cy="1891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advAuto="0"/>
      <p:bldP spid="247" grpId="0" animBg="1" advAuto="0"/>
      <p:bldP spid="248" grpId="0" animBg="1" advAuto="0"/>
      <p:bldP spid="249" grpId="0" animBg="1" advAuto="0"/>
      <p:bldP spid="250"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2F1B-2836-A865-28AA-84CD9CDB9101}"/>
              </a:ext>
            </a:extLst>
          </p:cNvPr>
          <p:cNvSpPr>
            <a:spLocks noGrp="1"/>
          </p:cNvSpPr>
          <p:nvPr>
            <p:ph type="title"/>
          </p:nvPr>
        </p:nvSpPr>
        <p:spPr/>
        <p:txBody>
          <a:bodyPr/>
          <a:lstStyle/>
          <a:p>
            <a:r>
              <a:rPr lang="en-US" dirty="0"/>
              <a:t>Omitted Transformer Details</a:t>
            </a:r>
          </a:p>
        </p:txBody>
      </p:sp>
      <p:sp>
        <p:nvSpPr>
          <p:cNvPr id="6" name="Content Placeholder 2">
            <a:extLst>
              <a:ext uri="{FF2B5EF4-FFF2-40B4-BE49-F238E27FC236}">
                <a16:creationId xmlns:a16="http://schemas.microsoft.com/office/drawing/2014/main" id="{1464CC5F-EAC7-D916-A4F6-FB41F010A6E7}"/>
              </a:ext>
            </a:extLst>
          </p:cNvPr>
          <p:cNvSpPr txBox="1">
            <a:spLocks/>
          </p:cNvSpPr>
          <p:nvPr/>
        </p:nvSpPr>
        <p:spPr bwMode="auto">
          <a:xfrm>
            <a:off x="669727" y="1465428"/>
            <a:ext cx="7772400" cy="35159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sz="2800" b="0" i="0" u="none" strike="noStrike" kern="0" cap="none" spc="0" normalizeH="0" baseline="0" noProof="0" dirty="0">
                <a:ln>
                  <a:noFill/>
                </a:ln>
                <a:solidFill>
                  <a:srgbClr val="000000"/>
                </a:solidFill>
                <a:effectLst/>
                <a:uLnTx/>
                <a:uFillTx/>
                <a:latin typeface="Times New Roman"/>
                <a:ea typeface="+mn-ea"/>
                <a:cs typeface="+mn-cs"/>
              </a:rPr>
              <a:t>Multiheaded attending</a:t>
            </a:r>
          </a:p>
          <a:p>
            <a:pPr marL="342900" marR="0" lvl="0" indent="-342900" algn="l" defTabSz="914400" rtl="0" eaLnBrk="1" fontAlgn="base" latinLnBrk="0" hangingPunct="1">
              <a:lnSpc>
                <a:spcPct val="100000"/>
              </a:lnSpc>
              <a:spcBef>
                <a:spcPct val="20000"/>
              </a:spcBef>
              <a:spcAft>
                <a:spcPct val="0"/>
              </a:spcAft>
              <a:buClr>
                <a:srgbClr val="FF0000"/>
              </a:buClr>
              <a:buSzTx/>
              <a:buFontTx/>
              <a:buChar char="•"/>
              <a:tabLst/>
              <a:defRPr/>
            </a:pPr>
            <a:endParaRPr kumimoji="0" lang="en-US" sz="2800" b="0" i="0" u="none" strike="noStrike" kern="0" cap="none" spc="0" normalizeH="0" baseline="0" noProof="0" dirty="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FF0000"/>
              </a:buClr>
              <a:buSzTx/>
              <a:buFontTx/>
              <a:buChar char="•"/>
              <a:tabLst/>
              <a:defRPr/>
            </a:pPr>
            <a:r>
              <a:rPr lang="en-US" sz="2800" dirty="0">
                <a:solidFill>
                  <a:srgbClr val="000000"/>
                </a:solidFill>
                <a:latin typeface="Times New Roman"/>
              </a:rPr>
              <a:t>Positional encoding</a:t>
            </a:r>
          </a:p>
          <a:p>
            <a:pPr marL="342900" marR="0" lvl="0" indent="-342900" algn="l" defTabSz="914400" rtl="0" eaLnBrk="1" fontAlgn="base" latinLnBrk="0" hangingPunct="1">
              <a:lnSpc>
                <a:spcPct val="100000"/>
              </a:lnSpc>
              <a:spcBef>
                <a:spcPct val="20000"/>
              </a:spcBef>
              <a:spcAft>
                <a:spcPct val="0"/>
              </a:spcAft>
              <a:buClr>
                <a:srgbClr val="FF0000"/>
              </a:buClr>
              <a:buSzTx/>
              <a:buFontTx/>
              <a:buChar char="•"/>
              <a:tabLst/>
              <a:defRPr/>
            </a:pPr>
            <a:endParaRPr lang="en-US" sz="2800" dirty="0">
              <a:solidFill>
                <a:srgbClr val="000000"/>
              </a:solidFill>
              <a:latin typeface="Times New Roman"/>
            </a:endParaRPr>
          </a:p>
          <a:p>
            <a:pPr marL="342900" marR="0" lvl="0" indent="-342900" algn="l" defTabSz="914400" rtl="0" eaLnBrk="1" fontAlgn="base" latinLnBrk="0" hangingPunct="1">
              <a:lnSpc>
                <a:spcPct val="100000"/>
              </a:lnSpc>
              <a:spcBef>
                <a:spcPct val="20000"/>
              </a:spcBef>
              <a:spcAft>
                <a:spcPct val="0"/>
              </a:spcAft>
              <a:buClr>
                <a:srgbClr val="FF0000"/>
              </a:buClr>
              <a:buSzTx/>
              <a:buFontTx/>
              <a:buChar char="•"/>
              <a:tabLst/>
              <a:defRPr/>
            </a:pPr>
            <a:r>
              <a:rPr kumimoji="0" lang="en-US" sz="2800" b="0" i="0" u="none" strike="noStrike" kern="0" cap="none" spc="0" normalizeH="0" baseline="0" noProof="0" dirty="0">
                <a:ln>
                  <a:noFill/>
                </a:ln>
                <a:solidFill>
                  <a:srgbClr val="000000"/>
                </a:solidFill>
                <a:effectLst/>
                <a:uLnTx/>
                <a:uFillTx/>
                <a:latin typeface="Times New Roman"/>
                <a:ea typeface="+mn-ea"/>
                <a:cs typeface="+mn-cs"/>
              </a:rPr>
              <a:t>Residual connections and layer normalization</a:t>
            </a:r>
          </a:p>
        </p:txBody>
      </p:sp>
    </p:spTree>
    <p:extLst>
      <p:ext uri="{BB962C8B-B14F-4D97-AF65-F5344CB8AC3E}">
        <p14:creationId xmlns:p14="http://schemas.microsoft.com/office/powerpoint/2010/main" val="315119116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stretch>
            <a:fillRect/>
          </a:stretch>
        </p:blipFill>
        <p:spPr>
          <a:xfrm>
            <a:off x="1810633" y="1338745"/>
            <a:ext cx="6176761" cy="3509622"/>
          </a:xfrm>
          <a:prstGeom prst="rect">
            <a:avLst/>
          </a:prstGeom>
          <a:ln w="12700">
            <a:miter lim="400000"/>
          </a:ln>
        </p:spPr>
      </p:pic>
      <p:sp>
        <p:nvSpPr>
          <p:cNvPr id="3" name="Title 2">
            <a:extLst>
              <a:ext uri="{FF2B5EF4-FFF2-40B4-BE49-F238E27FC236}">
                <a16:creationId xmlns:a16="http://schemas.microsoft.com/office/drawing/2014/main" id="{AE25F61B-3DF8-F655-AD9C-A32127693DF9}"/>
              </a:ext>
            </a:extLst>
          </p:cNvPr>
          <p:cNvSpPr>
            <a:spLocks noGrp="1"/>
          </p:cNvSpPr>
          <p:nvPr>
            <p:ph type="title"/>
          </p:nvPr>
        </p:nvSpPr>
        <p:spPr>
          <a:xfrm>
            <a:off x="296839" y="133945"/>
            <a:ext cx="8700448" cy="1138535"/>
          </a:xfrm>
        </p:spPr>
        <p:txBody>
          <a:bodyPr>
            <a:normAutofit fontScale="90000"/>
          </a:bodyPr>
          <a:lstStyle/>
          <a:p>
            <a:r>
              <a:rPr lang="en-US" dirty="0"/>
              <a:t>Full Seq2Seq Transformer Architecture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A183-A5DC-4F57-B1F8-E9727B1A9912}"/>
              </a:ext>
            </a:extLst>
          </p:cNvPr>
          <p:cNvSpPr>
            <a:spLocks noGrp="1"/>
          </p:cNvSpPr>
          <p:nvPr>
            <p:ph type="title"/>
          </p:nvPr>
        </p:nvSpPr>
        <p:spPr/>
        <p:txBody>
          <a:bodyPr/>
          <a:lstStyle/>
          <a:p>
            <a:r>
              <a:rPr lang="en-US" dirty="0"/>
              <a:t>BERT Pretrained Language Transformer</a:t>
            </a:r>
          </a:p>
        </p:txBody>
      </p:sp>
      <p:sp>
        <p:nvSpPr>
          <p:cNvPr id="3" name="Content Placeholder 2">
            <a:extLst>
              <a:ext uri="{FF2B5EF4-FFF2-40B4-BE49-F238E27FC236}">
                <a16:creationId xmlns:a16="http://schemas.microsoft.com/office/drawing/2014/main" id="{09408248-32E0-44F6-B882-7866494A5083}"/>
              </a:ext>
            </a:extLst>
          </p:cNvPr>
          <p:cNvSpPr>
            <a:spLocks noGrp="1"/>
          </p:cNvSpPr>
          <p:nvPr>
            <p:ph idx="1"/>
          </p:nvPr>
        </p:nvSpPr>
        <p:spPr/>
        <p:txBody>
          <a:bodyPr/>
          <a:lstStyle/>
          <a:p>
            <a:r>
              <a:rPr lang="en-US" sz="2800" dirty="0"/>
              <a:t>Bidirectional Encoder Representations from Transformers (BERT, Devlin et al., 2018)</a:t>
            </a:r>
            <a:endParaRPr lang="en-US" sz="2800" b="1" dirty="0"/>
          </a:p>
          <a:p>
            <a:r>
              <a:rPr lang="en-US" sz="2800" dirty="0"/>
              <a:t>Trains a transformer network to predict a fraction of “masked” tokens in an input sentence, or predict the next sentence.</a:t>
            </a:r>
          </a:p>
          <a:p>
            <a:r>
              <a:rPr lang="en-US" sz="2800" dirty="0"/>
              <a:t>Pretrained network can then be “fine tuned” to perform an end task such as text classification using a full document representation for a special “CLS” token added to the input.</a:t>
            </a:r>
          </a:p>
        </p:txBody>
      </p:sp>
      <p:sp>
        <p:nvSpPr>
          <p:cNvPr id="4" name="Slide Number Placeholder 3">
            <a:extLst>
              <a:ext uri="{FF2B5EF4-FFF2-40B4-BE49-F238E27FC236}">
                <a16:creationId xmlns:a16="http://schemas.microsoft.com/office/drawing/2014/main" id="{358BE29B-99A2-4511-8F12-E631145B929D}"/>
              </a:ext>
            </a:extLst>
          </p:cNvPr>
          <p:cNvSpPr>
            <a:spLocks noGrp="1"/>
          </p:cNvSpPr>
          <p:nvPr>
            <p:ph type="sldNum" sz="quarter" idx="11"/>
          </p:nvPr>
        </p:nvSpPr>
        <p:spPr/>
        <p:txBody>
          <a:bodyPr/>
          <a:lstStyle/>
          <a:p>
            <a:fld id="{1D553280-E9B5-4529-AC08-074397BE5D29}" type="slidenum">
              <a:rPr lang="en-US" smtClean="0">
                <a:solidFill>
                  <a:srgbClr val="000000"/>
                </a:solidFill>
              </a:rPr>
              <a:pPr/>
              <a:t>46</a:t>
            </a:fld>
            <a:endParaRPr lang="en-US">
              <a:solidFill>
                <a:srgbClr val="000000"/>
              </a:solidFill>
              <a:latin typeface="Times New Roman"/>
            </a:endParaRPr>
          </a:p>
        </p:txBody>
      </p:sp>
    </p:spTree>
    <p:extLst>
      <p:ext uri="{BB962C8B-B14F-4D97-AF65-F5344CB8AC3E}">
        <p14:creationId xmlns:p14="http://schemas.microsoft.com/office/powerpoint/2010/main" val="3072744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D6FA-AE58-4590-A416-B9155F135AA0}"/>
              </a:ext>
            </a:extLst>
          </p:cNvPr>
          <p:cNvSpPr>
            <a:spLocks noGrp="1"/>
          </p:cNvSpPr>
          <p:nvPr>
            <p:ph type="title"/>
          </p:nvPr>
        </p:nvSpPr>
        <p:spPr/>
        <p:txBody>
          <a:bodyPr/>
          <a:lstStyle/>
          <a:p>
            <a:r>
              <a:rPr lang="en-US" dirty="0"/>
              <a:t>BERT Architecture</a:t>
            </a:r>
          </a:p>
        </p:txBody>
      </p:sp>
      <p:pic>
        <p:nvPicPr>
          <p:cNvPr id="5" name="Content Placeholder 4">
            <a:extLst>
              <a:ext uri="{FF2B5EF4-FFF2-40B4-BE49-F238E27FC236}">
                <a16:creationId xmlns:a16="http://schemas.microsoft.com/office/drawing/2014/main" id="{2EC995EC-93F8-4FD0-BDF9-CBBDD092E31A}"/>
              </a:ext>
            </a:extLst>
          </p:cNvPr>
          <p:cNvPicPr>
            <a:picLocks noGrp="1" noChangeAspect="1"/>
          </p:cNvPicPr>
          <p:nvPr>
            <p:ph idx="1"/>
          </p:nvPr>
        </p:nvPicPr>
        <p:blipFill>
          <a:blip r:embed="rId2"/>
          <a:stretch>
            <a:fillRect/>
          </a:stretch>
        </p:blipFill>
        <p:spPr>
          <a:xfrm>
            <a:off x="375547" y="1324027"/>
            <a:ext cx="8287189" cy="3476573"/>
          </a:xfrm>
          <a:prstGeom prst="rect">
            <a:avLst/>
          </a:prstGeom>
        </p:spPr>
      </p:pic>
      <p:sp>
        <p:nvSpPr>
          <p:cNvPr id="4" name="Slide Number Placeholder 3">
            <a:extLst>
              <a:ext uri="{FF2B5EF4-FFF2-40B4-BE49-F238E27FC236}">
                <a16:creationId xmlns:a16="http://schemas.microsoft.com/office/drawing/2014/main" id="{7637E307-A60C-46A3-8EB4-093E7D871DFA}"/>
              </a:ext>
            </a:extLst>
          </p:cNvPr>
          <p:cNvSpPr>
            <a:spLocks noGrp="1"/>
          </p:cNvSpPr>
          <p:nvPr>
            <p:ph type="sldNum" sz="quarter" idx="11"/>
          </p:nvPr>
        </p:nvSpPr>
        <p:spPr/>
        <p:txBody>
          <a:bodyPr/>
          <a:lstStyle/>
          <a:p>
            <a:fld id="{1D553280-E9B5-4529-AC08-074397BE5D29}" type="slidenum">
              <a:rPr lang="en-US" smtClean="0">
                <a:solidFill>
                  <a:srgbClr val="000000"/>
                </a:solidFill>
              </a:rPr>
              <a:pPr/>
              <a:t>47</a:t>
            </a:fld>
            <a:endParaRPr lang="en-US">
              <a:solidFill>
                <a:srgbClr val="000000"/>
              </a:solidFill>
              <a:latin typeface="Times New Roman"/>
            </a:endParaRPr>
          </a:p>
        </p:txBody>
      </p:sp>
    </p:spTree>
    <p:extLst>
      <p:ext uri="{BB962C8B-B14F-4D97-AF65-F5344CB8AC3E}">
        <p14:creationId xmlns:p14="http://schemas.microsoft.com/office/powerpoint/2010/main" val="3734347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8E2A-AE9C-438A-9EB4-83DB0CAEEC04}"/>
              </a:ext>
            </a:extLst>
          </p:cNvPr>
          <p:cNvSpPr>
            <a:spLocks noGrp="1"/>
          </p:cNvSpPr>
          <p:nvPr>
            <p:ph type="title"/>
          </p:nvPr>
        </p:nvSpPr>
        <p:spPr/>
        <p:txBody>
          <a:bodyPr/>
          <a:lstStyle/>
          <a:p>
            <a:r>
              <a:rPr lang="en-US" dirty="0"/>
              <a:t>Neural Information Retrieval</a:t>
            </a:r>
          </a:p>
        </p:txBody>
      </p:sp>
      <p:sp>
        <p:nvSpPr>
          <p:cNvPr id="3" name="Content Placeholder 2">
            <a:extLst>
              <a:ext uri="{FF2B5EF4-FFF2-40B4-BE49-F238E27FC236}">
                <a16:creationId xmlns:a16="http://schemas.microsoft.com/office/drawing/2014/main" id="{B6E136E6-E860-4EC0-8BA4-8D6A158AECAC}"/>
              </a:ext>
            </a:extLst>
          </p:cNvPr>
          <p:cNvSpPr>
            <a:spLocks noGrp="1"/>
          </p:cNvSpPr>
          <p:nvPr>
            <p:ph idx="1"/>
          </p:nvPr>
        </p:nvSpPr>
        <p:spPr/>
        <p:txBody>
          <a:bodyPr/>
          <a:lstStyle/>
          <a:p>
            <a:r>
              <a:rPr lang="en-US" dirty="0"/>
              <a:t>Word embeddings have been used to improve IR by allowing matching words based on semantic similarity.</a:t>
            </a:r>
          </a:p>
          <a:p>
            <a:r>
              <a:rPr lang="en-US" dirty="0"/>
              <a:t>Can embed entire sentences or documents using an RNN or Transformer and perform vector-based retrieval on these dense vectors rather than sparse BOW vectors.</a:t>
            </a:r>
          </a:p>
        </p:txBody>
      </p:sp>
      <p:sp>
        <p:nvSpPr>
          <p:cNvPr id="4" name="Slide Number Placeholder 3">
            <a:extLst>
              <a:ext uri="{FF2B5EF4-FFF2-40B4-BE49-F238E27FC236}">
                <a16:creationId xmlns:a16="http://schemas.microsoft.com/office/drawing/2014/main" id="{3484936E-2B31-4E95-B189-2AD09F408AD5}"/>
              </a:ext>
            </a:extLst>
          </p:cNvPr>
          <p:cNvSpPr>
            <a:spLocks noGrp="1"/>
          </p:cNvSpPr>
          <p:nvPr>
            <p:ph type="sldNum" sz="quarter" idx="11"/>
          </p:nvPr>
        </p:nvSpPr>
        <p:spPr/>
        <p:txBody>
          <a:bodyPr/>
          <a:lstStyle/>
          <a:p>
            <a:fld id="{1D553280-E9B5-4529-AC08-074397BE5D29}" type="slidenum">
              <a:rPr lang="en-US" smtClean="0">
                <a:solidFill>
                  <a:srgbClr val="000000"/>
                </a:solidFill>
              </a:rPr>
              <a:pPr/>
              <a:t>48</a:t>
            </a:fld>
            <a:endParaRPr lang="en-US">
              <a:solidFill>
                <a:srgbClr val="000000"/>
              </a:solidFill>
              <a:latin typeface="Times New Roman"/>
            </a:endParaRPr>
          </a:p>
        </p:txBody>
      </p:sp>
    </p:spTree>
    <p:extLst>
      <p:ext uri="{BB962C8B-B14F-4D97-AF65-F5344CB8AC3E}">
        <p14:creationId xmlns:p14="http://schemas.microsoft.com/office/powerpoint/2010/main" val="2522946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F87-D488-A948-3E32-0E90D946DDB1}"/>
              </a:ext>
            </a:extLst>
          </p:cNvPr>
          <p:cNvSpPr>
            <a:spLocks noGrp="1"/>
          </p:cNvSpPr>
          <p:nvPr>
            <p:ph type="title"/>
          </p:nvPr>
        </p:nvSpPr>
        <p:spPr/>
        <p:txBody>
          <a:bodyPr/>
          <a:lstStyle/>
          <a:p>
            <a:r>
              <a:rPr lang="en-US" dirty="0"/>
              <a:t>Nearest Neighbor Retrieval</a:t>
            </a:r>
          </a:p>
        </p:txBody>
      </p:sp>
      <p:sp>
        <p:nvSpPr>
          <p:cNvPr id="3" name="Content Placeholder 2">
            <a:extLst>
              <a:ext uri="{FF2B5EF4-FFF2-40B4-BE49-F238E27FC236}">
                <a16:creationId xmlns:a16="http://schemas.microsoft.com/office/drawing/2014/main" id="{866765CE-0D8F-AE0D-C117-EB5E323ABEA6}"/>
              </a:ext>
            </a:extLst>
          </p:cNvPr>
          <p:cNvSpPr>
            <a:spLocks noGrp="1"/>
          </p:cNvSpPr>
          <p:nvPr>
            <p:ph idx="1"/>
          </p:nvPr>
        </p:nvSpPr>
        <p:spPr/>
        <p:txBody>
          <a:bodyPr/>
          <a:lstStyle/>
          <a:p>
            <a:r>
              <a:rPr lang="en-US" dirty="0"/>
              <a:t>Find the document embedding that is most similar to the query embedding using Euclidian distance or cosine similarity.</a:t>
            </a:r>
          </a:p>
          <a:p>
            <a:r>
              <a:rPr lang="en-US" dirty="0"/>
              <a:t>Simplest is linear search of the list of documents to find the most similar item.</a:t>
            </a:r>
          </a:p>
          <a:p>
            <a:r>
              <a:rPr lang="en-US" dirty="0"/>
              <a:t>Better approach is to use a retrieval index, but an inverted index does not work for dense vectors.</a:t>
            </a:r>
          </a:p>
        </p:txBody>
      </p:sp>
      <p:sp>
        <p:nvSpPr>
          <p:cNvPr id="4" name="Slide Number Placeholder 3">
            <a:extLst>
              <a:ext uri="{FF2B5EF4-FFF2-40B4-BE49-F238E27FC236}">
                <a16:creationId xmlns:a16="http://schemas.microsoft.com/office/drawing/2014/main" id="{32DB4107-C798-F38C-C289-A6A4855E2CED}"/>
              </a:ext>
            </a:extLst>
          </p:cNvPr>
          <p:cNvSpPr>
            <a:spLocks noGrp="1"/>
          </p:cNvSpPr>
          <p:nvPr>
            <p:ph type="sldNum" sz="quarter" idx="11"/>
          </p:nvPr>
        </p:nvSpPr>
        <p:spPr/>
        <p:txBody>
          <a:bodyPr/>
          <a:lstStyle/>
          <a:p>
            <a:fld id="{1D553280-E9B5-4529-AC08-074397BE5D29}" type="slidenum">
              <a:rPr lang="en-US" smtClean="0">
                <a:solidFill>
                  <a:srgbClr val="000000"/>
                </a:solidFill>
              </a:rPr>
              <a:pPr/>
              <a:t>49</a:t>
            </a:fld>
            <a:endParaRPr lang="en-US">
              <a:solidFill>
                <a:srgbClr val="000000"/>
              </a:solidFill>
              <a:latin typeface="Times New Roman"/>
            </a:endParaRPr>
          </a:p>
        </p:txBody>
      </p:sp>
    </p:spTree>
    <p:extLst>
      <p:ext uri="{BB962C8B-B14F-4D97-AF65-F5344CB8AC3E}">
        <p14:creationId xmlns:p14="http://schemas.microsoft.com/office/powerpoint/2010/main" val="2098442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Massive Data and Specialized Hardware  </a:t>
            </a:r>
          </a:p>
        </p:txBody>
      </p:sp>
      <p:sp>
        <p:nvSpPr>
          <p:cNvPr id="3" name="Content Placeholder 2"/>
          <p:cNvSpPr>
            <a:spLocks noGrp="1"/>
          </p:cNvSpPr>
          <p:nvPr>
            <p:ph idx="1"/>
          </p:nvPr>
        </p:nvSpPr>
        <p:spPr>
          <a:xfrm>
            <a:off x="257629" y="1028700"/>
            <a:ext cx="8461343" cy="3515916"/>
          </a:xfrm>
        </p:spPr>
        <p:txBody>
          <a:bodyPr/>
          <a:lstStyle/>
          <a:p>
            <a:r>
              <a:rPr lang="en-US" dirty="0"/>
              <a:t>Large collections of supervised (crowdsourced) training data has been critical.</a:t>
            </a:r>
          </a:p>
          <a:p>
            <a:r>
              <a:rPr lang="en-US" dirty="0"/>
              <a:t>Self-supervision (e.g. LMs) on large internet data.</a:t>
            </a:r>
          </a:p>
          <a:p>
            <a:r>
              <a:rPr lang="en-US" dirty="0"/>
              <a:t>Efficient processing of this big data using specialized hardware (Graphics Processing Units, GPUs) has been critical.</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5</a:t>
            </a:fld>
            <a:endParaRPr lang="en-US">
              <a:solidFill>
                <a:srgbClr val="000000"/>
              </a:solidFill>
              <a:latin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9D61-3874-8500-2010-20FAB7B9AE7F}"/>
              </a:ext>
            </a:extLst>
          </p:cNvPr>
          <p:cNvSpPr>
            <a:spLocks noGrp="1"/>
          </p:cNvSpPr>
          <p:nvPr>
            <p:ph type="title"/>
          </p:nvPr>
        </p:nvSpPr>
        <p:spPr/>
        <p:txBody>
          <a:bodyPr/>
          <a:lstStyle/>
          <a:p>
            <a:r>
              <a:rPr lang="en-US" dirty="0"/>
              <a:t>Locality Sensitive Hashing</a:t>
            </a:r>
          </a:p>
        </p:txBody>
      </p:sp>
      <p:sp>
        <p:nvSpPr>
          <p:cNvPr id="3" name="Content Placeholder 2">
            <a:extLst>
              <a:ext uri="{FF2B5EF4-FFF2-40B4-BE49-F238E27FC236}">
                <a16:creationId xmlns:a16="http://schemas.microsoft.com/office/drawing/2014/main" id="{C340F12E-1F64-A6E3-2114-5D29A182DF3E}"/>
              </a:ext>
            </a:extLst>
          </p:cNvPr>
          <p:cNvSpPr>
            <a:spLocks noGrp="1"/>
          </p:cNvSpPr>
          <p:nvPr>
            <p:ph idx="1"/>
          </p:nvPr>
        </p:nvSpPr>
        <p:spPr/>
        <p:txBody>
          <a:bodyPr/>
          <a:lstStyle/>
          <a:p>
            <a:r>
              <a:rPr lang="en-US" dirty="0"/>
              <a:t>A hashing technique that hashes “similar” input items into the same “buckets” with high probability.</a:t>
            </a:r>
          </a:p>
          <a:p>
            <a:r>
              <a:rPr lang="en-US" dirty="0"/>
              <a:t>Attempts to maximize hash collisions rather than minimize them.</a:t>
            </a:r>
          </a:p>
          <a:p>
            <a:r>
              <a:rPr lang="en-US" dirty="0"/>
              <a:t>Allows for efficient approximate nearest neighbor (ANN) search (see </a:t>
            </a:r>
            <a:r>
              <a:rPr lang="en-US" dirty="0" err="1"/>
              <a:t>NearPy</a:t>
            </a:r>
            <a:r>
              <a:rPr lang="en-US" dirty="0"/>
              <a:t> on </a:t>
            </a:r>
            <a:r>
              <a:rPr lang="en-US" dirty="0" err="1"/>
              <a:t>gethub</a:t>
            </a:r>
            <a:r>
              <a:rPr lang="en-US" dirty="0"/>
              <a:t>).</a:t>
            </a:r>
          </a:p>
        </p:txBody>
      </p:sp>
      <p:sp>
        <p:nvSpPr>
          <p:cNvPr id="4" name="Slide Number Placeholder 3">
            <a:extLst>
              <a:ext uri="{FF2B5EF4-FFF2-40B4-BE49-F238E27FC236}">
                <a16:creationId xmlns:a16="http://schemas.microsoft.com/office/drawing/2014/main" id="{047025B9-8153-F3BD-2608-97E79119ED1B}"/>
              </a:ext>
            </a:extLst>
          </p:cNvPr>
          <p:cNvSpPr>
            <a:spLocks noGrp="1"/>
          </p:cNvSpPr>
          <p:nvPr>
            <p:ph type="sldNum" sz="quarter" idx="11"/>
          </p:nvPr>
        </p:nvSpPr>
        <p:spPr/>
        <p:txBody>
          <a:bodyPr/>
          <a:lstStyle/>
          <a:p>
            <a:fld id="{1D553280-E9B5-4529-AC08-074397BE5D29}" type="slidenum">
              <a:rPr lang="en-US" smtClean="0">
                <a:solidFill>
                  <a:srgbClr val="000000"/>
                </a:solidFill>
              </a:rPr>
              <a:pPr/>
              <a:t>50</a:t>
            </a:fld>
            <a:endParaRPr lang="en-US">
              <a:solidFill>
                <a:srgbClr val="000000"/>
              </a:solidFill>
              <a:latin typeface="Times New Roman"/>
            </a:endParaRPr>
          </a:p>
        </p:txBody>
      </p:sp>
    </p:spTree>
    <p:extLst>
      <p:ext uri="{BB962C8B-B14F-4D97-AF65-F5344CB8AC3E}">
        <p14:creationId xmlns:p14="http://schemas.microsoft.com/office/powerpoint/2010/main" val="4281703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AB664-57BE-430E-8094-C14C436225A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5CE6A139-EBBE-441F-94AE-9A38626A647E}"/>
              </a:ext>
            </a:extLst>
          </p:cNvPr>
          <p:cNvSpPr>
            <a:spLocks noGrp="1"/>
          </p:cNvSpPr>
          <p:nvPr>
            <p:ph idx="1"/>
          </p:nvPr>
        </p:nvSpPr>
        <p:spPr>
          <a:xfrm>
            <a:off x="484560" y="1067535"/>
            <a:ext cx="8115741" cy="3515916"/>
          </a:xfrm>
        </p:spPr>
        <p:txBody>
          <a:bodyPr/>
          <a:lstStyle/>
          <a:p>
            <a:r>
              <a:rPr lang="en-US" dirty="0"/>
              <a:t>Progress on training deep neural architectures such as CNNs, RNNs, and Transformers.</a:t>
            </a:r>
          </a:p>
          <a:p>
            <a:r>
              <a:rPr lang="en-US" dirty="0"/>
              <a:t>These techniques can produce dense vector embeddings of words, sentences, and documents.</a:t>
            </a:r>
          </a:p>
          <a:p>
            <a:r>
              <a:rPr lang="en-US" dirty="0"/>
              <a:t>Vector-space IR can be based on these deep embeddings rather than sparse BOWs.</a:t>
            </a:r>
          </a:p>
        </p:txBody>
      </p:sp>
      <p:sp>
        <p:nvSpPr>
          <p:cNvPr id="4" name="Slide Number Placeholder 3">
            <a:extLst>
              <a:ext uri="{FF2B5EF4-FFF2-40B4-BE49-F238E27FC236}">
                <a16:creationId xmlns:a16="http://schemas.microsoft.com/office/drawing/2014/main" id="{1FF9797A-3CC7-4B5B-9BCA-0C24195CC691}"/>
              </a:ext>
            </a:extLst>
          </p:cNvPr>
          <p:cNvSpPr>
            <a:spLocks noGrp="1"/>
          </p:cNvSpPr>
          <p:nvPr>
            <p:ph type="sldNum" sz="quarter" idx="11"/>
          </p:nvPr>
        </p:nvSpPr>
        <p:spPr/>
        <p:txBody>
          <a:bodyPr/>
          <a:lstStyle/>
          <a:p>
            <a:fld id="{1D553280-E9B5-4529-AC08-074397BE5D29}" type="slidenum">
              <a:rPr lang="en-US" smtClean="0">
                <a:solidFill>
                  <a:srgbClr val="000000"/>
                </a:solidFill>
              </a:rPr>
              <a:pPr/>
              <a:t>51</a:t>
            </a:fld>
            <a:endParaRPr lang="en-US">
              <a:solidFill>
                <a:srgbClr val="000000"/>
              </a:solidFill>
              <a:latin typeface="Times New Roman"/>
            </a:endParaRPr>
          </a:p>
        </p:txBody>
      </p:sp>
    </p:spTree>
    <p:extLst>
      <p:ext uri="{BB962C8B-B14F-4D97-AF65-F5344CB8AC3E}">
        <p14:creationId xmlns:p14="http://schemas.microsoft.com/office/powerpoint/2010/main" val="404109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CNNs</a:t>
            </a:r>
          </a:p>
        </p:txBody>
      </p:sp>
      <p:sp>
        <p:nvSpPr>
          <p:cNvPr id="3" name="Content Placeholder 2"/>
          <p:cNvSpPr>
            <a:spLocks noGrp="1"/>
          </p:cNvSpPr>
          <p:nvPr>
            <p:ph idx="1"/>
          </p:nvPr>
        </p:nvSpPr>
        <p:spPr>
          <a:xfrm>
            <a:off x="169334" y="1028700"/>
            <a:ext cx="8974666" cy="3515916"/>
          </a:xfrm>
        </p:spPr>
        <p:txBody>
          <a:bodyPr/>
          <a:lstStyle/>
          <a:p>
            <a:r>
              <a:rPr lang="en-US" sz="2800" dirty="0"/>
              <a:t>Convolutional layers learn to extract local features from image regions (receptive fields) analogous to human vision (</a:t>
            </a:r>
            <a:r>
              <a:rPr lang="en-US" sz="2800" dirty="0" err="1"/>
              <a:t>LeCun</a:t>
            </a:r>
            <a:r>
              <a:rPr lang="en-US" sz="2800" dirty="0"/>
              <a:t>, et al., 1998).</a:t>
            </a:r>
          </a:p>
          <a:p>
            <a:r>
              <a:rPr lang="en-US" sz="2800" dirty="0"/>
              <a:t>Deeper layers extract higher-level features.</a:t>
            </a:r>
          </a:p>
          <a:p>
            <a:r>
              <a:rPr lang="en-US" sz="2800" dirty="0"/>
              <a:t>Pool activity of multiple neurons into one at the next layer using max or mean.</a:t>
            </a:r>
          </a:p>
          <a:p>
            <a:r>
              <a:rPr lang="en-US" sz="2800" dirty="0"/>
              <a:t>Nonlinear processing with Rectified Linear Units (</a:t>
            </a:r>
            <a:r>
              <a:rPr lang="en-US" sz="2800" dirty="0" err="1"/>
              <a:t>ReLUs</a:t>
            </a:r>
            <a:r>
              <a:rPr lang="en-US" sz="2800" dirty="0"/>
              <a:t>)</a:t>
            </a:r>
          </a:p>
          <a:p>
            <a:r>
              <a:rPr lang="en-US" sz="2800" dirty="0"/>
              <a:t>Decision made using final fully connected layers.</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6</a:t>
            </a:fld>
            <a:endParaRPr lang="en-US">
              <a:solidFill>
                <a:srgbClr val="000000"/>
              </a:solidFill>
              <a:latin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CNNs</a:t>
            </a:r>
          </a:p>
        </p:txBody>
      </p:sp>
      <p:sp>
        <p:nvSpPr>
          <p:cNvPr id="3" name="Content Placeholder 2"/>
          <p:cNvSpPr>
            <a:spLocks noGrp="1"/>
          </p:cNvSpPr>
          <p:nvPr>
            <p:ph idx="1"/>
          </p:nvPr>
        </p:nvSpPr>
        <p:spPr>
          <a:xfrm>
            <a:off x="787433" y="2925251"/>
            <a:ext cx="2592493" cy="2026073"/>
          </a:xfrm>
        </p:spPr>
        <p:txBody>
          <a:bodyPr/>
          <a:lstStyle/>
          <a:p>
            <a:pPr>
              <a:buNone/>
            </a:pPr>
            <a:r>
              <a:rPr lang="en-US" sz="2400" dirty="0"/>
              <a:t>Increasingly</a:t>
            </a:r>
          </a:p>
          <a:p>
            <a:pPr>
              <a:buNone/>
            </a:pPr>
            <a:r>
              <a:rPr lang="en-US" sz="2400" dirty="0"/>
              <a:t>broader local</a:t>
            </a:r>
          </a:p>
          <a:p>
            <a:pPr>
              <a:buNone/>
            </a:pPr>
            <a:r>
              <a:rPr lang="en-US" sz="2400" dirty="0"/>
              <a:t>features extracted</a:t>
            </a:r>
          </a:p>
          <a:p>
            <a:pPr>
              <a:buNone/>
            </a:pPr>
            <a:r>
              <a:rPr lang="en-US" sz="2400" dirty="0"/>
              <a:t>from image regions</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7</a:t>
            </a:fld>
            <a:endParaRPr lang="en-US">
              <a:solidFill>
                <a:srgbClr val="000000"/>
              </a:solidFill>
              <a:latin typeface="Times New Roman" pitchFamily="18" charset="0"/>
            </a:endParaRPr>
          </a:p>
        </p:txBody>
      </p:sp>
      <p:sp>
        <p:nvSpPr>
          <p:cNvPr id="37890" name="AutoShape 2" descr="Image result for convolutional neural ne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Image result for convolutional neural ne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4" name="AutoShape 6" descr="Image result for convolutional neural ne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6" name="AutoShape 8" descr="Image result for convolutional neural ne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8" name="Picture 10" descr="Image result for convolutional neural network"/>
          <p:cNvPicPr>
            <a:picLocks noChangeAspect="1" noChangeArrowheads="1"/>
          </p:cNvPicPr>
          <p:nvPr/>
        </p:nvPicPr>
        <p:blipFill>
          <a:blip r:embed="rId2"/>
          <a:srcRect/>
          <a:stretch>
            <a:fillRect/>
          </a:stretch>
        </p:blipFill>
        <p:spPr bwMode="auto">
          <a:xfrm>
            <a:off x="3271307" y="2772622"/>
            <a:ext cx="2140734" cy="2255732"/>
          </a:xfrm>
          <a:prstGeom prst="rect">
            <a:avLst/>
          </a:prstGeom>
          <a:noFill/>
        </p:spPr>
      </p:pic>
      <p:pic>
        <p:nvPicPr>
          <p:cNvPr id="37900" name="Picture 12" descr="Screen Shot 2016-08-07 at 4.59.29 PM.png"/>
          <p:cNvPicPr>
            <a:picLocks noChangeAspect="1" noChangeArrowheads="1"/>
          </p:cNvPicPr>
          <p:nvPr/>
        </p:nvPicPr>
        <p:blipFill>
          <a:blip r:embed="rId3"/>
          <a:srcRect/>
          <a:stretch>
            <a:fillRect/>
          </a:stretch>
        </p:blipFill>
        <p:spPr bwMode="auto">
          <a:xfrm>
            <a:off x="805816" y="1095287"/>
            <a:ext cx="7124700" cy="1695451"/>
          </a:xfrm>
          <a:prstGeom prst="rect">
            <a:avLst/>
          </a:prstGeom>
          <a:noFill/>
        </p:spPr>
      </p:pic>
      <p:sp>
        <p:nvSpPr>
          <p:cNvPr id="37902" name="AutoShape 14" descr="Image result for REL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904" name="AutoShape 16" descr="Image result for REL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906" name="Picture 18" descr="Image result for RELU"/>
          <p:cNvPicPr>
            <a:picLocks noChangeAspect="1" noChangeArrowheads="1"/>
          </p:cNvPicPr>
          <p:nvPr/>
        </p:nvPicPr>
        <p:blipFill>
          <a:blip r:embed="rId4"/>
          <a:srcRect/>
          <a:stretch>
            <a:fillRect/>
          </a:stretch>
        </p:blipFill>
        <p:spPr bwMode="auto">
          <a:xfrm>
            <a:off x="5689624" y="2667314"/>
            <a:ext cx="2837603" cy="228970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ImageNet</a:t>
            </a:r>
            <a:r>
              <a:rPr lang="en-US" sz="2800" dirty="0"/>
              <a:t> Large Scale </a:t>
            </a:r>
            <a:br>
              <a:rPr lang="en-US" sz="2800" dirty="0"/>
            </a:br>
            <a:r>
              <a:rPr lang="en-US" sz="2800" dirty="0"/>
              <a:t>Visual Recognition Challenge (ILSVRC)</a:t>
            </a:r>
          </a:p>
        </p:txBody>
      </p:sp>
      <p:sp>
        <p:nvSpPr>
          <p:cNvPr id="3" name="Content Placeholder 2"/>
          <p:cNvSpPr>
            <a:spLocks noGrp="1"/>
          </p:cNvSpPr>
          <p:nvPr>
            <p:ph idx="1"/>
          </p:nvPr>
        </p:nvSpPr>
        <p:spPr>
          <a:xfrm>
            <a:off x="638387" y="1455420"/>
            <a:ext cx="7772400" cy="1836420"/>
          </a:xfrm>
        </p:spPr>
        <p:txBody>
          <a:bodyPr/>
          <a:lstStyle/>
          <a:p>
            <a:r>
              <a:rPr lang="en-US" sz="2800" dirty="0"/>
              <a:t>Recognize 1,000 categories of objects in 150K test images (given 1.2M training images).</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8</a:t>
            </a:fld>
            <a:endParaRPr lang="en-US">
              <a:solidFill>
                <a:srgbClr val="000000"/>
              </a:solidFill>
              <a:latin typeface="Times New Roman" pitchFamily="18" charset="0"/>
            </a:endParaRPr>
          </a:p>
        </p:txBody>
      </p:sp>
      <p:pic>
        <p:nvPicPr>
          <p:cNvPr id="41988" name="Picture 4" descr="http://imagenet.stanford.edu/nodes/12/02137722/d8/d82c30ee87a3fcf2e26f27e0803c8b1534732226.thumb"/>
          <p:cNvPicPr>
            <a:picLocks noChangeAspect="1" noChangeArrowheads="1"/>
          </p:cNvPicPr>
          <p:nvPr/>
        </p:nvPicPr>
        <p:blipFill>
          <a:blip r:embed="rId2"/>
          <a:srcRect/>
          <a:stretch>
            <a:fillRect/>
          </a:stretch>
        </p:blipFill>
        <p:spPr bwMode="auto">
          <a:xfrm>
            <a:off x="1063201" y="3221690"/>
            <a:ext cx="1219200" cy="838201"/>
          </a:xfrm>
          <a:prstGeom prst="rect">
            <a:avLst/>
          </a:prstGeom>
          <a:noFill/>
        </p:spPr>
      </p:pic>
      <p:pic>
        <p:nvPicPr>
          <p:cNvPr id="41990" name="Picture 6" descr="http://imagenet.stanford.edu/nodes/2/02843029/ae/aeb2014c3e607a7c5136221ea9fd865223d2b766.thumb"/>
          <p:cNvPicPr>
            <a:picLocks noChangeAspect="1" noChangeArrowheads="1"/>
          </p:cNvPicPr>
          <p:nvPr/>
        </p:nvPicPr>
        <p:blipFill>
          <a:blip r:embed="rId3"/>
          <a:srcRect/>
          <a:stretch>
            <a:fillRect/>
          </a:stretch>
        </p:blipFill>
        <p:spPr bwMode="auto">
          <a:xfrm>
            <a:off x="2871683" y="3149935"/>
            <a:ext cx="1033851" cy="1550777"/>
          </a:xfrm>
          <a:prstGeom prst="rect">
            <a:avLst/>
          </a:prstGeom>
          <a:noFill/>
        </p:spPr>
      </p:pic>
      <p:pic>
        <p:nvPicPr>
          <p:cNvPr id="41992" name="Picture 8" descr="http://imagenet.stanford.edu/nodes/9/03772674/2b/2bc34b061aa68c46e61b2c87ae047ee6f5df5a4a.thumb"/>
          <p:cNvPicPr>
            <a:picLocks noChangeAspect="1" noChangeArrowheads="1"/>
          </p:cNvPicPr>
          <p:nvPr/>
        </p:nvPicPr>
        <p:blipFill>
          <a:blip r:embed="rId4"/>
          <a:srcRect/>
          <a:stretch>
            <a:fillRect/>
          </a:stretch>
        </p:blipFill>
        <p:spPr bwMode="auto">
          <a:xfrm>
            <a:off x="4449873" y="3223898"/>
            <a:ext cx="1107905" cy="1449705"/>
          </a:xfrm>
          <a:prstGeom prst="rect">
            <a:avLst/>
          </a:prstGeom>
          <a:noFill/>
        </p:spPr>
      </p:pic>
      <p:pic>
        <p:nvPicPr>
          <p:cNvPr id="41994" name="Picture 10" descr="http://imagenet.stanford.edu/nodes/8/04123123/c1/c1dbd342ee6777f8c56cdf4bc659b63858ce9196.thumb"/>
          <p:cNvPicPr>
            <a:picLocks noChangeAspect="1" noChangeArrowheads="1"/>
          </p:cNvPicPr>
          <p:nvPr/>
        </p:nvPicPr>
        <p:blipFill>
          <a:blip r:embed="rId5"/>
          <a:srcRect/>
          <a:stretch>
            <a:fillRect/>
          </a:stretch>
        </p:blipFill>
        <p:spPr bwMode="auto">
          <a:xfrm>
            <a:off x="5912907" y="3539067"/>
            <a:ext cx="2322456" cy="680720"/>
          </a:xfrm>
          <a:prstGeom prst="rect">
            <a:avLst/>
          </a:prstGeom>
          <a:noFill/>
        </p:spPr>
      </p:pic>
      <p:sp>
        <p:nvSpPr>
          <p:cNvPr id="10" name="TextBox 9"/>
          <p:cNvSpPr txBox="1"/>
          <p:nvPr/>
        </p:nvSpPr>
        <p:spPr>
          <a:xfrm>
            <a:off x="1185335" y="2844800"/>
            <a:ext cx="1141659" cy="553998"/>
          </a:xfrm>
          <a:prstGeom prst="rect">
            <a:avLst/>
          </a:prstGeom>
          <a:noFill/>
        </p:spPr>
        <p:txBody>
          <a:bodyPr wrap="none" rtlCol="0">
            <a:spAutoFit/>
          </a:bodyPr>
          <a:lstStyle/>
          <a:p>
            <a:r>
              <a:rPr lang="en-US" sz="1600" dirty="0"/>
              <a:t>Mongoose</a:t>
            </a:r>
          </a:p>
          <a:p>
            <a:endParaRPr lang="en-US" dirty="0"/>
          </a:p>
        </p:txBody>
      </p:sp>
      <p:sp>
        <p:nvSpPr>
          <p:cNvPr id="11" name="TextBox 10"/>
          <p:cNvSpPr txBox="1"/>
          <p:nvPr/>
        </p:nvSpPr>
        <p:spPr>
          <a:xfrm>
            <a:off x="3051396" y="2753361"/>
            <a:ext cx="787395" cy="553998"/>
          </a:xfrm>
          <a:prstGeom prst="rect">
            <a:avLst/>
          </a:prstGeom>
          <a:noFill/>
        </p:spPr>
        <p:txBody>
          <a:bodyPr wrap="none" rtlCol="0">
            <a:spAutoFit/>
          </a:bodyPr>
          <a:lstStyle/>
          <a:p>
            <a:r>
              <a:rPr lang="en-US" sz="1600" dirty="0"/>
              <a:t>Canoe</a:t>
            </a:r>
          </a:p>
          <a:p>
            <a:endParaRPr lang="en-US" dirty="0"/>
          </a:p>
        </p:txBody>
      </p:sp>
      <p:sp>
        <p:nvSpPr>
          <p:cNvPr id="12" name="TextBox 11"/>
          <p:cNvSpPr txBox="1"/>
          <p:nvPr/>
        </p:nvSpPr>
        <p:spPr>
          <a:xfrm>
            <a:off x="4680377" y="2777067"/>
            <a:ext cx="809837" cy="553998"/>
          </a:xfrm>
          <a:prstGeom prst="rect">
            <a:avLst/>
          </a:prstGeom>
          <a:noFill/>
        </p:spPr>
        <p:txBody>
          <a:bodyPr wrap="none" rtlCol="0">
            <a:spAutoFit/>
          </a:bodyPr>
          <a:lstStyle/>
          <a:p>
            <a:r>
              <a:rPr lang="en-US" sz="1600" dirty="0"/>
              <a:t>Missile</a:t>
            </a:r>
          </a:p>
          <a:p>
            <a:endParaRPr lang="en-US" dirty="0"/>
          </a:p>
        </p:txBody>
      </p:sp>
      <p:sp>
        <p:nvSpPr>
          <p:cNvPr id="13" name="TextBox 12"/>
          <p:cNvSpPr txBox="1"/>
          <p:nvPr/>
        </p:nvSpPr>
        <p:spPr>
          <a:xfrm>
            <a:off x="6607388" y="2827868"/>
            <a:ext cx="1119217" cy="553998"/>
          </a:xfrm>
          <a:prstGeom prst="rect">
            <a:avLst/>
          </a:prstGeom>
          <a:noFill/>
        </p:spPr>
        <p:txBody>
          <a:bodyPr wrap="none" rtlCol="0">
            <a:spAutoFit/>
          </a:bodyPr>
          <a:lstStyle/>
          <a:p>
            <a:r>
              <a:rPr lang="en-US" sz="1600" dirty="0"/>
              <a:t>Trombone</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Performance Over Time</a:t>
            </a:r>
          </a:p>
        </p:txBody>
      </p:sp>
      <p:sp>
        <p:nvSpPr>
          <p:cNvPr id="4" name="Slide Number Placeholder 3"/>
          <p:cNvSpPr>
            <a:spLocks noGrp="1"/>
          </p:cNvSpPr>
          <p:nvPr>
            <p:ph type="sldNum" sz="quarter" idx="11"/>
          </p:nvPr>
        </p:nvSpPr>
        <p:spPr/>
        <p:txBody>
          <a:bodyPr/>
          <a:lstStyle/>
          <a:p>
            <a:fld id="{C00908E0-2CD8-43DB-8F16-1B583539CFFD}" type="slidenum">
              <a:rPr lang="ar-SA" smtClean="0">
                <a:solidFill>
                  <a:srgbClr val="000000"/>
                </a:solidFill>
              </a:rPr>
              <a:pPr/>
              <a:t>9</a:t>
            </a:fld>
            <a:endParaRPr lang="en-US">
              <a:solidFill>
                <a:srgbClr val="000000"/>
              </a:solidFill>
              <a:latin typeface="Times New Roman" pitchFamily="18" charset="0"/>
            </a:endParaRPr>
          </a:p>
        </p:txBody>
      </p:sp>
      <p:pic>
        <p:nvPicPr>
          <p:cNvPr id="35842" name="Picture 2" descr="imagenet"/>
          <p:cNvPicPr>
            <a:picLocks noChangeAspect="1" noChangeArrowheads="1"/>
          </p:cNvPicPr>
          <p:nvPr/>
        </p:nvPicPr>
        <p:blipFill>
          <a:blip r:embed="rId2"/>
          <a:srcRect/>
          <a:stretch>
            <a:fillRect/>
          </a:stretch>
        </p:blipFill>
        <p:spPr bwMode="auto">
          <a:xfrm>
            <a:off x="1564428" y="1111676"/>
            <a:ext cx="5943600" cy="2790825"/>
          </a:xfrm>
          <a:prstGeom prst="rect">
            <a:avLst/>
          </a:prstGeom>
          <a:noFill/>
        </p:spPr>
      </p:pic>
      <p:sp>
        <p:nvSpPr>
          <p:cNvPr id="3" name="Content Placeholder 2"/>
          <p:cNvSpPr>
            <a:spLocks noGrp="1"/>
          </p:cNvSpPr>
          <p:nvPr>
            <p:ph idx="1"/>
          </p:nvPr>
        </p:nvSpPr>
        <p:spPr>
          <a:xfrm>
            <a:off x="3584796" y="4083492"/>
            <a:ext cx="4482253" cy="623993"/>
          </a:xfrm>
        </p:spPr>
        <p:txBody>
          <a:bodyPr/>
          <a:lstStyle/>
          <a:p>
            <a:pPr>
              <a:buNone/>
            </a:pPr>
            <a:r>
              <a:rPr lang="en-US" sz="2400" dirty="0"/>
              <a:t>CNNs</a:t>
            </a:r>
          </a:p>
          <a:p>
            <a:pPr>
              <a:buNone/>
            </a:pPr>
            <a:r>
              <a:rPr lang="en-US" sz="2400" dirty="0"/>
              <a:t>introduced</a:t>
            </a:r>
          </a:p>
        </p:txBody>
      </p:sp>
      <p:sp>
        <p:nvSpPr>
          <p:cNvPr id="6" name="Right Arrow 5"/>
          <p:cNvSpPr/>
          <p:nvPr/>
        </p:nvSpPr>
        <p:spPr bwMode="auto">
          <a:xfrm rot="16200000">
            <a:off x="3916104" y="3586539"/>
            <a:ext cx="241609" cy="799134"/>
          </a:xfrm>
          <a:prstGeom prst="rightArrow">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theme/theme1.xml><?xml version="1.0" encoding="utf-8"?>
<a:theme xmlns:a="http://schemas.openxmlformats.org/drawingml/2006/main" name="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mode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mode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mode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mode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7787</TotalTime>
  <Words>1829</Words>
  <Application>Microsoft Office PowerPoint</Application>
  <PresentationFormat>On-screen Show (16:9)</PresentationFormat>
  <Paragraphs>291</Paragraphs>
  <Slides>51</Slides>
  <Notes>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51</vt:i4>
      </vt:variant>
    </vt:vector>
  </HeadingPairs>
  <TitlesOfParts>
    <vt:vector size="65" baseType="lpstr">
      <vt:lpstr>Helvetica Neue Light</vt:lpstr>
      <vt:lpstr>Helvetica Neue Thin</vt:lpstr>
      <vt:lpstr>Helvetica</vt:lpstr>
      <vt:lpstr>Helvetica Light</vt:lpstr>
      <vt:lpstr>Helvetica Neue</vt:lpstr>
      <vt:lpstr>Times New Roman</vt:lpstr>
      <vt:lpstr>Helvetica Neue Medium</vt:lpstr>
      <vt:lpstr>Arial</vt:lpstr>
      <vt:lpstr>models</vt:lpstr>
      <vt:lpstr>1_models</vt:lpstr>
      <vt:lpstr>2_models</vt:lpstr>
      <vt:lpstr>3_models</vt:lpstr>
      <vt:lpstr>White</vt:lpstr>
      <vt:lpstr>1_White</vt:lpstr>
      <vt:lpstr>Deep Learning and LLMs</vt:lpstr>
      <vt:lpstr>Deep Learning Revolution (2010-)</vt:lpstr>
      <vt:lpstr>Very Brief History of Machine Learning</vt:lpstr>
      <vt:lpstr>Deep Learning Revolution (2010…)</vt:lpstr>
      <vt:lpstr>Massive Data and Specialized Hardware  </vt:lpstr>
      <vt:lpstr>CNNs</vt:lpstr>
      <vt:lpstr>CNNs</vt:lpstr>
      <vt:lpstr>ImageNet Large Scale  Visual Recognition Challenge (ILSVRC)</vt:lpstr>
      <vt:lpstr>ImageNet Performance Over Time</vt:lpstr>
      <vt:lpstr>Word Embeddings</vt:lpstr>
      <vt:lpstr>Word Association Matrix</vt:lpstr>
      <vt:lpstr>Latent Semantic Analysis (LSA, 1998) </vt:lpstr>
      <vt:lpstr>Sample 2 to 1 D Dimensionality Reduction</vt:lpstr>
      <vt:lpstr>Sample 2 to 1 D Dimensionality Reduction</vt:lpstr>
      <vt:lpstr>Sample 2 to 1 D Dimensionality Reduction</vt:lpstr>
      <vt:lpstr>Sample 2 to 1 D Dimensionality Reduction</vt:lpstr>
      <vt:lpstr>Sample Word Embedding Visualization</vt:lpstr>
      <vt:lpstr>Neural Net Word Embeddings</vt:lpstr>
      <vt:lpstr>Word2Vec (Mikolov et al., 2013)</vt:lpstr>
      <vt:lpstr>Problem with Polysemy and Homonymy</vt:lpstr>
      <vt:lpstr>Triangle Inequality Violation Examples</vt:lpstr>
      <vt:lpstr>Recurrent Neural Networks (RNNs)</vt:lpstr>
      <vt:lpstr>Simple Recurrent Network (SRN)</vt:lpstr>
      <vt:lpstr>Unrolled RNN</vt:lpstr>
      <vt:lpstr>Training RNN’s</vt:lpstr>
      <vt:lpstr>Vanishing/Exploding Gradient Problem</vt:lpstr>
      <vt:lpstr>Long Distance Dependencies</vt:lpstr>
      <vt:lpstr>Long Short Term Memory (LSTM)</vt:lpstr>
      <vt:lpstr>LSTM Network Architecture</vt:lpstr>
      <vt:lpstr>Bi-directional LSTM (Bi-LSTM)</vt:lpstr>
      <vt:lpstr>Sequence to Sequence (Seq2Seq) Transduction</vt:lpstr>
      <vt:lpstr>Neural Machine Translation (NMT)</vt:lpstr>
      <vt:lpstr>NMT Results (Wu et al., 2016)</vt:lpstr>
      <vt:lpstr> LSTM Application Architectures</vt:lpstr>
      <vt:lpstr>Bidirectional Language Model</vt:lpstr>
      <vt:lpstr>Contextualized Word Embeddings</vt:lpstr>
      <vt:lpstr>Transformer Networks</vt:lpstr>
      <vt:lpstr>Self-Attention</vt:lpstr>
      <vt:lpstr>Transformer Encoder</vt:lpstr>
      <vt:lpstr>Self-attention</vt:lpstr>
      <vt:lpstr>Self-attention</vt:lpstr>
      <vt:lpstr>Self-attention</vt:lpstr>
      <vt:lpstr>Self-attention</vt:lpstr>
      <vt:lpstr>Omitted Transformer Details</vt:lpstr>
      <vt:lpstr>Full Seq2Seq Transformer Architecture</vt:lpstr>
      <vt:lpstr>BERT Pretrained Language Transformer</vt:lpstr>
      <vt:lpstr>BERT Architecture</vt:lpstr>
      <vt:lpstr>Neural Information Retrieval</vt:lpstr>
      <vt:lpstr>Nearest Neighbor Retrieval</vt:lpstr>
      <vt:lpstr>Locality Sensitive Hashing</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Continuously Improving Robotic Natural Language Understanding with Semantic Parsing, Dialog, and Multi-modal Perception</dc:title>
  <dc:creator>Raymond Mooney</dc:creator>
  <cp:lastModifiedBy>Raymond Mooney</cp:lastModifiedBy>
  <cp:revision>132</cp:revision>
  <dcterms:modified xsi:type="dcterms:W3CDTF">2023-11-01T19:24:19Z</dcterms:modified>
</cp:coreProperties>
</file>