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2"/>
  </p:notesMasterIdLst>
  <p:sldIdLst>
    <p:sldId id="707" r:id="rId2"/>
    <p:sldId id="708" r:id="rId3"/>
    <p:sldId id="709" r:id="rId4"/>
    <p:sldId id="710" r:id="rId5"/>
    <p:sldId id="711" r:id="rId6"/>
    <p:sldId id="712" r:id="rId7"/>
    <p:sldId id="713" r:id="rId8"/>
    <p:sldId id="714" r:id="rId9"/>
    <p:sldId id="715" r:id="rId10"/>
    <p:sldId id="716" r:id="rId11"/>
    <p:sldId id="717" r:id="rId12"/>
    <p:sldId id="718" r:id="rId13"/>
    <p:sldId id="719" r:id="rId14"/>
    <p:sldId id="720" r:id="rId15"/>
    <p:sldId id="721" r:id="rId16"/>
    <p:sldId id="726" r:id="rId17"/>
    <p:sldId id="722" r:id="rId18"/>
    <p:sldId id="723" r:id="rId19"/>
    <p:sldId id="724" r:id="rId20"/>
    <p:sldId id="725" r:id="rId21"/>
  </p:sldIdLst>
  <p:sldSz cx="9144000" cy="6858000" type="screen4x3"/>
  <p:notesSz cx="6858000" cy="9313863"/>
  <p:defaultTextStyle>
    <a:defPPr>
      <a:defRPr lang="en-US"/>
    </a:defPPr>
    <a:lvl1pPr algn="l" rtl="0" fontAlgn="base">
      <a:spcBef>
        <a:spcPct val="0"/>
      </a:spcBef>
      <a:spcAft>
        <a:spcPct val="0"/>
      </a:spcAft>
      <a:defRPr sz="2400" kern="1200">
        <a:solidFill>
          <a:schemeClr val="tx1"/>
        </a:solidFill>
        <a:latin typeface="Arial" charset="0"/>
        <a:ea typeface="ヒラギノ角ゴ Pro W3"/>
        <a:cs typeface="Arial" charset="0"/>
      </a:defRPr>
    </a:lvl1pPr>
    <a:lvl2pPr marL="457200" algn="l" rtl="0" fontAlgn="base">
      <a:spcBef>
        <a:spcPct val="0"/>
      </a:spcBef>
      <a:spcAft>
        <a:spcPct val="0"/>
      </a:spcAft>
      <a:defRPr sz="2400" kern="1200">
        <a:solidFill>
          <a:schemeClr val="tx1"/>
        </a:solidFill>
        <a:latin typeface="Arial" charset="0"/>
        <a:ea typeface="ヒラギノ角ゴ Pro W3"/>
        <a:cs typeface="Arial" charset="0"/>
      </a:defRPr>
    </a:lvl2pPr>
    <a:lvl3pPr marL="914400" algn="l" rtl="0" fontAlgn="base">
      <a:spcBef>
        <a:spcPct val="0"/>
      </a:spcBef>
      <a:spcAft>
        <a:spcPct val="0"/>
      </a:spcAft>
      <a:defRPr sz="2400" kern="1200">
        <a:solidFill>
          <a:schemeClr val="tx1"/>
        </a:solidFill>
        <a:latin typeface="Arial" charset="0"/>
        <a:ea typeface="ヒラギノ角ゴ Pro W3"/>
        <a:cs typeface="Arial" charset="0"/>
      </a:defRPr>
    </a:lvl3pPr>
    <a:lvl4pPr marL="1371600" algn="l" rtl="0" fontAlgn="base">
      <a:spcBef>
        <a:spcPct val="0"/>
      </a:spcBef>
      <a:spcAft>
        <a:spcPct val="0"/>
      </a:spcAft>
      <a:defRPr sz="2400" kern="1200">
        <a:solidFill>
          <a:schemeClr val="tx1"/>
        </a:solidFill>
        <a:latin typeface="Arial" charset="0"/>
        <a:ea typeface="ヒラギノ角ゴ Pro W3"/>
        <a:cs typeface="Arial" charset="0"/>
      </a:defRPr>
    </a:lvl4pPr>
    <a:lvl5pPr marL="1828800" algn="l" rtl="0" fontAlgn="base">
      <a:spcBef>
        <a:spcPct val="0"/>
      </a:spcBef>
      <a:spcAft>
        <a:spcPct val="0"/>
      </a:spcAft>
      <a:defRPr sz="2400" kern="1200">
        <a:solidFill>
          <a:schemeClr val="tx1"/>
        </a:solidFill>
        <a:latin typeface="Arial" charset="0"/>
        <a:ea typeface="ヒラギノ角ゴ Pro W3"/>
        <a:cs typeface="Arial" charset="0"/>
      </a:defRPr>
    </a:lvl5pPr>
    <a:lvl6pPr marL="2286000" algn="l" defTabSz="914400" rtl="0" eaLnBrk="1" latinLnBrk="0" hangingPunct="1">
      <a:defRPr sz="2400" kern="1200">
        <a:solidFill>
          <a:schemeClr val="tx1"/>
        </a:solidFill>
        <a:latin typeface="Arial" charset="0"/>
        <a:ea typeface="ヒラギノ角ゴ Pro W3"/>
        <a:cs typeface="Arial" charset="0"/>
      </a:defRPr>
    </a:lvl6pPr>
    <a:lvl7pPr marL="2743200" algn="l" defTabSz="914400" rtl="0" eaLnBrk="1" latinLnBrk="0" hangingPunct="1">
      <a:defRPr sz="2400" kern="1200">
        <a:solidFill>
          <a:schemeClr val="tx1"/>
        </a:solidFill>
        <a:latin typeface="Arial" charset="0"/>
        <a:ea typeface="ヒラギノ角ゴ Pro W3"/>
        <a:cs typeface="Arial" charset="0"/>
      </a:defRPr>
    </a:lvl7pPr>
    <a:lvl8pPr marL="3200400" algn="l" defTabSz="914400" rtl="0" eaLnBrk="1" latinLnBrk="0" hangingPunct="1">
      <a:defRPr sz="2400" kern="1200">
        <a:solidFill>
          <a:schemeClr val="tx1"/>
        </a:solidFill>
        <a:latin typeface="Arial" charset="0"/>
        <a:ea typeface="ヒラギノ角ゴ Pro W3"/>
        <a:cs typeface="Arial" charset="0"/>
      </a:defRPr>
    </a:lvl8pPr>
    <a:lvl9pPr marL="3657600" algn="l" defTabSz="914400" rtl="0" eaLnBrk="1" latinLnBrk="0" hangingPunct="1">
      <a:defRPr sz="2400" kern="1200">
        <a:solidFill>
          <a:schemeClr val="tx1"/>
        </a:solidFill>
        <a:latin typeface="Arial" charset="0"/>
        <a:ea typeface="ヒラギノ角ゴ Pro W3"/>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531F"/>
    <a:srgbClr val="C01338"/>
    <a:srgbClr val="C00000"/>
    <a:srgbClr val="79C82A"/>
    <a:srgbClr val="DE7E7A"/>
    <a:srgbClr val="D61C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2787"/>
    <p:restoredTop sz="90929"/>
  </p:normalViewPr>
  <p:slideViewPr>
    <p:cSldViewPr>
      <p:cViewPr>
        <p:scale>
          <a:sx n="103" d="100"/>
          <a:sy n="103" d="100"/>
        </p:scale>
        <p:origin x="-1688" y="-1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9D94F4-5EEC-5C48-A6EA-A095FD0D9839}" type="doc">
      <dgm:prSet loTypeId="urn:microsoft.com/office/officeart/2005/8/layout/chevron2" loCatId="" qsTypeId="urn:microsoft.com/office/officeart/2005/8/quickstyle/simple2" qsCatId="simple" csTypeId="urn:microsoft.com/office/officeart/2005/8/colors/accent1_2" csCatId="accent1" phldr="1"/>
      <dgm:spPr/>
      <dgm:t>
        <a:bodyPr/>
        <a:lstStyle/>
        <a:p>
          <a:endParaRPr lang="en-US"/>
        </a:p>
      </dgm:t>
    </dgm:pt>
    <dgm:pt modelId="{FB696371-F2F3-F843-BB63-577539E27DC2}">
      <dgm:prSet phldrT="[Text]"/>
      <dgm:spPr/>
      <dgm:t>
        <a:bodyPr/>
        <a:lstStyle/>
        <a:p>
          <a:r>
            <a:rPr lang="en-US" dirty="0" smtClean="0">
              <a:latin typeface="Goudy Old Style"/>
              <a:cs typeface="Goudy Old Style"/>
            </a:rPr>
            <a:t>open()</a:t>
          </a:r>
          <a:endParaRPr lang="en-US" dirty="0">
            <a:latin typeface="Goudy Old Style"/>
            <a:cs typeface="Goudy Old Style"/>
          </a:endParaRPr>
        </a:p>
      </dgm:t>
    </dgm:pt>
    <dgm:pt modelId="{E76364D2-95BF-794E-A52E-0D5D2EA2AE9A}" type="parTrans" cxnId="{6871DA2A-4D62-9247-829F-6C6B817E2688}">
      <dgm:prSet/>
      <dgm:spPr/>
      <dgm:t>
        <a:bodyPr/>
        <a:lstStyle/>
        <a:p>
          <a:endParaRPr lang="en-US">
            <a:latin typeface="Goudy Old Style"/>
            <a:cs typeface="Goudy Old Style"/>
          </a:endParaRPr>
        </a:p>
      </dgm:t>
    </dgm:pt>
    <dgm:pt modelId="{ACC252ED-E8EE-8747-9B10-DD31F6C0E420}" type="sibTrans" cxnId="{6871DA2A-4D62-9247-829F-6C6B817E2688}">
      <dgm:prSet/>
      <dgm:spPr/>
      <dgm:t>
        <a:bodyPr/>
        <a:lstStyle/>
        <a:p>
          <a:endParaRPr lang="en-US">
            <a:latin typeface="Goudy Old Style"/>
            <a:cs typeface="Goudy Old Style"/>
          </a:endParaRPr>
        </a:p>
      </dgm:t>
    </dgm:pt>
    <dgm:pt modelId="{B49BB67F-8483-5D4F-89C4-FC4C1B3C8887}">
      <dgm:prSet phldrT="[Text]"/>
      <dgm:spPr/>
      <dgm:t>
        <a:bodyPr/>
        <a:lstStyle/>
        <a:p>
          <a:r>
            <a:rPr lang="en-US" dirty="0" smtClean="0">
              <a:latin typeface="Goudy Old Style"/>
              <a:cs typeface="Goudy Old Style"/>
            </a:rPr>
            <a:t>User Mode program calls open()</a:t>
          </a:r>
          <a:endParaRPr lang="en-US" dirty="0">
            <a:latin typeface="Goudy Old Style"/>
            <a:cs typeface="Goudy Old Style"/>
          </a:endParaRPr>
        </a:p>
      </dgm:t>
    </dgm:pt>
    <dgm:pt modelId="{9FCDFF18-6D63-6146-AAE5-CFA78DE5ED2A}" type="parTrans" cxnId="{46A7B7D0-690E-1145-944C-DA5508C12F76}">
      <dgm:prSet/>
      <dgm:spPr/>
      <dgm:t>
        <a:bodyPr/>
        <a:lstStyle/>
        <a:p>
          <a:endParaRPr lang="en-US">
            <a:latin typeface="Goudy Old Style"/>
            <a:cs typeface="Goudy Old Style"/>
          </a:endParaRPr>
        </a:p>
      </dgm:t>
    </dgm:pt>
    <dgm:pt modelId="{17FBF6DF-7F8A-514D-B1BF-EFE83CF689CC}" type="sibTrans" cxnId="{46A7B7D0-690E-1145-944C-DA5508C12F76}">
      <dgm:prSet/>
      <dgm:spPr/>
      <dgm:t>
        <a:bodyPr/>
        <a:lstStyle/>
        <a:p>
          <a:endParaRPr lang="en-US">
            <a:latin typeface="Goudy Old Style"/>
            <a:cs typeface="Goudy Old Style"/>
          </a:endParaRPr>
        </a:p>
      </dgm:t>
    </dgm:pt>
    <dgm:pt modelId="{4FB42567-464C-654E-B8B5-E8B3545E3273}">
      <dgm:prSet phldrT="[Text]"/>
      <dgm:spPr/>
      <dgm:t>
        <a:bodyPr/>
        <a:lstStyle/>
        <a:p>
          <a:r>
            <a:rPr lang="en-US" dirty="0" smtClean="0">
              <a:latin typeface="Goudy Old Style"/>
              <a:cs typeface="Goudy Old Style"/>
            </a:rPr>
            <a:t>Subroutine call to __</a:t>
          </a:r>
          <a:r>
            <a:rPr lang="en-US" dirty="0" err="1" smtClean="0">
              <a:latin typeface="Goudy Old Style"/>
              <a:cs typeface="Goudy Old Style"/>
            </a:rPr>
            <a:t>libc_open</a:t>
          </a:r>
          <a:endParaRPr lang="en-US" dirty="0">
            <a:latin typeface="Goudy Old Style"/>
            <a:cs typeface="Goudy Old Style"/>
          </a:endParaRPr>
        </a:p>
      </dgm:t>
    </dgm:pt>
    <dgm:pt modelId="{61B8AB0B-CBA8-3946-B8D1-AE4080756F6C}" type="parTrans" cxnId="{6C7E1C90-CB40-7F4A-A7F6-1D1EBB2F493E}">
      <dgm:prSet/>
      <dgm:spPr/>
      <dgm:t>
        <a:bodyPr/>
        <a:lstStyle/>
        <a:p>
          <a:endParaRPr lang="en-US">
            <a:latin typeface="Goudy Old Style"/>
            <a:cs typeface="Goudy Old Style"/>
          </a:endParaRPr>
        </a:p>
      </dgm:t>
    </dgm:pt>
    <dgm:pt modelId="{BA2843EB-9835-C04F-B491-C060CAB18A0C}" type="sibTrans" cxnId="{6C7E1C90-CB40-7F4A-A7F6-1D1EBB2F493E}">
      <dgm:prSet/>
      <dgm:spPr/>
      <dgm:t>
        <a:bodyPr/>
        <a:lstStyle/>
        <a:p>
          <a:endParaRPr lang="en-US">
            <a:latin typeface="Goudy Old Style"/>
            <a:cs typeface="Goudy Old Style"/>
          </a:endParaRPr>
        </a:p>
      </dgm:t>
    </dgm:pt>
    <dgm:pt modelId="{9F7852AC-876B-AA4C-9246-55FFDCEA0C8D}">
      <dgm:prSet phldrT="[Text]"/>
      <dgm:spPr/>
      <dgm:t>
        <a:bodyPr/>
        <a:lstStyle/>
        <a:p>
          <a:r>
            <a:rPr lang="en-US" dirty="0" err="1" smtClean="0">
              <a:latin typeface="Goudy Old Style"/>
              <a:cs typeface="Goudy Old Style"/>
            </a:rPr>
            <a:t>syscall</a:t>
          </a:r>
          <a:r>
            <a:rPr lang="en-US" dirty="0" smtClean="0">
              <a:latin typeface="Goudy Old Style"/>
              <a:cs typeface="Goudy Old Style"/>
            </a:rPr>
            <a:t>/</a:t>
          </a:r>
          <a:r>
            <a:rPr lang="en-US" dirty="0" err="1" smtClean="0">
              <a:latin typeface="Goudy Old Style"/>
              <a:cs typeface="Goudy Old Style"/>
            </a:rPr>
            <a:t>sysenter</a:t>
          </a:r>
          <a:endParaRPr lang="en-US" dirty="0">
            <a:latin typeface="Goudy Old Style"/>
            <a:cs typeface="Goudy Old Style"/>
          </a:endParaRPr>
        </a:p>
      </dgm:t>
    </dgm:pt>
    <dgm:pt modelId="{CA66E5A1-AC45-8746-8265-D40C380280BA}" type="parTrans" cxnId="{9A0EE43B-C588-1E43-A609-CB8CE2FE631B}">
      <dgm:prSet/>
      <dgm:spPr/>
      <dgm:t>
        <a:bodyPr/>
        <a:lstStyle/>
        <a:p>
          <a:endParaRPr lang="en-US">
            <a:latin typeface="Goudy Old Style"/>
            <a:cs typeface="Goudy Old Style"/>
          </a:endParaRPr>
        </a:p>
      </dgm:t>
    </dgm:pt>
    <dgm:pt modelId="{DE456627-4576-6546-9671-D84783BE2857}" type="sibTrans" cxnId="{9A0EE43B-C588-1E43-A609-CB8CE2FE631B}">
      <dgm:prSet/>
      <dgm:spPr/>
      <dgm:t>
        <a:bodyPr/>
        <a:lstStyle/>
        <a:p>
          <a:endParaRPr lang="en-US">
            <a:latin typeface="Goudy Old Style"/>
            <a:cs typeface="Goudy Old Style"/>
          </a:endParaRPr>
        </a:p>
      </dgm:t>
    </dgm:pt>
    <dgm:pt modelId="{7A381057-DDFC-3C49-B252-38B0D5837562}">
      <dgm:prSet phldrT="[Text]"/>
      <dgm:spPr/>
      <dgm:t>
        <a:bodyPr/>
        <a:lstStyle/>
        <a:p>
          <a:r>
            <a:rPr lang="en-US" dirty="0" smtClean="0">
              <a:latin typeface="Goudy Old Style"/>
              <a:cs typeface="Goudy Old Style"/>
            </a:rPr>
            <a:t>__</a:t>
          </a:r>
          <a:r>
            <a:rPr lang="en-US" dirty="0" err="1" smtClean="0">
              <a:latin typeface="Goudy Old Style"/>
              <a:cs typeface="Goudy Old Style"/>
            </a:rPr>
            <a:t>libc_open</a:t>
          </a:r>
          <a:r>
            <a:rPr lang="en-US" dirty="0" smtClean="0">
              <a:latin typeface="Goudy Old Style"/>
              <a:cs typeface="Goudy Old Style"/>
            </a:rPr>
            <a:t> is the </a:t>
          </a:r>
          <a:r>
            <a:rPr lang="en-US" dirty="0" err="1" smtClean="0">
              <a:latin typeface="Goudy Old Style"/>
              <a:cs typeface="Goudy Old Style"/>
            </a:rPr>
            <a:t>libc</a:t>
          </a:r>
          <a:r>
            <a:rPr lang="en-US" dirty="0" smtClean="0">
              <a:latin typeface="Goudy Old Style"/>
              <a:cs typeface="Goudy Old Style"/>
            </a:rPr>
            <a:t> wrapper </a:t>
          </a:r>
          <a:endParaRPr lang="en-US" dirty="0">
            <a:latin typeface="Goudy Old Style"/>
            <a:cs typeface="Goudy Old Style"/>
          </a:endParaRPr>
        </a:p>
      </dgm:t>
    </dgm:pt>
    <dgm:pt modelId="{5804D704-4843-C647-A11B-1FDF3B454041}" type="parTrans" cxnId="{323F016D-9EA6-3140-9B57-03CA1AE0CC86}">
      <dgm:prSet/>
      <dgm:spPr/>
      <dgm:t>
        <a:bodyPr/>
        <a:lstStyle/>
        <a:p>
          <a:endParaRPr lang="en-US">
            <a:latin typeface="Goudy Old Style"/>
            <a:cs typeface="Goudy Old Style"/>
          </a:endParaRPr>
        </a:p>
      </dgm:t>
    </dgm:pt>
    <dgm:pt modelId="{B9C054BC-B6FD-C845-96FA-9E445B870ECD}" type="sibTrans" cxnId="{323F016D-9EA6-3140-9B57-03CA1AE0CC86}">
      <dgm:prSet/>
      <dgm:spPr/>
      <dgm:t>
        <a:bodyPr/>
        <a:lstStyle/>
        <a:p>
          <a:endParaRPr lang="en-US">
            <a:latin typeface="Goudy Old Style"/>
            <a:cs typeface="Goudy Old Style"/>
          </a:endParaRPr>
        </a:p>
      </dgm:t>
    </dgm:pt>
    <dgm:pt modelId="{65C80499-4DAC-7341-BC6D-62CB911B0755}">
      <dgm:prSet phldrT="[Text]"/>
      <dgm:spPr/>
      <dgm:t>
        <a:bodyPr/>
        <a:lstStyle/>
        <a:p>
          <a:r>
            <a:rPr lang="en-US" dirty="0" smtClean="0">
              <a:latin typeface="Goudy Old Style"/>
              <a:cs typeface="Goudy Old Style"/>
            </a:rPr>
            <a:t>Multiple macros expand to invoke assembly code that contains the </a:t>
          </a:r>
          <a:r>
            <a:rPr lang="en-US" dirty="0" err="1" smtClean="0">
              <a:latin typeface="Goudy Old Style"/>
              <a:cs typeface="Goudy Old Style"/>
            </a:rPr>
            <a:t>syscall</a:t>
          </a:r>
          <a:r>
            <a:rPr lang="en-US" dirty="0" smtClean="0">
              <a:latin typeface="Goudy Old Style"/>
              <a:cs typeface="Goudy Old Style"/>
            </a:rPr>
            <a:t> instruction</a:t>
          </a:r>
          <a:endParaRPr lang="en-US" dirty="0">
            <a:latin typeface="Goudy Old Style"/>
            <a:cs typeface="Goudy Old Style"/>
          </a:endParaRPr>
        </a:p>
      </dgm:t>
    </dgm:pt>
    <dgm:pt modelId="{024A1986-9297-DB43-B849-08033488C94A}" type="parTrans" cxnId="{3AE9EF0C-3E0B-CD45-904D-50993FD48670}">
      <dgm:prSet/>
      <dgm:spPr/>
      <dgm:t>
        <a:bodyPr/>
        <a:lstStyle/>
        <a:p>
          <a:endParaRPr lang="en-US">
            <a:latin typeface="Goudy Old Style"/>
            <a:cs typeface="Goudy Old Style"/>
          </a:endParaRPr>
        </a:p>
      </dgm:t>
    </dgm:pt>
    <dgm:pt modelId="{DBF8A18A-A769-B14A-98F7-0EDB72CD8906}" type="sibTrans" cxnId="{3AE9EF0C-3E0B-CD45-904D-50993FD48670}">
      <dgm:prSet/>
      <dgm:spPr/>
      <dgm:t>
        <a:bodyPr/>
        <a:lstStyle/>
        <a:p>
          <a:endParaRPr lang="en-US">
            <a:latin typeface="Goudy Old Style"/>
            <a:cs typeface="Goudy Old Style"/>
          </a:endParaRPr>
        </a:p>
      </dgm:t>
    </dgm:pt>
    <dgm:pt modelId="{090E2B4A-D397-734B-9C20-42EC5B26E2AE}">
      <dgm:prSet phldrT="[Text]"/>
      <dgm:spPr/>
      <dgm:t>
        <a:bodyPr/>
        <a:lstStyle/>
        <a:p>
          <a:r>
            <a:rPr lang="en-US" dirty="0" smtClean="0">
              <a:latin typeface="Goudy Old Style"/>
              <a:cs typeface="Goudy Old Style"/>
            </a:rPr>
            <a:t>…</a:t>
          </a:r>
          <a:endParaRPr lang="en-US" dirty="0">
            <a:latin typeface="Goudy Old Style"/>
            <a:cs typeface="Goudy Old Style"/>
          </a:endParaRPr>
        </a:p>
      </dgm:t>
    </dgm:pt>
    <dgm:pt modelId="{3AFE87F7-4CDD-3F43-9F42-F34DF00E5E9C}" type="parTrans" cxnId="{AB4E79AC-1703-2043-AC09-DC9FCB23560E}">
      <dgm:prSet/>
      <dgm:spPr/>
      <dgm:t>
        <a:bodyPr/>
        <a:lstStyle/>
        <a:p>
          <a:endParaRPr lang="en-US">
            <a:latin typeface="Goudy Old Style"/>
            <a:cs typeface="Goudy Old Style"/>
          </a:endParaRPr>
        </a:p>
      </dgm:t>
    </dgm:pt>
    <dgm:pt modelId="{4435012B-3523-C848-B6E4-4699503127E4}" type="sibTrans" cxnId="{AB4E79AC-1703-2043-AC09-DC9FCB23560E}">
      <dgm:prSet/>
      <dgm:spPr/>
      <dgm:t>
        <a:bodyPr/>
        <a:lstStyle/>
        <a:p>
          <a:endParaRPr lang="en-US">
            <a:latin typeface="Goudy Old Style"/>
            <a:cs typeface="Goudy Old Style"/>
          </a:endParaRPr>
        </a:p>
      </dgm:t>
    </dgm:pt>
    <dgm:pt modelId="{FBCC24C5-53B4-7B4B-87F7-0FFAFC182CBC}">
      <dgm:prSet phldrT="[Text]"/>
      <dgm:spPr/>
      <dgm:t>
        <a:bodyPr/>
        <a:lstStyle/>
        <a:p>
          <a:r>
            <a:rPr lang="en-US" dirty="0" smtClean="0">
              <a:latin typeface="Goudy Old Style"/>
              <a:cs typeface="Goudy Old Style"/>
            </a:rPr>
            <a:t>Faster transfer of control to kernel (as compared to earlier INT 80H)</a:t>
          </a:r>
          <a:endParaRPr lang="en-US" dirty="0">
            <a:latin typeface="Goudy Old Style"/>
            <a:cs typeface="Goudy Old Style"/>
          </a:endParaRPr>
        </a:p>
      </dgm:t>
    </dgm:pt>
    <dgm:pt modelId="{BB565883-0A2E-084A-8B26-60206D89CADE}" type="parTrans" cxnId="{68DE6137-E8B7-2B48-B550-6771A36DB7AF}">
      <dgm:prSet/>
      <dgm:spPr/>
      <dgm:t>
        <a:bodyPr/>
        <a:lstStyle/>
        <a:p>
          <a:endParaRPr lang="en-US">
            <a:latin typeface="Goudy Old Style"/>
            <a:cs typeface="Goudy Old Style"/>
          </a:endParaRPr>
        </a:p>
      </dgm:t>
    </dgm:pt>
    <dgm:pt modelId="{7BB51411-1009-4943-8512-DBCA37FFF02B}" type="sibTrans" cxnId="{68DE6137-E8B7-2B48-B550-6771A36DB7AF}">
      <dgm:prSet/>
      <dgm:spPr/>
      <dgm:t>
        <a:bodyPr/>
        <a:lstStyle/>
        <a:p>
          <a:endParaRPr lang="en-US">
            <a:latin typeface="Goudy Old Style"/>
            <a:cs typeface="Goudy Old Style"/>
          </a:endParaRPr>
        </a:p>
      </dgm:t>
    </dgm:pt>
    <dgm:pt modelId="{23C7876A-09E7-DC45-8738-F2A015920F00}">
      <dgm:prSet phldrT="[Text]"/>
      <dgm:spPr/>
      <dgm:t>
        <a:bodyPr/>
        <a:lstStyle/>
        <a:p>
          <a:r>
            <a:rPr lang="en-US" dirty="0" smtClean="0">
              <a:latin typeface="Goudy Old Style"/>
              <a:cs typeface="Goudy Old Style"/>
            </a:rPr>
            <a:t>System call id (__</a:t>
          </a:r>
          <a:r>
            <a:rPr lang="en-US" dirty="0" err="1" smtClean="0">
              <a:latin typeface="Goudy Old Style"/>
              <a:cs typeface="Goudy Old Style"/>
            </a:rPr>
            <a:t>NR_open</a:t>
          </a:r>
          <a:r>
            <a:rPr lang="en-US" dirty="0" smtClean="0">
              <a:latin typeface="Goudy Old Style"/>
              <a:cs typeface="Goudy Old Style"/>
            </a:rPr>
            <a:t> = 3) expected in %</a:t>
          </a:r>
          <a:r>
            <a:rPr lang="en-US" dirty="0" err="1" smtClean="0">
              <a:latin typeface="Goudy Old Style"/>
              <a:cs typeface="Goudy Old Style"/>
            </a:rPr>
            <a:t>eax</a:t>
          </a:r>
          <a:r>
            <a:rPr lang="en-US" dirty="0" smtClean="0">
              <a:latin typeface="Goudy Old Style"/>
              <a:cs typeface="Goudy Old Style"/>
            </a:rPr>
            <a:t>, other parameters in %</a:t>
          </a:r>
          <a:r>
            <a:rPr lang="en-US" dirty="0" err="1" smtClean="0">
              <a:latin typeface="Goudy Old Style"/>
              <a:cs typeface="Goudy Old Style"/>
            </a:rPr>
            <a:t>edi</a:t>
          </a:r>
          <a:r>
            <a:rPr lang="en-US" dirty="0" smtClean="0">
              <a:latin typeface="Goudy Old Style"/>
              <a:cs typeface="Goudy Old Style"/>
            </a:rPr>
            <a:t>, %</a:t>
          </a:r>
          <a:r>
            <a:rPr lang="en-US" dirty="0" err="1" smtClean="0">
              <a:latin typeface="Goudy Old Style"/>
              <a:cs typeface="Goudy Old Style"/>
            </a:rPr>
            <a:t>esi</a:t>
          </a:r>
          <a:r>
            <a:rPr lang="en-US" dirty="0" smtClean="0">
              <a:latin typeface="Goudy Old Style"/>
              <a:cs typeface="Goudy Old Style"/>
            </a:rPr>
            <a:t>, %</a:t>
          </a:r>
          <a:r>
            <a:rPr lang="en-US" dirty="0" err="1" smtClean="0">
              <a:latin typeface="Goudy Old Style"/>
              <a:cs typeface="Goudy Old Style"/>
            </a:rPr>
            <a:t>edx</a:t>
          </a:r>
          <a:r>
            <a:rPr lang="en-US" dirty="0" smtClean="0">
              <a:latin typeface="Goudy Old Style"/>
              <a:cs typeface="Goudy Old Style"/>
            </a:rPr>
            <a:t> registers.</a:t>
          </a:r>
          <a:endParaRPr lang="en-US" dirty="0">
            <a:latin typeface="Goudy Old Style"/>
            <a:cs typeface="Goudy Old Style"/>
          </a:endParaRPr>
        </a:p>
      </dgm:t>
    </dgm:pt>
    <dgm:pt modelId="{8AA0A6BF-0143-1849-AA16-2DAB1E54ED95}" type="parTrans" cxnId="{16CDE4DF-32B9-4B49-A83E-49C3D84B2A5E}">
      <dgm:prSet/>
      <dgm:spPr/>
      <dgm:t>
        <a:bodyPr/>
        <a:lstStyle/>
        <a:p>
          <a:endParaRPr lang="en-US">
            <a:latin typeface="Goudy Old Style"/>
            <a:cs typeface="Goudy Old Style"/>
          </a:endParaRPr>
        </a:p>
      </dgm:t>
    </dgm:pt>
    <dgm:pt modelId="{E72DEE71-D007-F341-8C54-2A6A62D1DC95}" type="sibTrans" cxnId="{16CDE4DF-32B9-4B49-A83E-49C3D84B2A5E}">
      <dgm:prSet/>
      <dgm:spPr/>
      <dgm:t>
        <a:bodyPr/>
        <a:lstStyle/>
        <a:p>
          <a:endParaRPr lang="en-US">
            <a:latin typeface="Goudy Old Style"/>
            <a:cs typeface="Goudy Old Style"/>
          </a:endParaRPr>
        </a:p>
      </dgm:t>
    </dgm:pt>
    <dgm:pt modelId="{64444570-0C20-C848-86A0-F9C46D63881A}">
      <dgm:prSet/>
      <dgm:spPr/>
      <dgm:t>
        <a:bodyPr/>
        <a:lstStyle/>
        <a:p>
          <a:r>
            <a:rPr lang="en-US" dirty="0" err="1" smtClean="0">
              <a:latin typeface="Goudy Old Style"/>
              <a:cs typeface="Goudy Old Style"/>
            </a:rPr>
            <a:t>sysret</a:t>
          </a:r>
          <a:r>
            <a:rPr lang="en-US" dirty="0" smtClean="0">
              <a:latin typeface="Goudy Old Style"/>
              <a:cs typeface="Goudy Old Style"/>
            </a:rPr>
            <a:t>/</a:t>
          </a:r>
          <a:r>
            <a:rPr lang="en-US" dirty="0" err="1" smtClean="0">
              <a:latin typeface="Goudy Old Style"/>
              <a:cs typeface="Goudy Old Style"/>
            </a:rPr>
            <a:t>sysexit</a:t>
          </a:r>
          <a:endParaRPr lang="en-US" dirty="0">
            <a:latin typeface="Goudy Old Style"/>
            <a:cs typeface="Goudy Old Style"/>
          </a:endParaRPr>
        </a:p>
      </dgm:t>
    </dgm:pt>
    <dgm:pt modelId="{4BBC8E1E-21D5-3940-A048-C31F9190504E}" type="parTrans" cxnId="{00A607EF-185B-CD46-A111-AF93BB23E316}">
      <dgm:prSet/>
      <dgm:spPr/>
      <dgm:t>
        <a:bodyPr/>
        <a:lstStyle/>
        <a:p>
          <a:endParaRPr lang="en-US">
            <a:latin typeface="Goudy Old Style"/>
            <a:cs typeface="Goudy Old Style"/>
          </a:endParaRPr>
        </a:p>
      </dgm:t>
    </dgm:pt>
    <dgm:pt modelId="{194CFCD2-7FC2-D748-868B-5CB60791C6EA}" type="sibTrans" cxnId="{00A607EF-185B-CD46-A111-AF93BB23E316}">
      <dgm:prSet/>
      <dgm:spPr/>
      <dgm:t>
        <a:bodyPr/>
        <a:lstStyle/>
        <a:p>
          <a:endParaRPr lang="en-US">
            <a:latin typeface="Goudy Old Style"/>
            <a:cs typeface="Goudy Old Style"/>
          </a:endParaRPr>
        </a:p>
      </dgm:t>
    </dgm:pt>
    <dgm:pt modelId="{03E5C522-99AF-6347-BADA-F6DB11501572}">
      <dgm:prSet/>
      <dgm:spPr/>
      <dgm:t>
        <a:bodyPr/>
        <a:lstStyle/>
        <a:p>
          <a:r>
            <a:rPr lang="en-US" dirty="0" smtClean="0">
              <a:latin typeface="Goudy Old Style"/>
              <a:cs typeface="Goudy Old Style"/>
            </a:rPr>
            <a:t>Kernel finishes up its work and calls </a:t>
          </a:r>
          <a:r>
            <a:rPr lang="en-US" dirty="0" err="1" smtClean="0">
              <a:latin typeface="Goudy Old Style"/>
              <a:cs typeface="Goudy Old Style"/>
            </a:rPr>
            <a:t>sysret</a:t>
          </a:r>
          <a:r>
            <a:rPr lang="en-US" dirty="0" smtClean="0">
              <a:latin typeface="Goudy Old Style"/>
              <a:cs typeface="Goudy Old Style"/>
            </a:rPr>
            <a:t>, that returns the control back to the user mode.</a:t>
          </a:r>
          <a:endParaRPr lang="en-US" dirty="0">
            <a:latin typeface="Goudy Old Style"/>
            <a:cs typeface="Goudy Old Style"/>
          </a:endParaRPr>
        </a:p>
      </dgm:t>
    </dgm:pt>
    <dgm:pt modelId="{0189CA98-5EBF-1943-9467-4B0190A0DE04}" type="parTrans" cxnId="{14F136CD-7561-8C4F-A3FC-C53666C28DBF}">
      <dgm:prSet/>
      <dgm:spPr/>
      <dgm:t>
        <a:bodyPr/>
        <a:lstStyle/>
        <a:p>
          <a:endParaRPr lang="en-US">
            <a:latin typeface="Goudy Old Style"/>
            <a:cs typeface="Goudy Old Style"/>
          </a:endParaRPr>
        </a:p>
      </dgm:t>
    </dgm:pt>
    <dgm:pt modelId="{101F9CC2-5FD4-B14E-A9D4-1D0401B57E09}" type="sibTrans" cxnId="{14F136CD-7561-8C4F-A3FC-C53666C28DBF}">
      <dgm:prSet/>
      <dgm:spPr/>
      <dgm:t>
        <a:bodyPr/>
        <a:lstStyle/>
        <a:p>
          <a:endParaRPr lang="en-US">
            <a:latin typeface="Goudy Old Style"/>
            <a:cs typeface="Goudy Old Style"/>
          </a:endParaRPr>
        </a:p>
      </dgm:t>
    </dgm:pt>
    <dgm:pt modelId="{E9B76C7C-7D78-C248-BD7B-0F3C96B2C857}" type="pres">
      <dgm:prSet presAssocID="{499D94F4-5EEC-5C48-A6EA-A095FD0D9839}" presName="linearFlow" presStyleCnt="0">
        <dgm:presLayoutVars>
          <dgm:dir/>
          <dgm:animLvl val="lvl"/>
          <dgm:resizeHandles val="exact"/>
        </dgm:presLayoutVars>
      </dgm:prSet>
      <dgm:spPr/>
      <dgm:t>
        <a:bodyPr/>
        <a:lstStyle/>
        <a:p>
          <a:endParaRPr lang="en-US"/>
        </a:p>
      </dgm:t>
    </dgm:pt>
    <dgm:pt modelId="{CBB72F8E-2EE0-C645-B173-ADDAF66695C2}" type="pres">
      <dgm:prSet presAssocID="{FB696371-F2F3-F843-BB63-577539E27DC2}" presName="composite" presStyleCnt="0"/>
      <dgm:spPr/>
      <dgm:t>
        <a:bodyPr/>
        <a:lstStyle/>
        <a:p>
          <a:endParaRPr lang="en-US"/>
        </a:p>
      </dgm:t>
    </dgm:pt>
    <dgm:pt modelId="{C6E7E667-A24A-DE4F-A144-B7877692AAD1}" type="pres">
      <dgm:prSet presAssocID="{FB696371-F2F3-F843-BB63-577539E27DC2}" presName="parentText" presStyleLbl="alignNode1" presStyleIdx="0" presStyleCnt="4">
        <dgm:presLayoutVars>
          <dgm:chMax val="1"/>
          <dgm:bulletEnabled val="1"/>
        </dgm:presLayoutVars>
      </dgm:prSet>
      <dgm:spPr/>
      <dgm:t>
        <a:bodyPr/>
        <a:lstStyle/>
        <a:p>
          <a:endParaRPr lang="en-US"/>
        </a:p>
      </dgm:t>
    </dgm:pt>
    <dgm:pt modelId="{3FD6EADB-F468-A74C-B20E-359E0C066235}" type="pres">
      <dgm:prSet presAssocID="{FB696371-F2F3-F843-BB63-577539E27DC2}" presName="descendantText" presStyleLbl="alignAcc1" presStyleIdx="0" presStyleCnt="4">
        <dgm:presLayoutVars>
          <dgm:bulletEnabled val="1"/>
        </dgm:presLayoutVars>
      </dgm:prSet>
      <dgm:spPr/>
      <dgm:t>
        <a:bodyPr/>
        <a:lstStyle/>
        <a:p>
          <a:endParaRPr lang="en-US"/>
        </a:p>
      </dgm:t>
    </dgm:pt>
    <dgm:pt modelId="{5B2C324E-B782-EF46-8163-7AD4147060BB}" type="pres">
      <dgm:prSet presAssocID="{ACC252ED-E8EE-8747-9B10-DD31F6C0E420}" presName="sp" presStyleCnt="0"/>
      <dgm:spPr/>
      <dgm:t>
        <a:bodyPr/>
        <a:lstStyle/>
        <a:p>
          <a:endParaRPr lang="en-US"/>
        </a:p>
      </dgm:t>
    </dgm:pt>
    <dgm:pt modelId="{620EA5C9-2CDC-A546-BDF0-92E844809B26}" type="pres">
      <dgm:prSet presAssocID="{9F7852AC-876B-AA4C-9246-55FFDCEA0C8D}" presName="composite" presStyleCnt="0"/>
      <dgm:spPr/>
      <dgm:t>
        <a:bodyPr/>
        <a:lstStyle/>
        <a:p>
          <a:endParaRPr lang="en-US"/>
        </a:p>
      </dgm:t>
    </dgm:pt>
    <dgm:pt modelId="{8CDF569B-AEBB-864E-9141-8256A6D28017}" type="pres">
      <dgm:prSet presAssocID="{9F7852AC-876B-AA4C-9246-55FFDCEA0C8D}" presName="parentText" presStyleLbl="alignNode1" presStyleIdx="1" presStyleCnt="4">
        <dgm:presLayoutVars>
          <dgm:chMax val="1"/>
          <dgm:bulletEnabled val="1"/>
        </dgm:presLayoutVars>
      </dgm:prSet>
      <dgm:spPr/>
      <dgm:t>
        <a:bodyPr/>
        <a:lstStyle/>
        <a:p>
          <a:endParaRPr lang="en-US"/>
        </a:p>
      </dgm:t>
    </dgm:pt>
    <dgm:pt modelId="{D392B457-D497-1146-915D-E5F2AFDDA727}" type="pres">
      <dgm:prSet presAssocID="{9F7852AC-876B-AA4C-9246-55FFDCEA0C8D}" presName="descendantText" presStyleLbl="alignAcc1" presStyleIdx="1" presStyleCnt="4">
        <dgm:presLayoutVars>
          <dgm:bulletEnabled val="1"/>
        </dgm:presLayoutVars>
      </dgm:prSet>
      <dgm:spPr/>
      <dgm:t>
        <a:bodyPr/>
        <a:lstStyle/>
        <a:p>
          <a:endParaRPr lang="en-US"/>
        </a:p>
      </dgm:t>
    </dgm:pt>
    <dgm:pt modelId="{4E484CFF-2694-4B44-8ED3-CDFD9A47C99C}" type="pres">
      <dgm:prSet presAssocID="{DE456627-4576-6546-9671-D84783BE2857}" presName="sp" presStyleCnt="0"/>
      <dgm:spPr/>
      <dgm:t>
        <a:bodyPr/>
        <a:lstStyle/>
        <a:p>
          <a:endParaRPr lang="en-US"/>
        </a:p>
      </dgm:t>
    </dgm:pt>
    <dgm:pt modelId="{5CE99D0B-63F0-2C43-985C-E573C226FEDA}" type="pres">
      <dgm:prSet presAssocID="{090E2B4A-D397-734B-9C20-42EC5B26E2AE}" presName="composite" presStyleCnt="0"/>
      <dgm:spPr/>
      <dgm:t>
        <a:bodyPr/>
        <a:lstStyle/>
        <a:p>
          <a:endParaRPr lang="en-US"/>
        </a:p>
      </dgm:t>
    </dgm:pt>
    <dgm:pt modelId="{96F5BB2F-33D4-204B-8FF1-4B32A9FBA4F7}" type="pres">
      <dgm:prSet presAssocID="{090E2B4A-D397-734B-9C20-42EC5B26E2AE}" presName="parentText" presStyleLbl="alignNode1" presStyleIdx="2" presStyleCnt="4">
        <dgm:presLayoutVars>
          <dgm:chMax val="1"/>
          <dgm:bulletEnabled val="1"/>
        </dgm:presLayoutVars>
      </dgm:prSet>
      <dgm:spPr/>
      <dgm:t>
        <a:bodyPr/>
        <a:lstStyle/>
        <a:p>
          <a:endParaRPr lang="en-US"/>
        </a:p>
      </dgm:t>
    </dgm:pt>
    <dgm:pt modelId="{946646DF-5959-6947-BB35-114F925A4294}" type="pres">
      <dgm:prSet presAssocID="{090E2B4A-D397-734B-9C20-42EC5B26E2AE}" presName="descendantText" presStyleLbl="alignAcc1" presStyleIdx="2" presStyleCnt="4">
        <dgm:presLayoutVars>
          <dgm:bulletEnabled val="1"/>
        </dgm:presLayoutVars>
      </dgm:prSet>
      <dgm:spPr/>
      <dgm:t>
        <a:bodyPr/>
        <a:lstStyle/>
        <a:p>
          <a:endParaRPr lang="en-US"/>
        </a:p>
      </dgm:t>
    </dgm:pt>
    <dgm:pt modelId="{3C891598-96C9-4E42-A514-7B2947F971AF}" type="pres">
      <dgm:prSet presAssocID="{4435012B-3523-C848-B6E4-4699503127E4}" presName="sp" presStyleCnt="0"/>
      <dgm:spPr/>
      <dgm:t>
        <a:bodyPr/>
        <a:lstStyle/>
        <a:p>
          <a:endParaRPr lang="en-US"/>
        </a:p>
      </dgm:t>
    </dgm:pt>
    <dgm:pt modelId="{8E9B52AD-1721-864A-B9EE-C5FFA9F43676}" type="pres">
      <dgm:prSet presAssocID="{64444570-0C20-C848-86A0-F9C46D63881A}" presName="composite" presStyleCnt="0"/>
      <dgm:spPr/>
      <dgm:t>
        <a:bodyPr/>
        <a:lstStyle/>
        <a:p>
          <a:endParaRPr lang="en-US"/>
        </a:p>
      </dgm:t>
    </dgm:pt>
    <dgm:pt modelId="{69DA2334-E18B-654A-B1CA-19EFC4696301}" type="pres">
      <dgm:prSet presAssocID="{64444570-0C20-C848-86A0-F9C46D63881A}" presName="parentText" presStyleLbl="alignNode1" presStyleIdx="3" presStyleCnt="4">
        <dgm:presLayoutVars>
          <dgm:chMax val="1"/>
          <dgm:bulletEnabled val="1"/>
        </dgm:presLayoutVars>
      </dgm:prSet>
      <dgm:spPr/>
      <dgm:t>
        <a:bodyPr/>
        <a:lstStyle/>
        <a:p>
          <a:endParaRPr lang="en-US"/>
        </a:p>
      </dgm:t>
    </dgm:pt>
    <dgm:pt modelId="{B63E48AB-A52B-344E-9397-6E3CD29A0A05}" type="pres">
      <dgm:prSet presAssocID="{64444570-0C20-C848-86A0-F9C46D63881A}" presName="descendantText" presStyleLbl="alignAcc1" presStyleIdx="3" presStyleCnt="4">
        <dgm:presLayoutVars>
          <dgm:bulletEnabled val="1"/>
        </dgm:presLayoutVars>
      </dgm:prSet>
      <dgm:spPr/>
      <dgm:t>
        <a:bodyPr/>
        <a:lstStyle/>
        <a:p>
          <a:endParaRPr lang="en-US"/>
        </a:p>
      </dgm:t>
    </dgm:pt>
  </dgm:ptLst>
  <dgm:cxnLst>
    <dgm:cxn modelId="{6871DA2A-4D62-9247-829F-6C6B817E2688}" srcId="{499D94F4-5EEC-5C48-A6EA-A095FD0D9839}" destId="{FB696371-F2F3-F843-BB63-577539E27DC2}" srcOrd="0" destOrd="0" parTransId="{E76364D2-95BF-794E-A52E-0D5D2EA2AE9A}" sibTransId="{ACC252ED-E8EE-8747-9B10-DD31F6C0E420}"/>
    <dgm:cxn modelId="{19FEF3E5-4577-D241-9316-68027B34DC48}" type="presOf" srcId="{64444570-0C20-C848-86A0-F9C46D63881A}" destId="{69DA2334-E18B-654A-B1CA-19EFC4696301}" srcOrd="0" destOrd="0" presId="urn:microsoft.com/office/officeart/2005/8/layout/chevron2"/>
    <dgm:cxn modelId="{81229374-0699-F64C-A8CB-9696C18EAFE0}" type="presOf" srcId="{FB696371-F2F3-F843-BB63-577539E27DC2}" destId="{C6E7E667-A24A-DE4F-A144-B7877692AAD1}" srcOrd="0" destOrd="0" presId="urn:microsoft.com/office/officeart/2005/8/layout/chevron2"/>
    <dgm:cxn modelId="{3AE9EF0C-3E0B-CD45-904D-50993FD48670}" srcId="{9F7852AC-876B-AA4C-9246-55FFDCEA0C8D}" destId="{65C80499-4DAC-7341-BC6D-62CB911B0755}" srcOrd="1" destOrd="0" parTransId="{024A1986-9297-DB43-B849-08033488C94A}" sibTransId="{DBF8A18A-A769-B14A-98F7-0EDB72CD8906}"/>
    <dgm:cxn modelId="{323F016D-9EA6-3140-9B57-03CA1AE0CC86}" srcId="{9F7852AC-876B-AA4C-9246-55FFDCEA0C8D}" destId="{7A381057-DDFC-3C49-B252-38B0D5837562}" srcOrd="0" destOrd="0" parTransId="{5804D704-4843-C647-A11B-1FDF3B454041}" sibTransId="{B9C054BC-B6FD-C845-96FA-9E445B870ECD}"/>
    <dgm:cxn modelId="{68DE6137-E8B7-2B48-B550-6771A36DB7AF}" srcId="{090E2B4A-D397-734B-9C20-42EC5B26E2AE}" destId="{FBCC24C5-53B4-7B4B-87F7-0FFAFC182CBC}" srcOrd="0" destOrd="0" parTransId="{BB565883-0A2E-084A-8B26-60206D89CADE}" sibTransId="{7BB51411-1009-4943-8512-DBCA37FFF02B}"/>
    <dgm:cxn modelId="{48DF0C38-BE3C-C84C-BDFF-EC40114C57A4}" type="presOf" srcId="{499D94F4-5EEC-5C48-A6EA-A095FD0D9839}" destId="{E9B76C7C-7D78-C248-BD7B-0F3C96B2C857}" srcOrd="0" destOrd="0" presId="urn:microsoft.com/office/officeart/2005/8/layout/chevron2"/>
    <dgm:cxn modelId="{46224DC7-BED1-3942-B27E-CBF24156FBFE}" type="presOf" srcId="{B49BB67F-8483-5D4F-89C4-FC4C1B3C8887}" destId="{3FD6EADB-F468-A74C-B20E-359E0C066235}" srcOrd="0" destOrd="0" presId="urn:microsoft.com/office/officeart/2005/8/layout/chevron2"/>
    <dgm:cxn modelId="{56D78E7A-997B-644E-9CEC-CE846620748F}" type="presOf" srcId="{7A381057-DDFC-3C49-B252-38B0D5837562}" destId="{D392B457-D497-1146-915D-E5F2AFDDA727}" srcOrd="0" destOrd="0" presId="urn:microsoft.com/office/officeart/2005/8/layout/chevron2"/>
    <dgm:cxn modelId="{13C3CD0A-1BDB-554B-A733-920DC1B34AF7}" type="presOf" srcId="{FBCC24C5-53B4-7B4B-87F7-0FFAFC182CBC}" destId="{946646DF-5959-6947-BB35-114F925A4294}" srcOrd="0" destOrd="0" presId="urn:microsoft.com/office/officeart/2005/8/layout/chevron2"/>
    <dgm:cxn modelId="{4F5D7321-AD0A-4241-89E3-69E01B918E08}" type="presOf" srcId="{9F7852AC-876B-AA4C-9246-55FFDCEA0C8D}" destId="{8CDF569B-AEBB-864E-9141-8256A6D28017}" srcOrd="0" destOrd="0" presId="urn:microsoft.com/office/officeart/2005/8/layout/chevron2"/>
    <dgm:cxn modelId="{830B8A5D-0B46-884F-A563-A29C7BA1EC8A}" type="presOf" srcId="{090E2B4A-D397-734B-9C20-42EC5B26E2AE}" destId="{96F5BB2F-33D4-204B-8FF1-4B32A9FBA4F7}" srcOrd="0" destOrd="0" presId="urn:microsoft.com/office/officeart/2005/8/layout/chevron2"/>
    <dgm:cxn modelId="{9A0EE43B-C588-1E43-A609-CB8CE2FE631B}" srcId="{499D94F4-5EEC-5C48-A6EA-A095FD0D9839}" destId="{9F7852AC-876B-AA4C-9246-55FFDCEA0C8D}" srcOrd="1" destOrd="0" parTransId="{CA66E5A1-AC45-8746-8265-D40C380280BA}" sibTransId="{DE456627-4576-6546-9671-D84783BE2857}"/>
    <dgm:cxn modelId="{DC1BA091-9CDA-7742-815E-74B6A711A563}" type="presOf" srcId="{23C7876A-09E7-DC45-8738-F2A015920F00}" destId="{946646DF-5959-6947-BB35-114F925A4294}" srcOrd="0" destOrd="1" presId="urn:microsoft.com/office/officeart/2005/8/layout/chevron2"/>
    <dgm:cxn modelId="{FBF0934B-5D32-3A4F-8BEA-9649584B6B2E}" type="presOf" srcId="{65C80499-4DAC-7341-BC6D-62CB911B0755}" destId="{D392B457-D497-1146-915D-E5F2AFDDA727}" srcOrd="0" destOrd="1" presId="urn:microsoft.com/office/officeart/2005/8/layout/chevron2"/>
    <dgm:cxn modelId="{E828FB73-93E9-B34D-8D37-9226C6A5CD77}" type="presOf" srcId="{4FB42567-464C-654E-B8B5-E8B3545E3273}" destId="{3FD6EADB-F468-A74C-B20E-359E0C066235}" srcOrd="0" destOrd="1" presId="urn:microsoft.com/office/officeart/2005/8/layout/chevron2"/>
    <dgm:cxn modelId="{16CDE4DF-32B9-4B49-A83E-49C3D84B2A5E}" srcId="{090E2B4A-D397-734B-9C20-42EC5B26E2AE}" destId="{23C7876A-09E7-DC45-8738-F2A015920F00}" srcOrd="1" destOrd="0" parTransId="{8AA0A6BF-0143-1849-AA16-2DAB1E54ED95}" sibTransId="{E72DEE71-D007-F341-8C54-2A6A62D1DC95}"/>
    <dgm:cxn modelId="{6C7E1C90-CB40-7F4A-A7F6-1D1EBB2F493E}" srcId="{FB696371-F2F3-F843-BB63-577539E27DC2}" destId="{4FB42567-464C-654E-B8B5-E8B3545E3273}" srcOrd="1" destOrd="0" parTransId="{61B8AB0B-CBA8-3946-B8D1-AE4080756F6C}" sibTransId="{BA2843EB-9835-C04F-B491-C060CAB18A0C}"/>
    <dgm:cxn modelId="{90158D84-AE6F-024E-80CF-8E7CB3C28C0F}" type="presOf" srcId="{03E5C522-99AF-6347-BADA-F6DB11501572}" destId="{B63E48AB-A52B-344E-9397-6E3CD29A0A05}" srcOrd="0" destOrd="0" presId="urn:microsoft.com/office/officeart/2005/8/layout/chevron2"/>
    <dgm:cxn modelId="{00A607EF-185B-CD46-A111-AF93BB23E316}" srcId="{499D94F4-5EEC-5C48-A6EA-A095FD0D9839}" destId="{64444570-0C20-C848-86A0-F9C46D63881A}" srcOrd="3" destOrd="0" parTransId="{4BBC8E1E-21D5-3940-A048-C31F9190504E}" sibTransId="{194CFCD2-7FC2-D748-868B-5CB60791C6EA}"/>
    <dgm:cxn modelId="{AB4E79AC-1703-2043-AC09-DC9FCB23560E}" srcId="{499D94F4-5EEC-5C48-A6EA-A095FD0D9839}" destId="{090E2B4A-D397-734B-9C20-42EC5B26E2AE}" srcOrd="2" destOrd="0" parTransId="{3AFE87F7-4CDD-3F43-9F42-F34DF00E5E9C}" sibTransId="{4435012B-3523-C848-B6E4-4699503127E4}"/>
    <dgm:cxn modelId="{46A7B7D0-690E-1145-944C-DA5508C12F76}" srcId="{FB696371-F2F3-F843-BB63-577539E27DC2}" destId="{B49BB67F-8483-5D4F-89C4-FC4C1B3C8887}" srcOrd="0" destOrd="0" parTransId="{9FCDFF18-6D63-6146-AAE5-CFA78DE5ED2A}" sibTransId="{17FBF6DF-7F8A-514D-B1BF-EFE83CF689CC}"/>
    <dgm:cxn modelId="{14F136CD-7561-8C4F-A3FC-C53666C28DBF}" srcId="{64444570-0C20-C848-86A0-F9C46D63881A}" destId="{03E5C522-99AF-6347-BADA-F6DB11501572}" srcOrd="0" destOrd="0" parTransId="{0189CA98-5EBF-1943-9467-4B0190A0DE04}" sibTransId="{101F9CC2-5FD4-B14E-A9D4-1D0401B57E09}"/>
    <dgm:cxn modelId="{1C3D6905-E92B-4541-9BC7-DFE965653817}" type="presParOf" srcId="{E9B76C7C-7D78-C248-BD7B-0F3C96B2C857}" destId="{CBB72F8E-2EE0-C645-B173-ADDAF66695C2}" srcOrd="0" destOrd="0" presId="urn:microsoft.com/office/officeart/2005/8/layout/chevron2"/>
    <dgm:cxn modelId="{FBDB1500-ED56-7B4E-84B2-61D9626B2EBF}" type="presParOf" srcId="{CBB72F8E-2EE0-C645-B173-ADDAF66695C2}" destId="{C6E7E667-A24A-DE4F-A144-B7877692AAD1}" srcOrd="0" destOrd="0" presId="urn:microsoft.com/office/officeart/2005/8/layout/chevron2"/>
    <dgm:cxn modelId="{76189F85-3AEA-4B4B-A7B4-27952A7F0805}" type="presParOf" srcId="{CBB72F8E-2EE0-C645-B173-ADDAF66695C2}" destId="{3FD6EADB-F468-A74C-B20E-359E0C066235}" srcOrd="1" destOrd="0" presId="urn:microsoft.com/office/officeart/2005/8/layout/chevron2"/>
    <dgm:cxn modelId="{49B0F7C2-8CB4-AC47-BCAC-8AC3D0F49082}" type="presParOf" srcId="{E9B76C7C-7D78-C248-BD7B-0F3C96B2C857}" destId="{5B2C324E-B782-EF46-8163-7AD4147060BB}" srcOrd="1" destOrd="0" presId="urn:microsoft.com/office/officeart/2005/8/layout/chevron2"/>
    <dgm:cxn modelId="{86DB5532-C35F-F94F-A512-35E43EAA1ED1}" type="presParOf" srcId="{E9B76C7C-7D78-C248-BD7B-0F3C96B2C857}" destId="{620EA5C9-2CDC-A546-BDF0-92E844809B26}" srcOrd="2" destOrd="0" presId="urn:microsoft.com/office/officeart/2005/8/layout/chevron2"/>
    <dgm:cxn modelId="{614798BF-0A79-0646-B150-2914D127D83C}" type="presParOf" srcId="{620EA5C9-2CDC-A546-BDF0-92E844809B26}" destId="{8CDF569B-AEBB-864E-9141-8256A6D28017}" srcOrd="0" destOrd="0" presId="urn:microsoft.com/office/officeart/2005/8/layout/chevron2"/>
    <dgm:cxn modelId="{B2AD4193-63B1-3544-A547-C79E78E55043}" type="presParOf" srcId="{620EA5C9-2CDC-A546-BDF0-92E844809B26}" destId="{D392B457-D497-1146-915D-E5F2AFDDA727}" srcOrd="1" destOrd="0" presId="urn:microsoft.com/office/officeart/2005/8/layout/chevron2"/>
    <dgm:cxn modelId="{B4A48ECF-AB9A-6F41-A216-F6D847C9A159}" type="presParOf" srcId="{E9B76C7C-7D78-C248-BD7B-0F3C96B2C857}" destId="{4E484CFF-2694-4B44-8ED3-CDFD9A47C99C}" srcOrd="3" destOrd="0" presId="urn:microsoft.com/office/officeart/2005/8/layout/chevron2"/>
    <dgm:cxn modelId="{CB46F30B-718E-8D4A-9DE9-4F543260A4A9}" type="presParOf" srcId="{E9B76C7C-7D78-C248-BD7B-0F3C96B2C857}" destId="{5CE99D0B-63F0-2C43-985C-E573C226FEDA}" srcOrd="4" destOrd="0" presId="urn:microsoft.com/office/officeart/2005/8/layout/chevron2"/>
    <dgm:cxn modelId="{FAB35E80-141B-1E4E-B406-FFE4FACCCD0B}" type="presParOf" srcId="{5CE99D0B-63F0-2C43-985C-E573C226FEDA}" destId="{96F5BB2F-33D4-204B-8FF1-4B32A9FBA4F7}" srcOrd="0" destOrd="0" presId="urn:microsoft.com/office/officeart/2005/8/layout/chevron2"/>
    <dgm:cxn modelId="{9D65DB45-E94F-1946-8957-1B9F84B7D39D}" type="presParOf" srcId="{5CE99D0B-63F0-2C43-985C-E573C226FEDA}" destId="{946646DF-5959-6947-BB35-114F925A4294}" srcOrd="1" destOrd="0" presId="urn:microsoft.com/office/officeart/2005/8/layout/chevron2"/>
    <dgm:cxn modelId="{8E1715AE-3136-334F-9E13-449F70028E39}" type="presParOf" srcId="{E9B76C7C-7D78-C248-BD7B-0F3C96B2C857}" destId="{3C891598-96C9-4E42-A514-7B2947F971AF}" srcOrd="5" destOrd="0" presId="urn:microsoft.com/office/officeart/2005/8/layout/chevron2"/>
    <dgm:cxn modelId="{90E96E0A-7FB8-2F44-A2D1-90E562E079D6}" type="presParOf" srcId="{E9B76C7C-7D78-C248-BD7B-0F3C96B2C857}" destId="{8E9B52AD-1721-864A-B9EE-C5FFA9F43676}" srcOrd="6" destOrd="0" presId="urn:microsoft.com/office/officeart/2005/8/layout/chevron2"/>
    <dgm:cxn modelId="{2AB578CC-49A2-E64D-926E-131A35874DF9}" type="presParOf" srcId="{8E9B52AD-1721-864A-B9EE-C5FFA9F43676}" destId="{69DA2334-E18B-654A-B1CA-19EFC4696301}" srcOrd="0" destOrd="0" presId="urn:microsoft.com/office/officeart/2005/8/layout/chevron2"/>
    <dgm:cxn modelId="{2A1F4A17-E78C-654F-8ED6-E361EF6D25DE}" type="presParOf" srcId="{8E9B52AD-1721-864A-B9EE-C5FFA9F43676}" destId="{B63E48AB-A52B-344E-9397-6E3CD29A0A05}"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E7E667-A24A-DE4F-A144-B7877692AAD1}">
      <dsp:nvSpPr>
        <dsp:cNvPr id="0" name=""/>
        <dsp:cNvSpPr/>
      </dsp:nvSpPr>
      <dsp:spPr>
        <a:xfrm rot="5400000">
          <a:off x="-207531" y="210895"/>
          <a:ext cx="1383543" cy="96848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latin typeface="Goudy Old Style"/>
              <a:cs typeface="Goudy Old Style"/>
            </a:rPr>
            <a:t>open()</a:t>
          </a:r>
          <a:endParaRPr lang="en-US" sz="1400" kern="1200" dirty="0">
            <a:latin typeface="Goudy Old Style"/>
            <a:cs typeface="Goudy Old Style"/>
          </a:endParaRPr>
        </a:p>
      </dsp:txBody>
      <dsp:txXfrm rot="-5400000">
        <a:off x="1" y="487603"/>
        <a:ext cx="968480" cy="415063"/>
      </dsp:txXfrm>
    </dsp:sp>
    <dsp:sp modelId="{3FD6EADB-F468-A74C-B20E-359E0C066235}">
      <dsp:nvSpPr>
        <dsp:cNvPr id="0" name=""/>
        <dsp:cNvSpPr/>
      </dsp:nvSpPr>
      <dsp:spPr>
        <a:xfrm rot="5400000">
          <a:off x="4187488" y="-3215644"/>
          <a:ext cx="899303" cy="733731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latin typeface="Goudy Old Style"/>
              <a:cs typeface="Goudy Old Style"/>
            </a:rPr>
            <a:t>User Mode program calls open()</a:t>
          </a:r>
          <a:endParaRPr lang="en-US" sz="1800" kern="1200" dirty="0">
            <a:latin typeface="Goudy Old Style"/>
            <a:cs typeface="Goudy Old Style"/>
          </a:endParaRPr>
        </a:p>
        <a:p>
          <a:pPr marL="171450" lvl="1" indent="-171450" algn="l" defTabSz="800100">
            <a:lnSpc>
              <a:spcPct val="90000"/>
            </a:lnSpc>
            <a:spcBef>
              <a:spcPct val="0"/>
            </a:spcBef>
            <a:spcAft>
              <a:spcPct val="15000"/>
            </a:spcAft>
            <a:buChar char="••"/>
          </a:pPr>
          <a:r>
            <a:rPr lang="en-US" sz="1800" kern="1200" dirty="0" smtClean="0">
              <a:latin typeface="Goudy Old Style"/>
              <a:cs typeface="Goudy Old Style"/>
            </a:rPr>
            <a:t>Subroutine call to __</a:t>
          </a:r>
          <a:r>
            <a:rPr lang="en-US" sz="1800" kern="1200" dirty="0" err="1" smtClean="0">
              <a:latin typeface="Goudy Old Style"/>
              <a:cs typeface="Goudy Old Style"/>
            </a:rPr>
            <a:t>libc_open</a:t>
          </a:r>
          <a:endParaRPr lang="en-US" sz="1800" kern="1200" dirty="0">
            <a:latin typeface="Goudy Old Style"/>
            <a:cs typeface="Goudy Old Style"/>
          </a:endParaRPr>
        </a:p>
      </dsp:txBody>
      <dsp:txXfrm rot="-5400000">
        <a:off x="968480" y="47264"/>
        <a:ext cx="7293419" cy="811503"/>
      </dsp:txXfrm>
    </dsp:sp>
    <dsp:sp modelId="{8CDF569B-AEBB-864E-9141-8256A6D28017}">
      <dsp:nvSpPr>
        <dsp:cNvPr id="0" name=""/>
        <dsp:cNvSpPr/>
      </dsp:nvSpPr>
      <dsp:spPr>
        <a:xfrm rot="5400000">
          <a:off x="-207531" y="1449271"/>
          <a:ext cx="1383543" cy="96848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err="1" smtClean="0">
              <a:latin typeface="Goudy Old Style"/>
              <a:cs typeface="Goudy Old Style"/>
            </a:rPr>
            <a:t>syscall</a:t>
          </a:r>
          <a:r>
            <a:rPr lang="en-US" sz="1400" kern="1200" dirty="0" smtClean="0">
              <a:latin typeface="Goudy Old Style"/>
              <a:cs typeface="Goudy Old Style"/>
            </a:rPr>
            <a:t>/</a:t>
          </a:r>
          <a:r>
            <a:rPr lang="en-US" sz="1400" kern="1200" dirty="0" err="1" smtClean="0">
              <a:latin typeface="Goudy Old Style"/>
              <a:cs typeface="Goudy Old Style"/>
            </a:rPr>
            <a:t>sysenter</a:t>
          </a:r>
          <a:endParaRPr lang="en-US" sz="1400" kern="1200" dirty="0">
            <a:latin typeface="Goudy Old Style"/>
            <a:cs typeface="Goudy Old Style"/>
          </a:endParaRPr>
        </a:p>
      </dsp:txBody>
      <dsp:txXfrm rot="-5400000">
        <a:off x="1" y="1725979"/>
        <a:ext cx="968480" cy="415063"/>
      </dsp:txXfrm>
    </dsp:sp>
    <dsp:sp modelId="{D392B457-D497-1146-915D-E5F2AFDDA727}">
      <dsp:nvSpPr>
        <dsp:cNvPr id="0" name=""/>
        <dsp:cNvSpPr/>
      </dsp:nvSpPr>
      <dsp:spPr>
        <a:xfrm rot="5400000">
          <a:off x="4187488" y="-1977268"/>
          <a:ext cx="899303" cy="733731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latin typeface="Goudy Old Style"/>
              <a:cs typeface="Goudy Old Style"/>
            </a:rPr>
            <a:t>__</a:t>
          </a:r>
          <a:r>
            <a:rPr lang="en-US" sz="1800" kern="1200" dirty="0" err="1" smtClean="0">
              <a:latin typeface="Goudy Old Style"/>
              <a:cs typeface="Goudy Old Style"/>
            </a:rPr>
            <a:t>libc_open</a:t>
          </a:r>
          <a:r>
            <a:rPr lang="en-US" sz="1800" kern="1200" dirty="0" smtClean="0">
              <a:latin typeface="Goudy Old Style"/>
              <a:cs typeface="Goudy Old Style"/>
            </a:rPr>
            <a:t> is the </a:t>
          </a:r>
          <a:r>
            <a:rPr lang="en-US" sz="1800" kern="1200" dirty="0" err="1" smtClean="0">
              <a:latin typeface="Goudy Old Style"/>
              <a:cs typeface="Goudy Old Style"/>
            </a:rPr>
            <a:t>libc</a:t>
          </a:r>
          <a:r>
            <a:rPr lang="en-US" sz="1800" kern="1200" dirty="0" smtClean="0">
              <a:latin typeface="Goudy Old Style"/>
              <a:cs typeface="Goudy Old Style"/>
            </a:rPr>
            <a:t> wrapper </a:t>
          </a:r>
          <a:endParaRPr lang="en-US" sz="1800" kern="1200" dirty="0">
            <a:latin typeface="Goudy Old Style"/>
            <a:cs typeface="Goudy Old Style"/>
          </a:endParaRPr>
        </a:p>
        <a:p>
          <a:pPr marL="171450" lvl="1" indent="-171450" algn="l" defTabSz="800100">
            <a:lnSpc>
              <a:spcPct val="90000"/>
            </a:lnSpc>
            <a:spcBef>
              <a:spcPct val="0"/>
            </a:spcBef>
            <a:spcAft>
              <a:spcPct val="15000"/>
            </a:spcAft>
            <a:buChar char="••"/>
          </a:pPr>
          <a:r>
            <a:rPr lang="en-US" sz="1800" kern="1200" dirty="0" smtClean="0">
              <a:latin typeface="Goudy Old Style"/>
              <a:cs typeface="Goudy Old Style"/>
            </a:rPr>
            <a:t>Multiple macros expand to invoke assembly code that contains the </a:t>
          </a:r>
          <a:r>
            <a:rPr lang="en-US" sz="1800" kern="1200" dirty="0" err="1" smtClean="0">
              <a:latin typeface="Goudy Old Style"/>
              <a:cs typeface="Goudy Old Style"/>
            </a:rPr>
            <a:t>syscall</a:t>
          </a:r>
          <a:r>
            <a:rPr lang="en-US" sz="1800" kern="1200" dirty="0" smtClean="0">
              <a:latin typeface="Goudy Old Style"/>
              <a:cs typeface="Goudy Old Style"/>
            </a:rPr>
            <a:t> instruction</a:t>
          </a:r>
          <a:endParaRPr lang="en-US" sz="1800" kern="1200" dirty="0">
            <a:latin typeface="Goudy Old Style"/>
            <a:cs typeface="Goudy Old Style"/>
          </a:endParaRPr>
        </a:p>
      </dsp:txBody>
      <dsp:txXfrm rot="-5400000">
        <a:off x="968480" y="1285640"/>
        <a:ext cx="7293419" cy="811503"/>
      </dsp:txXfrm>
    </dsp:sp>
    <dsp:sp modelId="{96F5BB2F-33D4-204B-8FF1-4B32A9FBA4F7}">
      <dsp:nvSpPr>
        <dsp:cNvPr id="0" name=""/>
        <dsp:cNvSpPr/>
      </dsp:nvSpPr>
      <dsp:spPr>
        <a:xfrm rot="5400000">
          <a:off x="-207531" y="2687647"/>
          <a:ext cx="1383543" cy="96848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latin typeface="Goudy Old Style"/>
              <a:cs typeface="Goudy Old Style"/>
            </a:rPr>
            <a:t>…</a:t>
          </a:r>
          <a:endParaRPr lang="en-US" sz="1400" kern="1200" dirty="0">
            <a:latin typeface="Goudy Old Style"/>
            <a:cs typeface="Goudy Old Style"/>
          </a:endParaRPr>
        </a:p>
      </dsp:txBody>
      <dsp:txXfrm rot="-5400000">
        <a:off x="1" y="2964355"/>
        <a:ext cx="968480" cy="415063"/>
      </dsp:txXfrm>
    </dsp:sp>
    <dsp:sp modelId="{946646DF-5959-6947-BB35-114F925A4294}">
      <dsp:nvSpPr>
        <dsp:cNvPr id="0" name=""/>
        <dsp:cNvSpPr/>
      </dsp:nvSpPr>
      <dsp:spPr>
        <a:xfrm rot="5400000">
          <a:off x="4187488" y="-738891"/>
          <a:ext cx="899303" cy="733731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latin typeface="Goudy Old Style"/>
              <a:cs typeface="Goudy Old Style"/>
            </a:rPr>
            <a:t>Faster transfer of control to kernel (as compared to earlier INT 80H)</a:t>
          </a:r>
          <a:endParaRPr lang="en-US" sz="1800" kern="1200" dirty="0">
            <a:latin typeface="Goudy Old Style"/>
            <a:cs typeface="Goudy Old Style"/>
          </a:endParaRPr>
        </a:p>
        <a:p>
          <a:pPr marL="171450" lvl="1" indent="-171450" algn="l" defTabSz="800100">
            <a:lnSpc>
              <a:spcPct val="90000"/>
            </a:lnSpc>
            <a:spcBef>
              <a:spcPct val="0"/>
            </a:spcBef>
            <a:spcAft>
              <a:spcPct val="15000"/>
            </a:spcAft>
            <a:buChar char="••"/>
          </a:pPr>
          <a:r>
            <a:rPr lang="en-US" sz="1800" kern="1200" dirty="0" smtClean="0">
              <a:latin typeface="Goudy Old Style"/>
              <a:cs typeface="Goudy Old Style"/>
            </a:rPr>
            <a:t>System call id (__</a:t>
          </a:r>
          <a:r>
            <a:rPr lang="en-US" sz="1800" kern="1200" dirty="0" err="1" smtClean="0">
              <a:latin typeface="Goudy Old Style"/>
              <a:cs typeface="Goudy Old Style"/>
            </a:rPr>
            <a:t>NR_open</a:t>
          </a:r>
          <a:r>
            <a:rPr lang="en-US" sz="1800" kern="1200" dirty="0" smtClean="0">
              <a:latin typeface="Goudy Old Style"/>
              <a:cs typeface="Goudy Old Style"/>
            </a:rPr>
            <a:t> = 3) expected in %</a:t>
          </a:r>
          <a:r>
            <a:rPr lang="en-US" sz="1800" kern="1200" dirty="0" err="1" smtClean="0">
              <a:latin typeface="Goudy Old Style"/>
              <a:cs typeface="Goudy Old Style"/>
            </a:rPr>
            <a:t>eax</a:t>
          </a:r>
          <a:r>
            <a:rPr lang="en-US" sz="1800" kern="1200" dirty="0" smtClean="0">
              <a:latin typeface="Goudy Old Style"/>
              <a:cs typeface="Goudy Old Style"/>
            </a:rPr>
            <a:t>, other parameters in %</a:t>
          </a:r>
          <a:r>
            <a:rPr lang="en-US" sz="1800" kern="1200" dirty="0" err="1" smtClean="0">
              <a:latin typeface="Goudy Old Style"/>
              <a:cs typeface="Goudy Old Style"/>
            </a:rPr>
            <a:t>edi</a:t>
          </a:r>
          <a:r>
            <a:rPr lang="en-US" sz="1800" kern="1200" dirty="0" smtClean="0">
              <a:latin typeface="Goudy Old Style"/>
              <a:cs typeface="Goudy Old Style"/>
            </a:rPr>
            <a:t>, %</a:t>
          </a:r>
          <a:r>
            <a:rPr lang="en-US" sz="1800" kern="1200" dirty="0" err="1" smtClean="0">
              <a:latin typeface="Goudy Old Style"/>
              <a:cs typeface="Goudy Old Style"/>
            </a:rPr>
            <a:t>esi</a:t>
          </a:r>
          <a:r>
            <a:rPr lang="en-US" sz="1800" kern="1200" dirty="0" smtClean="0">
              <a:latin typeface="Goudy Old Style"/>
              <a:cs typeface="Goudy Old Style"/>
            </a:rPr>
            <a:t>, %</a:t>
          </a:r>
          <a:r>
            <a:rPr lang="en-US" sz="1800" kern="1200" dirty="0" err="1" smtClean="0">
              <a:latin typeface="Goudy Old Style"/>
              <a:cs typeface="Goudy Old Style"/>
            </a:rPr>
            <a:t>edx</a:t>
          </a:r>
          <a:r>
            <a:rPr lang="en-US" sz="1800" kern="1200" dirty="0" smtClean="0">
              <a:latin typeface="Goudy Old Style"/>
              <a:cs typeface="Goudy Old Style"/>
            </a:rPr>
            <a:t> registers.</a:t>
          </a:r>
          <a:endParaRPr lang="en-US" sz="1800" kern="1200" dirty="0">
            <a:latin typeface="Goudy Old Style"/>
            <a:cs typeface="Goudy Old Style"/>
          </a:endParaRPr>
        </a:p>
      </dsp:txBody>
      <dsp:txXfrm rot="-5400000">
        <a:off x="968480" y="2524017"/>
        <a:ext cx="7293419" cy="811503"/>
      </dsp:txXfrm>
    </dsp:sp>
    <dsp:sp modelId="{69DA2334-E18B-654A-B1CA-19EFC4696301}">
      <dsp:nvSpPr>
        <dsp:cNvPr id="0" name=""/>
        <dsp:cNvSpPr/>
      </dsp:nvSpPr>
      <dsp:spPr>
        <a:xfrm rot="5400000">
          <a:off x="-207531" y="3926024"/>
          <a:ext cx="1383543" cy="96848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err="1" smtClean="0">
              <a:latin typeface="Goudy Old Style"/>
              <a:cs typeface="Goudy Old Style"/>
            </a:rPr>
            <a:t>sysret</a:t>
          </a:r>
          <a:r>
            <a:rPr lang="en-US" sz="1400" kern="1200" dirty="0" smtClean="0">
              <a:latin typeface="Goudy Old Style"/>
              <a:cs typeface="Goudy Old Style"/>
            </a:rPr>
            <a:t>/</a:t>
          </a:r>
          <a:r>
            <a:rPr lang="en-US" sz="1400" kern="1200" dirty="0" err="1" smtClean="0">
              <a:latin typeface="Goudy Old Style"/>
              <a:cs typeface="Goudy Old Style"/>
            </a:rPr>
            <a:t>sysexit</a:t>
          </a:r>
          <a:endParaRPr lang="en-US" sz="1400" kern="1200" dirty="0">
            <a:latin typeface="Goudy Old Style"/>
            <a:cs typeface="Goudy Old Style"/>
          </a:endParaRPr>
        </a:p>
      </dsp:txBody>
      <dsp:txXfrm rot="-5400000">
        <a:off x="1" y="4202732"/>
        <a:ext cx="968480" cy="415063"/>
      </dsp:txXfrm>
    </dsp:sp>
    <dsp:sp modelId="{B63E48AB-A52B-344E-9397-6E3CD29A0A05}">
      <dsp:nvSpPr>
        <dsp:cNvPr id="0" name=""/>
        <dsp:cNvSpPr/>
      </dsp:nvSpPr>
      <dsp:spPr>
        <a:xfrm rot="5400000">
          <a:off x="4187488" y="499484"/>
          <a:ext cx="899303" cy="733731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latin typeface="Goudy Old Style"/>
              <a:cs typeface="Goudy Old Style"/>
            </a:rPr>
            <a:t>Kernel finishes up its work and calls </a:t>
          </a:r>
          <a:r>
            <a:rPr lang="en-US" sz="1800" kern="1200" dirty="0" err="1" smtClean="0">
              <a:latin typeface="Goudy Old Style"/>
              <a:cs typeface="Goudy Old Style"/>
            </a:rPr>
            <a:t>sysret</a:t>
          </a:r>
          <a:r>
            <a:rPr lang="en-US" sz="1800" kern="1200" dirty="0" smtClean="0">
              <a:latin typeface="Goudy Old Style"/>
              <a:cs typeface="Goudy Old Style"/>
            </a:rPr>
            <a:t>, that returns the control back to the user mode.</a:t>
          </a:r>
          <a:endParaRPr lang="en-US" sz="1800" kern="1200" dirty="0">
            <a:latin typeface="Goudy Old Style"/>
            <a:cs typeface="Goudy Old Style"/>
          </a:endParaRPr>
        </a:p>
      </dsp:txBody>
      <dsp:txXfrm rot="-5400000">
        <a:off x="968480" y="3762392"/>
        <a:ext cx="7293419" cy="811503"/>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1800" cy="465693"/>
          </a:xfrm>
          <a:prstGeom prst="rect">
            <a:avLst/>
          </a:prstGeom>
          <a:noFill/>
          <a:ln w="9525">
            <a:noFill/>
            <a:miter lim="800000"/>
            <a:headEnd/>
            <a:tailEnd/>
          </a:ln>
          <a:effectLst/>
        </p:spPr>
        <p:txBody>
          <a:bodyPr vert="horz" wrap="square" lIns="91332" tIns="45666" rIns="91332" bIns="45666" numCol="1" anchor="t" anchorCtr="0" compatLnSpc="1">
            <a:prstTxWarp prst="textNoShape">
              <a:avLst/>
            </a:prstTxWarp>
          </a:bodyPr>
          <a:lstStyle>
            <a:lvl1pPr eaLnBrk="0" hangingPunct="0">
              <a:defRPr sz="1200">
                <a:cs typeface="ヒラギノ角ゴ Pro W3"/>
              </a:defRPr>
            </a:lvl1pPr>
          </a:lstStyle>
          <a:p>
            <a:pPr>
              <a:defRPr/>
            </a:pPr>
            <a:endParaRPr lang="en-US"/>
          </a:p>
        </p:txBody>
      </p:sp>
      <p:sp>
        <p:nvSpPr>
          <p:cNvPr id="24579" name="Rectangle 3"/>
          <p:cNvSpPr>
            <a:spLocks noGrp="1" noChangeArrowheads="1"/>
          </p:cNvSpPr>
          <p:nvPr>
            <p:ph type="dt" idx="1"/>
          </p:nvPr>
        </p:nvSpPr>
        <p:spPr bwMode="auto">
          <a:xfrm>
            <a:off x="3884613" y="0"/>
            <a:ext cx="2971800" cy="465693"/>
          </a:xfrm>
          <a:prstGeom prst="rect">
            <a:avLst/>
          </a:prstGeom>
          <a:noFill/>
          <a:ln w="9525">
            <a:noFill/>
            <a:miter lim="800000"/>
            <a:headEnd/>
            <a:tailEnd/>
          </a:ln>
          <a:effectLst/>
        </p:spPr>
        <p:txBody>
          <a:bodyPr vert="horz" wrap="square" lIns="91332" tIns="45666" rIns="91332" bIns="45666" numCol="1" anchor="t" anchorCtr="0" compatLnSpc="1">
            <a:prstTxWarp prst="textNoShape">
              <a:avLst/>
            </a:prstTxWarp>
          </a:bodyPr>
          <a:lstStyle>
            <a:lvl1pPr algn="r" eaLnBrk="0" hangingPunct="0">
              <a:defRPr sz="1200">
                <a:cs typeface="ヒラギノ角ゴ Pro W3"/>
              </a:defRPr>
            </a:lvl1pPr>
          </a:lstStyle>
          <a:p>
            <a:pPr>
              <a:defRPr/>
            </a:pPr>
            <a:fld id="{F6FD56A5-6355-4B13-B783-7CC5477550B3}" type="datetimeFigureOut">
              <a:rPr lang="en-US"/>
              <a:pPr>
                <a:defRPr/>
              </a:pPr>
              <a:t>4/22/13</a:t>
            </a:fld>
            <a:endParaRPr lang="en-US"/>
          </a:p>
        </p:txBody>
      </p:sp>
      <p:sp>
        <p:nvSpPr>
          <p:cNvPr id="16388" name="Rectangle 4"/>
          <p:cNvSpPr>
            <a:spLocks noGrp="1" noRot="1" noChangeAspect="1" noChangeArrowheads="1" noTextEdit="1"/>
          </p:cNvSpPr>
          <p:nvPr>
            <p:ph type="sldImg" idx="2"/>
          </p:nvPr>
        </p:nvSpPr>
        <p:spPr bwMode="auto">
          <a:xfrm>
            <a:off x="1101725" y="700088"/>
            <a:ext cx="4654550" cy="3490912"/>
          </a:xfrm>
          <a:prstGeom prst="rect">
            <a:avLst/>
          </a:prstGeom>
          <a:noFill/>
          <a:ln w="9525">
            <a:solidFill>
              <a:srgbClr val="000000"/>
            </a:solidFill>
            <a:miter lim="800000"/>
            <a:headEnd/>
            <a:tailEnd/>
          </a:ln>
        </p:spPr>
      </p:sp>
      <p:sp>
        <p:nvSpPr>
          <p:cNvPr id="24581" name="Rectangle 5"/>
          <p:cNvSpPr>
            <a:spLocks noGrp="1" noChangeArrowheads="1"/>
          </p:cNvSpPr>
          <p:nvPr>
            <p:ph type="body" sz="quarter" idx="3"/>
          </p:nvPr>
        </p:nvSpPr>
        <p:spPr bwMode="auto">
          <a:xfrm>
            <a:off x="685800" y="4424085"/>
            <a:ext cx="5486400" cy="4191238"/>
          </a:xfrm>
          <a:prstGeom prst="rect">
            <a:avLst/>
          </a:prstGeom>
          <a:noFill/>
          <a:ln w="9525">
            <a:noFill/>
            <a:miter lim="800000"/>
            <a:headEnd/>
            <a:tailEnd/>
          </a:ln>
          <a:effectLst/>
        </p:spPr>
        <p:txBody>
          <a:bodyPr vert="horz" wrap="square" lIns="91332" tIns="45666" rIns="91332" bIns="4566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4582" name="Rectangle 6"/>
          <p:cNvSpPr>
            <a:spLocks noGrp="1" noChangeArrowheads="1"/>
          </p:cNvSpPr>
          <p:nvPr>
            <p:ph type="ftr" sz="quarter" idx="4"/>
          </p:nvPr>
        </p:nvSpPr>
        <p:spPr bwMode="auto">
          <a:xfrm>
            <a:off x="0" y="8846554"/>
            <a:ext cx="2971800" cy="465693"/>
          </a:xfrm>
          <a:prstGeom prst="rect">
            <a:avLst/>
          </a:prstGeom>
          <a:noFill/>
          <a:ln w="9525">
            <a:noFill/>
            <a:miter lim="800000"/>
            <a:headEnd/>
            <a:tailEnd/>
          </a:ln>
          <a:effectLst/>
        </p:spPr>
        <p:txBody>
          <a:bodyPr vert="horz" wrap="square" lIns="91332" tIns="45666" rIns="91332" bIns="45666" numCol="1" anchor="b" anchorCtr="0" compatLnSpc="1">
            <a:prstTxWarp prst="textNoShape">
              <a:avLst/>
            </a:prstTxWarp>
          </a:bodyPr>
          <a:lstStyle>
            <a:lvl1pPr eaLnBrk="0" hangingPunct="0">
              <a:defRPr sz="1200">
                <a:cs typeface="ヒラギノ角ゴ Pro W3"/>
              </a:defRPr>
            </a:lvl1pPr>
          </a:lstStyle>
          <a:p>
            <a:pPr>
              <a:defRPr/>
            </a:pPr>
            <a:endParaRPr lang="en-US"/>
          </a:p>
        </p:txBody>
      </p:sp>
      <p:sp>
        <p:nvSpPr>
          <p:cNvPr id="24583" name="Rectangle 7"/>
          <p:cNvSpPr>
            <a:spLocks noGrp="1" noChangeArrowheads="1"/>
          </p:cNvSpPr>
          <p:nvPr>
            <p:ph type="sldNum" sz="quarter" idx="5"/>
          </p:nvPr>
        </p:nvSpPr>
        <p:spPr bwMode="auto">
          <a:xfrm>
            <a:off x="3884613" y="8846554"/>
            <a:ext cx="2971800" cy="465693"/>
          </a:xfrm>
          <a:prstGeom prst="rect">
            <a:avLst/>
          </a:prstGeom>
          <a:noFill/>
          <a:ln w="9525">
            <a:noFill/>
            <a:miter lim="800000"/>
            <a:headEnd/>
            <a:tailEnd/>
          </a:ln>
          <a:effectLst/>
        </p:spPr>
        <p:txBody>
          <a:bodyPr vert="horz" wrap="square" lIns="91332" tIns="45666" rIns="91332" bIns="45666" numCol="1" anchor="b" anchorCtr="0" compatLnSpc="1">
            <a:prstTxWarp prst="textNoShape">
              <a:avLst/>
            </a:prstTxWarp>
          </a:bodyPr>
          <a:lstStyle>
            <a:lvl1pPr algn="r" eaLnBrk="0" hangingPunct="0">
              <a:defRPr sz="1200">
                <a:cs typeface="ヒラギノ角ゴ Pro W3"/>
              </a:defRPr>
            </a:lvl1pPr>
          </a:lstStyle>
          <a:p>
            <a:pPr>
              <a:defRPr/>
            </a:pPr>
            <a:fld id="{6E074355-CE0D-4C68-A6CB-C364ED71B33B}" type="slidenum">
              <a:rPr lang="en-US"/>
              <a:pPr>
                <a:defRPr/>
              </a:pPr>
              <a:t>‹#›</a:t>
            </a:fld>
            <a:endParaRPr lang="en-US"/>
          </a:p>
        </p:txBody>
      </p:sp>
    </p:spTree>
    <p:extLst>
      <p:ext uri="{BB962C8B-B14F-4D97-AF65-F5344CB8AC3E}">
        <p14:creationId xmlns:p14="http://schemas.microsoft.com/office/powerpoint/2010/main" val="15090979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D278D0AD-53B0-4544-9E9D-4200F6508758}" type="datetimeFigureOut">
              <a:rPr lang="en-US" smtClean="0"/>
              <a:pPr/>
              <a:t>4/22/13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B0A34436-5D68-4890-989E-C234D96C15D2}" type="slidenum">
              <a:rPr lang="en-US" smtClean="0"/>
              <a:pPr>
                <a:defRPr/>
              </a:pPr>
              <a:t>‹#›</a:t>
            </a:fld>
            <a:endParaRPr lang="en-US" sz="140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78D0AD-53B0-4544-9E9D-4200F6508758}" type="datetimeFigureOut">
              <a:rPr lang="en-US" smtClean="0"/>
              <a:pPr/>
              <a:t>4/22/13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8B879F29-07CC-4734-BC9D-F46D4774DF95}" type="slidenum">
              <a:rPr lang="en-US" smtClean="0"/>
              <a:pPr>
                <a:defRPr/>
              </a:pPr>
              <a:t>‹#›</a:t>
            </a:fld>
            <a:endParaRPr lang="en-US" sz="140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D278D0AD-53B0-4544-9E9D-4200F6508758}" type="datetimeFigureOut">
              <a:rPr lang="en-US" smtClean="0"/>
              <a:pPr/>
              <a:t>4/22/13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70B4FEC8-3D7B-4AEE-BB2B-4DA7498A7F66}" type="slidenum">
              <a:rPr lang="en-US" smtClean="0"/>
              <a:pPr>
                <a:defRPr/>
              </a:pPr>
              <a:t>‹#›</a:t>
            </a:fld>
            <a:endParaRPr lang="en-US" sz="14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1"/>
            <a:ext cx="4038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981201"/>
            <a:ext cx="4038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78D0AD-53B0-4544-9E9D-4200F6508758}" type="datetimeFigureOut">
              <a:rPr lang="en-US" smtClean="0"/>
              <a:pPr/>
              <a:t>4/22/13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fld id="{0BFB47B6-E5D9-439A-BE4E-EE64598FF312}" type="slidenum">
              <a:rPr lang="en-US" smtClean="0"/>
              <a:pPr>
                <a:defRPr/>
              </a:pPr>
              <a:t>‹#›</a:t>
            </a:fld>
            <a:endParaRPr lang="en-US" sz="140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278D0AD-53B0-4544-9E9D-4200F6508758}" type="datetimeFigureOut">
              <a:rPr lang="en-US" smtClean="0"/>
              <a:pPr/>
              <a:t>4/22/13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a:defRPr/>
            </a:pPr>
            <a:fld id="{4EC3E192-77A4-4967-844C-956291C8F121}" type="slidenum">
              <a:rPr lang="en-US" smtClean="0"/>
              <a:pPr>
                <a:defRPr/>
              </a:pPr>
              <a:t>‹#›</a:t>
            </a:fld>
            <a:endParaRPr lang="en-US" sz="140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914399"/>
            <a:ext cx="5111750" cy="5257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166937"/>
            <a:ext cx="3008313" cy="40052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78D0AD-53B0-4544-9E9D-4200F6508758}" type="datetimeFigureOut">
              <a:rPr lang="en-US" smtClean="0"/>
              <a:pPr/>
              <a:t>4/22/13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fld id="{543CBA08-3EB1-495B-AF72-9B2DD7D4D1BD}" type="slidenum">
              <a:rPr lang="en-US" smtClean="0"/>
              <a:pPr>
                <a:defRPr/>
              </a:pPr>
              <a:t>‹#›</a:t>
            </a:fld>
            <a:endParaRPr lang="en-US" sz="140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78D0AD-53B0-4544-9E9D-4200F6508758}" type="datetimeFigureOut">
              <a:rPr lang="en-US" smtClean="0"/>
              <a:pPr/>
              <a:t>4/22/13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fld id="{288100D8-BB89-428B-B60F-A4CDEC89E416}" type="slidenum">
              <a:rPr lang="en-US" smtClean="0"/>
              <a:pPr>
                <a:defRPr/>
              </a:pPr>
              <a:t>‹#›</a:t>
            </a:fld>
            <a:endParaRPr lang="en-US" sz="140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676400"/>
          </a:xfrm>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rot="16200000">
            <a:off x="3607993" y="964009"/>
            <a:ext cx="3429000" cy="6834983"/>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278D0AD-53B0-4544-9E9D-4200F6508758}" type="datetimeFigureOut">
              <a:rPr lang="en-US" smtClean="0"/>
              <a:pPr/>
              <a:t>4/22/13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0D43F31C-FC08-480E-89F2-BE02BC6A4A33}" type="slidenum">
              <a:rPr lang="en-US" smtClean="0"/>
              <a:pPr>
                <a:defRPr/>
              </a:pPr>
              <a:t>‹#›</a:t>
            </a:fld>
            <a:endParaRPr lang="en-US" sz="140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theme" Target="../theme/theme1.xml"/><Relationship Id="rId10"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838200"/>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951037"/>
            <a:ext cx="8229600" cy="43735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78D0AD-53B0-4544-9E9D-4200F6508758}" type="datetimeFigureOut">
              <a:rPr lang="en-US" smtClean="0"/>
              <a:pPr/>
              <a:t>4/22/13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E49DEA2-C18D-49ED-9BA5-89B98D0617C1}" type="slidenum">
              <a:rPr lang="en-US" smtClean="0"/>
              <a:pPr>
                <a:defRPr/>
              </a:pPr>
              <a:t>‹#›</a:t>
            </a:fld>
            <a:endParaRPr lang="en-US" sz="14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6" r:id="rId6"/>
    <p:sldLayoutId id="2147483657" r:id="rId7"/>
    <p:sldLayoutId id="2147483658" r:id="rId8"/>
  </p:sldLayoutIdLst>
  <p:txStyles>
    <p:titleStyle>
      <a:lvl1pPr algn="ctr" defTabSz="457200" rtl="0" eaLnBrk="1" latinLnBrk="0" hangingPunct="1">
        <a:spcBef>
          <a:spcPct val="0"/>
        </a:spcBef>
        <a:buNone/>
        <a:defRPr sz="4400" kern="1200">
          <a:solidFill>
            <a:schemeClr val="tx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Goudy Old Style"/>
                <a:cs typeface="Goudy Old Style"/>
              </a:rPr>
              <a:t>Implementing system calls in the Y86 model		</a:t>
            </a:r>
            <a:endParaRPr lang="en-US" dirty="0">
              <a:latin typeface="Goudy Old Style"/>
              <a:cs typeface="Goudy Old Style"/>
            </a:endParaRPr>
          </a:p>
        </p:txBody>
      </p:sp>
      <p:sp>
        <p:nvSpPr>
          <p:cNvPr id="3" name="Subtitle 2"/>
          <p:cNvSpPr>
            <a:spLocks noGrp="1"/>
          </p:cNvSpPr>
          <p:nvPr>
            <p:ph type="subTitle" idx="1"/>
          </p:nvPr>
        </p:nvSpPr>
        <p:spPr>
          <a:xfrm>
            <a:off x="1371600" y="4724400"/>
            <a:ext cx="6400800" cy="1752600"/>
          </a:xfrm>
        </p:spPr>
        <p:txBody>
          <a:bodyPr/>
          <a:lstStyle/>
          <a:p>
            <a:r>
              <a:rPr lang="en-US" dirty="0" smtClean="0">
                <a:latin typeface="Goudy Old Style"/>
                <a:cs typeface="Goudy Old Style"/>
              </a:rPr>
              <a:t>Soumava Ghosh</a:t>
            </a:r>
          </a:p>
        </p:txBody>
      </p:sp>
    </p:spTree>
    <p:extLst>
      <p:ext uri="{BB962C8B-B14F-4D97-AF65-F5344CB8AC3E}">
        <p14:creationId xmlns:p14="http://schemas.microsoft.com/office/powerpoint/2010/main" val="235826314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dirty="0" smtClean="0">
                <a:latin typeface="Goudy Old Style"/>
                <a:cs typeface="Goudy Old Style"/>
              </a:rPr>
              <a:t>Making system calls </a:t>
            </a:r>
            <a:r>
              <a:rPr lang="en-US" dirty="0" smtClean="0">
                <a:latin typeface="Goudy Old Style"/>
                <a:cs typeface="Goudy Old Style"/>
              </a:rPr>
              <a:t>from ACL2 (contd.)</a:t>
            </a:r>
            <a:endParaRPr lang="en-US" dirty="0">
              <a:latin typeface="Goudy Old Style"/>
              <a:cs typeface="Goudy Old Style"/>
            </a:endParaRPr>
          </a:p>
        </p:txBody>
      </p:sp>
      <p:sp>
        <p:nvSpPr>
          <p:cNvPr id="3" name="Content Placeholder 2"/>
          <p:cNvSpPr>
            <a:spLocks noGrp="1"/>
          </p:cNvSpPr>
          <p:nvPr>
            <p:ph idx="1"/>
          </p:nvPr>
        </p:nvSpPr>
        <p:spPr/>
        <p:txBody>
          <a:bodyPr/>
          <a:lstStyle/>
          <a:p>
            <a:r>
              <a:rPr lang="en-US" dirty="0" smtClean="0">
                <a:latin typeface="Goudy Old Style"/>
                <a:cs typeface="Goudy Old Style"/>
              </a:rPr>
              <a:t>Observation: It looks like loading the system library is not required as it was found to always be loaded.</a:t>
            </a:r>
          </a:p>
          <a:p>
            <a:endParaRPr lang="en-US" dirty="0" smtClean="0">
              <a:latin typeface="Goudy Old Style"/>
              <a:cs typeface="Goudy Old Style"/>
            </a:endParaRPr>
          </a:p>
          <a:p>
            <a:r>
              <a:rPr lang="en-US" dirty="0" smtClean="0">
                <a:latin typeface="Goudy Old Style"/>
                <a:cs typeface="Goudy Old Style"/>
              </a:rPr>
              <a:t>This works out well as the name and location of the system library could differ across systems.</a:t>
            </a:r>
          </a:p>
          <a:p>
            <a:endParaRPr lang="en-US" dirty="0">
              <a:latin typeface="Goudy Old Style"/>
              <a:cs typeface="Goudy Old Style"/>
            </a:endParaRPr>
          </a:p>
        </p:txBody>
      </p:sp>
    </p:spTree>
    <p:extLst>
      <p:ext uri="{BB962C8B-B14F-4D97-AF65-F5344CB8AC3E}">
        <p14:creationId xmlns:p14="http://schemas.microsoft.com/office/powerpoint/2010/main" val="106275785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1143000"/>
          </a:xfrm>
        </p:spPr>
        <p:txBody>
          <a:bodyPr/>
          <a:lstStyle/>
          <a:p>
            <a:r>
              <a:rPr lang="en-US" dirty="0" smtClean="0">
                <a:latin typeface="Goudy Old Style"/>
                <a:cs typeface="Goudy Old Style"/>
              </a:rPr>
              <a:t>The prototype</a:t>
            </a:r>
            <a:endParaRPr lang="en-US" dirty="0">
              <a:latin typeface="Goudy Old Style"/>
              <a:cs typeface="Goudy Old Style"/>
            </a:endParaRPr>
          </a:p>
        </p:txBody>
      </p:sp>
      <p:sp>
        <p:nvSpPr>
          <p:cNvPr id="3" name="Content Placeholder 2"/>
          <p:cNvSpPr>
            <a:spLocks noGrp="1"/>
          </p:cNvSpPr>
          <p:nvPr>
            <p:ph idx="1"/>
          </p:nvPr>
        </p:nvSpPr>
        <p:spPr/>
        <p:txBody>
          <a:bodyPr>
            <a:normAutofit fontScale="92500" lnSpcReduction="10000"/>
          </a:bodyPr>
          <a:lstStyle/>
          <a:p>
            <a:r>
              <a:rPr lang="en-US" dirty="0" smtClean="0">
                <a:latin typeface="Goudy Old Style"/>
                <a:cs typeface="Goudy Old Style"/>
              </a:rPr>
              <a:t>Initial prototype includes the 4 most basic system calls:</a:t>
            </a:r>
          </a:p>
          <a:p>
            <a:pPr lvl="1"/>
            <a:r>
              <a:rPr lang="en-US" sz="2000" dirty="0" err="1">
                <a:latin typeface="Consolas"/>
                <a:cs typeface="Consolas"/>
              </a:rPr>
              <a:t>i</a:t>
            </a:r>
            <a:r>
              <a:rPr lang="en-US" sz="2000" dirty="0" err="1" smtClean="0">
                <a:latin typeface="Consolas"/>
                <a:cs typeface="Consolas"/>
              </a:rPr>
              <a:t>nt</a:t>
            </a:r>
            <a:r>
              <a:rPr lang="en-US" sz="2000" dirty="0" smtClean="0">
                <a:latin typeface="Consolas"/>
                <a:cs typeface="Consolas"/>
              </a:rPr>
              <a:t> open</a:t>
            </a:r>
            <a:r>
              <a:rPr lang="en-US" sz="2000" dirty="0">
                <a:latin typeface="Consolas"/>
                <a:cs typeface="Consolas"/>
              </a:rPr>
              <a:t>(</a:t>
            </a:r>
            <a:r>
              <a:rPr lang="en-US" sz="2000" dirty="0" err="1">
                <a:latin typeface="Consolas"/>
                <a:cs typeface="Consolas"/>
              </a:rPr>
              <a:t>const</a:t>
            </a:r>
            <a:r>
              <a:rPr lang="en-US" sz="2000" dirty="0">
                <a:latin typeface="Consolas"/>
                <a:cs typeface="Consolas"/>
              </a:rPr>
              <a:t> char *path, </a:t>
            </a:r>
            <a:r>
              <a:rPr lang="en-US" sz="2000" dirty="0" err="1">
                <a:latin typeface="Consolas"/>
                <a:cs typeface="Consolas"/>
              </a:rPr>
              <a:t>int</a:t>
            </a:r>
            <a:r>
              <a:rPr lang="en-US" sz="2000" dirty="0">
                <a:latin typeface="Consolas"/>
                <a:cs typeface="Consolas"/>
              </a:rPr>
              <a:t> </a:t>
            </a:r>
            <a:r>
              <a:rPr lang="en-US" sz="2000" dirty="0" err="1">
                <a:latin typeface="Consolas"/>
                <a:cs typeface="Consolas"/>
              </a:rPr>
              <a:t>oflags</a:t>
            </a:r>
            <a:r>
              <a:rPr lang="en-US" sz="2000" dirty="0" smtClean="0">
                <a:latin typeface="Consolas"/>
                <a:cs typeface="Consolas"/>
              </a:rPr>
              <a:t>)</a:t>
            </a:r>
          </a:p>
          <a:p>
            <a:pPr lvl="1"/>
            <a:r>
              <a:rPr lang="en-US" sz="2000" dirty="0" err="1">
                <a:latin typeface="Consolas"/>
                <a:cs typeface="Consolas"/>
              </a:rPr>
              <a:t>i</a:t>
            </a:r>
            <a:r>
              <a:rPr lang="en-US" sz="2000" dirty="0" err="1" smtClean="0">
                <a:latin typeface="Consolas"/>
                <a:cs typeface="Consolas"/>
              </a:rPr>
              <a:t>nt</a:t>
            </a:r>
            <a:r>
              <a:rPr lang="en-US" sz="2000" dirty="0" smtClean="0">
                <a:latin typeface="Consolas"/>
                <a:cs typeface="Consolas"/>
              </a:rPr>
              <a:t> close(</a:t>
            </a:r>
            <a:r>
              <a:rPr lang="en-US" sz="2000" dirty="0" err="1" smtClean="0">
                <a:latin typeface="Consolas"/>
                <a:cs typeface="Consolas"/>
              </a:rPr>
              <a:t>int</a:t>
            </a:r>
            <a:r>
              <a:rPr lang="en-US" sz="2000" dirty="0" smtClean="0">
                <a:latin typeface="Consolas"/>
                <a:cs typeface="Consolas"/>
              </a:rPr>
              <a:t> </a:t>
            </a:r>
            <a:r>
              <a:rPr lang="en-US" sz="2000" dirty="0" err="1" smtClean="0">
                <a:latin typeface="Consolas"/>
                <a:cs typeface="Consolas"/>
              </a:rPr>
              <a:t>filedes</a:t>
            </a:r>
            <a:r>
              <a:rPr lang="en-US" sz="2000" dirty="0" smtClean="0">
                <a:latin typeface="Consolas"/>
                <a:cs typeface="Consolas"/>
              </a:rPr>
              <a:t>)</a:t>
            </a:r>
          </a:p>
          <a:p>
            <a:pPr lvl="1"/>
            <a:r>
              <a:rPr lang="en-US" sz="2000" dirty="0" err="1">
                <a:latin typeface="Consolas"/>
                <a:cs typeface="Consolas"/>
              </a:rPr>
              <a:t>s</a:t>
            </a:r>
            <a:r>
              <a:rPr lang="en-US" sz="2000" dirty="0" err="1" smtClean="0">
                <a:latin typeface="Consolas"/>
                <a:cs typeface="Consolas"/>
              </a:rPr>
              <a:t>ize_t</a:t>
            </a:r>
            <a:r>
              <a:rPr lang="en-US" sz="2000" dirty="0">
                <a:latin typeface="Consolas"/>
                <a:cs typeface="Consolas"/>
              </a:rPr>
              <a:t> read(</a:t>
            </a:r>
            <a:r>
              <a:rPr lang="en-US" sz="2000" dirty="0" err="1">
                <a:latin typeface="Consolas"/>
                <a:cs typeface="Consolas"/>
              </a:rPr>
              <a:t>int</a:t>
            </a:r>
            <a:r>
              <a:rPr lang="en-US" sz="2000" dirty="0">
                <a:latin typeface="Consolas"/>
                <a:cs typeface="Consolas"/>
              </a:rPr>
              <a:t> </a:t>
            </a:r>
            <a:r>
              <a:rPr lang="en-US" sz="2000" dirty="0" err="1">
                <a:latin typeface="Consolas"/>
                <a:cs typeface="Consolas"/>
              </a:rPr>
              <a:t>fildes</a:t>
            </a:r>
            <a:r>
              <a:rPr lang="en-US" sz="2000" dirty="0">
                <a:latin typeface="Consolas"/>
                <a:cs typeface="Consolas"/>
              </a:rPr>
              <a:t>, void *</a:t>
            </a:r>
            <a:r>
              <a:rPr lang="en-US" sz="2000" dirty="0" err="1">
                <a:latin typeface="Consolas"/>
                <a:cs typeface="Consolas"/>
              </a:rPr>
              <a:t>buf</a:t>
            </a:r>
            <a:r>
              <a:rPr lang="en-US" sz="2000" dirty="0">
                <a:latin typeface="Consolas"/>
                <a:cs typeface="Consolas"/>
              </a:rPr>
              <a:t>, </a:t>
            </a:r>
            <a:r>
              <a:rPr lang="en-US" sz="2000" dirty="0" err="1">
                <a:latin typeface="Consolas"/>
                <a:cs typeface="Consolas"/>
              </a:rPr>
              <a:t>size_t</a:t>
            </a:r>
            <a:r>
              <a:rPr lang="en-US" sz="2000" dirty="0">
                <a:latin typeface="Consolas"/>
                <a:cs typeface="Consolas"/>
              </a:rPr>
              <a:t> </a:t>
            </a:r>
            <a:r>
              <a:rPr lang="en-US" sz="2000" dirty="0" err="1">
                <a:latin typeface="Consolas"/>
                <a:cs typeface="Consolas"/>
              </a:rPr>
              <a:t>nbytes</a:t>
            </a:r>
            <a:r>
              <a:rPr lang="en-US" sz="2000" dirty="0">
                <a:latin typeface="Consolas"/>
                <a:cs typeface="Consolas"/>
              </a:rPr>
              <a:t>)</a:t>
            </a:r>
            <a:endParaRPr lang="en-US" sz="2000" dirty="0" smtClean="0">
              <a:latin typeface="Consolas"/>
              <a:cs typeface="Consolas"/>
            </a:endParaRPr>
          </a:p>
          <a:p>
            <a:pPr lvl="1"/>
            <a:r>
              <a:rPr lang="en-US" sz="2000" dirty="0" err="1">
                <a:latin typeface="Consolas"/>
                <a:cs typeface="Consolas"/>
              </a:rPr>
              <a:t>s</a:t>
            </a:r>
            <a:r>
              <a:rPr lang="en-US" sz="2000" dirty="0" err="1" smtClean="0">
                <a:latin typeface="Consolas"/>
                <a:cs typeface="Consolas"/>
              </a:rPr>
              <a:t>ize_t</a:t>
            </a:r>
            <a:r>
              <a:rPr lang="en-US" sz="2000" dirty="0">
                <a:latin typeface="Consolas"/>
                <a:cs typeface="Consolas"/>
              </a:rPr>
              <a:t> write(</a:t>
            </a:r>
            <a:r>
              <a:rPr lang="en-US" sz="2000" dirty="0" err="1">
                <a:latin typeface="Consolas"/>
                <a:cs typeface="Consolas"/>
              </a:rPr>
              <a:t>int</a:t>
            </a:r>
            <a:r>
              <a:rPr lang="en-US" sz="2000" dirty="0">
                <a:latin typeface="Consolas"/>
                <a:cs typeface="Consolas"/>
              </a:rPr>
              <a:t> </a:t>
            </a:r>
            <a:r>
              <a:rPr lang="en-US" sz="2000" dirty="0" err="1">
                <a:latin typeface="Consolas"/>
                <a:cs typeface="Consolas"/>
              </a:rPr>
              <a:t>fildes</a:t>
            </a:r>
            <a:r>
              <a:rPr lang="en-US" sz="2000" dirty="0">
                <a:latin typeface="Consolas"/>
                <a:cs typeface="Consolas"/>
              </a:rPr>
              <a:t>, </a:t>
            </a:r>
            <a:r>
              <a:rPr lang="en-US" sz="2000" dirty="0" err="1" smtClean="0">
                <a:latin typeface="Consolas"/>
                <a:cs typeface="Consolas"/>
              </a:rPr>
              <a:t>const</a:t>
            </a:r>
            <a:r>
              <a:rPr lang="en-US" sz="2000" dirty="0" smtClean="0">
                <a:latin typeface="Consolas"/>
                <a:cs typeface="Consolas"/>
              </a:rPr>
              <a:t> void </a:t>
            </a:r>
            <a:r>
              <a:rPr lang="en-US" sz="2000" dirty="0">
                <a:latin typeface="Consolas"/>
                <a:cs typeface="Consolas"/>
              </a:rPr>
              <a:t>*</a:t>
            </a:r>
            <a:r>
              <a:rPr lang="en-US" sz="2000" dirty="0" err="1">
                <a:latin typeface="Consolas"/>
                <a:cs typeface="Consolas"/>
              </a:rPr>
              <a:t>buf</a:t>
            </a:r>
            <a:r>
              <a:rPr lang="en-US" sz="2000" dirty="0">
                <a:latin typeface="Consolas"/>
                <a:cs typeface="Consolas"/>
              </a:rPr>
              <a:t>, </a:t>
            </a:r>
            <a:r>
              <a:rPr lang="en-US" sz="2000" dirty="0" err="1">
                <a:latin typeface="Consolas"/>
                <a:cs typeface="Consolas"/>
              </a:rPr>
              <a:t>size_t</a:t>
            </a:r>
            <a:r>
              <a:rPr lang="en-US" sz="2000" dirty="0">
                <a:latin typeface="Consolas"/>
                <a:cs typeface="Consolas"/>
              </a:rPr>
              <a:t> </a:t>
            </a:r>
            <a:r>
              <a:rPr lang="en-US" sz="2000" dirty="0" err="1">
                <a:latin typeface="Consolas"/>
                <a:cs typeface="Consolas"/>
              </a:rPr>
              <a:t>nbytes</a:t>
            </a:r>
            <a:r>
              <a:rPr lang="en-US" sz="2000" dirty="0">
                <a:latin typeface="Consolas"/>
                <a:cs typeface="Consolas"/>
              </a:rPr>
              <a:t>)</a:t>
            </a:r>
            <a:endParaRPr lang="en-US" sz="2000" dirty="0" smtClean="0">
              <a:latin typeface="Consolas"/>
              <a:cs typeface="Consolas"/>
            </a:endParaRPr>
          </a:p>
          <a:p>
            <a:endParaRPr lang="en-US" dirty="0">
              <a:latin typeface="Goudy Old Style"/>
              <a:cs typeface="Goudy Old Style"/>
            </a:endParaRPr>
          </a:p>
          <a:p>
            <a:r>
              <a:rPr lang="en-US" dirty="0" smtClean="0">
                <a:latin typeface="Goudy Old Style"/>
                <a:cs typeface="Goudy Old Style"/>
              </a:rPr>
              <a:t>Raw lisp code was written to use the CCL FFI to invoke the system calls and return the required data in a native lisp format.</a:t>
            </a:r>
            <a:endParaRPr lang="en-US" dirty="0">
              <a:latin typeface="Goudy Old Style"/>
              <a:cs typeface="Goudy Old Style"/>
            </a:endParaRPr>
          </a:p>
        </p:txBody>
      </p:sp>
    </p:spTree>
    <p:extLst>
      <p:ext uri="{BB962C8B-B14F-4D97-AF65-F5344CB8AC3E}">
        <p14:creationId xmlns:p14="http://schemas.microsoft.com/office/powerpoint/2010/main" val="9944747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latin typeface="Goudy Old Style"/>
                <a:cs typeface="Goudy Old Style"/>
              </a:rPr>
              <a:t>The prototype (contd.)</a:t>
            </a:r>
            <a:endParaRPr lang="en-US" dirty="0">
              <a:latin typeface="Goudy Old Style"/>
              <a:cs typeface="Goudy Old Style"/>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sz="2400" dirty="0" smtClean="0">
                <a:latin typeface="Goudy Old Style"/>
                <a:cs typeface="Goudy Old Style"/>
              </a:rPr>
              <a:t>Example: the write() </a:t>
            </a:r>
            <a:r>
              <a:rPr lang="en-US" sz="2400" dirty="0">
                <a:latin typeface="Goudy Old Style"/>
                <a:cs typeface="Goudy Old Style"/>
              </a:rPr>
              <a:t>system </a:t>
            </a:r>
            <a:r>
              <a:rPr lang="en-US" sz="2400" dirty="0" smtClean="0">
                <a:latin typeface="Goudy Old Style"/>
                <a:cs typeface="Goudy Old Style"/>
              </a:rPr>
              <a:t>call</a:t>
            </a:r>
            <a:br>
              <a:rPr lang="en-US" sz="2400" dirty="0" smtClean="0">
                <a:latin typeface="Goudy Old Style"/>
                <a:cs typeface="Goudy Old Style"/>
              </a:rPr>
            </a:br>
            <a:endParaRPr lang="en-US" sz="2400" dirty="0" smtClean="0">
              <a:latin typeface="Goudy Old Style"/>
              <a:cs typeface="Goudy Old Style"/>
            </a:endParaRPr>
          </a:p>
          <a:p>
            <a:pPr marL="0" indent="0">
              <a:buNone/>
            </a:pPr>
            <a:r>
              <a:rPr lang="en-US" sz="1800" dirty="0" smtClean="0">
                <a:latin typeface="Consolas"/>
                <a:cs typeface="Consolas"/>
              </a:rPr>
              <a:t>;</a:t>
            </a:r>
            <a:r>
              <a:rPr lang="en-US" sz="1800" dirty="0">
                <a:latin typeface="Consolas"/>
                <a:cs typeface="Consolas"/>
              </a:rPr>
              <a:t>; </a:t>
            </a:r>
            <a:r>
              <a:rPr lang="en-US" sz="1800" dirty="0" err="1">
                <a:latin typeface="Consolas"/>
                <a:cs typeface="Consolas"/>
              </a:rPr>
              <a:t>size_t</a:t>
            </a:r>
            <a:r>
              <a:rPr lang="en-US" sz="1800" dirty="0">
                <a:latin typeface="Consolas"/>
                <a:cs typeface="Consolas"/>
              </a:rPr>
              <a:t> write(</a:t>
            </a:r>
            <a:r>
              <a:rPr lang="en-US" sz="1800" dirty="0" err="1">
                <a:latin typeface="Consolas"/>
                <a:cs typeface="Consolas"/>
              </a:rPr>
              <a:t>int</a:t>
            </a:r>
            <a:r>
              <a:rPr lang="en-US" sz="1800" dirty="0">
                <a:latin typeface="Consolas"/>
                <a:cs typeface="Consolas"/>
              </a:rPr>
              <a:t> </a:t>
            </a:r>
            <a:r>
              <a:rPr lang="en-US" sz="1800" dirty="0" err="1">
                <a:latin typeface="Consolas"/>
                <a:cs typeface="Consolas"/>
              </a:rPr>
              <a:t>fildes</a:t>
            </a:r>
            <a:r>
              <a:rPr lang="en-US" sz="1800" dirty="0">
                <a:latin typeface="Consolas"/>
                <a:cs typeface="Consolas"/>
              </a:rPr>
              <a:t>, </a:t>
            </a:r>
            <a:r>
              <a:rPr lang="en-US" sz="1800" dirty="0" err="1">
                <a:latin typeface="Consolas"/>
                <a:cs typeface="Consolas"/>
              </a:rPr>
              <a:t>const</a:t>
            </a:r>
            <a:r>
              <a:rPr lang="en-US" sz="1800" dirty="0">
                <a:latin typeface="Consolas"/>
                <a:cs typeface="Consolas"/>
              </a:rPr>
              <a:t> void *</a:t>
            </a:r>
            <a:r>
              <a:rPr lang="en-US" sz="1800" dirty="0" err="1">
                <a:latin typeface="Consolas"/>
                <a:cs typeface="Consolas"/>
              </a:rPr>
              <a:t>buf</a:t>
            </a:r>
            <a:r>
              <a:rPr lang="en-US" sz="1800" dirty="0">
                <a:latin typeface="Consolas"/>
                <a:cs typeface="Consolas"/>
              </a:rPr>
              <a:t>, </a:t>
            </a:r>
            <a:r>
              <a:rPr lang="en-US" sz="1800" dirty="0" err="1">
                <a:latin typeface="Consolas"/>
                <a:cs typeface="Consolas"/>
              </a:rPr>
              <a:t>size_t</a:t>
            </a:r>
            <a:r>
              <a:rPr lang="en-US" sz="1800" dirty="0">
                <a:latin typeface="Consolas"/>
                <a:cs typeface="Consolas"/>
              </a:rPr>
              <a:t> </a:t>
            </a:r>
            <a:r>
              <a:rPr lang="en-US" sz="1800" dirty="0" err="1">
                <a:latin typeface="Consolas"/>
                <a:cs typeface="Consolas"/>
              </a:rPr>
              <a:t>nbytes</a:t>
            </a:r>
            <a:r>
              <a:rPr lang="en-US" sz="1800" dirty="0" smtClean="0">
                <a:latin typeface="Consolas"/>
                <a:cs typeface="Consolas"/>
              </a:rPr>
              <a:t>)</a:t>
            </a:r>
          </a:p>
          <a:p>
            <a:pPr marL="0" indent="0">
              <a:buNone/>
            </a:pPr>
            <a:r>
              <a:rPr lang="en-US" sz="1600" dirty="0" smtClean="0">
                <a:latin typeface="Consolas"/>
                <a:cs typeface="Consolas"/>
              </a:rPr>
              <a:t>(</a:t>
            </a:r>
            <a:r>
              <a:rPr lang="en-US" sz="1600" dirty="0" err="1">
                <a:latin typeface="Consolas"/>
                <a:cs typeface="Consolas"/>
              </a:rPr>
              <a:t>defun</a:t>
            </a:r>
            <a:r>
              <a:rPr lang="en-US" sz="1600" dirty="0">
                <a:latin typeface="Consolas"/>
                <a:cs typeface="Consolas"/>
              </a:rPr>
              <a:t> </a:t>
            </a:r>
            <a:r>
              <a:rPr lang="en-US" sz="1600" dirty="0" err="1">
                <a:latin typeface="Consolas"/>
                <a:cs typeface="Consolas"/>
              </a:rPr>
              <a:t>syscall</a:t>
            </a:r>
            <a:r>
              <a:rPr lang="en-US" sz="1600" dirty="0">
                <a:latin typeface="Consolas"/>
                <a:cs typeface="Consolas"/>
              </a:rPr>
              <a:t>-write (</a:t>
            </a:r>
            <a:r>
              <a:rPr lang="en-US" sz="1600" dirty="0" err="1">
                <a:latin typeface="Consolas"/>
                <a:cs typeface="Consolas"/>
              </a:rPr>
              <a:t>clk</a:t>
            </a:r>
            <a:r>
              <a:rPr lang="en-US" sz="1600" dirty="0">
                <a:latin typeface="Consolas"/>
                <a:cs typeface="Consolas"/>
              </a:rPr>
              <a:t> </a:t>
            </a:r>
            <a:r>
              <a:rPr lang="en-US" sz="1600" dirty="0" err="1">
                <a:latin typeface="Consolas"/>
                <a:cs typeface="Consolas"/>
              </a:rPr>
              <a:t>filedes</a:t>
            </a:r>
            <a:r>
              <a:rPr lang="en-US" sz="1600" dirty="0">
                <a:latin typeface="Consolas"/>
                <a:cs typeface="Consolas"/>
              </a:rPr>
              <a:t> buffer </a:t>
            </a:r>
            <a:r>
              <a:rPr lang="en-US" sz="1600" dirty="0" err="1">
                <a:latin typeface="Consolas"/>
                <a:cs typeface="Consolas"/>
              </a:rPr>
              <a:t>nbytes</a:t>
            </a:r>
            <a:r>
              <a:rPr lang="en-US" sz="1600" dirty="0">
                <a:latin typeface="Consolas"/>
                <a:cs typeface="Consolas"/>
              </a:rPr>
              <a:t>)</a:t>
            </a:r>
          </a:p>
          <a:p>
            <a:pPr marL="0" indent="0">
              <a:buNone/>
            </a:pPr>
            <a:r>
              <a:rPr lang="en-US" sz="1600" dirty="0">
                <a:latin typeface="Consolas"/>
                <a:cs typeface="Consolas"/>
              </a:rPr>
              <a:t>  (declare (ignore </a:t>
            </a:r>
            <a:r>
              <a:rPr lang="en-US" sz="1600" dirty="0" err="1">
                <a:latin typeface="Consolas"/>
                <a:cs typeface="Consolas"/>
              </a:rPr>
              <a:t>clk</a:t>
            </a:r>
            <a:r>
              <a:rPr lang="en-US" sz="1600" dirty="0">
                <a:latin typeface="Consolas"/>
                <a:cs typeface="Consolas"/>
              </a:rPr>
              <a:t>))</a:t>
            </a:r>
          </a:p>
          <a:p>
            <a:pPr marL="0" indent="0">
              <a:buNone/>
            </a:pPr>
            <a:r>
              <a:rPr lang="en-US" sz="1600" dirty="0">
                <a:latin typeface="Consolas"/>
                <a:cs typeface="Consolas"/>
              </a:rPr>
              <a:t>  (</a:t>
            </a:r>
            <a:r>
              <a:rPr lang="en-US" sz="1600" dirty="0" err="1">
                <a:latin typeface="Consolas"/>
                <a:cs typeface="Consolas"/>
              </a:rPr>
              <a:t>setq</a:t>
            </a:r>
            <a:r>
              <a:rPr lang="en-US" sz="1600" dirty="0">
                <a:latin typeface="Consolas"/>
                <a:cs typeface="Consolas"/>
              </a:rPr>
              <a:t> </a:t>
            </a:r>
            <a:r>
              <a:rPr lang="en-US" sz="1600" dirty="0" err="1">
                <a:latin typeface="Consolas"/>
                <a:cs typeface="Consolas"/>
              </a:rPr>
              <a:t>ptr</a:t>
            </a:r>
            <a:r>
              <a:rPr lang="en-US" sz="1600" dirty="0">
                <a:latin typeface="Consolas"/>
                <a:cs typeface="Consolas"/>
              </a:rPr>
              <a:t>  (ccl::make-</a:t>
            </a:r>
            <a:r>
              <a:rPr lang="en-US" sz="1600" dirty="0" err="1">
                <a:latin typeface="Consolas"/>
                <a:cs typeface="Consolas"/>
              </a:rPr>
              <a:t>cstring</a:t>
            </a:r>
            <a:r>
              <a:rPr lang="en-US" sz="1600" dirty="0">
                <a:latin typeface="Consolas"/>
                <a:cs typeface="Consolas"/>
              </a:rPr>
              <a:t> buffer))</a:t>
            </a:r>
          </a:p>
          <a:p>
            <a:pPr marL="0" indent="0">
              <a:buNone/>
            </a:pPr>
            <a:r>
              <a:rPr lang="en-US" sz="1600" dirty="0">
                <a:latin typeface="Consolas"/>
                <a:cs typeface="Consolas"/>
              </a:rPr>
              <a:t>  (</a:t>
            </a:r>
            <a:r>
              <a:rPr lang="en-US" sz="1600" dirty="0" err="1">
                <a:latin typeface="Consolas"/>
                <a:cs typeface="Consolas"/>
              </a:rPr>
              <a:t>setq</a:t>
            </a:r>
            <a:r>
              <a:rPr lang="en-US" sz="1600" dirty="0">
                <a:latin typeface="Consolas"/>
                <a:cs typeface="Consolas"/>
              </a:rPr>
              <a:t> ret  (ccl::external-call "</a:t>
            </a:r>
            <a:r>
              <a:rPr lang="en-US" sz="1600" dirty="0" err="1">
                <a:latin typeface="Consolas"/>
                <a:cs typeface="Consolas"/>
              </a:rPr>
              <a:t>syscall</a:t>
            </a:r>
            <a:r>
              <a:rPr lang="en-US" sz="1600" dirty="0">
                <a:latin typeface="Consolas"/>
                <a:cs typeface="Consolas"/>
              </a:rPr>
              <a:t>"</a:t>
            </a:r>
          </a:p>
          <a:p>
            <a:pPr marL="0" indent="0">
              <a:buNone/>
            </a:pPr>
            <a:r>
              <a:rPr lang="en-US" sz="1600" dirty="0">
                <a:latin typeface="Consolas"/>
                <a:cs typeface="Consolas"/>
              </a:rPr>
              <a:t>                                 :unsigned-</a:t>
            </a:r>
            <a:r>
              <a:rPr lang="en-US" sz="1600" dirty="0" err="1">
                <a:latin typeface="Consolas"/>
                <a:cs typeface="Consolas"/>
              </a:rPr>
              <a:t>int</a:t>
            </a:r>
            <a:r>
              <a:rPr lang="en-US" sz="1600" dirty="0">
                <a:latin typeface="Consolas"/>
                <a:cs typeface="Consolas"/>
              </a:rPr>
              <a:t> 1</a:t>
            </a:r>
          </a:p>
          <a:p>
            <a:pPr marL="0" indent="0">
              <a:buNone/>
            </a:pPr>
            <a:r>
              <a:rPr lang="en-US" sz="1600" dirty="0">
                <a:latin typeface="Consolas"/>
                <a:cs typeface="Consolas"/>
              </a:rPr>
              <a:t>                                 :unsigned-</a:t>
            </a:r>
            <a:r>
              <a:rPr lang="en-US" sz="1600" dirty="0" err="1">
                <a:latin typeface="Consolas"/>
                <a:cs typeface="Consolas"/>
              </a:rPr>
              <a:t>int</a:t>
            </a:r>
            <a:r>
              <a:rPr lang="en-US" sz="1600" dirty="0">
                <a:latin typeface="Consolas"/>
                <a:cs typeface="Consolas"/>
              </a:rPr>
              <a:t> </a:t>
            </a:r>
            <a:r>
              <a:rPr lang="en-US" sz="1600" dirty="0" err="1">
                <a:latin typeface="Consolas"/>
                <a:cs typeface="Consolas"/>
              </a:rPr>
              <a:t>filedes</a:t>
            </a:r>
            <a:endParaRPr lang="en-US" sz="1600" dirty="0">
              <a:latin typeface="Consolas"/>
              <a:cs typeface="Consolas"/>
            </a:endParaRPr>
          </a:p>
          <a:p>
            <a:pPr marL="0" indent="0">
              <a:buNone/>
            </a:pPr>
            <a:r>
              <a:rPr lang="en-US" sz="1600" dirty="0">
                <a:latin typeface="Consolas"/>
                <a:cs typeface="Consolas"/>
              </a:rPr>
              <a:t>                                 :address </a:t>
            </a:r>
            <a:r>
              <a:rPr lang="en-US" sz="1600" dirty="0" err="1">
                <a:latin typeface="Consolas"/>
                <a:cs typeface="Consolas"/>
              </a:rPr>
              <a:t>ptr</a:t>
            </a:r>
            <a:endParaRPr lang="en-US" sz="1600" dirty="0">
              <a:latin typeface="Consolas"/>
              <a:cs typeface="Consolas"/>
            </a:endParaRPr>
          </a:p>
          <a:p>
            <a:pPr marL="0" indent="0">
              <a:buNone/>
            </a:pPr>
            <a:r>
              <a:rPr lang="en-US" sz="1600" dirty="0">
                <a:latin typeface="Consolas"/>
                <a:cs typeface="Consolas"/>
              </a:rPr>
              <a:t>                                 :unsigned-</a:t>
            </a:r>
            <a:r>
              <a:rPr lang="en-US" sz="1600" dirty="0" err="1">
                <a:latin typeface="Consolas"/>
                <a:cs typeface="Consolas"/>
              </a:rPr>
              <a:t>int</a:t>
            </a:r>
            <a:r>
              <a:rPr lang="en-US" sz="1600" dirty="0">
                <a:latin typeface="Consolas"/>
                <a:cs typeface="Consolas"/>
              </a:rPr>
              <a:t> </a:t>
            </a:r>
            <a:r>
              <a:rPr lang="en-US" sz="1600" dirty="0" err="1">
                <a:latin typeface="Consolas"/>
                <a:cs typeface="Consolas"/>
              </a:rPr>
              <a:t>nbytes</a:t>
            </a:r>
            <a:endParaRPr lang="en-US" sz="1600" dirty="0">
              <a:latin typeface="Consolas"/>
              <a:cs typeface="Consolas"/>
            </a:endParaRPr>
          </a:p>
          <a:p>
            <a:pPr marL="0" indent="0">
              <a:buNone/>
            </a:pPr>
            <a:r>
              <a:rPr lang="en-US" sz="1600" dirty="0">
                <a:latin typeface="Consolas"/>
                <a:cs typeface="Consolas"/>
              </a:rPr>
              <a:t>                                 :unsigned-</a:t>
            </a:r>
            <a:r>
              <a:rPr lang="en-US" sz="1600" dirty="0" err="1">
                <a:latin typeface="Consolas"/>
                <a:cs typeface="Consolas"/>
              </a:rPr>
              <a:t>int</a:t>
            </a:r>
            <a:r>
              <a:rPr lang="en-US" sz="1600" dirty="0">
                <a:latin typeface="Consolas"/>
                <a:cs typeface="Consolas"/>
              </a:rPr>
              <a:t>))</a:t>
            </a:r>
          </a:p>
          <a:p>
            <a:pPr marL="0" indent="0">
              <a:buNone/>
            </a:pPr>
            <a:r>
              <a:rPr lang="en-US" sz="1600" dirty="0">
                <a:latin typeface="Consolas"/>
                <a:cs typeface="Consolas"/>
              </a:rPr>
              <a:t>  (ccl::dispose-heap-</a:t>
            </a:r>
            <a:r>
              <a:rPr lang="en-US" sz="1600" dirty="0" err="1">
                <a:latin typeface="Consolas"/>
                <a:cs typeface="Consolas"/>
              </a:rPr>
              <a:t>ivector</a:t>
            </a:r>
            <a:r>
              <a:rPr lang="en-US" sz="1600" dirty="0">
                <a:latin typeface="Consolas"/>
                <a:cs typeface="Consolas"/>
              </a:rPr>
              <a:t> </a:t>
            </a:r>
            <a:r>
              <a:rPr lang="en-US" sz="1600" dirty="0" err="1">
                <a:latin typeface="Consolas"/>
                <a:cs typeface="Consolas"/>
              </a:rPr>
              <a:t>ptr</a:t>
            </a:r>
            <a:r>
              <a:rPr lang="en-US" sz="1600" dirty="0">
                <a:latin typeface="Consolas"/>
                <a:cs typeface="Consolas"/>
              </a:rPr>
              <a:t>)</a:t>
            </a:r>
          </a:p>
          <a:p>
            <a:pPr marL="0" indent="0">
              <a:buNone/>
            </a:pPr>
            <a:r>
              <a:rPr lang="en-US" sz="1600" dirty="0">
                <a:latin typeface="Consolas"/>
                <a:cs typeface="Consolas"/>
              </a:rPr>
              <a:t>  (cons ret nil)</a:t>
            </a:r>
            <a:r>
              <a:rPr lang="en-US" sz="1600" dirty="0" smtClean="0">
                <a:latin typeface="Consolas"/>
                <a:cs typeface="Consolas"/>
              </a:rPr>
              <a:t>)</a:t>
            </a:r>
          </a:p>
          <a:p>
            <a:pPr marL="0" indent="0">
              <a:buNone/>
            </a:pPr>
            <a:r>
              <a:rPr lang="en-US" dirty="0" smtClean="0"/>
              <a:t> </a:t>
            </a:r>
            <a:endParaRPr lang="en-US" dirty="0"/>
          </a:p>
        </p:txBody>
      </p:sp>
    </p:spTree>
    <p:extLst>
      <p:ext uri="{BB962C8B-B14F-4D97-AF65-F5344CB8AC3E}">
        <p14:creationId xmlns:p14="http://schemas.microsoft.com/office/powerpoint/2010/main" val="74483236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latin typeface="Goudy Old Style"/>
                <a:cs typeface="Goudy Old Style"/>
              </a:rPr>
              <a:t>The prototype (contd.)</a:t>
            </a:r>
            <a:endParaRPr lang="en-US" dirty="0">
              <a:latin typeface="Goudy Old Style"/>
              <a:cs typeface="Goudy Old Style"/>
            </a:endParaRPr>
          </a:p>
        </p:txBody>
      </p:sp>
      <p:sp>
        <p:nvSpPr>
          <p:cNvPr id="3" name="Content Placeholder 2"/>
          <p:cNvSpPr>
            <a:spLocks noGrp="1"/>
          </p:cNvSpPr>
          <p:nvPr>
            <p:ph idx="1"/>
          </p:nvPr>
        </p:nvSpPr>
        <p:spPr>
          <a:xfrm>
            <a:off x="457200" y="2027237"/>
            <a:ext cx="8229600" cy="4373563"/>
          </a:xfrm>
        </p:spPr>
        <p:txBody>
          <a:bodyPr>
            <a:normAutofit fontScale="92500" lnSpcReduction="10000"/>
          </a:bodyPr>
          <a:lstStyle/>
          <a:p>
            <a:r>
              <a:rPr lang="en-US" dirty="0" smtClean="0">
                <a:latin typeface="Goudy Old Style"/>
                <a:cs typeface="Goudy Old Style"/>
              </a:rPr>
              <a:t>The ACL2 interface consists of a stub definition of the same methods as the common lisp ones.</a:t>
            </a:r>
          </a:p>
          <a:p>
            <a:endParaRPr lang="en-US" dirty="0" smtClean="0">
              <a:latin typeface="Goudy Old Style"/>
              <a:cs typeface="Goudy Old Style"/>
            </a:endParaRPr>
          </a:p>
          <a:p>
            <a:r>
              <a:rPr lang="en-US" dirty="0" smtClean="0">
                <a:latin typeface="Goudy Old Style"/>
                <a:cs typeface="Goudy Old Style"/>
              </a:rPr>
              <a:t>The model restricts the theorem prover from proving anything else other than the theorems that have been explicitly stated about the stubs. </a:t>
            </a:r>
            <a:r>
              <a:rPr lang="en-US" dirty="0" smtClean="0">
                <a:latin typeface="Goudy Old Style"/>
                <a:cs typeface="Goudy Old Style"/>
              </a:rPr>
              <a:t>(or more with Matt’s latest work)</a:t>
            </a:r>
            <a:endParaRPr lang="en-US" dirty="0" smtClean="0">
              <a:latin typeface="Goudy Old Style"/>
              <a:cs typeface="Goudy Old Style"/>
            </a:endParaRPr>
          </a:p>
          <a:p>
            <a:endParaRPr lang="en-US" dirty="0" smtClean="0">
              <a:latin typeface="Goudy Old Style"/>
              <a:cs typeface="Goudy Old Style"/>
            </a:endParaRPr>
          </a:p>
          <a:p>
            <a:r>
              <a:rPr lang="en-US" dirty="0" smtClean="0">
                <a:latin typeface="Goudy Old Style"/>
                <a:cs typeface="Goudy Old Style"/>
              </a:rPr>
              <a:t>Matt will talk about this part in detail later.</a:t>
            </a:r>
          </a:p>
        </p:txBody>
      </p:sp>
    </p:spTree>
    <p:extLst>
      <p:ext uri="{BB962C8B-B14F-4D97-AF65-F5344CB8AC3E}">
        <p14:creationId xmlns:p14="http://schemas.microsoft.com/office/powerpoint/2010/main" val="183925988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r>
              <a:rPr lang="en-US" dirty="0" smtClean="0">
                <a:latin typeface="Goudy Old Style"/>
                <a:cs typeface="Goudy Old Style"/>
              </a:rPr>
              <a:t>Integrating with the Y86 model</a:t>
            </a:r>
            <a:endParaRPr lang="en-US" dirty="0">
              <a:latin typeface="Goudy Old Style"/>
              <a:cs typeface="Goudy Old Style"/>
            </a:endParaRPr>
          </a:p>
        </p:txBody>
      </p:sp>
      <p:sp>
        <p:nvSpPr>
          <p:cNvPr id="3" name="Content Placeholder 2"/>
          <p:cNvSpPr>
            <a:spLocks noGrp="1"/>
          </p:cNvSpPr>
          <p:nvPr>
            <p:ph idx="1"/>
          </p:nvPr>
        </p:nvSpPr>
        <p:spPr/>
        <p:txBody>
          <a:bodyPr>
            <a:normAutofit lnSpcReduction="10000"/>
          </a:bodyPr>
          <a:lstStyle/>
          <a:p>
            <a:r>
              <a:rPr lang="en-US" dirty="0" smtClean="0">
                <a:latin typeface="Goudy Old Style"/>
                <a:cs typeface="Goudy Old Style"/>
              </a:rPr>
              <a:t>The </a:t>
            </a:r>
            <a:r>
              <a:rPr lang="en-US" dirty="0" err="1" smtClean="0">
                <a:latin typeface="Goudy Old Style"/>
                <a:cs typeface="Goudy Old Style"/>
              </a:rPr>
              <a:t>syscall</a:t>
            </a:r>
            <a:r>
              <a:rPr lang="en-US" dirty="0" smtClean="0">
                <a:latin typeface="Goudy Old Style"/>
                <a:cs typeface="Goudy Old Style"/>
              </a:rPr>
              <a:t> instruction requires the arrangement of parameters in the following format:</a:t>
            </a:r>
          </a:p>
          <a:p>
            <a:pPr lvl="1"/>
            <a:r>
              <a:rPr lang="en-US" dirty="0" smtClean="0">
                <a:latin typeface="Goudy Old Style"/>
                <a:cs typeface="Goudy Old Style"/>
              </a:rPr>
              <a:t>System call id in %</a:t>
            </a:r>
            <a:r>
              <a:rPr lang="en-US" dirty="0" err="1" smtClean="0">
                <a:latin typeface="Goudy Old Style"/>
                <a:cs typeface="Goudy Old Style"/>
              </a:rPr>
              <a:t>eax</a:t>
            </a:r>
            <a:endParaRPr lang="en-US" dirty="0" smtClean="0">
              <a:latin typeface="Goudy Old Style"/>
              <a:cs typeface="Goudy Old Style"/>
            </a:endParaRPr>
          </a:p>
          <a:p>
            <a:pPr lvl="1"/>
            <a:r>
              <a:rPr lang="en-US" dirty="0" smtClean="0">
                <a:latin typeface="Goudy Old Style"/>
                <a:cs typeface="Goudy Old Style"/>
              </a:rPr>
              <a:t>Parameters in %</a:t>
            </a:r>
            <a:r>
              <a:rPr lang="en-US" dirty="0" err="1" smtClean="0">
                <a:latin typeface="Goudy Old Style"/>
                <a:cs typeface="Goudy Old Style"/>
              </a:rPr>
              <a:t>edi</a:t>
            </a:r>
            <a:r>
              <a:rPr lang="en-US" dirty="0" smtClean="0">
                <a:latin typeface="Goudy Old Style"/>
                <a:cs typeface="Goudy Old Style"/>
              </a:rPr>
              <a:t>, %</a:t>
            </a:r>
            <a:r>
              <a:rPr lang="en-US" dirty="0" err="1" smtClean="0">
                <a:latin typeface="Goudy Old Style"/>
                <a:cs typeface="Goudy Old Style"/>
              </a:rPr>
              <a:t>esi</a:t>
            </a:r>
            <a:r>
              <a:rPr lang="en-US" dirty="0" smtClean="0">
                <a:latin typeface="Goudy Old Style"/>
                <a:cs typeface="Goudy Old Style"/>
              </a:rPr>
              <a:t>, %</a:t>
            </a:r>
            <a:r>
              <a:rPr lang="en-US" dirty="0" err="1" smtClean="0">
                <a:latin typeface="Goudy Old Style"/>
                <a:cs typeface="Goudy Old Style"/>
              </a:rPr>
              <a:t>edx</a:t>
            </a:r>
            <a:r>
              <a:rPr lang="en-US" dirty="0" smtClean="0">
                <a:latin typeface="Goudy Old Style"/>
                <a:cs typeface="Goudy Old Style"/>
              </a:rPr>
              <a:t> respectively</a:t>
            </a:r>
          </a:p>
          <a:p>
            <a:pPr lvl="1"/>
            <a:endParaRPr lang="en-US" dirty="0" smtClean="0">
              <a:latin typeface="Goudy Old Style"/>
              <a:cs typeface="Goudy Old Style"/>
            </a:endParaRPr>
          </a:p>
          <a:p>
            <a:r>
              <a:rPr lang="en-US" dirty="0" smtClean="0">
                <a:latin typeface="Goudy Old Style"/>
                <a:cs typeface="Goudy Old Style"/>
              </a:rPr>
              <a:t>An instruction #xD0 was added to the Y86-basic model. On %</a:t>
            </a:r>
            <a:r>
              <a:rPr lang="en-US" dirty="0" err="1" smtClean="0">
                <a:latin typeface="Goudy Old Style"/>
                <a:cs typeface="Goudy Old Style"/>
              </a:rPr>
              <a:t>eip</a:t>
            </a:r>
            <a:r>
              <a:rPr lang="en-US" dirty="0" smtClean="0">
                <a:latin typeface="Goudy Old Style"/>
                <a:cs typeface="Goudy Old Style"/>
              </a:rPr>
              <a:t> = #xD0, the y86-step function calls into the y86-syscall method, the </a:t>
            </a:r>
            <a:r>
              <a:rPr lang="en-US" dirty="0" err="1" smtClean="0">
                <a:latin typeface="Goudy Old Style"/>
                <a:cs typeface="Goudy Old Style"/>
              </a:rPr>
              <a:t>syscall</a:t>
            </a:r>
            <a:r>
              <a:rPr lang="en-US" dirty="0" smtClean="0">
                <a:latin typeface="Goudy Old Style"/>
                <a:cs typeface="Goudy Old Style"/>
              </a:rPr>
              <a:t> handler</a:t>
            </a:r>
          </a:p>
        </p:txBody>
      </p:sp>
    </p:spTree>
    <p:extLst>
      <p:ext uri="{BB962C8B-B14F-4D97-AF65-F5344CB8AC3E}">
        <p14:creationId xmlns:p14="http://schemas.microsoft.com/office/powerpoint/2010/main" val="459142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dirty="0" smtClean="0">
                <a:latin typeface="Goudy Old Style"/>
                <a:cs typeface="Goudy Old Style"/>
              </a:rPr>
              <a:t>Integrating with the Y86 model (contd.)</a:t>
            </a:r>
            <a:endParaRPr lang="en-US" dirty="0">
              <a:latin typeface="Goudy Old Style"/>
              <a:cs typeface="Goudy Old Style"/>
            </a:endParaRPr>
          </a:p>
        </p:txBody>
      </p:sp>
      <p:sp>
        <p:nvSpPr>
          <p:cNvPr id="3" name="Content Placeholder 2"/>
          <p:cNvSpPr>
            <a:spLocks noGrp="1"/>
          </p:cNvSpPr>
          <p:nvPr>
            <p:ph idx="1"/>
          </p:nvPr>
        </p:nvSpPr>
        <p:spPr/>
        <p:txBody>
          <a:bodyPr>
            <a:normAutofit/>
          </a:bodyPr>
          <a:lstStyle/>
          <a:p>
            <a:r>
              <a:rPr lang="en-US" sz="2800" dirty="0" smtClean="0">
                <a:latin typeface="Goudy Old Style"/>
                <a:cs typeface="Goudy Old Style"/>
              </a:rPr>
              <a:t>The </a:t>
            </a:r>
            <a:r>
              <a:rPr lang="en-US" sz="2800" dirty="0" err="1" smtClean="0">
                <a:latin typeface="Goudy Old Style"/>
                <a:cs typeface="Goudy Old Style"/>
              </a:rPr>
              <a:t>syscall</a:t>
            </a:r>
            <a:r>
              <a:rPr lang="en-US" sz="2800" dirty="0" smtClean="0">
                <a:latin typeface="Goudy Old Style"/>
                <a:cs typeface="Goudy Old Style"/>
              </a:rPr>
              <a:t> handler reads %</a:t>
            </a:r>
            <a:r>
              <a:rPr lang="en-US" sz="2800" dirty="0" err="1" smtClean="0">
                <a:latin typeface="Goudy Old Style"/>
                <a:cs typeface="Goudy Old Style"/>
              </a:rPr>
              <a:t>eax</a:t>
            </a:r>
            <a:r>
              <a:rPr lang="en-US" sz="2800" dirty="0" smtClean="0">
                <a:latin typeface="Goudy Old Style"/>
                <a:cs typeface="Goudy Old Style"/>
              </a:rPr>
              <a:t> and calls the appropriate Y86 system call method.</a:t>
            </a:r>
          </a:p>
          <a:p>
            <a:endParaRPr lang="en-US" sz="2800" dirty="0" smtClean="0">
              <a:latin typeface="Goudy Old Style"/>
              <a:cs typeface="Goudy Old Style"/>
            </a:endParaRPr>
          </a:p>
          <a:p>
            <a:r>
              <a:rPr lang="en-US" sz="2800" dirty="0" smtClean="0">
                <a:latin typeface="Goudy Old Style"/>
                <a:cs typeface="Goudy Old Style"/>
              </a:rPr>
              <a:t>Example: (Y86-syscall-open </a:t>
            </a:r>
            <a:r>
              <a:rPr lang="en-US" sz="2800" dirty="0" err="1" smtClean="0">
                <a:latin typeface="Goudy Old Style"/>
                <a:cs typeface="Goudy Old Style"/>
              </a:rPr>
              <a:t>clk</a:t>
            </a:r>
            <a:r>
              <a:rPr lang="en-US" sz="2800" dirty="0" smtClean="0">
                <a:latin typeface="Goudy Old Style"/>
                <a:cs typeface="Goudy Old Style"/>
              </a:rPr>
              <a:t> x86-32)</a:t>
            </a:r>
          </a:p>
          <a:p>
            <a:pPr lvl="1"/>
            <a:r>
              <a:rPr lang="en-US" sz="2400" dirty="0" smtClean="0">
                <a:latin typeface="Goudy Old Style"/>
                <a:cs typeface="Goudy Old Style"/>
              </a:rPr>
              <a:t>%</a:t>
            </a:r>
            <a:r>
              <a:rPr lang="en-US" sz="2400" dirty="0" err="1" smtClean="0">
                <a:latin typeface="Goudy Old Style"/>
                <a:cs typeface="Goudy Old Style"/>
              </a:rPr>
              <a:t>edi</a:t>
            </a:r>
            <a:r>
              <a:rPr lang="en-US" sz="2400" dirty="0" smtClean="0">
                <a:latin typeface="Goudy Old Style"/>
                <a:cs typeface="Goudy Old Style"/>
              </a:rPr>
              <a:t> </a:t>
            </a:r>
            <a:r>
              <a:rPr lang="en-US" sz="2400" dirty="0" smtClean="0">
                <a:latin typeface="Goudy Old Style"/>
                <a:cs typeface="Goudy Old Style"/>
                <a:sym typeface="Wingdings"/>
              </a:rPr>
              <a:t> pointer to file path</a:t>
            </a:r>
          </a:p>
          <a:p>
            <a:pPr lvl="1"/>
            <a:r>
              <a:rPr lang="en-US" sz="2400" dirty="0" smtClean="0">
                <a:latin typeface="Goudy Old Style"/>
                <a:cs typeface="Goudy Old Style"/>
                <a:sym typeface="Wingdings"/>
              </a:rPr>
              <a:t>%</a:t>
            </a:r>
            <a:r>
              <a:rPr lang="en-US" sz="2400" dirty="0" err="1" smtClean="0">
                <a:latin typeface="Goudy Old Style"/>
                <a:cs typeface="Goudy Old Style"/>
                <a:sym typeface="Wingdings"/>
              </a:rPr>
              <a:t>esi</a:t>
            </a:r>
            <a:r>
              <a:rPr lang="en-US" sz="2400" dirty="0" smtClean="0">
                <a:latin typeface="Goudy Old Style"/>
                <a:cs typeface="Goudy Old Style"/>
                <a:sym typeface="Wingdings"/>
              </a:rPr>
              <a:t>  flags</a:t>
            </a:r>
          </a:p>
          <a:p>
            <a:pPr lvl="1"/>
            <a:r>
              <a:rPr lang="en-US" sz="2400" dirty="0">
                <a:latin typeface="Goudy Old Style"/>
                <a:cs typeface="Goudy Old Style"/>
                <a:sym typeface="Wingdings"/>
              </a:rPr>
              <a:t>r</a:t>
            </a:r>
            <a:r>
              <a:rPr lang="en-US" sz="2400" dirty="0" smtClean="0">
                <a:latin typeface="Goudy Old Style"/>
                <a:cs typeface="Goudy Old Style"/>
                <a:sym typeface="Wingdings"/>
              </a:rPr>
              <a:t>etrieve the actual null-terminated path string </a:t>
            </a:r>
          </a:p>
          <a:p>
            <a:pPr lvl="1"/>
            <a:r>
              <a:rPr lang="en-US" sz="2400" dirty="0" smtClean="0">
                <a:latin typeface="Goudy Old Style"/>
                <a:cs typeface="Goudy Old Style"/>
                <a:sym typeface="Wingdings"/>
              </a:rPr>
              <a:t>call the  ACL2 </a:t>
            </a:r>
            <a:r>
              <a:rPr lang="en-US" sz="2400" dirty="0" err="1" smtClean="0">
                <a:latin typeface="Goudy Old Style"/>
                <a:cs typeface="Goudy Old Style"/>
                <a:sym typeface="Wingdings"/>
              </a:rPr>
              <a:t>interaface</a:t>
            </a:r>
            <a:r>
              <a:rPr lang="en-US" sz="2400" dirty="0" smtClean="0">
                <a:latin typeface="Goudy Old Style"/>
                <a:cs typeface="Goudy Old Style"/>
                <a:sym typeface="Wingdings"/>
              </a:rPr>
              <a:t> (</a:t>
            </a:r>
            <a:r>
              <a:rPr lang="en-US" sz="2400" dirty="0" err="1" smtClean="0">
                <a:latin typeface="Goudy Old Style"/>
                <a:cs typeface="Goudy Old Style"/>
                <a:sym typeface="Wingdings"/>
              </a:rPr>
              <a:t>syscall</a:t>
            </a:r>
            <a:r>
              <a:rPr lang="en-US" sz="2400" dirty="0" smtClean="0">
                <a:latin typeface="Goudy Old Style"/>
                <a:cs typeface="Goudy Old Style"/>
                <a:sym typeface="Wingdings"/>
              </a:rPr>
              <a:t>-open)</a:t>
            </a:r>
          </a:p>
          <a:p>
            <a:pPr lvl="1"/>
            <a:r>
              <a:rPr lang="en-US" sz="2400" dirty="0">
                <a:latin typeface="Goudy Old Style"/>
                <a:cs typeface="Goudy Old Style"/>
                <a:sym typeface="Wingdings"/>
              </a:rPr>
              <a:t>s</a:t>
            </a:r>
            <a:r>
              <a:rPr lang="en-US" sz="2400" dirty="0" smtClean="0">
                <a:latin typeface="Goudy Old Style"/>
                <a:cs typeface="Goudy Old Style"/>
                <a:sym typeface="Wingdings"/>
              </a:rPr>
              <a:t>et the return value to %</a:t>
            </a:r>
            <a:r>
              <a:rPr lang="en-US" sz="2400" dirty="0" err="1" smtClean="0">
                <a:latin typeface="Goudy Old Style"/>
                <a:cs typeface="Goudy Old Style"/>
                <a:sym typeface="Wingdings"/>
              </a:rPr>
              <a:t>eax</a:t>
            </a:r>
            <a:endParaRPr lang="en-US" sz="2400" dirty="0">
              <a:latin typeface="Goudy Old Style"/>
              <a:cs typeface="Goudy Old Style"/>
            </a:endParaRPr>
          </a:p>
        </p:txBody>
      </p:sp>
    </p:spTree>
    <p:extLst>
      <p:ext uri="{BB962C8B-B14F-4D97-AF65-F5344CB8AC3E}">
        <p14:creationId xmlns:p14="http://schemas.microsoft.com/office/powerpoint/2010/main" val="319739662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Goudy Old Style"/>
                <a:cs typeface="Goudy Old Style"/>
              </a:rPr>
              <a:t>Integrating with the Y86 model (contd.)</a:t>
            </a:r>
            <a:endParaRPr lang="en-US" dirty="0"/>
          </a:p>
        </p:txBody>
      </p:sp>
      <p:sp>
        <p:nvSpPr>
          <p:cNvPr id="3" name="Content Placeholder 2"/>
          <p:cNvSpPr>
            <a:spLocks noGrp="1"/>
          </p:cNvSpPr>
          <p:nvPr>
            <p:ph idx="1"/>
          </p:nvPr>
        </p:nvSpPr>
        <p:spPr/>
        <p:txBody>
          <a:bodyPr/>
          <a:lstStyle/>
          <a:p>
            <a:r>
              <a:rPr lang="en-US" dirty="0" smtClean="0">
                <a:latin typeface="Goudy Old Style"/>
                <a:cs typeface="Goudy Old Style"/>
              </a:rPr>
              <a:t>Other minor changes:</a:t>
            </a:r>
          </a:p>
          <a:p>
            <a:pPr lvl="1"/>
            <a:r>
              <a:rPr lang="en-US" dirty="0">
                <a:latin typeface="Goudy Old Style"/>
                <a:cs typeface="Goudy Old Style"/>
              </a:rPr>
              <a:t>C</a:t>
            </a:r>
            <a:r>
              <a:rPr lang="en-US" dirty="0" smtClean="0">
                <a:latin typeface="Goudy Old Style"/>
                <a:cs typeface="Goudy Old Style"/>
              </a:rPr>
              <a:t>hanges to the recognizer: y86-prog</a:t>
            </a:r>
          </a:p>
          <a:p>
            <a:pPr lvl="1"/>
            <a:r>
              <a:rPr lang="en-US" dirty="0" smtClean="0">
                <a:latin typeface="Goudy Old Style"/>
                <a:cs typeface="Goudy Old Style"/>
              </a:rPr>
              <a:t>Changes to the </a:t>
            </a:r>
            <a:r>
              <a:rPr lang="en-US" dirty="0">
                <a:latin typeface="Goudy Old Style"/>
                <a:cs typeface="Goudy Old Style"/>
              </a:rPr>
              <a:t>b</a:t>
            </a:r>
            <a:r>
              <a:rPr lang="en-US" dirty="0" smtClean="0">
                <a:latin typeface="Goudy Old Style"/>
                <a:cs typeface="Goudy Old Style"/>
              </a:rPr>
              <a:t>yte code writer: y86-asm </a:t>
            </a:r>
          </a:p>
          <a:p>
            <a:pPr lvl="1"/>
            <a:endParaRPr lang="en-US" dirty="0" smtClean="0">
              <a:latin typeface="Goudy Old Style"/>
              <a:cs typeface="Goudy Old Style"/>
            </a:endParaRPr>
          </a:p>
        </p:txBody>
      </p:sp>
    </p:spTree>
    <p:extLst>
      <p:ext uri="{BB962C8B-B14F-4D97-AF65-F5344CB8AC3E}">
        <p14:creationId xmlns:p14="http://schemas.microsoft.com/office/powerpoint/2010/main" val="402162342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1"/>
            <a:ext cx="3962400" cy="5638800"/>
          </a:xfrm>
        </p:spPr>
        <p:txBody>
          <a:bodyPr>
            <a:noAutofit/>
          </a:bodyPr>
          <a:lstStyle/>
          <a:p>
            <a:pPr marL="0" indent="0">
              <a:buNone/>
            </a:pPr>
            <a:r>
              <a:rPr lang="en-US" sz="1200" dirty="0">
                <a:latin typeface="Consolas"/>
                <a:cs typeface="Consolas"/>
              </a:rPr>
              <a:t>(</a:t>
            </a:r>
            <a:r>
              <a:rPr lang="en-US" sz="1200" dirty="0" err="1">
                <a:latin typeface="Consolas"/>
                <a:cs typeface="Consolas"/>
              </a:rPr>
              <a:t>defun</a:t>
            </a:r>
            <a:r>
              <a:rPr lang="en-US" sz="1200" dirty="0">
                <a:latin typeface="Consolas"/>
                <a:cs typeface="Consolas"/>
              </a:rPr>
              <a:t> y86-syscall-open (</a:t>
            </a:r>
            <a:r>
              <a:rPr lang="en-US" sz="1200" dirty="0" err="1">
                <a:latin typeface="Consolas"/>
                <a:cs typeface="Consolas"/>
              </a:rPr>
              <a:t>clk</a:t>
            </a:r>
            <a:r>
              <a:rPr lang="en-US" sz="1200" dirty="0">
                <a:latin typeface="Consolas"/>
                <a:cs typeface="Consolas"/>
              </a:rPr>
              <a:t> x86-32)</a:t>
            </a:r>
          </a:p>
          <a:p>
            <a:pPr marL="0" indent="0">
              <a:buNone/>
            </a:pPr>
            <a:r>
              <a:rPr lang="en-US" sz="1200" dirty="0">
                <a:latin typeface="Consolas"/>
                <a:cs typeface="Consolas"/>
              </a:rPr>
              <a:t>  (declare (</a:t>
            </a:r>
            <a:r>
              <a:rPr lang="en-US" sz="1200" dirty="0" err="1">
                <a:latin typeface="Consolas"/>
                <a:cs typeface="Consolas"/>
              </a:rPr>
              <a:t>xargs</a:t>
            </a:r>
            <a:r>
              <a:rPr lang="en-US" sz="1200" dirty="0">
                <a:latin typeface="Consolas"/>
                <a:cs typeface="Consolas"/>
              </a:rPr>
              <a:t> :</a:t>
            </a:r>
            <a:r>
              <a:rPr lang="en-US" sz="1200" dirty="0" err="1">
                <a:latin typeface="Consolas"/>
                <a:cs typeface="Consolas"/>
              </a:rPr>
              <a:t>stobjs</a:t>
            </a:r>
            <a:r>
              <a:rPr lang="en-US" sz="1200" dirty="0">
                <a:latin typeface="Consolas"/>
                <a:cs typeface="Consolas"/>
              </a:rPr>
              <a:t> (x86-32)</a:t>
            </a:r>
          </a:p>
          <a:p>
            <a:pPr marL="0" indent="0">
              <a:buNone/>
            </a:pPr>
            <a:r>
              <a:rPr lang="en-US" sz="1200" dirty="0">
                <a:latin typeface="Consolas"/>
                <a:cs typeface="Consolas"/>
              </a:rPr>
              <a:t>                  :guard (</a:t>
            </a:r>
            <a:r>
              <a:rPr lang="en-US" sz="1200" dirty="0" err="1">
                <a:latin typeface="Consolas"/>
                <a:cs typeface="Consolas"/>
              </a:rPr>
              <a:t>natp</a:t>
            </a:r>
            <a:r>
              <a:rPr lang="en-US" sz="1200" dirty="0">
                <a:latin typeface="Consolas"/>
                <a:cs typeface="Consolas"/>
              </a:rPr>
              <a:t> </a:t>
            </a:r>
            <a:r>
              <a:rPr lang="en-US" sz="1200" dirty="0" err="1">
                <a:latin typeface="Consolas"/>
                <a:cs typeface="Consolas"/>
              </a:rPr>
              <a:t>clk</a:t>
            </a:r>
            <a:r>
              <a:rPr lang="en-US" sz="1200" dirty="0">
                <a:latin typeface="Consolas"/>
                <a:cs typeface="Consolas"/>
              </a:rPr>
              <a:t>)))</a:t>
            </a:r>
          </a:p>
          <a:p>
            <a:pPr marL="0" indent="0">
              <a:buNone/>
            </a:pPr>
            <a:r>
              <a:rPr lang="en-US" sz="1200" dirty="0">
                <a:latin typeface="Consolas"/>
                <a:cs typeface="Consolas"/>
              </a:rPr>
              <a:t>  (b*</a:t>
            </a:r>
          </a:p>
          <a:p>
            <a:pPr marL="0" indent="0">
              <a:buNone/>
            </a:pPr>
            <a:r>
              <a:rPr lang="en-US" sz="1200" dirty="0">
                <a:latin typeface="Consolas"/>
                <a:cs typeface="Consolas"/>
              </a:rPr>
              <a:t>   ((pc (</a:t>
            </a:r>
            <a:r>
              <a:rPr lang="en-US" sz="1200" dirty="0" err="1">
                <a:latin typeface="Consolas"/>
                <a:cs typeface="Consolas"/>
              </a:rPr>
              <a:t>eip</a:t>
            </a:r>
            <a:r>
              <a:rPr lang="en-US" sz="1200" dirty="0">
                <a:latin typeface="Consolas"/>
                <a:cs typeface="Consolas"/>
              </a:rPr>
              <a:t> x86-32))</a:t>
            </a:r>
          </a:p>
          <a:p>
            <a:pPr marL="0" indent="0">
              <a:buNone/>
            </a:pPr>
            <a:endParaRPr lang="en-US" sz="1200" dirty="0">
              <a:latin typeface="Consolas"/>
              <a:cs typeface="Consolas"/>
            </a:endParaRPr>
          </a:p>
          <a:p>
            <a:pPr marL="0" indent="0">
              <a:buNone/>
            </a:pPr>
            <a:r>
              <a:rPr lang="en-US" sz="1200" dirty="0">
                <a:latin typeface="Consolas"/>
                <a:cs typeface="Consolas"/>
              </a:rPr>
              <a:t>    ;; Memory Probe</a:t>
            </a:r>
          </a:p>
          <a:p>
            <a:pPr marL="0" indent="0">
              <a:buNone/>
            </a:pPr>
            <a:r>
              <a:rPr lang="en-US" sz="1200" dirty="0">
                <a:latin typeface="Consolas"/>
                <a:cs typeface="Consolas"/>
              </a:rPr>
              <a:t>    ((if (&lt; *2^32-2* pc))</a:t>
            </a:r>
          </a:p>
          <a:p>
            <a:pPr marL="0" indent="0">
              <a:buNone/>
            </a:pPr>
            <a:r>
              <a:rPr lang="en-US" sz="1200" dirty="0">
                <a:latin typeface="Consolas"/>
                <a:cs typeface="Consolas"/>
              </a:rPr>
              <a:t>     (!</a:t>
            </a:r>
            <a:r>
              <a:rPr lang="en-US" sz="1200" dirty="0" err="1">
                <a:latin typeface="Consolas"/>
                <a:cs typeface="Consolas"/>
              </a:rPr>
              <a:t>ms</a:t>
            </a:r>
            <a:r>
              <a:rPr lang="en-US" sz="1200" dirty="0">
                <a:latin typeface="Consolas"/>
                <a:cs typeface="Consolas"/>
              </a:rPr>
              <a:t> (list :at-location pc</a:t>
            </a:r>
          </a:p>
          <a:p>
            <a:pPr marL="0" indent="0">
              <a:buNone/>
            </a:pPr>
            <a:r>
              <a:rPr lang="en-US" sz="1200" dirty="0">
                <a:latin typeface="Consolas"/>
                <a:cs typeface="Consolas"/>
              </a:rPr>
              <a:t>                :instruction '</a:t>
            </a:r>
            <a:r>
              <a:rPr lang="en-US" sz="1200" dirty="0" err="1">
                <a:latin typeface="Consolas"/>
                <a:cs typeface="Consolas"/>
              </a:rPr>
              <a:t>syscall</a:t>
            </a:r>
            <a:r>
              <a:rPr lang="en-US" sz="1200" dirty="0">
                <a:latin typeface="Consolas"/>
                <a:cs typeface="Consolas"/>
              </a:rPr>
              <a:t>-open</a:t>
            </a:r>
          </a:p>
          <a:p>
            <a:pPr marL="0" indent="0">
              <a:buNone/>
            </a:pPr>
            <a:r>
              <a:rPr lang="en-US" sz="1200" dirty="0">
                <a:latin typeface="Consolas"/>
                <a:cs typeface="Consolas"/>
              </a:rPr>
              <a:t>                :memory-probe nil</a:t>
            </a:r>
          </a:p>
          <a:p>
            <a:pPr marL="0" indent="0">
              <a:buNone/>
            </a:pPr>
            <a:r>
              <a:rPr lang="en-US" sz="1200" dirty="0">
                <a:latin typeface="Consolas"/>
                <a:cs typeface="Consolas"/>
              </a:rPr>
              <a:t>                :reason 'pc-overflow)</a:t>
            </a:r>
          </a:p>
          <a:p>
            <a:pPr marL="0" indent="0">
              <a:buNone/>
            </a:pPr>
            <a:r>
              <a:rPr lang="en-US" sz="1200" dirty="0">
                <a:latin typeface="Consolas"/>
                <a:cs typeface="Consolas"/>
              </a:rPr>
              <a:t>          x86-32))</a:t>
            </a:r>
          </a:p>
          <a:p>
            <a:pPr marL="0" indent="0">
              <a:buNone/>
            </a:pPr>
            <a:endParaRPr lang="en-US" sz="1200" dirty="0">
              <a:latin typeface="Consolas"/>
              <a:cs typeface="Consolas"/>
            </a:endParaRPr>
          </a:p>
          <a:p>
            <a:pPr marL="0" indent="0">
              <a:buNone/>
            </a:pPr>
            <a:r>
              <a:rPr lang="en-US" sz="1200" dirty="0">
                <a:latin typeface="Consolas"/>
                <a:cs typeface="Consolas"/>
              </a:rPr>
              <a:t>    (path-</a:t>
            </a:r>
            <a:r>
              <a:rPr lang="en-US" sz="1200" dirty="0" err="1">
                <a:latin typeface="Consolas"/>
                <a:cs typeface="Consolas"/>
              </a:rPr>
              <a:t>ptr</a:t>
            </a:r>
            <a:r>
              <a:rPr lang="en-US" sz="1200" dirty="0">
                <a:latin typeface="Consolas"/>
                <a:cs typeface="Consolas"/>
              </a:rPr>
              <a:t> (</a:t>
            </a:r>
            <a:r>
              <a:rPr lang="en-US" sz="1200" dirty="0" err="1">
                <a:latin typeface="Consolas"/>
                <a:cs typeface="Consolas"/>
              </a:rPr>
              <a:t>rgfi</a:t>
            </a:r>
            <a:r>
              <a:rPr lang="en-US" sz="1200" dirty="0">
                <a:latin typeface="Consolas"/>
                <a:cs typeface="Consolas"/>
              </a:rPr>
              <a:t> *</a:t>
            </a:r>
            <a:r>
              <a:rPr lang="en-US" sz="1200" dirty="0" err="1">
                <a:latin typeface="Consolas"/>
                <a:cs typeface="Consolas"/>
              </a:rPr>
              <a:t>mr-edi</a:t>
            </a:r>
            <a:r>
              <a:rPr lang="en-US" sz="1200" dirty="0">
                <a:latin typeface="Consolas"/>
                <a:cs typeface="Consolas"/>
              </a:rPr>
              <a:t>* x86-32))</a:t>
            </a:r>
          </a:p>
          <a:p>
            <a:pPr marL="0" indent="0">
              <a:buNone/>
            </a:pPr>
            <a:endParaRPr lang="en-US" sz="1200" dirty="0">
              <a:latin typeface="Consolas"/>
              <a:cs typeface="Consolas"/>
            </a:endParaRPr>
          </a:p>
          <a:p>
            <a:pPr marL="0" indent="0">
              <a:buNone/>
            </a:pPr>
            <a:r>
              <a:rPr lang="en-US" sz="1200" dirty="0">
                <a:latin typeface="Consolas"/>
                <a:cs typeface="Consolas"/>
              </a:rPr>
              <a:t>    ;; Path-</a:t>
            </a:r>
            <a:r>
              <a:rPr lang="en-US" sz="1200" dirty="0" err="1">
                <a:latin typeface="Consolas"/>
                <a:cs typeface="Consolas"/>
              </a:rPr>
              <a:t>ptr</a:t>
            </a:r>
            <a:r>
              <a:rPr lang="en-US" sz="1200" dirty="0">
                <a:latin typeface="Consolas"/>
                <a:cs typeface="Consolas"/>
              </a:rPr>
              <a:t> sanity check</a:t>
            </a:r>
          </a:p>
          <a:p>
            <a:pPr marL="0" indent="0">
              <a:buNone/>
            </a:pPr>
            <a:r>
              <a:rPr lang="en-US" sz="1200" dirty="0">
                <a:latin typeface="Consolas"/>
                <a:cs typeface="Consolas"/>
              </a:rPr>
              <a:t>    ((if (&lt; *</a:t>
            </a:r>
            <a:r>
              <a:rPr lang="en-US" sz="1200" dirty="0" err="1">
                <a:latin typeface="Consolas"/>
                <a:cs typeface="Consolas"/>
              </a:rPr>
              <a:t>mem</a:t>
            </a:r>
            <a:r>
              <a:rPr lang="en-US" sz="1200" dirty="0">
                <a:latin typeface="Consolas"/>
                <a:cs typeface="Consolas"/>
              </a:rPr>
              <a:t>-size-in-bytes* path-</a:t>
            </a:r>
            <a:r>
              <a:rPr lang="en-US" sz="1200" dirty="0" err="1">
                <a:latin typeface="Consolas"/>
                <a:cs typeface="Consolas"/>
              </a:rPr>
              <a:t>ptr</a:t>
            </a:r>
            <a:r>
              <a:rPr lang="en-US" sz="1200" dirty="0">
                <a:latin typeface="Consolas"/>
                <a:cs typeface="Consolas"/>
              </a:rPr>
              <a:t>))</a:t>
            </a:r>
          </a:p>
          <a:p>
            <a:pPr marL="0" indent="0">
              <a:buNone/>
            </a:pPr>
            <a:r>
              <a:rPr lang="en-US" sz="1200" dirty="0">
                <a:latin typeface="Consolas"/>
                <a:cs typeface="Consolas"/>
              </a:rPr>
              <a:t>     (!</a:t>
            </a:r>
            <a:r>
              <a:rPr lang="en-US" sz="1200" dirty="0" err="1">
                <a:latin typeface="Consolas"/>
                <a:cs typeface="Consolas"/>
              </a:rPr>
              <a:t>ms</a:t>
            </a:r>
            <a:r>
              <a:rPr lang="en-US" sz="1200" dirty="0">
                <a:latin typeface="Consolas"/>
                <a:cs typeface="Consolas"/>
              </a:rPr>
              <a:t> (list :at-location pc</a:t>
            </a:r>
          </a:p>
          <a:p>
            <a:pPr marL="0" indent="0">
              <a:buNone/>
            </a:pPr>
            <a:r>
              <a:rPr lang="en-US" sz="1200" dirty="0">
                <a:latin typeface="Consolas"/>
                <a:cs typeface="Consolas"/>
              </a:rPr>
              <a:t>                :instruction '</a:t>
            </a:r>
            <a:r>
              <a:rPr lang="en-US" sz="1200" dirty="0" err="1">
                <a:latin typeface="Consolas"/>
                <a:cs typeface="Consolas"/>
              </a:rPr>
              <a:t>syscall</a:t>
            </a:r>
            <a:r>
              <a:rPr lang="en-US" sz="1200" dirty="0">
                <a:latin typeface="Consolas"/>
                <a:cs typeface="Consolas"/>
              </a:rPr>
              <a:t>-open</a:t>
            </a:r>
          </a:p>
          <a:p>
            <a:pPr marL="0" indent="0">
              <a:buNone/>
            </a:pPr>
            <a:r>
              <a:rPr lang="en-US" sz="1200" dirty="0">
                <a:latin typeface="Consolas"/>
                <a:cs typeface="Consolas"/>
              </a:rPr>
              <a:t>                :reason '</a:t>
            </a:r>
            <a:r>
              <a:rPr lang="en-US" sz="1200" dirty="0" err="1">
                <a:latin typeface="Consolas"/>
                <a:cs typeface="Consolas"/>
              </a:rPr>
              <a:t>ptr</a:t>
            </a:r>
            <a:r>
              <a:rPr lang="en-US" sz="1200" dirty="0">
                <a:latin typeface="Consolas"/>
                <a:cs typeface="Consolas"/>
              </a:rPr>
              <a:t>-overflow)</a:t>
            </a:r>
          </a:p>
          <a:p>
            <a:pPr marL="0" indent="0">
              <a:buNone/>
            </a:pPr>
            <a:r>
              <a:rPr lang="en-US" sz="1200" dirty="0">
                <a:latin typeface="Consolas"/>
                <a:cs typeface="Consolas"/>
              </a:rPr>
              <a:t>          x86-32))</a:t>
            </a:r>
          </a:p>
          <a:p>
            <a:pPr marL="0" indent="0">
              <a:buNone/>
            </a:pPr>
            <a:endParaRPr lang="en-US" sz="1100" dirty="0"/>
          </a:p>
          <a:p>
            <a:pPr marL="0" indent="0">
              <a:buNone/>
            </a:pPr>
            <a:r>
              <a:rPr lang="en-US" sz="1100" dirty="0"/>
              <a:t>  </a:t>
            </a:r>
          </a:p>
        </p:txBody>
      </p:sp>
      <p:sp>
        <p:nvSpPr>
          <p:cNvPr id="5" name="Content Placeholder 2"/>
          <p:cNvSpPr txBox="1">
            <a:spLocks/>
          </p:cNvSpPr>
          <p:nvPr/>
        </p:nvSpPr>
        <p:spPr>
          <a:xfrm>
            <a:off x="4343400" y="685800"/>
            <a:ext cx="4343400" cy="571499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200" dirty="0" smtClean="0">
                <a:latin typeface="Consolas"/>
                <a:cs typeface="Consolas"/>
              </a:rPr>
              <a:t> (</a:t>
            </a:r>
            <a:r>
              <a:rPr lang="en-US" sz="1200" dirty="0" err="1" smtClean="0">
                <a:latin typeface="Consolas"/>
                <a:cs typeface="Consolas"/>
              </a:rPr>
              <a:t>oflags</a:t>
            </a:r>
            <a:r>
              <a:rPr lang="en-US" sz="1200" dirty="0" smtClean="0">
                <a:latin typeface="Consolas"/>
                <a:cs typeface="Consolas"/>
              </a:rPr>
              <a:t> (</a:t>
            </a:r>
            <a:r>
              <a:rPr lang="en-US" sz="1200" dirty="0" err="1" smtClean="0">
                <a:latin typeface="Consolas"/>
                <a:cs typeface="Consolas"/>
              </a:rPr>
              <a:t>rgfi</a:t>
            </a:r>
            <a:r>
              <a:rPr lang="en-US" sz="1200" dirty="0" smtClean="0">
                <a:latin typeface="Consolas"/>
                <a:cs typeface="Consolas"/>
              </a:rPr>
              <a:t> *</a:t>
            </a:r>
            <a:r>
              <a:rPr lang="en-US" sz="1200" dirty="0" err="1" smtClean="0">
                <a:latin typeface="Consolas"/>
                <a:cs typeface="Consolas"/>
              </a:rPr>
              <a:t>mr-esi</a:t>
            </a:r>
            <a:r>
              <a:rPr lang="en-US" sz="1200" dirty="0" smtClean="0">
                <a:latin typeface="Consolas"/>
                <a:cs typeface="Consolas"/>
              </a:rPr>
              <a:t>* x86-32))</a:t>
            </a:r>
          </a:p>
          <a:p>
            <a:pPr marL="0" indent="0">
              <a:buFont typeface="Arial"/>
              <a:buNone/>
            </a:pPr>
            <a:r>
              <a:rPr lang="en-US" sz="1200" dirty="0" smtClean="0">
                <a:latin typeface="Consolas"/>
                <a:cs typeface="Consolas"/>
              </a:rPr>
              <a:t>   (path (y86-read-string-null-term x86-32 path-</a:t>
            </a:r>
            <a:r>
              <a:rPr lang="en-US" sz="1200" dirty="0" err="1" smtClean="0">
                <a:latin typeface="Consolas"/>
                <a:cs typeface="Consolas"/>
              </a:rPr>
              <a:t>ptr</a:t>
            </a:r>
            <a:r>
              <a:rPr lang="en-US" sz="1200" dirty="0" smtClean="0">
                <a:latin typeface="Consolas"/>
                <a:cs typeface="Consolas"/>
              </a:rPr>
              <a:t>))</a:t>
            </a:r>
          </a:p>
          <a:p>
            <a:pPr marL="0" indent="0">
              <a:buFont typeface="Arial"/>
              <a:buNone/>
            </a:pPr>
            <a:r>
              <a:rPr lang="en-US" sz="1200" dirty="0" smtClean="0">
                <a:latin typeface="Consolas"/>
                <a:cs typeface="Consolas"/>
              </a:rPr>
              <a:t>   (ret (</a:t>
            </a:r>
            <a:r>
              <a:rPr lang="en-US" sz="1200" dirty="0" err="1" smtClean="0">
                <a:latin typeface="Consolas"/>
                <a:cs typeface="Consolas"/>
              </a:rPr>
              <a:t>syscall</a:t>
            </a:r>
            <a:r>
              <a:rPr lang="en-US" sz="1200" dirty="0" smtClean="0">
                <a:latin typeface="Consolas"/>
                <a:cs typeface="Consolas"/>
              </a:rPr>
              <a:t>-open </a:t>
            </a:r>
            <a:r>
              <a:rPr lang="en-US" sz="1200" dirty="0" err="1" smtClean="0">
                <a:latin typeface="Consolas"/>
                <a:cs typeface="Consolas"/>
              </a:rPr>
              <a:t>clk</a:t>
            </a:r>
            <a:r>
              <a:rPr lang="en-US" sz="1200" dirty="0" smtClean="0">
                <a:latin typeface="Consolas"/>
                <a:cs typeface="Consolas"/>
              </a:rPr>
              <a:t> path </a:t>
            </a:r>
            <a:r>
              <a:rPr lang="en-US" sz="1200" dirty="0" err="1" smtClean="0">
                <a:latin typeface="Consolas"/>
                <a:cs typeface="Consolas"/>
              </a:rPr>
              <a:t>oflags</a:t>
            </a:r>
            <a:r>
              <a:rPr lang="en-US" sz="1200" dirty="0" smtClean="0">
                <a:latin typeface="Consolas"/>
                <a:cs typeface="Consolas"/>
              </a:rPr>
              <a:t>))</a:t>
            </a:r>
          </a:p>
          <a:p>
            <a:pPr marL="0" indent="0">
              <a:buFont typeface="Arial"/>
              <a:buNone/>
            </a:pPr>
            <a:endParaRPr lang="en-US" sz="1200" dirty="0" smtClean="0">
              <a:latin typeface="Consolas"/>
              <a:cs typeface="Consolas"/>
            </a:endParaRPr>
          </a:p>
          <a:p>
            <a:pPr marL="0" indent="0">
              <a:buFont typeface="Arial"/>
              <a:buNone/>
            </a:pPr>
            <a:r>
              <a:rPr lang="en-US" sz="1200" dirty="0" smtClean="0">
                <a:latin typeface="Consolas"/>
                <a:cs typeface="Consolas"/>
              </a:rPr>
              <a:t>   ;; Save return code to </a:t>
            </a:r>
            <a:r>
              <a:rPr lang="en-US" sz="1200" dirty="0" err="1" smtClean="0">
                <a:latin typeface="Consolas"/>
                <a:cs typeface="Consolas"/>
              </a:rPr>
              <a:t>eax</a:t>
            </a:r>
            <a:endParaRPr lang="en-US" sz="1200" dirty="0" smtClean="0">
              <a:latin typeface="Consolas"/>
              <a:cs typeface="Consolas"/>
            </a:endParaRPr>
          </a:p>
          <a:p>
            <a:pPr marL="0" indent="0">
              <a:buFont typeface="Arial"/>
              <a:buNone/>
            </a:pPr>
            <a:r>
              <a:rPr lang="en-US" sz="1200" dirty="0" smtClean="0">
                <a:latin typeface="Consolas"/>
                <a:cs typeface="Consolas"/>
              </a:rPr>
              <a:t>   (x86-32 (!</a:t>
            </a:r>
            <a:r>
              <a:rPr lang="en-US" sz="1200" dirty="0" err="1" smtClean="0">
                <a:latin typeface="Consolas"/>
                <a:cs typeface="Consolas"/>
              </a:rPr>
              <a:t>rgfi</a:t>
            </a:r>
            <a:r>
              <a:rPr lang="en-US" sz="1200" dirty="0" smtClean="0">
                <a:latin typeface="Consolas"/>
                <a:cs typeface="Consolas"/>
              </a:rPr>
              <a:t> *</a:t>
            </a:r>
            <a:r>
              <a:rPr lang="en-US" sz="1200" dirty="0" err="1" smtClean="0">
                <a:latin typeface="Consolas"/>
                <a:cs typeface="Consolas"/>
              </a:rPr>
              <a:t>mr-eax</a:t>
            </a:r>
            <a:r>
              <a:rPr lang="en-US" sz="1200" dirty="0" smtClean="0">
                <a:latin typeface="Consolas"/>
                <a:cs typeface="Consolas"/>
              </a:rPr>
              <a:t>* (car ret) x86-32))</a:t>
            </a:r>
          </a:p>
          <a:p>
            <a:pPr marL="0" indent="0">
              <a:buFont typeface="Arial"/>
              <a:buNone/>
            </a:pPr>
            <a:r>
              <a:rPr lang="en-US" sz="1200" dirty="0" smtClean="0">
                <a:latin typeface="Consolas"/>
                <a:cs typeface="Consolas"/>
              </a:rPr>
              <a:t>    (x86-32 (!</a:t>
            </a:r>
            <a:r>
              <a:rPr lang="en-US" sz="1200" dirty="0" err="1" smtClean="0">
                <a:latin typeface="Consolas"/>
                <a:cs typeface="Consolas"/>
              </a:rPr>
              <a:t>eip</a:t>
            </a:r>
            <a:r>
              <a:rPr lang="en-US" sz="1200" dirty="0" smtClean="0">
                <a:latin typeface="Consolas"/>
                <a:cs typeface="Consolas"/>
              </a:rPr>
              <a:t> (+ pc 1) x86-32)))</a:t>
            </a:r>
          </a:p>
          <a:p>
            <a:pPr marL="0" indent="0">
              <a:buNone/>
            </a:pPr>
            <a:r>
              <a:rPr lang="en-US" sz="1200" dirty="0" smtClean="0">
                <a:latin typeface="Consolas"/>
                <a:cs typeface="Consolas"/>
              </a:rPr>
              <a:t>   x86-32</a:t>
            </a:r>
            <a:r>
              <a:rPr lang="en-US" sz="1200" dirty="0">
                <a:latin typeface="Consolas"/>
                <a:cs typeface="Consolas"/>
              </a:rPr>
              <a:t>))</a:t>
            </a:r>
            <a:br>
              <a:rPr lang="en-US" sz="1200" dirty="0">
                <a:latin typeface="Consolas"/>
                <a:cs typeface="Consolas"/>
              </a:rPr>
            </a:br>
            <a:r>
              <a:rPr lang="en-US" sz="1200" dirty="0">
                <a:latin typeface="Consolas"/>
                <a:cs typeface="Consolas"/>
              </a:rPr>
              <a:t/>
            </a:r>
            <a:br>
              <a:rPr lang="en-US" sz="1200" dirty="0">
                <a:latin typeface="Consolas"/>
                <a:cs typeface="Consolas"/>
              </a:rPr>
            </a:br>
            <a:r>
              <a:rPr lang="en-US" sz="1200" dirty="0" smtClean="0">
                <a:latin typeface="Consolas"/>
                <a:cs typeface="Consolas"/>
              </a:rPr>
              <a:t>----------------------------------------------------------------------</a:t>
            </a:r>
          </a:p>
          <a:p>
            <a:pPr marL="0" indent="0">
              <a:buNone/>
            </a:pPr>
            <a:r>
              <a:rPr lang="en-US" sz="1200" dirty="0">
                <a:latin typeface="Consolas"/>
                <a:cs typeface="Consolas"/>
              </a:rPr>
              <a:t/>
            </a:r>
            <a:br>
              <a:rPr lang="en-US" sz="1200" dirty="0">
                <a:latin typeface="Consolas"/>
                <a:cs typeface="Consolas"/>
              </a:rPr>
            </a:br>
            <a:r>
              <a:rPr lang="en-US" sz="1200" dirty="0">
                <a:latin typeface="Consolas"/>
                <a:cs typeface="Consolas"/>
              </a:rPr>
              <a:t>(</a:t>
            </a:r>
            <a:r>
              <a:rPr lang="en-US" sz="1200" dirty="0" err="1">
                <a:latin typeface="Consolas"/>
                <a:cs typeface="Consolas"/>
              </a:rPr>
              <a:t>defun</a:t>
            </a:r>
            <a:r>
              <a:rPr lang="en-US" sz="1200" dirty="0">
                <a:latin typeface="Consolas"/>
                <a:cs typeface="Consolas"/>
              </a:rPr>
              <a:t> </a:t>
            </a:r>
            <a:r>
              <a:rPr lang="en-US" sz="1200" dirty="0" err="1">
                <a:latin typeface="Consolas"/>
                <a:cs typeface="Consolas"/>
              </a:rPr>
              <a:t>syscall</a:t>
            </a:r>
            <a:r>
              <a:rPr lang="en-US" sz="1200" dirty="0">
                <a:latin typeface="Consolas"/>
                <a:cs typeface="Consolas"/>
              </a:rPr>
              <a:t>-open (</a:t>
            </a:r>
            <a:r>
              <a:rPr lang="en-US" sz="1200" dirty="0" err="1">
                <a:latin typeface="Consolas"/>
                <a:cs typeface="Consolas"/>
              </a:rPr>
              <a:t>clk</a:t>
            </a:r>
            <a:r>
              <a:rPr lang="en-US" sz="1200" dirty="0">
                <a:latin typeface="Consolas"/>
                <a:cs typeface="Consolas"/>
              </a:rPr>
              <a:t> pathname flags)</a:t>
            </a:r>
          </a:p>
          <a:p>
            <a:pPr marL="0" indent="0">
              <a:buNone/>
            </a:pPr>
            <a:r>
              <a:rPr lang="en-US" sz="1200" dirty="0">
                <a:latin typeface="Consolas"/>
                <a:cs typeface="Consolas"/>
              </a:rPr>
              <a:t> </a:t>
            </a:r>
            <a:r>
              <a:rPr lang="en-US" sz="1200" dirty="0" smtClean="0">
                <a:latin typeface="Consolas"/>
                <a:cs typeface="Consolas"/>
              </a:rPr>
              <a:t>(</a:t>
            </a:r>
            <a:r>
              <a:rPr lang="en-US" sz="1200" dirty="0">
                <a:latin typeface="Consolas"/>
                <a:cs typeface="Consolas"/>
              </a:rPr>
              <a:t>declare (ignore </a:t>
            </a:r>
            <a:r>
              <a:rPr lang="en-US" sz="1200" dirty="0" err="1">
                <a:latin typeface="Consolas"/>
                <a:cs typeface="Consolas"/>
              </a:rPr>
              <a:t>clk</a:t>
            </a:r>
            <a:r>
              <a:rPr lang="en-US" sz="1200" dirty="0">
                <a:latin typeface="Consolas"/>
                <a:cs typeface="Consolas"/>
              </a:rPr>
              <a:t>))</a:t>
            </a:r>
          </a:p>
          <a:p>
            <a:pPr marL="0" indent="0">
              <a:buNone/>
            </a:pPr>
            <a:r>
              <a:rPr lang="en-US" sz="1200" dirty="0">
                <a:latin typeface="Consolas"/>
                <a:cs typeface="Consolas"/>
              </a:rPr>
              <a:t> </a:t>
            </a:r>
            <a:r>
              <a:rPr lang="en-US" sz="1200" dirty="0" smtClean="0">
                <a:latin typeface="Consolas"/>
                <a:cs typeface="Consolas"/>
              </a:rPr>
              <a:t>(</a:t>
            </a:r>
            <a:r>
              <a:rPr lang="en-US" sz="1200" dirty="0" err="1">
                <a:latin typeface="Consolas"/>
                <a:cs typeface="Consolas"/>
              </a:rPr>
              <a:t>setq</a:t>
            </a:r>
            <a:r>
              <a:rPr lang="en-US" sz="1200" dirty="0">
                <a:latin typeface="Consolas"/>
                <a:cs typeface="Consolas"/>
              </a:rPr>
              <a:t> </a:t>
            </a:r>
            <a:r>
              <a:rPr lang="en-US" sz="1200" dirty="0" err="1">
                <a:latin typeface="Consolas"/>
                <a:cs typeface="Consolas"/>
              </a:rPr>
              <a:t>ptr</a:t>
            </a:r>
            <a:r>
              <a:rPr lang="en-US" sz="1200" dirty="0">
                <a:latin typeface="Consolas"/>
                <a:cs typeface="Consolas"/>
              </a:rPr>
              <a:t>  </a:t>
            </a:r>
            <a:endParaRPr lang="en-US" sz="1200" dirty="0" smtClean="0">
              <a:latin typeface="Consolas"/>
              <a:cs typeface="Consolas"/>
            </a:endParaRPr>
          </a:p>
          <a:p>
            <a:pPr marL="0" indent="0">
              <a:buNone/>
            </a:pPr>
            <a:r>
              <a:rPr lang="en-US" sz="1200" dirty="0">
                <a:latin typeface="Consolas"/>
                <a:cs typeface="Consolas"/>
              </a:rPr>
              <a:t> </a:t>
            </a:r>
            <a:r>
              <a:rPr lang="en-US" sz="1200" dirty="0" smtClean="0">
                <a:latin typeface="Consolas"/>
                <a:cs typeface="Consolas"/>
              </a:rPr>
              <a:t>  (</a:t>
            </a:r>
            <a:r>
              <a:rPr lang="en-US" sz="1200" dirty="0">
                <a:latin typeface="Consolas"/>
                <a:cs typeface="Consolas"/>
              </a:rPr>
              <a:t>ccl::make-</a:t>
            </a:r>
            <a:r>
              <a:rPr lang="en-US" sz="1200" dirty="0" err="1">
                <a:latin typeface="Consolas"/>
                <a:cs typeface="Consolas"/>
              </a:rPr>
              <a:t>cstring</a:t>
            </a:r>
            <a:r>
              <a:rPr lang="en-US" sz="1200" dirty="0">
                <a:latin typeface="Consolas"/>
                <a:cs typeface="Consolas"/>
              </a:rPr>
              <a:t> pathname))</a:t>
            </a:r>
          </a:p>
          <a:p>
            <a:pPr marL="0" indent="0">
              <a:buNone/>
            </a:pPr>
            <a:r>
              <a:rPr lang="en-US" sz="1200" dirty="0">
                <a:latin typeface="Consolas"/>
                <a:cs typeface="Consolas"/>
              </a:rPr>
              <a:t> </a:t>
            </a:r>
            <a:r>
              <a:rPr lang="en-US" sz="1200" dirty="0" smtClean="0">
                <a:latin typeface="Consolas"/>
                <a:cs typeface="Consolas"/>
              </a:rPr>
              <a:t>(</a:t>
            </a:r>
            <a:r>
              <a:rPr lang="en-US" sz="1200" dirty="0" err="1">
                <a:latin typeface="Consolas"/>
                <a:cs typeface="Consolas"/>
              </a:rPr>
              <a:t>setq</a:t>
            </a:r>
            <a:r>
              <a:rPr lang="en-US" sz="1200" dirty="0">
                <a:latin typeface="Consolas"/>
                <a:cs typeface="Consolas"/>
              </a:rPr>
              <a:t> ret  </a:t>
            </a:r>
            <a:endParaRPr lang="en-US" sz="1200" dirty="0" smtClean="0">
              <a:latin typeface="Consolas"/>
              <a:cs typeface="Consolas"/>
            </a:endParaRPr>
          </a:p>
          <a:p>
            <a:pPr marL="0" indent="0">
              <a:buNone/>
            </a:pPr>
            <a:r>
              <a:rPr lang="en-US" sz="1200" dirty="0">
                <a:latin typeface="Consolas"/>
                <a:cs typeface="Consolas"/>
              </a:rPr>
              <a:t> </a:t>
            </a:r>
            <a:r>
              <a:rPr lang="en-US" sz="1200" dirty="0" smtClean="0">
                <a:latin typeface="Consolas"/>
                <a:cs typeface="Consolas"/>
              </a:rPr>
              <a:t>  (</a:t>
            </a:r>
            <a:r>
              <a:rPr lang="en-US" sz="1200" dirty="0">
                <a:latin typeface="Consolas"/>
                <a:cs typeface="Consolas"/>
              </a:rPr>
              <a:t>ccl::external-call "</a:t>
            </a:r>
            <a:r>
              <a:rPr lang="en-US" sz="1200" dirty="0" err="1" smtClean="0">
                <a:latin typeface="Consolas"/>
                <a:cs typeface="Consolas"/>
              </a:rPr>
              <a:t>syscall</a:t>
            </a:r>
            <a:r>
              <a:rPr lang="en-US" sz="1200" dirty="0" smtClean="0">
                <a:latin typeface="Consolas"/>
                <a:cs typeface="Consolas"/>
              </a:rPr>
              <a:t>”</a:t>
            </a:r>
            <a:endParaRPr lang="en-US" sz="1200" dirty="0">
              <a:latin typeface="Consolas"/>
              <a:cs typeface="Consolas"/>
            </a:endParaRPr>
          </a:p>
          <a:p>
            <a:pPr marL="0" indent="0">
              <a:buNone/>
            </a:pPr>
            <a:r>
              <a:rPr lang="en-US" sz="1200" dirty="0" smtClean="0">
                <a:latin typeface="Consolas"/>
                <a:cs typeface="Consolas"/>
              </a:rPr>
              <a:t>                       :</a:t>
            </a:r>
            <a:r>
              <a:rPr lang="en-US" sz="1200" dirty="0">
                <a:latin typeface="Consolas"/>
                <a:cs typeface="Consolas"/>
              </a:rPr>
              <a:t>unsigned-</a:t>
            </a:r>
            <a:r>
              <a:rPr lang="en-US" sz="1200" dirty="0" err="1">
                <a:latin typeface="Consolas"/>
                <a:cs typeface="Consolas"/>
              </a:rPr>
              <a:t>int</a:t>
            </a:r>
            <a:r>
              <a:rPr lang="en-US" sz="1200" dirty="0">
                <a:latin typeface="Consolas"/>
                <a:cs typeface="Consolas"/>
              </a:rPr>
              <a:t> 2</a:t>
            </a:r>
          </a:p>
          <a:p>
            <a:pPr marL="0" indent="0">
              <a:buNone/>
            </a:pPr>
            <a:r>
              <a:rPr lang="en-US" sz="1200" dirty="0" smtClean="0">
                <a:latin typeface="Consolas"/>
                <a:cs typeface="Consolas"/>
              </a:rPr>
              <a:t>                       :</a:t>
            </a:r>
            <a:r>
              <a:rPr lang="en-US" sz="1200" dirty="0">
                <a:latin typeface="Consolas"/>
                <a:cs typeface="Consolas"/>
              </a:rPr>
              <a:t>address </a:t>
            </a:r>
            <a:r>
              <a:rPr lang="en-US" sz="1200" dirty="0" err="1">
                <a:latin typeface="Consolas"/>
                <a:cs typeface="Consolas"/>
              </a:rPr>
              <a:t>ptr</a:t>
            </a:r>
            <a:endParaRPr lang="en-US" sz="1200" dirty="0">
              <a:latin typeface="Consolas"/>
              <a:cs typeface="Consolas"/>
            </a:endParaRPr>
          </a:p>
          <a:p>
            <a:pPr marL="0" indent="0">
              <a:buNone/>
            </a:pPr>
            <a:r>
              <a:rPr lang="en-US" sz="1200" dirty="0" smtClean="0">
                <a:latin typeface="Consolas"/>
                <a:cs typeface="Consolas"/>
              </a:rPr>
              <a:t>                       :</a:t>
            </a:r>
            <a:r>
              <a:rPr lang="en-US" sz="1200" dirty="0">
                <a:latin typeface="Consolas"/>
                <a:cs typeface="Consolas"/>
              </a:rPr>
              <a:t>unsigned-</a:t>
            </a:r>
            <a:r>
              <a:rPr lang="en-US" sz="1200" dirty="0" err="1">
                <a:latin typeface="Consolas"/>
                <a:cs typeface="Consolas"/>
              </a:rPr>
              <a:t>int</a:t>
            </a:r>
            <a:r>
              <a:rPr lang="en-US" sz="1200" dirty="0">
                <a:latin typeface="Consolas"/>
                <a:cs typeface="Consolas"/>
              </a:rPr>
              <a:t> flags</a:t>
            </a:r>
          </a:p>
          <a:p>
            <a:pPr marL="0" indent="0">
              <a:buNone/>
            </a:pPr>
            <a:r>
              <a:rPr lang="en-US" sz="1200" dirty="0" smtClean="0">
                <a:latin typeface="Consolas"/>
                <a:cs typeface="Consolas"/>
              </a:rPr>
              <a:t>                       :</a:t>
            </a:r>
            <a:r>
              <a:rPr lang="en-US" sz="1200" dirty="0">
                <a:latin typeface="Consolas"/>
                <a:cs typeface="Consolas"/>
              </a:rPr>
              <a:t>unsigned-</a:t>
            </a:r>
            <a:r>
              <a:rPr lang="en-US" sz="1200" dirty="0" err="1">
                <a:latin typeface="Consolas"/>
                <a:cs typeface="Consolas"/>
              </a:rPr>
              <a:t>int</a:t>
            </a:r>
            <a:r>
              <a:rPr lang="en-US" sz="1200" dirty="0">
                <a:latin typeface="Consolas"/>
                <a:cs typeface="Consolas"/>
              </a:rPr>
              <a:t>))</a:t>
            </a:r>
          </a:p>
          <a:p>
            <a:pPr marL="0" indent="0">
              <a:buNone/>
            </a:pPr>
            <a:r>
              <a:rPr lang="en-US" sz="1200" dirty="0">
                <a:latin typeface="Consolas"/>
                <a:cs typeface="Consolas"/>
              </a:rPr>
              <a:t> </a:t>
            </a:r>
            <a:r>
              <a:rPr lang="en-US" sz="1200" dirty="0" smtClean="0">
                <a:latin typeface="Consolas"/>
                <a:cs typeface="Consolas"/>
              </a:rPr>
              <a:t>(</a:t>
            </a:r>
            <a:r>
              <a:rPr lang="en-US" sz="1200" dirty="0">
                <a:latin typeface="Consolas"/>
                <a:cs typeface="Consolas"/>
              </a:rPr>
              <a:t>cons ret nil))</a:t>
            </a:r>
          </a:p>
          <a:p>
            <a:pPr marL="0" indent="0">
              <a:buFont typeface="Arial"/>
              <a:buNone/>
            </a:pPr>
            <a:endParaRPr lang="en-US" sz="1200" dirty="0" smtClean="0"/>
          </a:p>
          <a:p>
            <a:pPr marL="0" indent="0">
              <a:buFont typeface="Arial"/>
              <a:buNone/>
            </a:pPr>
            <a:endParaRPr lang="en-US" sz="1200" dirty="0" smtClean="0"/>
          </a:p>
        </p:txBody>
      </p:sp>
    </p:spTree>
    <p:extLst>
      <p:ext uri="{BB962C8B-B14F-4D97-AF65-F5344CB8AC3E}">
        <p14:creationId xmlns:p14="http://schemas.microsoft.com/office/powerpoint/2010/main" val="127487176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latin typeface="Goudy Old Style"/>
                <a:cs typeface="Goudy Old Style"/>
              </a:rPr>
              <a:t>Testing the Y86-basic : CAT</a:t>
            </a:r>
            <a:endParaRPr lang="en-US" dirty="0">
              <a:latin typeface="Goudy Old Style"/>
              <a:cs typeface="Goudy Old Style"/>
            </a:endParaRPr>
          </a:p>
        </p:txBody>
      </p:sp>
      <p:sp>
        <p:nvSpPr>
          <p:cNvPr id="3" name="Content Placeholder 2"/>
          <p:cNvSpPr>
            <a:spLocks noGrp="1"/>
          </p:cNvSpPr>
          <p:nvPr>
            <p:ph idx="1"/>
          </p:nvPr>
        </p:nvSpPr>
        <p:spPr/>
        <p:txBody>
          <a:bodyPr>
            <a:normAutofit/>
          </a:bodyPr>
          <a:lstStyle/>
          <a:p>
            <a:r>
              <a:rPr lang="en-US" dirty="0" smtClean="0">
                <a:latin typeface="Goudy Old Style"/>
                <a:cs typeface="Goudy Old Style"/>
              </a:rPr>
              <a:t>The most basic CAT implementation in assembly code</a:t>
            </a:r>
          </a:p>
          <a:p>
            <a:pPr lvl="1"/>
            <a:r>
              <a:rPr lang="en-US" dirty="0" smtClean="0">
                <a:latin typeface="Goudy Old Style"/>
                <a:cs typeface="Goudy Old Style"/>
              </a:rPr>
              <a:t>Hardcoded file name in memory</a:t>
            </a:r>
          </a:p>
          <a:p>
            <a:pPr lvl="1"/>
            <a:r>
              <a:rPr lang="en-US" dirty="0" smtClean="0">
                <a:latin typeface="Goudy Old Style"/>
                <a:cs typeface="Goudy Old Style"/>
              </a:rPr>
              <a:t>Open the file</a:t>
            </a:r>
          </a:p>
          <a:p>
            <a:pPr lvl="1"/>
            <a:r>
              <a:rPr lang="en-US" dirty="0" smtClean="0">
                <a:latin typeface="Goudy Old Style"/>
                <a:cs typeface="Goudy Old Style"/>
              </a:rPr>
              <a:t>Read the file, write </a:t>
            </a:r>
            <a:r>
              <a:rPr lang="en-US" smtClean="0">
                <a:latin typeface="Goudy Old Style"/>
                <a:cs typeface="Goudy Old Style"/>
              </a:rPr>
              <a:t>the </a:t>
            </a:r>
            <a:r>
              <a:rPr lang="en-US" smtClean="0">
                <a:latin typeface="Goudy Old Style"/>
                <a:cs typeface="Goudy Old Style"/>
              </a:rPr>
              <a:t>bytes </a:t>
            </a:r>
            <a:r>
              <a:rPr lang="en-US" dirty="0" smtClean="0">
                <a:latin typeface="Goudy Old Style"/>
                <a:cs typeface="Goudy Old Style"/>
              </a:rPr>
              <a:t>read to </a:t>
            </a:r>
            <a:r>
              <a:rPr lang="en-US" dirty="0" err="1" smtClean="0">
                <a:latin typeface="Goudy Old Style"/>
                <a:cs typeface="Goudy Old Style"/>
              </a:rPr>
              <a:t>stdout</a:t>
            </a:r>
            <a:endParaRPr lang="en-US" dirty="0" smtClean="0">
              <a:latin typeface="Goudy Old Style"/>
              <a:cs typeface="Goudy Old Style"/>
            </a:endParaRPr>
          </a:p>
          <a:p>
            <a:pPr lvl="1"/>
            <a:r>
              <a:rPr lang="en-US" dirty="0" smtClean="0">
                <a:latin typeface="Goudy Old Style"/>
                <a:cs typeface="Goudy Old Style"/>
              </a:rPr>
              <a:t>If the number of bytes read was less than the number of bytes requested, break the loop</a:t>
            </a:r>
          </a:p>
          <a:p>
            <a:pPr lvl="1"/>
            <a:r>
              <a:rPr lang="en-US" dirty="0" smtClean="0">
                <a:latin typeface="Goudy Old Style"/>
                <a:cs typeface="Goudy Old Style"/>
              </a:rPr>
              <a:t>Close the file</a:t>
            </a:r>
          </a:p>
          <a:p>
            <a:pPr lvl="1"/>
            <a:endParaRPr lang="en-US" dirty="0">
              <a:latin typeface="Goudy Old Style"/>
              <a:cs typeface="Goudy Old Style"/>
            </a:endParaRPr>
          </a:p>
        </p:txBody>
      </p:sp>
    </p:spTree>
    <p:extLst>
      <p:ext uri="{BB962C8B-B14F-4D97-AF65-F5344CB8AC3E}">
        <p14:creationId xmlns:p14="http://schemas.microsoft.com/office/powerpoint/2010/main" val="20816278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3962400" cy="5943599"/>
          </a:xfrm>
        </p:spPr>
        <p:txBody>
          <a:bodyPr>
            <a:noAutofit/>
          </a:bodyPr>
          <a:lstStyle/>
          <a:p>
            <a:pPr marL="0" indent="0">
              <a:buNone/>
            </a:pPr>
            <a:r>
              <a:rPr lang="en-US" sz="1000" dirty="0">
                <a:latin typeface="Consolas"/>
                <a:cs typeface="Consolas"/>
              </a:rPr>
              <a:t>(!! cat-code</a:t>
            </a:r>
          </a:p>
          <a:p>
            <a:pPr marL="0" indent="0">
              <a:buNone/>
            </a:pPr>
            <a:r>
              <a:rPr lang="en-US" sz="1000" dirty="0">
                <a:latin typeface="Consolas"/>
                <a:cs typeface="Consolas"/>
              </a:rPr>
              <a:t>    '(cat</a:t>
            </a:r>
          </a:p>
          <a:p>
            <a:pPr marL="0" indent="0">
              <a:buNone/>
            </a:pPr>
            <a:r>
              <a:rPr lang="en-US" sz="1000" dirty="0">
                <a:latin typeface="Consolas"/>
                <a:cs typeface="Consolas"/>
              </a:rPr>
              <a:t>      (</a:t>
            </a:r>
            <a:r>
              <a:rPr lang="en-US" sz="1000" dirty="0" err="1">
                <a:latin typeface="Consolas"/>
                <a:cs typeface="Consolas"/>
              </a:rPr>
              <a:t>pushl</a:t>
            </a:r>
            <a:r>
              <a:rPr lang="en-US" sz="1000" dirty="0">
                <a:latin typeface="Consolas"/>
                <a:cs typeface="Consolas"/>
              </a:rPr>
              <a:t> %</a:t>
            </a:r>
            <a:r>
              <a:rPr lang="en-US" sz="1000" dirty="0" err="1">
                <a:latin typeface="Consolas"/>
                <a:cs typeface="Consolas"/>
              </a:rPr>
              <a:t>ebp</a:t>
            </a:r>
            <a:r>
              <a:rPr lang="en-US" sz="1000" dirty="0">
                <a:latin typeface="Consolas"/>
                <a:cs typeface="Consolas"/>
              </a:rPr>
              <a:t>)       </a:t>
            </a:r>
            <a:r>
              <a:rPr lang="en-US" sz="1000" dirty="0" smtClean="0">
                <a:latin typeface="Consolas"/>
                <a:cs typeface="Consolas"/>
              </a:rPr>
              <a:t>; </a:t>
            </a:r>
            <a:r>
              <a:rPr lang="en-US" sz="1000" dirty="0">
                <a:latin typeface="Consolas"/>
                <a:cs typeface="Consolas"/>
              </a:rPr>
              <a:t>Save superior frame pointer</a:t>
            </a:r>
          </a:p>
          <a:p>
            <a:pPr marL="0" indent="0">
              <a:buNone/>
            </a:pPr>
            <a:r>
              <a:rPr lang="en-US" sz="1000" dirty="0">
                <a:latin typeface="Consolas"/>
                <a:cs typeface="Consolas"/>
              </a:rPr>
              <a:t>      (</a:t>
            </a:r>
            <a:r>
              <a:rPr lang="en-US" sz="1000" dirty="0" err="1">
                <a:latin typeface="Consolas"/>
                <a:cs typeface="Consolas"/>
              </a:rPr>
              <a:t>rrmovl</a:t>
            </a:r>
            <a:r>
              <a:rPr lang="en-US" sz="1000" dirty="0">
                <a:latin typeface="Consolas"/>
                <a:cs typeface="Consolas"/>
              </a:rPr>
              <a:t> %</a:t>
            </a:r>
            <a:r>
              <a:rPr lang="en-US" sz="1000" dirty="0" err="1">
                <a:latin typeface="Consolas"/>
                <a:cs typeface="Consolas"/>
              </a:rPr>
              <a:t>esp</a:t>
            </a:r>
            <a:r>
              <a:rPr lang="en-US" sz="1000" dirty="0">
                <a:latin typeface="Consolas"/>
                <a:cs typeface="Consolas"/>
              </a:rPr>
              <a:t> %</a:t>
            </a:r>
            <a:r>
              <a:rPr lang="en-US" sz="1000" dirty="0" err="1">
                <a:latin typeface="Consolas"/>
                <a:cs typeface="Consolas"/>
              </a:rPr>
              <a:t>ebp</a:t>
            </a:r>
            <a:r>
              <a:rPr lang="en-US" sz="1000" dirty="0" smtClean="0">
                <a:latin typeface="Consolas"/>
                <a:cs typeface="Consolas"/>
              </a:rPr>
              <a:t>) ; </a:t>
            </a:r>
            <a:r>
              <a:rPr lang="en-US" sz="1000" dirty="0">
                <a:latin typeface="Consolas"/>
                <a:cs typeface="Consolas"/>
              </a:rPr>
              <a:t>Set frame pointer</a:t>
            </a:r>
          </a:p>
          <a:p>
            <a:pPr marL="0" indent="0">
              <a:buNone/>
            </a:pPr>
            <a:endParaRPr lang="en-US" sz="1000" dirty="0">
              <a:latin typeface="Consolas"/>
              <a:cs typeface="Consolas"/>
            </a:endParaRPr>
          </a:p>
          <a:p>
            <a:pPr marL="0" indent="0">
              <a:buNone/>
            </a:pPr>
            <a:r>
              <a:rPr lang="en-US" sz="1000" dirty="0">
                <a:latin typeface="Consolas"/>
                <a:cs typeface="Consolas"/>
              </a:rPr>
              <a:t>      (</a:t>
            </a:r>
            <a:r>
              <a:rPr lang="en-US" sz="1000" dirty="0" err="1">
                <a:latin typeface="Consolas"/>
                <a:cs typeface="Consolas"/>
              </a:rPr>
              <a:t>irmovl</a:t>
            </a:r>
            <a:r>
              <a:rPr lang="en-US" sz="1000" dirty="0">
                <a:latin typeface="Consolas"/>
                <a:cs typeface="Consolas"/>
              </a:rPr>
              <a:t> 2 %</a:t>
            </a:r>
            <a:r>
              <a:rPr lang="en-US" sz="1000" dirty="0" err="1">
                <a:latin typeface="Consolas"/>
                <a:cs typeface="Consolas"/>
              </a:rPr>
              <a:t>eax</a:t>
            </a:r>
            <a:r>
              <a:rPr lang="en-US" sz="1000" dirty="0" smtClean="0">
                <a:latin typeface="Consolas"/>
                <a:cs typeface="Consolas"/>
              </a:rPr>
              <a:t>)    ; </a:t>
            </a:r>
            <a:r>
              <a:rPr lang="en-US" sz="1000" dirty="0">
                <a:latin typeface="Consolas"/>
                <a:cs typeface="Consolas"/>
              </a:rPr>
              <a:t>Set </a:t>
            </a:r>
            <a:r>
              <a:rPr lang="en-US" sz="1000" dirty="0" err="1">
                <a:latin typeface="Consolas"/>
                <a:cs typeface="Consolas"/>
              </a:rPr>
              <a:t>eax</a:t>
            </a:r>
            <a:r>
              <a:rPr lang="en-US" sz="1000" dirty="0">
                <a:latin typeface="Consolas"/>
                <a:cs typeface="Consolas"/>
              </a:rPr>
              <a:t> = 2 -&gt; </a:t>
            </a:r>
            <a:r>
              <a:rPr lang="en-US" sz="1000" dirty="0" err="1">
                <a:latin typeface="Consolas"/>
                <a:cs typeface="Consolas"/>
              </a:rPr>
              <a:t>syscall</a:t>
            </a:r>
            <a:r>
              <a:rPr lang="en-US" sz="1000" dirty="0">
                <a:latin typeface="Consolas"/>
                <a:cs typeface="Consolas"/>
              </a:rPr>
              <a:t>-open</a:t>
            </a:r>
          </a:p>
          <a:p>
            <a:pPr marL="0" indent="0">
              <a:buNone/>
            </a:pPr>
            <a:r>
              <a:rPr lang="en-US" sz="1000" dirty="0">
                <a:latin typeface="Consolas"/>
                <a:cs typeface="Consolas"/>
              </a:rPr>
              <a:t>      (</a:t>
            </a:r>
            <a:r>
              <a:rPr lang="en-US" sz="1000" dirty="0" err="1">
                <a:latin typeface="Consolas"/>
                <a:cs typeface="Consolas"/>
              </a:rPr>
              <a:t>irmovl</a:t>
            </a:r>
            <a:r>
              <a:rPr lang="en-US" sz="1000" dirty="0">
                <a:latin typeface="Consolas"/>
                <a:cs typeface="Consolas"/>
              </a:rPr>
              <a:t> #x3000 %</a:t>
            </a:r>
            <a:r>
              <a:rPr lang="en-US" sz="1000" dirty="0" err="1">
                <a:latin typeface="Consolas"/>
                <a:cs typeface="Consolas"/>
              </a:rPr>
              <a:t>edi</a:t>
            </a:r>
            <a:r>
              <a:rPr lang="en-US" sz="1000" dirty="0" smtClean="0">
                <a:latin typeface="Consolas"/>
                <a:cs typeface="Consolas"/>
              </a:rPr>
              <a:t>) ; </a:t>
            </a:r>
            <a:r>
              <a:rPr lang="en-US" sz="1000" dirty="0">
                <a:latin typeface="Consolas"/>
                <a:cs typeface="Consolas"/>
              </a:rPr>
              <a:t>Set </a:t>
            </a:r>
            <a:r>
              <a:rPr lang="en-US" sz="1000" dirty="0" err="1">
                <a:latin typeface="Consolas"/>
                <a:cs typeface="Consolas"/>
              </a:rPr>
              <a:t>edi</a:t>
            </a:r>
            <a:r>
              <a:rPr lang="en-US" sz="1000" dirty="0">
                <a:latin typeface="Consolas"/>
                <a:cs typeface="Consolas"/>
              </a:rPr>
              <a:t> = path </a:t>
            </a:r>
            <a:r>
              <a:rPr lang="en-US" sz="1000" dirty="0" err="1">
                <a:latin typeface="Consolas"/>
                <a:cs typeface="Consolas"/>
              </a:rPr>
              <a:t>ptr</a:t>
            </a:r>
            <a:endParaRPr lang="en-US" sz="1000" dirty="0">
              <a:latin typeface="Consolas"/>
              <a:cs typeface="Consolas"/>
            </a:endParaRPr>
          </a:p>
          <a:p>
            <a:pPr marL="0" indent="0">
              <a:buNone/>
            </a:pPr>
            <a:r>
              <a:rPr lang="en-US" sz="1000" dirty="0">
                <a:latin typeface="Consolas"/>
                <a:cs typeface="Consolas"/>
              </a:rPr>
              <a:t>      (</a:t>
            </a:r>
            <a:r>
              <a:rPr lang="en-US" sz="1000" dirty="0" err="1">
                <a:latin typeface="Consolas"/>
                <a:cs typeface="Consolas"/>
              </a:rPr>
              <a:t>xorl</a:t>
            </a:r>
            <a:r>
              <a:rPr lang="en-US" sz="1000" dirty="0">
                <a:latin typeface="Consolas"/>
                <a:cs typeface="Consolas"/>
              </a:rPr>
              <a:t> %</a:t>
            </a:r>
            <a:r>
              <a:rPr lang="en-US" sz="1000" dirty="0" err="1">
                <a:latin typeface="Consolas"/>
                <a:cs typeface="Consolas"/>
              </a:rPr>
              <a:t>esi</a:t>
            </a:r>
            <a:r>
              <a:rPr lang="en-US" sz="1000" dirty="0">
                <a:latin typeface="Consolas"/>
                <a:cs typeface="Consolas"/>
              </a:rPr>
              <a:t> %</a:t>
            </a:r>
            <a:r>
              <a:rPr lang="en-US" sz="1000" dirty="0" err="1">
                <a:latin typeface="Consolas"/>
                <a:cs typeface="Consolas"/>
              </a:rPr>
              <a:t>esi</a:t>
            </a:r>
            <a:r>
              <a:rPr lang="en-US" sz="1000" dirty="0" smtClean="0">
                <a:latin typeface="Consolas"/>
                <a:cs typeface="Consolas"/>
              </a:rPr>
              <a:t>)   ; </a:t>
            </a:r>
            <a:r>
              <a:rPr lang="en-US" sz="1000" dirty="0">
                <a:latin typeface="Consolas"/>
                <a:cs typeface="Consolas"/>
              </a:rPr>
              <a:t>Set </a:t>
            </a:r>
            <a:r>
              <a:rPr lang="en-US" sz="1000" dirty="0" err="1">
                <a:latin typeface="Consolas"/>
                <a:cs typeface="Consolas"/>
              </a:rPr>
              <a:t>esi</a:t>
            </a:r>
            <a:r>
              <a:rPr lang="en-US" sz="1000" dirty="0">
                <a:latin typeface="Consolas"/>
                <a:cs typeface="Consolas"/>
              </a:rPr>
              <a:t> = 0 </a:t>
            </a:r>
            <a:r>
              <a:rPr lang="en-US" sz="1000" dirty="0" smtClean="0">
                <a:latin typeface="Consolas"/>
                <a:cs typeface="Consolas"/>
              </a:rPr>
              <a:t>(O_RDONLY</a:t>
            </a:r>
            <a:r>
              <a:rPr lang="en-US" sz="1000" dirty="0">
                <a:latin typeface="Consolas"/>
                <a:cs typeface="Consolas"/>
              </a:rPr>
              <a:t>)</a:t>
            </a:r>
          </a:p>
          <a:p>
            <a:pPr marL="0" indent="0">
              <a:buNone/>
            </a:pPr>
            <a:r>
              <a:rPr lang="en-US" sz="1000" dirty="0">
                <a:latin typeface="Consolas"/>
                <a:cs typeface="Consolas"/>
              </a:rPr>
              <a:t>      (</a:t>
            </a:r>
            <a:r>
              <a:rPr lang="en-US" sz="1000" dirty="0" err="1">
                <a:latin typeface="Consolas"/>
                <a:cs typeface="Consolas"/>
              </a:rPr>
              <a:t>syscall</a:t>
            </a:r>
            <a:r>
              <a:rPr lang="en-US" sz="1000" dirty="0" smtClean="0">
                <a:latin typeface="Consolas"/>
                <a:cs typeface="Consolas"/>
              </a:rPr>
              <a:t>)          ; </a:t>
            </a:r>
            <a:r>
              <a:rPr lang="en-US" sz="1000" dirty="0">
                <a:latin typeface="Consolas"/>
                <a:cs typeface="Consolas"/>
              </a:rPr>
              <a:t>call open to open the file</a:t>
            </a:r>
          </a:p>
          <a:p>
            <a:pPr marL="0" indent="0">
              <a:buNone/>
            </a:pPr>
            <a:endParaRPr lang="en-US" sz="1000" dirty="0">
              <a:latin typeface="Consolas"/>
              <a:cs typeface="Consolas"/>
            </a:endParaRPr>
          </a:p>
          <a:p>
            <a:pPr marL="0" indent="0">
              <a:buNone/>
            </a:pPr>
            <a:r>
              <a:rPr lang="en-US" sz="1000" dirty="0">
                <a:latin typeface="Consolas"/>
                <a:cs typeface="Consolas"/>
              </a:rPr>
              <a:t>      (</a:t>
            </a:r>
            <a:r>
              <a:rPr lang="en-US" sz="1000" dirty="0" err="1">
                <a:latin typeface="Consolas"/>
                <a:cs typeface="Consolas"/>
              </a:rPr>
              <a:t>rrmovl</a:t>
            </a:r>
            <a:r>
              <a:rPr lang="en-US" sz="1000" dirty="0">
                <a:latin typeface="Consolas"/>
                <a:cs typeface="Consolas"/>
              </a:rPr>
              <a:t> %</a:t>
            </a:r>
            <a:r>
              <a:rPr lang="en-US" sz="1000" dirty="0" err="1">
                <a:latin typeface="Consolas"/>
                <a:cs typeface="Consolas"/>
              </a:rPr>
              <a:t>eax</a:t>
            </a:r>
            <a:r>
              <a:rPr lang="en-US" sz="1000" dirty="0">
                <a:latin typeface="Consolas"/>
                <a:cs typeface="Consolas"/>
              </a:rPr>
              <a:t> %</a:t>
            </a:r>
            <a:r>
              <a:rPr lang="en-US" sz="1000" dirty="0" err="1">
                <a:latin typeface="Consolas"/>
                <a:cs typeface="Consolas"/>
              </a:rPr>
              <a:t>ebx</a:t>
            </a:r>
            <a:r>
              <a:rPr lang="en-US" sz="1000" dirty="0" smtClean="0">
                <a:latin typeface="Consolas"/>
                <a:cs typeface="Consolas"/>
              </a:rPr>
              <a:t>)  ; </a:t>
            </a:r>
            <a:r>
              <a:rPr lang="en-US" sz="1000" dirty="0">
                <a:latin typeface="Consolas"/>
                <a:cs typeface="Consolas"/>
              </a:rPr>
              <a:t>store the file </a:t>
            </a:r>
            <a:r>
              <a:rPr lang="en-US" sz="1000" dirty="0" smtClean="0">
                <a:latin typeface="Consolas"/>
                <a:cs typeface="Consolas"/>
              </a:rPr>
              <a:t>descriptor</a:t>
            </a:r>
            <a:endParaRPr lang="en-US" sz="1000" dirty="0">
              <a:latin typeface="Consolas"/>
              <a:cs typeface="Consolas"/>
            </a:endParaRPr>
          </a:p>
          <a:p>
            <a:pPr marL="0" indent="0">
              <a:buNone/>
            </a:pPr>
            <a:endParaRPr lang="en-US" sz="1000" dirty="0" smtClean="0">
              <a:latin typeface="Consolas"/>
              <a:cs typeface="Consolas"/>
            </a:endParaRPr>
          </a:p>
          <a:p>
            <a:pPr marL="0" indent="0">
              <a:buNone/>
            </a:pPr>
            <a:r>
              <a:rPr lang="en-US" sz="1000" dirty="0" smtClean="0">
                <a:latin typeface="Consolas"/>
                <a:cs typeface="Consolas"/>
              </a:rPr>
              <a:t>      </a:t>
            </a:r>
            <a:r>
              <a:rPr lang="en-US" sz="1000" dirty="0">
                <a:latin typeface="Consolas"/>
                <a:cs typeface="Consolas"/>
              </a:rPr>
              <a:t>;; Loop while !</a:t>
            </a:r>
            <a:r>
              <a:rPr lang="en-US" sz="1000" dirty="0" err="1">
                <a:latin typeface="Consolas"/>
                <a:cs typeface="Consolas"/>
              </a:rPr>
              <a:t>eof</a:t>
            </a:r>
            <a:endParaRPr lang="en-US" sz="1000" dirty="0">
              <a:latin typeface="Consolas"/>
              <a:cs typeface="Consolas"/>
            </a:endParaRPr>
          </a:p>
          <a:p>
            <a:pPr marL="0" indent="0">
              <a:buNone/>
            </a:pPr>
            <a:r>
              <a:rPr lang="en-US" sz="1000" dirty="0">
                <a:latin typeface="Consolas"/>
                <a:cs typeface="Consolas"/>
              </a:rPr>
              <a:t>      loop</a:t>
            </a:r>
          </a:p>
          <a:p>
            <a:pPr marL="0" indent="0">
              <a:buNone/>
            </a:pPr>
            <a:r>
              <a:rPr lang="en-US" sz="1000" dirty="0">
                <a:latin typeface="Consolas"/>
                <a:cs typeface="Consolas"/>
              </a:rPr>
              <a:t>      (</a:t>
            </a:r>
            <a:r>
              <a:rPr lang="en-US" sz="1000" dirty="0" err="1">
                <a:latin typeface="Consolas"/>
                <a:cs typeface="Consolas"/>
              </a:rPr>
              <a:t>xorl</a:t>
            </a:r>
            <a:r>
              <a:rPr lang="en-US" sz="1000" dirty="0">
                <a:latin typeface="Consolas"/>
                <a:cs typeface="Consolas"/>
              </a:rPr>
              <a:t> %</a:t>
            </a:r>
            <a:r>
              <a:rPr lang="en-US" sz="1000" dirty="0" err="1">
                <a:latin typeface="Consolas"/>
                <a:cs typeface="Consolas"/>
              </a:rPr>
              <a:t>eax</a:t>
            </a:r>
            <a:r>
              <a:rPr lang="en-US" sz="1000" dirty="0">
                <a:latin typeface="Consolas"/>
                <a:cs typeface="Consolas"/>
              </a:rPr>
              <a:t> %</a:t>
            </a:r>
            <a:r>
              <a:rPr lang="en-US" sz="1000" dirty="0" err="1">
                <a:latin typeface="Consolas"/>
                <a:cs typeface="Consolas"/>
              </a:rPr>
              <a:t>eax</a:t>
            </a:r>
            <a:r>
              <a:rPr lang="en-US" sz="1000" dirty="0" smtClean="0">
                <a:latin typeface="Consolas"/>
                <a:cs typeface="Consolas"/>
              </a:rPr>
              <a:t>)     ; </a:t>
            </a:r>
            <a:r>
              <a:rPr lang="en-US" sz="1000" dirty="0">
                <a:latin typeface="Consolas"/>
                <a:cs typeface="Consolas"/>
              </a:rPr>
              <a:t>0 -&gt; </a:t>
            </a:r>
            <a:r>
              <a:rPr lang="en-US" sz="1000" dirty="0" err="1" smtClean="0">
                <a:latin typeface="Consolas"/>
                <a:cs typeface="Consolas"/>
              </a:rPr>
              <a:t>eax</a:t>
            </a:r>
            <a:endParaRPr lang="en-US" sz="1000" dirty="0">
              <a:latin typeface="Consolas"/>
              <a:cs typeface="Consolas"/>
            </a:endParaRPr>
          </a:p>
          <a:p>
            <a:pPr marL="0" indent="0">
              <a:buNone/>
            </a:pPr>
            <a:r>
              <a:rPr lang="en-US" sz="1000" dirty="0">
                <a:latin typeface="Consolas"/>
                <a:cs typeface="Consolas"/>
              </a:rPr>
              <a:t>      (</a:t>
            </a:r>
            <a:r>
              <a:rPr lang="en-US" sz="1000" dirty="0" err="1">
                <a:latin typeface="Consolas"/>
                <a:cs typeface="Consolas"/>
              </a:rPr>
              <a:t>rrmovl</a:t>
            </a:r>
            <a:r>
              <a:rPr lang="en-US" sz="1000" dirty="0">
                <a:latin typeface="Consolas"/>
                <a:cs typeface="Consolas"/>
              </a:rPr>
              <a:t> %</a:t>
            </a:r>
            <a:r>
              <a:rPr lang="en-US" sz="1000" dirty="0" err="1">
                <a:latin typeface="Consolas"/>
                <a:cs typeface="Consolas"/>
              </a:rPr>
              <a:t>ebx</a:t>
            </a:r>
            <a:r>
              <a:rPr lang="en-US" sz="1000" dirty="0">
                <a:latin typeface="Consolas"/>
                <a:cs typeface="Consolas"/>
              </a:rPr>
              <a:t> %</a:t>
            </a:r>
            <a:r>
              <a:rPr lang="en-US" sz="1000" dirty="0" err="1">
                <a:latin typeface="Consolas"/>
                <a:cs typeface="Consolas"/>
              </a:rPr>
              <a:t>edi</a:t>
            </a:r>
            <a:r>
              <a:rPr lang="en-US" sz="1000" dirty="0" smtClean="0">
                <a:latin typeface="Consolas"/>
                <a:cs typeface="Consolas"/>
              </a:rPr>
              <a:t>)   ; </a:t>
            </a:r>
            <a:r>
              <a:rPr lang="en-US" sz="1000" dirty="0">
                <a:latin typeface="Consolas"/>
                <a:cs typeface="Consolas"/>
              </a:rPr>
              <a:t>file descriptor to </a:t>
            </a:r>
            <a:r>
              <a:rPr lang="en-US" sz="1000" dirty="0" err="1">
                <a:latin typeface="Consolas"/>
                <a:cs typeface="Consolas"/>
              </a:rPr>
              <a:t>edi</a:t>
            </a:r>
            <a:endParaRPr lang="en-US" sz="1000" dirty="0">
              <a:latin typeface="Consolas"/>
              <a:cs typeface="Consolas"/>
            </a:endParaRPr>
          </a:p>
          <a:p>
            <a:pPr marL="0" indent="0">
              <a:buNone/>
            </a:pPr>
            <a:r>
              <a:rPr lang="en-US" sz="1000" dirty="0">
                <a:latin typeface="Consolas"/>
                <a:cs typeface="Consolas"/>
              </a:rPr>
              <a:t>      (</a:t>
            </a:r>
            <a:r>
              <a:rPr lang="en-US" sz="1000" dirty="0" err="1">
                <a:latin typeface="Consolas"/>
                <a:cs typeface="Consolas"/>
              </a:rPr>
              <a:t>irmovl</a:t>
            </a:r>
            <a:r>
              <a:rPr lang="en-US" sz="1000" dirty="0">
                <a:latin typeface="Consolas"/>
                <a:cs typeface="Consolas"/>
              </a:rPr>
              <a:t> #x4000 %</a:t>
            </a:r>
            <a:r>
              <a:rPr lang="en-US" sz="1000" dirty="0" err="1">
                <a:latin typeface="Consolas"/>
                <a:cs typeface="Consolas"/>
              </a:rPr>
              <a:t>esi</a:t>
            </a:r>
            <a:r>
              <a:rPr lang="en-US" sz="1000" dirty="0" smtClean="0">
                <a:latin typeface="Consolas"/>
                <a:cs typeface="Consolas"/>
              </a:rPr>
              <a:t>) ; </a:t>
            </a:r>
            <a:r>
              <a:rPr lang="en-US" sz="1000" dirty="0">
                <a:latin typeface="Consolas"/>
                <a:cs typeface="Consolas"/>
              </a:rPr>
              <a:t>buffer location to </a:t>
            </a:r>
            <a:r>
              <a:rPr lang="en-US" sz="1000" dirty="0" err="1">
                <a:latin typeface="Consolas"/>
                <a:cs typeface="Consolas"/>
              </a:rPr>
              <a:t>esi</a:t>
            </a:r>
            <a:endParaRPr lang="en-US" sz="1000" dirty="0">
              <a:latin typeface="Consolas"/>
              <a:cs typeface="Consolas"/>
            </a:endParaRPr>
          </a:p>
          <a:p>
            <a:pPr marL="0" indent="0">
              <a:buNone/>
            </a:pPr>
            <a:r>
              <a:rPr lang="en-US" sz="1000" dirty="0">
                <a:latin typeface="Consolas"/>
                <a:cs typeface="Consolas"/>
              </a:rPr>
              <a:t>      (</a:t>
            </a:r>
            <a:r>
              <a:rPr lang="en-US" sz="1000" dirty="0" err="1">
                <a:latin typeface="Consolas"/>
                <a:cs typeface="Consolas"/>
              </a:rPr>
              <a:t>irmovl</a:t>
            </a:r>
            <a:r>
              <a:rPr lang="en-US" sz="1000" dirty="0">
                <a:latin typeface="Consolas"/>
                <a:cs typeface="Consolas"/>
              </a:rPr>
              <a:t> #x64 %</a:t>
            </a:r>
            <a:r>
              <a:rPr lang="en-US" sz="1000" dirty="0" err="1">
                <a:latin typeface="Consolas"/>
                <a:cs typeface="Consolas"/>
              </a:rPr>
              <a:t>edx</a:t>
            </a:r>
            <a:r>
              <a:rPr lang="en-US" sz="1000" dirty="0" smtClean="0">
                <a:latin typeface="Consolas"/>
                <a:cs typeface="Consolas"/>
              </a:rPr>
              <a:t>)   ; </a:t>
            </a:r>
            <a:r>
              <a:rPr lang="en-US" sz="1000" dirty="0">
                <a:latin typeface="Consolas"/>
                <a:cs typeface="Consolas"/>
              </a:rPr>
              <a:t>buffer size = 100 to </a:t>
            </a:r>
            <a:r>
              <a:rPr lang="en-US" sz="1000" dirty="0" err="1">
                <a:latin typeface="Consolas"/>
                <a:cs typeface="Consolas"/>
              </a:rPr>
              <a:t>edx</a:t>
            </a:r>
            <a:endParaRPr lang="en-US" sz="1000" dirty="0">
              <a:latin typeface="Consolas"/>
              <a:cs typeface="Consolas"/>
            </a:endParaRPr>
          </a:p>
          <a:p>
            <a:pPr marL="0" indent="0">
              <a:buNone/>
            </a:pPr>
            <a:r>
              <a:rPr lang="en-US" sz="1000" dirty="0">
                <a:latin typeface="Consolas"/>
                <a:cs typeface="Consolas"/>
              </a:rPr>
              <a:t>      (</a:t>
            </a:r>
            <a:r>
              <a:rPr lang="en-US" sz="1000" dirty="0" err="1">
                <a:latin typeface="Consolas"/>
                <a:cs typeface="Consolas"/>
              </a:rPr>
              <a:t>syscall</a:t>
            </a:r>
            <a:r>
              <a:rPr lang="en-US" sz="1000" dirty="0" smtClean="0">
                <a:latin typeface="Consolas"/>
                <a:cs typeface="Consolas"/>
              </a:rPr>
              <a:t>)            ; </a:t>
            </a:r>
            <a:r>
              <a:rPr lang="en-US" sz="1000" dirty="0">
                <a:latin typeface="Consolas"/>
                <a:cs typeface="Consolas"/>
              </a:rPr>
              <a:t>actually call read</a:t>
            </a:r>
          </a:p>
          <a:p>
            <a:pPr marL="0" indent="0">
              <a:buNone/>
            </a:pPr>
            <a:endParaRPr lang="en-US" sz="1000" dirty="0">
              <a:latin typeface="Consolas"/>
              <a:cs typeface="Consolas"/>
            </a:endParaRPr>
          </a:p>
          <a:p>
            <a:pPr marL="0" indent="0">
              <a:buNone/>
            </a:pPr>
            <a:r>
              <a:rPr lang="en-US" sz="1000" dirty="0">
                <a:latin typeface="Consolas"/>
                <a:cs typeface="Consolas"/>
              </a:rPr>
              <a:t>      (</a:t>
            </a:r>
            <a:r>
              <a:rPr lang="en-US" sz="1000" dirty="0" err="1">
                <a:latin typeface="Consolas"/>
                <a:cs typeface="Consolas"/>
              </a:rPr>
              <a:t>rrmovl</a:t>
            </a:r>
            <a:r>
              <a:rPr lang="en-US" sz="1000" dirty="0">
                <a:latin typeface="Consolas"/>
                <a:cs typeface="Consolas"/>
              </a:rPr>
              <a:t> %</a:t>
            </a:r>
            <a:r>
              <a:rPr lang="en-US" sz="1000" dirty="0" err="1">
                <a:latin typeface="Consolas"/>
                <a:cs typeface="Consolas"/>
              </a:rPr>
              <a:t>eax</a:t>
            </a:r>
            <a:r>
              <a:rPr lang="en-US" sz="1000" dirty="0">
                <a:latin typeface="Consolas"/>
                <a:cs typeface="Consolas"/>
              </a:rPr>
              <a:t> %</a:t>
            </a:r>
            <a:r>
              <a:rPr lang="en-US" sz="1000" dirty="0" err="1">
                <a:latin typeface="Consolas"/>
                <a:cs typeface="Consolas"/>
              </a:rPr>
              <a:t>edx</a:t>
            </a:r>
            <a:r>
              <a:rPr lang="en-US" sz="1000" dirty="0" smtClean="0">
                <a:latin typeface="Consolas"/>
                <a:cs typeface="Consolas"/>
              </a:rPr>
              <a:t>)   ; </a:t>
            </a:r>
            <a:r>
              <a:rPr lang="en-US" sz="1000" dirty="0">
                <a:latin typeface="Consolas"/>
                <a:cs typeface="Consolas"/>
              </a:rPr>
              <a:t>store </a:t>
            </a:r>
            <a:r>
              <a:rPr lang="en-US" sz="1000" dirty="0" err="1" smtClean="0">
                <a:latin typeface="Consolas"/>
                <a:cs typeface="Consolas"/>
              </a:rPr>
              <a:t>readBytes</a:t>
            </a:r>
            <a:endParaRPr lang="en-US" sz="1000" dirty="0" smtClean="0">
              <a:latin typeface="Consolas"/>
              <a:cs typeface="Consolas"/>
            </a:endParaRPr>
          </a:p>
          <a:p>
            <a:pPr marL="0" indent="0">
              <a:buNone/>
            </a:pPr>
            <a:endParaRPr lang="en-US" sz="1000" dirty="0">
              <a:latin typeface="Consolas"/>
              <a:cs typeface="Consolas"/>
            </a:endParaRPr>
          </a:p>
          <a:p>
            <a:pPr marL="0" indent="0">
              <a:buNone/>
            </a:pPr>
            <a:r>
              <a:rPr lang="en-US" sz="1000" dirty="0" smtClean="0">
                <a:latin typeface="Consolas"/>
                <a:cs typeface="Consolas"/>
              </a:rPr>
              <a:t>      (</a:t>
            </a:r>
            <a:r>
              <a:rPr lang="en-US" sz="1000" dirty="0" err="1">
                <a:latin typeface="Consolas"/>
                <a:cs typeface="Consolas"/>
              </a:rPr>
              <a:t>irmovl</a:t>
            </a:r>
            <a:r>
              <a:rPr lang="en-US" sz="1000" dirty="0">
                <a:latin typeface="Consolas"/>
                <a:cs typeface="Consolas"/>
              </a:rPr>
              <a:t> 1 %</a:t>
            </a:r>
            <a:r>
              <a:rPr lang="en-US" sz="1000" dirty="0" err="1">
                <a:latin typeface="Consolas"/>
                <a:cs typeface="Consolas"/>
              </a:rPr>
              <a:t>eax</a:t>
            </a:r>
            <a:r>
              <a:rPr lang="en-US" sz="1000" dirty="0" smtClean="0">
                <a:latin typeface="Consolas"/>
                <a:cs typeface="Consolas"/>
              </a:rPr>
              <a:t>)      ; </a:t>
            </a:r>
            <a:r>
              <a:rPr lang="en-US" sz="1000" dirty="0">
                <a:latin typeface="Consolas"/>
                <a:cs typeface="Consolas"/>
              </a:rPr>
              <a:t>1 -&gt; </a:t>
            </a:r>
            <a:r>
              <a:rPr lang="en-US" sz="1000" dirty="0" err="1" smtClean="0">
                <a:latin typeface="Consolas"/>
                <a:cs typeface="Consolas"/>
              </a:rPr>
              <a:t>eax</a:t>
            </a:r>
            <a:endParaRPr lang="en-US" sz="1000" dirty="0">
              <a:latin typeface="Consolas"/>
              <a:cs typeface="Consolas"/>
            </a:endParaRPr>
          </a:p>
          <a:p>
            <a:pPr marL="0" indent="0">
              <a:buNone/>
            </a:pPr>
            <a:r>
              <a:rPr lang="en-US" sz="1000" dirty="0">
                <a:latin typeface="Consolas"/>
                <a:cs typeface="Consolas"/>
              </a:rPr>
              <a:t>      (</a:t>
            </a:r>
            <a:r>
              <a:rPr lang="en-US" sz="1000" dirty="0" err="1">
                <a:latin typeface="Consolas"/>
                <a:cs typeface="Consolas"/>
              </a:rPr>
              <a:t>irmovl</a:t>
            </a:r>
            <a:r>
              <a:rPr lang="en-US" sz="1000" dirty="0">
                <a:latin typeface="Consolas"/>
                <a:cs typeface="Consolas"/>
              </a:rPr>
              <a:t> 1 %</a:t>
            </a:r>
            <a:r>
              <a:rPr lang="en-US" sz="1000" dirty="0" err="1">
                <a:latin typeface="Consolas"/>
                <a:cs typeface="Consolas"/>
              </a:rPr>
              <a:t>edi</a:t>
            </a:r>
            <a:r>
              <a:rPr lang="en-US" sz="1000" dirty="0" smtClean="0">
                <a:latin typeface="Consolas"/>
                <a:cs typeface="Consolas"/>
              </a:rPr>
              <a:t>)      ; file</a:t>
            </a:r>
            <a:r>
              <a:rPr lang="en-US" sz="1000" dirty="0">
                <a:latin typeface="Consolas"/>
                <a:cs typeface="Consolas"/>
              </a:rPr>
              <a:t>-descriptor of </a:t>
            </a:r>
            <a:r>
              <a:rPr lang="en-US" sz="1000" dirty="0" err="1" smtClean="0">
                <a:latin typeface="Consolas"/>
                <a:cs typeface="Consolas"/>
              </a:rPr>
              <a:t>stdout</a:t>
            </a:r>
            <a:endParaRPr lang="en-US" sz="1000" dirty="0">
              <a:latin typeface="Consolas"/>
              <a:cs typeface="Consolas"/>
            </a:endParaRPr>
          </a:p>
          <a:p>
            <a:pPr marL="0" indent="0">
              <a:buNone/>
            </a:pPr>
            <a:r>
              <a:rPr lang="en-US" sz="1000" dirty="0">
                <a:latin typeface="Consolas"/>
                <a:cs typeface="Consolas"/>
              </a:rPr>
              <a:t>      (</a:t>
            </a:r>
            <a:r>
              <a:rPr lang="en-US" sz="1000" dirty="0" err="1">
                <a:latin typeface="Consolas"/>
                <a:cs typeface="Consolas"/>
              </a:rPr>
              <a:t>irmovl</a:t>
            </a:r>
            <a:r>
              <a:rPr lang="en-US" sz="1000" dirty="0">
                <a:latin typeface="Consolas"/>
                <a:cs typeface="Consolas"/>
              </a:rPr>
              <a:t> #x4000 %</a:t>
            </a:r>
            <a:r>
              <a:rPr lang="en-US" sz="1000" dirty="0" err="1">
                <a:latin typeface="Consolas"/>
                <a:cs typeface="Consolas"/>
              </a:rPr>
              <a:t>esi</a:t>
            </a:r>
            <a:r>
              <a:rPr lang="en-US" sz="1000" dirty="0">
                <a:latin typeface="Consolas"/>
                <a:cs typeface="Consolas"/>
              </a:rPr>
              <a:t>) </a:t>
            </a:r>
            <a:r>
              <a:rPr lang="en-US" sz="1000" dirty="0" smtClean="0">
                <a:latin typeface="Consolas"/>
                <a:cs typeface="Consolas"/>
              </a:rPr>
              <a:t>; buffer </a:t>
            </a:r>
            <a:r>
              <a:rPr lang="en-US" sz="1000" dirty="0">
                <a:latin typeface="Consolas"/>
                <a:cs typeface="Consolas"/>
              </a:rPr>
              <a:t>location to </a:t>
            </a:r>
            <a:r>
              <a:rPr lang="en-US" sz="1000" dirty="0" err="1">
                <a:latin typeface="Consolas"/>
                <a:cs typeface="Consolas"/>
              </a:rPr>
              <a:t>esi</a:t>
            </a:r>
            <a:endParaRPr lang="en-US" sz="1000" dirty="0">
              <a:latin typeface="Consolas"/>
              <a:cs typeface="Consolas"/>
            </a:endParaRPr>
          </a:p>
          <a:p>
            <a:pPr marL="0" indent="0">
              <a:buNone/>
            </a:pPr>
            <a:r>
              <a:rPr lang="en-US" sz="1000" dirty="0">
                <a:latin typeface="Consolas"/>
                <a:cs typeface="Consolas"/>
              </a:rPr>
              <a:t>      (</a:t>
            </a:r>
            <a:r>
              <a:rPr lang="en-US" sz="1000" dirty="0" err="1">
                <a:latin typeface="Consolas"/>
                <a:cs typeface="Consolas"/>
              </a:rPr>
              <a:t>syscall</a:t>
            </a:r>
            <a:r>
              <a:rPr lang="en-US" sz="1000" dirty="0">
                <a:latin typeface="Consolas"/>
                <a:cs typeface="Consolas"/>
              </a:rPr>
              <a:t>)            </a:t>
            </a:r>
            <a:r>
              <a:rPr lang="en-US" sz="1000" dirty="0" smtClean="0">
                <a:latin typeface="Consolas"/>
                <a:cs typeface="Consolas"/>
              </a:rPr>
              <a:t>; </a:t>
            </a:r>
            <a:r>
              <a:rPr lang="en-US" sz="1000" dirty="0" err="1">
                <a:latin typeface="Consolas"/>
                <a:cs typeface="Consolas"/>
              </a:rPr>
              <a:t>syscall</a:t>
            </a:r>
            <a:r>
              <a:rPr lang="en-US" sz="1000" dirty="0">
                <a:latin typeface="Consolas"/>
                <a:cs typeface="Consolas"/>
              </a:rPr>
              <a:t>-</a:t>
            </a:r>
            <a:r>
              <a:rPr lang="en-US" sz="1000" dirty="0" smtClean="0">
                <a:latin typeface="Consolas"/>
                <a:cs typeface="Consolas"/>
              </a:rPr>
              <a:t>write</a:t>
            </a:r>
            <a:endParaRPr lang="en-US" sz="1000" dirty="0">
              <a:latin typeface="Consolas"/>
              <a:cs typeface="Consolas"/>
            </a:endParaRPr>
          </a:p>
          <a:p>
            <a:pPr marL="0" indent="0">
              <a:buNone/>
            </a:pPr>
            <a:endParaRPr lang="en-US" sz="1000" dirty="0" smtClean="0">
              <a:latin typeface="Consolas"/>
              <a:cs typeface="Consolas"/>
            </a:endParaRPr>
          </a:p>
          <a:p>
            <a:pPr marL="0" indent="0">
              <a:buNone/>
            </a:pPr>
            <a:r>
              <a:rPr lang="en-US" sz="1000" dirty="0">
                <a:latin typeface="Consolas"/>
                <a:cs typeface="Consolas"/>
              </a:rPr>
              <a:t> </a:t>
            </a:r>
            <a:r>
              <a:rPr lang="en-US" sz="1000" dirty="0" smtClean="0">
                <a:latin typeface="Consolas"/>
                <a:cs typeface="Consolas"/>
              </a:rPr>
              <a:t>     (</a:t>
            </a:r>
            <a:r>
              <a:rPr lang="en-US" sz="1000" dirty="0" err="1">
                <a:latin typeface="Consolas"/>
                <a:cs typeface="Consolas"/>
              </a:rPr>
              <a:t>irmovl</a:t>
            </a:r>
            <a:r>
              <a:rPr lang="en-US" sz="1000" dirty="0">
                <a:latin typeface="Consolas"/>
                <a:cs typeface="Consolas"/>
              </a:rPr>
              <a:t> #x64 %</a:t>
            </a:r>
            <a:r>
              <a:rPr lang="en-US" sz="1000" dirty="0" err="1">
                <a:latin typeface="Consolas"/>
                <a:cs typeface="Consolas"/>
              </a:rPr>
              <a:t>eax</a:t>
            </a:r>
            <a:r>
              <a:rPr lang="en-US" sz="1000" dirty="0">
                <a:latin typeface="Consolas"/>
                <a:cs typeface="Consolas"/>
              </a:rPr>
              <a:t>)    ; Move 100 to </a:t>
            </a:r>
            <a:r>
              <a:rPr lang="en-US" sz="1000" dirty="0" err="1">
                <a:latin typeface="Consolas"/>
                <a:cs typeface="Consolas"/>
              </a:rPr>
              <a:t>eax</a:t>
            </a:r>
            <a:endParaRPr lang="en-US" sz="1000" dirty="0">
              <a:latin typeface="Consolas"/>
              <a:cs typeface="Consolas"/>
            </a:endParaRPr>
          </a:p>
          <a:p>
            <a:pPr marL="0" indent="0">
              <a:buNone/>
            </a:pPr>
            <a:r>
              <a:rPr lang="en-US" sz="1000" dirty="0">
                <a:latin typeface="Consolas"/>
                <a:cs typeface="Consolas"/>
              </a:rPr>
              <a:t>      (</a:t>
            </a:r>
            <a:r>
              <a:rPr lang="en-US" sz="1000" dirty="0" err="1">
                <a:latin typeface="Consolas"/>
                <a:cs typeface="Consolas"/>
              </a:rPr>
              <a:t>subl</a:t>
            </a:r>
            <a:r>
              <a:rPr lang="en-US" sz="1000" dirty="0">
                <a:latin typeface="Consolas"/>
                <a:cs typeface="Consolas"/>
              </a:rPr>
              <a:t> %</a:t>
            </a:r>
            <a:r>
              <a:rPr lang="en-US" sz="1000" dirty="0" err="1">
                <a:latin typeface="Consolas"/>
                <a:cs typeface="Consolas"/>
              </a:rPr>
              <a:t>edx</a:t>
            </a:r>
            <a:r>
              <a:rPr lang="en-US" sz="1000" dirty="0">
                <a:latin typeface="Consolas"/>
                <a:cs typeface="Consolas"/>
              </a:rPr>
              <a:t> %</a:t>
            </a:r>
            <a:r>
              <a:rPr lang="en-US" sz="1000" dirty="0" err="1">
                <a:latin typeface="Consolas"/>
                <a:cs typeface="Consolas"/>
              </a:rPr>
              <a:t>eax</a:t>
            </a:r>
            <a:r>
              <a:rPr lang="en-US" sz="1000" dirty="0">
                <a:latin typeface="Consolas"/>
                <a:cs typeface="Consolas"/>
              </a:rPr>
              <a:t>)   ; subtract 100 from </a:t>
            </a:r>
            <a:r>
              <a:rPr lang="en-US" sz="1000" dirty="0" err="1">
                <a:latin typeface="Consolas"/>
                <a:cs typeface="Consolas"/>
              </a:rPr>
              <a:t>readBytes</a:t>
            </a:r>
            <a:endParaRPr lang="en-US" sz="1000" dirty="0">
              <a:latin typeface="Consolas"/>
              <a:cs typeface="Consolas"/>
            </a:endParaRPr>
          </a:p>
          <a:p>
            <a:pPr marL="0" indent="0">
              <a:buNone/>
            </a:pPr>
            <a:r>
              <a:rPr lang="en-US" sz="1000" dirty="0">
                <a:latin typeface="Consolas"/>
                <a:cs typeface="Consolas"/>
              </a:rPr>
              <a:t>      (je loop)          ; loop if zero</a:t>
            </a:r>
          </a:p>
        </p:txBody>
      </p:sp>
      <p:sp>
        <p:nvSpPr>
          <p:cNvPr id="4" name="Content Placeholder 2"/>
          <p:cNvSpPr txBox="1">
            <a:spLocks/>
          </p:cNvSpPr>
          <p:nvPr/>
        </p:nvSpPr>
        <p:spPr>
          <a:xfrm>
            <a:off x="4648200" y="655637"/>
            <a:ext cx="3962400" cy="5897563"/>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000" dirty="0" smtClean="0">
                <a:latin typeface="Consolas"/>
                <a:cs typeface="Consolas"/>
              </a:rPr>
              <a:t>      ;; Subroutine close and leave</a:t>
            </a:r>
          </a:p>
          <a:p>
            <a:pPr marL="0" indent="0">
              <a:buFont typeface="Arial"/>
              <a:buNone/>
            </a:pPr>
            <a:r>
              <a:rPr lang="en-US" sz="1000" dirty="0" smtClean="0">
                <a:latin typeface="Consolas"/>
                <a:cs typeface="Consolas"/>
              </a:rPr>
              <a:t>      </a:t>
            </a:r>
            <a:r>
              <a:rPr lang="en-US" sz="1000" dirty="0" err="1" smtClean="0">
                <a:latin typeface="Consolas"/>
                <a:cs typeface="Consolas"/>
              </a:rPr>
              <a:t>cat_close_leave</a:t>
            </a:r>
            <a:endParaRPr lang="en-US" sz="1000" dirty="0" smtClean="0">
              <a:latin typeface="Consolas"/>
              <a:cs typeface="Consolas"/>
            </a:endParaRPr>
          </a:p>
          <a:p>
            <a:pPr marL="0" indent="0">
              <a:buFont typeface="Arial"/>
              <a:buNone/>
            </a:pPr>
            <a:r>
              <a:rPr lang="en-US" sz="1000" dirty="0" smtClean="0">
                <a:latin typeface="Consolas"/>
                <a:cs typeface="Consolas"/>
              </a:rPr>
              <a:t>      (</a:t>
            </a:r>
            <a:r>
              <a:rPr lang="en-US" sz="1000" dirty="0" err="1" smtClean="0">
                <a:latin typeface="Consolas"/>
                <a:cs typeface="Consolas"/>
              </a:rPr>
              <a:t>irmovl</a:t>
            </a:r>
            <a:r>
              <a:rPr lang="en-US" sz="1000" dirty="0" smtClean="0">
                <a:latin typeface="Consolas"/>
                <a:cs typeface="Consolas"/>
              </a:rPr>
              <a:t> 3 %</a:t>
            </a:r>
            <a:r>
              <a:rPr lang="en-US" sz="1000" dirty="0" err="1" smtClean="0">
                <a:latin typeface="Consolas"/>
                <a:cs typeface="Consolas"/>
              </a:rPr>
              <a:t>eax</a:t>
            </a:r>
            <a:r>
              <a:rPr lang="en-US" sz="1000" dirty="0" smtClean="0">
                <a:latin typeface="Consolas"/>
                <a:cs typeface="Consolas"/>
              </a:rPr>
              <a:t>)    ; Set </a:t>
            </a:r>
            <a:r>
              <a:rPr lang="en-US" sz="1000" dirty="0" err="1" smtClean="0">
                <a:latin typeface="Consolas"/>
                <a:cs typeface="Consolas"/>
              </a:rPr>
              <a:t>eax</a:t>
            </a:r>
            <a:r>
              <a:rPr lang="en-US" sz="1000" dirty="0" smtClean="0">
                <a:latin typeface="Consolas"/>
                <a:cs typeface="Consolas"/>
              </a:rPr>
              <a:t> = 3</a:t>
            </a:r>
          </a:p>
          <a:p>
            <a:pPr marL="0" indent="0">
              <a:buFont typeface="Arial"/>
              <a:buNone/>
            </a:pPr>
            <a:r>
              <a:rPr lang="en-US" sz="1000" dirty="0" smtClean="0">
                <a:latin typeface="Consolas"/>
                <a:cs typeface="Consolas"/>
              </a:rPr>
              <a:t>      (</a:t>
            </a:r>
            <a:r>
              <a:rPr lang="en-US" sz="1000" dirty="0" err="1" smtClean="0">
                <a:latin typeface="Consolas"/>
                <a:cs typeface="Consolas"/>
              </a:rPr>
              <a:t>rrmovl</a:t>
            </a:r>
            <a:r>
              <a:rPr lang="en-US" sz="1000" dirty="0" smtClean="0">
                <a:latin typeface="Consolas"/>
                <a:cs typeface="Consolas"/>
              </a:rPr>
              <a:t> %</a:t>
            </a:r>
            <a:r>
              <a:rPr lang="en-US" sz="1000" dirty="0" err="1" smtClean="0">
                <a:latin typeface="Consolas"/>
                <a:cs typeface="Consolas"/>
              </a:rPr>
              <a:t>ebx</a:t>
            </a:r>
            <a:r>
              <a:rPr lang="en-US" sz="1000" dirty="0" smtClean="0">
                <a:latin typeface="Consolas"/>
                <a:cs typeface="Consolas"/>
              </a:rPr>
              <a:t> %</a:t>
            </a:r>
            <a:r>
              <a:rPr lang="en-US" sz="1000" dirty="0" err="1" smtClean="0">
                <a:latin typeface="Consolas"/>
                <a:cs typeface="Consolas"/>
              </a:rPr>
              <a:t>edi</a:t>
            </a:r>
            <a:r>
              <a:rPr lang="en-US" sz="1000" dirty="0" smtClean="0">
                <a:latin typeface="Consolas"/>
                <a:cs typeface="Consolas"/>
              </a:rPr>
              <a:t>) ; file descriptor to </a:t>
            </a:r>
            <a:r>
              <a:rPr lang="en-US" sz="1000" dirty="0" err="1" smtClean="0">
                <a:latin typeface="Consolas"/>
                <a:cs typeface="Consolas"/>
              </a:rPr>
              <a:t>edi</a:t>
            </a:r>
            <a:endParaRPr lang="en-US" sz="1000" dirty="0" smtClean="0">
              <a:latin typeface="Consolas"/>
              <a:cs typeface="Consolas"/>
            </a:endParaRPr>
          </a:p>
          <a:p>
            <a:pPr marL="0" indent="0">
              <a:buFont typeface="Arial"/>
              <a:buNone/>
            </a:pPr>
            <a:r>
              <a:rPr lang="en-US" sz="1000" dirty="0" smtClean="0">
                <a:latin typeface="Consolas"/>
                <a:cs typeface="Consolas"/>
              </a:rPr>
              <a:t>      (</a:t>
            </a:r>
            <a:r>
              <a:rPr lang="en-US" sz="1000" dirty="0" err="1" smtClean="0">
                <a:latin typeface="Consolas"/>
                <a:cs typeface="Consolas"/>
              </a:rPr>
              <a:t>syscall</a:t>
            </a:r>
            <a:r>
              <a:rPr lang="en-US" sz="1000" dirty="0" smtClean="0">
                <a:latin typeface="Consolas"/>
                <a:cs typeface="Consolas"/>
              </a:rPr>
              <a:t>)          ; </a:t>
            </a:r>
            <a:r>
              <a:rPr lang="en-US" sz="1000" dirty="0" err="1" smtClean="0">
                <a:latin typeface="Consolas"/>
                <a:cs typeface="Consolas"/>
              </a:rPr>
              <a:t>syscall</a:t>
            </a:r>
            <a:r>
              <a:rPr lang="en-US" sz="1000" dirty="0" smtClean="0">
                <a:latin typeface="Consolas"/>
                <a:cs typeface="Consolas"/>
              </a:rPr>
              <a:t>-close</a:t>
            </a:r>
          </a:p>
          <a:p>
            <a:pPr marL="0" indent="0">
              <a:buFont typeface="Arial"/>
              <a:buNone/>
            </a:pPr>
            <a:endParaRPr lang="en-US" sz="1000" dirty="0" smtClean="0">
              <a:latin typeface="Consolas"/>
              <a:cs typeface="Consolas"/>
            </a:endParaRPr>
          </a:p>
          <a:p>
            <a:pPr marL="0" indent="0">
              <a:buFont typeface="Arial"/>
              <a:buNone/>
            </a:pPr>
            <a:r>
              <a:rPr lang="en-US" sz="1000" dirty="0" smtClean="0">
                <a:latin typeface="Consolas"/>
                <a:cs typeface="Consolas"/>
              </a:rPr>
              <a:t>      ;; Subroutine leave</a:t>
            </a:r>
          </a:p>
          <a:p>
            <a:pPr marL="0" indent="0">
              <a:buFont typeface="Arial"/>
              <a:buNone/>
            </a:pPr>
            <a:r>
              <a:rPr lang="en-US" sz="1000" dirty="0" smtClean="0">
                <a:latin typeface="Consolas"/>
                <a:cs typeface="Consolas"/>
              </a:rPr>
              <a:t>      </a:t>
            </a:r>
            <a:r>
              <a:rPr lang="en-US" sz="1000" dirty="0" err="1" smtClean="0">
                <a:latin typeface="Consolas"/>
                <a:cs typeface="Consolas"/>
              </a:rPr>
              <a:t>cat_leave</a:t>
            </a:r>
            <a:r>
              <a:rPr lang="en-US" sz="1000" dirty="0" smtClean="0">
                <a:latin typeface="Consolas"/>
                <a:cs typeface="Consolas"/>
              </a:rPr>
              <a:t>                      </a:t>
            </a:r>
          </a:p>
          <a:p>
            <a:pPr marL="0" indent="0">
              <a:buFont typeface="Arial"/>
              <a:buNone/>
            </a:pPr>
            <a:r>
              <a:rPr lang="en-US" sz="1000" dirty="0" smtClean="0">
                <a:latin typeface="Consolas"/>
                <a:cs typeface="Consolas"/>
              </a:rPr>
              <a:t>      (</a:t>
            </a:r>
            <a:r>
              <a:rPr lang="en-US" sz="1000" dirty="0" err="1" smtClean="0">
                <a:latin typeface="Consolas"/>
                <a:cs typeface="Consolas"/>
              </a:rPr>
              <a:t>rrmovl</a:t>
            </a:r>
            <a:r>
              <a:rPr lang="en-US" sz="1000" dirty="0" smtClean="0">
                <a:latin typeface="Consolas"/>
                <a:cs typeface="Consolas"/>
              </a:rPr>
              <a:t> %</a:t>
            </a:r>
            <a:r>
              <a:rPr lang="en-US" sz="1000" dirty="0" err="1" smtClean="0">
                <a:latin typeface="Consolas"/>
                <a:cs typeface="Consolas"/>
              </a:rPr>
              <a:t>ebp</a:t>
            </a:r>
            <a:r>
              <a:rPr lang="en-US" sz="1000" dirty="0" smtClean="0">
                <a:latin typeface="Consolas"/>
                <a:cs typeface="Consolas"/>
              </a:rPr>
              <a:t> %</a:t>
            </a:r>
            <a:r>
              <a:rPr lang="en-US" sz="1000" dirty="0" err="1" smtClean="0">
                <a:latin typeface="Consolas"/>
                <a:cs typeface="Consolas"/>
              </a:rPr>
              <a:t>esp</a:t>
            </a:r>
            <a:r>
              <a:rPr lang="en-US" sz="1000" dirty="0" smtClean="0">
                <a:latin typeface="Consolas"/>
                <a:cs typeface="Consolas"/>
              </a:rPr>
              <a:t>) ; restore stack </a:t>
            </a:r>
            <a:r>
              <a:rPr lang="en-US" sz="1000" dirty="0" err="1" smtClean="0">
                <a:latin typeface="Consolas"/>
                <a:cs typeface="Consolas"/>
              </a:rPr>
              <a:t>ptr</a:t>
            </a:r>
            <a:endParaRPr lang="en-US" sz="1000" dirty="0" smtClean="0">
              <a:latin typeface="Consolas"/>
              <a:cs typeface="Consolas"/>
            </a:endParaRPr>
          </a:p>
          <a:p>
            <a:pPr marL="0" indent="0">
              <a:buFont typeface="Arial"/>
              <a:buNone/>
            </a:pPr>
            <a:r>
              <a:rPr lang="en-US" sz="1000" dirty="0" smtClean="0">
                <a:latin typeface="Consolas"/>
                <a:cs typeface="Consolas"/>
              </a:rPr>
              <a:t>      (</a:t>
            </a:r>
            <a:r>
              <a:rPr lang="en-US" sz="1000" dirty="0" err="1" smtClean="0">
                <a:latin typeface="Consolas"/>
                <a:cs typeface="Consolas"/>
              </a:rPr>
              <a:t>popl</a:t>
            </a:r>
            <a:r>
              <a:rPr lang="en-US" sz="1000" dirty="0" smtClean="0">
                <a:latin typeface="Consolas"/>
                <a:cs typeface="Consolas"/>
              </a:rPr>
              <a:t> %</a:t>
            </a:r>
            <a:r>
              <a:rPr lang="en-US" sz="1000" dirty="0" err="1" smtClean="0">
                <a:latin typeface="Consolas"/>
                <a:cs typeface="Consolas"/>
              </a:rPr>
              <a:t>ebp</a:t>
            </a:r>
            <a:r>
              <a:rPr lang="en-US" sz="1000" dirty="0" smtClean="0">
                <a:latin typeface="Consolas"/>
                <a:cs typeface="Consolas"/>
              </a:rPr>
              <a:t>)        ; restore base </a:t>
            </a:r>
            <a:r>
              <a:rPr lang="en-US" sz="1000" dirty="0" err="1" smtClean="0">
                <a:latin typeface="Consolas"/>
                <a:cs typeface="Consolas"/>
              </a:rPr>
              <a:t>ptr</a:t>
            </a:r>
            <a:endParaRPr lang="en-US" sz="1000" dirty="0" smtClean="0">
              <a:latin typeface="Consolas"/>
              <a:cs typeface="Consolas"/>
            </a:endParaRPr>
          </a:p>
          <a:p>
            <a:pPr marL="0" indent="0">
              <a:buFont typeface="Arial"/>
              <a:buNone/>
            </a:pPr>
            <a:r>
              <a:rPr lang="en-US" sz="1000" dirty="0" smtClean="0">
                <a:latin typeface="Consolas"/>
                <a:cs typeface="Consolas"/>
              </a:rPr>
              <a:t>      (ret)              ; return from subroutine</a:t>
            </a:r>
          </a:p>
          <a:p>
            <a:pPr marL="0" indent="0">
              <a:buFont typeface="Arial"/>
              <a:buNone/>
            </a:pPr>
            <a:endParaRPr lang="en-US" sz="1000" dirty="0">
              <a:latin typeface="Consolas"/>
              <a:cs typeface="Consolas"/>
            </a:endParaRPr>
          </a:p>
          <a:p>
            <a:pPr marL="0" indent="0">
              <a:buNone/>
            </a:pPr>
            <a:r>
              <a:rPr lang="en-US" sz="1000" dirty="0">
                <a:latin typeface="Consolas"/>
                <a:cs typeface="Consolas"/>
              </a:rPr>
              <a:t> </a:t>
            </a:r>
            <a:r>
              <a:rPr lang="en-US" sz="1000" dirty="0" smtClean="0">
                <a:latin typeface="Consolas"/>
                <a:cs typeface="Consolas"/>
              </a:rPr>
              <a:t>     ;</a:t>
            </a:r>
            <a:r>
              <a:rPr lang="en-US" sz="1000" dirty="0">
                <a:latin typeface="Consolas"/>
                <a:cs typeface="Consolas"/>
              </a:rPr>
              <a:t>; Main </a:t>
            </a:r>
          </a:p>
          <a:p>
            <a:pPr marL="0" indent="0">
              <a:buNone/>
            </a:pPr>
            <a:r>
              <a:rPr lang="en-US" sz="1000" dirty="0">
                <a:latin typeface="Consolas"/>
                <a:cs typeface="Consolas"/>
              </a:rPr>
              <a:t>      (align 16</a:t>
            </a:r>
            <a:r>
              <a:rPr lang="en-US" sz="1000" dirty="0" smtClean="0">
                <a:latin typeface="Consolas"/>
                <a:cs typeface="Consolas"/>
              </a:rPr>
              <a:t>)       ; </a:t>
            </a:r>
            <a:r>
              <a:rPr lang="en-US" sz="1000" dirty="0">
                <a:latin typeface="Consolas"/>
                <a:cs typeface="Consolas"/>
              </a:rPr>
              <a:t>align to 16-byte address</a:t>
            </a:r>
          </a:p>
          <a:p>
            <a:pPr marL="0" indent="0">
              <a:buNone/>
            </a:pPr>
            <a:r>
              <a:rPr lang="en-US" sz="1000" dirty="0">
                <a:latin typeface="Consolas"/>
                <a:cs typeface="Consolas"/>
              </a:rPr>
              <a:t>      </a:t>
            </a:r>
            <a:r>
              <a:rPr lang="en-US" sz="1000" dirty="0" smtClean="0">
                <a:latin typeface="Consolas"/>
                <a:cs typeface="Consolas"/>
              </a:rPr>
              <a:t>main             ; </a:t>
            </a:r>
            <a:r>
              <a:rPr lang="en-US" sz="1000" dirty="0">
                <a:latin typeface="Consolas"/>
                <a:cs typeface="Consolas"/>
              </a:rPr>
              <a:t>main program</a:t>
            </a:r>
          </a:p>
          <a:p>
            <a:pPr marL="0" indent="0">
              <a:buNone/>
            </a:pPr>
            <a:r>
              <a:rPr lang="en-US" sz="1000" dirty="0">
                <a:latin typeface="Consolas"/>
                <a:cs typeface="Consolas"/>
              </a:rPr>
              <a:t>      (</a:t>
            </a:r>
            <a:r>
              <a:rPr lang="en-US" sz="1000" dirty="0" err="1">
                <a:latin typeface="Consolas"/>
                <a:cs typeface="Consolas"/>
              </a:rPr>
              <a:t>irmovl</a:t>
            </a:r>
            <a:r>
              <a:rPr lang="en-US" sz="1000" dirty="0">
                <a:latin typeface="Consolas"/>
                <a:cs typeface="Consolas"/>
              </a:rPr>
              <a:t> stack %</a:t>
            </a:r>
            <a:r>
              <a:rPr lang="en-US" sz="1000" dirty="0" err="1">
                <a:latin typeface="Consolas"/>
                <a:cs typeface="Consolas"/>
              </a:rPr>
              <a:t>esp</a:t>
            </a:r>
            <a:r>
              <a:rPr lang="en-US" sz="1000" dirty="0" smtClean="0">
                <a:latin typeface="Consolas"/>
                <a:cs typeface="Consolas"/>
              </a:rPr>
              <a:t>)  ; </a:t>
            </a:r>
            <a:r>
              <a:rPr lang="en-US" sz="1000" dirty="0">
                <a:latin typeface="Consolas"/>
                <a:cs typeface="Consolas"/>
              </a:rPr>
              <a:t>initialize stack </a:t>
            </a:r>
            <a:r>
              <a:rPr lang="en-US" sz="1000" dirty="0" err="1">
                <a:latin typeface="Consolas"/>
                <a:cs typeface="Consolas"/>
              </a:rPr>
              <a:t>ptr</a:t>
            </a:r>
            <a:endParaRPr lang="en-US" sz="1000" dirty="0">
              <a:latin typeface="Consolas"/>
              <a:cs typeface="Consolas"/>
            </a:endParaRPr>
          </a:p>
          <a:p>
            <a:pPr marL="0" indent="0">
              <a:buNone/>
            </a:pPr>
            <a:r>
              <a:rPr lang="en-US" sz="1000" dirty="0">
                <a:latin typeface="Consolas"/>
                <a:cs typeface="Consolas"/>
              </a:rPr>
              <a:t>      (</a:t>
            </a:r>
            <a:r>
              <a:rPr lang="en-US" sz="1000" dirty="0" err="1">
                <a:latin typeface="Consolas"/>
                <a:cs typeface="Consolas"/>
              </a:rPr>
              <a:t>rrmovl</a:t>
            </a:r>
            <a:r>
              <a:rPr lang="en-US" sz="1000" dirty="0">
                <a:latin typeface="Consolas"/>
                <a:cs typeface="Consolas"/>
              </a:rPr>
              <a:t> %</a:t>
            </a:r>
            <a:r>
              <a:rPr lang="en-US" sz="1000" dirty="0" err="1">
                <a:latin typeface="Consolas"/>
                <a:cs typeface="Consolas"/>
              </a:rPr>
              <a:t>esp</a:t>
            </a:r>
            <a:r>
              <a:rPr lang="en-US" sz="1000" dirty="0">
                <a:latin typeface="Consolas"/>
                <a:cs typeface="Consolas"/>
              </a:rPr>
              <a:t> %</a:t>
            </a:r>
            <a:r>
              <a:rPr lang="en-US" sz="1000" dirty="0" err="1">
                <a:latin typeface="Consolas"/>
                <a:cs typeface="Consolas"/>
              </a:rPr>
              <a:t>ebp</a:t>
            </a:r>
            <a:r>
              <a:rPr lang="en-US" sz="1000" dirty="0" smtClean="0">
                <a:latin typeface="Consolas"/>
                <a:cs typeface="Consolas"/>
              </a:rPr>
              <a:t>)   ; </a:t>
            </a:r>
            <a:r>
              <a:rPr lang="en-US" sz="1000" dirty="0">
                <a:latin typeface="Consolas"/>
                <a:cs typeface="Consolas"/>
              </a:rPr>
              <a:t>initialize base </a:t>
            </a:r>
            <a:r>
              <a:rPr lang="en-US" sz="1000" dirty="0" err="1">
                <a:latin typeface="Consolas"/>
                <a:cs typeface="Consolas"/>
              </a:rPr>
              <a:t>ptr</a:t>
            </a:r>
            <a:endParaRPr lang="en-US" sz="1000" dirty="0">
              <a:latin typeface="Consolas"/>
              <a:cs typeface="Consolas"/>
            </a:endParaRPr>
          </a:p>
          <a:p>
            <a:pPr marL="0" indent="0">
              <a:buNone/>
            </a:pPr>
            <a:endParaRPr lang="en-US" sz="1000" dirty="0">
              <a:latin typeface="Consolas"/>
              <a:cs typeface="Consolas"/>
            </a:endParaRPr>
          </a:p>
          <a:p>
            <a:pPr marL="0" indent="0">
              <a:buNone/>
            </a:pPr>
            <a:r>
              <a:rPr lang="en-US" sz="1000" dirty="0">
                <a:latin typeface="Consolas"/>
                <a:cs typeface="Consolas"/>
              </a:rPr>
              <a:t>      (call cat</a:t>
            </a:r>
            <a:r>
              <a:rPr lang="en-US" sz="1000" dirty="0" smtClean="0">
                <a:latin typeface="Consolas"/>
                <a:cs typeface="Consolas"/>
              </a:rPr>
              <a:t>)       ; </a:t>
            </a:r>
            <a:r>
              <a:rPr lang="en-US" sz="1000" dirty="0">
                <a:latin typeface="Consolas"/>
                <a:cs typeface="Consolas"/>
              </a:rPr>
              <a:t>call the cat function</a:t>
            </a:r>
          </a:p>
          <a:p>
            <a:pPr marL="0" indent="0">
              <a:buNone/>
            </a:pPr>
            <a:r>
              <a:rPr lang="en-US" sz="1000" dirty="0">
                <a:latin typeface="Consolas"/>
                <a:cs typeface="Consolas"/>
              </a:rPr>
              <a:t>      (halt</a:t>
            </a:r>
            <a:r>
              <a:rPr lang="en-US" sz="1000" dirty="0" smtClean="0">
                <a:latin typeface="Consolas"/>
                <a:cs typeface="Consolas"/>
              </a:rPr>
              <a:t>)           ; </a:t>
            </a:r>
            <a:r>
              <a:rPr lang="en-US" sz="1000" dirty="0">
                <a:latin typeface="Consolas"/>
                <a:cs typeface="Consolas"/>
              </a:rPr>
              <a:t>halt the machine</a:t>
            </a:r>
          </a:p>
          <a:p>
            <a:pPr marL="0" indent="0">
              <a:buNone/>
            </a:pPr>
            <a:r>
              <a:rPr lang="en-US" sz="1000" dirty="0">
                <a:latin typeface="Consolas"/>
                <a:cs typeface="Consolas"/>
              </a:rPr>
              <a:t>      </a:t>
            </a:r>
          </a:p>
          <a:p>
            <a:pPr marL="0" indent="0">
              <a:buNone/>
            </a:pPr>
            <a:r>
              <a:rPr lang="en-US" sz="1000" dirty="0">
                <a:latin typeface="Consolas"/>
                <a:cs typeface="Consolas"/>
              </a:rPr>
              <a:t>      ;; Stack </a:t>
            </a:r>
          </a:p>
          <a:p>
            <a:pPr marL="0" indent="0">
              <a:buNone/>
            </a:pPr>
            <a:r>
              <a:rPr lang="en-US" sz="1000" dirty="0">
                <a:latin typeface="Consolas"/>
                <a:cs typeface="Consolas"/>
              </a:rPr>
              <a:t>      (</a:t>
            </a:r>
            <a:r>
              <a:rPr lang="en-US" sz="1000" dirty="0" err="1">
                <a:latin typeface="Consolas"/>
                <a:cs typeface="Consolas"/>
              </a:rPr>
              <a:t>pos</a:t>
            </a:r>
            <a:r>
              <a:rPr lang="en-US" sz="1000" dirty="0">
                <a:latin typeface="Consolas"/>
                <a:cs typeface="Consolas"/>
              </a:rPr>
              <a:t> 8192</a:t>
            </a:r>
            <a:r>
              <a:rPr lang="en-US" sz="1000" dirty="0" smtClean="0">
                <a:latin typeface="Consolas"/>
                <a:cs typeface="Consolas"/>
              </a:rPr>
              <a:t>)       ; </a:t>
            </a:r>
            <a:r>
              <a:rPr lang="en-US" sz="1000" dirty="0">
                <a:latin typeface="Consolas"/>
                <a:cs typeface="Consolas"/>
              </a:rPr>
              <a:t>position 8192 </a:t>
            </a:r>
          </a:p>
          <a:p>
            <a:pPr marL="0" indent="0">
              <a:buNone/>
            </a:pPr>
            <a:r>
              <a:rPr lang="en-US" sz="1000" dirty="0">
                <a:latin typeface="Consolas"/>
                <a:cs typeface="Consolas"/>
              </a:rPr>
              <a:t>      </a:t>
            </a:r>
            <a:r>
              <a:rPr lang="en-US" sz="1000" dirty="0" smtClean="0">
                <a:latin typeface="Consolas"/>
                <a:cs typeface="Consolas"/>
              </a:rPr>
              <a:t>stack      ; </a:t>
            </a:r>
            <a:r>
              <a:rPr lang="en-US" sz="1000" dirty="0">
                <a:latin typeface="Consolas"/>
                <a:cs typeface="Consolas"/>
              </a:rPr>
              <a:t>mark this position as 'stack' </a:t>
            </a:r>
          </a:p>
          <a:p>
            <a:pPr marL="0" indent="0">
              <a:buNone/>
            </a:pPr>
            <a:endParaRPr lang="en-US" sz="1000" dirty="0">
              <a:latin typeface="Consolas"/>
              <a:cs typeface="Consolas"/>
            </a:endParaRPr>
          </a:p>
          <a:p>
            <a:pPr marL="0" indent="0">
              <a:buNone/>
            </a:pPr>
            <a:r>
              <a:rPr lang="en-US" sz="1000" dirty="0">
                <a:latin typeface="Consolas"/>
                <a:cs typeface="Consolas"/>
              </a:rPr>
              <a:t>      ;; String data</a:t>
            </a:r>
          </a:p>
          <a:p>
            <a:pPr marL="0" indent="0">
              <a:buNone/>
            </a:pPr>
            <a:r>
              <a:rPr lang="en-US" sz="1000" dirty="0">
                <a:latin typeface="Consolas"/>
                <a:cs typeface="Consolas"/>
              </a:rPr>
              <a:t>      (</a:t>
            </a:r>
            <a:r>
              <a:rPr lang="en-US" sz="1000" dirty="0" err="1">
                <a:latin typeface="Consolas"/>
                <a:cs typeface="Consolas"/>
              </a:rPr>
              <a:t>pos</a:t>
            </a:r>
            <a:r>
              <a:rPr lang="en-US" sz="1000" dirty="0">
                <a:latin typeface="Consolas"/>
                <a:cs typeface="Consolas"/>
              </a:rPr>
              <a:t> #x3000)</a:t>
            </a:r>
          </a:p>
          <a:p>
            <a:pPr marL="0" indent="0">
              <a:buNone/>
            </a:pPr>
            <a:r>
              <a:rPr lang="en-US" sz="1000" dirty="0">
                <a:latin typeface="Consolas"/>
                <a:cs typeface="Consolas"/>
              </a:rPr>
              <a:t>      (string "//u//</a:t>
            </a:r>
            <a:r>
              <a:rPr lang="en-US" sz="1000" dirty="0" err="1">
                <a:latin typeface="Consolas"/>
                <a:cs typeface="Consolas"/>
              </a:rPr>
              <a:t>soumava</a:t>
            </a:r>
            <a:r>
              <a:rPr lang="en-US" sz="1000" dirty="0">
                <a:latin typeface="Consolas"/>
                <a:cs typeface="Consolas"/>
              </a:rPr>
              <a:t>//a//ACL2-devel//books//models//y86//y86-basic//y86//</a:t>
            </a:r>
            <a:r>
              <a:rPr lang="en-US" sz="1000" dirty="0" err="1">
                <a:latin typeface="Consolas"/>
                <a:cs typeface="Consolas"/>
              </a:rPr>
              <a:t>syscalls</a:t>
            </a:r>
            <a:r>
              <a:rPr lang="en-US" sz="1000" dirty="0">
                <a:latin typeface="Consolas"/>
                <a:cs typeface="Consolas"/>
              </a:rPr>
              <a:t>//</a:t>
            </a:r>
            <a:r>
              <a:rPr lang="en-US" sz="1000" dirty="0" err="1">
                <a:latin typeface="Consolas"/>
                <a:cs typeface="Consolas"/>
              </a:rPr>
              <a:t>systemcalls-raw.lsp</a:t>
            </a:r>
            <a:r>
              <a:rPr lang="en-US" sz="1000" dirty="0">
                <a:latin typeface="Consolas"/>
                <a:cs typeface="Consolas"/>
              </a:rPr>
              <a:t>")</a:t>
            </a:r>
          </a:p>
          <a:p>
            <a:pPr marL="0" indent="0">
              <a:buNone/>
            </a:pPr>
            <a:r>
              <a:rPr lang="en-US" sz="1000" dirty="0">
                <a:latin typeface="Consolas"/>
                <a:cs typeface="Consolas"/>
              </a:rPr>
              <a:t>      (byte 0)</a:t>
            </a:r>
          </a:p>
          <a:p>
            <a:pPr marL="0" indent="0">
              <a:buNone/>
            </a:pPr>
            <a:r>
              <a:rPr lang="en-US" sz="1000" dirty="0">
                <a:latin typeface="Consolas"/>
                <a:cs typeface="Consolas"/>
              </a:rPr>
              <a:t>      ))</a:t>
            </a:r>
          </a:p>
          <a:p>
            <a:pPr marL="0" indent="0">
              <a:buFont typeface="Arial"/>
              <a:buNone/>
            </a:pPr>
            <a:endParaRPr lang="en-US" sz="1000" dirty="0">
              <a:latin typeface="Consolas"/>
              <a:cs typeface="Consolas"/>
            </a:endParaRPr>
          </a:p>
          <a:p>
            <a:pPr marL="0" indent="0">
              <a:buFont typeface="Arial"/>
              <a:buNone/>
            </a:pPr>
            <a:endParaRPr lang="en-US" sz="1100" dirty="0" smtClean="0"/>
          </a:p>
          <a:p>
            <a:endParaRPr lang="en-US" sz="1100" dirty="0"/>
          </a:p>
        </p:txBody>
      </p:sp>
    </p:spTree>
    <p:extLst>
      <p:ext uri="{BB962C8B-B14F-4D97-AF65-F5344CB8AC3E}">
        <p14:creationId xmlns:p14="http://schemas.microsoft.com/office/powerpoint/2010/main" val="72718768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latin typeface="Goudy Old Style"/>
                <a:cs typeface="Goudy Old Style"/>
              </a:rPr>
              <a:t>System Calls</a:t>
            </a:r>
            <a:endParaRPr lang="en-US" dirty="0">
              <a:latin typeface="Goudy Old Style"/>
              <a:cs typeface="Goudy Old Style"/>
            </a:endParaRPr>
          </a:p>
        </p:txBody>
      </p:sp>
      <p:sp>
        <p:nvSpPr>
          <p:cNvPr id="3" name="Content Placeholder 2"/>
          <p:cNvSpPr>
            <a:spLocks noGrp="1"/>
          </p:cNvSpPr>
          <p:nvPr>
            <p:ph idx="1"/>
          </p:nvPr>
        </p:nvSpPr>
        <p:spPr/>
        <p:txBody>
          <a:bodyPr>
            <a:normAutofit/>
          </a:bodyPr>
          <a:lstStyle/>
          <a:p>
            <a:r>
              <a:rPr lang="en-US" dirty="0" smtClean="0">
                <a:latin typeface="Goudy Old Style"/>
                <a:cs typeface="Goudy Old Style"/>
              </a:rPr>
              <a:t>The standard method for user mode programs to request services from the OS kernel.</a:t>
            </a:r>
          </a:p>
          <a:p>
            <a:endParaRPr lang="en-US" dirty="0" smtClean="0">
              <a:latin typeface="Goudy Old Style"/>
              <a:cs typeface="Goudy Old Style"/>
            </a:endParaRPr>
          </a:p>
          <a:p>
            <a:r>
              <a:rPr lang="en-US" dirty="0" smtClean="0">
                <a:latin typeface="Goudy Old Style"/>
                <a:cs typeface="Goudy Old Style"/>
              </a:rPr>
              <a:t>Execution involves a change in privilege level, and transfer of control to the kernel which executes certain instructions as per the programs requirement and returns control to the user mode (with the desired result).</a:t>
            </a:r>
            <a:endParaRPr lang="en-US" dirty="0">
              <a:latin typeface="Goudy Old Style"/>
              <a:cs typeface="Goudy Old Style"/>
            </a:endParaRPr>
          </a:p>
        </p:txBody>
      </p:sp>
    </p:spTree>
    <p:extLst>
      <p:ext uri="{BB962C8B-B14F-4D97-AF65-F5344CB8AC3E}">
        <p14:creationId xmlns:p14="http://schemas.microsoft.com/office/powerpoint/2010/main" val="107167395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1143000"/>
          </a:xfrm>
        </p:spPr>
        <p:txBody>
          <a:bodyPr>
            <a:normAutofit/>
          </a:bodyPr>
          <a:lstStyle/>
          <a:p>
            <a:pPr marL="0" indent="0" algn="ctr">
              <a:buNone/>
            </a:pPr>
            <a:r>
              <a:rPr lang="en-US" sz="6600" dirty="0" smtClean="0">
                <a:latin typeface="Goudy Old Style"/>
                <a:cs typeface="Goudy Old Style"/>
              </a:rPr>
              <a:t>Demo!</a:t>
            </a:r>
            <a:endParaRPr lang="en-US" sz="6600" dirty="0">
              <a:latin typeface="Goudy Old Style"/>
              <a:cs typeface="Goudy Old Style"/>
            </a:endParaRPr>
          </a:p>
        </p:txBody>
      </p:sp>
    </p:spTree>
    <p:extLst>
      <p:ext uri="{BB962C8B-B14F-4D97-AF65-F5344CB8AC3E}">
        <p14:creationId xmlns:p14="http://schemas.microsoft.com/office/powerpoint/2010/main" val="223385690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latin typeface="Goudy Old Style"/>
                <a:cs typeface="Goudy Old Style"/>
              </a:rPr>
              <a:t>System Calls (cont.)</a:t>
            </a:r>
            <a:endParaRPr lang="en-US" dirty="0">
              <a:latin typeface="Goudy Old Style"/>
              <a:cs typeface="Goudy Old Style"/>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86330028"/>
              </p:ext>
            </p:extLst>
          </p:nvPr>
        </p:nvGraphicFramePr>
        <p:xfrm>
          <a:off x="358562" y="1524000"/>
          <a:ext cx="83058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165711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latin typeface="Goudy Old Style"/>
                <a:cs typeface="Goudy Old Style"/>
              </a:rPr>
              <a:t>Modeling system calls</a:t>
            </a:r>
            <a:endParaRPr lang="en-US" dirty="0">
              <a:latin typeface="Goudy Old Style"/>
              <a:cs typeface="Goudy Old Style"/>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Goudy Old Style"/>
                <a:cs typeface="Goudy Old Style"/>
              </a:rPr>
              <a:t>Programs that run on the Y86 model are user mode programs</a:t>
            </a:r>
          </a:p>
          <a:p>
            <a:endParaRPr lang="en-US" dirty="0" smtClean="0">
              <a:latin typeface="Goudy Old Style"/>
              <a:cs typeface="Goudy Old Style"/>
            </a:endParaRPr>
          </a:p>
          <a:p>
            <a:r>
              <a:rPr lang="en-US" dirty="0" smtClean="0">
                <a:latin typeface="Goudy Old Style"/>
                <a:cs typeface="Goudy Old Style"/>
              </a:rPr>
              <a:t>Need a mechanism to interact with the kernel from ACL2, and retrieve results</a:t>
            </a:r>
          </a:p>
          <a:p>
            <a:endParaRPr lang="en-US" dirty="0" smtClean="0">
              <a:latin typeface="Goudy Old Style"/>
              <a:cs typeface="Goudy Old Style"/>
            </a:endParaRPr>
          </a:p>
          <a:p>
            <a:r>
              <a:rPr lang="en-US" dirty="0" smtClean="0">
                <a:latin typeface="Goudy Old Style"/>
                <a:cs typeface="Goudy Old Style"/>
              </a:rPr>
              <a:t>Will not be modeling the kernel mode code that performs the actual action of the system call – our </a:t>
            </a:r>
            <a:r>
              <a:rPr lang="en-US" dirty="0" err="1" smtClean="0">
                <a:latin typeface="Goudy Old Style"/>
                <a:cs typeface="Goudy Old Style"/>
              </a:rPr>
              <a:t>syscall</a:t>
            </a:r>
            <a:r>
              <a:rPr lang="en-US" dirty="0" smtClean="0">
                <a:latin typeface="Goudy Old Style"/>
                <a:cs typeface="Goudy Old Style"/>
              </a:rPr>
              <a:t> instruction will be a combination of the actual </a:t>
            </a:r>
            <a:r>
              <a:rPr lang="en-US" dirty="0" err="1" smtClean="0">
                <a:latin typeface="Goudy Old Style"/>
                <a:cs typeface="Goudy Old Style"/>
              </a:rPr>
              <a:t>syscall</a:t>
            </a:r>
            <a:r>
              <a:rPr lang="en-US" dirty="0" smtClean="0">
                <a:latin typeface="Goudy Old Style"/>
                <a:cs typeface="Goudy Old Style"/>
              </a:rPr>
              <a:t> (UM) + </a:t>
            </a:r>
            <a:r>
              <a:rPr lang="en-US" dirty="0" err="1" smtClean="0">
                <a:latin typeface="Goudy Old Style"/>
                <a:cs typeface="Goudy Old Style"/>
              </a:rPr>
              <a:t>sysret</a:t>
            </a:r>
            <a:r>
              <a:rPr lang="en-US" dirty="0">
                <a:latin typeface="Goudy Old Style"/>
                <a:cs typeface="Goudy Old Style"/>
              </a:rPr>
              <a:t> </a:t>
            </a:r>
            <a:r>
              <a:rPr lang="en-US" dirty="0" smtClean="0">
                <a:latin typeface="Goudy Old Style"/>
                <a:cs typeface="Goudy Old Style"/>
              </a:rPr>
              <a:t>(KM).</a:t>
            </a:r>
            <a:endParaRPr lang="en-US" dirty="0">
              <a:latin typeface="Goudy Old Style"/>
              <a:cs typeface="Goudy Old Style"/>
            </a:endParaRPr>
          </a:p>
        </p:txBody>
      </p:sp>
    </p:spTree>
    <p:extLst>
      <p:ext uri="{BB962C8B-B14F-4D97-AF65-F5344CB8AC3E}">
        <p14:creationId xmlns:p14="http://schemas.microsoft.com/office/powerpoint/2010/main" val="129959596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latin typeface="Goudy Old Style"/>
                <a:cs typeface="Goudy Old Style"/>
              </a:rPr>
              <a:t>Options considered</a:t>
            </a:r>
            <a:endParaRPr lang="en-US" dirty="0">
              <a:latin typeface="Goudy Old Style"/>
              <a:cs typeface="Goudy Old Style"/>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Goudy Old Style"/>
                <a:cs typeface="Goudy Old Style"/>
              </a:rPr>
              <a:t>ACL2 sys-call:</a:t>
            </a:r>
          </a:p>
          <a:p>
            <a:pPr lvl="1"/>
            <a:r>
              <a:rPr lang="en-US" dirty="0" smtClean="0">
                <a:latin typeface="Goudy Old Style"/>
                <a:cs typeface="Goudy Old Style"/>
              </a:rPr>
              <a:t>Executes system commands as in a shell</a:t>
            </a:r>
          </a:p>
          <a:p>
            <a:pPr lvl="1"/>
            <a:r>
              <a:rPr lang="en-US" dirty="0" smtClean="0">
                <a:latin typeface="Goudy Old Style"/>
                <a:cs typeface="Goudy Old Style"/>
              </a:rPr>
              <a:t>Not actually a direct system call</a:t>
            </a:r>
          </a:p>
          <a:p>
            <a:pPr lvl="1"/>
            <a:r>
              <a:rPr lang="en-US" dirty="0" smtClean="0">
                <a:latin typeface="Goudy Old Style"/>
                <a:cs typeface="Goudy Old Style"/>
              </a:rPr>
              <a:t>Does not support interactive input</a:t>
            </a:r>
          </a:p>
          <a:p>
            <a:pPr lvl="1"/>
            <a:endParaRPr lang="en-US" dirty="0" smtClean="0">
              <a:latin typeface="Goudy Old Style"/>
              <a:cs typeface="Goudy Old Style"/>
            </a:endParaRPr>
          </a:p>
          <a:p>
            <a:r>
              <a:rPr lang="en-US" dirty="0" smtClean="0">
                <a:latin typeface="Goudy Old Style"/>
                <a:cs typeface="Goudy Old Style"/>
              </a:rPr>
              <a:t>CLISP modules:</a:t>
            </a:r>
          </a:p>
          <a:p>
            <a:pPr lvl="1"/>
            <a:r>
              <a:rPr lang="en-US" dirty="0" smtClean="0">
                <a:latin typeface="Goudy Old Style"/>
                <a:cs typeface="Goudy Old Style"/>
              </a:rPr>
              <a:t>POSIX and OS modules have methods that map to most Unix system calls</a:t>
            </a:r>
          </a:p>
          <a:p>
            <a:pPr lvl="1"/>
            <a:r>
              <a:rPr lang="en-US" dirty="0" smtClean="0">
                <a:latin typeface="Goudy Old Style"/>
                <a:cs typeface="Goudy Old Style"/>
              </a:rPr>
              <a:t>Preferred </a:t>
            </a:r>
            <a:r>
              <a:rPr lang="en-US" dirty="0" smtClean="0">
                <a:latin typeface="Goudy Old Style"/>
                <a:cs typeface="Goudy Old Style"/>
              </a:rPr>
              <a:t>Common Lisp for ACL2 </a:t>
            </a:r>
            <a:r>
              <a:rPr lang="en-US" dirty="0" smtClean="0">
                <a:latin typeface="Goudy Old Style"/>
                <a:cs typeface="Goudy Old Style"/>
              </a:rPr>
              <a:t>is CCL</a:t>
            </a:r>
            <a:r>
              <a:rPr lang="en-US" dirty="0" smtClean="0">
                <a:latin typeface="Goudy Old Style"/>
                <a:cs typeface="Goudy Old Style"/>
              </a:rPr>
              <a:t>, </a:t>
            </a:r>
            <a:r>
              <a:rPr lang="en-US" dirty="0" smtClean="0">
                <a:latin typeface="Goudy Old Style"/>
                <a:cs typeface="Goudy Old Style"/>
              </a:rPr>
              <a:t>which </a:t>
            </a:r>
            <a:r>
              <a:rPr lang="en-US" dirty="0" smtClean="0">
                <a:latin typeface="Goudy Old Style"/>
                <a:cs typeface="Goudy Old Style"/>
              </a:rPr>
              <a:t>wouldn’t have these modules - </a:t>
            </a:r>
            <a:r>
              <a:rPr lang="en-US" dirty="0" smtClean="0">
                <a:latin typeface="Goudy Old Style"/>
                <a:cs typeface="Goudy Old Style"/>
              </a:rPr>
              <a:t>so </a:t>
            </a:r>
            <a:r>
              <a:rPr lang="en-US" dirty="0" smtClean="0">
                <a:latin typeface="Goudy Old Style"/>
                <a:cs typeface="Goudy Old Style"/>
              </a:rPr>
              <a:t>a CLISP option wouldn’t be </a:t>
            </a:r>
            <a:r>
              <a:rPr lang="en-US" dirty="0" smtClean="0">
                <a:latin typeface="Goudy Old Style"/>
                <a:cs typeface="Goudy Old Style"/>
              </a:rPr>
              <a:t>the best </a:t>
            </a:r>
            <a:r>
              <a:rPr lang="en-US" dirty="0" smtClean="0">
                <a:latin typeface="Goudy Old Style"/>
                <a:cs typeface="Goudy Old Style"/>
              </a:rPr>
              <a:t>solution</a:t>
            </a:r>
            <a:endParaRPr lang="en-US" dirty="0">
              <a:latin typeface="Goudy Old Style"/>
              <a:cs typeface="Goudy Old Style"/>
            </a:endParaRPr>
          </a:p>
        </p:txBody>
      </p:sp>
    </p:spTree>
    <p:extLst>
      <p:ext uri="{BB962C8B-B14F-4D97-AF65-F5344CB8AC3E}">
        <p14:creationId xmlns:p14="http://schemas.microsoft.com/office/powerpoint/2010/main" val="145382420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latin typeface="Goudy Old Style"/>
                <a:cs typeface="Goudy Old Style"/>
              </a:rPr>
              <a:t>Options considered (contd.)</a:t>
            </a:r>
            <a:endParaRPr lang="en-US" dirty="0">
              <a:latin typeface="Goudy Old Style"/>
              <a:cs typeface="Goudy Old Style"/>
            </a:endParaRPr>
          </a:p>
        </p:txBody>
      </p:sp>
      <p:sp>
        <p:nvSpPr>
          <p:cNvPr id="3" name="Content Placeholder 2"/>
          <p:cNvSpPr>
            <a:spLocks noGrp="1"/>
          </p:cNvSpPr>
          <p:nvPr>
            <p:ph idx="1"/>
          </p:nvPr>
        </p:nvSpPr>
        <p:spPr/>
        <p:txBody>
          <a:bodyPr>
            <a:normAutofit/>
          </a:bodyPr>
          <a:lstStyle/>
          <a:p>
            <a:r>
              <a:rPr lang="en-US" dirty="0" smtClean="0">
                <a:latin typeface="Goudy Old Style"/>
                <a:cs typeface="Goudy Old Style"/>
              </a:rPr>
              <a:t>CCL Foreign Function Interface (FFI)</a:t>
            </a:r>
          </a:p>
          <a:p>
            <a:pPr lvl="1"/>
            <a:r>
              <a:rPr lang="en-US" dirty="0" smtClean="0">
                <a:latin typeface="Goudy Old Style"/>
                <a:cs typeface="Goudy Old Style"/>
              </a:rPr>
              <a:t>Enables Common Lisp code to call functions outside of Lisp (e.g. C libraries)</a:t>
            </a:r>
          </a:p>
          <a:p>
            <a:pPr lvl="1"/>
            <a:r>
              <a:rPr lang="en-US" dirty="0" smtClean="0">
                <a:latin typeface="Goudy Old Style"/>
                <a:cs typeface="Goudy Old Style"/>
              </a:rPr>
              <a:t>FFI interface translator provides information about the entry point, argument and return types</a:t>
            </a:r>
          </a:p>
          <a:p>
            <a:pPr lvl="1"/>
            <a:r>
              <a:rPr lang="en-US" dirty="0" smtClean="0">
                <a:latin typeface="Goudy Old Style"/>
                <a:cs typeface="Goudy Old Style"/>
              </a:rPr>
              <a:t>Lisp data should be copied to a foreign representation before calling the foreign function (eq. string </a:t>
            </a:r>
            <a:r>
              <a:rPr lang="en-US" dirty="0" smtClean="0">
                <a:latin typeface="Goudy Old Style"/>
                <a:cs typeface="Goudy Old Style"/>
                <a:sym typeface="Wingdings"/>
              </a:rPr>
              <a:t> pointer)</a:t>
            </a:r>
          </a:p>
          <a:p>
            <a:pPr lvl="1"/>
            <a:r>
              <a:rPr lang="en-US" dirty="0" smtClean="0">
                <a:latin typeface="Goudy Old Style"/>
                <a:cs typeface="Goudy Old Style"/>
                <a:sym typeface="Wingdings"/>
              </a:rPr>
              <a:t>Supports interactive console and file input</a:t>
            </a:r>
            <a:endParaRPr lang="en-US" dirty="0">
              <a:latin typeface="Goudy Old Style"/>
              <a:cs typeface="Goudy Old Style"/>
            </a:endParaRPr>
          </a:p>
        </p:txBody>
      </p:sp>
    </p:spTree>
    <p:extLst>
      <p:ext uri="{BB962C8B-B14F-4D97-AF65-F5344CB8AC3E}">
        <p14:creationId xmlns:p14="http://schemas.microsoft.com/office/powerpoint/2010/main" val="422517220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r>
              <a:rPr lang="en-US" dirty="0" smtClean="0">
                <a:latin typeface="Goudy Old Style"/>
                <a:cs typeface="Goudy Old Style"/>
              </a:rPr>
              <a:t>CLISP Foreign Function Interface</a:t>
            </a:r>
            <a:endParaRPr lang="en-US" dirty="0">
              <a:latin typeface="Goudy Old Style"/>
              <a:cs typeface="Goudy Old Style"/>
            </a:endParaRPr>
          </a:p>
        </p:txBody>
      </p:sp>
      <p:sp>
        <p:nvSpPr>
          <p:cNvPr id="3" name="Content Placeholder 2"/>
          <p:cNvSpPr>
            <a:spLocks noGrp="1"/>
          </p:cNvSpPr>
          <p:nvPr>
            <p:ph idx="1"/>
          </p:nvPr>
        </p:nvSpPr>
        <p:spPr/>
        <p:txBody>
          <a:bodyPr>
            <a:normAutofit lnSpcReduction="10000"/>
          </a:bodyPr>
          <a:lstStyle/>
          <a:p>
            <a:r>
              <a:rPr lang="en-US" sz="2400" dirty="0" smtClean="0">
                <a:latin typeface="Goudy Old Style"/>
                <a:cs typeface="Goudy Old Style"/>
              </a:rPr>
              <a:t>Load libraries</a:t>
            </a:r>
          </a:p>
          <a:p>
            <a:pPr marL="457200" lvl="1" indent="0">
              <a:buNone/>
            </a:pPr>
            <a:r>
              <a:rPr lang="en-US" sz="2000" dirty="0" smtClean="0">
                <a:latin typeface="Consolas"/>
                <a:cs typeface="Consolas"/>
              </a:rPr>
              <a:t>(ccl::open-shared-library “/path/to/</a:t>
            </a:r>
            <a:r>
              <a:rPr lang="en-US" sz="2000" dirty="0" err="1" smtClean="0">
                <a:latin typeface="Consolas"/>
                <a:cs typeface="Consolas"/>
              </a:rPr>
              <a:t>library.dylib</a:t>
            </a:r>
            <a:r>
              <a:rPr lang="en-US" sz="2000" dirty="0" smtClean="0">
                <a:latin typeface="Consolas"/>
                <a:cs typeface="Consolas"/>
              </a:rPr>
              <a:t>”)</a:t>
            </a:r>
            <a:br>
              <a:rPr lang="en-US" sz="2000" dirty="0" smtClean="0">
                <a:latin typeface="Consolas"/>
                <a:cs typeface="Consolas"/>
              </a:rPr>
            </a:br>
            <a:r>
              <a:rPr lang="en-US" sz="2000" dirty="0" smtClean="0">
                <a:latin typeface="Consolas"/>
                <a:cs typeface="Consolas"/>
              </a:rPr>
              <a:t>#&lt;SHLIB /path/to/</a:t>
            </a:r>
            <a:r>
              <a:rPr lang="en-US" sz="2000" dirty="0" err="1" smtClean="0">
                <a:latin typeface="Consolas"/>
                <a:cs typeface="Consolas"/>
              </a:rPr>
              <a:t>library.dylib</a:t>
            </a:r>
            <a:r>
              <a:rPr lang="en-US" sz="2000" dirty="0" smtClean="0">
                <a:latin typeface="Consolas"/>
                <a:cs typeface="Consolas"/>
              </a:rPr>
              <a:t> #x30200000E76D&gt;</a:t>
            </a:r>
          </a:p>
          <a:p>
            <a:pPr lvl="1"/>
            <a:endParaRPr lang="en-US" sz="2000" dirty="0" smtClean="0">
              <a:latin typeface="American Typewriter Condensed"/>
              <a:cs typeface="American Typewriter Condensed"/>
            </a:endParaRPr>
          </a:p>
          <a:p>
            <a:r>
              <a:rPr lang="en-US" sz="2400" dirty="0" smtClean="0">
                <a:latin typeface="Goudy Old Style"/>
                <a:cs typeface="Goudy Old Style"/>
              </a:rPr>
              <a:t>List entry points</a:t>
            </a:r>
          </a:p>
          <a:p>
            <a:pPr marL="457200" lvl="1" indent="0">
              <a:buNone/>
            </a:pPr>
            <a:r>
              <a:rPr lang="en-US" sz="2000" dirty="0" smtClean="0">
                <a:latin typeface="Consolas"/>
                <a:cs typeface="Consolas"/>
              </a:rPr>
              <a:t>(ccl::external “_write”)</a:t>
            </a:r>
            <a:br>
              <a:rPr lang="en-US" sz="2000" dirty="0" smtClean="0">
                <a:latin typeface="Consolas"/>
                <a:cs typeface="Consolas"/>
              </a:rPr>
            </a:br>
            <a:r>
              <a:rPr lang="en-US" sz="2000" dirty="0" smtClean="0">
                <a:latin typeface="Consolas"/>
                <a:cs typeface="Consolas"/>
              </a:rPr>
              <a:t>#&lt;EXTERNAL-ENTRY-POINT “_write” (#x00007FFF8FBB04A0) /</a:t>
            </a:r>
            <a:r>
              <a:rPr lang="en-US" sz="2000" dirty="0" err="1" smtClean="0">
                <a:latin typeface="Consolas"/>
                <a:cs typeface="Consolas"/>
              </a:rPr>
              <a:t>usr</a:t>
            </a:r>
            <a:r>
              <a:rPr lang="en-US" sz="2000" dirty="0" smtClean="0">
                <a:latin typeface="Consolas"/>
                <a:cs typeface="Consolas"/>
              </a:rPr>
              <a:t>/lib/system/</a:t>
            </a:r>
            <a:r>
              <a:rPr lang="en-US" sz="2000" dirty="0" err="1" smtClean="0">
                <a:latin typeface="Consolas"/>
                <a:cs typeface="Consolas"/>
              </a:rPr>
              <a:t>libsystem_kernel.dylib</a:t>
            </a:r>
            <a:r>
              <a:rPr lang="en-US" sz="2000" dirty="0" smtClean="0">
                <a:latin typeface="Consolas"/>
                <a:cs typeface="Consolas"/>
              </a:rPr>
              <a:t> #3020007138CD&gt;</a:t>
            </a:r>
          </a:p>
          <a:p>
            <a:pPr lvl="1"/>
            <a:endParaRPr lang="en-US" sz="2000" dirty="0" smtClean="0">
              <a:latin typeface="American Typewriter Condensed"/>
              <a:cs typeface="American Typewriter Condensed"/>
            </a:endParaRPr>
          </a:p>
          <a:p>
            <a:r>
              <a:rPr lang="en-US" sz="2400" dirty="0" smtClean="0">
                <a:latin typeface="Goudy Old Style"/>
                <a:cs typeface="Goudy Old Style"/>
              </a:rPr>
              <a:t>Convert to foreign data types</a:t>
            </a:r>
          </a:p>
          <a:p>
            <a:pPr marL="457200" lvl="1" indent="0">
              <a:buNone/>
            </a:pPr>
            <a:r>
              <a:rPr lang="en-US" sz="2000" dirty="0" smtClean="0">
                <a:latin typeface="Consolas"/>
                <a:cs typeface="Consolas"/>
              </a:rPr>
              <a:t>(</a:t>
            </a:r>
            <a:r>
              <a:rPr lang="en-US" sz="2000" dirty="0" err="1" smtClean="0">
                <a:latin typeface="Consolas"/>
                <a:cs typeface="Consolas"/>
              </a:rPr>
              <a:t>setq</a:t>
            </a:r>
            <a:r>
              <a:rPr lang="en-US" sz="2000" dirty="0" smtClean="0">
                <a:latin typeface="Consolas"/>
                <a:cs typeface="Consolas"/>
              </a:rPr>
              <a:t> </a:t>
            </a:r>
            <a:r>
              <a:rPr lang="en-US" sz="2000" dirty="0" err="1" smtClean="0">
                <a:latin typeface="Consolas"/>
                <a:cs typeface="Consolas"/>
              </a:rPr>
              <a:t>ptr</a:t>
            </a:r>
            <a:r>
              <a:rPr lang="en-US" sz="2000" dirty="0" smtClean="0">
                <a:latin typeface="Consolas"/>
                <a:cs typeface="Consolas"/>
              </a:rPr>
              <a:t> (ccl::make-</a:t>
            </a:r>
            <a:r>
              <a:rPr lang="en-US" sz="2000" dirty="0" err="1" smtClean="0">
                <a:latin typeface="Consolas"/>
                <a:cs typeface="Consolas"/>
              </a:rPr>
              <a:t>cstring</a:t>
            </a:r>
            <a:r>
              <a:rPr lang="en-US" sz="2000" dirty="0" smtClean="0">
                <a:latin typeface="Consolas"/>
                <a:cs typeface="Consolas"/>
              </a:rPr>
              <a:t> “xyz”))</a:t>
            </a:r>
            <a:br>
              <a:rPr lang="en-US" sz="2000" dirty="0" smtClean="0">
                <a:latin typeface="Consolas"/>
                <a:cs typeface="Consolas"/>
              </a:rPr>
            </a:br>
            <a:r>
              <a:rPr lang="en-US" sz="2000" dirty="0" smtClean="0">
                <a:latin typeface="Consolas"/>
                <a:cs typeface="Consolas"/>
              </a:rPr>
              <a:t>#&lt;A Foreign Pointer #x1000E0&gt;</a:t>
            </a:r>
          </a:p>
        </p:txBody>
      </p:sp>
    </p:spTree>
    <p:extLst>
      <p:ext uri="{BB962C8B-B14F-4D97-AF65-F5344CB8AC3E}">
        <p14:creationId xmlns:p14="http://schemas.microsoft.com/office/powerpoint/2010/main" val="221065820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latin typeface="Goudy Old Style"/>
                <a:cs typeface="Goudy Old Style"/>
              </a:rPr>
              <a:t>CCL FFI (contd.)</a:t>
            </a:r>
            <a:endParaRPr lang="en-US" dirty="0">
              <a:latin typeface="Goudy Old Style"/>
              <a:cs typeface="Goudy Old Style"/>
            </a:endParaRPr>
          </a:p>
        </p:txBody>
      </p:sp>
      <p:sp>
        <p:nvSpPr>
          <p:cNvPr id="3" name="Content Placeholder 2"/>
          <p:cNvSpPr>
            <a:spLocks noGrp="1"/>
          </p:cNvSpPr>
          <p:nvPr>
            <p:ph idx="1"/>
          </p:nvPr>
        </p:nvSpPr>
        <p:spPr/>
        <p:txBody>
          <a:bodyPr/>
          <a:lstStyle/>
          <a:p>
            <a:r>
              <a:rPr lang="en-US" sz="2400" dirty="0" smtClean="0">
                <a:latin typeface="Goudy Old Style"/>
                <a:cs typeface="Goudy Old Style"/>
              </a:rPr>
              <a:t>Allocate memory for reading in data</a:t>
            </a:r>
          </a:p>
          <a:p>
            <a:pPr marL="457200" lvl="1" indent="0">
              <a:buNone/>
            </a:pPr>
            <a:r>
              <a:rPr lang="en-US" sz="2000" dirty="0" smtClean="0">
                <a:latin typeface="Consolas"/>
                <a:cs typeface="Consolas"/>
              </a:rPr>
              <a:t>(multiple-value-bind (</a:t>
            </a:r>
            <a:r>
              <a:rPr lang="en-US" sz="2000" dirty="0" err="1">
                <a:latin typeface="Consolas"/>
                <a:cs typeface="Consolas"/>
              </a:rPr>
              <a:t>lstr</a:t>
            </a:r>
            <a:r>
              <a:rPr lang="en-US" sz="2000" dirty="0">
                <a:latin typeface="Consolas"/>
                <a:cs typeface="Consolas"/>
              </a:rPr>
              <a:t> </a:t>
            </a:r>
            <a:r>
              <a:rPr lang="en-US" sz="2000" dirty="0" err="1" smtClean="0">
                <a:latin typeface="Consolas"/>
                <a:cs typeface="Consolas"/>
              </a:rPr>
              <a:t>lptr</a:t>
            </a:r>
            <a:r>
              <a:rPr lang="en-US" sz="2000" dirty="0" smtClean="0">
                <a:latin typeface="Consolas"/>
                <a:cs typeface="Consolas"/>
              </a:rPr>
              <a:t>)</a:t>
            </a:r>
            <a:br>
              <a:rPr lang="en-US" sz="2000" dirty="0" smtClean="0">
                <a:latin typeface="Consolas"/>
                <a:cs typeface="Consolas"/>
              </a:rPr>
            </a:br>
            <a:r>
              <a:rPr lang="en-US" sz="2000" dirty="0">
                <a:latin typeface="Consolas"/>
                <a:cs typeface="Consolas"/>
              </a:rPr>
              <a:t> </a:t>
            </a:r>
            <a:r>
              <a:rPr lang="en-US" sz="2000" dirty="0" smtClean="0">
                <a:latin typeface="Consolas"/>
                <a:cs typeface="Consolas"/>
              </a:rPr>
              <a:t>   (</a:t>
            </a:r>
            <a:r>
              <a:rPr lang="en-US" sz="2000" dirty="0">
                <a:latin typeface="Consolas"/>
                <a:cs typeface="Consolas"/>
              </a:rPr>
              <a:t>ccl::make-heap-</a:t>
            </a:r>
            <a:r>
              <a:rPr lang="en-US" sz="2000" dirty="0" err="1">
                <a:latin typeface="Consolas"/>
                <a:cs typeface="Consolas"/>
              </a:rPr>
              <a:t>ivector</a:t>
            </a:r>
            <a:r>
              <a:rPr lang="en-US" sz="2000" dirty="0">
                <a:latin typeface="Consolas"/>
                <a:cs typeface="Consolas"/>
              </a:rPr>
              <a:t> </a:t>
            </a:r>
            <a:r>
              <a:rPr lang="en-US" sz="2000" dirty="0" err="1">
                <a:latin typeface="Consolas"/>
                <a:cs typeface="Consolas"/>
              </a:rPr>
              <a:t>nbytes</a:t>
            </a:r>
            <a:r>
              <a:rPr lang="en-US" sz="2000" dirty="0">
                <a:latin typeface="Consolas"/>
                <a:cs typeface="Consolas"/>
              </a:rPr>
              <a:t> '(unsigned-byte 8)</a:t>
            </a:r>
            <a:r>
              <a:rPr lang="en-US" sz="2000" dirty="0" smtClean="0">
                <a:latin typeface="Consolas"/>
                <a:cs typeface="Consolas"/>
              </a:rPr>
              <a:t>)</a:t>
            </a:r>
            <a:br>
              <a:rPr lang="en-US" sz="2000" dirty="0" smtClean="0">
                <a:latin typeface="Consolas"/>
                <a:cs typeface="Consolas"/>
              </a:rPr>
            </a:br>
            <a:r>
              <a:rPr lang="en-US" sz="2000" dirty="0" smtClean="0">
                <a:latin typeface="Consolas"/>
                <a:cs typeface="Consolas"/>
              </a:rPr>
              <a:t>    </a:t>
            </a:r>
            <a:r>
              <a:rPr lang="en-US" sz="2000" dirty="0">
                <a:latin typeface="Consolas"/>
                <a:cs typeface="Consolas"/>
              </a:rPr>
              <a:t> </a:t>
            </a:r>
            <a:r>
              <a:rPr lang="en-US" sz="2000" dirty="0" smtClean="0">
                <a:latin typeface="Consolas"/>
                <a:cs typeface="Consolas"/>
              </a:rPr>
              <a:t>   (</a:t>
            </a:r>
            <a:r>
              <a:rPr lang="en-US" sz="2000" dirty="0" err="1">
                <a:latin typeface="Consolas"/>
                <a:cs typeface="Consolas"/>
              </a:rPr>
              <a:t>setq</a:t>
            </a:r>
            <a:r>
              <a:rPr lang="en-US" sz="2000" dirty="0">
                <a:latin typeface="Consolas"/>
                <a:cs typeface="Consolas"/>
              </a:rPr>
              <a:t> </a:t>
            </a:r>
            <a:r>
              <a:rPr lang="en-US" sz="2000" dirty="0" err="1">
                <a:latin typeface="Consolas"/>
                <a:cs typeface="Consolas"/>
              </a:rPr>
              <a:t>str</a:t>
            </a:r>
            <a:r>
              <a:rPr lang="en-US" sz="2000" dirty="0">
                <a:latin typeface="Consolas"/>
                <a:cs typeface="Consolas"/>
              </a:rPr>
              <a:t> </a:t>
            </a:r>
            <a:r>
              <a:rPr lang="en-US" sz="2000" dirty="0" err="1">
                <a:latin typeface="Consolas"/>
                <a:cs typeface="Consolas"/>
              </a:rPr>
              <a:t>lstr</a:t>
            </a:r>
            <a:r>
              <a:rPr lang="en-US" sz="2000" dirty="0" smtClean="0">
                <a:latin typeface="Consolas"/>
                <a:cs typeface="Consolas"/>
              </a:rPr>
              <a:t>)</a:t>
            </a:r>
            <a:br>
              <a:rPr lang="en-US" sz="2000" dirty="0" smtClean="0">
                <a:latin typeface="Consolas"/>
                <a:cs typeface="Consolas"/>
              </a:rPr>
            </a:br>
            <a:r>
              <a:rPr lang="en-US" sz="2000" dirty="0" smtClean="0">
                <a:latin typeface="Consolas"/>
                <a:cs typeface="Consolas"/>
              </a:rPr>
              <a:t>        (</a:t>
            </a:r>
            <a:r>
              <a:rPr lang="en-US" sz="2000" dirty="0" err="1">
                <a:latin typeface="Consolas"/>
                <a:cs typeface="Consolas"/>
              </a:rPr>
              <a:t>setq</a:t>
            </a:r>
            <a:r>
              <a:rPr lang="en-US" sz="2000" dirty="0">
                <a:latin typeface="Consolas"/>
                <a:cs typeface="Consolas"/>
              </a:rPr>
              <a:t> </a:t>
            </a:r>
            <a:r>
              <a:rPr lang="en-US" sz="2000" dirty="0" err="1">
                <a:latin typeface="Consolas"/>
                <a:cs typeface="Consolas"/>
              </a:rPr>
              <a:t>ptr</a:t>
            </a:r>
            <a:r>
              <a:rPr lang="en-US" sz="2000" dirty="0">
                <a:latin typeface="Consolas"/>
                <a:cs typeface="Consolas"/>
              </a:rPr>
              <a:t> </a:t>
            </a:r>
            <a:r>
              <a:rPr lang="en-US" sz="2000" dirty="0" err="1">
                <a:latin typeface="Consolas"/>
                <a:cs typeface="Consolas"/>
              </a:rPr>
              <a:t>lptr</a:t>
            </a:r>
            <a:r>
              <a:rPr lang="en-US" sz="2000" dirty="0">
                <a:latin typeface="Consolas"/>
                <a:cs typeface="Consolas"/>
              </a:rPr>
              <a:t>))</a:t>
            </a:r>
          </a:p>
          <a:p>
            <a:endParaRPr lang="en-US" sz="2400" dirty="0" smtClean="0">
              <a:cs typeface="Arial"/>
            </a:endParaRPr>
          </a:p>
          <a:p>
            <a:r>
              <a:rPr lang="en-US" sz="2400" dirty="0" smtClean="0">
                <a:latin typeface="Goudy Old Style"/>
                <a:cs typeface="Goudy Old Style"/>
              </a:rPr>
              <a:t>Invoke entry points</a:t>
            </a:r>
            <a:endParaRPr lang="en-US" sz="2400" dirty="0">
              <a:latin typeface="Goudy Old Style"/>
              <a:cs typeface="Goudy Old Style"/>
            </a:endParaRPr>
          </a:p>
          <a:p>
            <a:pPr marL="457200" lvl="1" indent="0">
              <a:buNone/>
            </a:pPr>
            <a:r>
              <a:rPr lang="en-US" sz="2000" dirty="0">
                <a:latin typeface="Consolas"/>
                <a:cs typeface="Consolas"/>
              </a:rPr>
              <a:t>(external-call “_write” :unsigned-</a:t>
            </a:r>
            <a:r>
              <a:rPr lang="en-US" sz="2000" dirty="0" err="1">
                <a:latin typeface="Consolas"/>
                <a:cs typeface="Consolas"/>
              </a:rPr>
              <a:t>int</a:t>
            </a:r>
            <a:r>
              <a:rPr lang="en-US" sz="2000" dirty="0">
                <a:latin typeface="Consolas"/>
                <a:cs typeface="Consolas"/>
              </a:rPr>
              <a:t> 1 :</a:t>
            </a:r>
            <a:r>
              <a:rPr lang="en-US" sz="2000" dirty="0" smtClean="0">
                <a:latin typeface="Consolas"/>
                <a:cs typeface="Consolas"/>
              </a:rPr>
              <a:t>address </a:t>
            </a:r>
            <a:r>
              <a:rPr lang="en-US" sz="2000" dirty="0" err="1" smtClean="0">
                <a:latin typeface="Consolas"/>
                <a:cs typeface="Consolas"/>
              </a:rPr>
              <a:t>ptr</a:t>
            </a:r>
            <a:r>
              <a:rPr lang="en-US" sz="2000" dirty="0" smtClean="0">
                <a:latin typeface="Consolas"/>
                <a:cs typeface="Consolas"/>
              </a:rPr>
              <a:t> </a:t>
            </a:r>
            <a:r>
              <a:rPr lang="en-US" sz="2000" dirty="0">
                <a:latin typeface="Consolas"/>
                <a:cs typeface="Consolas"/>
              </a:rPr>
              <a:t>:unsigned-</a:t>
            </a:r>
            <a:r>
              <a:rPr lang="en-US" sz="2000" dirty="0" err="1">
                <a:latin typeface="Consolas"/>
                <a:cs typeface="Consolas"/>
              </a:rPr>
              <a:t>int</a:t>
            </a:r>
            <a:r>
              <a:rPr lang="en-US" sz="2000" dirty="0">
                <a:latin typeface="Consolas"/>
                <a:cs typeface="Consolas"/>
              </a:rPr>
              <a:t> </a:t>
            </a:r>
            <a:r>
              <a:rPr lang="en-US" sz="2000" dirty="0" err="1" smtClean="0">
                <a:latin typeface="Consolas"/>
                <a:cs typeface="Consolas"/>
              </a:rPr>
              <a:t>nbytes</a:t>
            </a:r>
            <a:r>
              <a:rPr lang="en-US" sz="2000" dirty="0" smtClean="0">
                <a:latin typeface="Consolas"/>
                <a:cs typeface="Consolas"/>
              </a:rPr>
              <a:t>)</a:t>
            </a:r>
            <a:r>
              <a:rPr lang="en-US" sz="2000" dirty="0">
                <a:latin typeface="Consolas"/>
                <a:cs typeface="Consolas"/>
              </a:rPr>
              <a:t/>
            </a:r>
            <a:br>
              <a:rPr lang="en-US" sz="2000" dirty="0">
                <a:latin typeface="Consolas"/>
                <a:cs typeface="Consolas"/>
              </a:rPr>
            </a:br>
            <a:r>
              <a:rPr lang="en-US" sz="2000" dirty="0">
                <a:latin typeface="Consolas"/>
                <a:cs typeface="Consolas"/>
              </a:rPr>
              <a:t>Hello NIL</a:t>
            </a:r>
          </a:p>
          <a:p>
            <a:pPr marL="0" indent="0">
              <a:buNone/>
            </a:pPr>
            <a:endParaRPr lang="en-US" dirty="0"/>
          </a:p>
        </p:txBody>
      </p:sp>
    </p:spTree>
    <p:extLst>
      <p:ext uri="{BB962C8B-B14F-4D97-AF65-F5344CB8AC3E}">
        <p14:creationId xmlns:p14="http://schemas.microsoft.com/office/powerpoint/2010/main" val="165829613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latin typeface="Goudy Old Style"/>
                <a:cs typeface="Goudy Old Style"/>
              </a:rPr>
              <a:t>Making system calls from ACL2</a:t>
            </a:r>
            <a:endParaRPr lang="en-US" dirty="0">
              <a:latin typeface="Goudy Old Style"/>
              <a:cs typeface="Goudy Old Style"/>
            </a:endParaRPr>
          </a:p>
        </p:txBody>
      </p:sp>
      <p:sp>
        <p:nvSpPr>
          <p:cNvPr id="3" name="Content Placeholder 2"/>
          <p:cNvSpPr>
            <a:spLocks noGrp="1"/>
          </p:cNvSpPr>
          <p:nvPr>
            <p:ph idx="1"/>
          </p:nvPr>
        </p:nvSpPr>
        <p:spPr/>
        <p:txBody>
          <a:bodyPr/>
          <a:lstStyle/>
          <a:p>
            <a:r>
              <a:rPr lang="en-US" dirty="0" smtClean="0">
                <a:latin typeface="Goudy Old Style"/>
                <a:cs typeface="Goudy Old Style"/>
              </a:rPr>
              <a:t>Every POSIX system has the </a:t>
            </a:r>
            <a:r>
              <a:rPr lang="en-US" dirty="0" err="1" smtClean="0">
                <a:latin typeface="Goudy Old Style"/>
                <a:cs typeface="Goudy Old Style"/>
              </a:rPr>
              <a:t>syscall</a:t>
            </a:r>
            <a:r>
              <a:rPr lang="en-US" dirty="0" smtClean="0">
                <a:latin typeface="Goudy Old Style"/>
                <a:cs typeface="Goudy Old Style"/>
              </a:rPr>
              <a:t>() API defined as </a:t>
            </a:r>
            <a:r>
              <a:rPr lang="en-US" dirty="0">
                <a:latin typeface="Goudy Old Style"/>
                <a:cs typeface="Goudy Old Style"/>
              </a:rPr>
              <a:t>below</a:t>
            </a:r>
            <a:r>
              <a:rPr lang="en-US" dirty="0" smtClean="0">
                <a:latin typeface="Goudy Old Style"/>
                <a:cs typeface="Goudy Old Style"/>
              </a:rPr>
              <a:t>:</a:t>
            </a:r>
            <a:endParaRPr lang="en-US" dirty="0">
              <a:latin typeface="Goudy Old Style"/>
              <a:cs typeface="Goudy Old Style"/>
            </a:endParaRPr>
          </a:p>
          <a:p>
            <a:pPr marL="0" indent="0" algn="ctr">
              <a:buNone/>
            </a:pPr>
            <a:r>
              <a:rPr lang="en-US" sz="2400" dirty="0" err="1" smtClean="0">
                <a:latin typeface="Goudy Old Style"/>
                <a:cs typeface="Goudy Old Style"/>
              </a:rPr>
              <a:t>int</a:t>
            </a:r>
            <a:r>
              <a:rPr lang="en-US" sz="2400" dirty="0" smtClean="0">
                <a:latin typeface="Goudy Old Style"/>
                <a:cs typeface="Goudy Old Style"/>
              </a:rPr>
              <a:t> </a:t>
            </a:r>
            <a:r>
              <a:rPr lang="en-US" sz="2400" dirty="0" err="1" smtClean="0">
                <a:latin typeface="Goudy Old Style"/>
                <a:cs typeface="Goudy Old Style"/>
              </a:rPr>
              <a:t>syscall</a:t>
            </a:r>
            <a:r>
              <a:rPr lang="en-US" sz="2400" dirty="0" smtClean="0">
                <a:latin typeface="Goudy Old Style"/>
                <a:cs typeface="Goudy Old Style"/>
              </a:rPr>
              <a:t> (</a:t>
            </a:r>
            <a:r>
              <a:rPr lang="en-US" sz="2400" dirty="0" err="1">
                <a:latin typeface="Goudy Old Style"/>
                <a:cs typeface="Goudy Old Style"/>
              </a:rPr>
              <a:t>int</a:t>
            </a:r>
            <a:r>
              <a:rPr lang="en-US" sz="2400" dirty="0">
                <a:latin typeface="Goudy Old Style"/>
                <a:cs typeface="Goudy Old Style"/>
              </a:rPr>
              <a:t> number, ...)</a:t>
            </a:r>
            <a:r>
              <a:rPr lang="en-US" sz="2400" dirty="0" smtClean="0">
                <a:latin typeface="Goudy Old Style"/>
                <a:cs typeface="Goudy Old Style"/>
              </a:rPr>
              <a:t>;</a:t>
            </a:r>
            <a:br>
              <a:rPr lang="en-US" sz="2400" dirty="0" smtClean="0">
                <a:latin typeface="Goudy Old Style"/>
                <a:cs typeface="Goudy Old Style"/>
              </a:rPr>
            </a:br>
            <a:endParaRPr lang="en-US" dirty="0" smtClean="0">
              <a:latin typeface="Goudy Old Style"/>
              <a:cs typeface="Goudy Old Style"/>
            </a:endParaRPr>
          </a:p>
          <a:p>
            <a:r>
              <a:rPr lang="en-US" dirty="0" smtClean="0">
                <a:latin typeface="Goudy Old Style"/>
                <a:cs typeface="Goudy Old Style"/>
              </a:rPr>
              <a:t>The first parameter indicates the system call id, and the subsequent variable arguments are mandatory arguments of the particular system call</a:t>
            </a:r>
          </a:p>
        </p:txBody>
      </p:sp>
    </p:spTree>
    <p:extLst>
      <p:ext uri="{BB962C8B-B14F-4D97-AF65-F5344CB8AC3E}">
        <p14:creationId xmlns:p14="http://schemas.microsoft.com/office/powerpoint/2010/main" val="185235749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New_Wordmark">
  <a:themeElements>
    <a:clrScheme name="Custom 11">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040300"/>
      </a:hlink>
      <a:folHlink>
        <a:srgbClr val="96A9A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15686</TotalTime>
  <Words>1665</Words>
  <Application>Microsoft Macintosh PowerPoint</Application>
  <PresentationFormat>On-screen Show (4:3)</PresentationFormat>
  <Paragraphs>222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New_Wordmark</vt:lpstr>
      <vt:lpstr>Implementing system calls in the Y86 model  </vt:lpstr>
      <vt:lpstr>System Calls</vt:lpstr>
      <vt:lpstr>System Calls (cont.)</vt:lpstr>
      <vt:lpstr>Modeling system calls</vt:lpstr>
      <vt:lpstr>Options considered</vt:lpstr>
      <vt:lpstr>Options considered (contd.)</vt:lpstr>
      <vt:lpstr>CLISP Foreign Function Interface</vt:lpstr>
      <vt:lpstr>CCL FFI (contd.)</vt:lpstr>
      <vt:lpstr>Making system calls from ACL2</vt:lpstr>
      <vt:lpstr>Making system calls from ACL2 (contd.)</vt:lpstr>
      <vt:lpstr>The prototype</vt:lpstr>
      <vt:lpstr>The prototype (contd.)</vt:lpstr>
      <vt:lpstr>The prototype (contd.)</vt:lpstr>
      <vt:lpstr>Integrating with the Y86 model</vt:lpstr>
      <vt:lpstr>Integrating with the Y86 model (contd.)</vt:lpstr>
      <vt:lpstr>Integrating with the Y86 model (contd.)</vt:lpstr>
      <vt:lpstr>PowerPoint Presentation</vt:lpstr>
      <vt:lpstr>Testing the Y86-basic : CAT</vt:lpstr>
      <vt:lpstr>PowerPoint Presentation</vt:lpstr>
      <vt:lpstr>PowerPoint Presentation</vt:lpstr>
    </vt:vector>
  </TitlesOfParts>
  <Company>University of Texas at Austin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Debbie Godfrey</dc:creator>
  <cp:lastModifiedBy>Soumava Ghosh</cp:lastModifiedBy>
  <cp:revision>427</cp:revision>
  <cp:lastPrinted>2011-01-24T02:49:42Z</cp:lastPrinted>
  <dcterms:created xsi:type="dcterms:W3CDTF">2011-06-30T15:04:08Z</dcterms:created>
  <dcterms:modified xsi:type="dcterms:W3CDTF">2013-04-23T19:28:42Z</dcterms:modified>
</cp:coreProperties>
</file>