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9" r:id="rId18"/>
    <p:sldId id="290" r:id="rId19"/>
    <p:sldId id="293" r:id="rId20"/>
    <p:sldId id="272" r:id="rId21"/>
    <p:sldId id="273" r:id="rId22"/>
    <p:sldId id="274" r:id="rId23"/>
    <p:sldId id="275" r:id="rId24"/>
    <p:sldId id="291"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2" r:id="rId39"/>
  </p:sldIdLst>
  <p:sldSz cx="9144000" cy="6858000" type="screen4x3"/>
  <p:notesSz cx="7315200" cy="9601200"/>
  <p:defaultTextStyle>
    <a:defPPr>
      <a:defRPr lang="en-US"/>
    </a:defPPr>
    <a:lvl1pPr algn="l" rtl="0" fontAlgn="base">
      <a:spcBef>
        <a:spcPct val="20000"/>
      </a:spcBef>
      <a:spcAft>
        <a:spcPct val="0"/>
      </a:spcAft>
      <a:buFont typeface="Marlett" pitchFamily="2" charset="2"/>
      <a:defRPr sz="2800" b="1"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b="1"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b="1"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b="1"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4676" autoAdjust="0"/>
  </p:normalViewPr>
  <p:slideViewPr>
    <p:cSldViewPr>
      <p:cViewPr varScale="1">
        <p:scale>
          <a:sx n="86" d="100"/>
          <a:sy n="86" d="100"/>
        </p:scale>
        <p:origin x="1958" y="9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a:latin typeface="Times New Roman" pitchFamily="18" charset="0"/>
              </a:defRPr>
            </a:lvl1pPr>
          </a:lstStyle>
          <a:p>
            <a:pPr>
              <a:defRPr/>
            </a:pPr>
            <a:fld id="{BB9C04F3-B1C3-49D1-9BA8-5A4A7462C43C}" type="slidenum">
              <a:rPr lang="en-US"/>
              <a:pPr>
                <a:defRPr/>
              </a:pPr>
              <a:t>‹#›</a:t>
            </a:fld>
            <a:endParaRPr lang="en-US"/>
          </a:p>
        </p:txBody>
      </p:sp>
    </p:spTree>
    <p:extLst>
      <p:ext uri="{BB962C8B-B14F-4D97-AF65-F5344CB8AC3E}">
        <p14:creationId xmlns:p14="http://schemas.microsoft.com/office/powerpoint/2010/main" val="801781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800" b="1">
                <a:solidFill>
                  <a:schemeClr val="tx1"/>
                </a:solidFill>
                <a:latin typeface="Arial" charset="0"/>
              </a:defRPr>
            </a:lvl1pPr>
            <a:lvl2pPr marL="742950" indent="-285750" defTabSz="966788" eaLnBrk="0" hangingPunct="0">
              <a:defRPr sz="2800" b="1">
                <a:solidFill>
                  <a:schemeClr val="tx1"/>
                </a:solidFill>
                <a:latin typeface="Arial" charset="0"/>
              </a:defRPr>
            </a:lvl2pPr>
            <a:lvl3pPr marL="1143000" indent="-228600" defTabSz="966788" eaLnBrk="0" hangingPunct="0">
              <a:defRPr sz="2800" b="1">
                <a:solidFill>
                  <a:schemeClr val="tx1"/>
                </a:solidFill>
                <a:latin typeface="Arial" charset="0"/>
              </a:defRPr>
            </a:lvl3pPr>
            <a:lvl4pPr marL="1600200" indent="-228600" defTabSz="966788" eaLnBrk="0" hangingPunct="0">
              <a:defRPr sz="2800" b="1">
                <a:solidFill>
                  <a:schemeClr val="tx1"/>
                </a:solidFill>
                <a:latin typeface="Arial" charset="0"/>
              </a:defRPr>
            </a:lvl4pPr>
            <a:lvl5pPr marL="2057400" indent="-228600" defTabSz="966788" eaLnBrk="0" hangingPunct="0">
              <a:defRPr sz="2800" b="1">
                <a:solidFill>
                  <a:schemeClr val="tx1"/>
                </a:solidFill>
                <a:latin typeface="Arial" charset="0"/>
              </a:defRPr>
            </a:lvl5pPr>
            <a:lvl6pPr marL="2514600" indent="-228600" defTabSz="966788" eaLnBrk="0" fontAlgn="base" hangingPunct="0">
              <a:spcBef>
                <a:spcPct val="20000"/>
              </a:spcBef>
              <a:spcAft>
                <a:spcPct val="0"/>
              </a:spcAft>
              <a:buFont typeface="Marlett" pitchFamily="2" charset="2"/>
              <a:defRPr sz="2800" b="1">
                <a:solidFill>
                  <a:schemeClr val="tx1"/>
                </a:solidFill>
                <a:latin typeface="Arial" charset="0"/>
              </a:defRPr>
            </a:lvl6pPr>
            <a:lvl7pPr marL="2971800" indent="-228600" defTabSz="966788" eaLnBrk="0" fontAlgn="base" hangingPunct="0">
              <a:spcBef>
                <a:spcPct val="20000"/>
              </a:spcBef>
              <a:spcAft>
                <a:spcPct val="0"/>
              </a:spcAft>
              <a:buFont typeface="Marlett" pitchFamily="2" charset="2"/>
              <a:defRPr sz="2800" b="1">
                <a:solidFill>
                  <a:schemeClr val="tx1"/>
                </a:solidFill>
                <a:latin typeface="Arial" charset="0"/>
              </a:defRPr>
            </a:lvl7pPr>
            <a:lvl8pPr marL="3429000" indent="-228600" defTabSz="966788" eaLnBrk="0" fontAlgn="base" hangingPunct="0">
              <a:spcBef>
                <a:spcPct val="20000"/>
              </a:spcBef>
              <a:spcAft>
                <a:spcPct val="0"/>
              </a:spcAft>
              <a:buFont typeface="Marlett" pitchFamily="2" charset="2"/>
              <a:defRPr sz="2800" b="1">
                <a:solidFill>
                  <a:schemeClr val="tx1"/>
                </a:solidFill>
                <a:latin typeface="Arial" charset="0"/>
              </a:defRPr>
            </a:lvl8pPr>
            <a:lvl9pPr marL="3886200" indent="-228600" defTabSz="966788" eaLnBrk="0" fontAlgn="base" hangingPunct="0">
              <a:spcBef>
                <a:spcPct val="20000"/>
              </a:spcBef>
              <a:spcAft>
                <a:spcPct val="0"/>
              </a:spcAft>
              <a:buFont typeface="Marlett" pitchFamily="2" charset="2"/>
              <a:defRPr sz="2800" b="1">
                <a:solidFill>
                  <a:schemeClr val="tx1"/>
                </a:solidFill>
                <a:latin typeface="Arial" charset="0"/>
              </a:defRPr>
            </a:lvl9pPr>
          </a:lstStyle>
          <a:p>
            <a:pPr eaLnBrk="1" hangingPunct="1"/>
            <a:fld id="{F8826EEC-1D6C-4D3A-B168-23FEA85335D3}" type="slidenum">
              <a:rPr lang="en-US" sz="1300" b="0" smtClean="0">
                <a:latin typeface="Times New Roman" pitchFamily="18" charset="0"/>
              </a:rPr>
              <a:pPr eaLnBrk="1" hangingPunct="1"/>
              <a:t>1</a:t>
            </a:fld>
            <a:endParaRPr lang="en-US" sz="1300"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52F4B2-30F0-48D5-8AD0-087286783722}" type="slidenum">
              <a:rPr lang="en-US"/>
              <a:pPr>
                <a:defRPr/>
              </a:pPr>
              <a:t>‹#›</a:t>
            </a:fld>
            <a:endParaRPr lang="en-US"/>
          </a:p>
        </p:txBody>
      </p:sp>
    </p:spTree>
    <p:extLst>
      <p:ext uri="{BB962C8B-B14F-4D97-AF65-F5344CB8AC3E}">
        <p14:creationId xmlns:p14="http://schemas.microsoft.com/office/powerpoint/2010/main" val="85870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CED24-4B54-4706-AC09-BBC4B106175D}" type="slidenum">
              <a:rPr lang="en-US"/>
              <a:pPr>
                <a:defRPr/>
              </a:pPr>
              <a:t>‹#›</a:t>
            </a:fld>
            <a:endParaRPr lang="en-US"/>
          </a:p>
        </p:txBody>
      </p:sp>
    </p:spTree>
    <p:extLst>
      <p:ext uri="{BB962C8B-B14F-4D97-AF65-F5344CB8AC3E}">
        <p14:creationId xmlns:p14="http://schemas.microsoft.com/office/powerpoint/2010/main" val="24598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B7AC74-68E0-4FC1-9403-DF2FF05571B2}" type="slidenum">
              <a:rPr lang="en-US"/>
              <a:pPr>
                <a:defRPr/>
              </a:pPr>
              <a:t>‹#›</a:t>
            </a:fld>
            <a:endParaRPr lang="en-US"/>
          </a:p>
        </p:txBody>
      </p:sp>
    </p:spTree>
    <p:extLst>
      <p:ext uri="{BB962C8B-B14F-4D97-AF65-F5344CB8AC3E}">
        <p14:creationId xmlns:p14="http://schemas.microsoft.com/office/powerpoint/2010/main" val="423894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4F31B7-9060-42E4-BB86-9DFA13B43B24}" type="slidenum">
              <a:rPr lang="en-US"/>
              <a:pPr>
                <a:defRPr/>
              </a:pPr>
              <a:t>‹#›</a:t>
            </a:fld>
            <a:endParaRPr lang="en-US"/>
          </a:p>
        </p:txBody>
      </p:sp>
    </p:spTree>
    <p:extLst>
      <p:ext uri="{BB962C8B-B14F-4D97-AF65-F5344CB8AC3E}">
        <p14:creationId xmlns:p14="http://schemas.microsoft.com/office/powerpoint/2010/main" val="21346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CS314</a:t>
            </a: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DE3774-C5E8-40EC-A6F4-CE57C5FFFDD3}" type="slidenum">
              <a:rPr lang="en-US"/>
              <a:pPr>
                <a:defRPr/>
              </a:pPr>
              <a:t>‹#›</a:t>
            </a:fld>
            <a:endParaRPr lang="en-US"/>
          </a:p>
        </p:txBody>
      </p:sp>
    </p:spTree>
    <p:extLst>
      <p:ext uri="{BB962C8B-B14F-4D97-AF65-F5344CB8AC3E}">
        <p14:creationId xmlns:p14="http://schemas.microsoft.com/office/powerpoint/2010/main" val="281236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47EA0F5-F4B1-4995-9FE4-4B602279649B}" type="slidenum">
              <a:rPr lang="en-US"/>
              <a:pPr>
                <a:defRPr/>
              </a:pPr>
              <a:t>‹#›</a:t>
            </a:fld>
            <a:endParaRPr lang="en-US"/>
          </a:p>
        </p:txBody>
      </p:sp>
    </p:spTree>
    <p:extLst>
      <p:ext uri="{BB962C8B-B14F-4D97-AF65-F5344CB8AC3E}">
        <p14:creationId xmlns:p14="http://schemas.microsoft.com/office/powerpoint/2010/main" val="235874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CS314</a:t>
            </a:r>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8D2E831-B63C-44BF-8BB4-9ED556E7A320}" type="slidenum">
              <a:rPr lang="en-US"/>
              <a:pPr>
                <a:defRPr/>
              </a:pPr>
              <a:t>‹#›</a:t>
            </a:fld>
            <a:endParaRPr lang="en-US"/>
          </a:p>
        </p:txBody>
      </p:sp>
    </p:spTree>
    <p:extLst>
      <p:ext uri="{BB962C8B-B14F-4D97-AF65-F5344CB8AC3E}">
        <p14:creationId xmlns:p14="http://schemas.microsoft.com/office/powerpoint/2010/main" val="171892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CS314</a:t>
            </a:r>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CE4661E-959B-41F6-A2B4-2D9284F0878A}" type="slidenum">
              <a:rPr lang="en-US"/>
              <a:pPr>
                <a:defRPr/>
              </a:pPr>
              <a:t>‹#›</a:t>
            </a:fld>
            <a:endParaRPr lang="en-US"/>
          </a:p>
        </p:txBody>
      </p:sp>
    </p:spTree>
    <p:extLst>
      <p:ext uri="{BB962C8B-B14F-4D97-AF65-F5344CB8AC3E}">
        <p14:creationId xmlns:p14="http://schemas.microsoft.com/office/powerpoint/2010/main" val="119842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CS314</a:t>
            </a:r>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FEB368D4-5768-483F-A9BA-B0B5200FB1BB}" type="slidenum">
              <a:rPr lang="en-US"/>
              <a:pPr>
                <a:defRPr/>
              </a:pPr>
              <a:t>‹#›</a:t>
            </a:fld>
            <a:endParaRPr lang="en-US"/>
          </a:p>
        </p:txBody>
      </p:sp>
    </p:spTree>
    <p:extLst>
      <p:ext uri="{BB962C8B-B14F-4D97-AF65-F5344CB8AC3E}">
        <p14:creationId xmlns:p14="http://schemas.microsoft.com/office/powerpoint/2010/main" val="300593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209D807-6774-4031-B438-A81B7246F15F}" type="slidenum">
              <a:rPr lang="en-US"/>
              <a:pPr>
                <a:defRPr/>
              </a:pPr>
              <a:t>‹#›</a:t>
            </a:fld>
            <a:endParaRPr lang="en-US"/>
          </a:p>
        </p:txBody>
      </p:sp>
    </p:spTree>
    <p:extLst>
      <p:ext uri="{BB962C8B-B14F-4D97-AF65-F5344CB8AC3E}">
        <p14:creationId xmlns:p14="http://schemas.microsoft.com/office/powerpoint/2010/main" val="322775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CS314</a:t>
            </a: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FD19B1A-CD36-4EF2-80D2-FA294E60AE8D}" type="slidenum">
              <a:rPr lang="en-US"/>
              <a:pPr>
                <a:defRPr/>
              </a:pPr>
              <a:t>‹#›</a:t>
            </a:fld>
            <a:endParaRPr lang="en-US"/>
          </a:p>
        </p:txBody>
      </p:sp>
    </p:spTree>
    <p:extLst>
      <p:ext uri="{BB962C8B-B14F-4D97-AF65-F5344CB8AC3E}">
        <p14:creationId xmlns:p14="http://schemas.microsoft.com/office/powerpoint/2010/main" val="407165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28600" y="8382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latin typeface="Arial" charset="0"/>
              </a:defRPr>
            </a:lvl1pPr>
          </a:lstStyle>
          <a:p>
            <a:pPr>
              <a:defRPr/>
            </a:pPr>
            <a:r>
              <a:rPr lang="en-US"/>
              <a:t>CS314</a:t>
            </a:r>
          </a:p>
        </p:txBody>
      </p:sp>
      <p:sp>
        <p:nvSpPr>
          <p:cNvPr id="1029" name="Rectangle 5"/>
          <p:cNvSpPr>
            <a:spLocks noGrp="1" noChangeArrowheads="1"/>
          </p:cNvSpPr>
          <p:nvPr>
            <p:ph type="ftr" sz="quarter" idx="3"/>
          </p:nvPr>
        </p:nvSpPr>
        <p:spPr bwMode="auto">
          <a:xfrm>
            <a:off x="28194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Arial" charset="0"/>
              </a:defRPr>
            </a:lvl1pPr>
          </a:lstStyle>
          <a:p>
            <a:pPr>
              <a:defRPr/>
            </a:pPr>
            <a:r>
              <a:rPr lang="en-US" dirty="0"/>
              <a:t>Dynamic Programming</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800">
                <a:latin typeface="Arial" charset="0"/>
              </a:defRPr>
            </a:lvl1pPr>
          </a:lstStyle>
          <a:p>
            <a:pPr>
              <a:defRPr/>
            </a:pPr>
            <a:fld id="{7A0F919F-830A-4564-8801-D255A0EC0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harles_Erwin_Wilson" TargetMode="External"/><Relationship Id="rId2" Type="http://schemas.openxmlformats.org/officeDocument/2006/relationships/hyperlink" Target="https://en.wikipedia.org/wiki/RAND_Corpor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amposanto_Monumentale_di_Pis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Fibonacci"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ctrTitle"/>
          </p:nvPr>
        </p:nvSpPr>
        <p:spPr>
          <a:xfrm>
            <a:off x="762000" y="152400"/>
            <a:ext cx="7772400" cy="1143000"/>
          </a:xfrm>
        </p:spPr>
        <p:txBody>
          <a:bodyPr/>
          <a:lstStyle/>
          <a:p>
            <a:pPr eaLnBrk="1" hangingPunct="1"/>
            <a:r>
              <a:rPr lang="en-US" sz="4000" dirty="0">
                <a:solidFill>
                  <a:srgbClr val="FF0000"/>
                </a:solidFill>
              </a:rPr>
              <a:t>Topic 26</a:t>
            </a:r>
            <a:br>
              <a:rPr lang="en-US" sz="4000" dirty="0">
                <a:solidFill>
                  <a:srgbClr val="FF0000"/>
                </a:solidFill>
              </a:rPr>
            </a:br>
            <a:r>
              <a:rPr lang="en-US" sz="4000" dirty="0">
                <a:solidFill>
                  <a:srgbClr val="FF0000"/>
                </a:solidFill>
              </a:rPr>
              <a:t>Dynamic Programming</a:t>
            </a:r>
          </a:p>
        </p:txBody>
      </p:sp>
      <p:sp>
        <p:nvSpPr>
          <p:cNvPr id="13318" name="Rectangle 3"/>
          <p:cNvSpPr>
            <a:spLocks noGrp="1" noChangeArrowheads="1"/>
          </p:cNvSpPr>
          <p:nvPr>
            <p:ph type="subTitle" idx="1"/>
          </p:nvPr>
        </p:nvSpPr>
        <p:spPr>
          <a:xfrm>
            <a:off x="180335" y="1752600"/>
            <a:ext cx="8991600" cy="3276600"/>
          </a:xfrm>
          <a:ln>
            <a:solidFill>
              <a:schemeClr val="tx1"/>
            </a:solidFill>
            <a:miter lim="800000"/>
            <a:headEnd/>
            <a:tailEnd/>
          </a:ln>
        </p:spPr>
        <p:txBody>
          <a:bodyPr/>
          <a:lstStyle/>
          <a:p>
            <a:pPr algn="l" eaLnBrk="1" hangingPunct="1">
              <a:lnSpc>
                <a:spcPct val="90000"/>
              </a:lnSpc>
              <a:spcBef>
                <a:spcPct val="0"/>
              </a:spcBef>
            </a:pPr>
            <a:r>
              <a:rPr lang="en-US" sz="3600" dirty="0"/>
              <a:t>"Thus, I thought </a:t>
            </a:r>
            <a:r>
              <a:rPr lang="en-US" sz="3600" b="1" i="1" dirty="0"/>
              <a:t>dynamic programming </a:t>
            </a:r>
            <a:r>
              <a:rPr lang="en-US" sz="3600" dirty="0"/>
              <a:t>was a good name. It was something not even a Congressman could object to. So I used it as an umbrella for my activities"</a:t>
            </a:r>
          </a:p>
          <a:p>
            <a:pPr algn="l" eaLnBrk="1" hangingPunct="1">
              <a:lnSpc>
                <a:spcPct val="90000"/>
              </a:lnSpc>
              <a:spcBef>
                <a:spcPct val="0"/>
              </a:spcBef>
            </a:pPr>
            <a:r>
              <a:rPr lang="en-US" sz="4400" dirty="0"/>
              <a:t>	- Richard E. Bellman</a:t>
            </a:r>
            <a:endParaRPr lang="en-US" sz="4000" dirty="0"/>
          </a:p>
        </p:txBody>
      </p:sp>
      <p:pic>
        <p:nvPicPr>
          <p:cNvPr id="1027" name="Picture 3" descr="Richard E Bellman, creator of dynamic programming techniqu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777505"/>
            <a:ext cx="2667000" cy="311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 </a:t>
            </a:r>
            <a:r>
              <a:rPr lang="en-US" dirty="0" err="1"/>
              <a:t>BigInteger</a:t>
            </a:r>
            <a:endParaRPr lang="en-US" dirty="0"/>
          </a:p>
        </p:txBody>
      </p:sp>
      <p:sp>
        <p:nvSpPr>
          <p:cNvPr id="3" name="Content Placeholder 2"/>
          <p:cNvSpPr>
            <a:spLocks noGrp="1"/>
          </p:cNvSpPr>
          <p:nvPr>
            <p:ph idx="1"/>
          </p:nvPr>
        </p:nvSpPr>
        <p:spPr>
          <a:xfrm>
            <a:off x="0" y="838200"/>
            <a:ext cx="9144000" cy="5486400"/>
          </a:xfrm>
        </p:spPr>
        <p:txBody>
          <a:bodyPr/>
          <a:lstStyle/>
          <a:p>
            <a:r>
              <a:rPr lang="en-US" dirty="0"/>
              <a:t>Answers correct beyond 46</a:t>
            </a:r>
            <a:r>
              <a:rPr lang="en-US" baseline="30000" dirty="0"/>
              <a:t>th</a:t>
            </a:r>
            <a:r>
              <a:rPr lang="en-US" dirty="0"/>
              <a:t> Fibonacci number</a:t>
            </a:r>
          </a:p>
          <a:p>
            <a:r>
              <a:rPr lang="en-US" dirty="0"/>
              <a:t>Even slower, math on </a:t>
            </a:r>
            <a:r>
              <a:rPr lang="en-US" dirty="0" err="1"/>
              <a:t>BigIntegers</a:t>
            </a:r>
            <a:r>
              <a:rPr lang="en-US" dirty="0"/>
              <a:t>, </a:t>
            </a:r>
            <a:br>
              <a:rPr lang="en-US" dirty="0"/>
            </a:br>
            <a:r>
              <a:rPr lang="en-US" dirty="0"/>
              <a:t>object creation, and garbage collection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10</a:t>
            </a:fld>
            <a:endParaRPr lang="en-US"/>
          </a:p>
        </p:txBody>
      </p:sp>
      <p:pic>
        <p:nvPicPr>
          <p:cNvPr id="8196" name="Picture 4" descr="Timing data for BigInteger version of calculating Fibonacci numbers to avoid overflow error, but is even slower. On the order of 30 times slower than the integer implement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91916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9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Fibonacci </a:t>
            </a:r>
          </a:p>
        </p:txBody>
      </p:sp>
      <p:sp>
        <p:nvSpPr>
          <p:cNvPr id="3" name="Content Placeholder 2"/>
          <p:cNvSpPr>
            <a:spLocks noGrp="1"/>
          </p:cNvSpPr>
          <p:nvPr>
            <p:ph idx="1"/>
          </p:nvPr>
        </p:nvSpPr>
        <p:spPr/>
        <p:txBody>
          <a:bodyPr/>
          <a:lstStyle/>
          <a:p>
            <a:r>
              <a:rPr lang="en-US" sz="3600" dirty="0"/>
              <a:t>Why so slow?</a:t>
            </a:r>
          </a:p>
          <a:p>
            <a:r>
              <a:rPr lang="en-US" sz="3600" dirty="0"/>
              <a:t>Algorithm keeps calculating the same value over and over</a:t>
            </a:r>
          </a:p>
          <a:p>
            <a:r>
              <a:rPr lang="en-US" sz="3600" dirty="0"/>
              <a:t>When calculating the 40</a:t>
            </a:r>
            <a:r>
              <a:rPr lang="en-US" sz="3600" baseline="30000" dirty="0"/>
              <a:t>th</a:t>
            </a:r>
            <a:r>
              <a:rPr lang="en-US" sz="3600" dirty="0"/>
              <a:t> Fibonacci number the algorithm calculates the 4</a:t>
            </a:r>
            <a:r>
              <a:rPr lang="en-US" sz="3600" baseline="30000" dirty="0"/>
              <a:t>th</a:t>
            </a:r>
            <a:r>
              <a:rPr lang="en-US" sz="3600" dirty="0"/>
              <a:t> Fibonacci number </a:t>
            </a:r>
            <a:r>
              <a:rPr lang="en-US" sz="3600" b="1" u="sng" dirty="0"/>
              <a:t>24,157,817 </a:t>
            </a:r>
            <a:r>
              <a:rPr lang="en-US" sz="3600" dirty="0"/>
              <a:t>times!!!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11</a:t>
            </a:fld>
            <a:endParaRPr lang="en-US"/>
          </a:p>
        </p:txBody>
      </p:sp>
    </p:spTree>
    <p:extLst>
      <p:ext uri="{BB962C8B-B14F-4D97-AF65-F5344CB8AC3E}">
        <p14:creationId xmlns:p14="http://schemas.microsoft.com/office/powerpoint/2010/main" val="82036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6782"/>
            <a:ext cx="7772400" cy="1143000"/>
          </a:xfrm>
        </p:spPr>
        <p:txBody>
          <a:bodyPr/>
          <a:lstStyle/>
          <a:p>
            <a:r>
              <a:rPr lang="en-US" dirty="0"/>
              <a:t>Fast Fibonacci </a:t>
            </a:r>
          </a:p>
        </p:txBody>
      </p:sp>
      <p:sp>
        <p:nvSpPr>
          <p:cNvPr id="3" name="Content Placeholder 2"/>
          <p:cNvSpPr>
            <a:spLocks noGrp="1"/>
          </p:cNvSpPr>
          <p:nvPr>
            <p:ph idx="1"/>
          </p:nvPr>
        </p:nvSpPr>
        <p:spPr>
          <a:xfrm>
            <a:off x="160020" y="496095"/>
            <a:ext cx="8686800" cy="5486400"/>
          </a:xfrm>
        </p:spPr>
        <p:txBody>
          <a:bodyPr/>
          <a:lstStyle/>
          <a:p>
            <a:r>
              <a:rPr lang="en-US" sz="3600" dirty="0"/>
              <a:t>Instead of starting with the big problem and working down to the small problems</a:t>
            </a:r>
          </a:p>
          <a:p>
            <a:r>
              <a:rPr lang="en-US" sz="3600" dirty="0"/>
              <a:t>... start with the small problem and work up to the big problem</a:t>
            </a:r>
          </a:p>
          <a:p>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12</a:t>
            </a:fld>
            <a:endParaRPr lang="en-US"/>
          </a:p>
        </p:txBody>
      </p:sp>
      <p:sp>
        <p:nvSpPr>
          <p:cNvPr id="7" name="TextBox 6">
            <a:extLst>
              <a:ext uri="{FF2B5EF4-FFF2-40B4-BE49-F238E27FC236}">
                <a16:creationId xmlns:a16="http://schemas.microsoft.com/office/drawing/2014/main" id="{162F6B96-AB9A-4843-86A2-27693D57590D}"/>
              </a:ext>
            </a:extLst>
          </p:cNvPr>
          <p:cNvSpPr txBox="1"/>
          <p:nvPr/>
        </p:nvSpPr>
        <p:spPr>
          <a:xfrm>
            <a:off x="571500" y="2962885"/>
            <a:ext cx="8001000" cy="3285515"/>
          </a:xfrm>
          <a:prstGeom prst="rect">
            <a:avLst/>
          </a:prstGeom>
          <a:noFill/>
          <a:ln w="25400">
            <a:solidFill>
              <a:schemeClr val="tx1"/>
            </a:solidFill>
          </a:ln>
        </p:spPr>
        <p:txBody>
          <a:bodyPr wrap="square" rtlCol="0">
            <a:spAutoFit/>
          </a:bodyPr>
          <a:lstStyle/>
          <a:p>
            <a:pPr>
              <a:spcBef>
                <a:spcPts val="100"/>
              </a:spcBef>
            </a:pPr>
            <a:r>
              <a:rPr lang="en-US" sz="2000" dirty="0"/>
              <a:t>public static </a:t>
            </a:r>
            <a:r>
              <a:rPr lang="en-US" sz="2000" dirty="0" err="1"/>
              <a:t>BigInteger</a:t>
            </a:r>
            <a:r>
              <a:rPr lang="en-US" sz="2000" dirty="0"/>
              <a:t> </a:t>
            </a:r>
            <a:r>
              <a:rPr lang="en-US" sz="2000" dirty="0" err="1"/>
              <a:t>fastFib</a:t>
            </a:r>
            <a:r>
              <a:rPr lang="en-US" sz="2000" dirty="0"/>
              <a:t>(int n) {</a:t>
            </a:r>
          </a:p>
          <a:p>
            <a:pPr>
              <a:spcBef>
                <a:spcPts val="100"/>
              </a:spcBef>
            </a:pPr>
            <a:r>
              <a:rPr lang="en-US" sz="2000" dirty="0"/>
              <a:t>	</a:t>
            </a:r>
            <a:r>
              <a:rPr lang="en-US" sz="2000" dirty="0" err="1"/>
              <a:t>BigInteger</a:t>
            </a:r>
            <a:r>
              <a:rPr lang="en-US" sz="2000" dirty="0"/>
              <a:t> </a:t>
            </a:r>
            <a:r>
              <a:rPr lang="en-US" sz="2000" dirty="0" err="1"/>
              <a:t>smallTerm</a:t>
            </a:r>
            <a:r>
              <a:rPr lang="en-US" sz="2000" dirty="0"/>
              <a:t> = one;</a:t>
            </a:r>
          </a:p>
          <a:p>
            <a:pPr>
              <a:spcBef>
                <a:spcPts val="100"/>
              </a:spcBef>
            </a:pPr>
            <a:r>
              <a:rPr lang="en-US" sz="2000" dirty="0"/>
              <a:t>	</a:t>
            </a:r>
            <a:r>
              <a:rPr lang="en-US" sz="2000" dirty="0" err="1"/>
              <a:t>BigInteger</a:t>
            </a:r>
            <a:r>
              <a:rPr lang="en-US" sz="2000" dirty="0"/>
              <a:t> </a:t>
            </a:r>
            <a:r>
              <a:rPr lang="en-US" sz="2000" dirty="0" err="1"/>
              <a:t>largeTerm</a:t>
            </a:r>
            <a:r>
              <a:rPr lang="en-US" sz="2000" dirty="0"/>
              <a:t> = one;</a:t>
            </a:r>
          </a:p>
          <a:p>
            <a:pPr>
              <a:spcBef>
                <a:spcPts val="100"/>
              </a:spcBef>
            </a:pPr>
            <a:r>
              <a:rPr lang="en-US" sz="2000" dirty="0"/>
              <a:t>	for (int </a:t>
            </a:r>
            <a:r>
              <a:rPr lang="en-US" sz="2000" dirty="0" err="1"/>
              <a:t>i</a:t>
            </a:r>
            <a:r>
              <a:rPr lang="en-US" sz="2000" dirty="0"/>
              <a:t> = 3; </a:t>
            </a:r>
            <a:r>
              <a:rPr lang="en-US" sz="2000" dirty="0" err="1"/>
              <a:t>i</a:t>
            </a:r>
            <a:r>
              <a:rPr lang="en-US" sz="2000" dirty="0"/>
              <a:t> &lt;= n; </a:t>
            </a:r>
            <a:r>
              <a:rPr lang="en-US" sz="2000" dirty="0" err="1"/>
              <a:t>i</a:t>
            </a:r>
            <a:r>
              <a:rPr lang="en-US" sz="2000" dirty="0"/>
              <a:t>++) {</a:t>
            </a:r>
          </a:p>
          <a:p>
            <a:pPr>
              <a:spcBef>
                <a:spcPts val="100"/>
              </a:spcBef>
            </a:pPr>
            <a:r>
              <a:rPr lang="en-US" sz="2000" dirty="0"/>
              <a:t>		</a:t>
            </a:r>
            <a:r>
              <a:rPr lang="en-US" sz="2000" dirty="0" err="1"/>
              <a:t>BigInteger</a:t>
            </a:r>
            <a:r>
              <a:rPr lang="en-US" sz="2000" dirty="0"/>
              <a:t> temp = </a:t>
            </a:r>
            <a:r>
              <a:rPr lang="en-US" sz="2000" dirty="0" err="1"/>
              <a:t>largeTerm</a:t>
            </a:r>
            <a:r>
              <a:rPr lang="en-US" sz="2000" dirty="0"/>
              <a:t>;</a:t>
            </a:r>
          </a:p>
          <a:p>
            <a:pPr>
              <a:spcBef>
                <a:spcPts val="100"/>
              </a:spcBef>
            </a:pPr>
            <a:r>
              <a:rPr lang="en-US" sz="2000" dirty="0"/>
              <a:t>		</a:t>
            </a:r>
            <a:r>
              <a:rPr lang="en-US" sz="2000" dirty="0" err="1"/>
              <a:t>largeTerm</a:t>
            </a:r>
            <a:r>
              <a:rPr lang="en-US" sz="2000" dirty="0"/>
              <a:t> = </a:t>
            </a:r>
            <a:r>
              <a:rPr lang="en-US" sz="2000" dirty="0" err="1"/>
              <a:t>largeTerm.add</a:t>
            </a:r>
            <a:r>
              <a:rPr lang="en-US" sz="2000" dirty="0"/>
              <a:t>(</a:t>
            </a:r>
            <a:r>
              <a:rPr lang="en-US" sz="2000" dirty="0" err="1"/>
              <a:t>smallTerm</a:t>
            </a:r>
            <a:r>
              <a:rPr lang="en-US" sz="2000" dirty="0"/>
              <a:t>);</a:t>
            </a:r>
          </a:p>
          <a:p>
            <a:pPr>
              <a:spcBef>
                <a:spcPts val="100"/>
              </a:spcBef>
            </a:pPr>
            <a:r>
              <a:rPr lang="en-US" sz="2000" dirty="0"/>
              <a:t>		</a:t>
            </a:r>
            <a:r>
              <a:rPr lang="en-US" sz="2000" dirty="0" err="1"/>
              <a:t>smallTerm</a:t>
            </a:r>
            <a:r>
              <a:rPr lang="en-US" sz="2000" dirty="0"/>
              <a:t> = temp;</a:t>
            </a:r>
          </a:p>
          <a:p>
            <a:pPr>
              <a:spcBef>
                <a:spcPts val="100"/>
              </a:spcBef>
            </a:pPr>
            <a:r>
              <a:rPr lang="en-US" sz="2000" dirty="0"/>
              <a:t>	}</a:t>
            </a:r>
          </a:p>
          <a:p>
            <a:pPr>
              <a:spcBef>
                <a:spcPts val="100"/>
              </a:spcBef>
            </a:pPr>
            <a:r>
              <a:rPr lang="en-US" sz="2000" dirty="0"/>
              <a:t>	return </a:t>
            </a:r>
            <a:r>
              <a:rPr lang="en-US" sz="2000" dirty="0" err="1"/>
              <a:t>largeTerm</a:t>
            </a:r>
            <a:r>
              <a:rPr lang="en-US" sz="2000" dirty="0"/>
              <a:t>;</a:t>
            </a:r>
          </a:p>
          <a:p>
            <a:pPr>
              <a:spcBef>
                <a:spcPts val="100"/>
              </a:spcBef>
            </a:pPr>
            <a:r>
              <a:rPr lang="en-US" sz="2000" dirty="0"/>
              <a:t>}</a:t>
            </a:r>
          </a:p>
        </p:txBody>
      </p:sp>
    </p:spTree>
    <p:extLst>
      <p:ext uri="{BB962C8B-B14F-4D97-AF65-F5344CB8AC3E}">
        <p14:creationId xmlns:p14="http://schemas.microsoft.com/office/powerpoint/2010/main" val="342368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13</a:t>
            </a:fld>
            <a:endParaRPr lang="en-US"/>
          </a:p>
        </p:txBody>
      </p:sp>
      <p:pic>
        <p:nvPicPr>
          <p:cNvPr id="10242" name="Picture 2" descr="Timing data for the BigInteger fast Fibonacci approach that starts with the smaller Fibonacci numbers and works up to the larger on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43429"/>
            <a:ext cx="8305800" cy="61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99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Fast Fibonacci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14</a:t>
            </a:fld>
            <a:endParaRPr lang="en-US"/>
          </a:p>
        </p:txBody>
      </p:sp>
      <p:pic>
        <p:nvPicPr>
          <p:cNvPr id="11266" name="Picture 2" descr="Timing data for the BigInteger fast Fibonacci approach that starts with the smaller Fibonacci numbers and works up to the larger o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09600"/>
            <a:ext cx="88201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0" y="32766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7" name="Picture 3" descr="Timing data for the BigInteger fast Fibonacci approach that starts with the smaller Fibonacci numbers and works up to the larger one. It takes less than 1 one hundred thousandth of a second to calculate the 50th Fibonacci numb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9" y="3383109"/>
            <a:ext cx="8978153" cy="248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bwMode="auto">
          <a:xfrm>
            <a:off x="10885" y="6096000"/>
            <a:ext cx="9144000" cy="0"/>
          </a:xfrm>
          <a:prstGeom prst="line">
            <a:avLst/>
          </a:prstGeom>
          <a:noFill/>
          <a:ln w="9525" cap="flat" cmpd="sng" algn="ctr">
            <a:solidFill>
              <a:schemeClr val="tx1"/>
            </a:solidFill>
            <a:prstDash val="solid"/>
            <a:round/>
            <a:headEnd type="none" w="med" len="med"/>
            <a:tailEnd type="triangle" w="med" len="med"/>
          </a:ln>
          <a:effectLst/>
        </p:spPr>
      </p:cxnSp>
      <p:pic>
        <p:nvPicPr>
          <p:cNvPr id="11268" name="Picture 4" descr="Timing data for the BigInteger fast Fibonacci approach that starts with the smaller Fibonacci numbers and works up to the larger one. It take 1 one hundred thousandth of a second to calculate the 200th Fibonacci numb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9" y="6324600"/>
            <a:ext cx="9168161" cy="28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5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Memoization</a:t>
            </a:r>
          </a:p>
        </p:txBody>
      </p:sp>
      <p:sp>
        <p:nvSpPr>
          <p:cNvPr id="3" name="Content Placeholder 2"/>
          <p:cNvSpPr>
            <a:spLocks noGrp="1"/>
          </p:cNvSpPr>
          <p:nvPr>
            <p:ph idx="1"/>
          </p:nvPr>
        </p:nvSpPr>
        <p:spPr>
          <a:xfrm>
            <a:off x="228600" y="566690"/>
            <a:ext cx="8686800" cy="5486400"/>
          </a:xfrm>
        </p:spPr>
        <p:txBody>
          <a:bodyPr/>
          <a:lstStyle/>
          <a:p>
            <a:r>
              <a:rPr lang="en-US" sz="3600" dirty="0"/>
              <a:t>Store (cache) results from computations for later lookup</a:t>
            </a:r>
          </a:p>
          <a:p>
            <a:r>
              <a:rPr lang="en-US" sz="3600" dirty="0"/>
              <a:t>Memoization of Fibonacci Numbers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15</a:t>
            </a:fld>
            <a:endParaRPr lang="en-US"/>
          </a:p>
        </p:txBody>
      </p:sp>
      <p:sp>
        <p:nvSpPr>
          <p:cNvPr id="7" name="TextBox 6">
            <a:extLst>
              <a:ext uri="{FF2B5EF4-FFF2-40B4-BE49-F238E27FC236}">
                <a16:creationId xmlns:a16="http://schemas.microsoft.com/office/drawing/2014/main" id="{3D9A23FF-08B2-46D8-8280-6CC8A5AAAB73}"/>
              </a:ext>
            </a:extLst>
          </p:cNvPr>
          <p:cNvSpPr txBox="1"/>
          <p:nvPr/>
        </p:nvSpPr>
        <p:spPr>
          <a:xfrm>
            <a:off x="546569" y="2346098"/>
            <a:ext cx="7879080" cy="4247317"/>
          </a:xfrm>
          <a:prstGeom prst="rect">
            <a:avLst/>
          </a:prstGeom>
          <a:noFill/>
          <a:ln w="25400">
            <a:solidFill>
              <a:schemeClr val="tx1"/>
            </a:solidFill>
          </a:ln>
        </p:spPr>
        <p:txBody>
          <a:bodyPr wrap="none" rtlCol="0">
            <a:spAutoFit/>
          </a:bodyPr>
          <a:lstStyle/>
          <a:p>
            <a:pPr>
              <a:spcBef>
                <a:spcPts val="50"/>
              </a:spcBef>
            </a:pPr>
            <a:r>
              <a:rPr lang="en-US" sz="2000" dirty="0">
                <a:latin typeface="Courier New" panose="02070309020205020404" pitchFamily="49" charset="0"/>
                <a:cs typeface="Courier New" panose="02070309020205020404" pitchFamily="49" charset="0"/>
              </a:rPr>
              <a:t>public class </a:t>
            </a:r>
            <a:r>
              <a:rPr lang="en-US" sz="2000" dirty="0" err="1">
                <a:latin typeface="Courier New" panose="02070309020205020404" pitchFamily="49" charset="0"/>
                <a:cs typeface="Courier New" panose="02070309020205020404" pitchFamily="49" charset="0"/>
              </a:rPr>
              <a:t>FibMemo</a:t>
            </a:r>
            <a:r>
              <a:rPr lang="en-US" sz="2000" dirty="0">
                <a:latin typeface="Courier New" panose="02070309020205020404" pitchFamily="49" charset="0"/>
                <a:cs typeface="Courier New" panose="02070309020205020404" pitchFamily="49" charset="0"/>
              </a:rPr>
              <a:t> {</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List&lt;</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&gt;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private static final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 ONE</a:t>
            </a:r>
          </a:p>
          <a:p>
            <a:pPr>
              <a:spcBef>
                <a:spcPts val="50"/>
              </a:spcBef>
            </a:pP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BigInteger</a:t>
            </a:r>
            <a:r>
              <a:rPr lang="en-US" sz="2000" dirty="0">
                <a:latin typeface="Courier New" panose="02070309020205020404" pitchFamily="49" charset="0"/>
                <a:cs typeface="Courier New" panose="02070309020205020404" pitchFamily="49" charset="0"/>
              </a:rPr>
              <a:t>("1");</a:t>
            </a:r>
          </a:p>
          <a:p>
            <a:pPr>
              <a:spcBef>
                <a:spcPts val="50"/>
              </a:spcBef>
            </a:pPr>
            <a:endParaRPr lang="en-US" sz="2000" dirty="0">
              <a:latin typeface="Courier New" panose="02070309020205020404" pitchFamily="49" charset="0"/>
              <a:cs typeface="Courier New" panose="02070309020205020404" pitchFamily="49" charset="0"/>
            </a:endParaRPr>
          </a:p>
          <a:p>
            <a:pPr>
              <a:spcBef>
                <a:spcPts val="50"/>
              </a:spcBef>
            </a:pPr>
            <a:r>
              <a:rPr lang="en-US" sz="2000" dirty="0">
                <a:latin typeface="Courier New" panose="02070309020205020404" pitchFamily="49" charset="0"/>
                <a:cs typeface="Courier New" panose="02070309020205020404" pitchFamily="49" charset="0"/>
              </a:rPr>
              <a:t>	static {</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t>
            </a:r>
            <a:r>
              <a:rPr lang="en-US" sz="2000" dirty="0">
                <a:latin typeface="Courier New" panose="02070309020205020404" pitchFamily="49" charset="0"/>
                <a:cs typeface="Courier New" panose="02070309020205020404" pitchFamily="49" charset="0"/>
              </a:rPr>
              <a:t> = new </a:t>
            </a:r>
            <a:r>
              <a:rPr lang="en-US" sz="2000" dirty="0" err="1">
                <a:latin typeface="Courier New" panose="02070309020205020404" pitchFamily="49" charset="0"/>
                <a:cs typeface="Courier New" panose="02070309020205020404" pitchFamily="49" charset="0"/>
              </a:rPr>
              <a:t>ArrayList</a:t>
            </a:r>
            <a:r>
              <a:rPr lang="en-US" sz="2000" dirty="0">
                <a:latin typeface="Courier New" panose="02070309020205020404" pitchFamily="49" charset="0"/>
                <a:cs typeface="Courier New" panose="02070309020205020404" pitchFamily="49" charset="0"/>
              </a:rPr>
              <a:t>&lt;&gt;();</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(null);</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lookupTable.add</a:t>
            </a:r>
            <a:r>
              <a:rPr lang="en-US" sz="2000" dirty="0">
                <a:latin typeface="Courier New" panose="02070309020205020404" pitchFamily="49" charset="0"/>
                <a:cs typeface="Courier New" panose="02070309020205020404" pitchFamily="49" charset="0"/>
              </a:rPr>
              <a:t>(ONE);</a:t>
            </a:r>
          </a:p>
          <a:p>
            <a:pPr>
              <a:spcBef>
                <a:spcPts val="50"/>
              </a:spcBef>
            </a:pPr>
            <a:r>
              <a:rPr lang="en-US" sz="20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86532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Fibonacci Memoization</a:t>
            </a:r>
          </a:p>
        </p:txBody>
      </p:sp>
      <p:sp>
        <p:nvSpPr>
          <p:cNvPr id="3" name="TextBox 2">
            <a:extLst>
              <a:ext uri="{FF2B5EF4-FFF2-40B4-BE49-F238E27FC236}">
                <a16:creationId xmlns:a16="http://schemas.microsoft.com/office/drawing/2014/main" id="{14579640-FFDF-4636-AE51-0A58B14A196B}"/>
              </a:ext>
            </a:extLst>
          </p:cNvPr>
          <p:cNvSpPr txBox="1"/>
          <p:nvPr/>
        </p:nvSpPr>
        <p:spPr>
          <a:xfrm>
            <a:off x="381000" y="838200"/>
            <a:ext cx="79248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fib(int n) {</a:t>
            </a:r>
          </a:p>
          <a:p>
            <a:pPr>
              <a:spcBef>
                <a:spcPts val="50"/>
              </a:spcBef>
            </a:pPr>
            <a:r>
              <a:rPr lang="en-US" sz="1800" dirty="0">
                <a:latin typeface="Courier New" panose="02070309020205020404" pitchFamily="49" charset="0"/>
                <a:cs typeface="Courier New" panose="02070309020205020404" pitchFamily="49" charset="0"/>
              </a:rPr>
              <a:t>        // check lookup table</a:t>
            </a:r>
          </a:p>
          <a:p>
            <a:pPr>
              <a:spcBef>
                <a:spcPts val="50"/>
              </a:spcBef>
            </a:pPr>
            <a:r>
              <a:rPr lang="en-US" sz="1800" dirty="0">
                <a:latin typeface="Courier New" panose="02070309020205020404" pitchFamily="49" charset="0"/>
                <a:cs typeface="Courier New" panose="02070309020205020404" pitchFamily="49" charset="0"/>
              </a:rPr>
              <a:t>        if (n &lt; </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(n);</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Calculate nth Fibonacci.</a:t>
            </a:r>
          </a:p>
          <a:p>
            <a:pPr>
              <a:spcBef>
                <a:spcPts val="50"/>
              </a:spcBef>
            </a:pPr>
            <a:r>
              <a:rPr lang="en-US" sz="1800" dirty="0">
                <a:latin typeface="Courier New" panose="02070309020205020404" pitchFamily="49" charset="0"/>
                <a:cs typeface="Courier New" panose="02070309020205020404" pitchFamily="49" charset="0"/>
              </a:rPr>
              <a:t>        // Don't repeat work. Start with the last known.</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- 2);</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lookupTable.get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lookupTable.size</a:t>
            </a:r>
            <a:r>
              <a:rPr lang="en-US" sz="1800" dirty="0">
                <a:latin typeface="Courier New" panose="02070309020205020404" pitchFamily="49" charset="0"/>
                <a:cs typeface="Courier New" panose="02070309020205020404" pitchFamily="49" charset="0"/>
              </a:rPr>
              <a:t>() - 1);</a:t>
            </a:r>
          </a:p>
          <a:p>
            <a:pPr>
              <a:spcBef>
                <a:spcPts val="50"/>
              </a:spcBef>
            </a:pPr>
            <a:r>
              <a:rPr lang="nn-NO" sz="1800" dirty="0">
                <a:latin typeface="Courier New" panose="02070309020205020404" pitchFamily="49" charset="0"/>
                <a:cs typeface="Courier New" panose="02070309020205020404" pitchFamily="49" charset="0"/>
              </a:rPr>
              <a:t>        for(int i = lookupTable.size(); i &lt;= n; i++)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temp =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largeTerm.add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lookupTable.add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 // memo</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smallTerm</a:t>
            </a:r>
            <a:r>
              <a:rPr lang="en-US" sz="1800" dirty="0">
                <a:latin typeface="Courier New" panose="02070309020205020404" pitchFamily="49" charset="0"/>
                <a:cs typeface="Courier New" panose="02070309020205020404" pitchFamily="49" charset="0"/>
              </a:rPr>
              <a:t> = temp;</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largeTerm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5069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a:xfrm>
            <a:off x="0" y="838200"/>
            <a:ext cx="9067800" cy="5486400"/>
          </a:xfrm>
        </p:spPr>
        <p:txBody>
          <a:bodyPr/>
          <a:lstStyle/>
          <a:p>
            <a:r>
              <a:rPr lang="en-US" dirty="0"/>
              <a:t>When to use?</a:t>
            </a:r>
          </a:p>
          <a:p>
            <a:r>
              <a:rPr lang="en-US" dirty="0"/>
              <a:t>When a big problem can be broken up into sub problems.</a:t>
            </a:r>
          </a:p>
          <a:p>
            <a:r>
              <a:rPr lang="en-US" b="1" u="sng" dirty="0"/>
              <a:t>Solution to original problem can be calculated from results of smaller problems.</a:t>
            </a:r>
          </a:p>
          <a:p>
            <a:pPr lvl="1"/>
            <a:r>
              <a:rPr lang="en-US" dirty="0"/>
              <a:t>larger problems depend on previous solutions</a:t>
            </a:r>
            <a:endParaRPr lang="en-US" b="1" u="sng" dirty="0"/>
          </a:p>
          <a:p>
            <a:r>
              <a:rPr lang="en-US" b="1" u="sng" dirty="0"/>
              <a:t>Sub problems must have a natural ordering from smallest to largest (simplest to hardest)</a:t>
            </a:r>
          </a:p>
          <a:p>
            <a:r>
              <a:rPr lang="en-US" dirty="0"/>
              <a:t>Multiple techniques within DP</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17</a:t>
            </a:fld>
            <a:endParaRPr lang="en-US"/>
          </a:p>
        </p:txBody>
      </p:sp>
    </p:spTree>
    <p:extLst>
      <p:ext uri="{BB962C8B-B14F-4D97-AF65-F5344CB8AC3E}">
        <p14:creationId xmlns:p14="http://schemas.microsoft.com/office/powerpoint/2010/main" val="16674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 Algorithms</a:t>
            </a:r>
          </a:p>
        </p:txBody>
      </p:sp>
      <p:sp>
        <p:nvSpPr>
          <p:cNvPr id="3" name="Content Placeholder 2"/>
          <p:cNvSpPr>
            <a:spLocks noGrp="1"/>
          </p:cNvSpPr>
          <p:nvPr>
            <p:ph idx="1"/>
          </p:nvPr>
        </p:nvSpPr>
        <p:spPr/>
        <p:txBody>
          <a:bodyPr/>
          <a:lstStyle/>
          <a:p>
            <a:pPr>
              <a:lnSpc>
                <a:spcPct val="90000"/>
              </a:lnSpc>
              <a:spcAft>
                <a:spcPct val="20000"/>
              </a:spcAft>
            </a:pPr>
            <a:r>
              <a:rPr lang="en-US" altLang="en-US" sz="2800" dirty="0"/>
              <a:t>Step 1: Define the *meaning* of the subproblems (in English for sure, Mathematically as well if you find it helpful).</a:t>
            </a:r>
          </a:p>
          <a:p>
            <a:pPr>
              <a:lnSpc>
                <a:spcPct val="90000"/>
              </a:lnSpc>
              <a:spcAft>
                <a:spcPct val="20000"/>
              </a:spcAft>
            </a:pPr>
            <a:r>
              <a:rPr lang="en-US" altLang="en-US" sz="2800" dirty="0"/>
              <a:t>Step 2: Show where the solution will be found.</a:t>
            </a:r>
          </a:p>
          <a:p>
            <a:pPr>
              <a:lnSpc>
                <a:spcPct val="90000"/>
              </a:lnSpc>
              <a:spcAft>
                <a:spcPct val="20000"/>
              </a:spcAft>
            </a:pPr>
            <a:r>
              <a:rPr lang="en-US" altLang="en-US" sz="2800" dirty="0"/>
              <a:t>Step 3: Show how to set the first subproblem.</a:t>
            </a:r>
          </a:p>
          <a:p>
            <a:pPr>
              <a:lnSpc>
                <a:spcPct val="90000"/>
              </a:lnSpc>
              <a:spcAft>
                <a:spcPct val="20000"/>
              </a:spcAft>
            </a:pPr>
            <a:r>
              <a:rPr lang="en-US" altLang="en-US" sz="2800" dirty="0"/>
              <a:t>Step 4: Define the order in which the subproblems are solved.</a:t>
            </a:r>
          </a:p>
          <a:p>
            <a:pPr>
              <a:lnSpc>
                <a:spcPct val="90000"/>
              </a:lnSpc>
              <a:spcAft>
                <a:spcPct val="20000"/>
              </a:spcAft>
            </a:pPr>
            <a:r>
              <a:rPr lang="en-US" altLang="en-US" sz="2800" dirty="0"/>
              <a:t>Step 5: Show how to compute the answer to each subproblem using the previously computed subproblems.  (This step is typically polynomial, once the other subproblems are solved.)</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18</a:t>
            </a:fld>
            <a:endParaRPr lang="en-US"/>
          </a:p>
        </p:txBody>
      </p:sp>
    </p:spTree>
    <p:extLst>
      <p:ext uri="{BB962C8B-B14F-4D97-AF65-F5344CB8AC3E}">
        <p14:creationId xmlns:p14="http://schemas.microsoft.com/office/powerpoint/2010/main" val="42409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1143000"/>
          </a:xfrm>
        </p:spPr>
        <p:txBody>
          <a:bodyPr/>
          <a:lstStyle/>
          <a:p>
            <a:r>
              <a:rPr lang="en-US" dirty="0"/>
              <a:t>Dynamic Programming Requires:</a:t>
            </a:r>
          </a:p>
        </p:txBody>
      </p:sp>
      <p:sp>
        <p:nvSpPr>
          <p:cNvPr id="3" name="Content Placeholder 2"/>
          <p:cNvSpPr>
            <a:spLocks noGrp="1"/>
          </p:cNvSpPr>
          <p:nvPr>
            <p:ph idx="1"/>
          </p:nvPr>
        </p:nvSpPr>
        <p:spPr>
          <a:xfrm>
            <a:off x="228600" y="1066800"/>
            <a:ext cx="8686800" cy="4876800"/>
          </a:xfrm>
        </p:spPr>
        <p:txBody>
          <a:bodyPr/>
          <a:lstStyle/>
          <a:p>
            <a:r>
              <a:rPr lang="en-US" dirty="0"/>
              <a:t>overlapping sub problems:</a:t>
            </a:r>
          </a:p>
          <a:p>
            <a:pPr lvl="1"/>
            <a:r>
              <a:rPr lang="en-US" dirty="0"/>
              <a:t>problem can be broken down into sub problems </a:t>
            </a:r>
          </a:p>
          <a:p>
            <a:pPr lvl="1"/>
            <a:r>
              <a:rPr lang="en-US" dirty="0"/>
              <a:t>obvious with Fibonacci</a:t>
            </a:r>
          </a:p>
          <a:p>
            <a:pPr lvl="1"/>
            <a:r>
              <a:rPr lang="en-US" dirty="0"/>
              <a:t>Fib(N) = Fib(N - 2) + Fib(N - 1) for N &gt;= 3</a:t>
            </a:r>
          </a:p>
          <a:p>
            <a:r>
              <a:rPr lang="en-US" dirty="0"/>
              <a:t>optimal substructure:</a:t>
            </a:r>
          </a:p>
          <a:p>
            <a:pPr lvl="1"/>
            <a:r>
              <a:rPr lang="en-US" dirty="0"/>
              <a:t>the optimal solution for a problem can be constructed from optimal solutions of its sub problems</a:t>
            </a:r>
          </a:p>
          <a:p>
            <a:pPr lvl="1"/>
            <a:r>
              <a:rPr lang="en-US" dirty="0"/>
              <a:t>In Fibonacci just sub problems, no optimality</a:t>
            </a:r>
          </a:p>
          <a:p>
            <a:pPr lvl="1"/>
            <a:r>
              <a:rPr lang="en-US" dirty="0"/>
              <a:t>min coins opt(36) = 1</a:t>
            </a:r>
            <a:r>
              <a:rPr lang="en-US" baseline="-25000" dirty="0"/>
              <a:t>12</a:t>
            </a:r>
            <a:r>
              <a:rPr lang="en-US" dirty="0"/>
              <a:t> + opt(24)   [1, 5, 12]</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dirty="0"/>
              <a:t>Dynamic Programming</a:t>
            </a:r>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19</a:t>
            </a:fld>
            <a:endParaRPr lang="en-US"/>
          </a:p>
        </p:txBody>
      </p:sp>
    </p:spTree>
    <p:extLst>
      <p:ext uri="{BB962C8B-B14F-4D97-AF65-F5344CB8AC3E}">
        <p14:creationId xmlns:p14="http://schemas.microsoft.com/office/powerpoint/2010/main" val="381952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Origins</a:t>
            </a:r>
          </a:p>
        </p:txBody>
      </p:sp>
      <p:sp>
        <p:nvSpPr>
          <p:cNvPr id="3" name="Content Placeholder 2"/>
          <p:cNvSpPr>
            <a:spLocks noGrp="1"/>
          </p:cNvSpPr>
          <p:nvPr>
            <p:ph idx="1"/>
          </p:nvPr>
        </p:nvSpPr>
        <p:spPr/>
        <p:txBody>
          <a:bodyPr/>
          <a:lstStyle/>
          <a:p>
            <a:r>
              <a:rPr lang="en-US" dirty="0"/>
              <a:t>A method for solving complex problems by breaking them into smaller, easier, sub problems</a:t>
            </a:r>
          </a:p>
          <a:p>
            <a:r>
              <a:rPr lang="en-US" dirty="0"/>
              <a:t>Term </a:t>
            </a:r>
            <a:r>
              <a:rPr lang="en-US" i="1" dirty="0"/>
              <a:t>Dynamic Programming </a:t>
            </a:r>
            <a:r>
              <a:rPr lang="en-US" dirty="0"/>
              <a:t>coined by mathematician Richard Bellman in early 1950s</a:t>
            </a:r>
          </a:p>
          <a:p>
            <a:pPr lvl="1"/>
            <a:r>
              <a:rPr lang="en-US" sz="2400" dirty="0"/>
              <a:t>employed by </a:t>
            </a:r>
            <a:r>
              <a:rPr lang="en-US" sz="2400" dirty="0">
                <a:hlinkClick r:id="rId2"/>
              </a:rPr>
              <a:t>Rand Corporation</a:t>
            </a:r>
            <a:endParaRPr lang="en-US" sz="2400" dirty="0"/>
          </a:p>
          <a:p>
            <a:pPr lvl="1"/>
            <a:r>
              <a:rPr lang="en-US" sz="2400" dirty="0"/>
              <a:t>Rand had many, large military contracts</a:t>
            </a:r>
          </a:p>
          <a:p>
            <a:pPr lvl="1"/>
            <a:r>
              <a:rPr lang="en-US" sz="2400" dirty="0"/>
              <a:t>Secretary of Defense, </a:t>
            </a:r>
            <a:r>
              <a:rPr lang="en-US" sz="2400" dirty="0">
                <a:hlinkClick r:id="rId3"/>
              </a:rPr>
              <a:t>Charles Wilson </a:t>
            </a:r>
            <a:r>
              <a:rPr lang="en-US" sz="2400" dirty="0"/>
              <a:t>“against research, especially mathematical research”</a:t>
            </a:r>
          </a:p>
          <a:p>
            <a:pPr lvl="1"/>
            <a:r>
              <a:rPr lang="en-US" sz="2400" dirty="0"/>
              <a:t>how could any one oppose "dynamic"?</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a:t>
            </a:fld>
            <a:endParaRPr lang="en-US" dirty="0"/>
          </a:p>
        </p:txBody>
      </p:sp>
    </p:spTree>
    <p:extLst>
      <p:ext uri="{BB962C8B-B14F-4D97-AF65-F5344CB8AC3E}">
        <p14:creationId xmlns:p14="http://schemas.microsoft.com/office/powerpoint/2010/main" val="31052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Programing Example</a:t>
            </a:r>
          </a:p>
        </p:txBody>
      </p:sp>
      <p:sp>
        <p:nvSpPr>
          <p:cNvPr id="3" name="Content Placeholder 2"/>
          <p:cNvSpPr>
            <a:spLocks noGrp="1"/>
          </p:cNvSpPr>
          <p:nvPr>
            <p:ph idx="1"/>
          </p:nvPr>
        </p:nvSpPr>
        <p:spPr>
          <a:xfrm>
            <a:off x="0" y="838200"/>
            <a:ext cx="9144000" cy="5486400"/>
          </a:xfrm>
        </p:spPr>
        <p:txBody>
          <a:bodyPr/>
          <a:lstStyle/>
          <a:p>
            <a:r>
              <a:rPr lang="en-US" dirty="0"/>
              <a:t>Another simple example</a:t>
            </a:r>
          </a:p>
          <a:p>
            <a:r>
              <a:rPr lang="en-US" dirty="0"/>
              <a:t>Finding the best solution involves finding the best answer to simpler problems</a:t>
            </a:r>
          </a:p>
          <a:p>
            <a:r>
              <a:rPr lang="en-US" dirty="0"/>
              <a:t>Given a set of coins with values (V</a:t>
            </a:r>
            <a:r>
              <a:rPr lang="en-US" baseline="-25000" dirty="0"/>
              <a:t>1</a:t>
            </a:r>
            <a:r>
              <a:rPr lang="en-US" dirty="0"/>
              <a:t>, V</a:t>
            </a:r>
            <a:r>
              <a:rPr lang="en-US" baseline="-25000" dirty="0"/>
              <a:t>2</a:t>
            </a:r>
            <a:r>
              <a:rPr lang="en-US" dirty="0"/>
              <a:t>, … V</a:t>
            </a:r>
            <a:r>
              <a:rPr lang="en-US" baseline="-25000" dirty="0"/>
              <a:t>N</a:t>
            </a:r>
            <a:r>
              <a:rPr lang="en-US" dirty="0"/>
              <a:t>) and a target sum S, find the fewest coins required to equal S</a:t>
            </a:r>
          </a:p>
          <a:p>
            <a:r>
              <a:rPr lang="en-US" sz="3000" dirty="0"/>
              <a:t>What is Greedy Algorithm approach?</a:t>
            </a:r>
          </a:p>
          <a:p>
            <a:r>
              <a:rPr lang="en-US" sz="3000" dirty="0"/>
              <a:t>Does it always work?</a:t>
            </a:r>
          </a:p>
          <a:p>
            <a:r>
              <a:rPr lang="en-US" dirty="0"/>
              <a:t>{1, 5, 12} and target sum = 15 (12, 1, 1, 1)</a:t>
            </a:r>
          </a:p>
          <a:p>
            <a:r>
              <a:rPr lang="en-US" dirty="0"/>
              <a:t>Could use recursive backtracking …</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20</a:t>
            </a:fld>
            <a:endParaRPr lang="en-US"/>
          </a:p>
        </p:txBody>
      </p:sp>
    </p:spTree>
    <p:extLst>
      <p:ext uri="{BB962C8B-B14F-4D97-AF65-F5344CB8AC3E}">
        <p14:creationId xmlns:p14="http://schemas.microsoft.com/office/powerpoint/2010/main" val="252803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To find minimum number of coins to sum to 15 with values {1, 5, 12} start with sum 0 </a:t>
            </a:r>
          </a:p>
          <a:p>
            <a:pPr lvl="1"/>
            <a:r>
              <a:rPr lang="en-US" dirty="0"/>
              <a:t>recursive backtracking would likely start with 15</a:t>
            </a:r>
          </a:p>
          <a:p>
            <a:r>
              <a:rPr lang="en-US" dirty="0"/>
              <a:t>Let M(S) = minimum number of coins to sum to S</a:t>
            </a:r>
          </a:p>
          <a:p>
            <a:r>
              <a:rPr lang="en-US" dirty="0"/>
              <a:t>At each step look at target sum, </a:t>
            </a:r>
            <a:br>
              <a:rPr lang="en-US" dirty="0"/>
            </a:br>
            <a:r>
              <a:rPr lang="en-US" dirty="0"/>
              <a:t>coins available, and previous sums</a:t>
            </a:r>
          </a:p>
          <a:p>
            <a:pPr lvl="1"/>
            <a:r>
              <a:rPr lang="en-US" dirty="0"/>
              <a:t>pick the smallest option</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21</a:t>
            </a:fld>
            <a:endParaRPr lang="en-US"/>
          </a:p>
        </p:txBody>
      </p:sp>
    </p:spTree>
    <p:extLst>
      <p:ext uri="{BB962C8B-B14F-4D97-AF65-F5344CB8AC3E}">
        <p14:creationId xmlns:p14="http://schemas.microsoft.com/office/powerpoint/2010/main" val="338061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idx="1"/>
          </p:nvPr>
        </p:nvSpPr>
        <p:spPr/>
        <p:txBody>
          <a:bodyPr/>
          <a:lstStyle/>
          <a:p>
            <a:r>
              <a:rPr lang="en-US" dirty="0"/>
              <a:t>M(0) = 0 coins</a:t>
            </a:r>
          </a:p>
          <a:p>
            <a:r>
              <a:rPr lang="en-US" dirty="0"/>
              <a:t>M(1) = 1 coin (1 coin)</a:t>
            </a:r>
          </a:p>
          <a:p>
            <a:r>
              <a:rPr lang="en-US" dirty="0"/>
              <a:t>M(2) = 2 coins (1 coin + M(1))</a:t>
            </a:r>
          </a:p>
          <a:p>
            <a:r>
              <a:rPr lang="en-US" dirty="0"/>
              <a:t>M(3) = 3 coins (1 coin + M(2))</a:t>
            </a:r>
          </a:p>
          <a:p>
            <a:r>
              <a:rPr lang="en-US" dirty="0"/>
              <a:t>M(4) = 4 coins (1 coin + M(3))</a:t>
            </a:r>
          </a:p>
          <a:p>
            <a:r>
              <a:rPr lang="en-US" dirty="0"/>
              <a:t>M(5) = interesting, 2 options available:</a:t>
            </a:r>
            <a:br>
              <a:rPr lang="en-US" dirty="0"/>
            </a:br>
            <a:r>
              <a:rPr lang="en-US" dirty="0"/>
              <a:t>	1 + others   OR   single 5</a:t>
            </a:r>
            <a:br>
              <a:rPr lang="en-US" dirty="0"/>
            </a:br>
            <a:r>
              <a:rPr lang="en-US" dirty="0"/>
              <a:t>if 1 then 1 + M(4) = 5, if 5 then 1 + M(0) = 1</a:t>
            </a:r>
            <a:br>
              <a:rPr lang="en-US" dirty="0"/>
            </a:br>
            <a:r>
              <a:rPr lang="en-US" dirty="0"/>
              <a:t>clearly better to pick the coin worth 5</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22</a:t>
            </a:fld>
            <a:endParaRPr lang="en-US"/>
          </a:p>
        </p:txBody>
      </p:sp>
    </p:spTree>
    <p:extLst>
      <p:ext uri="{BB962C8B-B14F-4D97-AF65-F5344CB8AC3E}">
        <p14:creationId xmlns:p14="http://schemas.microsoft.com/office/powerpoint/2010/main" val="172640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Number of Coins</a:t>
            </a:r>
          </a:p>
        </p:txBody>
      </p:sp>
      <p:sp>
        <p:nvSpPr>
          <p:cNvPr id="3" name="Content Placeholder 2"/>
          <p:cNvSpPr>
            <a:spLocks noGrp="1"/>
          </p:cNvSpPr>
          <p:nvPr>
            <p:ph sz="half" idx="1"/>
          </p:nvPr>
        </p:nvSpPr>
        <p:spPr/>
        <p:txBody>
          <a:bodyPr/>
          <a:lstStyle/>
          <a:p>
            <a:r>
              <a:rPr lang="en-US" sz="2400" dirty="0"/>
              <a:t>M(0) = 0</a:t>
            </a:r>
          </a:p>
          <a:p>
            <a:r>
              <a:rPr lang="en-US" sz="2400" dirty="0"/>
              <a:t>M(1) = 1 (1 coin)</a:t>
            </a:r>
          </a:p>
          <a:p>
            <a:r>
              <a:rPr lang="en-US" sz="2400" dirty="0"/>
              <a:t>M(2) = 2 (1 coin + M(1))</a:t>
            </a:r>
          </a:p>
          <a:p>
            <a:r>
              <a:rPr lang="en-US" sz="2400" dirty="0"/>
              <a:t>M(3) = 3 (1 coin + M(2))</a:t>
            </a:r>
          </a:p>
          <a:p>
            <a:r>
              <a:rPr lang="en-US" sz="2400" dirty="0"/>
              <a:t>M(4) = 4 (1 coin + M(3))</a:t>
            </a:r>
          </a:p>
          <a:p>
            <a:r>
              <a:rPr lang="en-US" sz="2400" dirty="0"/>
              <a:t>M(5) = 1 (1 coin + M(0))</a:t>
            </a:r>
          </a:p>
          <a:p>
            <a:r>
              <a:rPr lang="en-US" sz="2400" dirty="0"/>
              <a:t>M(6) = 2 (1 coin + M(5))</a:t>
            </a:r>
          </a:p>
          <a:p>
            <a:r>
              <a:rPr lang="en-US" sz="2400" dirty="0"/>
              <a:t>M(7) = 3 (1 coin + M(6))</a:t>
            </a:r>
          </a:p>
          <a:p>
            <a:r>
              <a:rPr lang="en-US" sz="2400" dirty="0"/>
              <a:t>M(8) = 4 (1 coin + M(7))</a:t>
            </a:r>
          </a:p>
          <a:p>
            <a:r>
              <a:rPr lang="en-US" sz="2400" dirty="0"/>
              <a:t>M(9) = 5 (1 coin + M(8))</a:t>
            </a:r>
          </a:p>
          <a:p>
            <a:r>
              <a:rPr lang="en-US" sz="2400" dirty="0"/>
              <a:t>M(10) = 2 (1 coin + M(5))</a:t>
            </a:r>
            <a:br>
              <a:rPr lang="en-US" sz="2400" dirty="0"/>
            </a:br>
            <a:r>
              <a:rPr lang="en-US" sz="2400" dirty="0"/>
              <a:t>options: 1, 5</a:t>
            </a:r>
          </a:p>
          <a:p>
            <a:endParaRPr lang="en-US" sz="2400" dirty="0"/>
          </a:p>
          <a:p>
            <a:endParaRPr lang="en-US" sz="2400" dirty="0"/>
          </a:p>
          <a:p>
            <a:endParaRPr lang="en-US" sz="2400" dirty="0"/>
          </a:p>
        </p:txBody>
      </p:sp>
      <p:sp>
        <p:nvSpPr>
          <p:cNvPr id="7" name="Content Placeholder 6"/>
          <p:cNvSpPr>
            <a:spLocks noGrp="1"/>
          </p:cNvSpPr>
          <p:nvPr>
            <p:ph sz="half" idx="2"/>
          </p:nvPr>
        </p:nvSpPr>
        <p:spPr>
          <a:xfrm>
            <a:off x="4648200" y="838200"/>
            <a:ext cx="4495800" cy="5486400"/>
          </a:xfrm>
        </p:spPr>
        <p:txBody>
          <a:bodyPr/>
          <a:lstStyle/>
          <a:p>
            <a:r>
              <a:rPr lang="en-US" sz="2400" dirty="0"/>
              <a:t>M(11) = 2 (1 coin + M(10))</a:t>
            </a:r>
            <a:br>
              <a:rPr lang="en-US" sz="2400" dirty="0"/>
            </a:br>
            <a:r>
              <a:rPr lang="en-US" sz="2400" dirty="0"/>
              <a:t>options: 1, 5</a:t>
            </a:r>
          </a:p>
          <a:p>
            <a:r>
              <a:rPr lang="en-US" sz="2400" dirty="0"/>
              <a:t>M(12) = 1 (1 coin + M(0))</a:t>
            </a:r>
            <a:br>
              <a:rPr lang="en-US" sz="2400" dirty="0"/>
            </a:br>
            <a:r>
              <a:rPr lang="en-US" sz="2400" dirty="0"/>
              <a:t>options: 1, 5, 12</a:t>
            </a:r>
          </a:p>
          <a:p>
            <a:r>
              <a:rPr lang="en-US" sz="2400" dirty="0"/>
              <a:t>M(13) = 2 (1 coin + M(12))</a:t>
            </a:r>
            <a:br>
              <a:rPr lang="en-US" sz="2400" dirty="0"/>
            </a:br>
            <a:r>
              <a:rPr lang="en-US" sz="2400" dirty="0"/>
              <a:t>options: 1, 12</a:t>
            </a:r>
          </a:p>
          <a:p>
            <a:r>
              <a:rPr lang="en-US" sz="2400" dirty="0"/>
              <a:t>M(14) = 3 (1 coin + M(13))</a:t>
            </a:r>
            <a:br>
              <a:rPr lang="en-US" sz="2400" dirty="0"/>
            </a:br>
            <a:r>
              <a:rPr lang="en-US" sz="2400" dirty="0"/>
              <a:t>options: 1, 12</a:t>
            </a:r>
          </a:p>
          <a:p>
            <a:r>
              <a:rPr lang="en-US" sz="2400" dirty="0"/>
              <a:t>M(15) = 3 (1 coin + M(10))</a:t>
            </a:r>
            <a:br>
              <a:rPr lang="en-US" sz="2400" dirty="0"/>
            </a:br>
            <a:r>
              <a:rPr lang="en-US" sz="2400" dirty="0"/>
              <a:t>options: 1, 5, 12</a:t>
            </a:r>
            <a:br>
              <a:rPr lang="en-US" sz="2400" dirty="0"/>
            </a:br>
            <a:br>
              <a:rPr lang="en-US" sz="2400" dirty="0"/>
            </a:br>
            <a:endParaRPr lang="en-US" sz="2400" dirty="0"/>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23</a:t>
            </a:fld>
            <a:endParaRPr lang="en-US"/>
          </a:p>
        </p:txBody>
      </p:sp>
    </p:spTree>
    <p:extLst>
      <p:ext uri="{BB962C8B-B14F-4D97-AF65-F5344CB8AC3E}">
        <p14:creationId xmlns:p14="http://schemas.microsoft.com/office/powerpoint/2010/main" val="187826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2" y="2057400"/>
            <a:ext cx="8116887" cy="1362075"/>
          </a:xfrm>
        </p:spPr>
        <p:txBody>
          <a:bodyPr/>
          <a:lstStyle/>
          <a:p>
            <a:r>
              <a:rPr lang="en-US" dirty="0"/>
              <a:t>Knapsack problem - </a:t>
            </a:r>
            <a:br>
              <a:rPr lang="en-US" dirty="0"/>
            </a:br>
            <a:r>
              <a:rPr lang="en-US" dirty="0"/>
              <a:t>Recursive BACKTRACKING AND Dynamic Programming</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24</a:t>
            </a:fld>
            <a:endParaRPr lang="en-US"/>
          </a:p>
        </p:txBody>
      </p:sp>
    </p:spTree>
    <p:extLst>
      <p:ext uri="{BB962C8B-B14F-4D97-AF65-F5344CB8AC3E}">
        <p14:creationId xmlns:p14="http://schemas.microsoft.com/office/powerpoint/2010/main" val="2693964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Knapsack Problem</a:t>
            </a:r>
          </a:p>
        </p:txBody>
      </p:sp>
      <p:sp>
        <p:nvSpPr>
          <p:cNvPr id="9" name="Content Placeholder 8"/>
          <p:cNvSpPr>
            <a:spLocks noGrp="1"/>
          </p:cNvSpPr>
          <p:nvPr>
            <p:ph idx="1"/>
          </p:nvPr>
        </p:nvSpPr>
        <p:spPr/>
        <p:txBody>
          <a:bodyPr/>
          <a:lstStyle/>
          <a:p>
            <a:r>
              <a:rPr lang="en-US" dirty="0"/>
              <a:t>A variation of a </a:t>
            </a:r>
            <a:r>
              <a:rPr lang="en-US" i="1" dirty="0"/>
              <a:t>bin packing </a:t>
            </a:r>
            <a:r>
              <a:rPr lang="en-US" dirty="0"/>
              <a:t>problem</a:t>
            </a:r>
          </a:p>
          <a:p>
            <a:r>
              <a:rPr lang="en-US" dirty="0"/>
              <a:t>Similar to fair teams problem from </a:t>
            </a:r>
            <a:br>
              <a:rPr lang="en-US" dirty="0"/>
            </a:br>
            <a:r>
              <a:rPr lang="en-US" dirty="0"/>
              <a:t>recursion assignment</a:t>
            </a:r>
          </a:p>
          <a:p>
            <a:r>
              <a:rPr lang="en-US" dirty="0"/>
              <a:t>You have a set of items</a:t>
            </a:r>
          </a:p>
          <a:p>
            <a:r>
              <a:rPr lang="en-US" dirty="0"/>
              <a:t>Each item has a weight and a value</a:t>
            </a:r>
          </a:p>
          <a:p>
            <a:r>
              <a:rPr lang="en-US" dirty="0"/>
              <a:t>You have a knapsack with a weight limit</a:t>
            </a:r>
          </a:p>
          <a:p>
            <a:r>
              <a:rPr lang="en-US" dirty="0"/>
              <a:t>Goal: Maximize the </a:t>
            </a:r>
            <a:r>
              <a:rPr lang="en-US" b="1" i="1" u="sng" dirty="0"/>
              <a:t>value</a:t>
            </a:r>
            <a:r>
              <a:rPr lang="en-US" dirty="0"/>
              <a:t> of the items you put in the knapsack without exceeding the weight limit</a:t>
            </a:r>
          </a:p>
        </p:txBody>
      </p:sp>
      <p:sp>
        <p:nvSpPr>
          <p:cNvPr id="5" name="Date Placeholder 4"/>
          <p:cNvSpPr>
            <a:spLocks noGrp="1"/>
          </p:cNvSpPr>
          <p:nvPr>
            <p:ph type="dt" sz="half" idx="10"/>
          </p:nvPr>
        </p:nvSpPr>
        <p:spPr/>
        <p:txBody>
          <a:bodyPr/>
          <a:lstStyle/>
          <a:p>
            <a:pPr>
              <a:defRPr/>
            </a:pPr>
            <a:r>
              <a:rPr lang="en-US"/>
              <a:t>CS314</a:t>
            </a:r>
          </a:p>
        </p:txBody>
      </p:sp>
      <p:sp>
        <p:nvSpPr>
          <p:cNvPr id="6" name="Footer Placeholder 5"/>
          <p:cNvSpPr>
            <a:spLocks noGrp="1"/>
          </p:cNvSpPr>
          <p:nvPr>
            <p:ph type="ftr" sz="quarter" idx="11"/>
          </p:nvPr>
        </p:nvSpPr>
        <p:spPr/>
        <p:txBody>
          <a:bodyPr/>
          <a:lstStyle/>
          <a:p>
            <a:pPr>
              <a:defRPr/>
            </a:pPr>
            <a:r>
              <a:rPr lang="en-US"/>
              <a:t>Dynamic Programming</a:t>
            </a:r>
            <a:endParaRPr lang="en-US" dirty="0"/>
          </a:p>
        </p:txBody>
      </p:sp>
      <p:sp>
        <p:nvSpPr>
          <p:cNvPr id="7" name="Slide Number Placeholder 6"/>
          <p:cNvSpPr>
            <a:spLocks noGrp="1"/>
          </p:cNvSpPr>
          <p:nvPr>
            <p:ph type="sldNum" sz="quarter" idx="12"/>
          </p:nvPr>
        </p:nvSpPr>
        <p:spPr/>
        <p:txBody>
          <a:bodyPr/>
          <a:lstStyle/>
          <a:p>
            <a:pPr>
              <a:defRPr/>
            </a:pPr>
            <a:fld id="{D47EA0F5-F4B1-4995-9FE4-4B602279649B}" type="slidenum">
              <a:rPr lang="en-US" smtClean="0"/>
              <a:pPr>
                <a:defRPr/>
              </a:pPr>
              <a:t>25</a:t>
            </a:fld>
            <a:endParaRPr lang="en-US"/>
          </a:p>
        </p:txBody>
      </p:sp>
    </p:spTree>
    <p:extLst>
      <p:ext uri="{BB962C8B-B14F-4D97-AF65-F5344CB8AC3E}">
        <p14:creationId xmlns:p14="http://schemas.microsoft.com/office/powerpoint/2010/main" val="100071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Example</a:t>
            </a:r>
          </a:p>
        </p:txBody>
      </p:sp>
      <p:sp>
        <p:nvSpPr>
          <p:cNvPr id="8" name="Content Placeholder 7"/>
          <p:cNvSpPr>
            <a:spLocks noGrp="1"/>
          </p:cNvSpPr>
          <p:nvPr>
            <p:ph idx="1"/>
          </p:nvPr>
        </p:nvSpPr>
        <p:spPr/>
        <p:txBody>
          <a:bodyPr/>
          <a:lstStyle/>
          <a:p>
            <a:r>
              <a:rPr lang="en-US" dirty="0"/>
              <a:t>Items:</a:t>
            </a:r>
          </a:p>
          <a:p>
            <a:endParaRPr lang="en-US" dirty="0"/>
          </a:p>
          <a:p>
            <a:endParaRPr lang="en-US" dirty="0"/>
          </a:p>
          <a:p>
            <a:r>
              <a:rPr lang="en-US" dirty="0"/>
              <a:t>Weight</a:t>
            </a:r>
            <a:br>
              <a:rPr lang="en-US" dirty="0"/>
            </a:br>
            <a:r>
              <a:rPr lang="en-US" dirty="0"/>
              <a:t>Limit = 8</a:t>
            </a:r>
          </a:p>
          <a:p>
            <a:pPr marL="0" indent="0">
              <a:buNone/>
            </a:pPr>
            <a:endParaRPr lang="en-US" dirty="0"/>
          </a:p>
          <a:p>
            <a:r>
              <a:rPr lang="en-US" dirty="0"/>
              <a:t>One greedy solution: Take the highest ratio item that will fit: (1, 6), (2, 11), and (4, 12)</a:t>
            </a:r>
          </a:p>
          <a:p>
            <a:r>
              <a:rPr lang="en-US" dirty="0"/>
              <a:t>Total value = 6 + 11 + 12 = 29</a:t>
            </a:r>
          </a:p>
          <a:p>
            <a:r>
              <a:rPr lang="en-US" dirty="0">
                <a:solidFill>
                  <a:srgbClr val="FF0000"/>
                </a:solidFill>
              </a:rPr>
              <a:t>Clicker 3 </a:t>
            </a:r>
            <a:r>
              <a:rPr lang="en-US" dirty="0"/>
              <a:t>- Is this optimal?	A. No     B. Yes</a:t>
            </a:r>
          </a:p>
        </p:txBody>
      </p:sp>
      <p:graphicFrame>
        <p:nvGraphicFramePr>
          <p:cNvPr id="9" name="Content Placeholder 6"/>
          <p:cNvGraphicFramePr>
            <a:graphicFrameLocks/>
          </p:cNvGraphicFramePr>
          <p:nvPr>
            <p:extLst>
              <p:ext uri="{D42A27DB-BD31-4B8C-83A1-F6EECF244321}">
                <p14:modId xmlns:p14="http://schemas.microsoft.com/office/powerpoint/2010/main" val="3012720269"/>
              </p:ext>
            </p:extLst>
          </p:nvPr>
        </p:nvGraphicFramePr>
        <p:xfrm>
          <a:off x="3276600" y="914400"/>
          <a:ext cx="4724400" cy="310896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tc>
                  <a:txBody>
                    <a:bodyPr/>
                    <a:lstStyle/>
                    <a:p>
                      <a:r>
                        <a:rPr lang="en-US" dirty="0"/>
                        <a:t>Value per unit Weight</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tc>
                  <a:txBody>
                    <a:bodyPr/>
                    <a:lstStyle/>
                    <a:p>
                      <a:r>
                        <a:rPr lang="en-US" dirty="0"/>
                        <a:t>6.0</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tc>
                  <a:txBody>
                    <a:bodyPr/>
                    <a:lstStyle/>
                    <a:p>
                      <a:r>
                        <a:rPr lang="en-US" dirty="0"/>
                        <a:t>5.5</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0.25</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tc>
                  <a:txBody>
                    <a:bodyPr/>
                    <a:lstStyle/>
                    <a:p>
                      <a:r>
                        <a:rPr lang="en-US" dirty="0"/>
                        <a:t>3.0</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tc>
                  <a:txBody>
                    <a:bodyPr/>
                    <a:lstStyle/>
                    <a:p>
                      <a:r>
                        <a:rPr lang="en-US" dirty="0"/>
                        <a:t>3.167</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tc>
                  <a:txBody>
                    <a:bodyPr/>
                    <a:lstStyle/>
                    <a:p>
                      <a:r>
                        <a:rPr lang="en-US" dirty="0"/>
                        <a:t>1.714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371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Recursive Backtracking</a:t>
            </a:r>
          </a:p>
        </p:txBody>
      </p:sp>
      <p:sp>
        <p:nvSpPr>
          <p:cNvPr id="8" name="TextBox 7">
            <a:extLst>
              <a:ext uri="{FF2B5EF4-FFF2-40B4-BE49-F238E27FC236}">
                <a16:creationId xmlns:a16="http://schemas.microsoft.com/office/drawing/2014/main" id="{8A6A81AA-EEC0-49C4-8636-4D3B19D0F669}"/>
              </a:ext>
            </a:extLst>
          </p:cNvPr>
          <p:cNvSpPr txBox="1"/>
          <p:nvPr/>
        </p:nvSpPr>
        <p:spPr>
          <a:xfrm>
            <a:off x="342900" y="838200"/>
            <a:ext cx="8458200" cy="5875968"/>
          </a:xfrm>
          <a:prstGeom prst="rect">
            <a:avLst/>
          </a:prstGeom>
          <a:noFill/>
          <a:ln w="25400">
            <a:solidFill>
              <a:schemeClr val="tx1"/>
            </a:solidFill>
          </a:ln>
        </p:spPr>
        <p:txBody>
          <a:bodyPr wrap="square" rtlCol="0">
            <a:spAutoFit/>
          </a:bodyPr>
          <a:lstStyle/>
          <a:p>
            <a:pPr>
              <a:spcBef>
                <a:spcPts val="50"/>
              </a:spcBef>
            </a:pPr>
            <a:r>
              <a:rPr lang="en-US" sz="1800" dirty="0">
                <a:latin typeface="Courier New" panose="02070309020205020404" pitchFamily="49" charset="0"/>
                <a:cs typeface="Courier New" panose="02070309020205020404" pitchFamily="49" charset="0"/>
              </a:rPr>
              <a:t>    private static int knapsack(</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&lt;Item&gt; items, </a:t>
            </a:r>
          </a:p>
          <a:p>
            <a:pPr>
              <a:spcBef>
                <a:spcPts val="50"/>
              </a:spcBef>
            </a:pPr>
            <a:r>
              <a:rPr lang="en-US" sz="1800" dirty="0">
                <a:latin typeface="Courier New" panose="02070309020205020404" pitchFamily="49" charset="0"/>
                <a:cs typeface="Courier New" panose="02070309020205020404" pitchFamily="49" charset="0"/>
              </a:rPr>
              <a:t>            int current, int capacity) {</a:t>
            </a:r>
          </a:p>
          <a:p>
            <a:pPr>
              <a:spcBef>
                <a:spcPts val="50"/>
              </a:spcBef>
            </a:pPr>
            <a:endParaRPr lang="en-US" sz="1800" dirty="0">
              <a:latin typeface="Courier New" panose="02070309020205020404" pitchFamily="49" charset="0"/>
              <a:cs typeface="Courier New" panose="02070309020205020404" pitchFamily="49" charset="0"/>
            </a:endParaRPr>
          </a:p>
          <a:p>
            <a:pPr>
              <a:spcBef>
                <a:spcPts val="50"/>
              </a:spcBef>
            </a:pPr>
            <a:r>
              <a:rPr lang="en-US" sz="1800" dirty="0">
                <a:latin typeface="Courier New" panose="02070309020205020404" pitchFamily="49" charset="0"/>
                <a:cs typeface="Courier New" panose="02070309020205020404" pitchFamily="49" charset="0"/>
              </a:rPr>
              <a:t>        int result = 0;</a:t>
            </a:r>
          </a:p>
          <a:p>
            <a:pPr>
              <a:spcBef>
                <a:spcPts val="50"/>
              </a:spcBef>
            </a:pPr>
            <a:r>
              <a:rPr lang="en-US" sz="1800" dirty="0">
                <a:latin typeface="Courier New" panose="02070309020205020404" pitchFamily="49" charset="0"/>
                <a:cs typeface="Courier New" panose="02070309020205020404" pitchFamily="49" charset="0"/>
              </a:rPr>
              <a:t>        if (current &lt; </a:t>
            </a:r>
            <a:r>
              <a:rPr lang="en-US" sz="1800" dirty="0" err="1">
                <a:latin typeface="Courier New" panose="02070309020205020404" pitchFamily="49" charset="0"/>
                <a:cs typeface="Courier New" panose="02070309020205020404" pitchFamily="49" charset="0"/>
              </a:rPr>
              <a:t>items.size</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don't use item</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 knapsack(items, current + 1, capacity);</a:t>
            </a:r>
          </a:p>
          <a:p>
            <a:pPr>
              <a:spcBef>
                <a:spcPts val="5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0;</a:t>
            </a:r>
          </a:p>
          <a:p>
            <a:pPr>
              <a:spcBef>
                <a:spcPts val="50"/>
              </a:spcBef>
            </a:pPr>
            <a:r>
              <a:rPr lang="en-US" sz="1800" dirty="0">
                <a:latin typeface="Courier New" panose="02070309020205020404" pitchFamily="49" charset="0"/>
                <a:cs typeface="Courier New" panose="02070309020205020404" pitchFamily="49" charset="0"/>
              </a:rPr>
              <a:t>            // if current item will fit, try it</a:t>
            </a:r>
          </a:p>
          <a:p>
            <a:pPr>
              <a:spcBef>
                <a:spcPts val="50"/>
              </a:spcBef>
            </a:pPr>
            <a:r>
              <a:rPr lang="pt-BR" sz="1800" dirty="0">
                <a:latin typeface="Courier New" panose="02070309020205020404" pitchFamily="49" charset="0"/>
                <a:cs typeface="Courier New" panose="02070309020205020404" pitchFamily="49" charset="0"/>
              </a:rPr>
              <a:t>            Item currentItem = items.get(current);</a:t>
            </a:r>
          </a:p>
          <a:p>
            <a:pPr>
              <a:spcBef>
                <a:spcPts val="5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 &lt;= capacity) {</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currentItem.value</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 += knapsack(items, current + 1, </a:t>
            </a:r>
          </a:p>
          <a:p>
            <a:pPr>
              <a:spcBef>
                <a:spcPts val="50"/>
              </a:spcBef>
            </a:pPr>
            <a:r>
              <a:rPr lang="en-US" sz="1800" dirty="0">
                <a:latin typeface="Courier New" panose="02070309020205020404" pitchFamily="49" charset="0"/>
                <a:cs typeface="Courier New" panose="02070309020205020404" pitchFamily="49" charset="0"/>
              </a:rPr>
              <a:t>                        capacity - </a:t>
            </a:r>
            <a:r>
              <a:rPr lang="en-US" sz="1800" dirty="0" err="1">
                <a:latin typeface="Courier New" panose="02070309020205020404" pitchFamily="49" charset="0"/>
                <a:cs typeface="Courier New" panose="02070309020205020404" pitchFamily="49" charset="0"/>
              </a:rPr>
              <a:t>currentItem.weight</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result = </a:t>
            </a:r>
            <a:r>
              <a:rPr lang="en-US" sz="1800" dirty="0" err="1">
                <a:latin typeface="Courier New" panose="02070309020205020404" pitchFamily="49" charset="0"/>
                <a:cs typeface="Courier New" panose="02070309020205020404" pitchFamily="49" charset="0"/>
              </a:rPr>
              <a:t>Math.max</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withoutItem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withItem</a:t>
            </a:r>
            <a:r>
              <a:rPr lang="en-US" sz="1800" dirty="0">
                <a:latin typeface="Courier New" panose="02070309020205020404" pitchFamily="49" charset="0"/>
                <a:cs typeface="Courier New" panose="02070309020205020404" pitchFamily="49" charset="0"/>
              </a:rPr>
              <a:t>);</a:t>
            </a:r>
          </a:p>
          <a:p>
            <a:pPr>
              <a:spcBef>
                <a:spcPts val="50"/>
              </a:spcBef>
            </a:pPr>
            <a:r>
              <a:rPr lang="en-US" sz="1800" dirty="0">
                <a:latin typeface="Courier New" panose="02070309020205020404" pitchFamily="49" charset="0"/>
                <a:cs typeface="Courier New" panose="02070309020205020404" pitchFamily="49" charset="0"/>
              </a:rPr>
              <a:t>        }</a:t>
            </a:r>
          </a:p>
          <a:p>
            <a:pPr>
              <a:spcBef>
                <a:spcPts val="50"/>
              </a:spcBef>
            </a:pPr>
            <a:r>
              <a:rPr lang="en-US" sz="1800" dirty="0">
                <a:latin typeface="Courier New" panose="02070309020205020404" pitchFamily="49" charset="0"/>
                <a:cs typeface="Courier New" panose="02070309020205020404" pitchFamily="49" charset="0"/>
              </a:rPr>
              <a:t>        return result;</a:t>
            </a:r>
          </a:p>
          <a:p>
            <a:pPr>
              <a:spcBef>
                <a:spcPts val="50"/>
              </a:spcBef>
            </a:pPr>
            <a:r>
              <a:rPr lang="en-US" sz="18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192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Knapsack - Dynamic Programming</a:t>
            </a:r>
          </a:p>
        </p:txBody>
      </p:sp>
      <p:sp>
        <p:nvSpPr>
          <p:cNvPr id="3" name="Content Placeholder 2"/>
          <p:cNvSpPr>
            <a:spLocks noGrp="1"/>
          </p:cNvSpPr>
          <p:nvPr>
            <p:ph idx="1"/>
          </p:nvPr>
        </p:nvSpPr>
        <p:spPr/>
        <p:txBody>
          <a:bodyPr/>
          <a:lstStyle/>
          <a:p>
            <a:r>
              <a:rPr lang="en-US" dirty="0"/>
              <a:t>Recursive backtracking starts with max capacity and makes choice for items: </a:t>
            </a:r>
            <a:br>
              <a:rPr lang="en-US" dirty="0"/>
            </a:br>
            <a:r>
              <a:rPr lang="en-US" dirty="0"/>
              <a:t>choices are:</a:t>
            </a:r>
          </a:p>
          <a:p>
            <a:pPr lvl="1"/>
            <a:r>
              <a:rPr lang="en-US" dirty="0"/>
              <a:t>take the item if it fits</a:t>
            </a:r>
          </a:p>
          <a:p>
            <a:pPr lvl="1"/>
            <a:r>
              <a:rPr lang="en-US" dirty="0"/>
              <a:t>don't take the item</a:t>
            </a:r>
          </a:p>
          <a:p>
            <a:r>
              <a:rPr lang="en-US" dirty="0"/>
              <a:t>Dynamic Programming, start with </a:t>
            </a:r>
            <a:br>
              <a:rPr lang="en-US" dirty="0"/>
            </a:br>
            <a:r>
              <a:rPr lang="en-US" dirty="0"/>
              <a:t>simpler problems</a:t>
            </a:r>
          </a:p>
          <a:p>
            <a:r>
              <a:rPr lang="en-US" dirty="0"/>
              <a:t>Reduce number of items available</a:t>
            </a:r>
          </a:p>
          <a:p>
            <a:r>
              <a:rPr lang="en-US" dirty="0"/>
              <a:t>… AND Reduce weight limit on knapsack</a:t>
            </a:r>
          </a:p>
          <a:p>
            <a:r>
              <a:rPr lang="en-US" dirty="0"/>
              <a:t>Creates a 2d array of possibilities</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28</a:t>
            </a:fld>
            <a:endParaRPr lang="en-US"/>
          </a:p>
        </p:txBody>
      </p:sp>
    </p:spTree>
    <p:extLst>
      <p:ext uri="{BB962C8B-B14F-4D97-AF65-F5344CB8AC3E}">
        <p14:creationId xmlns:p14="http://schemas.microsoft.com/office/powerpoint/2010/main" val="402480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143000"/>
          </a:xfrm>
        </p:spPr>
        <p:txBody>
          <a:bodyPr/>
          <a:lstStyle/>
          <a:p>
            <a:r>
              <a:rPr lang="en-US" dirty="0"/>
              <a:t>Knapsack - Optimal Function</a:t>
            </a:r>
          </a:p>
        </p:txBody>
      </p:sp>
      <p:sp>
        <p:nvSpPr>
          <p:cNvPr id="3" name="Content Placeholder 2"/>
          <p:cNvSpPr>
            <a:spLocks noGrp="1"/>
          </p:cNvSpPr>
          <p:nvPr>
            <p:ph idx="1"/>
          </p:nvPr>
        </p:nvSpPr>
        <p:spPr/>
        <p:txBody>
          <a:bodyPr/>
          <a:lstStyle/>
          <a:p>
            <a:r>
              <a:rPr lang="en-US" dirty="0" err="1"/>
              <a:t>OptimalSolution</a:t>
            </a:r>
            <a:r>
              <a:rPr lang="en-US" dirty="0"/>
              <a:t>(items, weight) is best solution given a subset of items and a weight limit</a:t>
            </a:r>
          </a:p>
          <a:p>
            <a:r>
              <a:rPr lang="en-US" dirty="0"/>
              <a:t>2 options:</a:t>
            </a:r>
          </a:p>
          <a:p>
            <a:r>
              <a:rPr lang="en-US" dirty="0" err="1"/>
              <a:t>OptimalSolution</a:t>
            </a:r>
            <a:r>
              <a:rPr lang="en-US" dirty="0"/>
              <a:t> does not select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weight limit of w</a:t>
            </a:r>
          </a:p>
          <a:p>
            <a:r>
              <a:rPr lang="en-US" dirty="0" err="1"/>
              <a:t>OptimalSolution</a:t>
            </a:r>
            <a:r>
              <a:rPr lang="en-US" dirty="0"/>
              <a:t> selects </a:t>
            </a:r>
            <a:r>
              <a:rPr lang="en-US" dirty="0" err="1"/>
              <a:t>i</a:t>
            </a:r>
            <a:r>
              <a:rPr lang="en-US" baseline="30000" dirty="0" err="1"/>
              <a:t>th</a:t>
            </a:r>
            <a:r>
              <a:rPr lang="en-US" dirty="0"/>
              <a:t> item</a:t>
            </a:r>
          </a:p>
          <a:p>
            <a:pPr lvl="1"/>
            <a:r>
              <a:rPr lang="en-US" dirty="0"/>
              <a:t>New weight limit = w - weight of </a:t>
            </a:r>
            <a:r>
              <a:rPr lang="en-US" dirty="0" err="1"/>
              <a:t>i</a:t>
            </a:r>
            <a:r>
              <a:rPr lang="en-US" baseline="30000" dirty="0" err="1"/>
              <a:t>th</a:t>
            </a:r>
            <a:r>
              <a:rPr lang="en-US" dirty="0"/>
              <a:t> item</a:t>
            </a:r>
          </a:p>
          <a:p>
            <a:pPr lvl="1"/>
            <a:r>
              <a:rPr lang="en-US" dirty="0"/>
              <a:t>select best solution for items 1 to </a:t>
            </a:r>
            <a:r>
              <a:rPr lang="en-US" dirty="0" err="1"/>
              <a:t>i</a:t>
            </a:r>
            <a:r>
              <a:rPr lang="en-US" dirty="0"/>
              <a:t> - 1with new weight limit</a:t>
            </a:r>
          </a:p>
          <a:p>
            <a:pPr lvl="1"/>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29</a:t>
            </a:fld>
            <a:endParaRPr lang="en-US"/>
          </a:p>
        </p:txBody>
      </p:sp>
    </p:spTree>
    <p:extLst>
      <p:ext uri="{BB962C8B-B14F-4D97-AF65-F5344CB8AC3E}">
        <p14:creationId xmlns:p14="http://schemas.microsoft.com/office/powerpoint/2010/main" val="419089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sz="3600" dirty="0"/>
              <a:t>Break big problem up into smaller problems ...</a:t>
            </a:r>
            <a:br>
              <a:rPr lang="en-US" sz="3600" dirty="0"/>
            </a:br>
            <a:endParaRPr lang="en-US" sz="3600" dirty="0"/>
          </a:p>
          <a:p>
            <a:r>
              <a:rPr lang="en-US" sz="3600" dirty="0"/>
              <a:t>Sound familiar?</a:t>
            </a:r>
            <a:br>
              <a:rPr lang="en-US" sz="3600" dirty="0"/>
            </a:br>
            <a:endParaRPr lang="en-US" sz="3600" dirty="0"/>
          </a:p>
          <a:p>
            <a:r>
              <a:rPr lang="en-US" sz="3600" dirty="0"/>
              <a:t>Recursion?</a:t>
            </a:r>
            <a:br>
              <a:rPr lang="en-US" sz="3600" dirty="0"/>
            </a:br>
            <a:r>
              <a:rPr lang="en-US" sz="3600" dirty="0"/>
              <a:t>N! = 1 for N == 0</a:t>
            </a:r>
            <a:br>
              <a:rPr lang="en-US" sz="3600" dirty="0"/>
            </a:br>
            <a:r>
              <a:rPr lang="en-US" sz="3600" dirty="0"/>
              <a:t>N! = N * (N - 1)! for N &gt; 0</a:t>
            </a:r>
            <a:br>
              <a:rPr lang="en-US" sz="3600" dirty="0"/>
            </a:br>
            <a:endParaRPr lang="en-US" sz="3600"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a:t>
            </a:fld>
            <a:endParaRPr lang="en-US"/>
          </a:p>
        </p:txBody>
      </p:sp>
    </p:spTree>
    <p:extLst>
      <p:ext uri="{BB962C8B-B14F-4D97-AF65-F5344CB8AC3E}">
        <p14:creationId xmlns:p14="http://schemas.microsoft.com/office/powerpoint/2010/main" val="136532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Optimal Function</a:t>
            </a:r>
          </a:p>
        </p:txBody>
      </p:sp>
      <p:sp>
        <p:nvSpPr>
          <p:cNvPr id="3" name="Content Placeholder 2"/>
          <p:cNvSpPr>
            <a:spLocks noGrp="1"/>
          </p:cNvSpPr>
          <p:nvPr>
            <p:ph idx="1"/>
          </p:nvPr>
        </p:nvSpPr>
        <p:spPr/>
        <p:txBody>
          <a:bodyPr/>
          <a:lstStyle/>
          <a:p>
            <a:r>
              <a:rPr lang="en-US" dirty="0" err="1"/>
              <a:t>OptimalSolution</a:t>
            </a:r>
            <a:r>
              <a:rPr lang="en-US" dirty="0"/>
              <a:t>(items, weight limit) =</a:t>
            </a:r>
            <a:br>
              <a:rPr lang="en-US" dirty="0"/>
            </a:br>
            <a:br>
              <a:rPr lang="en-US" dirty="0"/>
            </a:br>
            <a:r>
              <a:rPr lang="en-US" dirty="0"/>
              <a:t>0 if 0 items</a:t>
            </a:r>
            <a:br>
              <a:rPr lang="en-US" dirty="0"/>
            </a:br>
            <a:br>
              <a:rPr lang="en-US" dirty="0"/>
            </a:br>
            <a:r>
              <a:rPr lang="en-US" dirty="0" err="1"/>
              <a:t>OptimalSolution</a:t>
            </a:r>
            <a:r>
              <a:rPr lang="en-US" dirty="0"/>
              <a:t>(items - 1, weight) if weight of </a:t>
            </a:r>
            <a:r>
              <a:rPr lang="en-US" dirty="0" err="1"/>
              <a:t>ith</a:t>
            </a:r>
            <a:r>
              <a:rPr lang="en-US" dirty="0"/>
              <a:t> item is greater than allowed weight</a:t>
            </a:r>
            <a:br>
              <a:rPr lang="en-US" dirty="0"/>
            </a:br>
            <a:r>
              <a:rPr lang="en-US" dirty="0" err="1"/>
              <a:t>w</a:t>
            </a:r>
            <a:r>
              <a:rPr lang="en-US" baseline="-25000" dirty="0" err="1"/>
              <a:t>i</a:t>
            </a:r>
            <a:r>
              <a:rPr lang="en-US" dirty="0"/>
              <a:t> &gt; w (In others </a:t>
            </a:r>
            <a:r>
              <a:rPr lang="en-US" dirty="0" err="1"/>
              <a:t>i</a:t>
            </a:r>
            <a:r>
              <a:rPr lang="en-US" baseline="30000" dirty="0" err="1"/>
              <a:t>th</a:t>
            </a:r>
            <a:r>
              <a:rPr lang="en-US" dirty="0"/>
              <a:t> item doesn't fit)</a:t>
            </a:r>
            <a:br>
              <a:rPr lang="en-US" dirty="0"/>
            </a:br>
            <a:br>
              <a:rPr lang="en-US" dirty="0"/>
            </a:br>
            <a:r>
              <a:rPr lang="en-US" dirty="0"/>
              <a:t>max of (</a:t>
            </a:r>
            <a:r>
              <a:rPr lang="en-US" dirty="0" err="1"/>
              <a:t>OptimalSolution</a:t>
            </a:r>
            <a:r>
              <a:rPr lang="en-US" dirty="0"/>
              <a:t>(items - 1, w), </a:t>
            </a:r>
            <a:br>
              <a:rPr lang="en-US" dirty="0"/>
            </a:br>
            <a:r>
              <a:rPr lang="en-US" dirty="0"/>
              <a:t>value of </a:t>
            </a:r>
            <a:r>
              <a:rPr lang="en-US" dirty="0" err="1"/>
              <a:t>i</a:t>
            </a:r>
            <a:r>
              <a:rPr lang="en-US" baseline="30000" dirty="0" err="1"/>
              <a:t>th</a:t>
            </a:r>
            <a:r>
              <a:rPr lang="en-US" dirty="0"/>
              <a:t> item + </a:t>
            </a:r>
            <a:br>
              <a:rPr lang="en-US" dirty="0"/>
            </a:br>
            <a:r>
              <a:rPr lang="en-US" dirty="0" err="1"/>
              <a:t>OptimalSolution</a:t>
            </a:r>
            <a:r>
              <a:rPr lang="en-US" dirty="0"/>
              <a:t>(items - 1, w - </a:t>
            </a:r>
            <a:r>
              <a:rPr lang="en-US" dirty="0" err="1"/>
              <a:t>w</a:t>
            </a:r>
            <a:r>
              <a:rPr lang="en-US" baseline="-25000" dirty="0" err="1"/>
              <a:t>i</a:t>
            </a:r>
            <a:r>
              <a:rPr lang="en-US" dirty="0"/>
              <a:t>)</a:t>
            </a:r>
            <a:br>
              <a:rPr lang="en-US" dirty="0"/>
            </a:b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30</a:t>
            </a:fld>
            <a:endParaRPr lang="en-US"/>
          </a:p>
        </p:txBody>
      </p:sp>
    </p:spTree>
    <p:extLst>
      <p:ext uri="{BB962C8B-B14F-4D97-AF65-F5344CB8AC3E}">
        <p14:creationId xmlns:p14="http://schemas.microsoft.com/office/powerpoint/2010/main" val="247637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Algorithm</a:t>
            </a:r>
          </a:p>
        </p:txBody>
      </p:sp>
      <p:sp>
        <p:nvSpPr>
          <p:cNvPr id="3" name="Content Placeholder 2"/>
          <p:cNvSpPr>
            <a:spLocks noGrp="1"/>
          </p:cNvSpPr>
          <p:nvPr>
            <p:ph idx="1"/>
          </p:nvPr>
        </p:nvSpPr>
        <p:spPr/>
        <p:txBody>
          <a:bodyPr/>
          <a:lstStyle/>
          <a:p>
            <a:r>
              <a:rPr lang="en-US" dirty="0"/>
              <a:t>Create a 2d array to store</a:t>
            </a:r>
            <a:br>
              <a:rPr lang="en-US" dirty="0"/>
            </a:br>
            <a:r>
              <a:rPr lang="en-US" dirty="0"/>
              <a:t> value of best option given</a:t>
            </a:r>
            <a:br>
              <a:rPr lang="en-US" dirty="0"/>
            </a:br>
            <a:r>
              <a:rPr lang="en-US" dirty="0"/>
              <a:t> subset of items and </a:t>
            </a:r>
            <a:br>
              <a:rPr lang="en-US" dirty="0"/>
            </a:br>
            <a:r>
              <a:rPr lang="en-US" dirty="0"/>
              <a:t>possible weights</a:t>
            </a:r>
          </a:p>
          <a:p>
            <a:endParaRPr lang="en-US" dirty="0"/>
          </a:p>
          <a:p>
            <a:r>
              <a:rPr lang="en-US" dirty="0"/>
              <a:t>In our example 0 to 6 </a:t>
            </a:r>
            <a:br>
              <a:rPr lang="en-US" dirty="0"/>
            </a:br>
            <a:r>
              <a:rPr lang="en-US" dirty="0"/>
              <a:t>items and weight limits of of 0 to 8</a:t>
            </a:r>
          </a:p>
          <a:p>
            <a:endParaRPr lang="en-US" dirty="0"/>
          </a:p>
          <a:p>
            <a:r>
              <a:rPr lang="en-US" dirty="0"/>
              <a:t>Fill in table using </a:t>
            </a:r>
            <a:r>
              <a:rPr lang="en-US" dirty="0" err="1"/>
              <a:t>OptimalSolution</a:t>
            </a:r>
            <a:r>
              <a:rPr lang="en-US" dirty="0"/>
              <a:t> Function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31</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696530877"/>
              </p:ext>
            </p:extLst>
          </p:nvPr>
        </p:nvGraphicFramePr>
        <p:xfrm>
          <a:off x="5600700" y="1066800"/>
          <a:ext cx="3543300" cy="283464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630825">
                <a:tc>
                  <a:txBody>
                    <a:bodyPr/>
                    <a:lstStyle/>
                    <a:p>
                      <a:r>
                        <a:rPr lang="en-US" dirty="0"/>
                        <a:t>Item Number</a:t>
                      </a:r>
                    </a:p>
                  </a:txBody>
                  <a:tcPr/>
                </a:tc>
                <a:tc>
                  <a:txBody>
                    <a:bodyPr/>
                    <a:lstStyle/>
                    <a:p>
                      <a:r>
                        <a:rPr lang="en-US" dirty="0"/>
                        <a:t>Weight of</a:t>
                      </a:r>
                      <a:r>
                        <a:rPr lang="en-US" baseline="0" dirty="0"/>
                        <a:t> Item </a:t>
                      </a:r>
                      <a:endParaRPr lang="en-US" dirty="0"/>
                    </a:p>
                  </a:txBody>
                  <a:tcPr/>
                </a:tc>
                <a:tc>
                  <a:txBody>
                    <a:bodyPr/>
                    <a:lstStyle/>
                    <a:p>
                      <a:r>
                        <a:rPr lang="en-US" dirty="0"/>
                        <a:t>Value of Item</a:t>
                      </a:r>
                    </a:p>
                  </a:txBody>
                  <a:tcPr/>
                </a:tc>
                <a:extLst>
                  <a:ext uri="{0D108BD9-81ED-4DB2-BD59-A6C34878D82A}">
                    <a16:rowId xmlns:a16="http://schemas.microsoft.com/office/drawing/2014/main" val="10000"/>
                  </a:ext>
                </a:extLst>
              </a:tr>
              <a:tr h="364762">
                <a:tc>
                  <a:txBody>
                    <a:bodyPr/>
                    <a:lstStyle/>
                    <a:p>
                      <a:r>
                        <a:rPr lang="en-US" dirty="0"/>
                        <a:t>1</a:t>
                      </a:r>
                    </a:p>
                  </a:txBody>
                  <a:tcPr/>
                </a:tc>
                <a:tc>
                  <a:txBody>
                    <a:bodyPr/>
                    <a:lstStyle/>
                    <a:p>
                      <a:r>
                        <a:rPr lang="en-US" dirty="0"/>
                        <a:t>1</a:t>
                      </a:r>
                    </a:p>
                  </a:txBody>
                  <a:tcPr/>
                </a:tc>
                <a:tc>
                  <a:txBody>
                    <a:bodyPr/>
                    <a:lstStyle/>
                    <a:p>
                      <a:r>
                        <a:rPr lang="en-US" dirty="0"/>
                        <a:t>6</a:t>
                      </a:r>
                    </a:p>
                  </a:txBody>
                  <a:tcPr/>
                </a:tc>
                <a:extLst>
                  <a:ext uri="{0D108BD9-81ED-4DB2-BD59-A6C34878D82A}">
                    <a16:rowId xmlns:a16="http://schemas.microsoft.com/office/drawing/2014/main" val="10001"/>
                  </a:ext>
                </a:extLst>
              </a:tr>
              <a:tr h="364762">
                <a:tc>
                  <a:txBody>
                    <a:bodyPr/>
                    <a:lstStyle/>
                    <a:p>
                      <a:r>
                        <a:rPr lang="en-US" dirty="0"/>
                        <a:t>2</a:t>
                      </a:r>
                    </a:p>
                  </a:txBody>
                  <a:tcPr/>
                </a:tc>
                <a:tc>
                  <a:txBody>
                    <a:bodyPr/>
                    <a:lstStyle/>
                    <a:p>
                      <a:r>
                        <a:rPr lang="en-US" dirty="0"/>
                        <a:t>2</a:t>
                      </a:r>
                    </a:p>
                  </a:txBody>
                  <a:tcPr/>
                </a:tc>
                <a:tc>
                  <a:txBody>
                    <a:bodyPr/>
                    <a:lstStyle/>
                    <a:p>
                      <a:r>
                        <a:rPr lang="en-US" dirty="0"/>
                        <a:t>11</a:t>
                      </a:r>
                    </a:p>
                  </a:txBody>
                  <a:tcPr/>
                </a:tc>
                <a:extLst>
                  <a:ext uri="{0D108BD9-81ED-4DB2-BD59-A6C34878D82A}">
                    <a16:rowId xmlns:a16="http://schemas.microsoft.com/office/drawing/2014/main" val="10002"/>
                  </a:ext>
                </a:extLst>
              </a:tr>
              <a:tr h="364762">
                <a:tc>
                  <a:txBody>
                    <a:bodyPr/>
                    <a:lstStyle/>
                    <a:p>
                      <a:r>
                        <a:rPr lang="en-US" dirty="0"/>
                        <a:t>3</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3"/>
                  </a:ext>
                </a:extLst>
              </a:tr>
              <a:tr h="364762">
                <a:tc>
                  <a:txBody>
                    <a:bodyPr/>
                    <a:lstStyle/>
                    <a:p>
                      <a:r>
                        <a:rPr lang="en-US" dirty="0"/>
                        <a:t>4</a:t>
                      </a:r>
                    </a:p>
                  </a:txBody>
                  <a:tcPr/>
                </a:tc>
                <a:tc>
                  <a:txBody>
                    <a:bodyPr/>
                    <a:lstStyle/>
                    <a:p>
                      <a:r>
                        <a:rPr lang="en-US" dirty="0"/>
                        <a:t>4</a:t>
                      </a:r>
                    </a:p>
                  </a:txBody>
                  <a:tcPr/>
                </a:tc>
                <a:tc>
                  <a:txBody>
                    <a:bodyPr/>
                    <a:lstStyle/>
                    <a:p>
                      <a:r>
                        <a:rPr lang="en-US" dirty="0"/>
                        <a:t>12</a:t>
                      </a:r>
                    </a:p>
                  </a:txBody>
                  <a:tcPr/>
                </a:tc>
                <a:extLst>
                  <a:ext uri="{0D108BD9-81ED-4DB2-BD59-A6C34878D82A}">
                    <a16:rowId xmlns:a16="http://schemas.microsoft.com/office/drawing/2014/main" val="10004"/>
                  </a:ext>
                </a:extLst>
              </a:tr>
              <a:tr h="364762">
                <a:tc>
                  <a:txBody>
                    <a:bodyPr/>
                    <a:lstStyle/>
                    <a:p>
                      <a:r>
                        <a:rPr lang="en-US" dirty="0"/>
                        <a:t>5</a:t>
                      </a:r>
                    </a:p>
                  </a:txBody>
                  <a:tcPr/>
                </a:tc>
                <a:tc>
                  <a:txBody>
                    <a:bodyPr/>
                    <a:lstStyle/>
                    <a:p>
                      <a:r>
                        <a:rPr lang="en-US" dirty="0"/>
                        <a:t>6</a:t>
                      </a:r>
                    </a:p>
                  </a:txBody>
                  <a:tcPr/>
                </a:tc>
                <a:tc>
                  <a:txBody>
                    <a:bodyPr/>
                    <a:lstStyle/>
                    <a:p>
                      <a:r>
                        <a:rPr lang="en-US" dirty="0"/>
                        <a:t>19</a:t>
                      </a:r>
                    </a:p>
                  </a:txBody>
                  <a:tcPr/>
                </a:tc>
                <a:extLst>
                  <a:ext uri="{0D108BD9-81ED-4DB2-BD59-A6C34878D82A}">
                    <a16:rowId xmlns:a16="http://schemas.microsoft.com/office/drawing/2014/main" val="10005"/>
                  </a:ext>
                </a:extLst>
              </a:tr>
              <a:tr h="364762">
                <a:tc>
                  <a:txBody>
                    <a:bodyPr/>
                    <a:lstStyle/>
                    <a:p>
                      <a:r>
                        <a:rPr lang="en-US" dirty="0"/>
                        <a:t>6</a:t>
                      </a:r>
                    </a:p>
                  </a:txBody>
                  <a:tcPr/>
                </a:tc>
                <a:tc>
                  <a:txBody>
                    <a:bodyPr/>
                    <a:lstStyle/>
                    <a:p>
                      <a:r>
                        <a:rPr lang="en-US" dirty="0"/>
                        <a:t>7</a:t>
                      </a:r>
                    </a:p>
                  </a:txBody>
                  <a:tcPr/>
                </a:tc>
                <a:tc>
                  <a:txBody>
                    <a:bodyPr/>
                    <a:lstStyle/>
                    <a:p>
                      <a:r>
                        <a:rPr lang="en-US"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251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Algorithm</a:t>
            </a:r>
          </a:p>
        </p:txBody>
      </p:sp>
      <p:sp>
        <p:nvSpPr>
          <p:cNvPr id="3" name="Content Placeholder 2"/>
          <p:cNvSpPr>
            <a:spLocks noGrp="1"/>
          </p:cNvSpPr>
          <p:nvPr>
            <p:ph idx="1"/>
          </p:nvPr>
        </p:nvSpPr>
        <p:spPr>
          <a:xfrm>
            <a:off x="228600" y="838200"/>
            <a:ext cx="8686800" cy="6019800"/>
          </a:xfrm>
        </p:spPr>
        <p:txBody>
          <a:bodyPr/>
          <a:lstStyle/>
          <a:p>
            <a:pPr marL="0" indent="0">
              <a:buNone/>
            </a:pPr>
            <a:r>
              <a:rPr lang="en-US" sz="2400" dirty="0"/>
              <a:t>Given N items and </a:t>
            </a:r>
            <a:r>
              <a:rPr lang="en-US" sz="2400" dirty="0" err="1"/>
              <a:t>WeightLimit</a:t>
            </a:r>
            <a:endParaRPr lang="en-US" sz="2400" dirty="0"/>
          </a:p>
          <a:p>
            <a:pPr marL="0" indent="0">
              <a:buNone/>
            </a:pPr>
            <a:br>
              <a:rPr lang="en-US" sz="2400" dirty="0"/>
            </a:br>
            <a:r>
              <a:rPr lang="en-US" sz="2400" dirty="0"/>
              <a:t>Create Matrix M with N + 1 rows and </a:t>
            </a:r>
            <a:r>
              <a:rPr lang="en-US" sz="2400" dirty="0" err="1"/>
              <a:t>WeightLimit</a:t>
            </a:r>
            <a:r>
              <a:rPr lang="en-US" sz="2400" dirty="0"/>
              <a:t> + 1 columns</a:t>
            </a:r>
          </a:p>
          <a:p>
            <a:pPr marL="0" indent="0">
              <a:buNone/>
            </a:pPr>
            <a:br>
              <a:rPr lang="en-US" sz="2400" dirty="0"/>
            </a:br>
            <a:r>
              <a:rPr lang="en-US" sz="2400" dirty="0"/>
              <a:t>For weight = 0 to </a:t>
            </a:r>
            <a:r>
              <a:rPr lang="en-US" sz="2400" dirty="0" err="1"/>
              <a:t>WeightLimit</a:t>
            </a:r>
            <a:br>
              <a:rPr lang="en-US" sz="2400" dirty="0"/>
            </a:br>
            <a:r>
              <a:rPr lang="en-US" sz="2400" dirty="0"/>
              <a:t>	M[0, w] = 0</a:t>
            </a:r>
            <a:br>
              <a:rPr lang="en-US" sz="2400" dirty="0"/>
            </a:br>
            <a:br>
              <a:rPr lang="en-US" sz="2400" dirty="0"/>
            </a:br>
            <a:r>
              <a:rPr lang="en-US" sz="2400" dirty="0"/>
              <a:t>For item = 1 to N</a:t>
            </a:r>
            <a:br>
              <a:rPr lang="en-US" sz="2400" dirty="0"/>
            </a:br>
            <a:r>
              <a:rPr lang="en-US" sz="2400" dirty="0"/>
              <a:t>	for weight = 1 to </a:t>
            </a:r>
            <a:r>
              <a:rPr lang="en-US" sz="2400" dirty="0" err="1"/>
              <a:t>WeightLimit</a:t>
            </a:r>
            <a:br>
              <a:rPr lang="en-US" sz="2400" dirty="0"/>
            </a:br>
            <a:r>
              <a:rPr lang="en-US" sz="2400" dirty="0"/>
              <a:t>		if(weight of </a:t>
            </a:r>
            <a:r>
              <a:rPr lang="en-US" sz="2400" dirty="0" err="1"/>
              <a:t>ith</a:t>
            </a:r>
            <a:r>
              <a:rPr lang="en-US" sz="2400" dirty="0"/>
              <a:t> item &gt; weight)</a:t>
            </a:r>
            <a:br>
              <a:rPr lang="en-US" sz="2400" dirty="0"/>
            </a:br>
            <a:r>
              <a:rPr lang="en-US" sz="2400" dirty="0"/>
              <a:t>			M[item, weight] = M[item - 1, weight]</a:t>
            </a:r>
          </a:p>
          <a:p>
            <a:pPr marL="0" indent="0">
              <a:buNone/>
            </a:pPr>
            <a:r>
              <a:rPr lang="en-US" sz="2400" dirty="0"/>
              <a:t>		else</a:t>
            </a:r>
            <a:br>
              <a:rPr lang="en-US" sz="2400" dirty="0"/>
            </a:br>
            <a:r>
              <a:rPr lang="en-US" sz="2400" dirty="0"/>
              <a:t>			</a:t>
            </a:r>
            <a:r>
              <a:rPr lang="en-US" sz="2000" dirty="0"/>
              <a:t>M[item, weight] = max of</a:t>
            </a:r>
            <a:br>
              <a:rPr lang="en-US" sz="2000" dirty="0"/>
            </a:br>
            <a:r>
              <a:rPr lang="en-US" sz="2000" dirty="0"/>
              <a:t>			M[item - 1, weight] AND</a:t>
            </a:r>
            <a:br>
              <a:rPr lang="en-US" sz="2000" dirty="0"/>
            </a:br>
            <a:r>
              <a:rPr lang="en-US" sz="2000" dirty="0"/>
              <a:t>			value of item + M[item - 1, weight - weight of item]</a:t>
            </a:r>
            <a:br>
              <a:rPr lang="en-US" sz="2800" dirty="0"/>
            </a:br>
            <a:endParaRPr lang="en-US" sz="2800" dirty="0"/>
          </a:p>
        </p:txBody>
      </p:sp>
    </p:spTree>
    <p:extLst>
      <p:ext uri="{BB962C8B-B14F-4D97-AF65-F5344CB8AC3E}">
        <p14:creationId xmlns:p14="http://schemas.microsoft.com/office/powerpoint/2010/main" val="183737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Knapsack -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33</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2947770978"/>
              </p:ext>
            </p:extLst>
          </p:nvPr>
        </p:nvGraphicFramePr>
        <p:xfrm>
          <a:off x="6629400" y="1524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73437899"/>
              </p:ext>
            </p:extLst>
          </p:nvPr>
        </p:nvGraphicFramePr>
        <p:xfrm>
          <a:off x="217714" y="2819400"/>
          <a:ext cx="8686805" cy="3886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485775">
                <a:tc>
                  <a:txBody>
                    <a:bodyPr/>
                    <a:lstStyle/>
                    <a:p>
                      <a:pPr marL="0" marR="0">
                        <a:lnSpc>
                          <a:spcPct val="115000"/>
                        </a:lnSpc>
                        <a:spcBef>
                          <a:spcPts val="0"/>
                        </a:spcBef>
                        <a:spcAft>
                          <a:spcPts val="0"/>
                        </a:spcAft>
                      </a:pPr>
                      <a:r>
                        <a:rPr lang="en-US" sz="2000" dirty="0">
                          <a:effectLst/>
                        </a:rPr>
                        <a:t>items / capacity</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85775">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0</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0</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485775">
                <a:tc>
                  <a:txBody>
                    <a:bodyPr/>
                    <a:lstStyle/>
                    <a:p>
                      <a:pPr marL="0" marR="0">
                        <a:lnSpc>
                          <a:spcPct val="115000"/>
                        </a:lnSpc>
                        <a:spcBef>
                          <a:spcPts val="0"/>
                        </a:spcBef>
                        <a:spcAft>
                          <a:spcPts val="0"/>
                        </a:spcAft>
                      </a:pPr>
                      <a:r>
                        <a:rPr lang="en-US" sz="2000" dirty="0">
                          <a:effectLst/>
                        </a:rPr>
                        <a:t>{</a:t>
                      </a:r>
                      <a:r>
                        <a:rPr lang="en-US" sz="2000" b="1" u="sng" dirty="0">
                          <a:effectLst/>
                        </a:rPr>
                        <a:t>1</a:t>
                      </a:r>
                      <a:r>
                        <a:rPr lang="en-US" sz="2000" dirty="0">
                          <a:effectLst/>
                        </a:rPr>
                        <a:t>} </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485775">
                <a:tc>
                  <a:txBody>
                    <a:bodyPr/>
                    <a:lstStyle/>
                    <a:p>
                      <a:pPr marL="0" marR="0">
                        <a:lnSpc>
                          <a:spcPct val="115000"/>
                        </a:lnSpc>
                        <a:spcBef>
                          <a:spcPts val="0"/>
                        </a:spcBef>
                        <a:spcAft>
                          <a:spcPts val="0"/>
                        </a:spcAft>
                      </a:pPr>
                      <a:r>
                        <a:rPr lang="en-US" sz="2000" dirty="0">
                          <a:effectLst/>
                        </a:rPr>
                        <a:t>{1,</a:t>
                      </a:r>
                      <a:r>
                        <a:rPr lang="en-US" sz="2000" b="0" u="sng" dirty="0">
                          <a:effectLst/>
                        </a:rPr>
                        <a:t>2</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85775">
                <a:tc>
                  <a:txBody>
                    <a:bodyPr/>
                    <a:lstStyle/>
                    <a:p>
                      <a:pPr marL="0" marR="0">
                        <a:lnSpc>
                          <a:spcPct val="115000"/>
                        </a:lnSpc>
                        <a:spcBef>
                          <a:spcPts val="0"/>
                        </a:spcBef>
                        <a:spcAft>
                          <a:spcPts val="0"/>
                        </a:spcAft>
                      </a:pPr>
                      <a:r>
                        <a:rPr lang="en-US" sz="2000" dirty="0">
                          <a:effectLst/>
                        </a:rPr>
                        <a:t>{1, 2, </a:t>
                      </a:r>
                      <a:r>
                        <a:rPr lang="en-US" sz="2000" u="sng" dirty="0">
                          <a:effectLst/>
                        </a:rPr>
                        <a:t>3</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85775">
                <a:tc>
                  <a:txBody>
                    <a:bodyPr/>
                    <a:lstStyle/>
                    <a:p>
                      <a:pPr marL="0" marR="0">
                        <a:lnSpc>
                          <a:spcPct val="115000"/>
                        </a:lnSpc>
                        <a:spcBef>
                          <a:spcPts val="0"/>
                        </a:spcBef>
                        <a:spcAft>
                          <a:spcPts val="0"/>
                        </a:spcAft>
                      </a:pPr>
                      <a:r>
                        <a:rPr lang="en-US" sz="2000" dirty="0">
                          <a:effectLst/>
                        </a:rPr>
                        <a:t>{1, 2, 3, </a:t>
                      </a:r>
                      <a:r>
                        <a:rPr lang="en-US" sz="2000" u="sng" dirty="0">
                          <a:effectLst/>
                        </a:rPr>
                        <a:t>4</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485775">
                <a:tc>
                  <a:txBody>
                    <a:bodyPr/>
                    <a:lstStyle/>
                    <a:p>
                      <a:pPr marL="0" marR="0">
                        <a:lnSpc>
                          <a:spcPct val="115000"/>
                        </a:lnSpc>
                        <a:spcBef>
                          <a:spcPts val="0"/>
                        </a:spcBef>
                        <a:spcAft>
                          <a:spcPts val="0"/>
                        </a:spcAft>
                      </a:pPr>
                      <a:r>
                        <a:rPr lang="en-US" sz="2000" dirty="0">
                          <a:effectLst/>
                        </a:rPr>
                        <a:t>{1, 2, 3, 4, </a:t>
                      </a:r>
                      <a:r>
                        <a:rPr lang="en-US" sz="2000" u="sng" dirty="0">
                          <a:effectLst/>
                        </a:rPr>
                        <a:t>5</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485775">
                <a:tc>
                  <a:txBody>
                    <a:bodyPr/>
                    <a:lstStyle/>
                    <a:p>
                      <a:pPr marL="0" marR="0">
                        <a:lnSpc>
                          <a:spcPct val="115000"/>
                        </a:lnSpc>
                        <a:spcBef>
                          <a:spcPts val="0"/>
                        </a:spcBef>
                        <a:spcAft>
                          <a:spcPts val="0"/>
                        </a:spcAft>
                      </a:pPr>
                      <a:r>
                        <a:rPr lang="en-US" sz="2000" dirty="0">
                          <a:effectLst/>
                        </a:rPr>
                        <a:t>{1, 2, 3, 4, 5, </a:t>
                      </a:r>
                      <a:r>
                        <a:rPr lang="en-US" sz="2000" u="sng" dirty="0">
                          <a:effectLst/>
                        </a:rPr>
                        <a:t>6</a:t>
                      </a: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18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7" name="Rectangle 4"/>
          <p:cNvSpPr>
            <a:spLocks noChangeArrowheads="1"/>
          </p:cNvSpPr>
          <p:nvPr/>
        </p:nvSpPr>
        <p:spPr bwMode="auto">
          <a:xfrm>
            <a:off x="228600" y="137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87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Completed Table</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76638249"/>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28132">
                  <a:extLst>
                    <a:ext uri="{9D8B030D-6E8A-4147-A177-3AD203B41FA5}">
                      <a16:colId xmlns:a16="http://schemas.microsoft.com/office/drawing/2014/main" val="20003"/>
                    </a:ext>
                  </a:extLst>
                </a:gridCol>
                <a:gridCol w="742650">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 </a:t>
                      </a:r>
                      <a:br>
                        <a:rPr lang="en-US" sz="2000" dirty="0">
                          <a:effectLst/>
                        </a:rPr>
                      </a:br>
                      <a:r>
                        <a:rPr lang="en-US" sz="2000" dirty="0">
                          <a:effectLst/>
                        </a:rPr>
                        <a:t>[1,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 </a:t>
                      </a:r>
                      <a:br>
                        <a:rPr lang="en-US" sz="2000" dirty="0">
                          <a:effectLst/>
                        </a:rPr>
                      </a:br>
                      <a:r>
                        <a:rPr lang="en-US" sz="2000" dirty="0">
                          <a:effectLst/>
                        </a:rPr>
                        <a:t>[2,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591331368"/>
              </p:ext>
            </p:extLst>
          </p:nvPr>
        </p:nvGraphicFramePr>
        <p:xfrm>
          <a:off x="9220200" y="-76200"/>
          <a:ext cx="2400299" cy="2569572"/>
        </p:xfrm>
        <a:graphic>
          <a:graphicData uri="http://schemas.openxmlformats.org/drawingml/2006/table">
            <a:tbl>
              <a:tblPr firstRow="1" bandRow="1">
                <a:tableStyleId>{5C22544A-7EE6-4342-B048-85BDC9FD1C3A}</a:tableStyleId>
              </a:tblPr>
              <a:tblGrid>
                <a:gridCol w="7238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810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0000"/>
                  </a:ext>
                </a:extLst>
              </a:tr>
              <a:tr h="364762">
                <a:tc>
                  <a:txBody>
                    <a:bodyPr/>
                    <a:lstStyle/>
                    <a:p>
                      <a:r>
                        <a:rPr lang="en-US" sz="1600" dirty="0"/>
                        <a:t>1</a:t>
                      </a:r>
                    </a:p>
                  </a:txBody>
                  <a:tcPr/>
                </a:tc>
                <a:tc>
                  <a:txBody>
                    <a:bodyPr/>
                    <a:lstStyle/>
                    <a:p>
                      <a:r>
                        <a:rPr lang="en-US" sz="1600" dirty="0"/>
                        <a:t>1</a:t>
                      </a:r>
                    </a:p>
                  </a:txBody>
                  <a:tcPr/>
                </a:tc>
                <a:tc>
                  <a:txBody>
                    <a:bodyPr/>
                    <a:lstStyle/>
                    <a:p>
                      <a:r>
                        <a:rPr lang="en-US" sz="1600" dirty="0"/>
                        <a:t>6</a:t>
                      </a:r>
                    </a:p>
                  </a:txBody>
                  <a:tcPr/>
                </a:tc>
                <a:extLst>
                  <a:ext uri="{0D108BD9-81ED-4DB2-BD59-A6C34878D82A}">
                    <a16:rowId xmlns:a16="http://schemas.microsoft.com/office/drawing/2014/main" val="10001"/>
                  </a:ext>
                </a:extLst>
              </a:tr>
              <a:tr h="364762">
                <a:tc>
                  <a:txBody>
                    <a:bodyPr/>
                    <a:lstStyle/>
                    <a:p>
                      <a:r>
                        <a:rPr lang="en-US" sz="1600" dirty="0"/>
                        <a:t>2</a:t>
                      </a:r>
                    </a:p>
                  </a:txBody>
                  <a:tcPr/>
                </a:tc>
                <a:tc>
                  <a:txBody>
                    <a:bodyPr/>
                    <a:lstStyle/>
                    <a:p>
                      <a:r>
                        <a:rPr lang="en-US" sz="1600" dirty="0"/>
                        <a:t>2</a:t>
                      </a:r>
                    </a:p>
                  </a:txBody>
                  <a:tcPr/>
                </a:tc>
                <a:tc>
                  <a:txBody>
                    <a:bodyPr/>
                    <a:lstStyle/>
                    <a:p>
                      <a:r>
                        <a:rPr lang="en-US" sz="1600" dirty="0"/>
                        <a:t>11</a:t>
                      </a:r>
                    </a:p>
                  </a:txBody>
                  <a:tcPr/>
                </a:tc>
                <a:extLst>
                  <a:ext uri="{0D108BD9-81ED-4DB2-BD59-A6C34878D82A}">
                    <a16:rowId xmlns:a16="http://schemas.microsoft.com/office/drawing/2014/main" val="10002"/>
                  </a:ext>
                </a:extLst>
              </a:tr>
              <a:tr h="364762">
                <a:tc>
                  <a:txBody>
                    <a:bodyPr/>
                    <a:lstStyle/>
                    <a:p>
                      <a:r>
                        <a:rPr lang="en-US" sz="1600" dirty="0"/>
                        <a:t>3</a:t>
                      </a:r>
                    </a:p>
                  </a:txBody>
                  <a:tcPr/>
                </a:tc>
                <a:tc>
                  <a:txBody>
                    <a:bodyPr/>
                    <a:lstStyle/>
                    <a:p>
                      <a:r>
                        <a:rPr lang="en-US" sz="1600" dirty="0"/>
                        <a:t>4</a:t>
                      </a:r>
                    </a:p>
                  </a:txBody>
                  <a:tcPr/>
                </a:tc>
                <a:tc>
                  <a:txBody>
                    <a:bodyPr/>
                    <a:lstStyle/>
                    <a:p>
                      <a:r>
                        <a:rPr lang="en-US" sz="1600" dirty="0"/>
                        <a:t>1</a:t>
                      </a:r>
                    </a:p>
                  </a:txBody>
                  <a:tcPr/>
                </a:tc>
                <a:extLst>
                  <a:ext uri="{0D108BD9-81ED-4DB2-BD59-A6C34878D82A}">
                    <a16:rowId xmlns:a16="http://schemas.microsoft.com/office/drawing/2014/main" val="10003"/>
                  </a:ext>
                </a:extLst>
              </a:tr>
              <a:tr h="364762">
                <a:tc>
                  <a:txBody>
                    <a:bodyPr/>
                    <a:lstStyle/>
                    <a:p>
                      <a:r>
                        <a:rPr lang="en-US" sz="1600" dirty="0"/>
                        <a:t>4</a:t>
                      </a:r>
                    </a:p>
                  </a:txBody>
                  <a:tcPr/>
                </a:tc>
                <a:tc>
                  <a:txBody>
                    <a:bodyPr/>
                    <a:lstStyle/>
                    <a:p>
                      <a:r>
                        <a:rPr lang="en-US" sz="1600" dirty="0"/>
                        <a:t>4</a:t>
                      </a:r>
                    </a:p>
                  </a:txBody>
                  <a:tcPr/>
                </a:tc>
                <a:tc>
                  <a:txBody>
                    <a:bodyPr/>
                    <a:lstStyle/>
                    <a:p>
                      <a:r>
                        <a:rPr lang="en-US" sz="1600" dirty="0"/>
                        <a:t>12</a:t>
                      </a:r>
                    </a:p>
                  </a:txBody>
                  <a:tcPr/>
                </a:tc>
                <a:extLst>
                  <a:ext uri="{0D108BD9-81ED-4DB2-BD59-A6C34878D82A}">
                    <a16:rowId xmlns:a16="http://schemas.microsoft.com/office/drawing/2014/main" val="10004"/>
                  </a:ext>
                </a:extLst>
              </a:tr>
              <a:tr h="364762">
                <a:tc>
                  <a:txBody>
                    <a:bodyPr/>
                    <a:lstStyle/>
                    <a:p>
                      <a:r>
                        <a:rPr lang="en-US" sz="1600" dirty="0"/>
                        <a:t>5</a:t>
                      </a:r>
                    </a:p>
                  </a:txBody>
                  <a:tcPr/>
                </a:tc>
                <a:tc>
                  <a:txBody>
                    <a:bodyPr/>
                    <a:lstStyle/>
                    <a:p>
                      <a:r>
                        <a:rPr lang="en-US" sz="1600" dirty="0"/>
                        <a:t>6</a:t>
                      </a:r>
                    </a:p>
                  </a:txBody>
                  <a:tcPr/>
                </a:tc>
                <a:tc>
                  <a:txBody>
                    <a:bodyPr/>
                    <a:lstStyle/>
                    <a:p>
                      <a:r>
                        <a:rPr lang="en-US" sz="1600" dirty="0"/>
                        <a:t>19</a:t>
                      </a:r>
                    </a:p>
                  </a:txBody>
                  <a:tcPr/>
                </a:tc>
                <a:extLst>
                  <a:ext uri="{0D108BD9-81ED-4DB2-BD59-A6C34878D82A}">
                    <a16:rowId xmlns:a16="http://schemas.microsoft.com/office/drawing/2014/main" val="10005"/>
                  </a:ext>
                </a:extLst>
              </a:tr>
              <a:tr h="364762">
                <a:tc>
                  <a:txBody>
                    <a:bodyPr/>
                    <a:lstStyle/>
                    <a:p>
                      <a:r>
                        <a:rPr lang="en-US" sz="1600" dirty="0"/>
                        <a:t>6</a:t>
                      </a:r>
                    </a:p>
                  </a:txBody>
                  <a:tcPr/>
                </a:tc>
                <a:tc>
                  <a:txBody>
                    <a:bodyPr/>
                    <a:lstStyle/>
                    <a:p>
                      <a:r>
                        <a:rPr lang="en-US" sz="1600" dirty="0"/>
                        <a:t>7</a:t>
                      </a:r>
                    </a:p>
                  </a:txBody>
                  <a:tcPr/>
                </a:tc>
                <a:tc>
                  <a:txBody>
                    <a:bodyPr/>
                    <a:lstStyle/>
                    <a:p>
                      <a:r>
                        <a:rPr lang="en-US" sz="1600" dirty="0"/>
                        <a:t>12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7710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 Items to Take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27943945"/>
              </p:ext>
            </p:extLst>
          </p:nvPr>
        </p:nvGraphicFramePr>
        <p:xfrm>
          <a:off x="228600" y="914400"/>
          <a:ext cx="8686805" cy="5791200"/>
        </p:xfrm>
        <a:graphic>
          <a:graphicData uri="http://schemas.openxmlformats.org/drawingml/2006/table">
            <a:tbl>
              <a:tblPr firstRow="1" firstCol="1" bandRow="1">
                <a:tableStyleId>{5C22544A-7EE6-4342-B048-85BDC9FD1C3A}</a:tableStyleId>
              </a:tblPr>
              <a:tblGrid>
                <a:gridCol w="2068286">
                  <a:extLst>
                    <a:ext uri="{9D8B030D-6E8A-4147-A177-3AD203B41FA5}">
                      <a16:colId xmlns:a16="http://schemas.microsoft.com/office/drawing/2014/main" val="20000"/>
                    </a:ext>
                  </a:extLst>
                </a:gridCol>
                <a:gridCol w="735391">
                  <a:extLst>
                    <a:ext uri="{9D8B030D-6E8A-4147-A177-3AD203B41FA5}">
                      <a16:colId xmlns:a16="http://schemas.microsoft.com/office/drawing/2014/main" val="20001"/>
                    </a:ext>
                  </a:extLst>
                </a:gridCol>
                <a:gridCol w="735391">
                  <a:extLst>
                    <a:ext uri="{9D8B030D-6E8A-4147-A177-3AD203B41FA5}">
                      <a16:colId xmlns:a16="http://schemas.microsoft.com/office/drawing/2014/main" val="20002"/>
                    </a:ext>
                  </a:extLst>
                </a:gridCol>
                <a:gridCol w="735391">
                  <a:extLst>
                    <a:ext uri="{9D8B030D-6E8A-4147-A177-3AD203B41FA5}">
                      <a16:colId xmlns:a16="http://schemas.microsoft.com/office/drawing/2014/main" val="20003"/>
                    </a:ext>
                  </a:extLst>
                </a:gridCol>
                <a:gridCol w="735391">
                  <a:extLst>
                    <a:ext uri="{9D8B030D-6E8A-4147-A177-3AD203B41FA5}">
                      <a16:colId xmlns:a16="http://schemas.microsoft.com/office/drawing/2014/main" val="20004"/>
                    </a:ext>
                  </a:extLst>
                </a:gridCol>
                <a:gridCol w="735391">
                  <a:extLst>
                    <a:ext uri="{9D8B030D-6E8A-4147-A177-3AD203B41FA5}">
                      <a16:colId xmlns:a16="http://schemas.microsoft.com/office/drawing/2014/main" val="20005"/>
                    </a:ext>
                  </a:extLst>
                </a:gridCol>
                <a:gridCol w="735391">
                  <a:extLst>
                    <a:ext uri="{9D8B030D-6E8A-4147-A177-3AD203B41FA5}">
                      <a16:colId xmlns:a16="http://schemas.microsoft.com/office/drawing/2014/main" val="20006"/>
                    </a:ext>
                  </a:extLst>
                </a:gridCol>
                <a:gridCol w="735391">
                  <a:extLst>
                    <a:ext uri="{9D8B030D-6E8A-4147-A177-3AD203B41FA5}">
                      <a16:colId xmlns:a16="http://schemas.microsoft.com/office/drawing/2014/main" val="20007"/>
                    </a:ext>
                  </a:extLst>
                </a:gridCol>
                <a:gridCol w="735391">
                  <a:extLst>
                    <a:ext uri="{9D8B030D-6E8A-4147-A177-3AD203B41FA5}">
                      <a16:colId xmlns:a16="http://schemas.microsoft.com/office/drawing/2014/main" val="20008"/>
                    </a:ext>
                  </a:extLst>
                </a:gridCol>
                <a:gridCol w="735391">
                  <a:extLst>
                    <a:ext uri="{9D8B030D-6E8A-4147-A177-3AD203B41FA5}">
                      <a16:colId xmlns:a16="http://schemas.microsoft.com/office/drawing/2014/main" val="20009"/>
                    </a:ext>
                  </a:extLst>
                </a:gridCol>
              </a:tblGrid>
              <a:tr h="723900">
                <a:tc>
                  <a:txBody>
                    <a:bodyPr/>
                    <a:lstStyle/>
                    <a:p>
                      <a:pPr marL="0" marR="0">
                        <a:lnSpc>
                          <a:spcPct val="115000"/>
                        </a:lnSpc>
                        <a:spcBef>
                          <a:spcPts val="0"/>
                        </a:spcBef>
                        <a:spcAft>
                          <a:spcPts val="0"/>
                        </a:spcAft>
                      </a:pPr>
                      <a:r>
                        <a:rPr lang="en-US" sz="2000" dirty="0">
                          <a:effectLst/>
                        </a:rPr>
                        <a:t>items / weight</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2</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14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14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8</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23900">
                <a:tc>
                  <a:txBody>
                    <a:bodyPr/>
                    <a:lstStyle/>
                    <a:p>
                      <a:pPr marL="0" marR="0">
                        <a:lnSpc>
                          <a:spcPct val="115000"/>
                        </a:lnSpc>
                        <a:spcBef>
                          <a:spcPts val="0"/>
                        </a:spcBef>
                        <a:spcAft>
                          <a:spcPts val="0"/>
                        </a:spcAft>
                      </a:pPr>
                      <a:r>
                        <a:rPr lang="en-US" sz="2000" dirty="0">
                          <a:effectLst/>
                        </a:rPr>
                        <a:t>{}</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a:effectLst/>
                        </a:rPr>
                        <a:t>0</a:t>
                      </a:r>
                      <a:endParaRPr lang="en-US"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23900">
                <a:tc>
                  <a:txBody>
                    <a:bodyPr/>
                    <a:lstStyle/>
                    <a:p>
                      <a:pPr marL="0" marR="0">
                        <a:lnSpc>
                          <a:spcPct val="115000"/>
                        </a:lnSpc>
                        <a:spcBef>
                          <a:spcPts val="0"/>
                        </a:spcBef>
                        <a:spcAft>
                          <a:spcPts val="0"/>
                        </a:spcAft>
                      </a:pPr>
                      <a:r>
                        <a:rPr lang="en-US" sz="2000" dirty="0">
                          <a:effectLst/>
                        </a:rPr>
                        <a:t>{1}</a:t>
                      </a:r>
                      <a:br>
                        <a:rPr lang="en-US" sz="2000" dirty="0">
                          <a:effectLst/>
                        </a:rPr>
                      </a:br>
                      <a:r>
                        <a:rPr lang="en-US" sz="2000" dirty="0">
                          <a:effectLst/>
                        </a:rPr>
                        <a:t> [1,</a:t>
                      </a:r>
                      <a:r>
                        <a:rPr lang="en-US" sz="2000" baseline="0" dirty="0">
                          <a:effectLst/>
                        </a:rPr>
                        <a:t> 6]</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723900">
                <a:tc>
                  <a:txBody>
                    <a:bodyPr/>
                    <a:lstStyle/>
                    <a:p>
                      <a:pPr marL="0" marR="0">
                        <a:lnSpc>
                          <a:spcPct val="115000"/>
                        </a:lnSpc>
                        <a:spcBef>
                          <a:spcPts val="0"/>
                        </a:spcBef>
                        <a:spcAft>
                          <a:spcPts val="0"/>
                        </a:spcAft>
                      </a:pPr>
                      <a:r>
                        <a:rPr lang="en-US" sz="2000" dirty="0">
                          <a:effectLst/>
                        </a:rPr>
                        <a:t>{1,2}</a:t>
                      </a:r>
                      <a:br>
                        <a:rPr lang="en-US" sz="2000" dirty="0">
                          <a:effectLst/>
                        </a:rPr>
                      </a:br>
                      <a:r>
                        <a:rPr lang="en-US" sz="2000" dirty="0">
                          <a:effectLst/>
                        </a:rPr>
                        <a:t> [2, 11]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23900">
                <a:tc>
                  <a:txBody>
                    <a:bodyPr/>
                    <a:lstStyle/>
                    <a:p>
                      <a:pPr marL="0" marR="0">
                        <a:lnSpc>
                          <a:spcPct val="115000"/>
                        </a:lnSpc>
                        <a:spcBef>
                          <a:spcPts val="0"/>
                        </a:spcBef>
                        <a:spcAft>
                          <a:spcPts val="0"/>
                        </a:spcAft>
                      </a:pPr>
                      <a:r>
                        <a:rPr lang="en-US" sz="2000" dirty="0">
                          <a:effectLst/>
                        </a:rPr>
                        <a:t>{1, 2, 3}</a:t>
                      </a:r>
                      <a:br>
                        <a:rPr lang="en-US" sz="2000" dirty="0">
                          <a:effectLst/>
                        </a:rPr>
                      </a:br>
                      <a:r>
                        <a:rPr lang="en-US" sz="2000" dirty="0">
                          <a:effectLst/>
                        </a:rPr>
                        <a:t> [4, 1]</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17</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23900">
                <a:tc>
                  <a:txBody>
                    <a:bodyPr/>
                    <a:lstStyle/>
                    <a:p>
                      <a:pPr marL="0" marR="0">
                        <a:lnSpc>
                          <a:spcPct val="115000"/>
                        </a:lnSpc>
                        <a:spcBef>
                          <a:spcPts val="0"/>
                        </a:spcBef>
                        <a:spcAft>
                          <a:spcPts val="0"/>
                        </a:spcAft>
                      </a:pPr>
                      <a:r>
                        <a:rPr lang="en-US" sz="2000" dirty="0">
                          <a:effectLst/>
                        </a:rPr>
                        <a:t>{1, 2, 3, 4} </a:t>
                      </a:r>
                      <a:br>
                        <a:rPr lang="en-US" sz="2000" dirty="0">
                          <a:effectLst/>
                        </a:rPr>
                      </a:br>
                      <a:r>
                        <a:rPr lang="en-US" sz="2000" dirty="0">
                          <a:effectLst/>
                        </a:rPr>
                        <a:t>[4,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6 </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latin typeface="+mn-lt"/>
                          <a:ea typeface="+mn-ea"/>
                          <a:cs typeface="+mn-cs"/>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29</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723900">
                <a:tc>
                  <a:txBody>
                    <a:bodyPr/>
                    <a:lstStyle/>
                    <a:p>
                      <a:pPr marL="0" marR="0">
                        <a:lnSpc>
                          <a:spcPct val="115000"/>
                        </a:lnSpc>
                        <a:spcBef>
                          <a:spcPts val="0"/>
                        </a:spcBef>
                        <a:spcAft>
                          <a:spcPts val="0"/>
                        </a:spcAft>
                      </a:pPr>
                      <a:r>
                        <a:rPr lang="en-US" sz="2000" dirty="0">
                          <a:effectLst/>
                        </a:rPr>
                        <a:t>{1, 2, 3, 4, 5}</a:t>
                      </a:r>
                      <a:br>
                        <a:rPr lang="en-US" sz="2000" dirty="0">
                          <a:effectLst/>
                        </a:rPr>
                      </a:br>
                      <a:r>
                        <a:rPr lang="en-US" sz="2000" dirty="0">
                          <a:effectLst/>
                        </a:rPr>
                        <a:t>[6, 19]</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723900">
                <a:tc>
                  <a:txBody>
                    <a:bodyPr/>
                    <a:lstStyle/>
                    <a:p>
                      <a:pPr marL="0" marR="0">
                        <a:lnSpc>
                          <a:spcPct val="115000"/>
                        </a:lnSpc>
                        <a:spcBef>
                          <a:spcPts val="0"/>
                        </a:spcBef>
                        <a:spcAft>
                          <a:spcPts val="0"/>
                        </a:spcAft>
                      </a:pPr>
                      <a:r>
                        <a:rPr lang="en-US" sz="2000" dirty="0">
                          <a:effectLst/>
                        </a:rPr>
                        <a:t>{1, 2, 3, 4, 5, 6}</a:t>
                      </a:r>
                      <a:br>
                        <a:rPr lang="en-US" sz="2000" dirty="0">
                          <a:effectLst/>
                        </a:rPr>
                      </a:br>
                      <a:r>
                        <a:rPr lang="en-US" sz="2000" dirty="0">
                          <a:effectLst/>
                        </a:rPr>
                        <a:t>[7, 12]</a:t>
                      </a:r>
                      <a:endParaRPr lang="en-US" sz="14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 0</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6</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11</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17</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18</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23</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29</a:t>
                      </a:r>
                      <a:endParaRPr lang="en-US" sz="2000" dirty="0">
                        <a:effectLst/>
                        <a:latin typeface="Times New Roman"/>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3200" dirty="0">
                          <a:effectLst/>
                        </a:rPr>
                        <a:t>30</a:t>
                      </a:r>
                      <a:endParaRPr lang="en-US"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8" name="Oval 7"/>
          <p:cNvSpPr/>
          <p:nvPr/>
        </p:nvSpPr>
        <p:spPr bwMode="auto">
          <a:xfrm>
            <a:off x="8305800" y="52578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9" name="Oval 8"/>
          <p:cNvSpPr/>
          <p:nvPr/>
        </p:nvSpPr>
        <p:spPr bwMode="auto">
          <a:xfrm>
            <a:off x="3886200" y="4553324"/>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0" name="Oval 9"/>
          <p:cNvSpPr/>
          <p:nvPr/>
        </p:nvSpPr>
        <p:spPr bwMode="auto">
          <a:xfrm>
            <a:off x="2438400" y="2362200"/>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3" name="Straight Connector 12"/>
          <p:cNvCxnSpPr>
            <a:stCxn id="8" idx="1"/>
            <a:endCxn id="9" idx="5"/>
          </p:cNvCxnSpPr>
          <p:nvPr/>
        </p:nvCxnSpPr>
        <p:spPr bwMode="auto">
          <a:xfrm flipH="1" flipV="1">
            <a:off x="4406526" y="5073650"/>
            <a:ext cx="3988548" cy="273424"/>
          </a:xfrm>
          <a:prstGeom prst="line">
            <a:avLst/>
          </a:prstGeom>
          <a:noFill/>
          <a:ln w="25400" cap="flat" cmpd="sng" algn="ctr">
            <a:solidFill>
              <a:srgbClr val="FF0000"/>
            </a:solidFill>
            <a:prstDash val="solid"/>
            <a:round/>
            <a:headEnd type="none" w="med" len="med"/>
            <a:tailEnd type="none" w="med" len="med"/>
          </a:ln>
          <a:effectLst/>
        </p:spPr>
      </p:cxnSp>
      <p:cxnSp>
        <p:nvCxnSpPr>
          <p:cNvPr id="14" name="Straight Connector 13"/>
          <p:cNvCxnSpPr>
            <a:stCxn id="9" idx="0"/>
          </p:cNvCxnSpPr>
          <p:nvPr/>
        </p:nvCxnSpPr>
        <p:spPr bwMode="auto">
          <a:xfrm flipV="1">
            <a:off x="4191000" y="4369175"/>
            <a:ext cx="0" cy="184149"/>
          </a:xfrm>
          <a:prstGeom prst="line">
            <a:avLst/>
          </a:prstGeom>
          <a:noFill/>
          <a:ln w="25400" cap="flat" cmpd="sng" algn="ctr">
            <a:solidFill>
              <a:srgbClr val="FF0000"/>
            </a:solidFill>
            <a:prstDash val="solid"/>
            <a:round/>
            <a:headEnd type="none" w="med" len="med"/>
            <a:tailEnd type="none" w="med" len="med"/>
          </a:ln>
          <a:effectLst/>
        </p:spPr>
      </p:cxnSp>
      <p:sp>
        <p:nvSpPr>
          <p:cNvPr id="16" name="Oval 15"/>
          <p:cNvSpPr/>
          <p:nvPr/>
        </p:nvSpPr>
        <p:spPr bwMode="auto">
          <a:xfrm>
            <a:off x="3886200" y="3770407"/>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18" name="Oval 17"/>
          <p:cNvSpPr/>
          <p:nvPr/>
        </p:nvSpPr>
        <p:spPr bwMode="auto">
          <a:xfrm>
            <a:off x="3917576" y="3042398"/>
            <a:ext cx="609600" cy="609600"/>
          </a:xfrm>
          <a:prstGeom prst="ellipse">
            <a:avLst/>
          </a:pr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cxnSp>
        <p:nvCxnSpPr>
          <p:cNvPr id="19" name="Straight Connector 18"/>
          <p:cNvCxnSpPr/>
          <p:nvPr/>
        </p:nvCxnSpPr>
        <p:spPr bwMode="auto">
          <a:xfrm flipV="1">
            <a:off x="4191000" y="3625851"/>
            <a:ext cx="0" cy="184149"/>
          </a:xfrm>
          <a:prstGeom prst="line">
            <a:avLst/>
          </a:prstGeom>
          <a:noFill/>
          <a:ln w="25400" cap="flat" cmpd="sng" algn="ctr">
            <a:solidFill>
              <a:srgbClr val="FF0000"/>
            </a:solidFill>
            <a:prstDash val="solid"/>
            <a:round/>
            <a:headEnd type="none" w="med" len="med"/>
            <a:tailEnd type="none" w="med" len="med"/>
          </a:ln>
          <a:effectLst/>
        </p:spPr>
      </p:cxnSp>
      <p:cxnSp>
        <p:nvCxnSpPr>
          <p:cNvPr id="20" name="Straight Connector 19"/>
          <p:cNvCxnSpPr>
            <a:stCxn id="18" idx="1"/>
          </p:cNvCxnSpPr>
          <p:nvPr/>
        </p:nvCxnSpPr>
        <p:spPr bwMode="auto">
          <a:xfrm flipH="1" flipV="1">
            <a:off x="3048000" y="2757581"/>
            <a:ext cx="958850" cy="374091"/>
          </a:xfrm>
          <a:prstGeom prst="line">
            <a:avLst/>
          </a:prstGeom>
          <a:noFill/>
          <a:ln w="25400" cap="flat" cmpd="sng" algn="ctr">
            <a:solidFill>
              <a:srgbClr val="FF0000"/>
            </a:solidFill>
            <a:prstDash val="solid"/>
            <a:round/>
            <a:headEnd type="none" w="med" len="med"/>
            <a:tailEnd type="none" w="med" len="med"/>
          </a:ln>
          <a:effectLst/>
        </p:spPr>
      </p:cxnSp>
      <p:sp>
        <p:nvSpPr>
          <p:cNvPr id="22" name="Rectangle 21"/>
          <p:cNvSpPr/>
          <p:nvPr/>
        </p:nvSpPr>
        <p:spPr bwMode="auto">
          <a:xfrm>
            <a:off x="228600" y="3429000"/>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
        <p:nvSpPr>
          <p:cNvPr id="23" name="Rectangle 22"/>
          <p:cNvSpPr/>
          <p:nvPr/>
        </p:nvSpPr>
        <p:spPr bwMode="auto">
          <a:xfrm>
            <a:off x="228595" y="5571565"/>
            <a:ext cx="1295400" cy="381000"/>
          </a:xfrm>
          <a:prstGeom prst="rect">
            <a:avLst/>
          </a:prstGeom>
          <a:noFill/>
          <a:ln w="508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Marlett" pitchFamily="2" charset="2"/>
              <a:buNone/>
              <a:tabLst/>
            </a:pPr>
            <a:endParaRPr kumimoji="0" lang="en-US" sz="2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867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Dynamic Knapsack</a:t>
            </a:r>
          </a:p>
        </p:txBody>
      </p:sp>
      <p:sp>
        <p:nvSpPr>
          <p:cNvPr id="8" name="TextBox 7">
            <a:extLst>
              <a:ext uri="{FF2B5EF4-FFF2-40B4-BE49-F238E27FC236}">
                <a16:creationId xmlns:a16="http://schemas.microsoft.com/office/drawing/2014/main" id="{4823FB88-E443-4523-ADFB-D46BB9EE1E34}"/>
              </a:ext>
            </a:extLst>
          </p:cNvPr>
          <p:cNvSpPr txBox="1"/>
          <p:nvPr/>
        </p:nvSpPr>
        <p:spPr>
          <a:xfrm>
            <a:off x="152400" y="685800"/>
            <a:ext cx="8991600" cy="6296596"/>
          </a:xfrm>
          <a:prstGeom prst="rect">
            <a:avLst/>
          </a:prstGeom>
          <a:noFill/>
        </p:spPr>
        <p:txBody>
          <a:bodyPr wrap="square" rtlCol="0">
            <a:spAutoFit/>
          </a:bodyPr>
          <a:lstStyle/>
          <a:p>
            <a:pPr>
              <a:spcBef>
                <a:spcPts val="50"/>
              </a:spcBef>
            </a:pPr>
            <a:r>
              <a:rPr lang="en-US" sz="1600" dirty="0">
                <a:latin typeface="Courier New" panose="02070309020205020404" pitchFamily="49" charset="0"/>
                <a:cs typeface="Courier New" panose="02070309020205020404" pitchFamily="49" charset="0"/>
              </a:rPr>
              <a:t>// dynamic programming approach</a:t>
            </a:r>
          </a:p>
          <a:p>
            <a:pPr>
              <a:spcBef>
                <a:spcPts val="50"/>
              </a:spcBef>
            </a:pPr>
            <a:r>
              <a:rPr lang="en-US" sz="1600" dirty="0">
                <a:latin typeface="Courier New" panose="02070309020205020404" pitchFamily="49" charset="0"/>
                <a:cs typeface="Courier New" panose="02070309020205020404" pitchFamily="49" charset="0"/>
              </a:rPr>
              <a:t>public static int knapsack(</a:t>
            </a:r>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&lt;Item&gt; items, int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final int ROWS =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final int COLS =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 = new int[ROWS][COLS];</a:t>
            </a:r>
          </a:p>
          <a:p>
            <a:pPr>
              <a:spcBef>
                <a:spcPts val="50"/>
              </a:spcBef>
            </a:pPr>
            <a:r>
              <a:rPr lang="en-US" sz="1600" dirty="0">
                <a:latin typeface="Courier New" panose="02070309020205020404" pitchFamily="49" charset="0"/>
                <a:cs typeface="Courier New" panose="02070309020205020404" pitchFamily="49" charset="0"/>
              </a:rPr>
              <a:t>    // first row and first column all zeros</a:t>
            </a:r>
          </a:p>
          <a:p>
            <a:pPr>
              <a:spcBef>
                <a:spcPts val="50"/>
              </a:spcBef>
            </a:pPr>
            <a:endParaRPr lang="en-US" sz="1600" dirty="0">
              <a:latin typeface="Courier New" panose="02070309020205020404" pitchFamily="49" charset="0"/>
              <a:cs typeface="Courier New" panose="02070309020205020404" pitchFamily="49" charset="0"/>
            </a:endParaRPr>
          </a:p>
          <a:p>
            <a:pPr>
              <a:spcBef>
                <a:spcPts val="50"/>
              </a:spcBef>
            </a:pPr>
            <a:r>
              <a:rPr lang="en-US" sz="1600" dirty="0">
                <a:latin typeface="Courier New" panose="02070309020205020404" pitchFamily="49" charset="0"/>
                <a:cs typeface="Courier New" panose="02070309020205020404" pitchFamily="49" charset="0"/>
              </a:rPr>
              <a:t>    for(int item = 1; item &lt;= </a:t>
            </a:r>
            <a:r>
              <a:rPr lang="en-US" sz="1600" dirty="0" err="1">
                <a:latin typeface="Courier New" panose="02070309020205020404" pitchFamily="49" charset="0"/>
                <a:cs typeface="Courier New" panose="02070309020205020404" pitchFamily="49" charset="0"/>
              </a:rPr>
              <a:t>items.size</a:t>
            </a:r>
            <a:r>
              <a:rPr lang="en-US" sz="1600" dirty="0">
                <a:latin typeface="Courier New" panose="02070309020205020404" pitchFamily="49" charset="0"/>
                <a:cs typeface="Courier New" panose="02070309020205020404" pitchFamily="49" charset="0"/>
              </a:rPr>
              <a:t>(); item++) {</a:t>
            </a:r>
          </a:p>
          <a:p>
            <a:pPr>
              <a:spcBef>
                <a:spcPts val="50"/>
              </a:spcBef>
            </a:pPr>
            <a:r>
              <a:rPr lang="en-US" sz="1600" dirty="0">
                <a:latin typeface="Courier New" panose="02070309020205020404" pitchFamily="49" charset="0"/>
                <a:cs typeface="Courier New" panose="02070309020205020404" pitchFamily="49" charset="0"/>
              </a:rPr>
              <a:t>        for(int capacity = 1; capacity &lt;= </a:t>
            </a:r>
            <a:r>
              <a:rPr lang="en-US" sz="1600" dirty="0" err="1">
                <a:latin typeface="Courier New" panose="02070309020205020404" pitchFamily="49" charset="0"/>
                <a:cs typeface="Courier New" panose="02070309020205020404" pitchFamily="49" charset="0"/>
              </a:rPr>
              <a:t>maxCapacity</a:t>
            </a:r>
            <a:r>
              <a:rPr lang="en-US" sz="1600" dirty="0">
                <a:latin typeface="Courier New" panose="02070309020205020404" pitchFamily="49" charset="0"/>
                <a:cs typeface="Courier New" panose="02070309020205020404" pitchFamily="49" charset="0"/>
              </a:rPr>
              <a:t>; capacity++) {</a:t>
            </a:r>
          </a:p>
          <a:p>
            <a:pPr>
              <a:spcBef>
                <a:spcPts val="50"/>
              </a:spcBef>
            </a:pPr>
            <a:r>
              <a:rPr lang="en-US" sz="1600" dirty="0">
                <a:latin typeface="Courier New" panose="02070309020205020404" pitchFamily="49" charset="0"/>
                <a:cs typeface="Courier New" panose="02070309020205020404" pitchFamily="49" charset="0"/>
              </a:rPr>
              <a:t>            Item </a:t>
            </a:r>
            <a:r>
              <a:rPr lang="en-US" sz="1600" dirty="0" err="1">
                <a:latin typeface="Courier New" panose="02070309020205020404" pitchFamily="49" charset="0"/>
                <a:cs typeface="Courier New" panose="02070309020205020404" pitchFamily="49" charset="0"/>
              </a:rPr>
              <a:t>currentItem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items.get</a:t>
            </a:r>
            <a:r>
              <a:rPr lang="en-US" sz="1600" dirty="0">
                <a:latin typeface="Courier New" panose="02070309020205020404" pitchFamily="49" charset="0"/>
                <a:cs typeface="Courier New" panose="02070309020205020404" pitchFamily="49" charset="0"/>
              </a:rPr>
              <a:t>(item - 1);</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- 1][capacity];</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 &lt;= capacity) {</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currentItem.value</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int </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 = capacity - </a:t>
            </a:r>
            <a:r>
              <a:rPr lang="en-US" sz="1600" dirty="0" err="1">
                <a:latin typeface="Courier New" panose="02070309020205020404" pitchFamily="49" charset="0"/>
                <a:cs typeface="Courier New" panose="02070309020205020404" pitchFamily="49" charset="0"/>
              </a:rPr>
              <a:t>currentItem.weight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 - 1][</a:t>
            </a:r>
            <a:r>
              <a:rPr lang="en-US" sz="1600" dirty="0" err="1">
                <a:latin typeface="Courier New" panose="02070309020205020404" pitchFamily="49" charset="0"/>
                <a:cs typeface="Courier New" panose="02070309020205020404" pitchFamily="49" charset="0"/>
              </a:rPr>
              <a:t>capLeft</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if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 &gt;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withItem</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[item][capacity] = </a:t>
            </a:r>
            <a:r>
              <a:rPr lang="en-US" sz="1600" dirty="0" err="1">
                <a:latin typeface="Courier New" panose="02070309020205020404" pitchFamily="49" charset="0"/>
                <a:cs typeface="Courier New" panose="02070309020205020404" pitchFamily="49" charset="0"/>
              </a:rPr>
              <a:t>bestSoFar</a:t>
            </a:r>
            <a:r>
              <a:rPr lang="en-US" sz="1600" dirty="0">
                <a:latin typeface="Courier New" panose="02070309020205020404" pitchFamily="49" charset="0"/>
                <a:cs typeface="Courier New" panose="02070309020205020404" pitchFamily="49" charset="0"/>
              </a:rPr>
              <a:t>;</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a:t>
            </a:r>
          </a:p>
          <a:p>
            <a:pPr>
              <a:spcBef>
                <a:spcPts val="50"/>
              </a:spcBef>
            </a:pPr>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partialSolutions</a:t>
            </a:r>
            <a:r>
              <a:rPr lang="en-US" sz="1600" dirty="0">
                <a:latin typeface="Courier New" panose="02070309020205020404" pitchFamily="49" charset="0"/>
                <a:cs typeface="Courier New" panose="02070309020205020404" pitchFamily="49" charset="0"/>
              </a:rPr>
              <a:t>[ROWS - 1][COLS - 1];</a:t>
            </a:r>
          </a:p>
          <a:p>
            <a:pPr>
              <a:spcBef>
                <a:spcPts val="50"/>
              </a:spcBef>
            </a:pP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6997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Dynamic vs. Recursive Backtracking Timing Data</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37</a:t>
            </a:fld>
            <a:endParaRPr lang="en-US"/>
          </a:p>
        </p:txBody>
      </p:sp>
      <p:sp>
        <p:nvSpPr>
          <p:cNvPr id="8" name="TextBox 7">
            <a:extLst>
              <a:ext uri="{FF2B5EF4-FFF2-40B4-BE49-F238E27FC236}">
                <a16:creationId xmlns:a16="http://schemas.microsoft.com/office/drawing/2014/main" id="{525B53D6-6D5F-42B4-A68E-5C6B82052CF8}"/>
              </a:ext>
            </a:extLst>
          </p:cNvPr>
          <p:cNvSpPr txBox="1"/>
          <p:nvPr/>
        </p:nvSpPr>
        <p:spPr>
          <a:xfrm>
            <a:off x="342900" y="1548740"/>
            <a:ext cx="8458200" cy="4716676"/>
          </a:xfrm>
          <a:prstGeom prst="rect">
            <a:avLst/>
          </a:prstGeom>
          <a:noFill/>
        </p:spPr>
        <p:txBody>
          <a:bodyPr wrap="square" rtlCol="0">
            <a:spAutoFit/>
          </a:bodyPr>
          <a:lstStyle/>
          <a:p>
            <a:pPr>
              <a:spcBef>
                <a:spcPts val="50"/>
              </a:spcBef>
            </a:pPr>
            <a:r>
              <a:rPr lang="en-US" sz="1800" dirty="0"/>
              <a:t>Number of items: 32. Capacity: 123</a:t>
            </a:r>
          </a:p>
          <a:p>
            <a:pPr>
              <a:spcBef>
                <a:spcPts val="50"/>
              </a:spcBef>
            </a:pPr>
            <a:r>
              <a:rPr lang="en-US" sz="1800" dirty="0"/>
              <a:t>Recursive knapsack. Answer: 740, time: 10.0268025</a:t>
            </a:r>
          </a:p>
          <a:p>
            <a:pPr>
              <a:spcBef>
                <a:spcPts val="50"/>
              </a:spcBef>
            </a:pPr>
            <a:r>
              <a:rPr lang="en-US" sz="1800" dirty="0"/>
              <a:t>Dynamic knapsack.   Answer: 740, time: 3.43999E-4</a:t>
            </a:r>
          </a:p>
          <a:p>
            <a:pPr>
              <a:spcBef>
                <a:spcPts val="50"/>
              </a:spcBef>
            </a:pPr>
            <a:endParaRPr lang="en-US" sz="1800" dirty="0"/>
          </a:p>
          <a:p>
            <a:pPr>
              <a:spcBef>
                <a:spcPts val="50"/>
              </a:spcBef>
            </a:pPr>
            <a:r>
              <a:rPr lang="en-US" sz="1800" dirty="0"/>
              <a:t>Number of items: 33. Capacity: 210</a:t>
            </a:r>
          </a:p>
          <a:p>
            <a:pPr>
              <a:spcBef>
                <a:spcPts val="50"/>
              </a:spcBef>
            </a:pPr>
            <a:r>
              <a:rPr lang="en-US" sz="1800" dirty="0"/>
              <a:t>Recursive knapsack. Answer: 893, time: 23.0677814</a:t>
            </a:r>
          </a:p>
          <a:p>
            <a:pPr>
              <a:spcBef>
                <a:spcPts val="50"/>
              </a:spcBef>
            </a:pPr>
            <a:r>
              <a:rPr lang="en-US" sz="1800" dirty="0"/>
              <a:t>Dynamic knapsack.   Answer: 893, time: 6.76899E-4</a:t>
            </a:r>
          </a:p>
          <a:p>
            <a:pPr>
              <a:spcBef>
                <a:spcPts val="50"/>
              </a:spcBef>
            </a:pPr>
            <a:endParaRPr lang="en-US" sz="1800" dirty="0"/>
          </a:p>
          <a:p>
            <a:pPr>
              <a:spcBef>
                <a:spcPts val="50"/>
              </a:spcBef>
            </a:pPr>
            <a:r>
              <a:rPr lang="en-US" sz="1800" dirty="0"/>
              <a:t>Number of items: 34. Capacity: 173</a:t>
            </a:r>
          </a:p>
          <a:p>
            <a:pPr>
              <a:spcBef>
                <a:spcPts val="50"/>
              </a:spcBef>
            </a:pPr>
            <a:r>
              <a:rPr lang="en-US" sz="1800" dirty="0"/>
              <a:t>Recursive knapsack. Answer: 941, time: 89.8400178</a:t>
            </a:r>
          </a:p>
          <a:p>
            <a:pPr>
              <a:spcBef>
                <a:spcPts val="50"/>
              </a:spcBef>
            </a:pPr>
            <a:r>
              <a:rPr lang="en-US" sz="1800" dirty="0"/>
              <a:t>Dynamic knapsack.   Answer: 941, time: 0.0015702</a:t>
            </a:r>
          </a:p>
          <a:p>
            <a:pPr>
              <a:spcBef>
                <a:spcPts val="50"/>
              </a:spcBef>
            </a:pPr>
            <a:endParaRPr lang="en-US" sz="1800" dirty="0"/>
          </a:p>
          <a:p>
            <a:pPr>
              <a:spcBef>
                <a:spcPts val="50"/>
              </a:spcBef>
            </a:pPr>
            <a:r>
              <a:rPr lang="en-US" sz="1800" dirty="0"/>
              <a:t>Number of items: 35. Capacity: 93</a:t>
            </a:r>
          </a:p>
          <a:p>
            <a:pPr>
              <a:spcBef>
                <a:spcPts val="50"/>
              </a:spcBef>
            </a:pPr>
            <a:r>
              <a:rPr lang="en-US" sz="1800" dirty="0"/>
              <a:t>Recursive knapsack. Answer: 638, time: 81.0132219</a:t>
            </a:r>
          </a:p>
          <a:p>
            <a:pPr>
              <a:spcBef>
                <a:spcPts val="50"/>
              </a:spcBef>
            </a:pPr>
            <a:r>
              <a:rPr lang="en-US" sz="1800" dirty="0"/>
              <a:t>Dynamic knapsack.   Answer: 638, time: 2.95601E-4</a:t>
            </a:r>
          </a:p>
          <a:p>
            <a:pPr>
              <a:spcBef>
                <a:spcPts val="50"/>
              </a:spcBef>
            </a:pPr>
            <a:endParaRPr lang="en-US" sz="1800" dirty="0"/>
          </a:p>
        </p:txBody>
      </p:sp>
    </p:spTree>
    <p:extLst>
      <p:ext uri="{BB962C8B-B14F-4D97-AF65-F5344CB8AC3E}">
        <p14:creationId xmlns:p14="http://schemas.microsoft.com/office/powerpoint/2010/main" val="203212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4</a:t>
            </a:r>
          </a:p>
        </p:txBody>
      </p:sp>
      <p:sp>
        <p:nvSpPr>
          <p:cNvPr id="3" name="Content Placeholder 2"/>
          <p:cNvSpPr>
            <a:spLocks noGrp="1"/>
          </p:cNvSpPr>
          <p:nvPr>
            <p:ph idx="1"/>
          </p:nvPr>
        </p:nvSpPr>
        <p:spPr/>
        <p:txBody>
          <a:bodyPr/>
          <a:lstStyle/>
          <a:p>
            <a:r>
              <a:rPr lang="en-US" dirty="0"/>
              <a:t>Which approach to the knapsack problem uses more memory?</a:t>
            </a:r>
          </a:p>
          <a:p>
            <a:pPr marL="514350" indent="-514350">
              <a:buAutoNum type="alphaUcPeriod"/>
            </a:pPr>
            <a:r>
              <a:rPr lang="en-US" dirty="0"/>
              <a:t>the recursive backtracking approach</a:t>
            </a:r>
          </a:p>
          <a:p>
            <a:pPr marL="514350" indent="-514350">
              <a:buAutoNum type="alphaUcPeriod"/>
            </a:pPr>
            <a:r>
              <a:rPr lang="en-US" dirty="0"/>
              <a:t>the dynamic programming approach</a:t>
            </a:r>
          </a:p>
          <a:p>
            <a:pPr marL="514350" indent="-514350">
              <a:buAutoNum type="alphaUcPeriod"/>
            </a:pPr>
            <a:r>
              <a:rPr lang="en-US" dirty="0"/>
              <a:t>they use about the same amount of memory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38</a:t>
            </a:fld>
            <a:endParaRPr lang="en-US"/>
          </a:p>
        </p:txBody>
      </p:sp>
    </p:spTree>
    <p:extLst>
      <p:ext uri="{BB962C8B-B14F-4D97-AF65-F5344CB8AC3E}">
        <p14:creationId xmlns:p14="http://schemas.microsoft.com/office/powerpoint/2010/main" val="202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a:xfrm>
            <a:off x="-106279" y="876300"/>
            <a:ext cx="8686800" cy="5486400"/>
          </a:xfrm>
        </p:spPr>
        <p:txBody>
          <a:bodyPr/>
          <a:lstStyle/>
          <a:p>
            <a:r>
              <a:rPr lang="en-US" dirty="0"/>
              <a:t>1, 1, 2, 3, 5, 8, 13, 21, 34, 55, 89, 114, …</a:t>
            </a:r>
          </a:p>
          <a:p>
            <a:r>
              <a:rPr lang="en-US" dirty="0"/>
              <a:t>F</a:t>
            </a:r>
            <a:r>
              <a:rPr lang="en-US" baseline="-25000" dirty="0"/>
              <a:t>1</a:t>
            </a:r>
            <a:r>
              <a:rPr lang="en-US" dirty="0"/>
              <a:t> = 1</a:t>
            </a:r>
          </a:p>
          <a:p>
            <a:r>
              <a:rPr lang="en-US" dirty="0"/>
              <a:t>F</a:t>
            </a:r>
            <a:r>
              <a:rPr lang="en-US" baseline="-25000" dirty="0"/>
              <a:t>2</a:t>
            </a:r>
            <a:r>
              <a:rPr lang="en-US" dirty="0"/>
              <a:t> = 1</a:t>
            </a:r>
          </a:p>
          <a:p>
            <a:r>
              <a:rPr lang="en-US" dirty="0"/>
              <a:t>F</a:t>
            </a:r>
            <a:r>
              <a:rPr lang="en-US" baseline="-25000" dirty="0"/>
              <a:t>N</a:t>
            </a:r>
            <a:r>
              <a:rPr lang="en-US" dirty="0"/>
              <a:t> = F</a:t>
            </a:r>
            <a:r>
              <a:rPr lang="en-US" baseline="-25000" dirty="0"/>
              <a:t>N - 1 </a:t>
            </a:r>
            <a:r>
              <a:rPr lang="en-US" dirty="0"/>
              <a:t>+ F</a:t>
            </a:r>
            <a:r>
              <a:rPr lang="en-US" baseline="-25000" dirty="0"/>
              <a:t>N - 2</a:t>
            </a:r>
            <a:br>
              <a:rPr lang="en-US" baseline="-25000" dirty="0"/>
            </a:br>
            <a:endParaRPr lang="en-US" baseline="-25000" dirty="0"/>
          </a:p>
          <a:p>
            <a:r>
              <a:rPr lang="en-US" dirty="0"/>
              <a:t>Recursive Solution?</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4</a:t>
            </a:fld>
            <a:endParaRPr lang="en-US"/>
          </a:p>
        </p:txBody>
      </p:sp>
      <p:pic>
        <p:nvPicPr>
          <p:cNvPr id="2050" name="Picture 2" descr="Representation of the Fibonacci sequence of numb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76" y="4265086"/>
            <a:ext cx="4069773" cy="255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3"/>
            <a:extLst>
              <a:ext uri="{FF2B5EF4-FFF2-40B4-BE49-F238E27FC236}">
                <a16:creationId xmlns:a16="http://schemas.microsoft.com/office/drawing/2014/main" id="{52F7D323-1A07-41BD-B403-CA5C22EE9056}"/>
              </a:ext>
            </a:extLst>
          </p:cNvPr>
          <p:cNvPicPr>
            <a:picLocks noChangeAspect="1"/>
          </p:cNvPicPr>
          <p:nvPr/>
        </p:nvPicPr>
        <p:blipFill rotWithShape="1">
          <a:blip r:embed="rId4">
            <a:extLst>
              <a:ext uri="{28A0092B-C50C-407E-A947-70E740481C1C}">
                <a14:useLocalDpi xmlns:a14="http://schemas.microsoft.com/office/drawing/2010/main" val="0"/>
              </a:ext>
            </a:extLst>
          </a:blip>
          <a:srcRect t="9863" b="8909"/>
          <a:stretch/>
        </p:blipFill>
        <p:spPr>
          <a:xfrm>
            <a:off x="4047790" y="2076043"/>
            <a:ext cx="2549695" cy="4482904"/>
          </a:xfrm>
          <a:prstGeom prst="rect">
            <a:avLst/>
          </a:prstGeom>
        </p:spPr>
      </p:pic>
      <p:pic>
        <p:nvPicPr>
          <p:cNvPr id="10" name="Picture 9">
            <a:hlinkClick r:id="rId5"/>
            <a:extLst>
              <a:ext uri="{FF2B5EF4-FFF2-40B4-BE49-F238E27FC236}">
                <a16:creationId xmlns:a16="http://schemas.microsoft.com/office/drawing/2014/main" id="{B2880F72-1023-44F0-A13B-13C156E5ED02}"/>
              </a:ext>
            </a:extLst>
          </p:cNvPr>
          <p:cNvPicPr>
            <a:picLocks noChangeAspect="1"/>
          </p:cNvPicPr>
          <p:nvPr/>
        </p:nvPicPr>
        <p:blipFill rotWithShape="1">
          <a:blip r:embed="rId6">
            <a:extLst>
              <a:ext uri="{28A0092B-C50C-407E-A947-70E740481C1C}">
                <a14:useLocalDpi xmlns:a14="http://schemas.microsoft.com/office/drawing/2010/main" val="0"/>
              </a:ext>
            </a:extLst>
          </a:blip>
          <a:srcRect l="1" t="10532" r="2445" b="9159"/>
          <a:stretch/>
        </p:blipFill>
        <p:spPr>
          <a:xfrm>
            <a:off x="6703765" y="2076043"/>
            <a:ext cx="2501829" cy="4458107"/>
          </a:xfrm>
          <a:prstGeom prst="rect">
            <a:avLst/>
          </a:prstGeom>
        </p:spPr>
      </p:pic>
    </p:spTree>
    <p:extLst>
      <p:ext uri="{BB962C8B-B14F-4D97-AF65-F5344CB8AC3E}">
        <p14:creationId xmlns:p14="http://schemas.microsoft.com/office/powerpoint/2010/main" val="28061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Failing Spectacularly</a:t>
            </a:r>
          </a:p>
        </p:txBody>
      </p:sp>
      <p:sp>
        <p:nvSpPr>
          <p:cNvPr id="3" name="Content Placeholder 2"/>
          <p:cNvSpPr>
            <a:spLocks noGrp="1"/>
          </p:cNvSpPr>
          <p:nvPr>
            <p:ph idx="1"/>
          </p:nvPr>
        </p:nvSpPr>
        <p:spPr/>
        <p:txBody>
          <a:bodyPr/>
          <a:lstStyle/>
          <a:p>
            <a:r>
              <a:rPr lang="en-US" dirty="0"/>
              <a:t>Naïve recursive method</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Clicker 1 </a:t>
            </a:r>
            <a:r>
              <a:rPr lang="en-US" dirty="0"/>
              <a:t>- Order of this method?</a:t>
            </a:r>
          </a:p>
          <a:p>
            <a:pPr marL="0" indent="0">
              <a:buNone/>
            </a:pPr>
            <a:r>
              <a:rPr lang="en-US" sz="2800" dirty="0"/>
              <a:t>A. O(1)    B. O(log N)    C. O(N)    D. O(N</a:t>
            </a:r>
            <a:r>
              <a:rPr lang="en-US" sz="2800" baseline="30000" dirty="0"/>
              <a:t>2</a:t>
            </a:r>
            <a:r>
              <a:rPr lang="en-US" sz="2800" dirty="0"/>
              <a:t>)     E. O(2</a:t>
            </a:r>
            <a:r>
              <a:rPr lang="en-US" sz="2800" baseline="30000" dirty="0"/>
              <a:t>N</a:t>
            </a:r>
            <a:r>
              <a:rPr lang="en-US" sz="2800" dirty="0"/>
              <a:t>)</a:t>
            </a:r>
          </a:p>
        </p:txBody>
      </p:sp>
      <p:sp>
        <p:nvSpPr>
          <p:cNvPr id="4" name="Date Placeholder 3"/>
          <p:cNvSpPr>
            <a:spLocks noGrp="1"/>
          </p:cNvSpPr>
          <p:nvPr>
            <p:ph type="dt" sz="half" idx="10"/>
          </p:nvPr>
        </p:nvSpPr>
        <p:spPr/>
        <p:txBody>
          <a:bodyPr/>
          <a:lstStyle/>
          <a:p>
            <a:pPr>
              <a:defRPr/>
            </a:pPr>
            <a:r>
              <a:rPr lang="en-US" dirty="0"/>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5</a:t>
            </a:fld>
            <a:endParaRPr lang="en-US"/>
          </a:p>
        </p:txBody>
      </p:sp>
      <p:sp>
        <p:nvSpPr>
          <p:cNvPr id="7" name="TextBox 6">
            <a:extLst>
              <a:ext uri="{FF2B5EF4-FFF2-40B4-BE49-F238E27FC236}">
                <a16:creationId xmlns:a16="http://schemas.microsoft.com/office/drawing/2014/main" id="{11CF7405-99F2-42EA-A16E-DF1472F01CE8}"/>
              </a:ext>
            </a:extLst>
          </p:cNvPr>
          <p:cNvSpPr txBox="1"/>
          <p:nvPr/>
        </p:nvSpPr>
        <p:spPr>
          <a:xfrm>
            <a:off x="220462" y="1430108"/>
            <a:ext cx="8466338" cy="3382977"/>
          </a:xfrm>
          <a:prstGeom prst="rect">
            <a:avLst/>
          </a:prstGeom>
          <a:noFill/>
          <a:ln w="25400">
            <a:solidFill>
              <a:schemeClr val="tx1"/>
            </a:solidFill>
          </a:ln>
        </p:spPr>
        <p:txBody>
          <a:bodyPr wrap="square" rtlCol="0">
            <a:spAutoFit/>
          </a:bodyPr>
          <a:lstStyle/>
          <a:p>
            <a:pPr>
              <a:spcBef>
                <a:spcPts val="100"/>
              </a:spcBef>
            </a:pPr>
            <a:r>
              <a:rPr lang="en-US" sz="2600" dirty="0">
                <a:latin typeface="Courier New" panose="02070309020205020404" pitchFamily="49" charset="0"/>
                <a:cs typeface="Courier New" panose="02070309020205020404" pitchFamily="49" charset="0"/>
              </a:rPr>
              <a:t>// pre: n &gt; 0</a:t>
            </a:r>
          </a:p>
          <a:p>
            <a:pPr>
              <a:spcBef>
                <a:spcPts val="100"/>
              </a:spcBef>
            </a:pPr>
            <a:r>
              <a:rPr lang="en-US" sz="2600" dirty="0">
                <a:latin typeface="Courier New" panose="02070309020205020404" pitchFamily="49" charset="0"/>
                <a:cs typeface="Courier New" panose="02070309020205020404" pitchFamily="49" charset="0"/>
              </a:rPr>
              <a:t>// post: return the nth Fibonacci number</a:t>
            </a:r>
          </a:p>
          <a:p>
            <a:pPr>
              <a:spcBef>
                <a:spcPts val="100"/>
              </a:spcBef>
            </a:pPr>
            <a:r>
              <a:rPr lang="en-US" sz="2600" dirty="0">
                <a:latin typeface="Courier New" panose="02070309020205020404" pitchFamily="49" charset="0"/>
                <a:cs typeface="Courier New" panose="02070309020205020404" pitchFamily="49" charset="0"/>
              </a:rPr>
              <a:t>public int fib(int n) {</a:t>
            </a:r>
          </a:p>
          <a:p>
            <a:pPr>
              <a:spcBef>
                <a:spcPts val="100"/>
              </a:spcBef>
            </a:pPr>
            <a:r>
              <a:rPr lang="en-US" sz="2600" dirty="0">
                <a:latin typeface="Courier New" panose="02070309020205020404" pitchFamily="49" charset="0"/>
                <a:cs typeface="Courier New" panose="02070309020205020404" pitchFamily="49" charset="0"/>
              </a:rPr>
              <a:t>	if (n &lt;= 2) </a:t>
            </a:r>
          </a:p>
          <a:p>
            <a:pPr>
              <a:spcBef>
                <a:spcPts val="100"/>
              </a:spcBef>
            </a:pPr>
            <a:r>
              <a:rPr lang="en-US" sz="2600" dirty="0">
                <a:latin typeface="Courier New" panose="02070309020205020404" pitchFamily="49" charset="0"/>
                <a:cs typeface="Courier New" panose="02070309020205020404" pitchFamily="49" charset="0"/>
              </a:rPr>
              <a:t>		return 1;</a:t>
            </a:r>
          </a:p>
          <a:p>
            <a:pPr>
              <a:spcBef>
                <a:spcPts val="100"/>
              </a:spcBef>
            </a:pPr>
            <a:r>
              <a:rPr lang="en-US" sz="2600" dirty="0">
                <a:latin typeface="Courier New" panose="02070309020205020404" pitchFamily="49" charset="0"/>
                <a:cs typeface="Courier New" panose="02070309020205020404" pitchFamily="49" charset="0"/>
              </a:rPr>
              <a:t>	else</a:t>
            </a:r>
          </a:p>
          <a:p>
            <a:pPr>
              <a:spcBef>
                <a:spcPts val="100"/>
              </a:spcBef>
            </a:pPr>
            <a:r>
              <a:rPr lang="en-US" sz="2600" dirty="0">
                <a:latin typeface="Courier New" panose="02070309020205020404" pitchFamily="49" charset="0"/>
                <a:cs typeface="Courier New" panose="02070309020205020404" pitchFamily="49" charset="0"/>
              </a:rPr>
              <a:t>		return fib(n – 1) + fib (n – 2);</a:t>
            </a:r>
          </a:p>
          <a:p>
            <a:pPr>
              <a:spcBef>
                <a:spcPts val="100"/>
              </a:spcBef>
            </a:pPr>
            <a:r>
              <a:rPr lang="en-US" sz="2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9341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6</a:t>
            </a:fld>
            <a:endParaRPr lang="en-US"/>
          </a:p>
        </p:txBody>
      </p:sp>
      <p:pic>
        <p:nvPicPr>
          <p:cNvPr id="4098" name="Picture 2" descr="Timing of the fib method from the previous slide. Times start out very low, less than 1 ten thousandth of a seco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91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48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Spectacularly</a:t>
            </a:r>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7</a:t>
            </a:fld>
            <a:endParaRPr lang="en-US"/>
          </a:p>
        </p:txBody>
      </p:sp>
      <p:pic>
        <p:nvPicPr>
          <p:cNvPr id="5122" name="Picture 2" descr="Timing of the fib method from the previous slide. Times are increasingly rapidly. 9 seconds to calculate the 47th Fibonacci number, 14 seconds to calculate the 48th Fibonacci number, 23 seconds to calculate the 49th Fibonacci number, 37 seconds to calculate the 50th Fibonacci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990600"/>
            <a:ext cx="91535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15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382000" cy="1143000"/>
          </a:xfrm>
        </p:spPr>
        <p:txBody>
          <a:bodyPr/>
          <a:lstStyle/>
          <a:p>
            <a:r>
              <a:rPr lang="en-US" dirty="0"/>
              <a:t>Clicker 2 - Failing Spectacularly</a:t>
            </a:r>
          </a:p>
        </p:txBody>
      </p:sp>
      <p:sp>
        <p:nvSpPr>
          <p:cNvPr id="3" name="Content Placeholder 2"/>
          <p:cNvSpPr>
            <a:spLocks noGrp="1"/>
          </p:cNvSpPr>
          <p:nvPr>
            <p:ph idx="1"/>
          </p:nvPr>
        </p:nvSpPr>
        <p:spPr/>
        <p:txBody>
          <a:bodyPr/>
          <a:lstStyle/>
          <a:p>
            <a:endParaRPr lang="en-US" dirty="0"/>
          </a:p>
          <a:p>
            <a:endParaRPr lang="en-US" dirty="0"/>
          </a:p>
          <a:p>
            <a:r>
              <a:rPr lang="en-US" dirty="0"/>
              <a:t>How long to calculate the 70</a:t>
            </a:r>
            <a:r>
              <a:rPr lang="en-US" baseline="30000" dirty="0"/>
              <a:t>th</a:t>
            </a:r>
            <a:r>
              <a:rPr lang="en-US" dirty="0"/>
              <a:t> Fibonacci Number with this method? </a:t>
            </a:r>
          </a:p>
          <a:p>
            <a:pPr marL="514350" indent="-514350">
              <a:buFont typeface="+mj-lt"/>
              <a:buAutoNum type="alphaUcPeriod"/>
            </a:pPr>
            <a:r>
              <a:rPr lang="en-US" dirty="0"/>
              <a:t>37 seconds</a:t>
            </a:r>
          </a:p>
          <a:p>
            <a:pPr marL="514350" indent="-514350">
              <a:buFont typeface="+mj-lt"/>
              <a:buAutoNum type="alphaUcPeriod"/>
            </a:pPr>
            <a:r>
              <a:rPr lang="en-US" dirty="0"/>
              <a:t>74 seconds</a:t>
            </a:r>
          </a:p>
          <a:p>
            <a:pPr marL="514350" indent="-514350">
              <a:buFont typeface="+mj-lt"/>
              <a:buAutoNum type="alphaUcPeriod"/>
            </a:pPr>
            <a:r>
              <a:rPr lang="en-US" dirty="0"/>
              <a:t>740 seconds</a:t>
            </a:r>
          </a:p>
          <a:p>
            <a:pPr marL="514350" indent="-514350">
              <a:buFont typeface="+mj-lt"/>
              <a:buAutoNum type="alphaUcPeriod"/>
            </a:pPr>
            <a:r>
              <a:rPr lang="en-US" dirty="0"/>
              <a:t>14,800 seconds</a:t>
            </a:r>
          </a:p>
          <a:p>
            <a:pPr marL="514350" indent="-514350">
              <a:buFont typeface="+mj-lt"/>
              <a:buAutoNum type="alphaUcPeriod"/>
            </a:pPr>
            <a:r>
              <a:rPr lang="en-US" dirty="0"/>
              <a:t>None of these</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8</a:t>
            </a:fld>
            <a:endParaRPr lang="en-US"/>
          </a:p>
        </p:txBody>
      </p:sp>
      <p:pic>
        <p:nvPicPr>
          <p:cNvPr id="6146" name="Picture 2" descr="Time to calculate the 50th Fibonacci number was 37 secon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8571"/>
            <a:ext cx="10134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0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Aside - Overflow</a:t>
            </a:r>
          </a:p>
        </p:txBody>
      </p:sp>
      <p:sp>
        <p:nvSpPr>
          <p:cNvPr id="3" name="Content Placeholder 2"/>
          <p:cNvSpPr>
            <a:spLocks noGrp="1"/>
          </p:cNvSpPr>
          <p:nvPr>
            <p:ph idx="1"/>
          </p:nvPr>
        </p:nvSpPr>
        <p:spPr>
          <a:xfrm>
            <a:off x="228600" y="685800"/>
            <a:ext cx="8686800" cy="5486400"/>
          </a:xfrm>
        </p:spPr>
        <p:txBody>
          <a:bodyPr/>
          <a:lstStyle/>
          <a:p>
            <a:r>
              <a:rPr lang="en-US" dirty="0"/>
              <a:t>at 47</a:t>
            </a:r>
            <a:r>
              <a:rPr lang="en-US" baseline="30000" dirty="0"/>
              <a:t>th</a:t>
            </a:r>
            <a:r>
              <a:rPr lang="en-US" dirty="0"/>
              <a:t> Fibonacci number overflows int</a:t>
            </a:r>
          </a:p>
          <a:p>
            <a:r>
              <a:rPr lang="en-US" dirty="0"/>
              <a:t>Could use </a:t>
            </a:r>
            <a:r>
              <a:rPr lang="en-US" dirty="0" err="1"/>
              <a:t>BigInteger</a:t>
            </a:r>
            <a:r>
              <a:rPr lang="en-US" dirty="0"/>
              <a:t> class instead</a:t>
            </a:r>
          </a:p>
          <a:p>
            <a:endParaRPr lang="en-US" dirty="0"/>
          </a:p>
        </p:txBody>
      </p:sp>
      <p:sp>
        <p:nvSpPr>
          <p:cNvPr id="4" name="Date Placeholder 3"/>
          <p:cNvSpPr>
            <a:spLocks noGrp="1"/>
          </p:cNvSpPr>
          <p:nvPr>
            <p:ph type="dt" sz="half" idx="10"/>
          </p:nvPr>
        </p:nvSpPr>
        <p:spPr/>
        <p:txBody>
          <a:bodyPr/>
          <a:lstStyle/>
          <a:p>
            <a:pPr>
              <a:defRPr/>
            </a:pPr>
            <a:r>
              <a:rPr lang="en-US"/>
              <a:t>CS314</a:t>
            </a:r>
          </a:p>
        </p:txBody>
      </p:sp>
      <p:sp>
        <p:nvSpPr>
          <p:cNvPr id="5" name="Footer Placeholder 4"/>
          <p:cNvSpPr>
            <a:spLocks noGrp="1"/>
          </p:cNvSpPr>
          <p:nvPr>
            <p:ph type="ftr" sz="quarter" idx="11"/>
          </p:nvPr>
        </p:nvSpPr>
        <p:spPr/>
        <p:txBody>
          <a:bodyPr/>
          <a:lstStyle/>
          <a:p>
            <a:pPr>
              <a:defRPr/>
            </a:pPr>
            <a:r>
              <a:rPr lang="en-US"/>
              <a:t>Dynamic Programming</a:t>
            </a:r>
            <a:endParaRPr lang="en-US" dirty="0"/>
          </a:p>
        </p:txBody>
      </p:sp>
      <p:sp>
        <p:nvSpPr>
          <p:cNvPr id="6" name="Slide Number Placeholder 5"/>
          <p:cNvSpPr>
            <a:spLocks noGrp="1"/>
          </p:cNvSpPr>
          <p:nvPr>
            <p:ph type="sldNum" sz="quarter" idx="12"/>
          </p:nvPr>
        </p:nvSpPr>
        <p:spPr/>
        <p:txBody>
          <a:bodyPr/>
          <a:lstStyle/>
          <a:p>
            <a:pPr>
              <a:defRPr/>
            </a:pPr>
            <a:fld id="{0D4F31B7-9060-42E4-BB86-9DFA13B43B24}" type="slidenum">
              <a:rPr lang="en-US" smtClean="0"/>
              <a:pPr>
                <a:defRPr/>
              </a:pPr>
              <a:t>9</a:t>
            </a:fld>
            <a:endParaRPr lang="en-US"/>
          </a:p>
        </p:txBody>
      </p:sp>
      <p:sp>
        <p:nvSpPr>
          <p:cNvPr id="7" name="TextBox 6">
            <a:extLst>
              <a:ext uri="{FF2B5EF4-FFF2-40B4-BE49-F238E27FC236}">
                <a16:creationId xmlns:a16="http://schemas.microsoft.com/office/drawing/2014/main" id="{445C6C43-E4A2-46C0-AD31-75A36672F7F5}"/>
              </a:ext>
            </a:extLst>
          </p:cNvPr>
          <p:cNvSpPr txBox="1"/>
          <p:nvPr/>
        </p:nvSpPr>
        <p:spPr>
          <a:xfrm>
            <a:off x="451853" y="1803259"/>
            <a:ext cx="8234947" cy="4426853"/>
          </a:xfrm>
          <a:prstGeom prst="rect">
            <a:avLst/>
          </a:prstGeom>
          <a:noFill/>
          <a:ln w="25400">
            <a:solidFill>
              <a:schemeClr val="tx1"/>
            </a:solidFill>
          </a:ln>
        </p:spPr>
        <p:txBody>
          <a:bodyPr wrap="none" rtlCol="0">
            <a:spAutoFit/>
          </a:bodyPr>
          <a:lstStyle/>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one</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("1");</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private static final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two</a:t>
            </a:r>
          </a:p>
          <a:p>
            <a:pPr>
              <a:spcBef>
                <a:spcPts val="100"/>
              </a:spcBef>
            </a:pP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("2");</a:t>
            </a:r>
          </a:p>
          <a:p>
            <a:pPr>
              <a:spcBef>
                <a:spcPts val="100"/>
              </a:spcBef>
            </a:pPr>
            <a:endParaRPr lang="en-US" sz="1800" dirty="0">
              <a:latin typeface="Courier New" panose="02070309020205020404" pitchFamily="49" charset="0"/>
              <a:cs typeface="Courier New" panose="02070309020205020404" pitchFamily="49" charset="0"/>
            </a:endParaRPr>
          </a:p>
          <a:p>
            <a:pPr>
              <a:spcBef>
                <a:spcPts val="100"/>
              </a:spcBef>
            </a:pPr>
            <a:r>
              <a:rPr lang="en-US" sz="1800" dirty="0">
                <a:latin typeface="Courier New" panose="02070309020205020404" pitchFamily="49" charset="0"/>
                <a:cs typeface="Courier New" panose="02070309020205020404" pitchFamily="49" charset="0"/>
              </a:rPr>
              <a:t>public static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fib(</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n) {</a:t>
            </a:r>
          </a:p>
          <a:p>
            <a:pPr>
              <a:spcBef>
                <a:spcPts val="100"/>
              </a:spcBef>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n.compareTo</a:t>
            </a:r>
            <a:r>
              <a:rPr lang="en-US" sz="1800" dirty="0">
                <a:latin typeface="Courier New" panose="02070309020205020404" pitchFamily="49" charset="0"/>
                <a:cs typeface="Courier New" panose="02070309020205020404" pitchFamily="49" charset="0"/>
              </a:rPr>
              <a:t>(two) &lt;= 0) </a:t>
            </a:r>
          </a:p>
          <a:p>
            <a:pPr>
              <a:spcBef>
                <a:spcPts val="100"/>
              </a:spcBef>
            </a:pPr>
            <a:r>
              <a:rPr lang="en-US" sz="1800" dirty="0">
                <a:latin typeface="Courier New" panose="02070309020205020404" pitchFamily="49" charset="0"/>
                <a:cs typeface="Courier New" panose="02070309020205020404" pitchFamily="49" charset="0"/>
              </a:rPr>
              <a:t>		return one;</a:t>
            </a:r>
          </a:p>
          <a:p>
            <a:pPr>
              <a:spcBef>
                <a:spcPts val="100"/>
              </a:spcBef>
            </a:pPr>
            <a:r>
              <a:rPr lang="en-US" sz="1800" dirty="0">
                <a:latin typeface="Courier New" panose="02070309020205020404" pitchFamily="49" charset="0"/>
                <a:cs typeface="Courier New" panose="02070309020205020404" pitchFamily="49" charset="0"/>
              </a:rPr>
              <a:t>	else {</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firstTerm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(two));</a:t>
            </a:r>
          </a:p>
          <a:p>
            <a:pPr>
              <a:spcBef>
                <a:spcPts val="100"/>
              </a:spcBef>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BigInteger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 = fib(</a:t>
            </a:r>
            <a:r>
              <a:rPr lang="en-US" sz="1800" dirty="0" err="1">
                <a:latin typeface="Courier New" panose="02070309020205020404" pitchFamily="49" charset="0"/>
                <a:cs typeface="Courier New" panose="02070309020205020404" pitchFamily="49" charset="0"/>
              </a:rPr>
              <a:t>n.subtract</a:t>
            </a:r>
            <a:r>
              <a:rPr lang="en-US" sz="1800" dirty="0">
                <a:latin typeface="Courier New" panose="02070309020205020404" pitchFamily="49" charset="0"/>
                <a:cs typeface="Courier New" panose="02070309020205020404" pitchFamily="49" charset="0"/>
              </a:rPr>
              <a:t>(one));</a:t>
            </a:r>
          </a:p>
          <a:p>
            <a:pPr>
              <a:spcBef>
                <a:spcPts val="10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firstTerm.add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secondTerm</a:t>
            </a:r>
            <a:r>
              <a:rPr lang="en-US" sz="1800" dirty="0">
                <a:latin typeface="Courier New" panose="02070309020205020404" pitchFamily="49" charset="0"/>
                <a:cs typeface="Courier New" panose="02070309020205020404" pitchFamily="49" charset="0"/>
              </a:rPr>
              <a:t>);</a:t>
            </a:r>
          </a:p>
          <a:p>
            <a:pPr>
              <a:spcBef>
                <a:spcPts val="100"/>
              </a:spcBef>
            </a:pPr>
            <a:r>
              <a:rPr lang="en-US" sz="1800" dirty="0">
                <a:latin typeface="Courier New" panose="02070309020205020404" pitchFamily="49" charset="0"/>
                <a:cs typeface="Courier New" panose="02070309020205020404" pitchFamily="49" charset="0"/>
              </a:rPr>
              <a:t>	}</a:t>
            </a:r>
          </a:p>
          <a:p>
            <a:pPr>
              <a:spcBef>
                <a:spcPts val="100"/>
              </a:spcBef>
            </a:pPr>
            <a:r>
              <a:rPr lang="en-US"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3479349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12438</TotalTime>
  <Words>3290</Words>
  <Application>Microsoft Office PowerPoint</Application>
  <PresentationFormat>On-screen Show (4:3)</PresentationFormat>
  <Paragraphs>729</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Marlett</vt:lpstr>
      <vt:lpstr>Times New Roman</vt:lpstr>
      <vt:lpstr>Default Design</vt:lpstr>
      <vt:lpstr>Topic 26 Dynamic Programming</vt:lpstr>
      <vt:lpstr>Origins</vt:lpstr>
      <vt:lpstr>Dynamic Programming</vt:lpstr>
      <vt:lpstr>Fibonacci Numbers</vt:lpstr>
      <vt:lpstr>Failing Spectacularly</vt:lpstr>
      <vt:lpstr>Failing Spectacularly</vt:lpstr>
      <vt:lpstr>Failing Spectacularly</vt:lpstr>
      <vt:lpstr>Clicker 2 - Failing Spectacularly</vt:lpstr>
      <vt:lpstr>Aside - Overflow</vt:lpstr>
      <vt:lpstr>Aside - BigInteger</vt:lpstr>
      <vt:lpstr>Slow Fibonacci </vt:lpstr>
      <vt:lpstr>Fast Fibonacci </vt:lpstr>
      <vt:lpstr>Fast Fibonacci </vt:lpstr>
      <vt:lpstr>Fast Fibonacci </vt:lpstr>
      <vt:lpstr>Memoization</vt:lpstr>
      <vt:lpstr>Fibonacci Memoization</vt:lpstr>
      <vt:lpstr>Dynamic Programming</vt:lpstr>
      <vt:lpstr>DP Algorithms</vt:lpstr>
      <vt:lpstr>Dynamic Programming Requires:</vt:lpstr>
      <vt:lpstr>Dynamic Programing Example</vt:lpstr>
      <vt:lpstr>Minimum Number of Coins</vt:lpstr>
      <vt:lpstr>Minimum Number of Coins</vt:lpstr>
      <vt:lpstr>Minimum Number of Coins</vt:lpstr>
      <vt:lpstr>Knapsack problem -  Recursive BACKTRACKING AND Dynamic Programming</vt:lpstr>
      <vt:lpstr>Knapsack Problem</vt:lpstr>
      <vt:lpstr>Knapsack Example</vt:lpstr>
      <vt:lpstr>Knapsack - Recursive Backtracking</vt:lpstr>
      <vt:lpstr>Knapsack - Dynamic Programming</vt:lpstr>
      <vt:lpstr>Knapsack - Optimal Function</vt:lpstr>
      <vt:lpstr>Knapsack Optimal Function</vt:lpstr>
      <vt:lpstr>Knapsack - Algorithm</vt:lpstr>
      <vt:lpstr>Knapsack Algorithm</vt:lpstr>
      <vt:lpstr>Knapsack - Table</vt:lpstr>
      <vt:lpstr>Knapsack - Completed Table</vt:lpstr>
      <vt:lpstr>Knapsack - Items to Take</vt:lpstr>
      <vt:lpstr>Dynamic Knapsack</vt:lpstr>
      <vt:lpstr>Dynamic vs. Recursive Backtracking Timing Data</vt:lpstr>
      <vt:lpstr>Clicker 4</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Scott, Michael D</cp:lastModifiedBy>
  <cp:revision>220</cp:revision>
  <dcterms:created xsi:type="dcterms:W3CDTF">2001-06-29T19:12:00Z</dcterms:created>
  <dcterms:modified xsi:type="dcterms:W3CDTF">2023-11-29T20:12:58Z</dcterms:modified>
</cp:coreProperties>
</file>