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88" r:id="rId26"/>
    <p:sldId id="287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2B9E-4DAE-49F3-AD68-35F9EFC8024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E4BB-7473-428A-98AA-139D031D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3FE982-D6DA-4A94-ACEE-7F59EF0BB4FE}" type="slidenum">
              <a:rPr lang="en-US" b="0" smtClean="0"/>
              <a:pPr eaLnBrk="1" hangingPunct="1"/>
              <a:t>27</a:t>
            </a:fld>
            <a:endParaRPr lang="en-US" b="0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8901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smtClean="0"/>
              <a:t>CS376 Lecture 6: Color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44E83-1A83-463F-BEE7-C3582AEF278F}" type="slidenum">
              <a:rPr lang="en-US" b="0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09925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smtClean="0"/>
              <a:t>CS376 Lecture 6: Color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BCEBD7-040B-4F08-91C2-74CF847C559F}" type="slidenum">
              <a:rPr lang="en-US" b="0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10949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smtClean="0"/>
              <a:t>CS376 Lecture 6: Color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C101D-F9DF-47AA-827A-1506E1505672}" type="slidenum">
              <a:rPr lang="en-US" b="0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11973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smtClean="0"/>
              <a:t>CS376 Lecture 6: Color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F7D635-4ABD-4699-A1B6-DE4F3C264F2C}" type="slidenum">
              <a:rPr lang="en-US" b="0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12997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smtClean="0"/>
              <a:t>CS376 Lecture 6: Color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F357B2-6D90-49EB-A8D1-621AE1ACD5BA}" type="slidenum">
              <a:rPr lang="en-US" b="0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14021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smtClean="0"/>
              <a:t>CS376 Lecture 6: Color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smtClean="0"/>
              <a:t>CS376 Lecture 6: Color </a:t>
            </a:r>
          </a:p>
        </p:txBody>
      </p:sp>
      <p:sp>
        <p:nvSpPr>
          <p:cNvPr id="215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AFEA7C-EAD8-44D8-87F3-92A3EC1F29A2}" type="slidenum">
              <a:rPr lang="en-US" b="0" smtClean="0"/>
              <a:pPr eaLnBrk="1" hangingPunct="1"/>
              <a:t>33</a:t>
            </a:fld>
            <a:endParaRPr 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C98AF8B-0E7B-4270-9E96-47F7CB29843D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DF9F-78A1-45B2-91CF-B1101F1D838F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F59A-15E0-4975-A2FD-A66B953B0630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ED50-16FA-40C4-8C86-191B59942847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22E-4634-47E6-9704-3BA5D1DBFB8E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2C7-C711-4620-92C8-AEC8EC24CD5C}" type="datetime1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DDB-FFDA-4D94-AE5A-22EC7F92A30E}" type="datetime1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922D-A9D7-4865-9398-E0C47778C789}" type="datetime1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6FD-37F6-4F5F-9B79-74A85B57B665}" type="datetime1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BFF-4E9D-444C-BA85-E1291E02F70E}" type="datetime1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6DC9-8B3F-464C-8904-D5D2752DD6B5}" type="datetime1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D75DD3-0AEA-46FD-B326-14797CF0806E}" type="datetime1">
              <a:rPr lang="en-US" smtClean="0"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hyperlink" Target="http://www.inf.ed.ac.uk/teaching/courses/av/LECTURE_NOTES/swainballard91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Color Histograms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compute the cumulative distribution function CDF </a:t>
            </a:r>
          </a:p>
          <a:p>
            <a:pPr lvl="1"/>
            <a:r>
              <a:rPr lang="en-US" dirty="0" smtClean="0"/>
              <a:t>probability a pixel's intensity is less than or equal to the given intensity</a:t>
            </a:r>
          </a:p>
          <a:p>
            <a:pPr lvl="1"/>
            <a:r>
              <a:rPr lang="en-US" dirty="0" smtClean="0"/>
              <a:t>just a running total of the fractions / percentages from step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 3:</a:t>
            </a:r>
          </a:p>
          <a:p>
            <a:pPr marL="0" indent="0">
              <a:buNone/>
            </a:pPr>
            <a:r>
              <a:rPr lang="en-US" dirty="0" smtClean="0"/>
              <a:t>intensity    count</a:t>
            </a:r>
            <a:r>
              <a:rPr lang="en-US" dirty="0"/>
              <a:t>	</a:t>
            </a:r>
            <a:r>
              <a:rPr lang="en-US" dirty="0" smtClean="0"/>
              <a:t>fraction    Cumulative Distribution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0 	  3	</a:t>
            </a:r>
            <a:r>
              <a:rPr lang="en-US" dirty="0" smtClean="0"/>
              <a:t>3/25		3/25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1	  6 	</a:t>
            </a:r>
            <a:r>
              <a:rPr lang="en-US" dirty="0" smtClean="0"/>
              <a:t>6/25		9/25  (3 + 6)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	  4	</a:t>
            </a:r>
            <a:r>
              <a:rPr lang="en-US" dirty="0" smtClean="0"/>
              <a:t>4/25		13/25 (3 + 6 + 4)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3	  2	</a:t>
            </a:r>
            <a:r>
              <a:rPr lang="en-US" dirty="0" smtClean="0"/>
              <a:t>2/25		15/25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4	  2	</a:t>
            </a:r>
            <a:r>
              <a:rPr lang="en-US" dirty="0" smtClean="0"/>
              <a:t>2/25		17/25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5	  1	</a:t>
            </a:r>
            <a:r>
              <a:rPr lang="en-US" dirty="0" smtClean="0"/>
              <a:t>1/25		18/25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6	  1	</a:t>
            </a:r>
            <a:r>
              <a:rPr lang="en-US" dirty="0" smtClean="0"/>
              <a:t>1/25		19/25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7	  1	</a:t>
            </a:r>
            <a:r>
              <a:rPr lang="en-US" dirty="0" smtClean="0"/>
              <a:t>1/25		20/25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8	  1	</a:t>
            </a:r>
            <a:r>
              <a:rPr lang="en-US" dirty="0" smtClean="0"/>
              <a:t>1/25		21/25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9	  4	</a:t>
            </a:r>
            <a:r>
              <a:rPr lang="en-US" dirty="0" smtClean="0"/>
              <a:t>4/25		25/25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791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Step 4: Scale </a:t>
            </a:r>
            <a:r>
              <a:rPr lang="en-US" dirty="0"/>
              <a:t>Cumulative </a:t>
            </a:r>
            <a:r>
              <a:rPr lang="en-US" dirty="0" smtClean="0"/>
              <a:t>Distribution to intensity range</a:t>
            </a:r>
          </a:p>
          <a:p>
            <a:pPr marL="0" indent="0">
              <a:buNone/>
            </a:pPr>
            <a:r>
              <a:rPr lang="en-US" dirty="0" smtClean="0"/>
              <a:t>intensity    </a:t>
            </a:r>
            <a:r>
              <a:rPr lang="en-US" dirty="0"/>
              <a:t>count	fraction    </a:t>
            </a:r>
            <a:r>
              <a:rPr lang="en-US" dirty="0" smtClean="0"/>
              <a:t>CDF</a:t>
            </a:r>
            <a:r>
              <a:rPr lang="en-US" dirty="0"/>
              <a:t>	</a:t>
            </a:r>
            <a:r>
              <a:rPr lang="en-US" dirty="0" smtClean="0"/>
              <a:t>Scaled Intensity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0 	  3	3/25	</a:t>
            </a:r>
            <a:r>
              <a:rPr lang="en-US" dirty="0" smtClean="0"/>
              <a:t>       3/25	0 </a:t>
            </a:r>
            <a:r>
              <a:rPr lang="en-US" sz="3100" dirty="0" smtClean="0"/>
              <a:t>(10 * 3 / 25 = 1 - 1 = 0)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1	  6 	6/25	</a:t>
            </a:r>
            <a:r>
              <a:rPr lang="en-US" dirty="0" smtClean="0"/>
              <a:t>       9/25 	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	  4	4/25	</a:t>
            </a:r>
            <a:r>
              <a:rPr lang="en-US" dirty="0" smtClean="0"/>
              <a:t>       13/25	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3	  2	2/25	</a:t>
            </a:r>
            <a:r>
              <a:rPr lang="en-US" dirty="0" smtClean="0"/>
              <a:t>       15/25	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4	  2	2/25	</a:t>
            </a:r>
            <a:r>
              <a:rPr lang="en-US" dirty="0" smtClean="0"/>
              <a:t>       17/25	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5	  1	1/25	</a:t>
            </a:r>
            <a:r>
              <a:rPr lang="en-US" dirty="0" smtClean="0"/>
              <a:t>       18/25	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6	  1	1/25	</a:t>
            </a:r>
            <a:r>
              <a:rPr lang="en-US" dirty="0" smtClean="0"/>
              <a:t>       19/25	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7	  1	1/25	</a:t>
            </a:r>
            <a:r>
              <a:rPr lang="en-US" dirty="0" smtClean="0"/>
              <a:t>       20/25	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8	  1	1/25	</a:t>
            </a:r>
            <a:r>
              <a:rPr lang="en-US" dirty="0" smtClean="0"/>
              <a:t>       21/25	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9	  4	4/25	</a:t>
            </a:r>
            <a:r>
              <a:rPr lang="en-US" dirty="0" smtClean="0"/>
              <a:t>       25/25	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3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 5: The scaled intensities become a lookup table to apply to original image</a:t>
            </a:r>
          </a:p>
          <a:p>
            <a:pPr marL="0" indent="0">
              <a:buNone/>
            </a:pPr>
            <a:r>
              <a:rPr lang="en-US" dirty="0" smtClean="0"/>
              <a:t>      intensity in original	intensity in result</a:t>
            </a:r>
          </a:p>
          <a:p>
            <a:pPr marL="0" indent="0">
              <a:buNone/>
            </a:pPr>
            <a:r>
              <a:rPr lang="en-US" dirty="0" smtClean="0"/>
              <a:t>			0	0</a:t>
            </a:r>
          </a:p>
          <a:p>
            <a:pPr marL="0" indent="0">
              <a:buNone/>
            </a:pPr>
            <a:r>
              <a:rPr lang="en-US" dirty="0" smtClean="0"/>
              <a:t>			1	3</a:t>
            </a:r>
          </a:p>
          <a:p>
            <a:pPr marL="0" indent="0">
              <a:buNone/>
            </a:pPr>
            <a:r>
              <a:rPr lang="en-US" dirty="0" smtClean="0"/>
              <a:t>			2	4</a:t>
            </a:r>
          </a:p>
          <a:p>
            <a:pPr marL="0" indent="0">
              <a:buNone/>
            </a:pPr>
            <a:r>
              <a:rPr lang="en-US" dirty="0" smtClean="0"/>
              <a:t>			3	5</a:t>
            </a:r>
          </a:p>
          <a:p>
            <a:pPr marL="0" indent="0">
              <a:buNone/>
            </a:pPr>
            <a:r>
              <a:rPr lang="en-US" dirty="0" smtClean="0"/>
              <a:t>			4	6</a:t>
            </a:r>
          </a:p>
          <a:p>
            <a:pPr marL="0" indent="0">
              <a:buNone/>
            </a:pPr>
            <a:r>
              <a:rPr lang="en-US" dirty="0" smtClean="0"/>
              <a:t>			5	6</a:t>
            </a:r>
          </a:p>
          <a:p>
            <a:pPr marL="0" indent="0">
              <a:buNone/>
            </a:pPr>
            <a:r>
              <a:rPr lang="en-US" dirty="0" smtClean="0"/>
              <a:t>			6	7</a:t>
            </a:r>
          </a:p>
          <a:p>
            <a:pPr marL="0" indent="0">
              <a:buNone/>
            </a:pPr>
            <a:r>
              <a:rPr lang="en-US" dirty="0" smtClean="0"/>
              <a:t>			7	7	</a:t>
            </a:r>
          </a:p>
          <a:p>
            <a:pPr marL="0" indent="0">
              <a:buNone/>
            </a:pPr>
            <a:r>
              <a:rPr lang="en-US" dirty="0" smtClean="0"/>
              <a:t>			8	7</a:t>
            </a:r>
          </a:p>
          <a:p>
            <a:pPr marL="0" indent="0">
              <a:buNone/>
            </a:pPr>
            <a:r>
              <a:rPr lang="en-US" dirty="0" smtClean="0"/>
              <a:t>			9	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6: apply lookup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09571"/>
              </p:ext>
            </p:extLst>
          </p:nvPr>
        </p:nvGraphicFramePr>
        <p:xfrm>
          <a:off x="381005" y="2057400"/>
          <a:ext cx="67817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5"/>
                <a:gridCol w="586740"/>
                <a:gridCol w="586740"/>
                <a:gridCol w="586740"/>
                <a:gridCol w="586740"/>
                <a:gridCol w="586740"/>
                <a:gridCol w="586740"/>
                <a:gridCol w="586740"/>
                <a:gridCol w="586740"/>
                <a:gridCol w="586740"/>
                <a:gridCol w="5867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667000" cy="27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0853" y="5796535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original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769213"/>
            <a:ext cx="125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result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91" y="3048000"/>
            <a:ext cx="2819400" cy="287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29400" y="3200400"/>
            <a:ext cx="25468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0s stay 0</a:t>
            </a:r>
          </a:p>
          <a:p>
            <a:r>
              <a:rPr lang="en-US" sz="3600" dirty="0" smtClean="0"/>
              <a:t>1s become 3</a:t>
            </a:r>
          </a:p>
          <a:p>
            <a:r>
              <a:rPr lang="en-US" sz="3600" dirty="0" smtClean="0"/>
              <a:t>2s become 4</a:t>
            </a:r>
          </a:p>
          <a:p>
            <a:r>
              <a:rPr lang="en-US" sz="3600" dirty="0" smtClean="0"/>
              <a:t>and so forth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Actual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6" y="1066800"/>
            <a:ext cx="7946447" cy="5257800"/>
          </a:xfrm>
        </p:spPr>
      </p:pic>
    </p:spTree>
    <p:extLst>
      <p:ext uri="{BB962C8B-B14F-4D97-AF65-F5344CB8AC3E}">
        <p14:creationId xmlns:p14="http://schemas.microsoft.com/office/powerpoint/2010/main" val="107016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Histogram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6" y="3733800"/>
            <a:ext cx="8120674" cy="275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7" y="914400"/>
            <a:ext cx="812067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10600" cy="57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8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" y="2057400"/>
            <a:ext cx="4492215" cy="29722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495800" cy="300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4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10668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4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number of pixels with given intensity</a:t>
            </a:r>
          </a:p>
          <a:p>
            <a:r>
              <a:rPr lang="en-US" dirty="0" smtClean="0"/>
              <a:t>horizontal axis: intensity (0 - 255)</a:t>
            </a:r>
          </a:p>
          <a:p>
            <a:r>
              <a:rPr lang="en-US" dirty="0" smtClean="0"/>
              <a:t>Vertical axis: </a:t>
            </a:r>
          </a:p>
          <a:p>
            <a:pPr lvl="1"/>
            <a:r>
              <a:rPr lang="en-US" dirty="0" smtClean="0"/>
              <a:t>number of pixels with given intensity</a:t>
            </a:r>
          </a:p>
          <a:p>
            <a:pPr lvl="1"/>
            <a:r>
              <a:rPr lang="en-US" dirty="0" smtClean="0"/>
              <a:t>or normalize to a percentage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Histogram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43800" cy="54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16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Histogram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543800" cy="483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67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229600" cy="55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06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2600"/>
            <a:ext cx="46482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44" y="1752600"/>
            <a:ext cx="463649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529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Histogram Equalization on Color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to color images</a:t>
            </a:r>
          </a:p>
          <a:p>
            <a:r>
              <a:rPr lang="en-US" dirty="0" smtClean="0"/>
              <a:t>each channel (red, green, blue) treated as separate histogram</a:t>
            </a:r>
          </a:p>
          <a:p>
            <a:r>
              <a:rPr lang="en-US" dirty="0" smtClean="0"/>
              <a:t>equalize each independently</a:t>
            </a:r>
          </a:p>
          <a:p>
            <a:r>
              <a:rPr lang="en-US" dirty="0" smtClean="0"/>
              <a:t>can lead to radical color changes in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5" y="533400"/>
            <a:ext cx="3391754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1" y="2558144"/>
            <a:ext cx="3380868" cy="208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0" y="4650770"/>
            <a:ext cx="3329889" cy="197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66" y="533400"/>
            <a:ext cx="3361584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29" y="2590801"/>
            <a:ext cx="3341421" cy="205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28" y="4644921"/>
            <a:ext cx="3341421" cy="200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0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Color Histogram Equalization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8943"/>
            <a:ext cx="877010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22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Color as a low-level cue for </a:t>
            </a:r>
            <a:br>
              <a:rPr lang="en-US" sz="4000" dirty="0" smtClean="0"/>
            </a:br>
            <a:r>
              <a:rPr lang="en-US" sz="4000" dirty="0" smtClean="0"/>
              <a:t>Color Based Image </a:t>
            </a:r>
            <a:r>
              <a:rPr lang="en-US" sz="4000" dirty="0" err="1" smtClean="0"/>
              <a:t>Retreival</a:t>
            </a:r>
            <a:endParaRPr lang="en-US" sz="4000" dirty="0" smtClean="0"/>
          </a:p>
        </p:txBody>
      </p:sp>
      <p:pic>
        <p:nvPicPr>
          <p:cNvPr id="1280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24414" r="50943" b="25894"/>
          <a:stretch>
            <a:fillRect/>
          </a:stretch>
        </p:blipFill>
        <p:spPr bwMode="auto">
          <a:xfrm>
            <a:off x="5630863" y="1384300"/>
            <a:ext cx="32051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Text Box 7"/>
          <p:cNvSpPr txBox="1">
            <a:spLocks noChangeArrowheads="1"/>
          </p:cNvSpPr>
          <p:nvPr/>
        </p:nvSpPr>
        <p:spPr bwMode="auto">
          <a:xfrm>
            <a:off x="6494463" y="4665663"/>
            <a:ext cx="1711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Blobworld system</a:t>
            </a:r>
          </a:p>
          <a:p>
            <a:pPr eaLnBrk="1" hangingPunct="1"/>
            <a:r>
              <a:rPr lang="en-US" sz="1400"/>
              <a:t>Carson et al, 1999</a:t>
            </a:r>
          </a:p>
        </p:txBody>
      </p:sp>
      <p:sp>
        <p:nvSpPr>
          <p:cNvPr id="128005" name="Rectangle 6"/>
          <p:cNvSpPr>
            <a:spLocks noChangeArrowheads="1"/>
          </p:cNvSpPr>
          <p:nvPr/>
        </p:nvSpPr>
        <p:spPr bwMode="auto">
          <a:xfrm>
            <a:off x="1687513" y="5035550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Swain and Ballard, </a:t>
            </a:r>
            <a:r>
              <a:rPr lang="en-US" sz="1400">
                <a:hlinkClick r:id="rId4"/>
              </a:rPr>
              <a:t>Color Indexing</a:t>
            </a:r>
            <a:r>
              <a:rPr lang="en-US" sz="1400"/>
              <a:t>, IJCV 1991</a:t>
            </a:r>
          </a:p>
        </p:txBody>
      </p:sp>
      <p:pic>
        <p:nvPicPr>
          <p:cNvPr id="1280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20813"/>
            <a:ext cx="2395537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420813"/>
            <a:ext cx="2336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4650" y="6019800"/>
            <a:ext cx="36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on CBIR from Kristen Grauman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13"/>
          <p:cNvGrpSpPr>
            <a:grpSpLocks noChangeAspect="1"/>
          </p:cNvGrpSpPr>
          <p:nvPr/>
        </p:nvGrpSpPr>
        <p:grpSpPr bwMode="auto">
          <a:xfrm>
            <a:off x="-101600" y="1092200"/>
            <a:ext cx="6170613" cy="5916613"/>
            <a:chOff x="-138177" y="873090"/>
            <a:chExt cx="8568384" cy="8215426"/>
          </a:xfrm>
        </p:grpSpPr>
        <p:pic>
          <p:nvPicPr>
            <p:cNvPr id="129039" name="Picture 9" descr="C:\Documents and Settings\grauman\Desktop\firstbytes\histims\hist2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15" y="4962546"/>
              <a:ext cx="5501292" cy="412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40" name="Picture 10" descr="C:\Documents and Settings\grauman\Desktop\firstbytes\histims\hist2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376" y="3027357"/>
              <a:ext cx="5598660" cy="419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41" name="Picture 11" descr="C:\Documents and Settings\grauman\Desktop\firstbytes\histims\img2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 r="20535" b="26190"/>
            <a:stretch>
              <a:fillRect/>
            </a:stretch>
          </p:blipFill>
          <p:spPr bwMode="auto">
            <a:xfrm>
              <a:off x="-138177" y="6897735"/>
              <a:ext cx="3249657" cy="18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42" name="Picture 8" descr="C:\Documents and Settings\grauman\Desktop\firstbytes\histims\img2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7" r="20586" b="28580"/>
            <a:stretch>
              <a:fillRect/>
            </a:stretch>
          </p:blipFill>
          <p:spPr bwMode="auto">
            <a:xfrm>
              <a:off x="-101664" y="5254650"/>
              <a:ext cx="3111480" cy="1606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43" name="Picture 7" descr="C:\Documents and Settings\grauman\Desktop\firstbytes\histims\hist1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889" y="1411657"/>
              <a:ext cx="5513463" cy="4135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44" name="Picture 4" descr="C:\Documents and Settings\grauman\Desktop\firstbytes\histims\hist3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53"/>
            <a:stretch>
              <a:fillRect/>
            </a:stretch>
          </p:blipFill>
          <p:spPr bwMode="auto">
            <a:xfrm>
              <a:off x="2892402" y="1092168"/>
              <a:ext cx="5462539" cy="223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45" name="Picture 3" descr="C:\Documents and Settings\grauman\Desktop\firstbytes\histims\img3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3090"/>
              <a:ext cx="3505248" cy="2628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46" name="Picture 6" descr="C:\Documents and Settings\grauman\Desktop\firstbytes\histims\img16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363" b="15831"/>
            <a:stretch>
              <a:fillRect/>
            </a:stretch>
          </p:blipFill>
          <p:spPr bwMode="auto">
            <a:xfrm>
              <a:off x="-28638" y="2917818"/>
              <a:ext cx="2855890" cy="226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027" name="TextBox 14"/>
          <p:cNvSpPr txBox="1">
            <a:spLocks noChangeArrowheads="1"/>
          </p:cNvSpPr>
          <p:nvPr/>
        </p:nvSpPr>
        <p:spPr bwMode="auto">
          <a:xfrm>
            <a:off x="2782888" y="1239838"/>
            <a:ext cx="65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29028" name="TextBox 15"/>
          <p:cNvSpPr txBox="1">
            <a:spLocks noChangeArrowheads="1"/>
          </p:cNvSpPr>
          <p:nvPr/>
        </p:nvSpPr>
        <p:spPr bwMode="auto">
          <a:xfrm>
            <a:off x="3914775" y="1203325"/>
            <a:ext cx="65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9029" name="TextBox 16"/>
          <p:cNvSpPr txBox="1">
            <a:spLocks noChangeArrowheads="1"/>
          </p:cNvSpPr>
          <p:nvPr/>
        </p:nvSpPr>
        <p:spPr bwMode="auto">
          <a:xfrm>
            <a:off x="5010150" y="1203325"/>
            <a:ext cx="65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29030" name="TextBox 17"/>
          <p:cNvSpPr txBox="1">
            <a:spLocks noChangeArrowheads="1"/>
          </p:cNvSpPr>
          <p:nvPr/>
        </p:nvSpPr>
        <p:spPr bwMode="auto">
          <a:xfrm>
            <a:off x="5959475" y="1420813"/>
            <a:ext cx="28844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b="0">
                <a:solidFill>
                  <a:srgbClr val="000000"/>
                </a:solidFill>
              </a:rPr>
              <a:t>Color histograms: Use distribution of colors to describe image</a:t>
            </a:r>
          </a:p>
          <a:p>
            <a:pPr>
              <a:buFont typeface="Arial" charset="0"/>
              <a:buChar char="•"/>
            </a:pPr>
            <a:endParaRPr lang="en-US" sz="2400" b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b="0">
                <a:solidFill>
                  <a:srgbClr val="000000"/>
                </a:solidFill>
              </a:rPr>
              <a:t>No spatial info – invariant to translation, rotation, scale</a:t>
            </a:r>
          </a:p>
          <a:p>
            <a:endParaRPr lang="en-US" sz="2400" b="0">
              <a:solidFill>
                <a:srgbClr val="000000"/>
              </a:solidFill>
            </a:endParaRPr>
          </a:p>
        </p:txBody>
      </p:sp>
      <p:sp>
        <p:nvSpPr>
          <p:cNvPr id="129031" name="TextBox 18"/>
          <p:cNvSpPr txBox="1">
            <a:spLocks noChangeArrowheads="1"/>
          </p:cNvSpPr>
          <p:nvPr/>
        </p:nvSpPr>
        <p:spPr bwMode="auto">
          <a:xfrm>
            <a:off x="2965450" y="2620963"/>
            <a:ext cx="21177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</a:rPr>
              <a:t>Color intensity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65450" y="2662238"/>
            <a:ext cx="2336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33" name="TextBox 20"/>
          <p:cNvSpPr txBox="1">
            <a:spLocks noChangeArrowheads="1"/>
          </p:cNvSpPr>
          <p:nvPr/>
        </p:nvSpPr>
        <p:spPr bwMode="auto">
          <a:xfrm rot="-5400000">
            <a:off x="466725" y="742950"/>
            <a:ext cx="361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Pixel counts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1598613" y="1838325"/>
            <a:ext cx="1570037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2954338"/>
            <a:ext cx="6069013" cy="471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904875" y="2695575"/>
            <a:ext cx="3541713" cy="416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82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Color as a low-level cue for CBIR</a:t>
            </a:r>
          </a:p>
        </p:txBody>
      </p:sp>
    </p:spTree>
    <p:extLst>
      <p:ext uri="{BB962C8B-B14F-4D97-AF65-F5344CB8AC3E}">
        <p14:creationId xmlns:p14="http://schemas.microsoft.com/office/powerpoint/2010/main" val="12490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628650" y="168275"/>
            <a:ext cx="7772400" cy="1143000"/>
          </a:xfrm>
        </p:spPr>
        <p:txBody>
          <a:bodyPr/>
          <a:lstStyle/>
          <a:p>
            <a:r>
              <a:rPr lang="en-US" smtClean="0"/>
              <a:t>Color-based image retrieval</a:t>
            </a:r>
          </a:p>
        </p:txBody>
      </p:sp>
      <p:sp>
        <p:nvSpPr>
          <p:cNvPr id="476162" name="Content Placeholder 2"/>
          <p:cNvSpPr>
            <a:spLocks noGrp="1"/>
          </p:cNvSpPr>
          <p:nvPr>
            <p:ph idx="1"/>
          </p:nvPr>
        </p:nvSpPr>
        <p:spPr>
          <a:xfrm>
            <a:off x="336550" y="1382713"/>
            <a:ext cx="8377238" cy="4821237"/>
          </a:xfrm>
        </p:spPr>
        <p:txBody>
          <a:bodyPr/>
          <a:lstStyle/>
          <a:p>
            <a:r>
              <a:rPr lang="en-US" sz="2400" smtClean="0"/>
              <a:t>Given collection (database) of images:</a:t>
            </a:r>
          </a:p>
          <a:p>
            <a:pPr lvl="1"/>
            <a:r>
              <a:rPr lang="en-US" sz="2400" smtClean="0"/>
              <a:t>Extract and store one color histogram per image</a:t>
            </a:r>
          </a:p>
          <a:p>
            <a:pPr lvl="1">
              <a:buFontTx/>
              <a:buNone/>
            </a:pPr>
            <a:endParaRPr lang="en-US" sz="800" smtClean="0"/>
          </a:p>
          <a:p>
            <a:r>
              <a:rPr lang="en-US" sz="2400" smtClean="0"/>
              <a:t>Given new query image:</a:t>
            </a:r>
          </a:p>
          <a:p>
            <a:pPr lvl="1"/>
            <a:r>
              <a:rPr lang="en-US" sz="2400" smtClean="0"/>
              <a:t>Extract its color histogram</a:t>
            </a:r>
          </a:p>
          <a:p>
            <a:pPr lvl="1"/>
            <a:r>
              <a:rPr lang="en-US" sz="2400" smtClean="0"/>
              <a:t>For each database image:</a:t>
            </a:r>
          </a:p>
          <a:p>
            <a:pPr lvl="2"/>
            <a:r>
              <a:rPr lang="en-US" smtClean="0"/>
              <a:t>Compute intersection between query histogram and database histogram</a:t>
            </a:r>
          </a:p>
          <a:p>
            <a:pPr lvl="1"/>
            <a:r>
              <a:rPr lang="en-US" sz="2400" smtClean="0"/>
              <a:t>Sort intersection values (highest score = most similar)</a:t>
            </a:r>
          </a:p>
          <a:p>
            <a:pPr lvl="1"/>
            <a:r>
              <a:rPr lang="en-US" sz="2400" smtClean="0"/>
              <a:t>Rank database items relative to query based on this sorted order</a:t>
            </a:r>
          </a:p>
          <a:p>
            <a:pPr lvl="1">
              <a:buFontTx/>
              <a:buNone/>
            </a:pPr>
            <a:endParaRPr lang="en-US" sz="2400" smtClean="0"/>
          </a:p>
          <a:p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790428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Image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6" y="1066800"/>
            <a:ext cx="7946447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1075" name="Picture 2" descr="C:\Documents and Settings\grauman\Desktop\firstbytes\nnex\all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t="6990" r="9877" b="18826"/>
          <a:stretch>
            <a:fillRect/>
          </a:stretch>
        </p:blipFill>
        <p:spPr bwMode="auto">
          <a:xfrm>
            <a:off x="-42863" y="1125538"/>
            <a:ext cx="9215438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28650" y="168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Color-based image retrieval</a:t>
            </a:r>
          </a:p>
        </p:txBody>
      </p:sp>
      <p:sp>
        <p:nvSpPr>
          <p:cNvPr id="131077" name="Title 1"/>
          <p:cNvSpPr>
            <a:spLocks noGrp="1"/>
          </p:cNvSpPr>
          <p:nvPr>
            <p:ph type="title"/>
          </p:nvPr>
        </p:nvSpPr>
        <p:spPr>
          <a:xfrm>
            <a:off x="2673350" y="5510213"/>
            <a:ext cx="7772400" cy="1143000"/>
          </a:xfrm>
        </p:spPr>
        <p:txBody>
          <a:bodyPr/>
          <a:lstStyle/>
          <a:p>
            <a:r>
              <a:rPr lang="en-US" sz="2400" smtClean="0"/>
              <a:t>Example database</a:t>
            </a:r>
          </a:p>
        </p:txBody>
      </p:sp>
    </p:spTree>
    <p:extLst>
      <p:ext uri="{BB962C8B-B14F-4D97-AF65-F5344CB8AC3E}">
        <p14:creationId xmlns:p14="http://schemas.microsoft.com/office/powerpoint/2010/main" val="31636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7"/>
          <p:cNvSpPr>
            <a:spLocks noGrp="1"/>
          </p:cNvSpPr>
          <p:nvPr>
            <p:ph type="title"/>
          </p:nvPr>
        </p:nvSpPr>
        <p:spPr>
          <a:xfrm>
            <a:off x="628650" y="5864225"/>
            <a:ext cx="7772400" cy="1143000"/>
          </a:xfrm>
        </p:spPr>
        <p:txBody>
          <a:bodyPr/>
          <a:lstStyle/>
          <a:p>
            <a:r>
              <a:rPr lang="en-US" sz="2400" smtClean="0"/>
              <a:t>Example retrievals</a:t>
            </a:r>
          </a:p>
        </p:txBody>
      </p:sp>
      <p:pic>
        <p:nvPicPr>
          <p:cNvPr id="396291" name="Picture 3" descr="C:\Documents and Settings\grauman\Desktop\firstbytes\nnex\inters_n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41315" r="9915" b="47610"/>
          <a:stretch>
            <a:fillRect/>
          </a:stretch>
        </p:blipFill>
        <p:spPr bwMode="auto">
          <a:xfrm>
            <a:off x="774700" y="3611563"/>
            <a:ext cx="74485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292" name="Picture 4" descr="C:\Documents and Settings\grauman\Desktop\firstbytes\nnex\inters_nn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 t="38335" r="9915" b="45055"/>
          <a:stretch>
            <a:fillRect/>
          </a:stretch>
        </p:blipFill>
        <p:spPr bwMode="auto">
          <a:xfrm>
            <a:off x="701675" y="4779963"/>
            <a:ext cx="7485063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7" descr="C:\Documents and Settings\grauman\Desktop\firstbytes\nnex\inters_nn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40463" r="9915" b="48036"/>
          <a:stretch>
            <a:fillRect/>
          </a:stretch>
        </p:blipFill>
        <p:spPr bwMode="auto">
          <a:xfrm>
            <a:off x="811213" y="1055688"/>
            <a:ext cx="74485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302" name="Picture 14" descr="C:\Documents and Settings\grauman\Desktop\firstbytes\nnex\inters_nn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 t="41315" r="9915" b="46513"/>
          <a:stretch>
            <a:fillRect/>
          </a:stretch>
        </p:blipFill>
        <p:spPr bwMode="auto">
          <a:xfrm>
            <a:off x="811213" y="2333625"/>
            <a:ext cx="75215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8" descr="C:\Documents and Settings\grauman\Desktop\firstbytes\nnex\inters_nn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40240" r="9818" b="46129"/>
          <a:stretch>
            <a:fillRect/>
          </a:stretch>
        </p:blipFill>
        <p:spPr bwMode="auto">
          <a:xfrm>
            <a:off x="555625" y="7445375"/>
            <a:ext cx="76311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168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Color-based image retrieval</a:t>
            </a:r>
          </a:p>
        </p:txBody>
      </p:sp>
    </p:spTree>
    <p:extLst>
      <p:ext uri="{BB962C8B-B14F-4D97-AF65-F5344CB8AC3E}">
        <p14:creationId xmlns:p14="http://schemas.microsoft.com/office/powerpoint/2010/main" val="5649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5" descr="C:\Documents and Settings\grauman\Desktop\firstbytes\nnex\inters_n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 t="40463" r="10236" b="43777"/>
          <a:stretch>
            <a:fillRect/>
          </a:stretch>
        </p:blipFill>
        <p:spPr bwMode="auto">
          <a:xfrm>
            <a:off x="847725" y="1128713"/>
            <a:ext cx="73755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8" descr="C:\Documents and Settings\grauman\Desktop\firstbytes\nnex\inters_nn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40240" r="9818" b="46129"/>
          <a:stretch>
            <a:fillRect/>
          </a:stretch>
        </p:blipFill>
        <p:spPr bwMode="auto">
          <a:xfrm>
            <a:off x="701675" y="4268788"/>
            <a:ext cx="76311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12" descr="C:\Documents and Settings\grauman\Desktop\firstbytes\nnex\inters_nn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38760" r="8638" b="43777"/>
          <a:stretch>
            <a:fillRect/>
          </a:stretch>
        </p:blipFill>
        <p:spPr bwMode="auto">
          <a:xfrm>
            <a:off x="701675" y="2552700"/>
            <a:ext cx="77406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itle 17"/>
          <p:cNvSpPr>
            <a:spLocks noGrp="1"/>
          </p:cNvSpPr>
          <p:nvPr>
            <p:ph type="title"/>
          </p:nvPr>
        </p:nvSpPr>
        <p:spPr>
          <a:xfrm>
            <a:off x="628650" y="5864225"/>
            <a:ext cx="7772400" cy="1143000"/>
          </a:xfrm>
        </p:spPr>
        <p:txBody>
          <a:bodyPr/>
          <a:lstStyle/>
          <a:p>
            <a:r>
              <a:rPr lang="en-US" sz="2400" smtClean="0"/>
              <a:t>Example retrievals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168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Color-based image retrieval</a:t>
            </a:r>
          </a:p>
        </p:txBody>
      </p:sp>
    </p:spTree>
    <p:extLst>
      <p:ext uri="{BB962C8B-B14F-4D97-AF65-F5344CB8AC3E}">
        <p14:creationId xmlns:p14="http://schemas.microsoft.com/office/powerpoint/2010/main" val="31000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8" r="30580" b="17406"/>
          <a:stretch>
            <a:fillRect/>
          </a:stretch>
        </p:blipFill>
        <p:spPr bwMode="auto">
          <a:xfrm>
            <a:off x="179388" y="100013"/>
            <a:ext cx="8748712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3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Of </a:t>
            </a:r>
            <a:r>
              <a:rPr lang="en-US" dirty="0"/>
              <a:t>Grayscale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627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14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the cluster in the middle</a:t>
            </a:r>
          </a:p>
          <a:p>
            <a:r>
              <a:rPr lang="en-US" dirty="0" smtClean="0"/>
              <a:t>Not a lot of very bright or very dark pixels</a:t>
            </a:r>
          </a:p>
          <a:p>
            <a:r>
              <a:rPr lang="en-US" dirty="0" smtClean="0"/>
              <a:t>Apply a Histogram Equalization filter to the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598"/>
            <a:ext cx="4343400" cy="309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21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algorithm to try and improve the local contrast of an image without altering overall contrast to a significant degree</a:t>
            </a:r>
          </a:p>
          <a:p>
            <a:r>
              <a:rPr lang="en-US" dirty="0" smtClean="0"/>
              <a:t>Spread out the clumps of </a:t>
            </a:r>
            <a:r>
              <a:rPr lang="en-US" dirty="0" smtClean="0"/>
              <a:t>intensities </a:t>
            </a:r>
            <a:r>
              <a:rPr lang="en-US" dirty="0" smtClean="0"/>
              <a:t>to </a:t>
            </a:r>
            <a:r>
              <a:rPr lang="en-US" dirty="0" smtClean="0"/>
              <a:t>improve the contrast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</a:t>
            </a:r>
            <a:r>
              <a:rPr lang="en-US" dirty="0" smtClean="0"/>
              <a:t>Equalization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color model with only 10 shades of gray 0 - 9</a:t>
            </a:r>
          </a:p>
          <a:p>
            <a:r>
              <a:rPr lang="en-US" dirty="0" smtClean="0"/>
              <a:t>Consider a simple image with only 25 pixels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3733800" cy="386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6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 1: count the number of pixels with each intensity</a:t>
            </a:r>
          </a:p>
          <a:p>
            <a:pPr marL="0" indent="0">
              <a:buNone/>
            </a:pPr>
            <a:r>
              <a:rPr lang="en-US" dirty="0" smtClean="0"/>
              <a:t>intensity	count</a:t>
            </a:r>
          </a:p>
          <a:p>
            <a:pPr marL="0" indent="0">
              <a:buNone/>
            </a:pPr>
            <a:r>
              <a:rPr lang="en-US" dirty="0" smtClean="0"/>
              <a:t>	0 	  3</a:t>
            </a:r>
          </a:p>
          <a:p>
            <a:pPr marL="0" indent="0">
              <a:buNone/>
            </a:pPr>
            <a:r>
              <a:rPr lang="en-US" dirty="0" smtClean="0"/>
              <a:t>	1	  6 </a:t>
            </a:r>
          </a:p>
          <a:p>
            <a:pPr marL="0" indent="0">
              <a:buNone/>
            </a:pPr>
            <a:r>
              <a:rPr lang="en-US" dirty="0" smtClean="0"/>
              <a:t>	2	  4</a:t>
            </a:r>
          </a:p>
          <a:p>
            <a:pPr marL="0" indent="0">
              <a:buNone/>
            </a:pPr>
            <a:r>
              <a:rPr lang="en-US" dirty="0" smtClean="0"/>
              <a:t>	3	  2</a:t>
            </a:r>
          </a:p>
          <a:p>
            <a:pPr marL="0" indent="0">
              <a:buNone/>
            </a:pPr>
            <a:r>
              <a:rPr lang="en-US" dirty="0" smtClean="0"/>
              <a:t>	4	  2</a:t>
            </a:r>
          </a:p>
          <a:p>
            <a:pPr marL="0" indent="0">
              <a:buNone/>
            </a:pPr>
            <a:r>
              <a:rPr lang="en-US" dirty="0" smtClean="0"/>
              <a:t>	5	  1</a:t>
            </a:r>
          </a:p>
          <a:p>
            <a:pPr marL="0" indent="0">
              <a:buNone/>
            </a:pPr>
            <a:r>
              <a:rPr lang="en-US" dirty="0" smtClean="0"/>
              <a:t>	6	 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7	  1		What must the sum of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8	  1		counts be?</a:t>
            </a:r>
          </a:p>
          <a:p>
            <a:pPr marL="0" indent="0">
              <a:buNone/>
            </a:pPr>
            <a:r>
              <a:rPr lang="en-US" dirty="0" smtClean="0"/>
              <a:t>	9	  4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2667000" cy="27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8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Normalize the counts to fractions or percentages</a:t>
            </a:r>
          </a:p>
          <a:p>
            <a:pPr marL="0" indent="0">
              <a:buNone/>
            </a:pPr>
            <a:r>
              <a:rPr lang="en-US" dirty="0" smtClean="0"/>
              <a:t>intensity    count	fraction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0 	  </a:t>
            </a:r>
            <a:r>
              <a:rPr lang="en-US" dirty="0" smtClean="0"/>
              <a:t>3	3/25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1	  6 </a:t>
            </a:r>
            <a:r>
              <a:rPr lang="en-US" dirty="0" smtClean="0"/>
              <a:t>	6/25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	  </a:t>
            </a:r>
            <a:r>
              <a:rPr lang="en-US" dirty="0" smtClean="0"/>
              <a:t>4	4/25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3	  </a:t>
            </a:r>
            <a:r>
              <a:rPr lang="en-US" dirty="0" smtClean="0"/>
              <a:t>2	2/25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4	  </a:t>
            </a:r>
            <a:r>
              <a:rPr lang="en-US" dirty="0" smtClean="0"/>
              <a:t>2	2/25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5	  </a:t>
            </a:r>
            <a:r>
              <a:rPr lang="en-US" dirty="0" smtClean="0"/>
              <a:t>1	1/25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6	  </a:t>
            </a:r>
            <a:r>
              <a:rPr lang="en-US" dirty="0" smtClean="0"/>
              <a:t>1	1/25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7	  </a:t>
            </a:r>
            <a:r>
              <a:rPr lang="en-US" dirty="0" smtClean="0"/>
              <a:t>1	1/25</a:t>
            </a:r>
          </a:p>
          <a:p>
            <a:pPr marL="0" indent="0">
              <a:buNone/>
            </a:pPr>
            <a:r>
              <a:rPr lang="en-US" dirty="0"/>
              <a:t>	8	  </a:t>
            </a:r>
            <a:r>
              <a:rPr lang="en-US" dirty="0" smtClean="0"/>
              <a:t>1	1/25</a:t>
            </a:r>
          </a:p>
          <a:p>
            <a:pPr marL="0" indent="0">
              <a:buNone/>
            </a:pPr>
            <a:r>
              <a:rPr lang="en-US" dirty="0"/>
              <a:t>	9	  </a:t>
            </a:r>
            <a:r>
              <a:rPr lang="en-US" dirty="0" smtClean="0"/>
              <a:t>4	4/25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2057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divide by 25?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60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549</Words>
  <Application>Microsoft Office PowerPoint</Application>
  <PresentationFormat>On-screen Show (4:3)</PresentationFormat>
  <Paragraphs>205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CS324e - Elements of Graphics and Visualization</vt:lpstr>
      <vt:lpstr>Color Histogram</vt:lpstr>
      <vt:lpstr>Sample Image</vt:lpstr>
      <vt:lpstr>Histogram Of Grayscale</vt:lpstr>
      <vt:lpstr>Histogram Equalization</vt:lpstr>
      <vt:lpstr>Histogram Equalization</vt:lpstr>
      <vt:lpstr>Histogram Equalization Example</vt:lpstr>
      <vt:lpstr>Histogram Equalization Example</vt:lpstr>
      <vt:lpstr>Histogram Equalization Example</vt:lpstr>
      <vt:lpstr>Histogram Equalization Example</vt:lpstr>
      <vt:lpstr>Histogram Equalization Example</vt:lpstr>
      <vt:lpstr>Histogram Equalization Example</vt:lpstr>
      <vt:lpstr>Histogram Equalization Example</vt:lpstr>
      <vt:lpstr>Histogram Equalization Example</vt:lpstr>
      <vt:lpstr>Recall Actual Image</vt:lpstr>
      <vt:lpstr>Resulting Histogram</vt:lpstr>
      <vt:lpstr>Resulting Image</vt:lpstr>
      <vt:lpstr>Comparison</vt:lpstr>
      <vt:lpstr>Example 2</vt:lpstr>
      <vt:lpstr>Original Histogram</vt:lpstr>
      <vt:lpstr>Resulting Histogram</vt:lpstr>
      <vt:lpstr>Resulting Image</vt:lpstr>
      <vt:lpstr>Comparison</vt:lpstr>
      <vt:lpstr>Histogram Equalization on Color Images</vt:lpstr>
      <vt:lpstr>Histograms</vt:lpstr>
      <vt:lpstr>Example of Color Histogram Equalization</vt:lpstr>
      <vt:lpstr>Color as a low-level cue for  Color Based Image Retreival</vt:lpstr>
      <vt:lpstr>PowerPoint Presentation</vt:lpstr>
      <vt:lpstr>Color-based image retrieval</vt:lpstr>
      <vt:lpstr>Example database</vt:lpstr>
      <vt:lpstr>Example retrievals</vt:lpstr>
      <vt:lpstr>Example retrievals</vt:lpstr>
      <vt:lpstr>PowerPoint Presentation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170</cp:revision>
  <dcterms:created xsi:type="dcterms:W3CDTF">2012-01-17T18:47:14Z</dcterms:created>
  <dcterms:modified xsi:type="dcterms:W3CDTF">2012-08-22T22:04:06Z</dcterms:modified>
</cp:coreProperties>
</file>