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0"/>
  </p:notesMasterIdLst>
  <p:sldIdLst>
    <p:sldId id="410" r:id="rId2"/>
    <p:sldId id="558" r:id="rId3"/>
    <p:sldId id="377" r:id="rId4"/>
    <p:sldId id="559" r:id="rId5"/>
    <p:sldId id="438" r:id="rId6"/>
    <p:sldId id="301" r:id="rId7"/>
    <p:sldId id="429" r:id="rId8"/>
    <p:sldId id="432" r:id="rId9"/>
    <p:sldId id="398" r:id="rId10"/>
    <p:sldId id="401" r:id="rId11"/>
    <p:sldId id="259" r:id="rId12"/>
    <p:sldId id="260" r:id="rId13"/>
    <p:sldId id="513" r:id="rId14"/>
    <p:sldId id="612" r:id="rId15"/>
    <p:sldId id="436" r:id="rId16"/>
    <p:sldId id="457" r:id="rId17"/>
    <p:sldId id="415" r:id="rId18"/>
    <p:sldId id="299" r:id="rId19"/>
    <p:sldId id="300" r:id="rId20"/>
    <p:sldId id="304" r:id="rId21"/>
    <p:sldId id="374" r:id="rId22"/>
    <p:sldId id="328" r:id="rId23"/>
    <p:sldId id="446" r:id="rId24"/>
    <p:sldId id="444" r:id="rId25"/>
    <p:sldId id="463" r:id="rId26"/>
    <p:sldId id="478" r:id="rId27"/>
    <p:sldId id="479" r:id="rId28"/>
    <p:sldId id="480" r:id="rId29"/>
    <p:sldId id="604" r:id="rId30"/>
    <p:sldId id="562" r:id="rId31"/>
    <p:sldId id="553" r:id="rId32"/>
    <p:sldId id="550" r:id="rId33"/>
    <p:sldId id="543" r:id="rId34"/>
    <p:sldId id="600" r:id="rId35"/>
    <p:sldId id="462" r:id="rId36"/>
    <p:sldId id="452" r:id="rId37"/>
    <p:sldId id="609" r:id="rId38"/>
    <p:sldId id="544" r:id="rId39"/>
    <p:sldId id="538" r:id="rId40"/>
    <p:sldId id="546" r:id="rId41"/>
    <p:sldId id="545" r:id="rId42"/>
    <p:sldId id="547" r:id="rId43"/>
    <p:sldId id="539" r:id="rId44"/>
    <p:sldId id="563" r:id="rId45"/>
    <p:sldId id="548" r:id="rId46"/>
    <p:sldId id="400" r:id="rId47"/>
    <p:sldId id="556" r:id="rId48"/>
    <p:sldId id="610" r:id="rId49"/>
    <p:sldId id="367" r:id="rId50"/>
    <p:sldId id="619" r:id="rId51"/>
    <p:sldId id="353" r:id="rId52"/>
    <p:sldId id="518" r:id="rId53"/>
    <p:sldId id="354" r:id="rId54"/>
    <p:sldId id="565" r:id="rId55"/>
    <p:sldId id="566" r:id="rId56"/>
    <p:sldId id="567" r:id="rId57"/>
    <p:sldId id="523" r:id="rId58"/>
    <p:sldId id="621" r:id="rId59"/>
    <p:sldId id="456" r:id="rId60"/>
    <p:sldId id="461" r:id="rId61"/>
    <p:sldId id="501" r:id="rId62"/>
    <p:sldId id="606" r:id="rId63"/>
    <p:sldId id="601" r:id="rId64"/>
    <p:sldId id="551" r:id="rId65"/>
    <p:sldId id="598" r:id="rId66"/>
    <p:sldId id="607" r:id="rId67"/>
    <p:sldId id="608" r:id="rId68"/>
    <p:sldId id="521" r:id="rId69"/>
    <p:sldId id="611" r:id="rId70"/>
    <p:sldId id="355" r:id="rId71"/>
    <p:sldId id="580" r:id="rId72"/>
    <p:sldId id="620" r:id="rId73"/>
    <p:sldId id="613" r:id="rId74"/>
    <p:sldId id="615" r:id="rId75"/>
    <p:sldId id="616" r:id="rId76"/>
    <p:sldId id="618" r:id="rId77"/>
    <p:sldId id="594" r:id="rId78"/>
    <p:sldId id="498" r:id="rId79"/>
    <p:sldId id="577" r:id="rId80"/>
    <p:sldId id="614" r:id="rId81"/>
    <p:sldId id="568" r:id="rId82"/>
    <p:sldId id="617" r:id="rId83"/>
    <p:sldId id="524" r:id="rId84"/>
    <p:sldId id="359" r:id="rId85"/>
    <p:sldId id="583" r:id="rId86"/>
    <p:sldId id="582" r:id="rId87"/>
    <p:sldId id="579" r:id="rId88"/>
    <p:sldId id="584" r:id="rId89"/>
    <p:sldId id="586" r:id="rId90"/>
    <p:sldId id="392" r:id="rId91"/>
    <p:sldId id="499" r:id="rId92"/>
    <p:sldId id="394" r:id="rId93"/>
    <p:sldId id="549" r:id="rId94"/>
    <p:sldId id="515" r:id="rId95"/>
    <p:sldId id="605" r:id="rId96"/>
    <p:sldId id="552" r:id="rId97"/>
    <p:sldId id="592" r:id="rId98"/>
    <p:sldId id="595" r:id="rId9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7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126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printerSettings" Target="printerSettings/printerSettings1.bin"/><Relationship Id="rId102" Type="http://schemas.openxmlformats.org/officeDocument/2006/relationships/presProps" Target="presProps.xml"/><Relationship Id="rId103" Type="http://schemas.openxmlformats.org/officeDocument/2006/relationships/viewProps" Target="viewProps.xml"/><Relationship Id="rId104" Type="http://schemas.openxmlformats.org/officeDocument/2006/relationships/theme" Target="theme/theme1.xml"/><Relationship Id="rId10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71780-020F-4449-ADD9-16163682AB0F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2ABEC-2478-0944-B382-0B8D23099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66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D3EFEA-9C2D-9243-9D51-53090BE3ADBF}" type="slidenum">
              <a:rPr lang="en-US"/>
              <a:pPr/>
              <a:t>2</a:t>
            </a:fld>
            <a:endParaRPr lang="en-US"/>
          </a:p>
        </p:txBody>
      </p:sp>
      <p:sp>
        <p:nvSpPr>
          <p:cNvPr id="7065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4A12EF-874D-0D4E-B7FD-785409825519}" type="slidenum">
              <a:rPr lang="en-US"/>
              <a:pPr/>
              <a:t>18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0BC881-E4BE-174E-BAC8-1B369BB7E071}" type="slidenum">
              <a:rPr lang="en-US"/>
              <a:pPr/>
              <a:t>19</a:t>
            </a:fld>
            <a:endParaRPr lang="en-US"/>
          </a:p>
        </p:txBody>
      </p:sp>
      <p:sp>
        <p:nvSpPr>
          <p:cNvPr id="3932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55E37A-B0AC-BB47-9E55-191FE8CE41CD}" type="slidenum">
              <a:rPr lang="en-US"/>
              <a:pPr/>
              <a:t>20</a:t>
            </a:fld>
            <a:endParaRPr lang="en-US"/>
          </a:p>
        </p:txBody>
      </p:sp>
      <p:sp>
        <p:nvSpPr>
          <p:cNvPr id="4014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C6F8A43-743B-F040-A32A-778A9F74F97C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248834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88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362682-04DE-2D49-8A0A-2618D4E3E512}" type="slidenum">
              <a:rPr lang="en-US"/>
              <a:pPr/>
              <a:t>22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D3EFEA-9C2D-9243-9D51-53090BE3ADBF}" type="slidenum">
              <a:rPr lang="en-US"/>
              <a:pPr/>
              <a:t>25</a:t>
            </a:fld>
            <a:endParaRPr lang="en-US"/>
          </a:p>
        </p:txBody>
      </p:sp>
      <p:sp>
        <p:nvSpPr>
          <p:cNvPr id="7065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4C54BC-2E0B-7341-9FD1-21514E065477}" type="slidenum">
              <a:rPr lang="en-US"/>
              <a:pPr/>
              <a:t>26</a:t>
            </a:fld>
            <a:endParaRPr lang="en-US"/>
          </a:p>
        </p:txBody>
      </p:sp>
      <p:sp>
        <p:nvSpPr>
          <p:cNvPr id="6277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77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F671FB-50CD-A343-9635-ACD91D5BD9F6}" type="slidenum">
              <a:rPr lang="en-US"/>
              <a:pPr/>
              <a:t>27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EEA532-C49A-3A4A-AB3C-4535C799535A}" type="slidenum">
              <a:rPr lang="en-US"/>
              <a:pPr/>
              <a:t>28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F671FB-50CD-A343-9635-ACD91D5BD9F6}" type="slidenum">
              <a:rPr lang="en-US"/>
              <a:pPr/>
              <a:t>30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935A52-DEF1-2040-B8A2-9141E2EC15C0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32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33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F671FB-50CD-A343-9635-ACD91D5BD9F6}" type="slidenum">
              <a:rPr lang="en-US"/>
              <a:pPr/>
              <a:t>34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642059-0CDC-1245-AE85-73A66FF4C35E}" type="slidenum">
              <a:rPr lang="en-US"/>
              <a:pPr/>
              <a:t>35</a:t>
            </a:fld>
            <a:endParaRPr lang="en-US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F671FB-50CD-A343-9635-ACD91D5BD9F6}" type="slidenum">
              <a:rPr lang="en-US"/>
              <a:pPr/>
              <a:t>37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38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39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40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41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42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D3EFEA-9C2D-9243-9D51-53090BE3ADBF}" type="slidenum">
              <a:rPr lang="en-US"/>
              <a:pPr/>
              <a:t>4</a:t>
            </a:fld>
            <a:endParaRPr lang="en-US"/>
          </a:p>
        </p:txBody>
      </p:sp>
      <p:sp>
        <p:nvSpPr>
          <p:cNvPr id="7065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43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44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45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06C6E3-6284-1144-966C-E7D46015AE2E}" type="slidenum">
              <a:rPr lang="en-US"/>
              <a:pPr/>
              <a:t>49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C8676C-A8DA-2046-9C8F-C9B25493A40C}" type="slidenum">
              <a:rPr lang="en-US"/>
              <a:pPr/>
              <a:t>50</a:t>
            </a:fld>
            <a:endParaRPr lang="en-US"/>
          </a:p>
        </p:txBody>
      </p:sp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388F2A-FA63-8949-9D8C-7D421E29D857}" type="slidenum">
              <a:rPr lang="en-US"/>
              <a:pPr/>
              <a:t>51</a:t>
            </a:fld>
            <a:endParaRPr lang="en-US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06C6E3-6284-1144-966C-E7D46015AE2E}" type="slidenum">
              <a:rPr lang="en-US"/>
              <a:pPr/>
              <a:t>52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EE2B3-BEA7-E746-A1A3-6CB9434A7847}" type="slidenum">
              <a:rPr lang="en-US"/>
              <a:pPr/>
              <a:t>53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EE2B3-BEA7-E746-A1A3-6CB9434A7847}" type="slidenum">
              <a:rPr lang="en-US"/>
              <a:pPr/>
              <a:t>54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EE2B3-BEA7-E746-A1A3-6CB9434A7847}" type="slidenum">
              <a:rPr lang="en-US"/>
              <a:pPr/>
              <a:t>55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4A12EF-874D-0D4E-B7FD-785409825519}" type="slidenum">
              <a:rPr lang="en-US"/>
              <a:pPr/>
              <a:t>5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EE2B3-BEA7-E746-A1A3-6CB9434A7847}" type="slidenum">
              <a:rPr lang="en-US"/>
              <a:pPr/>
              <a:t>56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F671FB-50CD-A343-9635-ACD91D5BD9F6}" type="slidenum">
              <a:rPr lang="en-US"/>
              <a:pPr/>
              <a:t>62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919EAA-5415-7D45-A4B9-57FB82BA6D5D}" type="slidenum">
              <a:rPr lang="en-US"/>
              <a:pPr/>
              <a:t>64</a:t>
            </a:fld>
            <a:endParaRPr lang="en-US"/>
          </a:p>
        </p:txBody>
      </p:sp>
      <p:sp>
        <p:nvSpPr>
          <p:cNvPr id="50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919EAA-5415-7D45-A4B9-57FB82BA6D5D}" type="slidenum">
              <a:rPr lang="en-US"/>
              <a:pPr/>
              <a:t>65</a:t>
            </a:fld>
            <a:endParaRPr lang="en-US"/>
          </a:p>
        </p:txBody>
      </p:sp>
      <p:sp>
        <p:nvSpPr>
          <p:cNvPr id="50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919EAA-5415-7D45-A4B9-57FB82BA6D5D}" type="slidenum">
              <a:rPr lang="en-US"/>
              <a:pPr/>
              <a:t>66</a:t>
            </a:fld>
            <a:endParaRPr lang="en-US"/>
          </a:p>
        </p:txBody>
      </p:sp>
      <p:sp>
        <p:nvSpPr>
          <p:cNvPr id="50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919EAA-5415-7D45-A4B9-57FB82BA6D5D}" type="slidenum">
              <a:rPr lang="en-US"/>
              <a:pPr/>
              <a:t>67</a:t>
            </a:fld>
            <a:endParaRPr lang="en-US"/>
          </a:p>
        </p:txBody>
      </p:sp>
      <p:sp>
        <p:nvSpPr>
          <p:cNvPr id="50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06C6E3-6284-1144-966C-E7D46015AE2E}" type="slidenum">
              <a:rPr lang="en-US"/>
              <a:pPr/>
              <a:t>68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06C6E3-6284-1144-966C-E7D46015AE2E}" type="slidenum">
              <a:rPr lang="en-US"/>
              <a:pPr/>
              <a:t>69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EE2B3-BEA7-E746-A1A3-6CB9434A7847}" type="slidenum">
              <a:rPr lang="en-US"/>
              <a:pPr/>
              <a:t>70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EE2B3-BEA7-E746-A1A3-6CB9434A7847}" type="slidenum">
              <a:rPr lang="en-US"/>
              <a:pPr/>
              <a:t>71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6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EE2B3-BEA7-E746-A1A3-6CB9434A7847}" type="slidenum">
              <a:rPr lang="en-US"/>
              <a:pPr/>
              <a:t>72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FB432E-0DFE-7B4F-9EC3-D58FE577791A}" type="slidenum">
              <a:rPr lang="en-US"/>
              <a:pPr/>
              <a:t>73</a:t>
            </a:fld>
            <a:endParaRPr lang="en-US"/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EE2B3-BEA7-E746-A1A3-6CB9434A7847}" type="slidenum">
              <a:rPr lang="en-US"/>
              <a:pPr/>
              <a:t>76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EE2B3-BEA7-E746-A1A3-6CB9434A7847}" type="slidenum">
              <a:rPr lang="en-US"/>
              <a:pPr/>
              <a:t>80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362682-04DE-2D49-8A0A-2618D4E3E512}" type="slidenum">
              <a:rPr lang="en-US"/>
              <a:pPr/>
              <a:t>83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9B2ECB3-3D3A-5B4D-A401-F57DF73EE8E9}" type="slidenum">
              <a:rPr lang="en-US" sz="1200"/>
              <a:pPr/>
              <a:t>95</a:t>
            </a:fld>
            <a:endParaRPr lang="en-US" sz="1200"/>
          </a:p>
        </p:txBody>
      </p:sp>
      <p:sp>
        <p:nvSpPr>
          <p:cNvPr id="7219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19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A2D3394-374C-5749-8C7A-E3BB778CBF0F}" type="slidenum">
              <a:rPr lang="en-US" sz="1200"/>
              <a:pPr/>
              <a:t>96</a:t>
            </a:fld>
            <a:endParaRPr lang="en-US" sz="1200"/>
          </a:p>
        </p:txBody>
      </p:sp>
      <p:sp>
        <p:nvSpPr>
          <p:cNvPr id="248834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88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E33CFD-8B4D-7149-8D50-1F48612C9841}" type="slidenum">
              <a:rPr lang="en-US"/>
              <a:pPr/>
              <a:t>11</a:t>
            </a:fld>
            <a:endParaRPr lang="en-US"/>
          </a:p>
        </p:txBody>
      </p:sp>
      <p:sp>
        <p:nvSpPr>
          <p:cNvPr id="686082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08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2348BE-24D7-8442-9A73-D38E41AE461D}" type="slidenum">
              <a:rPr lang="en-US"/>
              <a:pPr/>
              <a:t>12</a:t>
            </a:fld>
            <a:endParaRPr lang="en-US"/>
          </a:p>
        </p:txBody>
      </p:sp>
      <p:sp>
        <p:nvSpPr>
          <p:cNvPr id="688130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813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81A8F6-5BFC-5E44-B3B2-A31A40AFC84A}" type="slidenum">
              <a:rPr lang="en-US"/>
              <a:pPr/>
              <a:t>13</a:t>
            </a:fld>
            <a:endParaRPr lang="en-US"/>
          </a:p>
        </p:txBody>
      </p:sp>
      <p:sp>
        <p:nvSpPr>
          <p:cNvPr id="692226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22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935A52-DEF1-2040-B8A2-9141E2EC15C0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0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90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02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7CB8C0A-3026-CD4C-8DBB-FF24A980D8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4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58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4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44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14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0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54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84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DC6EC-E6EC-F74C-ADD8-F4BD72EB30AE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2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jpeg"/><Relationship Id="rId8" Type="http://schemas.openxmlformats.org/officeDocument/2006/relationships/image" Target="../media/image16.jpeg"/><Relationship Id="rId9" Type="http://schemas.openxmlformats.org/officeDocument/2006/relationships/image" Target="../media/image17.jpg"/><Relationship Id="rId10" Type="http://schemas.openxmlformats.org/officeDocument/2006/relationships/image" Target="../media/image18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8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9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2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7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3.e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4.em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8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texas.edu/users/phylo" TargetMode="External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8.jpg"/><Relationship Id="rId7" Type="http://schemas.openxmlformats.org/officeDocument/2006/relationships/image" Target="../media/image17.jpg"/><Relationship Id="rId8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emf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From Gene Trees to Species Trees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Tandy Warnow</a:t>
            </a:r>
          </a:p>
          <a:p>
            <a:r>
              <a:rPr lang="en-US" dirty="0" smtClean="0"/>
              <a:t>The University of Texas at Austin</a:t>
            </a:r>
          </a:p>
        </p:txBody>
      </p:sp>
      <p:pic>
        <p:nvPicPr>
          <p:cNvPr id="4" name="Picture 2" descr="nature-reviews-tree-of-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13" y="230515"/>
            <a:ext cx="2321153" cy="200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531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error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85310" y="2076336"/>
            <a:ext cx="0" cy="24427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34160" y="4519079"/>
            <a:ext cx="66190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46198" y="4714510"/>
            <a:ext cx="23447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Data</a:t>
            </a:r>
            <a:endParaRPr lang="en-US" sz="3200" dirty="0"/>
          </a:p>
        </p:txBody>
      </p:sp>
      <p:sp>
        <p:nvSpPr>
          <p:cNvPr id="10" name="Freeform 9"/>
          <p:cNvSpPr/>
          <p:nvPr/>
        </p:nvSpPr>
        <p:spPr>
          <a:xfrm>
            <a:off x="2149374" y="2149614"/>
            <a:ext cx="6301575" cy="2272554"/>
          </a:xfrm>
          <a:custGeom>
            <a:avLst/>
            <a:gdLst>
              <a:gd name="connsiteX0" fmla="*/ 0 w 6301575"/>
              <a:gd name="connsiteY0" fmla="*/ 0 h 2272554"/>
              <a:gd name="connsiteX1" fmla="*/ 512919 w 6301575"/>
              <a:gd name="connsiteY1" fmla="*/ 1587782 h 2272554"/>
              <a:gd name="connsiteX2" fmla="*/ 2564595 w 6301575"/>
              <a:gd name="connsiteY2" fmla="*/ 2174040 h 2272554"/>
              <a:gd name="connsiteX3" fmla="*/ 6301575 w 6301575"/>
              <a:gd name="connsiteY3" fmla="*/ 2271750 h 227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1575" h="2272554">
                <a:moveTo>
                  <a:pt x="0" y="0"/>
                </a:moveTo>
                <a:cubicBezTo>
                  <a:pt x="42743" y="612721"/>
                  <a:pt x="85487" y="1225442"/>
                  <a:pt x="512919" y="1587782"/>
                </a:cubicBezTo>
                <a:cubicBezTo>
                  <a:pt x="940351" y="1950122"/>
                  <a:pt x="1599819" y="2060045"/>
                  <a:pt x="2564595" y="2174040"/>
                </a:cubicBezTo>
                <a:cubicBezTo>
                  <a:pt x="3529371" y="2288035"/>
                  <a:pt x="6301575" y="2271750"/>
                  <a:pt x="6301575" y="227175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49374" y="5676125"/>
            <a:ext cx="3965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Data are sites in an alignment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4877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/>
              <a:t>Statistical consistency, exponential convergence, and absolute fast convergence (afc)</a:t>
            </a:r>
            <a:endParaRPr lang="en-US" sz="4000"/>
          </a:p>
        </p:txBody>
      </p:sp>
      <p:pic>
        <p:nvPicPr>
          <p:cNvPr id="685059" name="Picture 3" descr="convergenc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781800" cy="472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7108" name="Picture 4" descr="n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24" y="401015"/>
            <a:ext cx="7168241" cy="452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7109" name="AutoShape 5"/>
          <p:cNvSpPr>
            <a:spLocks noChangeArrowheads="1"/>
          </p:cNvSpPr>
          <p:nvPr/>
        </p:nvSpPr>
        <p:spPr bwMode="auto">
          <a:xfrm rot="10800000">
            <a:off x="3070181" y="4126916"/>
            <a:ext cx="1025525" cy="123825"/>
          </a:xfrm>
          <a:prstGeom prst="rightArrow">
            <a:avLst>
              <a:gd name="adj1" fmla="val 50000"/>
              <a:gd name="adj2" fmla="val 207051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80794" y="5508034"/>
            <a:ext cx="8135076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Neighbor Joining (and many other distance-based methods) are statistically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consistent under Jukes-Cantor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 smtClean="0"/>
              <a:t>Neighbor Joining </a:t>
            </a:r>
            <a:r>
              <a:rPr lang="en-US" sz="3600" b="0" dirty="0"/>
              <a:t>on large diameter trees</a:t>
            </a:r>
            <a:endParaRPr lang="en-US" sz="2400" i="1" dirty="0"/>
          </a:p>
        </p:txBody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0" y="1219200"/>
            <a:ext cx="3276600" cy="4267200"/>
          </a:xfrm>
        </p:spPr>
        <p:txBody>
          <a:bodyPr/>
          <a:lstStyle/>
          <a:p>
            <a:pPr marL="166688" indent="-166688">
              <a:lnSpc>
                <a:spcPct val="90000"/>
              </a:lnSpc>
              <a:buFontTx/>
              <a:buNone/>
            </a:pPr>
            <a:endParaRPr lang="en-US" sz="2400"/>
          </a:p>
          <a:p>
            <a:pPr marL="166688" indent="-166688">
              <a:lnSpc>
                <a:spcPct val="90000"/>
              </a:lnSpc>
              <a:buFontTx/>
              <a:buNone/>
            </a:pPr>
            <a:r>
              <a:rPr lang="en-US" sz="2400" b="0">
                <a:solidFill>
                  <a:schemeClr val="accent2"/>
                </a:solidFill>
              </a:rPr>
              <a:t>Simulation study</a:t>
            </a:r>
            <a:r>
              <a:rPr lang="en-US" sz="2400"/>
              <a:t> </a:t>
            </a:r>
            <a:r>
              <a:rPr lang="en-US" sz="2400" b="0"/>
              <a:t>based upon fixed edge lengths, K2P model of evolution, sequence lengths fixed to 1000 nucleotides.</a:t>
            </a:r>
          </a:p>
          <a:p>
            <a:pPr marL="166688" indent="-166688">
              <a:lnSpc>
                <a:spcPct val="90000"/>
              </a:lnSpc>
              <a:buFontTx/>
              <a:buNone/>
            </a:pPr>
            <a:r>
              <a:rPr lang="en-US" sz="2400" b="0"/>
              <a:t>Error rates reflect proportion of incorrect edges in inferred trees.</a:t>
            </a:r>
          </a:p>
          <a:p>
            <a:pPr marL="166688" indent="-166688">
              <a:lnSpc>
                <a:spcPct val="90000"/>
              </a:lnSpc>
              <a:buFontTx/>
              <a:buNone/>
            </a:pPr>
            <a:endParaRPr lang="en-US" sz="2400" b="0"/>
          </a:p>
          <a:p>
            <a:pPr marL="166688" indent="-166688">
              <a:lnSpc>
                <a:spcPct val="90000"/>
              </a:lnSpc>
              <a:buFontTx/>
              <a:buNone/>
            </a:pPr>
            <a:r>
              <a:rPr lang="en-US" sz="1800" b="0" i="1"/>
              <a:t>[Nakhleh et al. ISMB 2001]</a:t>
            </a:r>
          </a:p>
        </p:txBody>
      </p:sp>
      <p:pic>
        <p:nvPicPr>
          <p:cNvPr id="691204" name="Picture 4" descr="tandyf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5181600" cy="455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1205" name="Rectangle 5"/>
          <p:cNvSpPr>
            <a:spLocks noChangeArrowheads="1"/>
          </p:cNvSpPr>
          <p:nvPr/>
        </p:nvSpPr>
        <p:spPr bwMode="auto">
          <a:xfrm>
            <a:off x="727075" y="1836738"/>
            <a:ext cx="541338" cy="419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3276600" y="1993900"/>
            <a:ext cx="2209800" cy="10541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1207" name="Rectangle 7"/>
          <p:cNvSpPr>
            <a:spLocks noChangeArrowheads="1"/>
          </p:cNvSpPr>
          <p:nvPr/>
        </p:nvSpPr>
        <p:spPr bwMode="auto">
          <a:xfrm>
            <a:off x="1419225" y="3670300"/>
            <a:ext cx="4137025" cy="2182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1208" name="Group 8"/>
          <p:cNvGrpSpPr>
            <a:grpSpLocks/>
          </p:cNvGrpSpPr>
          <p:nvPr/>
        </p:nvGrpSpPr>
        <p:grpSpPr bwMode="auto">
          <a:xfrm>
            <a:off x="1495425" y="3998913"/>
            <a:ext cx="4014788" cy="1657350"/>
            <a:chOff x="942" y="2559"/>
            <a:chExt cx="2529" cy="1044"/>
          </a:xfrm>
        </p:grpSpPr>
        <p:sp>
          <p:nvSpPr>
            <p:cNvPr id="691209" name="Line 9"/>
            <p:cNvSpPr>
              <a:spLocks noChangeShapeType="1"/>
            </p:cNvSpPr>
            <p:nvPr/>
          </p:nvSpPr>
          <p:spPr bwMode="auto">
            <a:xfrm flipV="1">
              <a:off x="1017" y="3441"/>
              <a:ext cx="168" cy="9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210" name="Line 10"/>
            <p:cNvSpPr>
              <a:spLocks noChangeShapeType="1"/>
            </p:cNvSpPr>
            <p:nvPr/>
          </p:nvSpPr>
          <p:spPr bwMode="auto">
            <a:xfrm flipV="1">
              <a:off x="1179" y="3288"/>
              <a:ext cx="339" cy="15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211" name="Line 11"/>
            <p:cNvSpPr>
              <a:spLocks noChangeShapeType="1"/>
            </p:cNvSpPr>
            <p:nvPr/>
          </p:nvSpPr>
          <p:spPr bwMode="auto">
            <a:xfrm flipV="1">
              <a:off x="1518" y="2889"/>
              <a:ext cx="648" cy="39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212" name="Line 12"/>
            <p:cNvSpPr>
              <a:spLocks noChangeShapeType="1"/>
            </p:cNvSpPr>
            <p:nvPr/>
          </p:nvSpPr>
          <p:spPr bwMode="auto">
            <a:xfrm flipV="1">
              <a:off x="2160" y="2559"/>
              <a:ext cx="1311" cy="333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213" name="Line 13"/>
            <p:cNvSpPr>
              <a:spLocks noChangeShapeType="1"/>
            </p:cNvSpPr>
            <p:nvPr/>
          </p:nvSpPr>
          <p:spPr bwMode="auto">
            <a:xfrm flipV="1">
              <a:off x="942" y="3531"/>
              <a:ext cx="78" cy="7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1214" name="Text Box 14"/>
          <p:cNvSpPr txBox="1">
            <a:spLocks noChangeArrowheads="1"/>
          </p:cNvSpPr>
          <p:nvPr/>
        </p:nvSpPr>
        <p:spPr bwMode="auto">
          <a:xfrm>
            <a:off x="3960813" y="2178050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>
                <a:latin typeface="Times New Roman" charset="0"/>
              </a:rPr>
              <a:t>NJ</a:t>
            </a:r>
          </a:p>
        </p:txBody>
      </p:sp>
      <p:sp>
        <p:nvSpPr>
          <p:cNvPr id="691215" name="Rectangle 15"/>
          <p:cNvSpPr>
            <a:spLocks noChangeArrowheads="1"/>
          </p:cNvSpPr>
          <p:nvPr/>
        </p:nvSpPr>
        <p:spPr bwMode="auto">
          <a:xfrm>
            <a:off x="1289050" y="5984875"/>
            <a:ext cx="452437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1216" name="Rectangle 16"/>
          <p:cNvSpPr>
            <a:spLocks noChangeArrowheads="1"/>
          </p:cNvSpPr>
          <p:nvPr/>
        </p:nvSpPr>
        <p:spPr bwMode="auto">
          <a:xfrm>
            <a:off x="1219200" y="591502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</a:t>
            </a:r>
          </a:p>
        </p:txBody>
      </p:sp>
      <p:sp>
        <p:nvSpPr>
          <p:cNvPr id="691217" name="Rectangle 17"/>
          <p:cNvSpPr>
            <a:spLocks noChangeArrowheads="1"/>
          </p:cNvSpPr>
          <p:nvPr/>
        </p:nvSpPr>
        <p:spPr bwMode="auto">
          <a:xfrm>
            <a:off x="2133600" y="5943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400</a:t>
            </a:r>
          </a:p>
        </p:txBody>
      </p:sp>
      <p:sp>
        <p:nvSpPr>
          <p:cNvPr id="691218" name="Rectangle 18"/>
          <p:cNvSpPr>
            <a:spLocks noChangeArrowheads="1"/>
          </p:cNvSpPr>
          <p:nvPr/>
        </p:nvSpPr>
        <p:spPr bwMode="auto">
          <a:xfrm>
            <a:off x="3124200" y="5943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800</a:t>
            </a:r>
          </a:p>
        </p:txBody>
      </p:sp>
      <p:sp>
        <p:nvSpPr>
          <p:cNvPr id="691219" name="Rectangle 19"/>
          <p:cNvSpPr>
            <a:spLocks noChangeArrowheads="1"/>
          </p:cNvSpPr>
          <p:nvPr/>
        </p:nvSpPr>
        <p:spPr bwMode="auto">
          <a:xfrm>
            <a:off x="5181600" y="5943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1600</a:t>
            </a:r>
          </a:p>
        </p:txBody>
      </p:sp>
      <p:sp>
        <p:nvSpPr>
          <p:cNvPr id="691220" name="Rectangle 20"/>
          <p:cNvSpPr>
            <a:spLocks noChangeArrowheads="1"/>
          </p:cNvSpPr>
          <p:nvPr/>
        </p:nvSpPr>
        <p:spPr bwMode="auto">
          <a:xfrm>
            <a:off x="4114800" y="5943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1200</a:t>
            </a:r>
          </a:p>
        </p:txBody>
      </p:sp>
      <p:sp>
        <p:nvSpPr>
          <p:cNvPr id="691221" name="Rectangle 21"/>
          <p:cNvSpPr>
            <a:spLocks noChangeArrowheads="1"/>
          </p:cNvSpPr>
          <p:nvPr/>
        </p:nvSpPr>
        <p:spPr bwMode="auto">
          <a:xfrm>
            <a:off x="2805113" y="6192838"/>
            <a:ext cx="1219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No. Taxa</a:t>
            </a:r>
          </a:p>
        </p:txBody>
      </p:sp>
      <p:sp>
        <p:nvSpPr>
          <p:cNvPr id="691222" name="Rectangle 22"/>
          <p:cNvSpPr>
            <a:spLocks noChangeArrowheads="1"/>
          </p:cNvSpPr>
          <p:nvPr/>
        </p:nvSpPr>
        <p:spPr bwMode="auto">
          <a:xfrm>
            <a:off x="838200" y="57150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</a:t>
            </a:r>
          </a:p>
        </p:txBody>
      </p:sp>
      <p:sp>
        <p:nvSpPr>
          <p:cNvPr id="691223" name="Rectangle 23"/>
          <p:cNvSpPr>
            <a:spLocks noChangeArrowheads="1"/>
          </p:cNvSpPr>
          <p:nvPr/>
        </p:nvSpPr>
        <p:spPr bwMode="auto">
          <a:xfrm>
            <a:off x="838200" y="4800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0.2</a:t>
            </a:r>
          </a:p>
        </p:txBody>
      </p:sp>
      <p:sp>
        <p:nvSpPr>
          <p:cNvPr id="691224" name="Rectangle 24"/>
          <p:cNvSpPr>
            <a:spLocks noChangeArrowheads="1"/>
          </p:cNvSpPr>
          <p:nvPr/>
        </p:nvSpPr>
        <p:spPr bwMode="auto">
          <a:xfrm>
            <a:off x="838200" y="3914775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0.4</a:t>
            </a:r>
          </a:p>
        </p:txBody>
      </p:sp>
      <p:sp>
        <p:nvSpPr>
          <p:cNvPr id="691225" name="Rectangle 25"/>
          <p:cNvSpPr>
            <a:spLocks noChangeArrowheads="1"/>
          </p:cNvSpPr>
          <p:nvPr/>
        </p:nvSpPr>
        <p:spPr bwMode="auto">
          <a:xfrm>
            <a:off x="838200" y="30480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0.6</a:t>
            </a:r>
          </a:p>
        </p:txBody>
      </p:sp>
      <p:sp>
        <p:nvSpPr>
          <p:cNvPr id="691226" name="Rectangle 26"/>
          <p:cNvSpPr>
            <a:spLocks noChangeArrowheads="1"/>
          </p:cNvSpPr>
          <p:nvPr/>
        </p:nvSpPr>
        <p:spPr bwMode="auto">
          <a:xfrm>
            <a:off x="838200" y="2168525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0.8</a:t>
            </a:r>
          </a:p>
        </p:txBody>
      </p:sp>
      <p:sp>
        <p:nvSpPr>
          <p:cNvPr id="691227" name="Rectangle 27"/>
          <p:cNvSpPr>
            <a:spLocks noChangeArrowheads="1"/>
          </p:cNvSpPr>
          <p:nvPr/>
        </p:nvSpPr>
        <p:spPr bwMode="auto">
          <a:xfrm rot="-5400000">
            <a:off x="183357" y="3398043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Error Rate</a:t>
            </a:r>
          </a:p>
        </p:txBody>
      </p:sp>
      <p:grpSp>
        <p:nvGrpSpPr>
          <p:cNvPr id="691228" name="Group 28"/>
          <p:cNvGrpSpPr>
            <a:grpSpLocks/>
          </p:cNvGrpSpPr>
          <p:nvPr/>
        </p:nvGrpSpPr>
        <p:grpSpPr bwMode="auto">
          <a:xfrm>
            <a:off x="3429000" y="2362200"/>
            <a:ext cx="457200" cy="0"/>
            <a:chOff x="2160" y="1488"/>
            <a:chExt cx="288" cy="0"/>
          </a:xfrm>
        </p:grpSpPr>
        <p:sp>
          <p:nvSpPr>
            <p:cNvPr id="691229" name="Line 29"/>
            <p:cNvSpPr>
              <a:spLocks noChangeShapeType="1"/>
            </p:cNvSpPr>
            <p:nvPr/>
          </p:nvSpPr>
          <p:spPr bwMode="auto">
            <a:xfrm>
              <a:off x="2160" y="1488"/>
              <a:ext cx="14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230" name="Line 30"/>
            <p:cNvSpPr>
              <a:spLocks noChangeShapeType="1"/>
            </p:cNvSpPr>
            <p:nvPr/>
          </p:nvSpPr>
          <p:spPr bwMode="auto">
            <a:xfrm>
              <a:off x="2304" y="1488"/>
              <a:ext cx="14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57861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model tree </a:t>
            </a:r>
            <a:r>
              <a:rPr lang="en-US" dirty="0" smtClean="0">
                <a:solidFill>
                  <a:srgbClr val="0000FF"/>
                </a:solidFill>
              </a:rPr>
              <a:t>identifiable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Which estimation methods are </a:t>
            </a:r>
            <a:r>
              <a:rPr lang="en-US" dirty="0" smtClean="0">
                <a:solidFill>
                  <a:srgbClr val="0000FF"/>
                </a:solidFill>
              </a:rPr>
              <a:t>statistically consistent </a:t>
            </a:r>
            <a:r>
              <a:rPr lang="en-US" dirty="0" smtClean="0"/>
              <a:t>under this model?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How much data </a:t>
            </a:r>
            <a:r>
              <a:rPr lang="en-US" dirty="0" smtClean="0"/>
              <a:t>does the method need to estimate the model tree correctly (with high probability)?</a:t>
            </a:r>
          </a:p>
          <a:p>
            <a:r>
              <a:rPr lang="en-US" dirty="0" smtClean="0"/>
              <a:t>What is the </a:t>
            </a:r>
            <a:r>
              <a:rPr lang="en-US" dirty="0" smtClean="0">
                <a:solidFill>
                  <a:srgbClr val="0000FF"/>
                </a:solidFill>
              </a:rPr>
              <a:t>empirical performance </a:t>
            </a:r>
            <a:r>
              <a:rPr lang="en-US" dirty="0" smtClean="0"/>
              <a:t>of the method on data?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486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Answers?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587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We know a lot about which site evolution models are identifiable, and which methods are statistically consistent.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Some polynomial time </a:t>
            </a:r>
            <a:r>
              <a:rPr lang="en-US" dirty="0" err="1" smtClean="0">
                <a:solidFill>
                  <a:srgbClr val="000000"/>
                </a:solidFill>
              </a:rPr>
              <a:t>afc</a:t>
            </a:r>
            <a:r>
              <a:rPr lang="en-US" dirty="0" smtClean="0">
                <a:solidFill>
                  <a:srgbClr val="000000"/>
                </a:solidFill>
              </a:rPr>
              <a:t> methods have been developed, and we know a little bit about the sequence length requirements for standard methods.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Extensive </a:t>
            </a:r>
            <a:r>
              <a:rPr lang="en-US" dirty="0" smtClean="0">
                <a:solidFill>
                  <a:srgbClr val="FF0000"/>
                </a:solidFill>
              </a:rPr>
              <a:t>studies show that even the best methods produce gene trees with some error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247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other words…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error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85310" y="2076336"/>
            <a:ext cx="0" cy="24427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34160" y="4519079"/>
            <a:ext cx="66190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46198" y="4714510"/>
            <a:ext cx="23447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Data</a:t>
            </a:r>
            <a:endParaRPr lang="en-US" sz="3200" dirty="0"/>
          </a:p>
        </p:txBody>
      </p:sp>
      <p:sp>
        <p:nvSpPr>
          <p:cNvPr id="10" name="Freeform 9"/>
          <p:cNvSpPr/>
          <p:nvPr/>
        </p:nvSpPr>
        <p:spPr>
          <a:xfrm>
            <a:off x="2068989" y="2133539"/>
            <a:ext cx="6301575" cy="2272554"/>
          </a:xfrm>
          <a:custGeom>
            <a:avLst/>
            <a:gdLst>
              <a:gd name="connsiteX0" fmla="*/ 0 w 6301575"/>
              <a:gd name="connsiteY0" fmla="*/ 0 h 2272554"/>
              <a:gd name="connsiteX1" fmla="*/ 512919 w 6301575"/>
              <a:gd name="connsiteY1" fmla="*/ 1587782 h 2272554"/>
              <a:gd name="connsiteX2" fmla="*/ 2564595 w 6301575"/>
              <a:gd name="connsiteY2" fmla="*/ 2174040 h 2272554"/>
              <a:gd name="connsiteX3" fmla="*/ 6301575 w 6301575"/>
              <a:gd name="connsiteY3" fmla="*/ 2271750 h 227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1575" h="2272554">
                <a:moveTo>
                  <a:pt x="0" y="0"/>
                </a:moveTo>
                <a:cubicBezTo>
                  <a:pt x="42743" y="612721"/>
                  <a:pt x="85487" y="1225442"/>
                  <a:pt x="512919" y="1587782"/>
                </a:cubicBezTo>
                <a:cubicBezTo>
                  <a:pt x="940351" y="1950122"/>
                  <a:pt x="1599819" y="2060045"/>
                  <a:pt x="2564595" y="2174040"/>
                </a:cubicBezTo>
                <a:cubicBezTo>
                  <a:pt x="3529371" y="2288035"/>
                  <a:pt x="6301575" y="2271750"/>
                  <a:pt x="6301575" y="227175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5563538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Statistical consistency doesn’t guarantee accuracy </a:t>
            </a:r>
            <a:r>
              <a:rPr lang="en-US" sz="2800" dirty="0" err="1" smtClean="0"/>
              <a:t>w.h.p</a:t>
            </a:r>
            <a:r>
              <a:rPr lang="en-US" sz="2800" dirty="0" smtClean="0"/>
              <a:t>. unless the sequences </a:t>
            </a:r>
            <a:r>
              <a:rPr lang="en-US" sz="2800" b="1" i="1" dirty="0" smtClean="0">
                <a:solidFill>
                  <a:srgbClr val="0000FF"/>
                </a:solidFill>
              </a:rPr>
              <a:t>are long enough.</a:t>
            </a:r>
            <a:endParaRPr lang="en-US" sz="28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536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nature-reviews-tree-of-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56" y="1539489"/>
            <a:ext cx="3330289" cy="287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494080" y="4740275"/>
            <a:ext cx="839592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Why do we need whole genomes?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Will whole genomes make phylogeny estimation easy?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How hard are the computational problems?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Do we have sufficient methods for this?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935038" y="179389"/>
            <a:ext cx="7740382" cy="111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800" dirty="0" smtClean="0"/>
              <a:t>				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Phylogenomics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(Phylogenetic estimation from whole genomes)</a:t>
            </a:r>
            <a:endParaRPr lang="en-US" dirty="0"/>
          </a:p>
        </p:txBody>
      </p:sp>
      <p:pic>
        <p:nvPicPr>
          <p:cNvPr id="2" name="Picture 1" descr="genome-10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788" y="1570131"/>
            <a:ext cx="2670117" cy="26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55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multiple genes</a:t>
            </a:r>
            <a:endParaRPr lang="en-US" dirty="0"/>
          </a:p>
        </p:txBody>
      </p:sp>
      <p:grpSp>
        <p:nvGrpSpPr>
          <p:cNvPr id="390147" name="Group 3"/>
          <p:cNvGrpSpPr>
            <a:grpSpLocks/>
          </p:cNvGrpSpPr>
          <p:nvPr/>
        </p:nvGrpSpPr>
        <p:grpSpPr bwMode="auto">
          <a:xfrm>
            <a:off x="458788" y="2124075"/>
            <a:ext cx="2513012" cy="3057525"/>
            <a:chOff x="289" y="1338"/>
            <a:chExt cx="1583" cy="1926"/>
          </a:xfrm>
        </p:grpSpPr>
        <p:sp>
          <p:nvSpPr>
            <p:cNvPr id="390148" name="Line 4"/>
            <p:cNvSpPr>
              <a:spLocks noChangeShapeType="1"/>
            </p:cNvSpPr>
            <p:nvPr/>
          </p:nvSpPr>
          <p:spPr bwMode="auto">
            <a:xfrm>
              <a:off x="657" y="1338"/>
              <a:ext cx="15" cy="19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49" name="Line 5"/>
            <p:cNvSpPr>
              <a:spLocks noChangeShapeType="1"/>
            </p:cNvSpPr>
            <p:nvPr/>
          </p:nvSpPr>
          <p:spPr bwMode="auto">
            <a:xfrm>
              <a:off x="336" y="1728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50" name="Text Box 6"/>
            <p:cNvSpPr txBox="1">
              <a:spLocks noChangeArrowheads="1"/>
            </p:cNvSpPr>
            <p:nvPr/>
          </p:nvSpPr>
          <p:spPr bwMode="auto">
            <a:xfrm>
              <a:off x="700" y="1363"/>
              <a:ext cx="93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chemeClr val="folHlink"/>
                  </a:solidFill>
                  <a:latin typeface="Helvetica" charset="0"/>
                </a:rPr>
                <a:t> </a:t>
              </a:r>
              <a:r>
                <a:rPr lang="en-US" sz="3200">
                  <a:solidFill>
                    <a:schemeClr val="folHlink"/>
                  </a:solidFill>
                  <a:latin typeface="Helvetica" charset="0"/>
                </a:rPr>
                <a:t>gene 1</a:t>
              </a:r>
            </a:p>
          </p:txBody>
        </p:sp>
        <p:sp>
          <p:nvSpPr>
            <p:cNvPr id="390151" name="Text Box 7"/>
            <p:cNvSpPr txBox="1">
              <a:spLocks noChangeArrowheads="1"/>
            </p:cNvSpPr>
            <p:nvPr/>
          </p:nvSpPr>
          <p:spPr bwMode="auto">
            <a:xfrm>
              <a:off x="306" y="1728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390152" name="Text Box 8"/>
            <p:cNvSpPr txBox="1">
              <a:spLocks noChangeArrowheads="1"/>
            </p:cNvSpPr>
            <p:nvPr/>
          </p:nvSpPr>
          <p:spPr bwMode="auto">
            <a:xfrm>
              <a:off x="289" y="1938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390153" name="Text Box 9"/>
            <p:cNvSpPr txBox="1">
              <a:spLocks noChangeArrowheads="1"/>
            </p:cNvSpPr>
            <p:nvPr/>
          </p:nvSpPr>
          <p:spPr bwMode="auto">
            <a:xfrm>
              <a:off x="289" y="216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3</a:t>
              </a:r>
              <a:endParaRPr lang="en-US"/>
            </a:p>
          </p:txBody>
        </p:sp>
        <p:sp>
          <p:nvSpPr>
            <p:cNvPr id="390154" name="Text Box 10"/>
            <p:cNvSpPr txBox="1">
              <a:spLocks noChangeArrowheads="1"/>
            </p:cNvSpPr>
            <p:nvPr/>
          </p:nvSpPr>
          <p:spPr bwMode="auto">
            <a:xfrm>
              <a:off x="289" y="240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4</a:t>
              </a:r>
              <a:endParaRPr lang="en-US"/>
            </a:p>
          </p:txBody>
        </p:sp>
        <p:sp>
          <p:nvSpPr>
            <p:cNvPr id="390155" name="Text Box 11"/>
            <p:cNvSpPr txBox="1">
              <a:spLocks noChangeArrowheads="1"/>
            </p:cNvSpPr>
            <p:nvPr/>
          </p:nvSpPr>
          <p:spPr bwMode="auto">
            <a:xfrm>
              <a:off x="289" y="264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7</a:t>
              </a:r>
              <a:endParaRPr lang="en-US"/>
            </a:p>
          </p:txBody>
        </p:sp>
        <p:sp>
          <p:nvSpPr>
            <p:cNvPr id="390156" name="Text Box 12"/>
            <p:cNvSpPr txBox="1">
              <a:spLocks noChangeArrowheads="1"/>
            </p:cNvSpPr>
            <p:nvPr/>
          </p:nvSpPr>
          <p:spPr bwMode="auto">
            <a:xfrm>
              <a:off x="289" y="2868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8</a:t>
              </a:r>
              <a:endParaRPr lang="en-US"/>
            </a:p>
          </p:txBody>
        </p:sp>
        <p:sp>
          <p:nvSpPr>
            <p:cNvPr id="390157" name="Text Box 13"/>
            <p:cNvSpPr txBox="1">
              <a:spLocks noChangeArrowheads="1"/>
            </p:cNvSpPr>
            <p:nvPr/>
          </p:nvSpPr>
          <p:spPr bwMode="auto">
            <a:xfrm>
              <a:off x="652" y="1790"/>
              <a:ext cx="101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TCTAATGGAA</a:t>
              </a:r>
            </a:p>
          </p:txBody>
        </p:sp>
        <p:sp>
          <p:nvSpPr>
            <p:cNvPr id="390158" name="Text Box 14"/>
            <p:cNvSpPr txBox="1">
              <a:spLocks noChangeArrowheads="1"/>
            </p:cNvSpPr>
            <p:nvPr/>
          </p:nvSpPr>
          <p:spPr bwMode="auto">
            <a:xfrm>
              <a:off x="624" y="2016"/>
              <a:ext cx="106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GCTAAGGGAA</a:t>
              </a:r>
            </a:p>
          </p:txBody>
        </p:sp>
        <p:sp>
          <p:nvSpPr>
            <p:cNvPr id="390159" name="Text Box 15"/>
            <p:cNvSpPr txBox="1">
              <a:spLocks noChangeArrowheads="1"/>
            </p:cNvSpPr>
            <p:nvPr/>
          </p:nvSpPr>
          <p:spPr bwMode="auto">
            <a:xfrm>
              <a:off x="652" y="2236"/>
              <a:ext cx="10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TCTAAGGGAA</a:t>
              </a:r>
            </a:p>
          </p:txBody>
        </p:sp>
        <p:sp>
          <p:nvSpPr>
            <p:cNvPr id="390160" name="Text Box 16"/>
            <p:cNvSpPr txBox="1">
              <a:spLocks noChangeArrowheads="1"/>
            </p:cNvSpPr>
            <p:nvPr/>
          </p:nvSpPr>
          <p:spPr bwMode="auto">
            <a:xfrm>
              <a:off x="652" y="2448"/>
              <a:ext cx="103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TCTAACGGAA</a:t>
              </a:r>
            </a:p>
          </p:txBody>
        </p:sp>
        <p:sp>
          <p:nvSpPr>
            <p:cNvPr id="390161" name="Text Box 17"/>
            <p:cNvSpPr txBox="1">
              <a:spLocks noChangeArrowheads="1"/>
            </p:cNvSpPr>
            <p:nvPr/>
          </p:nvSpPr>
          <p:spPr bwMode="auto">
            <a:xfrm>
              <a:off x="667" y="2668"/>
              <a:ext cx="102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TCTAATGGAC</a:t>
              </a:r>
            </a:p>
          </p:txBody>
        </p:sp>
        <p:sp>
          <p:nvSpPr>
            <p:cNvPr id="390162" name="Text Box 18"/>
            <p:cNvSpPr txBox="1">
              <a:spLocks noChangeArrowheads="1"/>
            </p:cNvSpPr>
            <p:nvPr/>
          </p:nvSpPr>
          <p:spPr bwMode="auto">
            <a:xfrm>
              <a:off x="667" y="2908"/>
              <a:ext cx="102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TATAACGGAA</a:t>
              </a:r>
            </a:p>
          </p:txBody>
        </p:sp>
      </p:grpSp>
      <p:grpSp>
        <p:nvGrpSpPr>
          <p:cNvPr id="390163" name="Group 19"/>
          <p:cNvGrpSpPr>
            <a:grpSpLocks/>
          </p:cNvGrpSpPr>
          <p:nvPr/>
        </p:nvGrpSpPr>
        <p:grpSpPr bwMode="auto">
          <a:xfrm>
            <a:off x="6019800" y="2438400"/>
            <a:ext cx="2538413" cy="2819400"/>
            <a:chOff x="3792" y="1536"/>
            <a:chExt cx="1599" cy="1776"/>
          </a:xfrm>
        </p:grpSpPr>
        <p:sp>
          <p:nvSpPr>
            <p:cNvPr id="390164" name="Rectangle 20"/>
            <p:cNvSpPr>
              <a:spLocks noChangeArrowheads="1"/>
            </p:cNvSpPr>
            <p:nvPr/>
          </p:nvSpPr>
          <p:spPr bwMode="auto">
            <a:xfrm>
              <a:off x="4244" y="1556"/>
              <a:ext cx="89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CC0000"/>
                  </a:solidFill>
                  <a:latin typeface="Helvetica" charset="0"/>
                </a:rPr>
                <a:t>gene 3</a:t>
              </a:r>
              <a:endParaRPr lang="en-US" sz="3200" i="1">
                <a:solidFill>
                  <a:srgbClr val="CC0000"/>
                </a:solidFill>
                <a:latin typeface="Helvetica" charset="0"/>
              </a:endParaRPr>
            </a:p>
          </p:txBody>
        </p:sp>
        <p:sp>
          <p:nvSpPr>
            <p:cNvPr id="390165" name="Rectangle 21"/>
            <p:cNvSpPr>
              <a:spLocks noChangeArrowheads="1"/>
            </p:cNvSpPr>
            <p:nvPr/>
          </p:nvSpPr>
          <p:spPr bwMode="auto">
            <a:xfrm>
              <a:off x="4176" y="2016"/>
              <a:ext cx="96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TATTGATACA</a:t>
              </a:r>
            </a:p>
          </p:txBody>
        </p:sp>
        <p:sp>
          <p:nvSpPr>
            <p:cNvPr id="390166" name="Rectangle 22"/>
            <p:cNvSpPr>
              <a:spLocks noChangeArrowheads="1"/>
            </p:cNvSpPr>
            <p:nvPr/>
          </p:nvSpPr>
          <p:spPr bwMode="auto">
            <a:xfrm>
              <a:off x="4176" y="2256"/>
              <a:ext cx="97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TCTTGATACC</a:t>
              </a:r>
            </a:p>
          </p:txBody>
        </p:sp>
        <p:sp>
          <p:nvSpPr>
            <p:cNvPr id="390167" name="Rectangle 23"/>
            <p:cNvSpPr>
              <a:spLocks noChangeArrowheads="1"/>
            </p:cNvSpPr>
            <p:nvPr/>
          </p:nvSpPr>
          <p:spPr bwMode="auto">
            <a:xfrm>
              <a:off x="4176" y="2724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TAGTGATGCA</a:t>
              </a:r>
            </a:p>
          </p:txBody>
        </p:sp>
        <p:sp>
          <p:nvSpPr>
            <p:cNvPr id="390168" name="Rectangle 24"/>
            <p:cNvSpPr>
              <a:spLocks noChangeArrowheads="1"/>
            </p:cNvSpPr>
            <p:nvPr/>
          </p:nvSpPr>
          <p:spPr bwMode="auto">
            <a:xfrm>
              <a:off x="4176" y="2964"/>
              <a:ext cx="97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CATTCATACC</a:t>
              </a:r>
            </a:p>
          </p:txBody>
        </p:sp>
        <p:sp>
          <p:nvSpPr>
            <p:cNvPr id="390169" name="Rectangle 25"/>
            <p:cNvSpPr>
              <a:spLocks noChangeArrowheads="1"/>
            </p:cNvSpPr>
            <p:nvPr/>
          </p:nvSpPr>
          <p:spPr bwMode="auto">
            <a:xfrm>
              <a:off x="4176" y="2468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TAGTGATGCA</a:t>
              </a:r>
            </a:p>
          </p:txBody>
        </p:sp>
        <p:sp>
          <p:nvSpPr>
            <p:cNvPr id="390170" name="Text Box 26"/>
            <p:cNvSpPr txBox="1">
              <a:spLocks noChangeArrowheads="1"/>
            </p:cNvSpPr>
            <p:nvPr/>
          </p:nvSpPr>
          <p:spPr bwMode="auto">
            <a:xfrm>
              <a:off x="3857" y="1932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390171" name="Text Box 27"/>
            <p:cNvSpPr txBox="1">
              <a:spLocks noChangeArrowheads="1"/>
            </p:cNvSpPr>
            <p:nvPr/>
          </p:nvSpPr>
          <p:spPr bwMode="auto">
            <a:xfrm>
              <a:off x="3840" y="2172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3</a:t>
              </a:r>
              <a:endParaRPr lang="en-US"/>
            </a:p>
          </p:txBody>
        </p:sp>
        <p:sp>
          <p:nvSpPr>
            <p:cNvPr id="390172" name="Text Box 28"/>
            <p:cNvSpPr txBox="1">
              <a:spLocks noChangeArrowheads="1"/>
            </p:cNvSpPr>
            <p:nvPr/>
          </p:nvSpPr>
          <p:spPr bwMode="auto">
            <a:xfrm>
              <a:off x="3840" y="2412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4</a:t>
              </a:r>
              <a:endParaRPr lang="en-US"/>
            </a:p>
          </p:txBody>
        </p:sp>
        <p:sp>
          <p:nvSpPr>
            <p:cNvPr id="390173" name="Text Box 29"/>
            <p:cNvSpPr txBox="1">
              <a:spLocks noChangeArrowheads="1"/>
            </p:cNvSpPr>
            <p:nvPr/>
          </p:nvSpPr>
          <p:spPr bwMode="auto">
            <a:xfrm>
              <a:off x="3840" y="2688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7</a:t>
              </a:r>
              <a:endParaRPr lang="en-US"/>
            </a:p>
          </p:txBody>
        </p:sp>
        <p:sp>
          <p:nvSpPr>
            <p:cNvPr id="390174" name="Text Box 30"/>
            <p:cNvSpPr txBox="1">
              <a:spLocks noChangeArrowheads="1"/>
            </p:cNvSpPr>
            <p:nvPr/>
          </p:nvSpPr>
          <p:spPr bwMode="auto">
            <a:xfrm>
              <a:off x="3840" y="2916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8</a:t>
              </a:r>
              <a:endParaRPr lang="en-US"/>
            </a:p>
          </p:txBody>
        </p:sp>
        <p:sp>
          <p:nvSpPr>
            <p:cNvPr id="390175" name="Line 31"/>
            <p:cNvSpPr>
              <a:spLocks noChangeShapeType="1"/>
            </p:cNvSpPr>
            <p:nvPr/>
          </p:nvSpPr>
          <p:spPr bwMode="auto">
            <a:xfrm>
              <a:off x="4176" y="1536"/>
              <a:ext cx="0" cy="17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76" name="Line 32"/>
            <p:cNvSpPr>
              <a:spLocks noChangeShapeType="1"/>
            </p:cNvSpPr>
            <p:nvPr/>
          </p:nvSpPr>
          <p:spPr bwMode="auto">
            <a:xfrm>
              <a:off x="3792" y="1920"/>
              <a:ext cx="1599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0177" name="Group 33"/>
          <p:cNvGrpSpPr>
            <a:grpSpLocks/>
          </p:cNvGrpSpPr>
          <p:nvPr/>
        </p:nvGrpSpPr>
        <p:grpSpPr bwMode="auto">
          <a:xfrm>
            <a:off x="3048000" y="3124200"/>
            <a:ext cx="2513013" cy="2362200"/>
            <a:chOff x="1920" y="1968"/>
            <a:chExt cx="1583" cy="1488"/>
          </a:xfrm>
        </p:grpSpPr>
        <p:sp>
          <p:nvSpPr>
            <p:cNvPr id="390178" name="Rectangle 34"/>
            <p:cNvSpPr>
              <a:spLocks noChangeArrowheads="1"/>
            </p:cNvSpPr>
            <p:nvPr/>
          </p:nvSpPr>
          <p:spPr bwMode="auto">
            <a:xfrm>
              <a:off x="2352" y="1974"/>
              <a:ext cx="89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chemeClr val="accent1"/>
                  </a:solidFill>
                  <a:latin typeface="Helvetica" charset="0"/>
                </a:rPr>
                <a:t>gene 2</a:t>
              </a:r>
              <a:endParaRPr lang="en-US" sz="32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79" name="Rectangle 35"/>
            <p:cNvSpPr>
              <a:spLocks noChangeArrowheads="1"/>
            </p:cNvSpPr>
            <p:nvPr/>
          </p:nvSpPr>
          <p:spPr bwMode="auto">
            <a:xfrm>
              <a:off x="2297" y="2448"/>
              <a:ext cx="10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Helvetica" charset="0"/>
                </a:rPr>
                <a:t>GGTAACCCTC</a:t>
              </a:r>
              <a:endParaRPr lang="en-US" sz="16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80" name="Rectangle 36"/>
            <p:cNvSpPr>
              <a:spLocks noChangeArrowheads="1"/>
            </p:cNvSpPr>
            <p:nvPr/>
          </p:nvSpPr>
          <p:spPr bwMode="auto">
            <a:xfrm>
              <a:off x="2297" y="2668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Helvetica" charset="0"/>
                </a:rPr>
                <a:t>GCTAAACCTC</a:t>
              </a:r>
              <a:endParaRPr lang="en-US" sz="16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81" name="Rectangle 37"/>
            <p:cNvSpPr>
              <a:spLocks noChangeArrowheads="1"/>
            </p:cNvSpPr>
            <p:nvPr/>
          </p:nvSpPr>
          <p:spPr bwMode="auto">
            <a:xfrm>
              <a:off x="2293" y="2908"/>
              <a:ext cx="101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Helvetica" charset="0"/>
                </a:rPr>
                <a:t>GGTGACCATC</a:t>
              </a:r>
              <a:endParaRPr lang="en-US" sz="16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82" name="Rectangle 38"/>
            <p:cNvSpPr>
              <a:spLocks noChangeArrowheads="1"/>
            </p:cNvSpPr>
            <p:nvPr/>
          </p:nvSpPr>
          <p:spPr bwMode="auto">
            <a:xfrm>
              <a:off x="2303" y="3148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Helvetica" charset="0"/>
                </a:rPr>
                <a:t>GCTAAACCTC</a:t>
              </a:r>
              <a:endParaRPr lang="en-US" sz="16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83" name="Line 39"/>
            <p:cNvSpPr>
              <a:spLocks noChangeShapeType="1"/>
            </p:cNvSpPr>
            <p:nvPr/>
          </p:nvSpPr>
          <p:spPr bwMode="auto">
            <a:xfrm>
              <a:off x="2288" y="1968"/>
              <a:ext cx="16" cy="14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84" name="Line 40"/>
            <p:cNvSpPr>
              <a:spLocks noChangeShapeType="1"/>
            </p:cNvSpPr>
            <p:nvPr/>
          </p:nvSpPr>
          <p:spPr bwMode="auto">
            <a:xfrm>
              <a:off x="1967" y="2358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85" name="Text Box 41"/>
            <p:cNvSpPr txBox="1">
              <a:spLocks noChangeArrowheads="1"/>
            </p:cNvSpPr>
            <p:nvPr/>
          </p:nvSpPr>
          <p:spPr bwMode="auto">
            <a:xfrm>
              <a:off x="1920" y="240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4</a:t>
              </a:r>
              <a:endParaRPr lang="en-US"/>
            </a:p>
          </p:txBody>
        </p:sp>
        <p:sp>
          <p:nvSpPr>
            <p:cNvPr id="390186" name="Text Box 42"/>
            <p:cNvSpPr txBox="1">
              <a:spLocks noChangeArrowheads="1"/>
            </p:cNvSpPr>
            <p:nvPr/>
          </p:nvSpPr>
          <p:spPr bwMode="auto">
            <a:xfrm>
              <a:off x="1920" y="264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5</a:t>
              </a:r>
              <a:endParaRPr lang="en-US"/>
            </a:p>
          </p:txBody>
        </p:sp>
        <p:sp>
          <p:nvSpPr>
            <p:cNvPr id="390187" name="Text Box 43"/>
            <p:cNvSpPr txBox="1">
              <a:spLocks noChangeArrowheads="1"/>
            </p:cNvSpPr>
            <p:nvPr/>
          </p:nvSpPr>
          <p:spPr bwMode="auto">
            <a:xfrm>
              <a:off x="1920" y="288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6</a:t>
              </a:r>
              <a:endParaRPr lang="en-US"/>
            </a:p>
          </p:txBody>
        </p:sp>
        <p:sp>
          <p:nvSpPr>
            <p:cNvPr id="390188" name="Text Box 44"/>
            <p:cNvSpPr txBox="1">
              <a:spLocks noChangeArrowheads="1"/>
            </p:cNvSpPr>
            <p:nvPr/>
          </p:nvSpPr>
          <p:spPr bwMode="auto">
            <a:xfrm>
              <a:off x="1920" y="312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7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5706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Concatenation</a:t>
            </a:r>
            <a:endParaRPr lang="en-US" dirty="0"/>
          </a:p>
        </p:txBody>
      </p:sp>
      <p:sp>
        <p:nvSpPr>
          <p:cNvPr id="392195" name="Line 3"/>
          <p:cNvSpPr>
            <a:spLocks noChangeShapeType="1"/>
          </p:cNvSpPr>
          <p:nvPr/>
        </p:nvSpPr>
        <p:spPr bwMode="auto">
          <a:xfrm>
            <a:off x="998538" y="1492250"/>
            <a:ext cx="0" cy="3581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2196" name="Line 4"/>
          <p:cNvSpPr>
            <a:spLocks noChangeShapeType="1"/>
          </p:cNvSpPr>
          <p:nvPr/>
        </p:nvSpPr>
        <p:spPr bwMode="auto">
          <a:xfrm>
            <a:off x="152400" y="2111375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2197" name="Text Box 5"/>
          <p:cNvSpPr txBox="1">
            <a:spLocks noChangeArrowheads="1"/>
          </p:cNvSpPr>
          <p:nvPr/>
        </p:nvSpPr>
        <p:spPr bwMode="auto">
          <a:xfrm>
            <a:off x="1219200" y="1531938"/>
            <a:ext cx="14906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folHlink"/>
                </a:solidFill>
                <a:latin typeface="Helvetica" charset="0"/>
              </a:rPr>
              <a:t> </a:t>
            </a:r>
            <a:r>
              <a:rPr lang="en-US" sz="3200">
                <a:solidFill>
                  <a:schemeClr val="folHlink"/>
                </a:solidFill>
                <a:latin typeface="Helvetica" charset="0"/>
              </a:rPr>
              <a:t>gene 1</a:t>
            </a:r>
          </a:p>
        </p:txBody>
      </p:sp>
      <p:sp>
        <p:nvSpPr>
          <p:cNvPr id="392198" name="Text Box 6"/>
          <p:cNvSpPr txBox="1">
            <a:spLocks noChangeArrowheads="1"/>
          </p:cNvSpPr>
          <p:nvPr/>
        </p:nvSpPr>
        <p:spPr bwMode="auto">
          <a:xfrm>
            <a:off x="441325" y="2111375"/>
            <a:ext cx="50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392199" name="Text Box 7"/>
          <p:cNvSpPr txBox="1">
            <a:spLocks noChangeArrowheads="1"/>
          </p:cNvSpPr>
          <p:nvPr/>
        </p:nvSpPr>
        <p:spPr bwMode="auto">
          <a:xfrm>
            <a:off x="414338" y="2444750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392200" name="Text Box 8"/>
          <p:cNvSpPr txBox="1">
            <a:spLocks noChangeArrowheads="1"/>
          </p:cNvSpPr>
          <p:nvPr/>
        </p:nvSpPr>
        <p:spPr bwMode="auto">
          <a:xfrm>
            <a:off x="414338" y="279717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3</a:t>
            </a:r>
            <a:endParaRPr lang="en-US"/>
          </a:p>
        </p:txBody>
      </p:sp>
      <p:sp>
        <p:nvSpPr>
          <p:cNvPr id="392201" name="Text Box 9"/>
          <p:cNvSpPr txBox="1">
            <a:spLocks noChangeArrowheads="1"/>
          </p:cNvSpPr>
          <p:nvPr/>
        </p:nvSpPr>
        <p:spPr bwMode="auto">
          <a:xfrm>
            <a:off x="414338" y="317817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4</a:t>
            </a:r>
            <a:endParaRPr lang="en-US"/>
          </a:p>
        </p:txBody>
      </p:sp>
      <p:sp>
        <p:nvSpPr>
          <p:cNvPr id="392202" name="Text Box 10"/>
          <p:cNvSpPr txBox="1">
            <a:spLocks noChangeArrowheads="1"/>
          </p:cNvSpPr>
          <p:nvPr/>
        </p:nvSpPr>
        <p:spPr bwMode="auto">
          <a:xfrm>
            <a:off x="414338" y="355917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5</a:t>
            </a:r>
            <a:endParaRPr lang="en-US"/>
          </a:p>
        </p:txBody>
      </p:sp>
      <p:sp>
        <p:nvSpPr>
          <p:cNvPr id="392203" name="Text Box 11"/>
          <p:cNvSpPr txBox="1">
            <a:spLocks noChangeArrowheads="1"/>
          </p:cNvSpPr>
          <p:nvPr/>
        </p:nvSpPr>
        <p:spPr bwMode="auto">
          <a:xfrm>
            <a:off x="414338" y="394017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6</a:t>
            </a:r>
            <a:endParaRPr lang="en-US"/>
          </a:p>
        </p:txBody>
      </p:sp>
      <p:sp>
        <p:nvSpPr>
          <p:cNvPr id="392204" name="Text Box 12"/>
          <p:cNvSpPr txBox="1">
            <a:spLocks noChangeArrowheads="1"/>
          </p:cNvSpPr>
          <p:nvPr/>
        </p:nvSpPr>
        <p:spPr bwMode="auto">
          <a:xfrm>
            <a:off x="414338" y="432117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7</a:t>
            </a:r>
            <a:endParaRPr lang="en-US"/>
          </a:p>
        </p:txBody>
      </p:sp>
      <p:sp>
        <p:nvSpPr>
          <p:cNvPr id="392205" name="Text Box 13"/>
          <p:cNvSpPr txBox="1">
            <a:spLocks noChangeArrowheads="1"/>
          </p:cNvSpPr>
          <p:nvPr/>
        </p:nvSpPr>
        <p:spPr bwMode="auto">
          <a:xfrm>
            <a:off x="414338" y="468312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8</a:t>
            </a:r>
            <a:endParaRPr lang="en-US"/>
          </a:p>
        </p:txBody>
      </p:sp>
      <p:sp>
        <p:nvSpPr>
          <p:cNvPr id="392206" name="Rectangle 14"/>
          <p:cNvSpPr>
            <a:spLocks noChangeArrowheads="1"/>
          </p:cNvSpPr>
          <p:nvPr/>
        </p:nvSpPr>
        <p:spPr bwMode="auto">
          <a:xfrm>
            <a:off x="2743200" y="1501775"/>
            <a:ext cx="1427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accent1"/>
                </a:solidFill>
                <a:latin typeface="Helvetica" charset="0"/>
              </a:rPr>
              <a:t>gene 2</a:t>
            </a:r>
            <a:endParaRPr lang="en-US" sz="3200" i="1">
              <a:solidFill>
                <a:schemeClr val="accent1"/>
              </a:solidFill>
              <a:latin typeface="Helvetica" charset="0"/>
            </a:endParaRPr>
          </a:p>
        </p:txBody>
      </p:sp>
      <p:sp>
        <p:nvSpPr>
          <p:cNvPr id="392207" name="Rectangle 15"/>
          <p:cNvSpPr>
            <a:spLocks noChangeArrowheads="1"/>
          </p:cNvSpPr>
          <p:nvPr/>
        </p:nvSpPr>
        <p:spPr bwMode="auto">
          <a:xfrm>
            <a:off x="4222750" y="1501775"/>
            <a:ext cx="1427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CC0000"/>
                </a:solidFill>
                <a:latin typeface="Helvetica" charset="0"/>
              </a:rPr>
              <a:t>gene 3</a:t>
            </a:r>
            <a:endParaRPr lang="en-US" sz="3200" i="1">
              <a:solidFill>
                <a:srgbClr val="CC0000"/>
              </a:solidFill>
              <a:latin typeface="Helvetica" charset="0"/>
            </a:endParaRPr>
          </a:p>
        </p:txBody>
      </p:sp>
      <p:sp>
        <p:nvSpPr>
          <p:cNvPr id="392208" name="Text Box 16"/>
          <p:cNvSpPr txBox="1">
            <a:spLocks noChangeArrowheads="1"/>
          </p:cNvSpPr>
          <p:nvPr/>
        </p:nvSpPr>
        <p:spPr bwMode="auto">
          <a:xfrm>
            <a:off x="1143000" y="2209800"/>
            <a:ext cx="1617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chemeClr val="folHlink"/>
                </a:solidFill>
                <a:latin typeface="Helvetica" charset="0"/>
              </a:rPr>
              <a:t> TCTAATGGAA</a:t>
            </a:r>
          </a:p>
        </p:txBody>
      </p:sp>
      <p:sp>
        <p:nvSpPr>
          <p:cNvPr id="392209" name="Text Box 17"/>
          <p:cNvSpPr txBox="1">
            <a:spLocks noChangeArrowheads="1"/>
          </p:cNvSpPr>
          <p:nvPr/>
        </p:nvSpPr>
        <p:spPr bwMode="auto">
          <a:xfrm>
            <a:off x="1098550" y="2568575"/>
            <a:ext cx="1685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chemeClr val="folHlink"/>
                </a:solidFill>
                <a:latin typeface="Helvetica" charset="0"/>
              </a:rPr>
              <a:t> GCTAAGGGAA</a:t>
            </a:r>
          </a:p>
        </p:txBody>
      </p:sp>
      <p:sp>
        <p:nvSpPr>
          <p:cNvPr id="392210" name="Text Box 18"/>
          <p:cNvSpPr txBox="1">
            <a:spLocks noChangeArrowheads="1"/>
          </p:cNvSpPr>
          <p:nvPr/>
        </p:nvSpPr>
        <p:spPr bwMode="auto">
          <a:xfrm>
            <a:off x="1143000" y="2917825"/>
            <a:ext cx="1652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chemeClr val="folHlink"/>
                </a:solidFill>
                <a:latin typeface="Helvetica" charset="0"/>
              </a:rPr>
              <a:t> TCTAAGGGAA</a:t>
            </a:r>
          </a:p>
        </p:txBody>
      </p:sp>
      <p:sp>
        <p:nvSpPr>
          <p:cNvPr id="392211" name="Text Box 19"/>
          <p:cNvSpPr txBox="1">
            <a:spLocks noChangeArrowheads="1"/>
          </p:cNvSpPr>
          <p:nvPr/>
        </p:nvSpPr>
        <p:spPr bwMode="auto">
          <a:xfrm>
            <a:off x="1143000" y="3254375"/>
            <a:ext cx="1639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chemeClr val="folHlink"/>
                </a:solidFill>
                <a:latin typeface="Helvetica" charset="0"/>
              </a:rPr>
              <a:t> TCTAACGGAA</a:t>
            </a:r>
          </a:p>
        </p:txBody>
      </p:sp>
      <p:sp>
        <p:nvSpPr>
          <p:cNvPr id="392212" name="Text Box 20"/>
          <p:cNvSpPr txBox="1">
            <a:spLocks noChangeArrowheads="1"/>
          </p:cNvSpPr>
          <p:nvPr/>
        </p:nvSpPr>
        <p:spPr bwMode="auto">
          <a:xfrm>
            <a:off x="1166813" y="4365625"/>
            <a:ext cx="1628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chemeClr val="folHlink"/>
                </a:solidFill>
                <a:latin typeface="Helvetica" charset="0"/>
              </a:rPr>
              <a:t> TCTAATGGAC</a:t>
            </a:r>
          </a:p>
        </p:txBody>
      </p:sp>
      <p:sp>
        <p:nvSpPr>
          <p:cNvPr id="392213" name="Text Box 21"/>
          <p:cNvSpPr txBox="1">
            <a:spLocks noChangeArrowheads="1"/>
          </p:cNvSpPr>
          <p:nvPr/>
        </p:nvSpPr>
        <p:spPr bwMode="auto">
          <a:xfrm>
            <a:off x="1166813" y="4746625"/>
            <a:ext cx="1628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chemeClr val="folHlink"/>
                </a:solidFill>
                <a:latin typeface="Helvetica" charset="0"/>
              </a:rPr>
              <a:t> TATAACGGAA</a:t>
            </a:r>
          </a:p>
        </p:txBody>
      </p:sp>
      <p:sp>
        <p:nvSpPr>
          <p:cNvPr id="392214" name="Rectangle 22"/>
          <p:cNvSpPr>
            <a:spLocks noChangeArrowheads="1"/>
          </p:cNvSpPr>
          <p:nvPr/>
        </p:nvSpPr>
        <p:spPr bwMode="auto">
          <a:xfrm>
            <a:off x="2655888" y="3254375"/>
            <a:ext cx="160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Helvetica" charset="0"/>
              </a:rPr>
              <a:t>GGTAACCCTC</a:t>
            </a:r>
            <a:endParaRPr lang="en-US" sz="1600" i="1">
              <a:solidFill>
                <a:schemeClr val="accent1"/>
              </a:solidFill>
              <a:latin typeface="Helvetica" charset="0"/>
            </a:endParaRPr>
          </a:p>
        </p:txBody>
      </p:sp>
      <p:sp>
        <p:nvSpPr>
          <p:cNvPr id="392215" name="Rectangle 23"/>
          <p:cNvSpPr>
            <a:spLocks noChangeArrowheads="1"/>
          </p:cNvSpPr>
          <p:nvPr/>
        </p:nvSpPr>
        <p:spPr bwMode="auto">
          <a:xfrm>
            <a:off x="2655888" y="3603625"/>
            <a:ext cx="1584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Helvetica" charset="0"/>
              </a:rPr>
              <a:t>GCTAAACCTC</a:t>
            </a:r>
            <a:endParaRPr lang="en-US" sz="1600" i="1">
              <a:solidFill>
                <a:schemeClr val="accent1"/>
              </a:solidFill>
              <a:latin typeface="Helvetica" charset="0"/>
            </a:endParaRPr>
          </a:p>
        </p:txBody>
      </p:sp>
      <p:sp>
        <p:nvSpPr>
          <p:cNvPr id="392216" name="Rectangle 24"/>
          <p:cNvSpPr>
            <a:spLocks noChangeArrowheads="1"/>
          </p:cNvSpPr>
          <p:nvPr/>
        </p:nvSpPr>
        <p:spPr bwMode="auto">
          <a:xfrm>
            <a:off x="2649538" y="3984625"/>
            <a:ext cx="16176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Helvetica" charset="0"/>
              </a:rPr>
              <a:t>GGTGACCATC</a:t>
            </a:r>
            <a:endParaRPr lang="en-US" sz="1600" i="1">
              <a:solidFill>
                <a:schemeClr val="accent1"/>
              </a:solidFill>
              <a:latin typeface="Helvetica" charset="0"/>
            </a:endParaRPr>
          </a:p>
        </p:txBody>
      </p:sp>
      <p:sp>
        <p:nvSpPr>
          <p:cNvPr id="392217" name="Rectangle 25"/>
          <p:cNvSpPr>
            <a:spLocks noChangeArrowheads="1"/>
          </p:cNvSpPr>
          <p:nvPr/>
        </p:nvSpPr>
        <p:spPr bwMode="auto">
          <a:xfrm>
            <a:off x="2665413" y="4365625"/>
            <a:ext cx="1584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Helvetica" charset="0"/>
              </a:rPr>
              <a:t>GCTAAACCTC</a:t>
            </a:r>
            <a:endParaRPr lang="en-US" sz="1600" i="1">
              <a:solidFill>
                <a:schemeClr val="accent1"/>
              </a:solidFill>
              <a:latin typeface="Helvetica" charset="0"/>
            </a:endParaRPr>
          </a:p>
        </p:txBody>
      </p:sp>
      <p:sp>
        <p:nvSpPr>
          <p:cNvPr id="392218" name="Rectangle 26"/>
          <p:cNvSpPr>
            <a:spLocks noChangeArrowheads="1"/>
          </p:cNvSpPr>
          <p:nvPr/>
        </p:nvSpPr>
        <p:spPr bwMode="auto">
          <a:xfrm>
            <a:off x="4114800" y="2232025"/>
            <a:ext cx="1527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Helvetica" charset="0"/>
              </a:rPr>
              <a:t>TATTGATACA</a:t>
            </a:r>
          </a:p>
        </p:txBody>
      </p:sp>
      <p:sp>
        <p:nvSpPr>
          <p:cNvPr id="392219" name="Rectangle 27"/>
          <p:cNvSpPr>
            <a:spLocks noChangeArrowheads="1"/>
          </p:cNvSpPr>
          <p:nvPr/>
        </p:nvSpPr>
        <p:spPr bwMode="auto">
          <a:xfrm>
            <a:off x="4114800" y="2917825"/>
            <a:ext cx="1549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Helvetica" charset="0"/>
              </a:rPr>
              <a:t>TCTTGATACC</a:t>
            </a:r>
          </a:p>
        </p:txBody>
      </p:sp>
      <p:sp>
        <p:nvSpPr>
          <p:cNvPr id="392220" name="Rectangle 28"/>
          <p:cNvSpPr>
            <a:spLocks noChangeArrowheads="1"/>
          </p:cNvSpPr>
          <p:nvPr/>
        </p:nvSpPr>
        <p:spPr bwMode="auto">
          <a:xfrm>
            <a:off x="4114800" y="4365625"/>
            <a:ext cx="1584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Helvetica" charset="0"/>
              </a:rPr>
              <a:t>TAGTGATGCA</a:t>
            </a:r>
          </a:p>
        </p:txBody>
      </p:sp>
      <p:sp>
        <p:nvSpPr>
          <p:cNvPr id="392221" name="Rectangle 29"/>
          <p:cNvSpPr>
            <a:spLocks noChangeArrowheads="1"/>
          </p:cNvSpPr>
          <p:nvPr/>
        </p:nvSpPr>
        <p:spPr bwMode="auto">
          <a:xfrm>
            <a:off x="4114800" y="4746625"/>
            <a:ext cx="1549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Helvetica" charset="0"/>
              </a:rPr>
              <a:t>CATTCATACC</a:t>
            </a:r>
          </a:p>
        </p:txBody>
      </p:sp>
      <p:sp>
        <p:nvSpPr>
          <p:cNvPr id="392222" name="Rectangle 30"/>
          <p:cNvSpPr>
            <a:spLocks noChangeArrowheads="1"/>
          </p:cNvSpPr>
          <p:nvPr/>
        </p:nvSpPr>
        <p:spPr bwMode="auto">
          <a:xfrm>
            <a:off x="4114800" y="3254375"/>
            <a:ext cx="1584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Helvetica" charset="0"/>
              </a:rPr>
              <a:t>TAGTGATGCA</a:t>
            </a:r>
          </a:p>
        </p:txBody>
      </p:sp>
      <p:sp>
        <p:nvSpPr>
          <p:cNvPr id="392223" name="Text Box 31"/>
          <p:cNvSpPr txBox="1">
            <a:spLocks noChangeArrowheads="1"/>
          </p:cNvSpPr>
          <p:nvPr/>
        </p:nvSpPr>
        <p:spPr bwMode="auto">
          <a:xfrm>
            <a:off x="1143000" y="3649663"/>
            <a:ext cx="160655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300">
                <a:solidFill>
                  <a:schemeClr val="folHlink"/>
                </a:solidFill>
                <a:latin typeface="Helvetica" charset="0"/>
              </a:rPr>
              <a:t> ? ? ? ? ? ? ? ? ? ? </a:t>
            </a:r>
          </a:p>
        </p:txBody>
      </p:sp>
      <p:sp>
        <p:nvSpPr>
          <p:cNvPr id="392224" name="Text Box 32"/>
          <p:cNvSpPr txBox="1">
            <a:spLocks noChangeArrowheads="1"/>
          </p:cNvSpPr>
          <p:nvPr/>
        </p:nvSpPr>
        <p:spPr bwMode="auto">
          <a:xfrm>
            <a:off x="1219200" y="4016375"/>
            <a:ext cx="1514475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300">
                <a:solidFill>
                  <a:schemeClr val="folHlink"/>
                </a:solidFill>
                <a:latin typeface="Helvetica" charset="0"/>
              </a:rPr>
              <a:t>? ? ? ? ? ? ? ? ? ?</a:t>
            </a:r>
          </a:p>
        </p:txBody>
      </p:sp>
      <p:sp>
        <p:nvSpPr>
          <p:cNvPr id="392225" name="Text Box 33"/>
          <p:cNvSpPr txBox="1">
            <a:spLocks noChangeArrowheads="1"/>
          </p:cNvSpPr>
          <p:nvPr/>
        </p:nvSpPr>
        <p:spPr bwMode="auto">
          <a:xfrm>
            <a:off x="2649538" y="2224088"/>
            <a:ext cx="160655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300">
                <a:solidFill>
                  <a:schemeClr val="accent1"/>
                </a:solidFill>
                <a:latin typeface="Helvetica" charset="0"/>
              </a:rPr>
              <a:t> ? ? ? ? ? ? ? ? ? ? </a:t>
            </a:r>
          </a:p>
        </p:txBody>
      </p:sp>
      <p:sp>
        <p:nvSpPr>
          <p:cNvPr id="392226" name="Text Box 34"/>
          <p:cNvSpPr txBox="1">
            <a:spLocks noChangeArrowheads="1"/>
          </p:cNvSpPr>
          <p:nvPr/>
        </p:nvSpPr>
        <p:spPr bwMode="auto">
          <a:xfrm>
            <a:off x="2649538" y="2590800"/>
            <a:ext cx="160655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300">
                <a:solidFill>
                  <a:schemeClr val="accent1"/>
                </a:solidFill>
                <a:latin typeface="Helvetica" charset="0"/>
              </a:rPr>
              <a:t> ? ? ? ? ? ? ? ? ? ? </a:t>
            </a:r>
          </a:p>
        </p:txBody>
      </p:sp>
      <p:sp>
        <p:nvSpPr>
          <p:cNvPr id="392227" name="Text Box 35"/>
          <p:cNvSpPr txBox="1">
            <a:spLocks noChangeArrowheads="1"/>
          </p:cNvSpPr>
          <p:nvPr/>
        </p:nvSpPr>
        <p:spPr bwMode="auto">
          <a:xfrm>
            <a:off x="2649538" y="2949575"/>
            <a:ext cx="160655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300">
                <a:solidFill>
                  <a:schemeClr val="accent1"/>
                </a:solidFill>
                <a:latin typeface="Helvetica" charset="0"/>
              </a:rPr>
              <a:t> ? ? ? ? ? ? ? ? ? ? </a:t>
            </a:r>
          </a:p>
        </p:txBody>
      </p:sp>
      <p:sp>
        <p:nvSpPr>
          <p:cNvPr id="392228" name="Text Box 36"/>
          <p:cNvSpPr txBox="1">
            <a:spLocks noChangeArrowheads="1"/>
          </p:cNvSpPr>
          <p:nvPr/>
        </p:nvSpPr>
        <p:spPr bwMode="auto">
          <a:xfrm>
            <a:off x="2649538" y="4778375"/>
            <a:ext cx="160655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300">
                <a:solidFill>
                  <a:schemeClr val="accent1"/>
                </a:solidFill>
                <a:latin typeface="Helvetica" charset="0"/>
              </a:rPr>
              <a:t> ? ? ? ? ? ? ? ? ? ? </a:t>
            </a:r>
          </a:p>
        </p:txBody>
      </p:sp>
      <p:sp>
        <p:nvSpPr>
          <p:cNvPr id="392229" name="Rectangle 37"/>
          <p:cNvSpPr>
            <a:spLocks noChangeArrowheads="1"/>
          </p:cNvSpPr>
          <p:nvPr/>
        </p:nvSpPr>
        <p:spPr bwMode="auto">
          <a:xfrm>
            <a:off x="4114800" y="2568575"/>
            <a:ext cx="151447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300">
                <a:solidFill>
                  <a:srgbClr val="CC0000"/>
                </a:solidFill>
                <a:latin typeface="Helvetica" charset="0"/>
              </a:rPr>
              <a:t>? ? ? ? ? ? ? ? ? ?</a:t>
            </a:r>
          </a:p>
        </p:txBody>
      </p:sp>
      <p:sp>
        <p:nvSpPr>
          <p:cNvPr id="392230" name="Rectangle 38"/>
          <p:cNvSpPr>
            <a:spLocks noChangeArrowheads="1"/>
          </p:cNvSpPr>
          <p:nvPr/>
        </p:nvSpPr>
        <p:spPr bwMode="auto">
          <a:xfrm>
            <a:off x="4191000" y="3635375"/>
            <a:ext cx="151447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300">
                <a:solidFill>
                  <a:srgbClr val="CC0000"/>
                </a:solidFill>
                <a:latin typeface="Helvetica" charset="0"/>
              </a:rPr>
              <a:t>? ? ? ? ? ? ? ? ? ?</a:t>
            </a:r>
          </a:p>
        </p:txBody>
      </p:sp>
      <p:sp>
        <p:nvSpPr>
          <p:cNvPr id="392231" name="Rectangle 39"/>
          <p:cNvSpPr>
            <a:spLocks noChangeArrowheads="1"/>
          </p:cNvSpPr>
          <p:nvPr/>
        </p:nvSpPr>
        <p:spPr bwMode="auto">
          <a:xfrm>
            <a:off x="4184650" y="4016375"/>
            <a:ext cx="151447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300">
                <a:solidFill>
                  <a:srgbClr val="CC0000"/>
                </a:solidFill>
                <a:latin typeface="Helvetica" charset="0"/>
              </a:rPr>
              <a:t>? ? ? ? ? ? ? ? ? ?</a:t>
            </a:r>
          </a:p>
        </p:txBody>
      </p:sp>
      <p:grpSp>
        <p:nvGrpSpPr>
          <p:cNvPr id="392232" name="Group 40"/>
          <p:cNvGrpSpPr>
            <a:grpSpLocks/>
          </p:cNvGrpSpPr>
          <p:nvPr/>
        </p:nvGrpSpPr>
        <p:grpSpPr bwMode="auto">
          <a:xfrm>
            <a:off x="5791200" y="2743200"/>
            <a:ext cx="2841625" cy="3492500"/>
            <a:chOff x="3648" y="1728"/>
            <a:chExt cx="1790" cy="2200"/>
          </a:xfrm>
        </p:grpSpPr>
        <p:grpSp>
          <p:nvGrpSpPr>
            <p:cNvPr id="392233" name="Group 41"/>
            <p:cNvGrpSpPr>
              <a:grpSpLocks/>
            </p:cNvGrpSpPr>
            <p:nvPr/>
          </p:nvGrpSpPr>
          <p:grpSpPr bwMode="auto">
            <a:xfrm>
              <a:off x="3648" y="2592"/>
              <a:ext cx="1790" cy="1336"/>
              <a:chOff x="3648" y="2592"/>
              <a:chExt cx="1790" cy="1336"/>
            </a:xfrm>
          </p:grpSpPr>
          <p:sp>
            <p:nvSpPr>
              <p:cNvPr id="392234" name="Line 42"/>
              <p:cNvSpPr>
                <a:spLocks noChangeShapeType="1"/>
              </p:cNvSpPr>
              <p:nvPr/>
            </p:nvSpPr>
            <p:spPr bwMode="auto">
              <a:xfrm flipH="1">
                <a:off x="3648" y="2592"/>
                <a:ext cx="741" cy="1331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35" name="Line 43"/>
              <p:cNvSpPr>
                <a:spLocks noChangeShapeType="1"/>
              </p:cNvSpPr>
              <p:nvPr/>
            </p:nvSpPr>
            <p:spPr bwMode="auto">
              <a:xfrm rot="18475779" flipH="1">
                <a:off x="4417" y="2517"/>
                <a:ext cx="628" cy="1415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36" name="Line 44"/>
              <p:cNvSpPr>
                <a:spLocks noChangeShapeType="1"/>
              </p:cNvSpPr>
              <p:nvPr/>
            </p:nvSpPr>
            <p:spPr bwMode="auto">
              <a:xfrm>
                <a:off x="4191" y="2956"/>
                <a:ext cx="332" cy="968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37" name="Line 45"/>
              <p:cNvSpPr>
                <a:spLocks noChangeShapeType="1"/>
              </p:cNvSpPr>
              <p:nvPr/>
            </p:nvSpPr>
            <p:spPr bwMode="auto">
              <a:xfrm flipV="1">
                <a:off x="4683" y="3398"/>
                <a:ext cx="134" cy="523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38" name="Line 46"/>
              <p:cNvSpPr>
                <a:spLocks noChangeShapeType="1"/>
              </p:cNvSpPr>
              <p:nvPr/>
            </p:nvSpPr>
            <p:spPr bwMode="auto">
              <a:xfrm flipH="1">
                <a:off x="4832" y="3578"/>
                <a:ext cx="77" cy="339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39" name="Line 47"/>
              <p:cNvSpPr>
                <a:spLocks noChangeShapeType="1"/>
              </p:cNvSpPr>
              <p:nvPr/>
            </p:nvSpPr>
            <p:spPr bwMode="auto">
              <a:xfrm>
                <a:off x="4090" y="3137"/>
                <a:ext cx="239" cy="791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40" name="Line 48"/>
              <p:cNvSpPr>
                <a:spLocks noChangeShapeType="1"/>
              </p:cNvSpPr>
              <p:nvPr/>
            </p:nvSpPr>
            <p:spPr bwMode="auto">
              <a:xfrm>
                <a:off x="3871" y="3520"/>
                <a:ext cx="144" cy="408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41" name="Line 49"/>
              <p:cNvSpPr>
                <a:spLocks noChangeShapeType="1"/>
              </p:cNvSpPr>
              <p:nvPr/>
            </p:nvSpPr>
            <p:spPr bwMode="auto">
              <a:xfrm>
                <a:off x="3759" y="3717"/>
                <a:ext cx="80" cy="211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42" name="Line 50"/>
              <p:cNvSpPr>
                <a:spLocks noChangeShapeType="1"/>
              </p:cNvSpPr>
              <p:nvPr/>
            </p:nvSpPr>
            <p:spPr bwMode="auto">
              <a:xfrm flipH="1">
                <a:off x="4112" y="3592"/>
                <a:ext cx="116" cy="325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392243" name="AutoShape 51"/>
            <p:cNvCxnSpPr>
              <a:cxnSpLocks noChangeShapeType="1"/>
            </p:cNvCxnSpPr>
            <p:nvPr/>
          </p:nvCxnSpPr>
          <p:spPr bwMode="auto">
            <a:xfrm>
              <a:off x="3744" y="1728"/>
              <a:ext cx="624" cy="576"/>
            </a:xfrm>
            <a:prstGeom prst="bentConnector3">
              <a:avLst>
                <a:gd name="adj1" fmla="val 98556"/>
              </a:avLst>
            </a:prstGeom>
            <a:noFill/>
            <a:ln w="57150">
              <a:solidFill>
                <a:schemeClr val="accent2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957163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5538" name="Group 1026"/>
          <p:cNvGrpSpPr>
            <a:grpSpLocks/>
          </p:cNvGrpSpPr>
          <p:nvPr/>
        </p:nvGrpSpPr>
        <p:grpSpPr bwMode="auto">
          <a:xfrm>
            <a:off x="1524000" y="1981200"/>
            <a:ext cx="5943600" cy="1447800"/>
            <a:chOff x="1104" y="1200"/>
            <a:chExt cx="3456" cy="1728"/>
          </a:xfrm>
        </p:grpSpPr>
        <p:sp>
          <p:nvSpPr>
            <p:cNvPr id="705539" name="Line 1027"/>
            <p:cNvSpPr>
              <a:spLocks noChangeShapeType="1"/>
            </p:cNvSpPr>
            <p:nvPr/>
          </p:nvSpPr>
          <p:spPr bwMode="auto">
            <a:xfrm flipV="1">
              <a:off x="1104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0" name="Line 1028"/>
            <p:cNvSpPr>
              <a:spLocks noChangeShapeType="1"/>
            </p:cNvSpPr>
            <p:nvPr/>
          </p:nvSpPr>
          <p:spPr bwMode="auto">
            <a:xfrm flipH="1" flipV="1">
              <a:off x="2832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1" name="Line 1029"/>
            <p:cNvSpPr>
              <a:spLocks noChangeShapeType="1"/>
            </p:cNvSpPr>
            <p:nvPr/>
          </p:nvSpPr>
          <p:spPr bwMode="auto">
            <a:xfrm flipH="1">
              <a:off x="2256" y="1776"/>
              <a:ext cx="1152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2" name="Line 1030"/>
            <p:cNvSpPr>
              <a:spLocks noChangeShapeType="1"/>
            </p:cNvSpPr>
            <p:nvPr/>
          </p:nvSpPr>
          <p:spPr bwMode="auto">
            <a:xfrm flipH="1">
              <a:off x="3408" y="2352"/>
              <a:ext cx="576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05543" name="Picture 1031" descr="oran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24288"/>
            <a:ext cx="1425575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5544" name="Picture 1032" descr="chimp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849688"/>
            <a:ext cx="1441450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5545" name="Text Box 1033"/>
          <p:cNvSpPr txBox="1">
            <a:spLocks noChangeArrowheads="1"/>
          </p:cNvSpPr>
          <p:nvPr/>
        </p:nvSpPr>
        <p:spPr bwMode="auto">
          <a:xfrm>
            <a:off x="914400" y="3355975"/>
            <a:ext cx="13636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Orangutan</a:t>
            </a:r>
          </a:p>
        </p:txBody>
      </p:sp>
      <p:sp>
        <p:nvSpPr>
          <p:cNvPr id="705546" name="Text Box 1034"/>
          <p:cNvSpPr txBox="1">
            <a:spLocks noChangeArrowheads="1"/>
          </p:cNvSpPr>
          <p:nvPr/>
        </p:nvSpPr>
        <p:spPr bwMode="auto">
          <a:xfrm>
            <a:off x="3048000" y="3370263"/>
            <a:ext cx="9763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Gorilla</a:t>
            </a:r>
          </a:p>
        </p:txBody>
      </p:sp>
      <p:sp>
        <p:nvSpPr>
          <p:cNvPr id="705547" name="Text Box 1035"/>
          <p:cNvSpPr txBox="1">
            <a:spLocks noChangeArrowheads="1"/>
          </p:cNvSpPr>
          <p:nvPr/>
        </p:nvSpPr>
        <p:spPr bwMode="auto">
          <a:xfrm>
            <a:off x="4648200" y="3370263"/>
            <a:ext cx="15811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Chimpanzee</a:t>
            </a:r>
          </a:p>
        </p:txBody>
      </p:sp>
      <p:sp>
        <p:nvSpPr>
          <p:cNvPr id="705548" name="Text Box 1036"/>
          <p:cNvSpPr txBox="1">
            <a:spLocks noChangeArrowheads="1"/>
          </p:cNvSpPr>
          <p:nvPr/>
        </p:nvSpPr>
        <p:spPr bwMode="auto">
          <a:xfrm>
            <a:off x="6992938" y="3355975"/>
            <a:ext cx="10064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Human</a:t>
            </a:r>
          </a:p>
        </p:txBody>
      </p:sp>
      <p:pic>
        <p:nvPicPr>
          <p:cNvPr id="705549" name="Picture 1037" descr="gorilla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3835400"/>
            <a:ext cx="1458912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5550" name="Text Box 1038"/>
          <p:cNvSpPr txBox="1">
            <a:spLocks noChangeArrowheads="1"/>
          </p:cNvSpPr>
          <p:nvPr/>
        </p:nvSpPr>
        <p:spPr bwMode="auto">
          <a:xfrm>
            <a:off x="1198563" y="6172200"/>
            <a:ext cx="193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000" i="1">
                <a:latin typeface="Times New Roman" charset="0"/>
              </a:rPr>
              <a:t>From the Tree of the Life Website,</a:t>
            </a:r>
            <a:br>
              <a:rPr lang="en-US" sz="1000" i="1">
                <a:latin typeface="Times New Roman" charset="0"/>
              </a:rPr>
            </a:br>
            <a:r>
              <a:rPr lang="en-US" sz="1000" i="1">
                <a:latin typeface="Times New Roman" charset="0"/>
              </a:rPr>
              <a:t>University of Arizona</a:t>
            </a:r>
          </a:p>
        </p:txBody>
      </p:sp>
      <p:sp>
        <p:nvSpPr>
          <p:cNvPr id="705551" name="Rectangle 1039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/>
              <a:t>Phylogeny</a:t>
            </a:r>
            <a:br>
              <a:rPr lang="en-US"/>
            </a:br>
            <a:r>
              <a:rPr lang="en-US"/>
              <a:t>(evolutionary tree)</a:t>
            </a:r>
          </a:p>
        </p:txBody>
      </p:sp>
      <p:pic>
        <p:nvPicPr>
          <p:cNvPr id="705552" name="Picture 1040" descr="mountain_icecream_cropped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86200"/>
            <a:ext cx="148113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194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Red gene tree </a:t>
            </a:r>
            <a:r>
              <a:rPr lang="en-US">
                <a:latin typeface="Lucida Grande CE" charset="0"/>
              </a:rPr>
              <a:t>≠</a:t>
            </a:r>
            <a:r>
              <a:rPr lang="en-US"/>
              <a:t> species tree</a:t>
            </a:r>
            <a:br>
              <a:rPr lang="en-US"/>
            </a:br>
            <a:r>
              <a:rPr lang="en-US"/>
              <a:t>(green gene tree okay)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0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6400800" cy="448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132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0175"/>
            <a:ext cx="7773988" cy="11445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03" rIns="0" bIns="0">
            <a:normAutofit fontScale="90000"/>
          </a:bodyPr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dirty="0" smtClean="0"/>
              <a:t>1KP: Thousand </a:t>
            </a:r>
            <a:r>
              <a:rPr lang="en-US" dirty="0" err="1" smtClean="0"/>
              <a:t>Transcriptome</a:t>
            </a:r>
            <a:r>
              <a:rPr lang="en-US" dirty="0" smtClean="0"/>
              <a:t> Project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200399"/>
            <a:ext cx="7773988" cy="3371851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602" rIns="0" bIns="0">
            <a:noAutofit/>
          </a:bodyPr>
          <a:lstStyle/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1200 plant </a:t>
            </a:r>
            <a:r>
              <a:rPr lang="en-US" sz="2000" dirty="0" err="1" smtClean="0"/>
              <a:t>transcriptomes</a:t>
            </a:r>
            <a:r>
              <a:rPr lang="en-US" sz="2000" dirty="0" smtClean="0"/>
              <a:t> </a:t>
            </a:r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More than 13,000 gene families (most not single copy)</a:t>
            </a:r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Multi-institutional project (10+ universities)</a:t>
            </a:r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err="1" smtClean="0"/>
              <a:t>iPLANT</a:t>
            </a:r>
            <a:r>
              <a:rPr lang="en-US" sz="2000" dirty="0" smtClean="0"/>
              <a:t> (NSF-funded cooperative)</a:t>
            </a:r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Gene sequence alignments and trees computed using </a:t>
            </a:r>
            <a:r>
              <a:rPr lang="en-US" sz="2000" dirty="0" err="1" smtClean="0"/>
              <a:t>SATe</a:t>
            </a:r>
            <a:r>
              <a:rPr lang="en-US" sz="2000" dirty="0" smtClean="0"/>
              <a:t> (Liu et al., Science 2009 and Systematic Biology 2012)</a:t>
            </a:r>
          </a:p>
        </p:txBody>
      </p:sp>
      <p:pic>
        <p:nvPicPr>
          <p:cNvPr id="2478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2226"/>
            <a:ext cx="803485" cy="94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78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291" y="1283168"/>
            <a:ext cx="967882" cy="96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78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32" y="1359368"/>
            <a:ext cx="713169" cy="89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7815" name="Text Box 7"/>
          <p:cNvSpPr txBox="1">
            <a:spLocks noChangeArrowheads="1"/>
          </p:cNvSpPr>
          <p:nvPr/>
        </p:nvSpPr>
        <p:spPr bwMode="auto">
          <a:xfrm>
            <a:off x="228600" y="2633663"/>
            <a:ext cx="14097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G.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Ka-Shu</a:t>
            </a: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 Wong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U Alberta</a:t>
            </a:r>
          </a:p>
        </p:txBody>
      </p:sp>
      <p:sp>
        <p:nvSpPr>
          <p:cNvPr id="247816" name="Text Box 8"/>
          <p:cNvSpPr txBox="1">
            <a:spLocks noChangeArrowheads="1"/>
          </p:cNvSpPr>
          <p:nvPr/>
        </p:nvSpPr>
        <p:spPr bwMode="auto">
          <a:xfrm>
            <a:off x="2526735" y="2653936"/>
            <a:ext cx="12192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N.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Wickett</a:t>
            </a:r>
            <a:endParaRPr lang="en-US" sz="1000" dirty="0" smtClean="0">
              <a:solidFill>
                <a:srgbClr val="000000"/>
              </a:solidFill>
              <a:cs typeface="DejaVu Sans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Northwestern</a:t>
            </a:r>
          </a:p>
        </p:txBody>
      </p:sp>
      <p:sp>
        <p:nvSpPr>
          <p:cNvPr id="247817" name="Text Box 9"/>
          <p:cNvSpPr txBox="1">
            <a:spLocks noChangeArrowheads="1"/>
          </p:cNvSpPr>
          <p:nvPr/>
        </p:nvSpPr>
        <p:spPr bwMode="auto">
          <a:xfrm>
            <a:off x="1287082" y="2662343"/>
            <a:ext cx="13271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J.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Leebens</a:t>
            </a: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-Mack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U Georgia</a:t>
            </a:r>
          </a:p>
        </p:txBody>
      </p:sp>
      <p:pic>
        <p:nvPicPr>
          <p:cNvPr id="24781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769" y="1359368"/>
            <a:ext cx="1042702" cy="781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7819" name="Text Box 11"/>
          <p:cNvSpPr txBox="1">
            <a:spLocks noChangeArrowheads="1"/>
          </p:cNvSpPr>
          <p:nvPr/>
        </p:nvSpPr>
        <p:spPr bwMode="auto">
          <a:xfrm>
            <a:off x="3562769" y="2664876"/>
            <a:ext cx="874395" cy="42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N.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Matasci</a:t>
            </a:r>
            <a:endParaRPr lang="en-US" sz="1000" dirty="0" smtClean="0">
              <a:solidFill>
                <a:srgbClr val="000000"/>
              </a:solidFill>
              <a:cs typeface="DejaVu Sans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iPlant</a:t>
            </a:r>
            <a:endParaRPr lang="en-US" sz="1000" dirty="0" smtClean="0">
              <a:solidFill>
                <a:srgbClr val="000000"/>
              </a:solidFill>
              <a:cs typeface="DejaVu Sans" charset="0"/>
            </a:endParaRPr>
          </a:p>
        </p:txBody>
      </p:sp>
      <p:pic>
        <p:nvPicPr>
          <p:cNvPr id="78859" name="Picture 12" descr="siavas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1372789"/>
            <a:ext cx="896992" cy="89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0" name="Picture 13" descr="warno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412" y="1372789"/>
            <a:ext cx="780155" cy="89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61" name="Text Box 14"/>
          <p:cNvSpPr txBox="1">
            <a:spLocks noChangeArrowheads="1"/>
          </p:cNvSpPr>
          <p:nvPr/>
        </p:nvSpPr>
        <p:spPr bwMode="auto">
          <a:xfrm>
            <a:off x="4437164" y="2616781"/>
            <a:ext cx="43640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dirty="0" smtClean="0"/>
              <a:t>T. Warnow,                S. </a:t>
            </a:r>
            <a:r>
              <a:rPr lang="en-US" sz="1000" dirty="0" err="1"/>
              <a:t>Mirarab</a:t>
            </a:r>
            <a:r>
              <a:rPr lang="en-US" sz="1000" dirty="0" smtClean="0"/>
              <a:t>,                N. Nguyen,           Md</a:t>
            </a:r>
            <a:r>
              <a:rPr lang="en-US" sz="1000" dirty="0"/>
              <a:t>. </a:t>
            </a:r>
            <a:r>
              <a:rPr lang="en-US" sz="1000" dirty="0" err="1" smtClean="0"/>
              <a:t>S.Bayzid</a:t>
            </a:r>
            <a:endParaRPr lang="en-US" sz="1000" dirty="0"/>
          </a:p>
          <a:p>
            <a:r>
              <a:rPr lang="en-US" sz="1000" dirty="0" smtClean="0"/>
              <a:t>UT</a:t>
            </a:r>
            <a:r>
              <a:rPr lang="en-US" sz="1000" dirty="0"/>
              <a:t>-</a:t>
            </a:r>
            <a:r>
              <a:rPr lang="en-US" sz="1000" dirty="0" smtClean="0"/>
              <a:t>Austin                  UT-Austin                 UT-Austin              UT-Austin</a:t>
            </a:r>
            <a:endParaRPr lang="en-US" sz="1000" dirty="0"/>
          </a:p>
        </p:txBody>
      </p:sp>
      <p:pic>
        <p:nvPicPr>
          <p:cNvPr id="2" name="Picture 1" descr="bayzid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076" y="1347857"/>
            <a:ext cx="845152" cy="917955"/>
          </a:xfrm>
          <a:prstGeom prst="rect">
            <a:avLst/>
          </a:prstGeom>
        </p:spPr>
      </p:pic>
      <p:pic>
        <p:nvPicPr>
          <p:cNvPr id="3" name="Picture 2" descr="nam-nguyen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835" y="1434006"/>
            <a:ext cx="1044241" cy="7841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040000">
            <a:off x="1188682" y="1494414"/>
            <a:ext cx="73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Gene Tree Incongruence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566417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Avian Phylogenomics Project</a:t>
            </a:r>
          </a:p>
        </p:txBody>
      </p:sp>
      <p:pic>
        <p:nvPicPr>
          <p:cNvPr id="217092" name="Picture 4" descr="Erich Jarvis Grey Letter 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209800"/>
            <a:ext cx="1426169" cy="80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095" name="Picture 7" descr="guoj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505" y="2242720"/>
            <a:ext cx="642734" cy="77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096" name="Text Box 8"/>
          <p:cNvSpPr txBox="1"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7772400" cy="4114800"/>
          </a:xfrm>
          <a:noFill/>
          <a:ln/>
        </p:spPr>
        <p:txBody>
          <a:bodyPr/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 smtClean="0"/>
              <a:t>E </a:t>
            </a:r>
            <a:r>
              <a:rPr lang="en-US" sz="1600" dirty="0"/>
              <a:t>Jarvis,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/>
              <a:t>HHMI</a:t>
            </a:r>
            <a:endParaRPr lang="en-US" sz="2400" dirty="0"/>
          </a:p>
        </p:txBody>
      </p:sp>
      <p:sp>
        <p:nvSpPr>
          <p:cNvPr id="217097" name="Text Box 9"/>
          <p:cNvSpPr txBox="1">
            <a:spLocks noChangeArrowheads="1"/>
          </p:cNvSpPr>
          <p:nvPr/>
        </p:nvSpPr>
        <p:spPr bwMode="auto">
          <a:xfrm>
            <a:off x="3736971" y="1568917"/>
            <a:ext cx="103345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G </a:t>
            </a:r>
            <a:r>
              <a:rPr lang="en-US" sz="1600" dirty="0"/>
              <a:t>Zhang, </a:t>
            </a:r>
          </a:p>
          <a:p>
            <a:r>
              <a:rPr lang="en-US" sz="1600" dirty="0"/>
              <a:t>BGI</a:t>
            </a:r>
          </a:p>
        </p:txBody>
      </p:sp>
      <p:sp>
        <p:nvSpPr>
          <p:cNvPr id="217098" name="Text Box 10"/>
          <p:cNvSpPr txBox="1">
            <a:spLocks noChangeArrowheads="1"/>
          </p:cNvSpPr>
          <p:nvPr/>
        </p:nvSpPr>
        <p:spPr bwMode="auto">
          <a:xfrm>
            <a:off x="754062" y="3810000"/>
            <a:ext cx="80896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n-US" sz="2000" dirty="0"/>
              <a:t>Approx. 50 species, whole genomes</a:t>
            </a:r>
          </a:p>
          <a:p>
            <a:pPr>
              <a:buFontTx/>
              <a:buChar char="•"/>
            </a:pPr>
            <a:r>
              <a:rPr lang="en-US" sz="2000" dirty="0"/>
              <a:t> 8000+ genes, UCEs</a:t>
            </a:r>
          </a:p>
          <a:p>
            <a:pPr>
              <a:buFontTx/>
              <a:buChar char="•"/>
            </a:pPr>
            <a:r>
              <a:rPr lang="en-US" sz="2000" dirty="0"/>
              <a:t> Gene </a:t>
            </a:r>
            <a:r>
              <a:rPr lang="en-US" sz="2000" dirty="0" smtClean="0"/>
              <a:t>sequence </a:t>
            </a:r>
            <a:r>
              <a:rPr lang="en-US" sz="2000" dirty="0"/>
              <a:t>alignments computed using </a:t>
            </a:r>
            <a:r>
              <a:rPr lang="en-US" sz="2000" dirty="0" err="1" smtClean="0"/>
              <a:t>SATé</a:t>
            </a:r>
            <a:r>
              <a:rPr lang="en-US" sz="2000" dirty="0" smtClean="0"/>
              <a:t> (Liu et al., Science 2009 and Systematic Biology 2012)</a:t>
            </a:r>
            <a:endParaRPr lang="en-US" sz="2000" dirty="0"/>
          </a:p>
        </p:txBody>
      </p:sp>
      <p:pic>
        <p:nvPicPr>
          <p:cNvPr id="217099" name="Picture 11" descr="tom gilbe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378" y="2227979"/>
            <a:ext cx="804201" cy="80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00" name="Text Box 12"/>
          <p:cNvSpPr txBox="1">
            <a:spLocks noChangeArrowheads="1"/>
          </p:cNvSpPr>
          <p:nvPr/>
        </p:nvSpPr>
        <p:spPr bwMode="auto">
          <a:xfrm>
            <a:off x="1914060" y="1554598"/>
            <a:ext cx="13477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MTP Gilbert,</a:t>
            </a:r>
          </a:p>
          <a:p>
            <a:r>
              <a:rPr lang="en-US" sz="1600" dirty="0"/>
              <a:t>Copenhagen</a:t>
            </a:r>
            <a:endParaRPr lang="en-US" sz="1800" dirty="0"/>
          </a:p>
        </p:txBody>
      </p:sp>
      <p:pic>
        <p:nvPicPr>
          <p:cNvPr id="217101" name="Picture 13" descr="siavas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51" y="2249644"/>
            <a:ext cx="768512" cy="76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102" name="Picture 14" descr="warno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573" y="2249644"/>
            <a:ext cx="669994" cy="76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03" name="Text Box 15"/>
          <p:cNvSpPr txBox="1">
            <a:spLocks noChangeArrowheads="1"/>
          </p:cNvSpPr>
          <p:nvPr/>
        </p:nvSpPr>
        <p:spPr bwMode="auto">
          <a:xfrm>
            <a:off x="6563646" y="1572840"/>
            <a:ext cx="2327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S. </a:t>
            </a:r>
            <a:r>
              <a:rPr lang="en-US" sz="1600" dirty="0" err="1" smtClean="0"/>
              <a:t>Mirarab</a:t>
            </a:r>
            <a:r>
              <a:rPr lang="en-US" sz="1600" dirty="0" smtClean="0"/>
              <a:t>   Md</a:t>
            </a:r>
            <a:r>
              <a:rPr lang="en-US" sz="1600" dirty="0"/>
              <a:t>. S. </a:t>
            </a:r>
            <a:r>
              <a:rPr lang="en-US" sz="1600" dirty="0" err="1"/>
              <a:t>Bayzid</a:t>
            </a:r>
            <a:r>
              <a:rPr lang="en-US" sz="1600" dirty="0"/>
              <a:t>, UT-</a:t>
            </a:r>
            <a:r>
              <a:rPr lang="en-US" sz="1600" dirty="0" smtClean="0"/>
              <a:t>Austin        UT-Austin</a:t>
            </a:r>
            <a:endParaRPr lang="en-US" dirty="0"/>
          </a:p>
        </p:txBody>
      </p:sp>
      <p:pic>
        <p:nvPicPr>
          <p:cNvPr id="2" name="Picture 1" descr="bayzid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75" y="2242720"/>
            <a:ext cx="726848" cy="7894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0559" y="1565368"/>
            <a:ext cx="1212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T. Warnow</a:t>
            </a:r>
          </a:p>
          <a:p>
            <a:r>
              <a:rPr lang="en-US" dirty="0" smtClean="0"/>
              <a:t>UT-Austin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3365890"/>
            <a:ext cx="3156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Plus many many other people…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20040000">
            <a:off x="975975" y="2699654"/>
            <a:ext cx="6812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Gene Tree Incongruence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8419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 Tree Incongruence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 trees can differ from the species tree due to:</a:t>
            </a:r>
          </a:p>
          <a:p>
            <a:pPr lvl="1"/>
            <a:r>
              <a:rPr lang="en-US" dirty="0" smtClean="0"/>
              <a:t>Duplication and loss</a:t>
            </a:r>
          </a:p>
          <a:p>
            <a:pPr lvl="1"/>
            <a:r>
              <a:rPr lang="en-US" dirty="0" smtClean="0"/>
              <a:t>Horizontal gene transfer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Incomplete lineage sorting (ILS)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329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 II: Species Tree Estimation in the presence of 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Mathematical model: Kingman’s coalescent</a:t>
            </a:r>
          </a:p>
          <a:p>
            <a:r>
              <a:rPr lang="en-US" dirty="0" smtClean="0"/>
              <a:t>“Coalescent-based” species tree estimation methods</a:t>
            </a:r>
          </a:p>
          <a:p>
            <a:r>
              <a:rPr lang="en-US" dirty="0" smtClean="0"/>
              <a:t>Simulation studies evaluating methods</a:t>
            </a:r>
          </a:p>
          <a:p>
            <a:r>
              <a:rPr lang="en-US" dirty="0" smtClean="0"/>
              <a:t>New techniques to improve methods</a:t>
            </a:r>
          </a:p>
          <a:p>
            <a:r>
              <a:rPr lang="en-US" dirty="0" smtClean="0"/>
              <a:t>Application to the Avian Tree of Life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247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5538" name="Group 1026"/>
          <p:cNvGrpSpPr>
            <a:grpSpLocks/>
          </p:cNvGrpSpPr>
          <p:nvPr/>
        </p:nvGrpSpPr>
        <p:grpSpPr bwMode="auto">
          <a:xfrm>
            <a:off x="1524000" y="1981200"/>
            <a:ext cx="5943600" cy="1447800"/>
            <a:chOff x="1104" y="1200"/>
            <a:chExt cx="3456" cy="1728"/>
          </a:xfrm>
        </p:grpSpPr>
        <p:sp>
          <p:nvSpPr>
            <p:cNvPr id="705539" name="Line 1027"/>
            <p:cNvSpPr>
              <a:spLocks noChangeShapeType="1"/>
            </p:cNvSpPr>
            <p:nvPr/>
          </p:nvSpPr>
          <p:spPr bwMode="auto">
            <a:xfrm flipV="1">
              <a:off x="1104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0" name="Line 1028"/>
            <p:cNvSpPr>
              <a:spLocks noChangeShapeType="1"/>
            </p:cNvSpPr>
            <p:nvPr/>
          </p:nvSpPr>
          <p:spPr bwMode="auto">
            <a:xfrm flipH="1" flipV="1">
              <a:off x="2832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1" name="Line 1029"/>
            <p:cNvSpPr>
              <a:spLocks noChangeShapeType="1"/>
            </p:cNvSpPr>
            <p:nvPr/>
          </p:nvSpPr>
          <p:spPr bwMode="auto">
            <a:xfrm flipH="1">
              <a:off x="2256" y="1776"/>
              <a:ext cx="1152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2" name="Line 1030"/>
            <p:cNvSpPr>
              <a:spLocks noChangeShapeType="1"/>
            </p:cNvSpPr>
            <p:nvPr/>
          </p:nvSpPr>
          <p:spPr bwMode="auto">
            <a:xfrm flipH="1">
              <a:off x="3408" y="2352"/>
              <a:ext cx="576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05543" name="Picture 1031" descr="oran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24288"/>
            <a:ext cx="1425575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5544" name="Picture 1032" descr="chimp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849688"/>
            <a:ext cx="1441450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5545" name="Text Box 1033"/>
          <p:cNvSpPr txBox="1">
            <a:spLocks noChangeArrowheads="1"/>
          </p:cNvSpPr>
          <p:nvPr/>
        </p:nvSpPr>
        <p:spPr bwMode="auto">
          <a:xfrm>
            <a:off x="914400" y="3355975"/>
            <a:ext cx="13636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Orangutan</a:t>
            </a:r>
          </a:p>
        </p:txBody>
      </p:sp>
      <p:sp>
        <p:nvSpPr>
          <p:cNvPr id="705546" name="Text Box 1034"/>
          <p:cNvSpPr txBox="1">
            <a:spLocks noChangeArrowheads="1"/>
          </p:cNvSpPr>
          <p:nvPr/>
        </p:nvSpPr>
        <p:spPr bwMode="auto">
          <a:xfrm>
            <a:off x="3048000" y="3370263"/>
            <a:ext cx="9763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Gorilla</a:t>
            </a:r>
          </a:p>
        </p:txBody>
      </p:sp>
      <p:sp>
        <p:nvSpPr>
          <p:cNvPr id="705547" name="Text Box 1035"/>
          <p:cNvSpPr txBox="1">
            <a:spLocks noChangeArrowheads="1"/>
          </p:cNvSpPr>
          <p:nvPr/>
        </p:nvSpPr>
        <p:spPr bwMode="auto">
          <a:xfrm>
            <a:off x="4648200" y="3370263"/>
            <a:ext cx="15811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Chimpanzee</a:t>
            </a:r>
          </a:p>
        </p:txBody>
      </p:sp>
      <p:sp>
        <p:nvSpPr>
          <p:cNvPr id="705548" name="Text Box 1036"/>
          <p:cNvSpPr txBox="1">
            <a:spLocks noChangeArrowheads="1"/>
          </p:cNvSpPr>
          <p:nvPr/>
        </p:nvSpPr>
        <p:spPr bwMode="auto">
          <a:xfrm>
            <a:off x="6992938" y="3355975"/>
            <a:ext cx="10064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Human</a:t>
            </a:r>
          </a:p>
        </p:txBody>
      </p:sp>
      <p:pic>
        <p:nvPicPr>
          <p:cNvPr id="705549" name="Picture 1037" descr="gorilla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3835400"/>
            <a:ext cx="1458912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5550" name="Text Box 1038"/>
          <p:cNvSpPr txBox="1">
            <a:spLocks noChangeArrowheads="1"/>
          </p:cNvSpPr>
          <p:nvPr/>
        </p:nvSpPr>
        <p:spPr bwMode="auto">
          <a:xfrm>
            <a:off x="1198563" y="6172200"/>
            <a:ext cx="193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000" i="1">
                <a:latin typeface="Times New Roman" charset="0"/>
              </a:rPr>
              <a:t>From the Tree of the Life Website,</a:t>
            </a:r>
            <a:br>
              <a:rPr lang="en-US" sz="1000" i="1">
                <a:latin typeface="Times New Roman" charset="0"/>
              </a:rPr>
            </a:br>
            <a:r>
              <a:rPr lang="en-US" sz="1000" i="1">
                <a:latin typeface="Times New Roman" charset="0"/>
              </a:rPr>
              <a:t>University of Arizona</a:t>
            </a:r>
          </a:p>
        </p:txBody>
      </p:sp>
      <p:sp>
        <p:nvSpPr>
          <p:cNvPr id="705551" name="Rectangle 1039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Species tree estimation: difficult, even for small datasets!</a:t>
            </a:r>
            <a:endParaRPr lang="en-US" dirty="0"/>
          </a:p>
        </p:txBody>
      </p:sp>
      <p:pic>
        <p:nvPicPr>
          <p:cNvPr id="705552" name="Picture 1040" descr="mountain_icecream_cropped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86200"/>
            <a:ext cx="148113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Coalescent</a:t>
            </a:r>
            <a:endParaRPr lang="he-IL" dirty="0"/>
          </a:p>
        </p:txBody>
      </p:sp>
      <p:grpSp>
        <p:nvGrpSpPr>
          <p:cNvPr id="625667" name="Group 3"/>
          <p:cNvGrpSpPr>
            <a:grpSpLocks/>
          </p:cNvGrpSpPr>
          <p:nvPr/>
        </p:nvGrpSpPr>
        <p:grpSpPr bwMode="auto">
          <a:xfrm>
            <a:off x="1371600" y="1676400"/>
            <a:ext cx="6248400" cy="5022850"/>
            <a:chOff x="864" y="1056"/>
            <a:chExt cx="3936" cy="3164"/>
          </a:xfrm>
        </p:grpSpPr>
        <p:sp>
          <p:nvSpPr>
            <p:cNvPr id="625668" name="AutoShape 4"/>
            <p:cNvSpPr>
              <a:spLocks noChangeArrowheads="1"/>
            </p:cNvSpPr>
            <p:nvPr/>
          </p:nvSpPr>
          <p:spPr bwMode="auto">
            <a:xfrm>
              <a:off x="960" y="1632"/>
              <a:ext cx="432" cy="1296"/>
            </a:xfrm>
            <a:prstGeom prst="up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25669" name="Rectangle 5"/>
            <p:cNvSpPr>
              <a:spLocks noChangeArrowheads="1"/>
            </p:cNvSpPr>
            <p:nvPr/>
          </p:nvSpPr>
          <p:spPr bwMode="auto">
            <a:xfrm>
              <a:off x="864" y="3120"/>
              <a:ext cx="6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1" eaLnBrk="1" hangingPunct="1">
                <a:spcBef>
                  <a:spcPct val="50000"/>
                </a:spcBef>
              </a:pPr>
              <a:r>
                <a:rPr lang="en-US" sz="1800">
                  <a:cs typeface="Arial" charset="0"/>
                </a:rPr>
                <a:t>Present</a:t>
              </a:r>
            </a:p>
          </p:txBody>
        </p:sp>
        <p:sp>
          <p:nvSpPr>
            <p:cNvPr id="625670" name="Rectangle 6"/>
            <p:cNvSpPr>
              <a:spLocks noChangeArrowheads="1"/>
            </p:cNvSpPr>
            <p:nvPr/>
          </p:nvSpPr>
          <p:spPr bwMode="auto">
            <a:xfrm>
              <a:off x="960" y="1296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1" eaLnBrk="1" hangingPunct="1"/>
              <a:r>
                <a:rPr lang="en-US" sz="1800">
                  <a:cs typeface="Arial" charset="0"/>
                </a:rPr>
                <a:t>Past</a:t>
              </a:r>
              <a:endParaRPr lang="he-IL" sz="1800">
                <a:cs typeface="Arial" charset="0"/>
              </a:endParaRPr>
            </a:p>
          </p:txBody>
        </p:sp>
        <p:pic>
          <p:nvPicPr>
            <p:cNvPr id="62567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056"/>
              <a:ext cx="3168" cy="3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625672" name="Rectangle 8"/>
          <p:cNvSpPr>
            <a:spLocks noChangeArrowheads="1"/>
          </p:cNvSpPr>
          <p:nvPr/>
        </p:nvSpPr>
        <p:spPr bwMode="auto">
          <a:xfrm>
            <a:off x="533400" y="5410200"/>
            <a:ext cx="83058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567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334000"/>
            <a:ext cx="11430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2567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334000"/>
            <a:ext cx="1143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2567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34000"/>
            <a:ext cx="73977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2567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334000"/>
            <a:ext cx="1219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25677" name="Text Box 13"/>
          <p:cNvSpPr txBox="1">
            <a:spLocks noChangeArrowheads="1"/>
          </p:cNvSpPr>
          <p:nvPr/>
        </p:nvSpPr>
        <p:spPr bwMode="auto">
          <a:xfrm>
            <a:off x="762000" y="6400800"/>
            <a:ext cx="1828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000"/>
          </a:p>
        </p:txBody>
      </p:sp>
      <p:sp>
        <p:nvSpPr>
          <p:cNvPr id="625678" name="Text Box 14"/>
          <p:cNvSpPr txBox="1">
            <a:spLocks noChangeArrowheads="1"/>
          </p:cNvSpPr>
          <p:nvPr/>
        </p:nvSpPr>
        <p:spPr bwMode="auto">
          <a:xfrm>
            <a:off x="5181600" y="6370637"/>
            <a:ext cx="1862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/>
              <a:t>Courtesy James </a:t>
            </a:r>
            <a:r>
              <a:rPr lang="en-US" sz="1200" dirty="0" err="1"/>
              <a:t>Degnan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6526135" y="2291738"/>
            <a:ext cx="226373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Gorilla and Orangutan</a:t>
            </a:r>
          </a:p>
          <a:p>
            <a:r>
              <a:rPr lang="en-US" dirty="0"/>
              <a:t>a</a:t>
            </a:r>
            <a:r>
              <a:rPr lang="en-US" dirty="0" smtClean="0"/>
              <a:t>re not siblings in the</a:t>
            </a:r>
          </a:p>
          <a:p>
            <a:r>
              <a:rPr lang="en-US" dirty="0"/>
              <a:t>s</a:t>
            </a:r>
            <a:r>
              <a:rPr lang="en-US" dirty="0" smtClean="0"/>
              <a:t>pecies tree, but they </a:t>
            </a:r>
          </a:p>
          <a:p>
            <a:r>
              <a:rPr lang="en-US" dirty="0"/>
              <a:t>a</a:t>
            </a:r>
            <a:r>
              <a:rPr lang="en-US" dirty="0" smtClean="0"/>
              <a:t>re in the gene tree.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625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 tree in a species tree</a:t>
            </a:r>
          </a:p>
        </p:txBody>
      </p:sp>
      <p:pic>
        <p:nvPicPr>
          <p:cNvPr id="6266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5029200" cy="502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26692" name="Text Box 4"/>
          <p:cNvSpPr txBox="1">
            <a:spLocks noChangeArrowheads="1"/>
          </p:cNvSpPr>
          <p:nvPr/>
        </p:nvSpPr>
        <p:spPr bwMode="auto">
          <a:xfrm>
            <a:off x="6613525" y="1714500"/>
            <a:ext cx="1862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Courtesy James Degnan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Lineage Sorting</a:t>
            </a:r>
            <a:endParaRPr lang="en-US" dirty="0"/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7772400" cy="4495800"/>
          </a:xfrm>
        </p:spPr>
        <p:txBody>
          <a:bodyPr/>
          <a:lstStyle/>
          <a:p>
            <a:pPr>
              <a:spcAft>
                <a:spcPct val="25000"/>
              </a:spcAft>
            </a:pPr>
            <a:r>
              <a:rPr lang="en-US" sz="2700" dirty="0" smtClean="0"/>
              <a:t>Lineage sorting is a Population</a:t>
            </a:r>
            <a:r>
              <a:rPr lang="en-US" sz="2700" dirty="0"/>
              <a:t>-level </a:t>
            </a:r>
            <a:r>
              <a:rPr lang="en-US" sz="2700" dirty="0" smtClean="0"/>
              <a:t>process, also called the  “Multi-species coalescent” (Kingman, 1982).</a:t>
            </a:r>
          </a:p>
          <a:p>
            <a:pPr>
              <a:spcAft>
                <a:spcPct val="25000"/>
              </a:spcAft>
            </a:pPr>
            <a:r>
              <a:rPr lang="en-US" sz="2700" dirty="0" smtClean="0"/>
              <a:t>The probability that a gene tree will </a:t>
            </a:r>
            <a:r>
              <a:rPr lang="en-US" sz="2700" dirty="0"/>
              <a:t>differ from species trees </a:t>
            </a:r>
            <a:r>
              <a:rPr lang="en-US" sz="2700" dirty="0" smtClean="0"/>
              <a:t>increases for </a:t>
            </a:r>
            <a:r>
              <a:rPr lang="en-US" sz="2700" dirty="0" smtClean="0">
                <a:solidFill>
                  <a:srgbClr val="0000FF"/>
                </a:solidFill>
              </a:rPr>
              <a:t>short </a:t>
            </a:r>
            <a:r>
              <a:rPr lang="en-US" sz="2700" dirty="0">
                <a:solidFill>
                  <a:srgbClr val="0000FF"/>
                </a:solidFill>
              </a:rPr>
              <a:t>times between speciation events </a:t>
            </a:r>
            <a:r>
              <a:rPr lang="en-US" sz="2700" dirty="0" smtClean="0">
                <a:solidFill>
                  <a:srgbClr val="0000FF"/>
                </a:solidFill>
              </a:rPr>
              <a:t>or large population size</a:t>
            </a:r>
            <a:r>
              <a:rPr lang="en-US" sz="2700" dirty="0" smtClean="0"/>
              <a:t>.</a:t>
            </a:r>
          </a:p>
          <a:p>
            <a:pPr>
              <a:spcAft>
                <a:spcPct val="25000"/>
              </a:spcAft>
            </a:pPr>
            <a:r>
              <a:rPr lang="en-US" sz="2700" dirty="0" smtClean="0"/>
              <a:t>When a gene tree differs from the species tree, this is called “</a:t>
            </a:r>
            <a:r>
              <a:rPr lang="en-US" sz="2700" dirty="0" smtClean="0">
                <a:solidFill>
                  <a:srgbClr val="0000FF"/>
                </a:solidFill>
              </a:rPr>
              <a:t>Incomplete Lineage Sorting</a:t>
            </a:r>
            <a:r>
              <a:rPr lang="en-US" sz="2700" dirty="0" smtClean="0"/>
              <a:t>” or “Deep Coalescence”.</a:t>
            </a:r>
            <a:endParaRPr lang="en-US" sz="27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model tree </a:t>
            </a:r>
            <a:r>
              <a:rPr lang="en-US" dirty="0" smtClean="0">
                <a:solidFill>
                  <a:srgbClr val="0000FF"/>
                </a:solidFill>
              </a:rPr>
              <a:t>identifiable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Which estimation methods are </a:t>
            </a:r>
            <a:r>
              <a:rPr lang="en-US" dirty="0" smtClean="0">
                <a:solidFill>
                  <a:srgbClr val="0000FF"/>
                </a:solidFill>
              </a:rPr>
              <a:t>statistically consistent </a:t>
            </a:r>
            <a:r>
              <a:rPr lang="en-US" dirty="0" smtClean="0"/>
              <a:t>under this model?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How much data </a:t>
            </a:r>
            <a:r>
              <a:rPr lang="en-US" dirty="0" smtClean="0"/>
              <a:t>does the method need to estimate the model tree correctly (with high probability)?</a:t>
            </a:r>
          </a:p>
          <a:p>
            <a:r>
              <a:rPr lang="en-US" dirty="0" smtClean="0"/>
              <a:t>What is the </a:t>
            </a:r>
            <a:r>
              <a:rPr lang="en-US" dirty="0" smtClean="0">
                <a:solidFill>
                  <a:srgbClr val="0000FF"/>
                </a:solidFill>
              </a:rPr>
              <a:t>empirical performance </a:t>
            </a:r>
            <a:r>
              <a:rPr lang="en-US" dirty="0" smtClean="0"/>
              <a:t>of the method on data?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77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nature-reviews-tree-of-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56" y="1539489"/>
            <a:ext cx="3330289" cy="287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935038" y="179389"/>
            <a:ext cx="7740382" cy="111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800" dirty="0" smtClean="0"/>
              <a:t>				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Phylogenomics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(Phylogenetic estimation from whole genomes)</a:t>
            </a:r>
            <a:endParaRPr lang="en-US" dirty="0"/>
          </a:p>
        </p:txBody>
      </p:sp>
      <p:pic>
        <p:nvPicPr>
          <p:cNvPr id="2" name="Picture 1" descr="genome-10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788" y="1570131"/>
            <a:ext cx="2670117" cy="26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4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1205"/>
            <a:ext cx="8229600" cy="1323566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Key observation</a:t>
            </a:r>
            <a:r>
              <a:rPr lang="en-US" sz="2400" dirty="0" smtClean="0"/>
              <a:t>: </a:t>
            </a:r>
            <a:br>
              <a:rPr lang="en-US" sz="2400" dirty="0" smtClean="0"/>
            </a:br>
            <a:r>
              <a:rPr lang="en-US" sz="2400" dirty="0" smtClean="0"/>
              <a:t>Under the multi-species coalescent model, the species tree </a:t>
            </a:r>
            <a:br>
              <a:rPr lang="en-US" sz="2400" dirty="0" smtClean="0"/>
            </a:br>
            <a:r>
              <a:rPr lang="en-US" sz="2400" dirty="0" smtClean="0"/>
              <a:t>defines a </a:t>
            </a:r>
            <a:r>
              <a:rPr lang="en-US" sz="2400" i="1" dirty="0" smtClean="0">
                <a:solidFill>
                  <a:srgbClr val="0000FF"/>
                </a:solidFill>
              </a:rPr>
              <a:t>probability distribution on the gene trees</a:t>
            </a:r>
            <a:endParaRPr lang="en-US" sz="2400" i="1" dirty="0">
              <a:solidFill>
                <a:srgbClr val="0000FF"/>
              </a:solidFill>
            </a:endParaRPr>
          </a:p>
        </p:txBody>
      </p:sp>
      <p:pic>
        <p:nvPicPr>
          <p:cNvPr id="6266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116" y="2292145"/>
            <a:ext cx="4003406" cy="399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26692" name="Text Box 4"/>
          <p:cNvSpPr txBox="1">
            <a:spLocks noChangeArrowheads="1"/>
          </p:cNvSpPr>
          <p:nvPr/>
        </p:nvSpPr>
        <p:spPr bwMode="auto">
          <a:xfrm>
            <a:off x="6613525" y="5319168"/>
            <a:ext cx="1862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/>
              <a:t>Courtesy James </a:t>
            </a:r>
            <a:r>
              <a:rPr lang="en-US" sz="1200" dirty="0" err="1"/>
              <a:t>Degnan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72384" y="27707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357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Incomplete Lineage Sorting (ILS)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2000+ papers in 2013 alone </a:t>
            </a:r>
          </a:p>
          <a:p>
            <a:r>
              <a:rPr lang="en-US" dirty="0" smtClean="0"/>
              <a:t>Confounds phylogenetic analysis for many groups:</a:t>
            </a:r>
          </a:p>
          <a:p>
            <a:pPr lvl="1"/>
            <a:r>
              <a:rPr lang="en-US" dirty="0" smtClean="0"/>
              <a:t>Hominids</a:t>
            </a:r>
          </a:p>
          <a:p>
            <a:pPr lvl="1"/>
            <a:r>
              <a:rPr lang="en-US" dirty="0" smtClean="0"/>
              <a:t>Birds</a:t>
            </a:r>
          </a:p>
          <a:p>
            <a:pPr lvl="1"/>
            <a:r>
              <a:rPr lang="en-US" dirty="0" smtClean="0"/>
              <a:t>Yeast</a:t>
            </a:r>
          </a:p>
          <a:p>
            <a:pPr lvl="1"/>
            <a:r>
              <a:rPr lang="en-US" dirty="0" smtClean="0"/>
              <a:t>Animals</a:t>
            </a:r>
          </a:p>
          <a:p>
            <a:pPr lvl="1"/>
            <a:r>
              <a:rPr lang="en-US" dirty="0" smtClean="0"/>
              <a:t>Toads</a:t>
            </a:r>
          </a:p>
          <a:p>
            <a:pPr lvl="1"/>
            <a:r>
              <a:rPr lang="en-US" dirty="0" smtClean="0"/>
              <a:t>Fish</a:t>
            </a:r>
          </a:p>
          <a:p>
            <a:pPr lvl="1"/>
            <a:r>
              <a:rPr lang="en-US" dirty="0" smtClean="0"/>
              <a:t>Fungi</a:t>
            </a:r>
          </a:p>
          <a:p>
            <a:r>
              <a:rPr lang="en-US" dirty="0" smtClean="0"/>
              <a:t>There is substantial debate about how to analyze </a:t>
            </a:r>
            <a:r>
              <a:rPr lang="en-US" dirty="0" err="1" smtClean="0"/>
              <a:t>phylogenomic</a:t>
            </a:r>
            <a:r>
              <a:rPr lang="en-US" dirty="0" smtClean="0"/>
              <a:t> datasets in the presence of ILS.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072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554038" y="3725863"/>
            <a:ext cx="4703762" cy="2728912"/>
            <a:chOff x="349" y="2347"/>
            <a:chExt cx="2963" cy="1719"/>
          </a:xfrm>
        </p:grpSpPr>
        <p:sp>
          <p:nvSpPr>
            <p:cNvPr id="394243" name="Line 3"/>
            <p:cNvSpPr>
              <a:spLocks noChangeShapeType="1"/>
            </p:cNvSpPr>
            <p:nvPr/>
          </p:nvSpPr>
          <p:spPr bwMode="auto">
            <a:xfrm>
              <a:off x="711" y="2347"/>
              <a:ext cx="0" cy="8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4" name="Line 4"/>
            <p:cNvSpPr>
              <a:spLocks noChangeShapeType="1"/>
            </p:cNvSpPr>
            <p:nvPr/>
          </p:nvSpPr>
          <p:spPr bwMode="auto">
            <a:xfrm>
              <a:off x="1383" y="2348"/>
              <a:ext cx="0" cy="86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5" name="Line 5"/>
            <p:cNvSpPr>
              <a:spLocks noChangeShapeType="1"/>
            </p:cNvSpPr>
            <p:nvPr/>
          </p:nvSpPr>
          <p:spPr bwMode="auto">
            <a:xfrm>
              <a:off x="2335" y="2348"/>
              <a:ext cx="0" cy="869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3" name="Text Box 23"/>
            <p:cNvSpPr txBox="1">
              <a:spLocks noChangeArrowheads="1"/>
            </p:cNvSpPr>
            <p:nvPr/>
          </p:nvSpPr>
          <p:spPr bwMode="auto">
            <a:xfrm>
              <a:off x="2458" y="2552"/>
              <a:ext cx="85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>
                  <a:latin typeface="Helvetica" charset="0"/>
                </a:rPr>
                <a:t>Analyze</a:t>
              </a:r>
            </a:p>
            <a:p>
              <a:pPr algn="ctr" eaLnBrk="1" hangingPunct="1"/>
              <a:r>
                <a:rPr lang="en-US" sz="2000">
                  <a:latin typeface="Helvetica" charset="0"/>
                </a:rPr>
                <a:t>separately</a:t>
              </a:r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7" name="Group 27"/>
          <p:cNvGrpSpPr>
            <a:grpSpLocks/>
          </p:cNvGrpSpPr>
          <p:nvPr/>
        </p:nvGrpSpPr>
        <p:grpSpPr bwMode="auto">
          <a:xfrm>
            <a:off x="3967160" y="4348164"/>
            <a:ext cx="5253034" cy="2128838"/>
            <a:chOff x="2499" y="2739"/>
            <a:chExt cx="3309" cy="1341"/>
          </a:xfrm>
        </p:grpSpPr>
        <p:grpSp>
          <p:nvGrpSpPr>
            <p:cNvPr id="394268" name="Group 28"/>
            <p:cNvGrpSpPr>
              <a:grpSpLocks/>
            </p:cNvGrpSpPr>
            <p:nvPr/>
          </p:nvGrpSpPr>
          <p:grpSpPr bwMode="auto">
            <a:xfrm>
              <a:off x="3973" y="2739"/>
              <a:ext cx="1835" cy="1341"/>
              <a:chOff x="2108" y="2832"/>
              <a:chExt cx="1835" cy="1493"/>
            </a:xfrm>
          </p:grpSpPr>
          <p:sp>
            <p:nvSpPr>
              <p:cNvPr id="394269" name="Line 29"/>
              <p:cNvSpPr>
                <a:spLocks noChangeShapeType="1"/>
              </p:cNvSpPr>
              <p:nvPr/>
            </p:nvSpPr>
            <p:spPr bwMode="auto">
              <a:xfrm flipH="1">
                <a:off x="2108" y="2832"/>
                <a:ext cx="741" cy="1493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0" name="Line 30"/>
              <p:cNvSpPr>
                <a:spLocks noChangeShapeType="1"/>
              </p:cNvSpPr>
              <p:nvPr/>
            </p:nvSpPr>
            <p:spPr bwMode="auto">
              <a:xfrm rot="18475779" flipH="1">
                <a:off x="2833" y="2834"/>
                <a:ext cx="741" cy="147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1" name="Line 31"/>
              <p:cNvSpPr>
                <a:spLocks noChangeShapeType="1"/>
              </p:cNvSpPr>
              <p:nvPr/>
            </p:nvSpPr>
            <p:spPr bwMode="auto">
              <a:xfrm>
                <a:off x="2651" y="3237"/>
                <a:ext cx="332" cy="108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2" name="Line 32"/>
              <p:cNvSpPr>
                <a:spLocks noChangeShapeType="1"/>
              </p:cNvSpPr>
              <p:nvPr/>
            </p:nvSpPr>
            <p:spPr bwMode="auto">
              <a:xfrm flipV="1">
                <a:off x="3137" y="3793"/>
                <a:ext cx="172" cy="529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3" name="Line 33"/>
              <p:cNvSpPr>
                <a:spLocks noChangeShapeType="1"/>
              </p:cNvSpPr>
              <p:nvPr/>
            </p:nvSpPr>
            <p:spPr bwMode="auto">
              <a:xfrm>
                <a:off x="3198" y="4106"/>
                <a:ext cx="84" cy="213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4" name="Line 34"/>
              <p:cNvSpPr>
                <a:spLocks noChangeShapeType="1"/>
              </p:cNvSpPr>
              <p:nvPr/>
            </p:nvSpPr>
            <p:spPr bwMode="auto">
              <a:xfrm flipV="1">
                <a:off x="3406" y="4122"/>
                <a:ext cx="57" cy="19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5" name="Line 35"/>
              <p:cNvSpPr>
                <a:spLocks noChangeShapeType="1"/>
              </p:cNvSpPr>
              <p:nvPr/>
            </p:nvSpPr>
            <p:spPr bwMode="auto">
              <a:xfrm>
                <a:off x="2539" y="3456"/>
                <a:ext cx="250" cy="864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6" name="Line 36"/>
              <p:cNvSpPr>
                <a:spLocks noChangeShapeType="1"/>
              </p:cNvSpPr>
              <p:nvPr/>
            </p:nvSpPr>
            <p:spPr bwMode="auto">
              <a:xfrm>
                <a:off x="2326" y="3893"/>
                <a:ext cx="117" cy="427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7" name="Line 37"/>
              <p:cNvSpPr>
                <a:spLocks noChangeShapeType="1"/>
              </p:cNvSpPr>
              <p:nvPr/>
            </p:nvSpPr>
            <p:spPr bwMode="auto">
              <a:xfrm>
                <a:off x="2219" y="4085"/>
                <a:ext cx="80" cy="23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8" name="Line 38"/>
              <p:cNvSpPr>
                <a:spLocks noChangeShapeType="1"/>
              </p:cNvSpPr>
              <p:nvPr/>
            </p:nvSpPr>
            <p:spPr bwMode="auto">
              <a:xfrm>
                <a:off x="2400" y="3738"/>
                <a:ext cx="183" cy="586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9" name="Line 39"/>
              <p:cNvSpPr>
                <a:spLocks noChangeShapeType="1"/>
              </p:cNvSpPr>
              <p:nvPr/>
            </p:nvSpPr>
            <p:spPr bwMode="auto">
              <a:xfrm flipH="1">
                <a:off x="2678" y="4145"/>
                <a:ext cx="64" cy="176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4280" name="Line 40"/>
            <p:cNvSpPr>
              <a:spLocks noChangeShapeType="1"/>
            </p:cNvSpPr>
            <p:nvPr/>
          </p:nvSpPr>
          <p:spPr bwMode="auto">
            <a:xfrm rot="-5383472">
              <a:off x="3326" y="3230"/>
              <a:ext cx="3" cy="833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1" name="Text Box 41"/>
            <p:cNvSpPr txBox="1">
              <a:spLocks noChangeArrowheads="1"/>
            </p:cNvSpPr>
            <p:nvPr/>
          </p:nvSpPr>
          <p:spPr bwMode="auto">
            <a:xfrm>
              <a:off x="2499" y="3719"/>
              <a:ext cx="143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 dirty="0">
                  <a:latin typeface="Helvetica" charset="0"/>
                </a:rPr>
                <a:t> </a:t>
              </a:r>
              <a:r>
                <a:rPr lang="en-US" sz="2000" dirty="0" smtClean="0">
                  <a:latin typeface="Helvetica" charset="0"/>
                </a:rPr>
                <a:t>Summary Method</a:t>
              </a:r>
              <a:endParaRPr lang="en-US" sz="2000" dirty="0">
                <a:latin typeface="Helvetica" charset="0"/>
              </a:endParaRPr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Two competing approaches </a:t>
            </a:r>
          </a:p>
        </p:txBody>
      </p:sp>
      <p:grpSp>
        <p:nvGrpSpPr>
          <p:cNvPr id="394283" name="Group 43"/>
          <p:cNvGrpSpPr>
            <a:grpSpLocks/>
          </p:cNvGrpSpPr>
          <p:nvPr/>
        </p:nvGrpSpPr>
        <p:grpSpPr bwMode="auto">
          <a:xfrm>
            <a:off x="173038" y="1473200"/>
            <a:ext cx="4173537" cy="1955800"/>
            <a:chOff x="109" y="928"/>
            <a:chExt cx="2629" cy="1232"/>
          </a:xfrm>
        </p:grpSpPr>
        <p:sp>
          <p:nvSpPr>
            <p:cNvPr id="394284" name="Line 44"/>
            <p:cNvSpPr>
              <a:spLocks noChangeShapeType="1"/>
            </p:cNvSpPr>
            <p:nvPr/>
          </p:nvSpPr>
          <p:spPr bwMode="auto">
            <a:xfrm>
              <a:off x="387" y="928"/>
              <a:ext cx="0" cy="12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5" name="Line 45"/>
            <p:cNvSpPr>
              <a:spLocks noChangeShapeType="1"/>
            </p:cNvSpPr>
            <p:nvPr/>
          </p:nvSpPr>
          <p:spPr bwMode="auto">
            <a:xfrm>
              <a:off x="109" y="1128"/>
              <a:ext cx="26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6" name="Text Box 46"/>
            <p:cNvSpPr txBox="1">
              <a:spLocks noChangeArrowheads="1"/>
            </p:cNvSpPr>
            <p:nvPr/>
          </p:nvSpPr>
          <p:spPr bwMode="auto">
            <a:xfrm>
              <a:off x="402" y="935"/>
              <a:ext cx="21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E68435"/>
                  </a:solidFill>
                  <a:latin typeface="Helvetica" charset="0"/>
                </a:rPr>
                <a:t> </a:t>
              </a:r>
              <a:r>
                <a:rPr lang="en-US" sz="1800">
                  <a:solidFill>
                    <a:schemeClr val="folHlink"/>
                  </a:solidFill>
                  <a:latin typeface="Helvetica" charset="0"/>
                </a:rPr>
                <a:t>gene 1</a:t>
              </a:r>
              <a:r>
                <a:rPr lang="en-US" sz="1800">
                  <a:latin typeface="Helvetica" charset="0"/>
                </a:rPr>
                <a:t>     </a:t>
              </a:r>
              <a:r>
                <a:rPr lang="en-US" sz="1800">
                  <a:solidFill>
                    <a:schemeClr val="accent1"/>
                  </a:solidFill>
                  <a:latin typeface="Helvetica" charset="0"/>
                </a:rPr>
                <a:t>gene 2</a:t>
              </a:r>
              <a:r>
                <a:rPr lang="en-US" sz="1800">
                  <a:latin typeface="Helvetica" charset="0"/>
                </a:rPr>
                <a:t>   . . .     </a:t>
              </a:r>
              <a:r>
                <a:rPr lang="en-US" sz="1800">
                  <a:solidFill>
                    <a:srgbClr val="CC0000"/>
                  </a:solidFill>
                  <a:latin typeface="Helvetica" charset="0"/>
                </a:rPr>
                <a:t>gene </a:t>
              </a:r>
              <a:r>
                <a:rPr lang="en-US" sz="1800" i="1">
                  <a:solidFill>
                    <a:srgbClr val="CC0000"/>
                  </a:solidFill>
                  <a:latin typeface="Helvetica" charset="0"/>
                </a:rPr>
                <a:t>k</a:t>
              </a:r>
              <a:endParaRPr lang="en-US" sz="1800">
                <a:latin typeface="Helvetica" charset="0"/>
              </a:endParaRPr>
            </a:p>
          </p:txBody>
        </p:sp>
        <p:sp>
          <p:nvSpPr>
            <p:cNvPr id="394287" name="Line 47"/>
            <p:cNvSpPr>
              <a:spLocks noChangeShapeType="1"/>
            </p:cNvSpPr>
            <p:nvPr/>
          </p:nvSpPr>
          <p:spPr bwMode="auto">
            <a:xfrm>
              <a:off x="472" y="1243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8" name="Line 48"/>
            <p:cNvSpPr>
              <a:spLocks noChangeShapeType="1"/>
            </p:cNvSpPr>
            <p:nvPr/>
          </p:nvSpPr>
          <p:spPr bwMode="auto">
            <a:xfrm>
              <a:off x="472" y="1329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9" name="Line 49"/>
            <p:cNvSpPr>
              <a:spLocks noChangeShapeType="1"/>
            </p:cNvSpPr>
            <p:nvPr/>
          </p:nvSpPr>
          <p:spPr bwMode="auto">
            <a:xfrm>
              <a:off x="471" y="1416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0" name="Line 50"/>
            <p:cNvSpPr>
              <a:spLocks noChangeShapeType="1"/>
            </p:cNvSpPr>
            <p:nvPr/>
          </p:nvSpPr>
          <p:spPr bwMode="auto">
            <a:xfrm>
              <a:off x="472" y="1502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1" name="Line 51"/>
            <p:cNvSpPr>
              <a:spLocks noChangeShapeType="1"/>
            </p:cNvSpPr>
            <p:nvPr/>
          </p:nvSpPr>
          <p:spPr bwMode="auto">
            <a:xfrm>
              <a:off x="472" y="1588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2" name="Line 52"/>
            <p:cNvSpPr>
              <a:spLocks noChangeShapeType="1"/>
            </p:cNvSpPr>
            <p:nvPr/>
          </p:nvSpPr>
          <p:spPr bwMode="auto">
            <a:xfrm>
              <a:off x="472" y="1933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3" name="Line 53"/>
            <p:cNvSpPr>
              <a:spLocks noChangeShapeType="1"/>
            </p:cNvSpPr>
            <p:nvPr/>
          </p:nvSpPr>
          <p:spPr bwMode="auto">
            <a:xfrm>
              <a:off x="472" y="2019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4" name="Line 54"/>
            <p:cNvSpPr>
              <a:spLocks noChangeShapeType="1"/>
            </p:cNvSpPr>
            <p:nvPr/>
          </p:nvSpPr>
          <p:spPr bwMode="auto">
            <a:xfrm>
              <a:off x="472" y="2105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5" name="Line 55"/>
            <p:cNvSpPr>
              <a:spLocks noChangeShapeType="1"/>
            </p:cNvSpPr>
            <p:nvPr/>
          </p:nvSpPr>
          <p:spPr bwMode="auto">
            <a:xfrm>
              <a:off x="1132" y="1588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6" name="Line 56"/>
            <p:cNvSpPr>
              <a:spLocks noChangeShapeType="1"/>
            </p:cNvSpPr>
            <p:nvPr/>
          </p:nvSpPr>
          <p:spPr bwMode="auto">
            <a:xfrm>
              <a:off x="1132" y="1674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7" name="Line 57"/>
            <p:cNvSpPr>
              <a:spLocks noChangeShapeType="1"/>
            </p:cNvSpPr>
            <p:nvPr/>
          </p:nvSpPr>
          <p:spPr bwMode="auto">
            <a:xfrm>
              <a:off x="1132" y="1760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8" name="Line 58"/>
            <p:cNvSpPr>
              <a:spLocks noChangeShapeType="1"/>
            </p:cNvSpPr>
            <p:nvPr/>
          </p:nvSpPr>
          <p:spPr bwMode="auto">
            <a:xfrm>
              <a:off x="1132" y="1847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9" name="Line 59"/>
            <p:cNvSpPr>
              <a:spLocks noChangeShapeType="1"/>
            </p:cNvSpPr>
            <p:nvPr/>
          </p:nvSpPr>
          <p:spPr bwMode="auto">
            <a:xfrm>
              <a:off x="1132" y="1933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0" name="Line 60"/>
            <p:cNvSpPr>
              <a:spLocks noChangeShapeType="1"/>
            </p:cNvSpPr>
            <p:nvPr/>
          </p:nvSpPr>
          <p:spPr bwMode="auto">
            <a:xfrm>
              <a:off x="2092" y="1243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1" name="Line 61"/>
            <p:cNvSpPr>
              <a:spLocks noChangeShapeType="1"/>
            </p:cNvSpPr>
            <p:nvPr/>
          </p:nvSpPr>
          <p:spPr bwMode="auto">
            <a:xfrm>
              <a:off x="2092" y="1502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2" name="Line 62"/>
            <p:cNvSpPr>
              <a:spLocks noChangeShapeType="1"/>
            </p:cNvSpPr>
            <p:nvPr/>
          </p:nvSpPr>
          <p:spPr bwMode="auto">
            <a:xfrm>
              <a:off x="2092" y="1588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3" name="Line 63"/>
            <p:cNvSpPr>
              <a:spLocks noChangeShapeType="1"/>
            </p:cNvSpPr>
            <p:nvPr/>
          </p:nvSpPr>
          <p:spPr bwMode="auto">
            <a:xfrm>
              <a:off x="2092" y="1674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4" name="Line 64"/>
            <p:cNvSpPr>
              <a:spLocks noChangeShapeType="1"/>
            </p:cNvSpPr>
            <p:nvPr/>
          </p:nvSpPr>
          <p:spPr bwMode="auto">
            <a:xfrm>
              <a:off x="2092" y="2019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5" name="Line 65"/>
            <p:cNvSpPr>
              <a:spLocks noChangeShapeType="1"/>
            </p:cNvSpPr>
            <p:nvPr/>
          </p:nvSpPr>
          <p:spPr bwMode="auto">
            <a:xfrm>
              <a:off x="2092" y="2105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6" name="Text Box 66"/>
            <p:cNvSpPr txBox="1">
              <a:spLocks noChangeArrowheads="1"/>
            </p:cNvSpPr>
            <p:nvPr/>
          </p:nvSpPr>
          <p:spPr bwMode="auto">
            <a:xfrm>
              <a:off x="1696" y="1450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</p:grpSp>
      <p:grpSp>
        <p:nvGrpSpPr>
          <p:cNvPr id="394307" name="Group 67"/>
          <p:cNvGrpSpPr>
            <a:grpSpLocks/>
          </p:cNvGrpSpPr>
          <p:nvPr/>
        </p:nvGrpSpPr>
        <p:grpSpPr bwMode="auto">
          <a:xfrm>
            <a:off x="6316663" y="1460500"/>
            <a:ext cx="2903537" cy="2120900"/>
            <a:chOff x="3934" y="2837"/>
            <a:chExt cx="1829" cy="1488"/>
          </a:xfrm>
        </p:grpSpPr>
        <p:sp>
          <p:nvSpPr>
            <p:cNvPr id="394308" name="Line 68"/>
            <p:cNvSpPr>
              <a:spLocks noChangeShapeType="1"/>
            </p:cNvSpPr>
            <p:nvPr/>
          </p:nvSpPr>
          <p:spPr bwMode="auto">
            <a:xfrm flipH="1">
              <a:off x="3934" y="2837"/>
              <a:ext cx="741" cy="1482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9" name="Line 69"/>
            <p:cNvSpPr>
              <a:spLocks noChangeShapeType="1"/>
            </p:cNvSpPr>
            <p:nvPr/>
          </p:nvSpPr>
          <p:spPr bwMode="auto">
            <a:xfrm rot="18475779" flipH="1">
              <a:off x="4663" y="2839"/>
              <a:ext cx="731" cy="1468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0" name="Line 70"/>
            <p:cNvSpPr>
              <a:spLocks noChangeShapeType="1"/>
            </p:cNvSpPr>
            <p:nvPr/>
          </p:nvSpPr>
          <p:spPr bwMode="auto">
            <a:xfrm>
              <a:off x="4477" y="3242"/>
              <a:ext cx="332" cy="1078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1" name="Line 71"/>
            <p:cNvSpPr>
              <a:spLocks noChangeShapeType="1"/>
            </p:cNvSpPr>
            <p:nvPr/>
          </p:nvSpPr>
          <p:spPr bwMode="auto">
            <a:xfrm flipV="1">
              <a:off x="4969" y="3735"/>
              <a:ext cx="134" cy="582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2" name="Line 72"/>
            <p:cNvSpPr>
              <a:spLocks noChangeShapeType="1"/>
            </p:cNvSpPr>
            <p:nvPr/>
          </p:nvSpPr>
          <p:spPr bwMode="auto">
            <a:xfrm flipH="1">
              <a:off x="5118" y="3935"/>
              <a:ext cx="77" cy="378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3" name="Line 73"/>
            <p:cNvSpPr>
              <a:spLocks noChangeShapeType="1"/>
            </p:cNvSpPr>
            <p:nvPr/>
          </p:nvSpPr>
          <p:spPr bwMode="auto">
            <a:xfrm flipV="1">
              <a:off x="5252" y="4127"/>
              <a:ext cx="42" cy="193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4" name="Line 74"/>
            <p:cNvSpPr>
              <a:spLocks noChangeShapeType="1"/>
            </p:cNvSpPr>
            <p:nvPr/>
          </p:nvSpPr>
          <p:spPr bwMode="auto">
            <a:xfrm>
              <a:off x="4376" y="3444"/>
              <a:ext cx="239" cy="881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5" name="Line 75"/>
            <p:cNvSpPr>
              <a:spLocks noChangeShapeType="1"/>
            </p:cNvSpPr>
            <p:nvPr/>
          </p:nvSpPr>
          <p:spPr bwMode="auto">
            <a:xfrm>
              <a:off x="4157" y="3871"/>
              <a:ext cx="144" cy="454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6" name="Line 76"/>
            <p:cNvSpPr>
              <a:spLocks noChangeShapeType="1"/>
            </p:cNvSpPr>
            <p:nvPr/>
          </p:nvSpPr>
          <p:spPr bwMode="auto">
            <a:xfrm>
              <a:off x="4045" y="4090"/>
              <a:ext cx="80" cy="235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7" name="Line 77"/>
            <p:cNvSpPr>
              <a:spLocks noChangeShapeType="1"/>
            </p:cNvSpPr>
            <p:nvPr/>
          </p:nvSpPr>
          <p:spPr bwMode="auto">
            <a:xfrm flipH="1">
              <a:off x="4398" y="3951"/>
              <a:ext cx="116" cy="362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8" name="Line 78"/>
            <p:cNvSpPr>
              <a:spLocks noChangeShapeType="1"/>
            </p:cNvSpPr>
            <p:nvPr/>
          </p:nvSpPr>
          <p:spPr bwMode="auto">
            <a:xfrm flipH="1">
              <a:off x="4504" y="4149"/>
              <a:ext cx="64" cy="176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319" name="Line 79"/>
          <p:cNvSpPr>
            <a:spLocks noChangeShapeType="1"/>
          </p:cNvSpPr>
          <p:nvPr/>
        </p:nvSpPr>
        <p:spPr bwMode="auto">
          <a:xfrm>
            <a:off x="4495800" y="2209800"/>
            <a:ext cx="16764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320" name="Text Box 80"/>
          <p:cNvSpPr txBox="1">
            <a:spLocks noChangeArrowheads="1"/>
          </p:cNvSpPr>
          <p:nvPr/>
        </p:nvSpPr>
        <p:spPr bwMode="auto">
          <a:xfrm>
            <a:off x="4436547" y="2338388"/>
            <a:ext cx="18387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>
                <a:latin typeface="Helvetica" charset="0"/>
              </a:rPr>
              <a:t>Concatenation</a:t>
            </a:r>
            <a:endParaRPr lang="en-US" sz="2000" dirty="0">
              <a:latin typeface="Helvetica" charset="0"/>
            </a:endParaRPr>
          </a:p>
        </p:txBody>
      </p:sp>
      <p:sp>
        <p:nvSpPr>
          <p:cNvPr id="394321" name="Text Box 81"/>
          <p:cNvSpPr txBox="1">
            <a:spLocks noChangeArrowheads="1"/>
          </p:cNvSpPr>
          <p:nvPr/>
        </p:nvSpPr>
        <p:spPr bwMode="auto">
          <a:xfrm rot="-5400000">
            <a:off x="-111918" y="1799431"/>
            <a:ext cx="1087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Species</a:t>
            </a:r>
          </a:p>
        </p:txBody>
      </p:sp>
    </p:spTree>
    <p:extLst>
      <p:ext uri="{BB962C8B-B14F-4D97-AF65-F5344CB8AC3E}">
        <p14:creationId xmlns:p14="http://schemas.microsoft.com/office/powerpoint/2010/main" val="427310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8" name="Group 28"/>
          <p:cNvGrpSpPr>
            <a:grpSpLocks/>
          </p:cNvGrpSpPr>
          <p:nvPr/>
        </p:nvGrpSpPr>
        <p:grpSpPr bwMode="auto">
          <a:xfrm>
            <a:off x="6307134" y="4348164"/>
            <a:ext cx="2913061" cy="2128838"/>
            <a:chOff x="2108" y="2832"/>
            <a:chExt cx="1835" cy="1493"/>
          </a:xfrm>
        </p:grpSpPr>
        <p:sp>
          <p:nvSpPr>
            <p:cNvPr id="394269" name="Line 29"/>
            <p:cNvSpPr>
              <a:spLocks noChangeShapeType="1"/>
            </p:cNvSpPr>
            <p:nvPr/>
          </p:nvSpPr>
          <p:spPr bwMode="auto">
            <a:xfrm flipH="1">
              <a:off x="2108" y="2832"/>
              <a:ext cx="741" cy="149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0" name="Line 30"/>
            <p:cNvSpPr>
              <a:spLocks noChangeShapeType="1"/>
            </p:cNvSpPr>
            <p:nvPr/>
          </p:nvSpPr>
          <p:spPr bwMode="auto">
            <a:xfrm rot="18475779" flipH="1">
              <a:off x="2833" y="2834"/>
              <a:ext cx="741" cy="147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1" name="Line 31"/>
            <p:cNvSpPr>
              <a:spLocks noChangeShapeType="1"/>
            </p:cNvSpPr>
            <p:nvPr/>
          </p:nvSpPr>
          <p:spPr bwMode="auto">
            <a:xfrm>
              <a:off x="2651" y="3237"/>
              <a:ext cx="332" cy="10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2" name="Line 32"/>
            <p:cNvSpPr>
              <a:spLocks noChangeShapeType="1"/>
            </p:cNvSpPr>
            <p:nvPr/>
          </p:nvSpPr>
          <p:spPr bwMode="auto">
            <a:xfrm flipV="1">
              <a:off x="3137" y="3793"/>
              <a:ext cx="172" cy="5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3" name="Line 33"/>
            <p:cNvSpPr>
              <a:spLocks noChangeShapeType="1"/>
            </p:cNvSpPr>
            <p:nvPr/>
          </p:nvSpPr>
          <p:spPr bwMode="auto">
            <a:xfrm>
              <a:off x="3198" y="4106"/>
              <a:ext cx="84" cy="21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4" name="Line 34"/>
            <p:cNvSpPr>
              <a:spLocks noChangeShapeType="1"/>
            </p:cNvSpPr>
            <p:nvPr/>
          </p:nvSpPr>
          <p:spPr bwMode="auto">
            <a:xfrm flipV="1">
              <a:off x="3406" y="4122"/>
              <a:ext cx="57" cy="19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5" name="Line 35"/>
            <p:cNvSpPr>
              <a:spLocks noChangeShapeType="1"/>
            </p:cNvSpPr>
            <p:nvPr/>
          </p:nvSpPr>
          <p:spPr bwMode="auto">
            <a:xfrm>
              <a:off x="2539" y="3456"/>
              <a:ext cx="250" cy="86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6" name="Line 36"/>
            <p:cNvSpPr>
              <a:spLocks noChangeShapeType="1"/>
            </p:cNvSpPr>
            <p:nvPr/>
          </p:nvSpPr>
          <p:spPr bwMode="auto">
            <a:xfrm>
              <a:off x="2326" y="3893"/>
              <a:ext cx="117" cy="42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7" name="Line 37"/>
            <p:cNvSpPr>
              <a:spLocks noChangeShapeType="1"/>
            </p:cNvSpPr>
            <p:nvPr/>
          </p:nvSpPr>
          <p:spPr bwMode="auto">
            <a:xfrm>
              <a:off x="2219" y="4085"/>
              <a:ext cx="80" cy="23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8" name="Line 38"/>
            <p:cNvSpPr>
              <a:spLocks noChangeShapeType="1"/>
            </p:cNvSpPr>
            <p:nvPr/>
          </p:nvSpPr>
          <p:spPr bwMode="auto">
            <a:xfrm>
              <a:off x="2400" y="3738"/>
              <a:ext cx="183" cy="58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9" name="Line 39"/>
            <p:cNvSpPr>
              <a:spLocks noChangeShapeType="1"/>
            </p:cNvSpPr>
            <p:nvPr/>
          </p:nvSpPr>
          <p:spPr bwMode="auto">
            <a:xfrm flipH="1">
              <a:off x="2678" y="4145"/>
              <a:ext cx="64" cy="17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475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MDC Problem (</a:t>
            </a:r>
            <a:r>
              <a:rPr lang="en-US" dirty="0" err="1" smtClean="0"/>
              <a:t>Maddison</a:t>
            </a:r>
            <a:r>
              <a:rPr lang="en-US" dirty="0" smtClean="0"/>
              <a:t> 1997)</a:t>
            </a:r>
            <a:endParaRPr lang="en-US" dirty="0"/>
          </a:p>
        </p:txBody>
      </p:sp>
      <p:pic>
        <p:nvPicPr>
          <p:cNvPr id="6266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689" y="1676401"/>
            <a:ext cx="2939780" cy="2935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26692" name="Text Box 4"/>
          <p:cNvSpPr txBox="1">
            <a:spLocks noChangeArrowheads="1"/>
          </p:cNvSpPr>
          <p:nvPr/>
        </p:nvSpPr>
        <p:spPr bwMode="auto">
          <a:xfrm>
            <a:off x="6613525" y="1714500"/>
            <a:ext cx="1862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Courtesy James Degnan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93609" y="1873313"/>
            <a:ext cx="49145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XL(</a:t>
            </a:r>
            <a:r>
              <a:rPr lang="en-US" sz="2400" dirty="0" err="1" smtClean="0"/>
              <a:t>T,t</a:t>
            </a:r>
            <a:r>
              <a:rPr lang="en-US" sz="2400" dirty="0" smtClean="0"/>
              <a:t>) = the </a:t>
            </a:r>
            <a:r>
              <a:rPr lang="en-US" sz="2400" dirty="0" smtClean="0">
                <a:solidFill>
                  <a:srgbClr val="0000FF"/>
                </a:solidFill>
              </a:rPr>
              <a:t>number of extra lineages </a:t>
            </a:r>
            <a:r>
              <a:rPr lang="en-US" sz="2400" dirty="0" smtClean="0"/>
              <a:t>on the species tree T with respect to the gene tree t. In this example,  </a:t>
            </a:r>
            <a:r>
              <a:rPr lang="en-US" sz="2400" dirty="0" smtClean="0">
                <a:solidFill>
                  <a:srgbClr val="0000FF"/>
                </a:solidFill>
              </a:rPr>
              <a:t>XL(</a:t>
            </a:r>
            <a:r>
              <a:rPr lang="en-US" sz="2400" dirty="0" err="1" smtClean="0">
                <a:solidFill>
                  <a:srgbClr val="0000FF"/>
                </a:solidFill>
              </a:rPr>
              <a:t>T,t</a:t>
            </a:r>
            <a:r>
              <a:rPr lang="en-US" sz="2400" dirty="0" smtClean="0">
                <a:solidFill>
                  <a:srgbClr val="0000FF"/>
                </a:solidFill>
              </a:rPr>
              <a:t>) = 1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18714" y="4100720"/>
            <a:ext cx="826380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ct val="25000"/>
              </a:spcAft>
            </a:pPr>
            <a:r>
              <a:rPr lang="en-US" sz="2400" dirty="0">
                <a:solidFill>
                  <a:schemeClr val="accent2"/>
                </a:solidFill>
              </a:rPr>
              <a:t>MDC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/>
                </a:solidFill>
              </a:rPr>
              <a:t>(minimize deep coalescence)</a:t>
            </a:r>
            <a:r>
              <a:rPr lang="en-US" sz="2400" dirty="0"/>
              <a:t> problem: </a:t>
            </a:r>
          </a:p>
          <a:p>
            <a:pPr lvl="1">
              <a:spcAft>
                <a:spcPct val="25000"/>
              </a:spcAft>
            </a:pPr>
            <a:r>
              <a:rPr lang="en-US" sz="2400" dirty="0" smtClean="0"/>
              <a:t>Given set </a:t>
            </a:r>
            <a:r>
              <a:rPr lang="en-US" sz="2400" dirty="0" smtClean="0">
                <a:solidFill>
                  <a:srgbClr val="0000FF"/>
                </a:solidFill>
              </a:rPr>
              <a:t>X =  {</a:t>
            </a:r>
            <a:r>
              <a:rPr lang="en-US" sz="2400" dirty="0">
                <a:solidFill>
                  <a:srgbClr val="0000FF"/>
                </a:solidFill>
              </a:rPr>
              <a:t>t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r>
              <a:rPr lang="en-US" sz="2400" dirty="0">
                <a:solidFill>
                  <a:srgbClr val="0000FF"/>
                </a:solidFill>
              </a:rPr>
              <a:t>,t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  <a:r>
              <a:rPr lang="en-US" sz="2400" dirty="0">
                <a:solidFill>
                  <a:srgbClr val="0000FF"/>
                </a:solidFill>
              </a:rPr>
              <a:t>,…,</a:t>
            </a:r>
            <a:r>
              <a:rPr lang="en-US" sz="2400" dirty="0" err="1">
                <a:solidFill>
                  <a:srgbClr val="0000FF"/>
                </a:solidFill>
              </a:rPr>
              <a:t>t</a:t>
            </a:r>
            <a:r>
              <a:rPr lang="en-US" sz="2400" baseline="-25000" dirty="0" err="1">
                <a:solidFill>
                  <a:srgbClr val="0000FF"/>
                </a:solidFill>
              </a:rPr>
              <a:t>k</a:t>
            </a:r>
            <a:r>
              <a:rPr lang="en-US" sz="2400" dirty="0" smtClean="0">
                <a:solidFill>
                  <a:srgbClr val="0000FF"/>
                </a:solidFill>
              </a:rPr>
              <a:t>} </a:t>
            </a:r>
            <a:r>
              <a:rPr lang="en-US" sz="2400" dirty="0"/>
              <a:t>of </a:t>
            </a:r>
            <a:r>
              <a:rPr lang="en-US" sz="2400" dirty="0" smtClean="0"/>
              <a:t>gene </a:t>
            </a:r>
            <a:r>
              <a:rPr lang="en-US" sz="2400" dirty="0"/>
              <a:t>trees </a:t>
            </a:r>
            <a:r>
              <a:rPr lang="en-US" sz="2400" dirty="0" smtClean="0"/>
              <a:t> </a:t>
            </a:r>
            <a:r>
              <a:rPr lang="en-US" sz="2400" dirty="0"/>
              <a:t>find the species tree T </a:t>
            </a:r>
            <a:endParaRPr lang="en-US" sz="2400" dirty="0" smtClean="0"/>
          </a:p>
          <a:p>
            <a:pPr lvl="1">
              <a:spcAft>
                <a:spcPct val="25000"/>
              </a:spcAft>
            </a:pPr>
            <a:r>
              <a:rPr lang="en-US" sz="2400" dirty="0" smtClean="0"/>
              <a:t>that </a:t>
            </a:r>
            <a:r>
              <a:rPr lang="en-US" sz="2400" dirty="0"/>
              <a:t>implies </a:t>
            </a:r>
            <a:r>
              <a:rPr lang="en-US" sz="2400" dirty="0" smtClean="0">
                <a:solidFill>
                  <a:srgbClr val="0000FF"/>
                </a:solidFill>
              </a:rPr>
              <a:t>the </a:t>
            </a:r>
            <a:r>
              <a:rPr lang="en-US" sz="2400" i="1" dirty="0">
                <a:solidFill>
                  <a:srgbClr val="0000FF"/>
                </a:solidFill>
              </a:rPr>
              <a:t>fewest extra lineages </a:t>
            </a:r>
            <a:r>
              <a:rPr lang="en-US" sz="2400" i="1" dirty="0"/>
              <a:t>(deep </a:t>
            </a:r>
            <a:r>
              <a:rPr lang="en-US" sz="2400" i="1" dirty="0" smtClean="0"/>
              <a:t>coalescences) </a:t>
            </a:r>
          </a:p>
          <a:p>
            <a:pPr lvl="1">
              <a:spcAft>
                <a:spcPct val="25000"/>
              </a:spcAft>
            </a:pPr>
            <a:r>
              <a:rPr lang="en-US" sz="2400" dirty="0" smtClean="0"/>
              <a:t>with respect to X, i.e., </a:t>
            </a:r>
          </a:p>
          <a:p>
            <a:pPr lvl="1">
              <a:spcAft>
                <a:spcPct val="25000"/>
              </a:spcAft>
            </a:pPr>
            <a:r>
              <a:rPr lang="en-US" sz="2400" dirty="0"/>
              <a:t>	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minimize MDC(T, X) = </a:t>
            </a:r>
            <a:r>
              <a:rPr lang="en-US" sz="2400" b="1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Σ</a:t>
            </a:r>
            <a:r>
              <a:rPr lang="en-US" sz="2400" b="1" baseline="-25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i</a:t>
            </a:r>
            <a:r>
              <a:rPr lang="en-US" sz="2400" b="1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XL(</a:t>
            </a:r>
            <a:r>
              <a:rPr lang="en-US" sz="2400" dirty="0" err="1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T,t</a:t>
            </a:r>
            <a:r>
              <a:rPr lang="en-US" sz="2400" baseline="-25000" dirty="0" err="1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)</a:t>
            </a:r>
            <a:endParaRPr lang="en-US" sz="2400" i="1" dirty="0">
              <a:solidFill>
                <a:srgbClr val="0000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660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4989"/>
            <a:ext cx="8229600" cy="1448425"/>
          </a:xfrm>
        </p:spPr>
        <p:txBody>
          <a:bodyPr>
            <a:normAutofit/>
          </a:bodyPr>
          <a:lstStyle/>
          <a:p>
            <a:r>
              <a:rPr lang="en-US" dirty="0"/>
              <a:t>MDC </a:t>
            </a:r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2698"/>
            <a:ext cx="7772400" cy="4495800"/>
          </a:xfrm>
        </p:spPr>
        <p:txBody>
          <a:bodyPr>
            <a:normAutofit lnSpcReduction="10000"/>
          </a:bodyPr>
          <a:lstStyle/>
          <a:p>
            <a:pPr>
              <a:spcAft>
                <a:spcPct val="25000"/>
              </a:spcAft>
            </a:pPr>
            <a:r>
              <a:rPr lang="en-US" dirty="0" smtClean="0"/>
              <a:t>MDC is NP-hard</a:t>
            </a:r>
          </a:p>
          <a:p>
            <a:pPr>
              <a:spcAft>
                <a:spcPct val="25000"/>
              </a:spcAft>
            </a:pPr>
            <a:r>
              <a:rPr lang="en-US" dirty="0" smtClean="0"/>
              <a:t>Exact solution to MDC that runs in exponential time (Than and </a:t>
            </a:r>
            <a:r>
              <a:rPr lang="en-US" dirty="0" err="1" smtClean="0"/>
              <a:t>Nakhleh</a:t>
            </a:r>
            <a:r>
              <a:rPr lang="en-US" dirty="0" smtClean="0"/>
              <a:t>, </a:t>
            </a:r>
            <a:r>
              <a:rPr lang="en-US" dirty="0" err="1" smtClean="0"/>
              <a:t>PLoS</a:t>
            </a:r>
            <a:r>
              <a:rPr lang="en-US" dirty="0" smtClean="0"/>
              <a:t> Comp </a:t>
            </a:r>
            <a:r>
              <a:rPr lang="en-US" dirty="0" err="1" smtClean="0"/>
              <a:t>Biol</a:t>
            </a:r>
            <a:r>
              <a:rPr lang="en-US" dirty="0"/>
              <a:t> </a:t>
            </a:r>
            <a:r>
              <a:rPr lang="en-US" dirty="0" smtClean="0"/>
              <a:t>2009). </a:t>
            </a:r>
          </a:p>
          <a:p>
            <a:pPr>
              <a:spcAft>
                <a:spcPct val="25000"/>
              </a:spcAft>
            </a:pPr>
            <a:r>
              <a:rPr lang="en-US" dirty="0" smtClean="0"/>
              <a:t>Popular technique, often gives good accuracy.</a:t>
            </a:r>
          </a:p>
          <a:p>
            <a:pPr>
              <a:spcAft>
                <a:spcPct val="25000"/>
              </a:spcAft>
            </a:pPr>
            <a:r>
              <a:rPr lang="en-US" dirty="0" smtClean="0">
                <a:solidFill>
                  <a:srgbClr val="FF0000"/>
                </a:solidFill>
              </a:rPr>
              <a:t>However, not </a:t>
            </a:r>
            <a:r>
              <a:rPr lang="en-US" dirty="0">
                <a:solidFill>
                  <a:srgbClr val="FF0000"/>
                </a:solidFill>
              </a:rPr>
              <a:t>statistically consistent under ILS</a:t>
            </a:r>
            <a:r>
              <a:rPr lang="en-US" dirty="0"/>
              <a:t>, even if solved exactly</a:t>
            </a:r>
            <a:r>
              <a:rPr lang="en-US" dirty="0" smtClean="0"/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tatistically consistent under ILS?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1645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FF0000"/>
                </a:solidFill>
              </a:rPr>
              <a:t>MDC – NO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FF0000"/>
                </a:solidFill>
              </a:rPr>
              <a:t>Greedy – NO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FF0000"/>
                </a:solidFill>
              </a:rPr>
              <a:t>Most frequent gene tree - NO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Concatenation under maximum likelihood – open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MRP (</a:t>
            </a:r>
            <a:r>
              <a:rPr lang="en-US" dirty="0" err="1" smtClean="0"/>
              <a:t>supertree</a:t>
            </a:r>
            <a:r>
              <a:rPr lang="en-US" dirty="0" smtClean="0"/>
              <a:t> method) – open 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bg1"/>
                </a:solidFill>
              </a:rPr>
              <a:t>MP-EST </a:t>
            </a:r>
            <a:r>
              <a:rPr lang="en-US" dirty="0">
                <a:solidFill>
                  <a:schemeClr val="bg1"/>
                </a:solidFill>
              </a:rPr>
              <a:t>(Liu et al. 2010): maximum likelihood estimation of rooted species tree – YES</a:t>
            </a:r>
          </a:p>
          <a:p>
            <a:pPr>
              <a:spcAft>
                <a:spcPts val="1200"/>
              </a:spcAft>
            </a:pPr>
            <a:r>
              <a:rPr lang="en-US" dirty="0" err="1">
                <a:solidFill>
                  <a:schemeClr val="bg1"/>
                </a:solidFill>
              </a:rPr>
              <a:t>BUCKy</a:t>
            </a:r>
            <a:r>
              <a:rPr lang="en-US" dirty="0">
                <a:solidFill>
                  <a:schemeClr val="bg1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pop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Ané</a:t>
            </a:r>
            <a:r>
              <a:rPr lang="en-US" dirty="0">
                <a:solidFill>
                  <a:schemeClr val="bg1"/>
                </a:solidFill>
              </a:rPr>
              <a:t> and </a:t>
            </a:r>
            <a:r>
              <a:rPr lang="en-US" dirty="0" err="1">
                <a:solidFill>
                  <a:schemeClr val="bg1"/>
                </a:solidFill>
              </a:rPr>
              <a:t>Larget</a:t>
            </a:r>
            <a:r>
              <a:rPr lang="en-US" dirty="0">
                <a:solidFill>
                  <a:schemeClr val="bg1"/>
                </a:solidFill>
              </a:rPr>
              <a:t> 2010): quartet-based Bayesian species tree estimation –YES</a:t>
            </a:r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227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Under the multi-species coalescent model, the species tree defines a probability distribution on the gene trees</a:t>
            </a:r>
            <a:endParaRPr lang="en-US" dirty="0"/>
          </a:p>
        </p:txBody>
      </p:sp>
      <p:pic>
        <p:nvPicPr>
          <p:cNvPr id="6266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429" y="2292145"/>
            <a:ext cx="3259322" cy="3254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26692" name="Text Box 4"/>
          <p:cNvSpPr txBox="1">
            <a:spLocks noChangeArrowheads="1"/>
          </p:cNvSpPr>
          <p:nvPr/>
        </p:nvSpPr>
        <p:spPr bwMode="auto">
          <a:xfrm>
            <a:off x="6613525" y="1714500"/>
            <a:ext cx="1862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Courtesy James Degnan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72384" y="27707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776" y="2616605"/>
            <a:ext cx="51736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Theorem (</a:t>
            </a:r>
            <a:r>
              <a:rPr lang="en-US" sz="2400" dirty="0" err="1" smtClean="0"/>
              <a:t>Degnan</a:t>
            </a:r>
            <a:r>
              <a:rPr lang="en-US" sz="2400" dirty="0" smtClean="0"/>
              <a:t> et al., 2006, 2009): Under the multi-species coalescent model, for any three taxa A, B, and C, the </a:t>
            </a:r>
            <a:r>
              <a:rPr lang="en-US" sz="2400" dirty="0" smtClean="0">
                <a:solidFill>
                  <a:srgbClr val="0000FF"/>
                </a:solidFill>
              </a:rPr>
              <a:t>most probable rooted gene tree </a:t>
            </a:r>
            <a:r>
              <a:rPr lang="en-US" sz="2400" dirty="0" smtClean="0"/>
              <a:t>on {A,B,C} </a:t>
            </a:r>
            <a:r>
              <a:rPr lang="en-US" sz="2400" dirty="0" smtClean="0">
                <a:solidFill>
                  <a:srgbClr val="0000FF"/>
                </a:solidFill>
              </a:rPr>
              <a:t>is identical to the rooted species tree </a:t>
            </a:r>
            <a:r>
              <a:rPr lang="en-US" sz="2400" dirty="0" smtClean="0"/>
              <a:t>induced on {A,B,C}.</a:t>
            </a:r>
          </a:p>
        </p:txBody>
      </p:sp>
    </p:spTree>
    <p:extLst>
      <p:ext uri="{BB962C8B-B14F-4D97-AF65-F5344CB8AC3E}">
        <p14:creationId xmlns:p14="http://schemas.microsoft.com/office/powerpoint/2010/main" val="3108434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8" name="Group 28"/>
          <p:cNvGrpSpPr>
            <a:grpSpLocks/>
          </p:cNvGrpSpPr>
          <p:nvPr/>
        </p:nvGrpSpPr>
        <p:grpSpPr bwMode="auto">
          <a:xfrm>
            <a:off x="6307134" y="4348164"/>
            <a:ext cx="2913061" cy="2128838"/>
            <a:chOff x="2108" y="2832"/>
            <a:chExt cx="1835" cy="1493"/>
          </a:xfrm>
        </p:grpSpPr>
        <p:sp>
          <p:nvSpPr>
            <p:cNvPr id="394269" name="Line 29"/>
            <p:cNvSpPr>
              <a:spLocks noChangeShapeType="1"/>
            </p:cNvSpPr>
            <p:nvPr/>
          </p:nvSpPr>
          <p:spPr bwMode="auto">
            <a:xfrm flipH="1">
              <a:off x="2108" y="2832"/>
              <a:ext cx="741" cy="149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0" name="Line 30"/>
            <p:cNvSpPr>
              <a:spLocks noChangeShapeType="1"/>
            </p:cNvSpPr>
            <p:nvPr/>
          </p:nvSpPr>
          <p:spPr bwMode="auto">
            <a:xfrm rot="18475779" flipH="1">
              <a:off x="2833" y="2834"/>
              <a:ext cx="741" cy="147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1" name="Line 31"/>
            <p:cNvSpPr>
              <a:spLocks noChangeShapeType="1"/>
            </p:cNvSpPr>
            <p:nvPr/>
          </p:nvSpPr>
          <p:spPr bwMode="auto">
            <a:xfrm>
              <a:off x="2651" y="3237"/>
              <a:ext cx="332" cy="10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2" name="Line 32"/>
            <p:cNvSpPr>
              <a:spLocks noChangeShapeType="1"/>
            </p:cNvSpPr>
            <p:nvPr/>
          </p:nvSpPr>
          <p:spPr bwMode="auto">
            <a:xfrm flipV="1">
              <a:off x="3137" y="3793"/>
              <a:ext cx="172" cy="5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3" name="Line 33"/>
            <p:cNvSpPr>
              <a:spLocks noChangeShapeType="1"/>
            </p:cNvSpPr>
            <p:nvPr/>
          </p:nvSpPr>
          <p:spPr bwMode="auto">
            <a:xfrm>
              <a:off x="3198" y="4106"/>
              <a:ext cx="84" cy="21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4" name="Line 34"/>
            <p:cNvSpPr>
              <a:spLocks noChangeShapeType="1"/>
            </p:cNvSpPr>
            <p:nvPr/>
          </p:nvSpPr>
          <p:spPr bwMode="auto">
            <a:xfrm flipV="1">
              <a:off x="3406" y="4122"/>
              <a:ext cx="57" cy="19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5" name="Line 35"/>
            <p:cNvSpPr>
              <a:spLocks noChangeShapeType="1"/>
            </p:cNvSpPr>
            <p:nvPr/>
          </p:nvSpPr>
          <p:spPr bwMode="auto">
            <a:xfrm>
              <a:off x="2539" y="3456"/>
              <a:ext cx="250" cy="86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6" name="Line 36"/>
            <p:cNvSpPr>
              <a:spLocks noChangeShapeType="1"/>
            </p:cNvSpPr>
            <p:nvPr/>
          </p:nvSpPr>
          <p:spPr bwMode="auto">
            <a:xfrm>
              <a:off x="2326" y="3893"/>
              <a:ext cx="117" cy="42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7" name="Line 37"/>
            <p:cNvSpPr>
              <a:spLocks noChangeShapeType="1"/>
            </p:cNvSpPr>
            <p:nvPr/>
          </p:nvSpPr>
          <p:spPr bwMode="auto">
            <a:xfrm>
              <a:off x="2219" y="4085"/>
              <a:ext cx="80" cy="23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8" name="Line 38"/>
            <p:cNvSpPr>
              <a:spLocks noChangeShapeType="1"/>
            </p:cNvSpPr>
            <p:nvPr/>
          </p:nvSpPr>
          <p:spPr bwMode="auto">
            <a:xfrm>
              <a:off x="2400" y="3738"/>
              <a:ext cx="183" cy="58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9" name="Line 39"/>
            <p:cNvSpPr>
              <a:spLocks noChangeShapeType="1"/>
            </p:cNvSpPr>
            <p:nvPr/>
          </p:nvSpPr>
          <p:spPr bwMode="auto">
            <a:xfrm flipH="1">
              <a:off x="2678" y="4145"/>
              <a:ext cx="64" cy="17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3039" y="3924300"/>
            <a:ext cx="440940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Techniques: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MDC?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Most frequent gene tree?</a:t>
            </a:r>
          </a:p>
          <a:p>
            <a:r>
              <a:rPr lang="en-US" sz="2800" dirty="0" smtClean="0"/>
              <a:t>	Consensus of gene trees?</a:t>
            </a:r>
          </a:p>
          <a:p>
            <a:r>
              <a:rPr lang="en-US" sz="2800" dirty="0" smtClean="0"/>
              <a:t>	Other?</a:t>
            </a:r>
          </a:p>
        </p:txBody>
      </p:sp>
    </p:spTree>
    <p:extLst>
      <p:ext uri="{BB962C8B-B14F-4D97-AF65-F5344CB8AC3E}">
        <p14:creationId xmlns:p14="http://schemas.microsoft.com/office/powerpoint/2010/main" val="3070366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776" y="3322145"/>
            <a:ext cx="51736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Theorem (</a:t>
            </a:r>
            <a:r>
              <a:rPr lang="en-US" sz="2400" dirty="0" err="1" smtClean="0"/>
              <a:t>Degnan</a:t>
            </a:r>
            <a:r>
              <a:rPr lang="en-US" sz="2400" dirty="0" smtClean="0"/>
              <a:t> et al., 2006, 2009): Under the multi-species coalescent model, for any three taxa A, B, and C, the </a:t>
            </a:r>
            <a:r>
              <a:rPr lang="en-US" sz="2400" dirty="0" smtClean="0">
                <a:solidFill>
                  <a:srgbClr val="0000FF"/>
                </a:solidFill>
              </a:rPr>
              <a:t>most probable rooted gene tree </a:t>
            </a:r>
            <a:r>
              <a:rPr lang="en-US" sz="2400" dirty="0" smtClean="0"/>
              <a:t>on {A,B,C} </a:t>
            </a:r>
            <a:r>
              <a:rPr lang="en-US" sz="2400" dirty="0" smtClean="0">
                <a:solidFill>
                  <a:srgbClr val="0000FF"/>
                </a:solidFill>
              </a:rPr>
              <a:t>is identical to the rooted species tree </a:t>
            </a:r>
            <a:r>
              <a:rPr lang="en-US" sz="2400" dirty="0" smtClean="0"/>
              <a:t>induced on {A,B,C}.</a:t>
            </a:r>
          </a:p>
        </p:txBody>
      </p:sp>
    </p:spTree>
    <p:extLst>
      <p:ext uri="{BB962C8B-B14F-4D97-AF65-F5344CB8AC3E}">
        <p14:creationId xmlns:p14="http://schemas.microsoft.com/office/powerpoint/2010/main" val="629837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5538" name="Group 1026"/>
          <p:cNvGrpSpPr>
            <a:grpSpLocks/>
          </p:cNvGrpSpPr>
          <p:nvPr/>
        </p:nvGrpSpPr>
        <p:grpSpPr bwMode="auto">
          <a:xfrm>
            <a:off x="1524000" y="1981200"/>
            <a:ext cx="5943600" cy="1447800"/>
            <a:chOff x="1104" y="1200"/>
            <a:chExt cx="3456" cy="1728"/>
          </a:xfrm>
        </p:grpSpPr>
        <p:sp>
          <p:nvSpPr>
            <p:cNvPr id="705539" name="Line 1027"/>
            <p:cNvSpPr>
              <a:spLocks noChangeShapeType="1"/>
            </p:cNvSpPr>
            <p:nvPr/>
          </p:nvSpPr>
          <p:spPr bwMode="auto">
            <a:xfrm flipV="1">
              <a:off x="1104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0" name="Line 1028"/>
            <p:cNvSpPr>
              <a:spLocks noChangeShapeType="1"/>
            </p:cNvSpPr>
            <p:nvPr/>
          </p:nvSpPr>
          <p:spPr bwMode="auto">
            <a:xfrm flipH="1" flipV="1">
              <a:off x="2832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1" name="Line 1029"/>
            <p:cNvSpPr>
              <a:spLocks noChangeShapeType="1"/>
            </p:cNvSpPr>
            <p:nvPr/>
          </p:nvSpPr>
          <p:spPr bwMode="auto">
            <a:xfrm flipH="1">
              <a:off x="2256" y="1776"/>
              <a:ext cx="1152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2" name="Line 1030"/>
            <p:cNvSpPr>
              <a:spLocks noChangeShapeType="1"/>
            </p:cNvSpPr>
            <p:nvPr/>
          </p:nvSpPr>
          <p:spPr bwMode="auto">
            <a:xfrm flipH="1">
              <a:off x="3408" y="2352"/>
              <a:ext cx="576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05543" name="Picture 1031" descr="oran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24288"/>
            <a:ext cx="1425575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5544" name="Picture 1032" descr="chimp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849688"/>
            <a:ext cx="1441450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5545" name="Text Box 1033"/>
          <p:cNvSpPr txBox="1">
            <a:spLocks noChangeArrowheads="1"/>
          </p:cNvSpPr>
          <p:nvPr/>
        </p:nvSpPr>
        <p:spPr bwMode="auto">
          <a:xfrm>
            <a:off x="914400" y="3355975"/>
            <a:ext cx="13636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Orangutan</a:t>
            </a:r>
          </a:p>
        </p:txBody>
      </p:sp>
      <p:sp>
        <p:nvSpPr>
          <p:cNvPr id="705546" name="Text Box 1034"/>
          <p:cNvSpPr txBox="1">
            <a:spLocks noChangeArrowheads="1"/>
          </p:cNvSpPr>
          <p:nvPr/>
        </p:nvSpPr>
        <p:spPr bwMode="auto">
          <a:xfrm>
            <a:off x="3048000" y="3370263"/>
            <a:ext cx="9763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Gorilla</a:t>
            </a:r>
          </a:p>
        </p:txBody>
      </p:sp>
      <p:sp>
        <p:nvSpPr>
          <p:cNvPr id="705547" name="Text Box 1035"/>
          <p:cNvSpPr txBox="1">
            <a:spLocks noChangeArrowheads="1"/>
          </p:cNvSpPr>
          <p:nvPr/>
        </p:nvSpPr>
        <p:spPr bwMode="auto">
          <a:xfrm>
            <a:off x="4648200" y="3370263"/>
            <a:ext cx="15811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Chimpanzee</a:t>
            </a:r>
          </a:p>
        </p:txBody>
      </p:sp>
      <p:sp>
        <p:nvSpPr>
          <p:cNvPr id="705548" name="Text Box 1036"/>
          <p:cNvSpPr txBox="1">
            <a:spLocks noChangeArrowheads="1"/>
          </p:cNvSpPr>
          <p:nvPr/>
        </p:nvSpPr>
        <p:spPr bwMode="auto">
          <a:xfrm>
            <a:off x="6992938" y="3355975"/>
            <a:ext cx="10064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Human</a:t>
            </a:r>
          </a:p>
        </p:txBody>
      </p:sp>
      <p:pic>
        <p:nvPicPr>
          <p:cNvPr id="705549" name="Picture 1037" descr="gorilla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3835400"/>
            <a:ext cx="1458912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5550" name="Text Box 1038"/>
          <p:cNvSpPr txBox="1">
            <a:spLocks noChangeArrowheads="1"/>
          </p:cNvSpPr>
          <p:nvPr/>
        </p:nvSpPr>
        <p:spPr bwMode="auto">
          <a:xfrm>
            <a:off x="1198563" y="6172200"/>
            <a:ext cx="193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000" i="1">
                <a:latin typeface="Times New Roman" charset="0"/>
              </a:rPr>
              <a:t>From the Tree of the Life Website,</a:t>
            </a:r>
            <a:br>
              <a:rPr lang="en-US" sz="1000" i="1">
                <a:latin typeface="Times New Roman" charset="0"/>
              </a:rPr>
            </a:br>
            <a:r>
              <a:rPr lang="en-US" sz="1000" i="1">
                <a:latin typeface="Times New Roman" charset="0"/>
              </a:rPr>
              <a:t>University of Arizona</a:t>
            </a:r>
          </a:p>
        </p:txBody>
      </p:sp>
      <p:sp>
        <p:nvSpPr>
          <p:cNvPr id="705551" name="Rectangle 1039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Sampling multiple genes from multiple species</a:t>
            </a:r>
            <a:endParaRPr lang="en-US" dirty="0"/>
          </a:p>
        </p:txBody>
      </p:sp>
      <p:pic>
        <p:nvPicPr>
          <p:cNvPr id="705552" name="Picture 1040" descr="mountain_icecream_cropped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86200"/>
            <a:ext cx="148113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537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394319" name="Line 79"/>
          <p:cNvSpPr>
            <a:spLocks noChangeShapeType="1"/>
          </p:cNvSpPr>
          <p:nvPr/>
        </p:nvSpPr>
        <p:spPr bwMode="auto">
          <a:xfrm>
            <a:off x="4461706" y="2112180"/>
            <a:ext cx="16764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320" name="Text Box 80"/>
          <p:cNvSpPr txBox="1">
            <a:spLocks noChangeArrowheads="1"/>
          </p:cNvSpPr>
          <p:nvPr/>
        </p:nvSpPr>
        <p:spPr bwMode="auto">
          <a:xfrm>
            <a:off x="4436547" y="2338388"/>
            <a:ext cx="191027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/>
              <a:t>Estimate species</a:t>
            </a:r>
          </a:p>
          <a:p>
            <a:pPr eaLnBrk="1" hangingPunct="1"/>
            <a:r>
              <a:rPr lang="en-US" sz="2000" dirty="0"/>
              <a:t>t</a:t>
            </a:r>
            <a:r>
              <a:rPr lang="en-US" sz="2000" dirty="0" smtClean="0"/>
              <a:t>ree for every </a:t>
            </a:r>
          </a:p>
          <a:p>
            <a:pPr eaLnBrk="1" hangingPunct="1"/>
            <a:r>
              <a:rPr lang="en-US" sz="2000" dirty="0" smtClean="0"/>
              <a:t>3 species</a:t>
            </a:r>
            <a:endParaRPr lang="en-US" sz="2000" dirty="0"/>
          </a:p>
        </p:txBody>
      </p:sp>
      <p:grpSp>
        <p:nvGrpSpPr>
          <p:cNvPr id="82" name="Group 2"/>
          <p:cNvGrpSpPr>
            <a:grpSpLocks/>
          </p:cNvGrpSpPr>
          <p:nvPr/>
        </p:nvGrpSpPr>
        <p:grpSpPr bwMode="auto">
          <a:xfrm>
            <a:off x="6471451" y="1548876"/>
            <a:ext cx="2327519" cy="760466"/>
            <a:chOff x="349" y="3553"/>
            <a:chExt cx="2256" cy="508"/>
          </a:xfrm>
        </p:grpSpPr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3776" y="3322145"/>
            <a:ext cx="51736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Theorem (</a:t>
            </a:r>
            <a:r>
              <a:rPr lang="en-US" sz="2400" dirty="0" err="1" smtClean="0"/>
              <a:t>Degnan</a:t>
            </a:r>
            <a:r>
              <a:rPr lang="en-US" sz="2400" dirty="0" smtClean="0"/>
              <a:t> et al., 2006, 2009): Under the multi-species coalescent model, for any three taxa A, B, and C, the </a:t>
            </a:r>
            <a:r>
              <a:rPr lang="en-US" sz="2400" dirty="0" smtClean="0">
                <a:solidFill>
                  <a:srgbClr val="0000FF"/>
                </a:solidFill>
              </a:rPr>
              <a:t>most probable rooted gene tree </a:t>
            </a:r>
            <a:r>
              <a:rPr lang="en-US" sz="2400" dirty="0" smtClean="0"/>
              <a:t>on {A,B,C} </a:t>
            </a:r>
            <a:r>
              <a:rPr lang="en-US" sz="2400" dirty="0" smtClean="0">
                <a:solidFill>
                  <a:srgbClr val="0000FF"/>
                </a:solidFill>
              </a:rPr>
              <a:t>is identical to the rooted species tree </a:t>
            </a:r>
            <a:r>
              <a:rPr lang="en-US" sz="2400" dirty="0" smtClean="0"/>
              <a:t>induced on {A,B,C}.</a:t>
            </a:r>
          </a:p>
        </p:txBody>
      </p:sp>
    </p:spTree>
    <p:extLst>
      <p:ext uri="{BB962C8B-B14F-4D97-AF65-F5344CB8AC3E}">
        <p14:creationId xmlns:p14="http://schemas.microsoft.com/office/powerpoint/2010/main" val="3195937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394319" name="Line 79"/>
          <p:cNvSpPr>
            <a:spLocks noChangeShapeType="1"/>
          </p:cNvSpPr>
          <p:nvPr/>
        </p:nvSpPr>
        <p:spPr bwMode="auto">
          <a:xfrm>
            <a:off x="4461706" y="2112180"/>
            <a:ext cx="16764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320" name="Text Box 80"/>
          <p:cNvSpPr txBox="1">
            <a:spLocks noChangeArrowheads="1"/>
          </p:cNvSpPr>
          <p:nvPr/>
        </p:nvSpPr>
        <p:spPr bwMode="auto">
          <a:xfrm>
            <a:off x="4436547" y="2338388"/>
            <a:ext cx="191027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/>
              <a:t>Estimate species</a:t>
            </a:r>
          </a:p>
          <a:p>
            <a:pPr eaLnBrk="1" hangingPunct="1"/>
            <a:r>
              <a:rPr lang="en-US" sz="2000" dirty="0"/>
              <a:t>t</a:t>
            </a:r>
            <a:r>
              <a:rPr lang="en-US" sz="2000" dirty="0" smtClean="0"/>
              <a:t>ree for every </a:t>
            </a:r>
          </a:p>
          <a:p>
            <a:pPr eaLnBrk="1" hangingPunct="1"/>
            <a:r>
              <a:rPr lang="en-US" sz="2000" dirty="0" smtClean="0"/>
              <a:t>3 species</a:t>
            </a:r>
            <a:endParaRPr lang="en-US" sz="2000" dirty="0"/>
          </a:p>
        </p:txBody>
      </p:sp>
      <p:grpSp>
        <p:nvGrpSpPr>
          <p:cNvPr id="82" name="Group 2"/>
          <p:cNvGrpSpPr>
            <a:grpSpLocks/>
          </p:cNvGrpSpPr>
          <p:nvPr/>
        </p:nvGrpSpPr>
        <p:grpSpPr bwMode="auto">
          <a:xfrm>
            <a:off x="6471451" y="1548876"/>
            <a:ext cx="2327519" cy="760466"/>
            <a:chOff x="349" y="3553"/>
            <a:chExt cx="2256" cy="508"/>
          </a:xfrm>
        </p:grpSpPr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3776" y="3322145"/>
            <a:ext cx="51736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Theorem (</a:t>
            </a:r>
            <a:r>
              <a:rPr lang="en-US" sz="2400" dirty="0" err="1" smtClean="0"/>
              <a:t>Aho</a:t>
            </a:r>
            <a:r>
              <a:rPr lang="en-US" sz="2400" dirty="0" smtClean="0"/>
              <a:t> et al.): The rooted tree on n species can be computed from its set of 3-taxon rooted </a:t>
            </a:r>
            <a:r>
              <a:rPr lang="en-US" sz="2400" dirty="0" err="1" smtClean="0"/>
              <a:t>subtrees</a:t>
            </a:r>
            <a:r>
              <a:rPr lang="en-US" sz="2400" dirty="0"/>
              <a:t> </a:t>
            </a:r>
            <a:r>
              <a:rPr lang="en-US" sz="2400" dirty="0" smtClean="0"/>
              <a:t>in polynomial time.</a:t>
            </a:r>
          </a:p>
        </p:txBody>
      </p:sp>
    </p:spTree>
    <p:extLst>
      <p:ext uri="{BB962C8B-B14F-4D97-AF65-F5344CB8AC3E}">
        <p14:creationId xmlns:p14="http://schemas.microsoft.com/office/powerpoint/2010/main" val="3991174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8" name="Group 28"/>
          <p:cNvGrpSpPr>
            <a:grpSpLocks/>
          </p:cNvGrpSpPr>
          <p:nvPr/>
        </p:nvGrpSpPr>
        <p:grpSpPr bwMode="auto">
          <a:xfrm>
            <a:off x="6307134" y="4348164"/>
            <a:ext cx="2913061" cy="2128838"/>
            <a:chOff x="2108" y="2832"/>
            <a:chExt cx="1835" cy="1493"/>
          </a:xfrm>
        </p:grpSpPr>
        <p:sp>
          <p:nvSpPr>
            <p:cNvPr id="394269" name="Line 29"/>
            <p:cNvSpPr>
              <a:spLocks noChangeShapeType="1"/>
            </p:cNvSpPr>
            <p:nvPr/>
          </p:nvSpPr>
          <p:spPr bwMode="auto">
            <a:xfrm flipH="1">
              <a:off x="2108" y="2832"/>
              <a:ext cx="741" cy="149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0" name="Line 30"/>
            <p:cNvSpPr>
              <a:spLocks noChangeShapeType="1"/>
            </p:cNvSpPr>
            <p:nvPr/>
          </p:nvSpPr>
          <p:spPr bwMode="auto">
            <a:xfrm rot="18475779" flipH="1">
              <a:off x="2833" y="2834"/>
              <a:ext cx="741" cy="147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1" name="Line 31"/>
            <p:cNvSpPr>
              <a:spLocks noChangeShapeType="1"/>
            </p:cNvSpPr>
            <p:nvPr/>
          </p:nvSpPr>
          <p:spPr bwMode="auto">
            <a:xfrm>
              <a:off x="2651" y="3237"/>
              <a:ext cx="332" cy="10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2" name="Line 32"/>
            <p:cNvSpPr>
              <a:spLocks noChangeShapeType="1"/>
            </p:cNvSpPr>
            <p:nvPr/>
          </p:nvSpPr>
          <p:spPr bwMode="auto">
            <a:xfrm flipV="1">
              <a:off x="3137" y="3793"/>
              <a:ext cx="172" cy="5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3" name="Line 33"/>
            <p:cNvSpPr>
              <a:spLocks noChangeShapeType="1"/>
            </p:cNvSpPr>
            <p:nvPr/>
          </p:nvSpPr>
          <p:spPr bwMode="auto">
            <a:xfrm>
              <a:off x="3198" y="4106"/>
              <a:ext cx="84" cy="21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4" name="Line 34"/>
            <p:cNvSpPr>
              <a:spLocks noChangeShapeType="1"/>
            </p:cNvSpPr>
            <p:nvPr/>
          </p:nvSpPr>
          <p:spPr bwMode="auto">
            <a:xfrm flipV="1">
              <a:off x="3406" y="4122"/>
              <a:ext cx="57" cy="19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5" name="Line 35"/>
            <p:cNvSpPr>
              <a:spLocks noChangeShapeType="1"/>
            </p:cNvSpPr>
            <p:nvPr/>
          </p:nvSpPr>
          <p:spPr bwMode="auto">
            <a:xfrm>
              <a:off x="2539" y="3456"/>
              <a:ext cx="250" cy="86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6" name="Line 36"/>
            <p:cNvSpPr>
              <a:spLocks noChangeShapeType="1"/>
            </p:cNvSpPr>
            <p:nvPr/>
          </p:nvSpPr>
          <p:spPr bwMode="auto">
            <a:xfrm>
              <a:off x="2326" y="3893"/>
              <a:ext cx="117" cy="42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7" name="Line 37"/>
            <p:cNvSpPr>
              <a:spLocks noChangeShapeType="1"/>
            </p:cNvSpPr>
            <p:nvPr/>
          </p:nvSpPr>
          <p:spPr bwMode="auto">
            <a:xfrm>
              <a:off x="2219" y="4085"/>
              <a:ext cx="80" cy="23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8" name="Line 38"/>
            <p:cNvSpPr>
              <a:spLocks noChangeShapeType="1"/>
            </p:cNvSpPr>
            <p:nvPr/>
          </p:nvSpPr>
          <p:spPr bwMode="auto">
            <a:xfrm>
              <a:off x="2400" y="3738"/>
              <a:ext cx="183" cy="58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9" name="Line 39"/>
            <p:cNvSpPr>
              <a:spLocks noChangeShapeType="1"/>
            </p:cNvSpPr>
            <p:nvPr/>
          </p:nvSpPr>
          <p:spPr bwMode="auto">
            <a:xfrm flipH="1">
              <a:off x="2678" y="4145"/>
              <a:ext cx="64" cy="17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394319" name="Line 79"/>
          <p:cNvSpPr>
            <a:spLocks noChangeShapeType="1"/>
          </p:cNvSpPr>
          <p:nvPr/>
        </p:nvSpPr>
        <p:spPr bwMode="auto">
          <a:xfrm>
            <a:off x="4461706" y="2112180"/>
            <a:ext cx="16764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320" name="Text Box 80"/>
          <p:cNvSpPr txBox="1">
            <a:spLocks noChangeArrowheads="1"/>
          </p:cNvSpPr>
          <p:nvPr/>
        </p:nvSpPr>
        <p:spPr bwMode="auto">
          <a:xfrm>
            <a:off x="4436547" y="2338388"/>
            <a:ext cx="191027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/>
              <a:t>Estimate species</a:t>
            </a:r>
          </a:p>
          <a:p>
            <a:pPr eaLnBrk="1" hangingPunct="1"/>
            <a:r>
              <a:rPr lang="en-US" sz="2000" dirty="0"/>
              <a:t>t</a:t>
            </a:r>
            <a:r>
              <a:rPr lang="en-US" sz="2000" dirty="0" smtClean="0"/>
              <a:t>ree for every </a:t>
            </a:r>
          </a:p>
          <a:p>
            <a:pPr eaLnBrk="1" hangingPunct="1"/>
            <a:r>
              <a:rPr lang="en-US" sz="2000" dirty="0" smtClean="0"/>
              <a:t>3 species</a:t>
            </a:r>
            <a:endParaRPr lang="en-US" sz="2000" dirty="0"/>
          </a:p>
        </p:txBody>
      </p:sp>
      <p:grpSp>
        <p:nvGrpSpPr>
          <p:cNvPr id="82" name="Group 2"/>
          <p:cNvGrpSpPr>
            <a:grpSpLocks/>
          </p:cNvGrpSpPr>
          <p:nvPr/>
        </p:nvGrpSpPr>
        <p:grpSpPr bwMode="auto">
          <a:xfrm>
            <a:off x="6471451" y="1548876"/>
            <a:ext cx="2327519" cy="760466"/>
            <a:chOff x="349" y="3553"/>
            <a:chExt cx="2256" cy="508"/>
          </a:xfrm>
        </p:grpSpPr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779901" y="2572001"/>
            <a:ext cx="1117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Combine</a:t>
            </a:r>
          </a:p>
          <a:p>
            <a:r>
              <a:rPr lang="en-US" sz="2000" dirty="0"/>
              <a:t>r</a:t>
            </a:r>
            <a:r>
              <a:rPr lang="en-US" sz="2000" dirty="0" smtClean="0"/>
              <a:t>ooted</a:t>
            </a:r>
          </a:p>
          <a:p>
            <a:r>
              <a:rPr lang="en-US" sz="2000" dirty="0" smtClean="0"/>
              <a:t>3-taxon </a:t>
            </a:r>
          </a:p>
          <a:p>
            <a:r>
              <a:rPr lang="en-US" sz="2000" dirty="0" smtClean="0"/>
              <a:t>trees</a:t>
            </a:r>
            <a:endParaRPr lang="en-US" sz="2000" dirty="0"/>
          </a:p>
        </p:txBody>
      </p:sp>
      <p:sp>
        <p:nvSpPr>
          <p:cNvPr id="60" name="Line 5"/>
          <p:cNvSpPr>
            <a:spLocks noChangeShapeType="1"/>
          </p:cNvSpPr>
          <p:nvPr/>
        </p:nvSpPr>
        <p:spPr bwMode="auto">
          <a:xfrm>
            <a:off x="7483471" y="2553459"/>
            <a:ext cx="0" cy="13795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776" y="3322145"/>
            <a:ext cx="51736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Theorem (</a:t>
            </a:r>
            <a:r>
              <a:rPr lang="en-US" sz="2400" dirty="0" err="1" smtClean="0"/>
              <a:t>Aho</a:t>
            </a:r>
            <a:r>
              <a:rPr lang="en-US" sz="2400" dirty="0" smtClean="0"/>
              <a:t> et al.): The rooted tree on n species can be computed from its set of 3-taxon rooted </a:t>
            </a:r>
            <a:r>
              <a:rPr lang="en-US" sz="2400" dirty="0" err="1" smtClean="0"/>
              <a:t>subtrees</a:t>
            </a:r>
            <a:r>
              <a:rPr lang="en-US" sz="2400" dirty="0"/>
              <a:t> </a:t>
            </a:r>
            <a:r>
              <a:rPr lang="en-US" sz="2400" dirty="0" smtClean="0"/>
              <a:t>in polynomial time.</a:t>
            </a:r>
          </a:p>
        </p:txBody>
      </p:sp>
    </p:spTree>
    <p:extLst>
      <p:ext uri="{BB962C8B-B14F-4D97-AF65-F5344CB8AC3E}">
        <p14:creationId xmlns:p14="http://schemas.microsoft.com/office/powerpoint/2010/main" val="425192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8" name="Group 28"/>
          <p:cNvGrpSpPr>
            <a:grpSpLocks/>
          </p:cNvGrpSpPr>
          <p:nvPr/>
        </p:nvGrpSpPr>
        <p:grpSpPr bwMode="auto">
          <a:xfrm>
            <a:off x="6307134" y="4348164"/>
            <a:ext cx="2913061" cy="2128838"/>
            <a:chOff x="2108" y="2832"/>
            <a:chExt cx="1835" cy="1493"/>
          </a:xfrm>
        </p:grpSpPr>
        <p:sp>
          <p:nvSpPr>
            <p:cNvPr id="394269" name="Line 29"/>
            <p:cNvSpPr>
              <a:spLocks noChangeShapeType="1"/>
            </p:cNvSpPr>
            <p:nvPr/>
          </p:nvSpPr>
          <p:spPr bwMode="auto">
            <a:xfrm flipH="1">
              <a:off x="2108" y="2832"/>
              <a:ext cx="741" cy="149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0" name="Line 30"/>
            <p:cNvSpPr>
              <a:spLocks noChangeShapeType="1"/>
            </p:cNvSpPr>
            <p:nvPr/>
          </p:nvSpPr>
          <p:spPr bwMode="auto">
            <a:xfrm rot="18475779" flipH="1">
              <a:off x="2833" y="2834"/>
              <a:ext cx="741" cy="147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1" name="Line 31"/>
            <p:cNvSpPr>
              <a:spLocks noChangeShapeType="1"/>
            </p:cNvSpPr>
            <p:nvPr/>
          </p:nvSpPr>
          <p:spPr bwMode="auto">
            <a:xfrm>
              <a:off x="2651" y="3237"/>
              <a:ext cx="332" cy="10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2" name="Line 32"/>
            <p:cNvSpPr>
              <a:spLocks noChangeShapeType="1"/>
            </p:cNvSpPr>
            <p:nvPr/>
          </p:nvSpPr>
          <p:spPr bwMode="auto">
            <a:xfrm flipV="1">
              <a:off x="3137" y="3793"/>
              <a:ext cx="172" cy="5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3" name="Line 33"/>
            <p:cNvSpPr>
              <a:spLocks noChangeShapeType="1"/>
            </p:cNvSpPr>
            <p:nvPr/>
          </p:nvSpPr>
          <p:spPr bwMode="auto">
            <a:xfrm>
              <a:off x="3198" y="4106"/>
              <a:ext cx="84" cy="21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4" name="Line 34"/>
            <p:cNvSpPr>
              <a:spLocks noChangeShapeType="1"/>
            </p:cNvSpPr>
            <p:nvPr/>
          </p:nvSpPr>
          <p:spPr bwMode="auto">
            <a:xfrm flipV="1">
              <a:off x="3406" y="4122"/>
              <a:ext cx="57" cy="19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5" name="Line 35"/>
            <p:cNvSpPr>
              <a:spLocks noChangeShapeType="1"/>
            </p:cNvSpPr>
            <p:nvPr/>
          </p:nvSpPr>
          <p:spPr bwMode="auto">
            <a:xfrm>
              <a:off x="2539" y="3456"/>
              <a:ext cx="250" cy="86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6" name="Line 36"/>
            <p:cNvSpPr>
              <a:spLocks noChangeShapeType="1"/>
            </p:cNvSpPr>
            <p:nvPr/>
          </p:nvSpPr>
          <p:spPr bwMode="auto">
            <a:xfrm>
              <a:off x="2326" y="3893"/>
              <a:ext cx="117" cy="42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7" name="Line 37"/>
            <p:cNvSpPr>
              <a:spLocks noChangeShapeType="1"/>
            </p:cNvSpPr>
            <p:nvPr/>
          </p:nvSpPr>
          <p:spPr bwMode="auto">
            <a:xfrm>
              <a:off x="2219" y="4085"/>
              <a:ext cx="80" cy="23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8" name="Line 38"/>
            <p:cNvSpPr>
              <a:spLocks noChangeShapeType="1"/>
            </p:cNvSpPr>
            <p:nvPr/>
          </p:nvSpPr>
          <p:spPr bwMode="auto">
            <a:xfrm>
              <a:off x="2400" y="3738"/>
              <a:ext cx="183" cy="58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9" name="Line 39"/>
            <p:cNvSpPr>
              <a:spLocks noChangeShapeType="1"/>
            </p:cNvSpPr>
            <p:nvPr/>
          </p:nvSpPr>
          <p:spPr bwMode="auto">
            <a:xfrm flipH="1">
              <a:off x="2678" y="4145"/>
              <a:ext cx="64" cy="17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394319" name="Line 79"/>
          <p:cNvSpPr>
            <a:spLocks noChangeShapeType="1"/>
          </p:cNvSpPr>
          <p:nvPr/>
        </p:nvSpPr>
        <p:spPr bwMode="auto">
          <a:xfrm>
            <a:off x="4461706" y="2112180"/>
            <a:ext cx="16764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320" name="Text Box 80"/>
          <p:cNvSpPr txBox="1">
            <a:spLocks noChangeArrowheads="1"/>
          </p:cNvSpPr>
          <p:nvPr/>
        </p:nvSpPr>
        <p:spPr bwMode="auto">
          <a:xfrm>
            <a:off x="4436547" y="2338388"/>
            <a:ext cx="191027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/>
              <a:t>Estimate species</a:t>
            </a:r>
          </a:p>
          <a:p>
            <a:pPr eaLnBrk="1" hangingPunct="1"/>
            <a:r>
              <a:rPr lang="en-US" sz="2000" dirty="0"/>
              <a:t>t</a:t>
            </a:r>
            <a:r>
              <a:rPr lang="en-US" sz="2000" dirty="0" smtClean="0"/>
              <a:t>ree for every </a:t>
            </a:r>
          </a:p>
          <a:p>
            <a:pPr eaLnBrk="1" hangingPunct="1"/>
            <a:r>
              <a:rPr lang="en-US" sz="2000" dirty="0" smtClean="0"/>
              <a:t>3 species</a:t>
            </a:r>
            <a:endParaRPr lang="en-US" sz="2000" dirty="0"/>
          </a:p>
        </p:txBody>
      </p:sp>
      <p:grpSp>
        <p:nvGrpSpPr>
          <p:cNvPr id="82" name="Group 2"/>
          <p:cNvGrpSpPr>
            <a:grpSpLocks/>
          </p:cNvGrpSpPr>
          <p:nvPr/>
        </p:nvGrpSpPr>
        <p:grpSpPr bwMode="auto">
          <a:xfrm>
            <a:off x="6471451" y="1548876"/>
            <a:ext cx="2327519" cy="760466"/>
            <a:chOff x="349" y="3553"/>
            <a:chExt cx="2256" cy="508"/>
          </a:xfrm>
        </p:grpSpPr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779901" y="2572001"/>
            <a:ext cx="1117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Combine</a:t>
            </a:r>
          </a:p>
          <a:p>
            <a:r>
              <a:rPr lang="en-US" sz="2000" dirty="0"/>
              <a:t>r</a:t>
            </a:r>
            <a:r>
              <a:rPr lang="en-US" sz="2000" dirty="0" smtClean="0"/>
              <a:t>ooted</a:t>
            </a:r>
          </a:p>
          <a:p>
            <a:r>
              <a:rPr lang="en-US" sz="2000" dirty="0" smtClean="0"/>
              <a:t>3-taxon </a:t>
            </a:r>
          </a:p>
          <a:p>
            <a:r>
              <a:rPr lang="en-US" sz="2000" dirty="0" smtClean="0"/>
              <a:t>trees</a:t>
            </a:r>
            <a:endParaRPr lang="en-US" sz="2000" dirty="0"/>
          </a:p>
        </p:txBody>
      </p:sp>
      <p:sp>
        <p:nvSpPr>
          <p:cNvPr id="60" name="Line 5"/>
          <p:cNvSpPr>
            <a:spLocks noChangeShapeType="1"/>
          </p:cNvSpPr>
          <p:nvPr/>
        </p:nvSpPr>
        <p:spPr bwMode="auto">
          <a:xfrm>
            <a:off x="7483471" y="2553459"/>
            <a:ext cx="0" cy="13795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376" y="3322145"/>
            <a:ext cx="51736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Theorem (</a:t>
            </a:r>
            <a:r>
              <a:rPr lang="en-US" sz="2000" dirty="0" err="1" smtClean="0"/>
              <a:t>Degnan</a:t>
            </a:r>
            <a:r>
              <a:rPr lang="en-US" sz="2000" dirty="0" smtClean="0"/>
              <a:t> et al., 2009): Under the multi-species coalescent, the rooted species tree can be estimated correctly (with high probability) given a large enough number of true rooted gene trees</a:t>
            </a:r>
            <a:r>
              <a:rPr lang="en-US" sz="2000" dirty="0" smtClean="0">
                <a:solidFill>
                  <a:srgbClr val="0000FF"/>
                </a:solidFill>
              </a:rPr>
              <a:t>.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FFFFFF"/>
                </a:solidFill>
              </a:rPr>
              <a:t>Theorem (Allman et al., 2011): the </a:t>
            </a:r>
            <a:r>
              <a:rPr lang="en-US" sz="2000" dirty="0" err="1" smtClean="0">
                <a:solidFill>
                  <a:srgbClr val="FFFFFF"/>
                </a:solidFill>
              </a:rPr>
              <a:t>unrooted</a:t>
            </a:r>
            <a:r>
              <a:rPr lang="en-US" sz="2000" dirty="0" smtClean="0">
                <a:solidFill>
                  <a:srgbClr val="FFFFFF"/>
                </a:solidFill>
              </a:rPr>
              <a:t> species tree can be estimated from a large enough number of true </a:t>
            </a:r>
            <a:r>
              <a:rPr lang="en-US" sz="2000" dirty="0" err="1" smtClean="0">
                <a:solidFill>
                  <a:srgbClr val="FFFFFF"/>
                </a:solidFill>
              </a:rPr>
              <a:t>unrooted</a:t>
            </a:r>
            <a:r>
              <a:rPr lang="en-US" sz="2000" dirty="0" smtClean="0">
                <a:solidFill>
                  <a:srgbClr val="FFFFFF"/>
                </a:solidFill>
              </a:rPr>
              <a:t> gene trees.</a:t>
            </a:r>
          </a:p>
        </p:txBody>
      </p:sp>
    </p:spTree>
    <p:extLst>
      <p:ext uri="{BB962C8B-B14F-4D97-AF65-F5344CB8AC3E}">
        <p14:creationId xmlns:p14="http://schemas.microsoft.com/office/powerpoint/2010/main" val="4237959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8" name="Group 28"/>
          <p:cNvGrpSpPr>
            <a:grpSpLocks/>
          </p:cNvGrpSpPr>
          <p:nvPr/>
        </p:nvGrpSpPr>
        <p:grpSpPr bwMode="auto">
          <a:xfrm>
            <a:off x="6307134" y="4348164"/>
            <a:ext cx="2913061" cy="2128838"/>
            <a:chOff x="2108" y="2832"/>
            <a:chExt cx="1835" cy="1493"/>
          </a:xfrm>
        </p:grpSpPr>
        <p:sp>
          <p:nvSpPr>
            <p:cNvPr id="394269" name="Line 29"/>
            <p:cNvSpPr>
              <a:spLocks noChangeShapeType="1"/>
            </p:cNvSpPr>
            <p:nvPr/>
          </p:nvSpPr>
          <p:spPr bwMode="auto">
            <a:xfrm flipH="1">
              <a:off x="2108" y="2832"/>
              <a:ext cx="741" cy="149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0" name="Line 30"/>
            <p:cNvSpPr>
              <a:spLocks noChangeShapeType="1"/>
            </p:cNvSpPr>
            <p:nvPr/>
          </p:nvSpPr>
          <p:spPr bwMode="auto">
            <a:xfrm rot="18475779" flipH="1">
              <a:off x="2833" y="2834"/>
              <a:ext cx="741" cy="147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1" name="Line 31"/>
            <p:cNvSpPr>
              <a:spLocks noChangeShapeType="1"/>
            </p:cNvSpPr>
            <p:nvPr/>
          </p:nvSpPr>
          <p:spPr bwMode="auto">
            <a:xfrm>
              <a:off x="2651" y="3237"/>
              <a:ext cx="332" cy="10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2" name="Line 32"/>
            <p:cNvSpPr>
              <a:spLocks noChangeShapeType="1"/>
            </p:cNvSpPr>
            <p:nvPr/>
          </p:nvSpPr>
          <p:spPr bwMode="auto">
            <a:xfrm flipV="1">
              <a:off x="3137" y="3793"/>
              <a:ext cx="172" cy="5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3" name="Line 33"/>
            <p:cNvSpPr>
              <a:spLocks noChangeShapeType="1"/>
            </p:cNvSpPr>
            <p:nvPr/>
          </p:nvSpPr>
          <p:spPr bwMode="auto">
            <a:xfrm>
              <a:off x="3198" y="4106"/>
              <a:ext cx="84" cy="21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4" name="Line 34"/>
            <p:cNvSpPr>
              <a:spLocks noChangeShapeType="1"/>
            </p:cNvSpPr>
            <p:nvPr/>
          </p:nvSpPr>
          <p:spPr bwMode="auto">
            <a:xfrm flipV="1">
              <a:off x="3406" y="4122"/>
              <a:ext cx="57" cy="19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5" name="Line 35"/>
            <p:cNvSpPr>
              <a:spLocks noChangeShapeType="1"/>
            </p:cNvSpPr>
            <p:nvPr/>
          </p:nvSpPr>
          <p:spPr bwMode="auto">
            <a:xfrm>
              <a:off x="2539" y="3456"/>
              <a:ext cx="250" cy="86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6" name="Line 36"/>
            <p:cNvSpPr>
              <a:spLocks noChangeShapeType="1"/>
            </p:cNvSpPr>
            <p:nvPr/>
          </p:nvSpPr>
          <p:spPr bwMode="auto">
            <a:xfrm>
              <a:off x="2326" y="3893"/>
              <a:ext cx="117" cy="42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7" name="Line 37"/>
            <p:cNvSpPr>
              <a:spLocks noChangeShapeType="1"/>
            </p:cNvSpPr>
            <p:nvPr/>
          </p:nvSpPr>
          <p:spPr bwMode="auto">
            <a:xfrm>
              <a:off x="2219" y="4085"/>
              <a:ext cx="80" cy="23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8" name="Line 38"/>
            <p:cNvSpPr>
              <a:spLocks noChangeShapeType="1"/>
            </p:cNvSpPr>
            <p:nvPr/>
          </p:nvSpPr>
          <p:spPr bwMode="auto">
            <a:xfrm>
              <a:off x="2400" y="3738"/>
              <a:ext cx="183" cy="58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9" name="Line 39"/>
            <p:cNvSpPr>
              <a:spLocks noChangeShapeType="1"/>
            </p:cNvSpPr>
            <p:nvPr/>
          </p:nvSpPr>
          <p:spPr bwMode="auto">
            <a:xfrm flipH="1">
              <a:off x="2678" y="4145"/>
              <a:ext cx="64" cy="17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394319" name="Line 79"/>
          <p:cNvSpPr>
            <a:spLocks noChangeShapeType="1"/>
          </p:cNvSpPr>
          <p:nvPr/>
        </p:nvSpPr>
        <p:spPr bwMode="auto">
          <a:xfrm>
            <a:off x="4461706" y="2112180"/>
            <a:ext cx="16764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320" name="Text Box 80"/>
          <p:cNvSpPr txBox="1">
            <a:spLocks noChangeArrowheads="1"/>
          </p:cNvSpPr>
          <p:nvPr/>
        </p:nvSpPr>
        <p:spPr bwMode="auto">
          <a:xfrm>
            <a:off x="4436547" y="2338388"/>
            <a:ext cx="191027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/>
              <a:t>Estimate species</a:t>
            </a:r>
          </a:p>
          <a:p>
            <a:pPr eaLnBrk="1" hangingPunct="1"/>
            <a:r>
              <a:rPr lang="en-US" sz="2000" dirty="0"/>
              <a:t>t</a:t>
            </a:r>
            <a:r>
              <a:rPr lang="en-US" sz="2000" dirty="0" smtClean="0"/>
              <a:t>ree for every </a:t>
            </a:r>
          </a:p>
          <a:p>
            <a:pPr eaLnBrk="1" hangingPunct="1"/>
            <a:r>
              <a:rPr lang="en-US" sz="2000" dirty="0" smtClean="0"/>
              <a:t>3 species</a:t>
            </a:r>
            <a:endParaRPr lang="en-US" sz="2000" dirty="0"/>
          </a:p>
        </p:txBody>
      </p:sp>
      <p:grpSp>
        <p:nvGrpSpPr>
          <p:cNvPr id="82" name="Group 2"/>
          <p:cNvGrpSpPr>
            <a:grpSpLocks/>
          </p:cNvGrpSpPr>
          <p:nvPr/>
        </p:nvGrpSpPr>
        <p:grpSpPr bwMode="auto">
          <a:xfrm>
            <a:off x="6471451" y="1548876"/>
            <a:ext cx="2327519" cy="760466"/>
            <a:chOff x="349" y="3553"/>
            <a:chExt cx="2256" cy="508"/>
          </a:xfrm>
        </p:grpSpPr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779901" y="2572001"/>
            <a:ext cx="1117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Combine</a:t>
            </a:r>
          </a:p>
          <a:p>
            <a:r>
              <a:rPr lang="en-US" sz="2000" dirty="0"/>
              <a:t>r</a:t>
            </a:r>
            <a:r>
              <a:rPr lang="en-US" sz="2000" dirty="0" smtClean="0"/>
              <a:t>ooted</a:t>
            </a:r>
          </a:p>
          <a:p>
            <a:r>
              <a:rPr lang="en-US" sz="2000" dirty="0" smtClean="0"/>
              <a:t>3-taxon </a:t>
            </a:r>
          </a:p>
          <a:p>
            <a:r>
              <a:rPr lang="en-US" sz="2000" dirty="0" smtClean="0"/>
              <a:t>trees</a:t>
            </a:r>
            <a:endParaRPr lang="en-US" sz="2000" dirty="0"/>
          </a:p>
        </p:txBody>
      </p:sp>
      <p:sp>
        <p:nvSpPr>
          <p:cNvPr id="60" name="Line 5"/>
          <p:cNvSpPr>
            <a:spLocks noChangeShapeType="1"/>
          </p:cNvSpPr>
          <p:nvPr/>
        </p:nvSpPr>
        <p:spPr bwMode="auto">
          <a:xfrm>
            <a:off x="7483471" y="2553459"/>
            <a:ext cx="0" cy="13795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376" y="3322145"/>
            <a:ext cx="51736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Theorem (</a:t>
            </a:r>
            <a:r>
              <a:rPr lang="en-US" sz="2000" dirty="0" err="1" smtClean="0"/>
              <a:t>Degnan</a:t>
            </a:r>
            <a:r>
              <a:rPr lang="en-US" sz="2000" dirty="0" smtClean="0"/>
              <a:t> et al., 2009): Under the multi-species coalescent, the rooted species tree can be estimated correctly (with high probability) given a large enough number of true rooted gene trees.</a:t>
            </a:r>
          </a:p>
          <a:p>
            <a:endParaRPr lang="en-US" sz="2000" dirty="0" smtClean="0"/>
          </a:p>
          <a:p>
            <a:r>
              <a:rPr lang="en-US" sz="2000" dirty="0" smtClean="0"/>
              <a:t>Theorem (Allman et al., 2011): the </a:t>
            </a:r>
            <a:r>
              <a:rPr lang="en-US" sz="2000" dirty="0" err="1" smtClean="0"/>
              <a:t>unrooted</a:t>
            </a:r>
            <a:r>
              <a:rPr lang="en-US" sz="2000" dirty="0" smtClean="0"/>
              <a:t> species tree can be estimated from a large enough number of true </a:t>
            </a:r>
            <a:r>
              <a:rPr lang="en-US" sz="2000" dirty="0" err="1" smtClean="0"/>
              <a:t>unrooted</a:t>
            </a:r>
            <a:r>
              <a:rPr lang="en-US" sz="2000" dirty="0" smtClean="0"/>
              <a:t> gene trees.</a:t>
            </a:r>
          </a:p>
        </p:txBody>
      </p:sp>
    </p:spTree>
    <p:extLst>
      <p:ext uri="{BB962C8B-B14F-4D97-AF65-F5344CB8AC3E}">
        <p14:creationId xmlns:p14="http://schemas.microsoft.com/office/powerpoint/2010/main" val="4066476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8" name="Group 28"/>
          <p:cNvGrpSpPr>
            <a:grpSpLocks/>
          </p:cNvGrpSpPr>
          <p:nvPr/>
        </p:nvGrpSpPr>
        <p:grpSpPr bwMode="auto">
          <a:xfrm>
            <a:off x="6307134" y="4348164"/>
            <a:ext cx="2913061" cy="2128838"/>
            <a:chOff x="2108" y="2832"/>
            <a:chExt cx="1835" cy="1493"/>
          </a:xfrm>
        </p:grpSpPr>
        <p:sp>
          <p:nvSpPr>
            <p:cNvPr id="394269" name="Line 29"/>
            <p:cNvSpPr>
              <a:spLocks noChangeShapeType="1"/>
            </p:cNvSpPr>
            <p:nvPr/>
          </p:nvSpPr>
          <p:spPr bwMode="auto">
            <a:xfrm flipH="1">
              <a:off x="2108" y="2832"/>
              <a:ext cx="741" cy="149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0" name="Line 30"/>
            <p:cNvSpPr>
              <a:spLocks noChangeShapeType="1"/>
            </p:cNvSpPr>
            <p:nvPr/>
          </p:nvSpPr>
          <p:spPr bwMode="auto">
            <a:xfrm rot="18475779" flipH="1">
              <a:off x="2833" y="2834"/>
              <a:ext cx="741" cy="147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1" name="Line 31"/>
            <p:cNvSpPr>
              <a:spLocks noChangeShapeType="1"/>
            </p:cNvSpPr>
            <p:nvPr/>
          </p:nvSpPr>
          <p:spPr bwMode="auto">
            <a:xfrm>
              <a:off x="2651" y="3237"/>
              <a:ext cx="332" cy="10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2" name="Line 32"/>
            <p:cNvSpPr>
              <a:spLocks noChangeShapeType="1"/>
            </p:cNvSpPr>
            <p:nvPr/>
          </p:nvSpPr>
          <p:spPr bwMode="auto">
            <a:xfrm flipV="1">
              <a:off x="3137" y="3793"/>
              <a:ext cx="172" cy="5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3" name="Line 33"/>
            <p:cNvSpPr>
              <a:spLocks noChangeShapeType="1"/>
            </p:cNvSpPr>
            <p:nvPr/>
          </p:nvSpPr>
          <p:spPr bwMode="auto">
            <a:xfrm>
              <a:off x="3198" y="4106"/>
              <a:ext cx="84" cy="21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4" name="Line 34"/>
            <p:cNvSpPr>
              <a:spLocks noChangeShapeType="1"/>
            </p:cNvSpPr>
            <p:nvPr/>
          </p:nvSpPr>
          <p:spPr bwMode="auto">
            <a:xfrm flipV="1">
              <a:off x="3406" y="4122"/>
              <a:ext cx="57" cy="19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5" name="Line 35"/>
            <p:cNvSpPr>
              <a:spLocks noChangeShapeType="1"/>
            </p:cNvSpPr>
            <p:nvPr/>
          </p:nvSpPr>
          <p:spPr bwMode="auto">
            <a:xfrm>
              <a:off x="2539" y="3456"/>
              <a:ext cx="250" cy="86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6" name="Line 36"/>
            <p:cNvSpPr>
              <a:spLocks noChangeShapeType="1"/>
            </p:cNvSpPr>
            <p:nvPr/>
          </p:nvSpPr>
          <p:spPr bwMode="auto">
            <a:xfrm>
              <a:off x="2326" y="3893"/>
              <a:ext cx="117" cy="42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7" name="Line 37"/>
            <p:cNvSpPr>
              <a:spLocks noChangeShapeType="1"/>
            </p:cNvSpPr>
            <p:nvPr/>
          </p:nvSpPr>
          <p:spPr bwMode="auto">
            <a:xfrm>
              <a:off x="2219" y="4085"/>
              <a:ext cx="80" cy="23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8" name="Line 38"/>
            <p:cNvSpPr>
              <a:spLocks noChangeShapeType="1"/>
            </p:cNvSpPr>
            <p:nvPr/>
          </p:nvSpPr>
          <p:spPr bwMode="auto">
            <a:xfrm>
              <a:off x="2400" y="3738"/>
              <a:ext cx="183" cy="58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9" name="Line 39"/>
            <p:cNvSpPr>
              <a:spLocks noChangeShapeType="1"/>
            </p:cNvSpPr>
            <p:nvPr/>
          </p:nvSpPr>
          <p:spPr bwMode="auto">
            <a:xfrm flipH="1">
              <a:off x="2678" y="4145"/>
              <a:ext cx="64" cy="17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394319" name="Line 79"/>
          <p:cNvSpPr>
            <a:spLocks noChangeShapeType="1"/>
          </p:cNvSpPr>
          <p:nvPr/>
        </p:nvSpPr>
        <p:spPr bwMode="auto">
          <a:xfrm>
            <a:off x="4461706" y="2112180"/>
            <a:ext cx="16764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320" name="Text Box 80"/>
          <p:cNvSpPr txBox="1">
            <a:spLocks noChangeArrowheads="1"/>
          </p:cNvSpPr>
          <p:nvPr/>
        </p:nvSpPr>
        <p:spPr bwMode="auto">
          <a:xfrm>
            <a:off x="4436547" y="2338388"/>
            <a:ext cx="191027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/>
              <a:t>Estimate species</a:t>
            </a:r>
          </a:p>
          <a:p>
            <a:pPr eaLnBrk="1" hangingPunct="1"/>
            <a:r>
              <a:rPr lang="en-US" sz="2000" dirty="0"/>
              <a:t>t</a:t>
            </a:r>
            <a:r>
              <a:rPr lang="en-US" sz="2000" dirty="0" smtClean="0"/>
              <a:t>ree for every </a:t>
            </a:r>
          </a:p>
          <a:p>
            <a:pPr eaLnBrk="1" hangingPunct="1"/>
            <a:r>
              <a:rPr lang="en-US" sz="2000" dirty="0" smtClean="0"/>
              <a:t>3 species</a:t>
            </a:r>
            <a:endParaRPr lang="en-US" sz="2000" dirty="0"/>
          </a:p>
        </p:txBody>
      </p:sp>
      <p:grpSp>
        <p:nvGrpSpPr>
          <p:cNvPr id="82" name="Group 2"/>
          <p:cNvGrpSpPr>
            <a:grpSpLocks/>
          </p:cNvGrpSpPr>
          <p:nvPr/>
        </p:nvGrpSpPr>
        <p:grpSpPr bwMode="auto">
          <a:xfrm>
            <a:off x="6471451" y="1548876"/>
            <a:ext cx="2327519" cy="760466"/>
            <a:chOff x="349" y="3553"/>
            <a:chExt cx="2256" cy="508"/>
          </a:xfrm>
        </p:grpSpPr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779901" y="2572001"/>
            <a:ext cx="1117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Combine</a:t>
            </a:r>
          </a:p>
          <a:p>
            <a:r>
              <a:rPr lang="en-US" sz="2000" dirty="0"/>
              <a:t>r</a:t>
            </a:r>
            <a:r>
              <a:rPr lang="en-US" sz="2000" dirty="0" smtClean="0"/>
              <a:t>ooted</a:t>
            </a:r>
          </a:p>
          <a:p>
            <a:r>
              <a:rPr lang="en-US" sz="2000" dirty="0" smtClean="0"/>
              <a:t>3-taxon </a:t>
            </a:r>
          </a:p>
          <a:p>
            <a:r>
              <a:rPr lang="en-US" sz="2000" dirty="0" smtClean="0"/>
              <a:t>trees</a:t>
            </a:r>
            <a:endParaRPr lang="en-US" sz="2000" dirty="0"/>
          </a:p>
        </p:txBody>
      </p:sp>
      <p:sp>
        <p:nvSpPr>
          <p:cNvPr id="60" name="Line 5"/>
          <p:cNvSpPr>
            <a:spLocks noChangeShapeType="1"/>
          </p:cNvSpPr>
          <p:nvPr/>
        </p:nvSpPr>
        <p:spPr bwMode="auto">
          <a:xfrm>
            <a:off x="7483471" y="2553459"/>
            <a:ext cx="0" cy="13795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376" y="3322145"/>
            <a:ext cx="51736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Theorem (</a:t>
            </a:r>
            <a:r>
              <a:rPr lang="en-US" sz="2000" dirty="0" err="1" smtClean="0"/>
              <a:t>Degnan</a:t>
            </a:r>
            <a:r>
              <a:rPr lang="en-US" sz="2000" dirty="0" smtClean="0"/>
              <a:t> et al., 2009): Under the multi-species coalescent, the rooted species tree can be estimated correctly (with high probability) given a </a:t>
            </a:r>
            <a:r>
              <a:rPr lang="en-US" sz="2000" dirty="0" smtClean="0">
                <a:solidFill>
                  <a:srgbClr val="0000FF"/>
                </a:solidFill>
              </a:rPr>
              <a:t>large enough number of true rooted gene trees.</a:t>
            </a:r>
          </a:p>
          <a:p>
            <a:endParaRPr lang="en-US" sz="2000" dirty="0" smtClean="0"/>
          </a:p>
          <a:p>
            <a:r>
              <a:rPr lang="en-US" sz="2000" dirty="0" smtClean="0"/>
              <a:t>Theorem (Allman et al., 2011): the </a:t>
            </a:r>
            <a:r>
              <a:rPr lang="en-US" sz="2000" dirty="0" err="1" smtClean="0"/>
              <a:t>unrooted</a:t>
            </a:r>
            <a:r>
              <a:rPr lang="en-US" sz="2000" dirty="0" smtClean="0"/>
              <a:t> species tree can be estimated from a </a:t>
            </a:r>
            <a:r>
              <a:rPr lang="en-US" sz="2000" dirty="0" smtClean="0">
                <a:solidFill>
                  <a:srgbClr val="0000FF"/>
                </a:solidFill>
              </a:rPr>
              <a:t>large enough number of true </a:t>
            </a:r>
            <a:r>
              <a:rPr lang="en-US" sz="2000" dirty="0" err="1" smtClean="0">
                <a:solidFill>
                  <a:srgbClr val="0000FF"/>
                </a:solidFill>
              </a:rPr>
              <a:t>unrooted</a:t>
            </a:r>
            <a:r>
              <a:rPr lang="en-US" sz="2000" dirty="0" smtClean="0">
                <a:solidFill>
                  <a:srgbClr val="0000FF"/>
                </a:solidFill>
              </a:rPr>
              <a:t> gene trees</a:t>
            </a:r>
            <a:r>
              <a:rPr lang="en-US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612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error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85310" y="2076336"/>
            <a:ext cx="0" cy="24427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34160" y="4519079"/>
            <a:ext cx="66190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46198" y="4714510"/>
            <a:ext cx="23447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Data</a:t>
            </a:r>
            <a:endParaRPr lang="en-US" sz="3200" dirty="0"/>
          </a:p>
        </p:txBody>
      </p:sp>
      <p:sp>
        <p:nvSpPr>
          <p:cNvPr id="10" name="Freeform 9"/>
          <p:cNvSpPr/>
          <p:nvPr/>
        </p:nvSpPr>
        <p:spPr>
          <a:xfrm>
            <a:off x="2149374" y="2149614"/>
            <a:ext cx="6301575" cy="2272554"/>
          </a:xfrm>
          <a:custGeom>
            <a:avLst/>
            <a:gdLst>
              <a:gd name="connsiteX0" fmla="*/ 0 w 6301575"/>
              <a:gd name="connsiteY0" fmla="*/ 0 h 2272554"/>
              <a:gd name="connsiteX1" fmla="*/ 512919 w 6301575"/>
              <a:gd name="connsiteY1" fmla="*/ 1587782 h 2272554"/>
              <a:gd name="connsiteX2" fmla="*/ 2564595 w 6301575"/>
              <a:gd name="connsiteY2" fmla="*/ 2174040 h 2272554"/>
              <a:gd name="connsiteX3" fmla="*/ 6301575 w 6301575"/>
              <a:gd name="connsiteY3" fmla="*/ 2271750 h 227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1575" h="2272554">
                <a:moveTo>
                  <a:pt x="0" y="0"/>
                </a:moveTo>
                <a:cubicBezTo>
                  <a:pt x="42743" y="612721"/>
                  <a:pt x="85487" y="1225442"/>
                  <a:pt x="512919" y="1587782"/>
                </a:cubicBezTo>
                <a:cubicBezTo>
                  <a:pt x="940351" y="1950122"/>
                  <a:pt x="1599819" y="2060045"/>
                  <a:pt x="2564595" y="2174040"/>
                </a:cubicBezTo>
                <a:cubicBezTo>
                  <a:pt x="3529371" y="2288035"/>
                  <a:pt x="6301575" y="2271750"/>
                  <a:pt x="6301575" y="227175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56332" y="5470702"/>
            <a:ext cx="7396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Data are gene trees, presumed to be randomly sampled </a:t>
            </a:r>
            <a:r>
              <a:rPr lang="en-US" sz="2800" u="sng" dirty="0" smtClean="0"/>
              <a:t>true gene trees.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32691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Statistically consistent methods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1645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Input</a:t>
            </a:r>
            <a:r>
              <a:rPr lang="en-US" dirty="0" smtClean="0"/>
              <a:t>: Set of estimated gene trees or alignments, one (or more) for each gene</a:t>
            </a:r>
          </a:p>
          <a:p>
            <a:pPr marL="0" indent="0">
              <a:buNone/>
            </a:pPr>
            <a:r>
              <a:rPr lang="en-US" b="1" dirty="0" smtClean="0"/>
              <a:t>Output</a:t>
            </a:r>
            <a:r>
              <a:rPr lang="en-US" dirty="0" smtClean="0"/>
              <a:t>: estimated species tree</a:t>
            </a:r>
          </a:p>
          <a:p>
            <a:pPr marL="0" indent="0">
              <a:buNone/>
            </a:pPr>
            <a:endParaRPr lang="en-US" dirty="0"/>
          </a:p>
          <a:p>
            <a:pPr lvl="1">
              <a:spcAft>
                <a:spcPts val="3600"/>
              </a:spcAft>
            </a:pP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b="1" dirty="0" smtClean="0">
                <a:solidFill>
                  <a:srgbClr val="FF0000"/>
                </a:solidFill>
              </a:rPr>
              <a:t>BEAST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Heled</a:t>
            </a:r>
            <a:r>
              <a:rPr lang="en-US" dirty="0" smtClean="0"/>
              <a:t> and Drummond 2010): Bayesian co-estimation of gene trees and species trees given sequence alignments</a:t>
            </a:r>
          </a:p>
          <a:p>
            <a:pPr lvl="1">
              <a:spcAft>
                <a:spcPts val="3600"/>
              </a:spcAft>
            </a:pPr>
            <a:r>
              <a:rPr lang="en-US" b="1" dirty="0" smtClean="0"/>
              <a:t>MP-EST </a:t>
            </a:r>
            <a:r>
              <a:rPr lang="en-US" dirty="0" smtClean="0"/>
              <a:t>(Liu et al. 2010): maximum likelihood estimation of rooted species tree</a:t>
            </a:r>
          </a:p>
          <a:p>
            <a:pPr lvl="1">
              <a:spcAft>
                <a:spcPts val="3600"/>
              </a:spcAft>
            </a:pPr>
            <a:r>
              <a:rPr lang="en-US" b="1" dirty="0" err="1" smtClean="0">
                <a:solidFill>
                  <a:srgbClr val="000000"/>
                </a:solidFill>
              </a:rPr>
              <a:t>BUCKy</a:t>
            </a:r>
            <a:r>
              <a:rPr lang="en-US" b="1" dirty="0" smtClean="0">
                <a:solidFill>
                  <a:srgbClr val="000000"/>
                </a:solidFill>
              </a:rPr>
              <a:t>-pop </a:t>
            </a:r>
            <a:r>
              <a:rPr lang="en-US" dirty="0" smtClean="0"/>
              <a:t>(</a:t>
            </a:r>
            <a:r>
              <a:rPr lang="en-US" dirty="0" err="1" smtClean="0"/>
              <a:t>Ané</a:t>
            </a:r>
            <a:r>
              <a:rPr lang="en-US" dirty="0" smtClean="0"/>
              <a:t> and </a:t>
            </a:r>
            <a:r>
              <a:rPr lang="en-US" dirty="0" err="1" smtClean="0"/>
              <a:t>Larget</a:t>
            </a:r>
            <a:r>
              <a:rPr lang="en-US" dirty="0" smtClean="0"/>
              <a:t> 2010): quartet-based Bayesian species tree estimation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552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</a:t>
            </a:r>
            <a:r>
              <a:rPr lang="en-US" sz="3600" dirty="0" smtClean="0"/>
              <a:t>tatistically consistent methods under ILS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1645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n-US" dirty="0" smtClean="0"/>
              <a:t>Quartet-based methods (e.g., </a:t>
            </a:r>
            <a:r>
              <a:rPr lang="en-US" dirty="0" err="1" smtClean="0"/>
              <a:t>BUCKy</a:t>
            </a:r>
            <a:r>
              <a:rPr lang="en-US" dirty="0"/>
              <a:t>-pop (</a:t>
            </a:r>
            <a:r>
              <a:rPr lang="en-US" dirty="0" err="1"/>
              <a:t>Ané</a:t>
            </a:r>
            <a:r>
              <a:rPr lang="en-US" dirty="0"/>
              <a:t> and </a:t>
            </a:r>
            <a:r>
              <a:rPr lang="en-US" dirty="0" err="1"/>
              <a:t>Larget</a:t>
            </a:r>
            <a:r>
              <a:rPr lang="en-US" dirty="0"/>
              <a:t> 2010</a:t>
            </a:r>
            <a:r>
              <a:rPr lang="en-US" dirty="0" smtClean="0"/>
              <a:t>)) for </a:t>
            </a:r>
            <a:r>
              <a:rPr lang="en-US" dirty="0" err="1" smtClean="0"/>
              <a:t>unrooted</a:t>
            </a:r>
            <a:r>
              <a:rPr lang="en-US" dirty="0" smtClean="0"/>
              <a:t> species trees</a:t>
            </a:r>
            <a:endParaRPr lang="en-US" dirty="0"/>
          </a:p>
          <a:p>
            <a:pPr marL="0" indent="0">
              <a:spcAft>
                <a:spcPts val="2400"/>
              </a:spcAft>
              <a:buNone/>
            </a:pPr>
            <a:r>
              <a:rPr lang="en-US" b="1" dirty="0" smtClean="0">
                <a:solidFill>
                  <a:srgbClr val="0000FF"/>
                </a:solidFill>
              </a:rPr>
              <a:t>MP</a:t>
            </a:r>
            <a:r>
              <a:rPr lang="en-US" b="1" dirty="0">
                <a:solidFill>
                  <a:srgbClr val="0000FF"/>
                </a:solidFill>
              </a:rPr>
              <a:t>-EST </a:t>
            </a:r>
            <a:r>
              <a:rPr lang="en-US" dirty="0">
                <a:solidFill>
                  <a:srgbClr val="0000FF"/>
                </a:solidFill>
              </a:rPr>
              <a:t>(Liu et al. 2010): maximum likelihood estimation of rooted species </a:t>
            </a:r>
            <a:r>
              <a:rPr lang="en-US" dirty="0" smtClean="0">
                <a:solidFill>
                  <a:srgbClr val="0000FF"/>
                </a:solidFill>
              </a:rPr>
              <a:t>tree for rooted species trees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dirty="0" smtClean="0"/>
              <a:t>(and some others)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664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45680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Results on 11</a:t>
            </a:r>
            <a:r>
              <a:rPr lang="en-US" sz="3200" dirty="0"/>
              <a:t>-taxon </a:t>
            </a:r>
            <a:r>
              <a:rPr lang="en-US" sz="3200" dirty="0" smtClean="0"/>
              <a:t>datasets with weak ILS</a:t>
            </a:r>
            <a:endParaRPr lang="en-US" sz="3200" dirty="0"/>
          </a:p>
        </p:txBody>
      </p:sp>
      <p:sp>
        <p:nvSpPr>
          <p:cNvPr id="351238" name="Text Box 6"/>
          <p:cNvSpPr txBox="1">
            <a:spLocks noChangeArrowheads="1"/>
          </p:cNvSpPr>
          <p:nvPr/>
        </p:nvSpPr>
        <p:spPr bwMode="auto">
          <a:xfrm>
            <a:off x="914400" y="5155963"/>
            <a:ext cx="7543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	</a:t>
            </a:r>
            <a:r>
              <a:rPr lang="en-US" sz="1600" dirty="0" smtClean="0">
                <a:solidFill>
                  <a:srgbClr val="FF0000"/>
                </a:solidFill>
              </a:rPr>
              <a:t>*</a:t>
            </a:r>
            <a:r>
              <a:rPr lang="en-US" sz="2000" b="1" dirty="0" smtClean="0">
                <a:solidFill>
                  <a:srgbClr val="FF0000"/>
                </a:solidFill>
              </a:rPr>
              <a:t>BEAST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more accurate than summary methods (MP-EST, </a:t>
            </a:r>
            <a:r>
              <a:rPr lang="en-US" sz="2000" dirty="0" err="1" smtClean="0"/>
              <a:t>BUCKy</a:t>
            </a:r>
            <a:r>
              <a:rPr lang="en-US" sz="2000" dirty="0" smtClean="0"/>
              <a:t>, </a:t>
            </a:r>
            <a:r>
              <a:rPr lang="en-US" sz="2000" dirty="0" err="1" smtClean="0"/>
              <a:t>etc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	 CA-ML: concatenated analysis) most accurate</a:t>
            </a:r>
          </a:p>
          <a:p>
            <a:endParaRPr lang="en-US" sz="1600" dirty="0" smtClean="0"/>
          </a:p>
          <a:p>
            <a:r>
              <a:rPr lang="en-US" sz="1600" dirty="0" smtClean="0"/>
              <a:t>							Datasets from Chung and </a:t>
            </a:r>
            <a:r>
              <a:rPr lang="en-US" sz="1600" dirty="0" err="1" smtClean="0"/>
              <a:t>Ané</a:t>
            </a:r>
            <a:r>
              <a:rPr lang="en-US" sz="1600" dirty="0" smtClean="0"/>
              <a:t>, 2011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				</a:t>
            </a:r>
            <a:r>
              <a:rPr lang="en-US" sz="1600" dirty="0"/>
              <a:t>	</a:t>
            </a:r>
            <a:r>
              <a:rPr lang="en-US" sz="1600" dirty="0" err="1" smtClean="0"/>
              <a:t>Bayzid</a:t>
            </a:r>
            <a:r>
              <a:rPr lang="en-US" sz="1600" dirty="0" smtClean="0"/>
              <a:t> &amp; Warnow, Bioinformatics 2013</a:t>
            </a:r>
            <a:endParaRPr lang="en-US" sz="1600" dirty="0"/>
          </a:p>
        </p:txBody>
      </p:sp>
      <p:pic>
        <p:nvPicPr>
          <p:cNvPr id="3" name="Content Placeholder 2" descr="11-taxon-weak_rax2.FN.pdf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" r="1007"/>
          <a:stretch>
            <a:fillRect/>
          </a:stretch>
        </p:blipFill>
        <p:spPr>
          <a:xfrm>
            <a:off x="1073750" y="1299249"/>
            <a:ext cx="7118483" cy="3701611"/>
          </a:xfrm>
        </p:spPr>
      </p:pic>
    </p:spTree>
    <p:extLst>
      <p:ext uri="{BB962C8B-B14F-4D97-AF65-F5344CB8AC3E}">
        <p14:creationId xmlns:p14="http://schemas.microsoft.com/office/powerpoint/2010/main" val="4201051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multiple genes</a:t>
            </a:r>
            <a:endParaRPr lang="en-US" dirty="0"/>
          </a:p>
        </p:txBody>
      </p:sp>
      <p:grpSp>
        <p:nvGrpSpPr>
          <p:cNvPr id="390147" name="Group 3"/>
          <p:cNvGrpSpPr>
            <a:grpSpLocks/>
          </p:cNvGrpSpPr>
          <p:nvPr/>
        </p:nvGrpSpPr>
        <p:grpSpPr bwMode="auto">
          <a:xfrm>
            <a:off x="458788" y="2124075"/>
            <a:ext cx="2513012" cy="3057525"/>
            <a:chOff x="289" y="1338"/>
            <a:chExt cx="1583" cy="1926"/>
          </a:xfrm>
        </p:grpSpPr>
        <p:sp>
          <p:nvSpPr>
            <p:cNvPr id="390148" name="Line 4"/>
            <p:cNvSpPr>
              <a:spLocks noChangeShapeType="1"/>
            </p:cNvSpPr>
            <p:nvPr/>
          </p:nvSpPr>
          <p:spPr bwMode="auto">
            <a:xfrm>
              <a:off x="657" y="1338"/>
              <a:ext cx="15" cy="19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49" name="Line 5"/>
            <p:cNvSpPr>
              <a:spLocks noChangeShapeType="1"/>
            </p:cNvSpPr>
            <p:nvPr/>
          </p:nvSpPr>
          <p:spPr bwMode="auto">
            <a:xfrm>
              <a:off x="336" y="1728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50" name="Text Box 6"/>
            <p:cNvSpPr txBox="1">
              <a:spLocks noChangeArrowheads="1"/>
            </p:cNvSpPr>
            <p:nvPr/>
          </p:nvSpPr>
          <p:spPr bwMode="auto">
            <a:xfrm>
              <a:off x="700" y="1363"/>
              <a:ext cx="93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chemeClr val="folHlink"/>
                  </a:solidFill>
                  <a:latin typeface="Helvetica" charset="0"/>
                </a:rPr>
                <a:t> </a:t>
              </a:r>
              <a:r>
                <a:rPr lang="en-US" sz="3200">
                  <a:solidFill>
                    <a:schemeClr val="folHlink"/>
                  </a:solidFill>
                  <a:latin typeface="Helvetica" charset="0"/>
                </a:rPr>
                <a:t>gene 1</a:t>
              </a:r>
            </a:p>
          </p:txBody>
        </p:sp>
        <p:sp>
          <p:nvSpPr>
            <p:cNvPr id="390151" name="Text Box 7"/>
            <p:cNvSpPr txBox="1">
              <a:spLocks noChangeArrowheads="1"/>
            </p:cNvSpPr>
            <p:nvPr/>
          </p:nvSpPr>
          <p:spPr bwMode="auto">
            <a:xfrm>
              <a:off x="306" y="1728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390152" name="Text Box 8"/>
            <p:cNvSpPr txBox="1">
              <a:spLocks noChangeArrowheads="1"/>
            </p:cNvSpPr>
            <p:nvPr/>
          </p:nvSpPr>
          <p:spPr bwMode="auto">
            <a:xfrm>
              <a:off x="289" y="1938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390153" name="Text Box 9"/>
            <p:cNvSpPr txBox="1">
              <a:spLocks noChangeArrowheads="1"/>
            </p:cNvSpPr>
            <p:nvPr/>
          </p:nvSpPr>
          <p:spPr bwMode="auto">
            <a:xfrm>
              <a:off x="289" y="216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3</a:t>
              </a:r>
              <a:endParaRPr lang="en-US"/>
            </a:p>
          </p:txBody>
        </p:sp>
        <p:sp>
          <p:nvSpPr>
            <p:cNvPr id="390154" name="Text Box 10"/>
            <p:cNvSpPr txBox="1">
              <a:spLocks noChangeArrowheads="1"/>
            </p:cNvSpPr>
            <p:nvPr/>
          </p:nvSpPr>
          <p:spPr bwMode="auto">
            <a:xfrm>
              <a:off x="289" y="240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4</a:t>
              </a:r>
              <a:endParaRPr lang="en-US"/>
            </a:p>
          </p:txBody>
        </p:sp>
        <p:sp>
          <p:nvSpPr>
            <p:cNvPr id="390155" name="Text Box 11"/>
            <p:cNvSpPr txBox="1">
              <a:spLocks noChangeArrowheads="1"/>
            </p:cNvSpPr>
            <p:nvPr/>
          </p:nvSpPr>
          <p:spPr bwMode="auto">
            <a:xfrm>
              <a:off x="289" y="264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7</a:t>
              </a:r>
              <a:endParaRPr lang="en-US"/>
            </a:p>
          </p:txBody>
        </p:sp>
        <p:sp>
          <p:nvSpPr>
            <p:cNvPr id="390156" name="Text Box 12"/>
            <p:cNvSpPr txBox="1">
              <a:spLocks noChangeArrowheads="1"/>
            </p:cNvSpPr>
            <p:nvPr/>
          </p:nvSpPr>
          <p:spPr bwMode="auto">
            <a:xfrm>
              <a:off x="289" y="2868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8</a:t>
              </a:r>
              <a:endParaRPr lang="en-US"/>
            </a:p>
          </p:txBody>
        </p:sp>
        <p:sp>
          <p:nvSpPr>
            <p:cNvPr id="390157" name="Text Box 13"/>
            <p:cNvSpPr txBox="1">
              <a:spLocks noChangeArrowheads="1"/>
            </p:cNvSpPr>
            <p:nvPr/>
          </p:nvSpPr>
          <p:spPr bwMode="auto">
            <a:xfrm>
              <a:off x="652" y="1790"/>
              <a:ext cx="101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TCTAATGGAA</a:t>
              </a:r>
            </a:p>
          </p:txBody>
        </p:sp>
        <p:sp>
          <p:nvSpPr>
            <p:cNvPr id="390158" name="Text Box 14"/>
            <p:cNvSpPr txBox="1">
              <a:spLocks noChangeArrowheads="1"/>
            </p:cNvSpPr>
            <p:nvPr/>
          </p:nvSpPr>
          <p:spPr bwMode="auto">
            <a:xfrm>
              <a:off x="624" y="2016"/>
              <a:ext cx="106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GCTAAGGGAA</a:t>
              </a:r>
            </a:p>
          </p:txBody>
        </p:sp>
        <p:sp>
          <p:nvSpPr>
            <p:cNvPr id="390159" name="Text Box 15"/>
            <p:cNvSpPr txBox="1">
              <a:spLocks noChangeArrowheads="1"/>
            </p:cNvSpPr>
            <p:nvPr/>
          </p:nvSpPr>
          <p:spPr bwMode="auto">
            <a:xfrm>
              <a:off x="652" y="2236"/>
              <a:ext cx="10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TCTAAGGGAA</a:t>
              </a:r>
            </a:p>
          </p:txBody>
        </p:sp>
        <p:sp>
          <p:nvSpPr>
            <p:cNvPr id="390160" name="Text Box 16"/>
            <p:cNvSpPr txBox="1">
              <a:spLocks noChangeArrowheads="1"/>
            </p:cNvSpPr>
            <p:nvPr/>
          </p:nvSpPr>
          <p:spPr bwMode="auto">
            <a:xfrm>
              <a:off x="652" y="2448"/>
              <a:ext cx="103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TCTAACGGAA</a:t>
              </a:r>
            </a:p>
          </p:txBody>
        </p:sp>
        <p:sp>
          <p:nvSpPr>
            <p:cNvPr id="390161" name="Text Box 17"/>
            <p:cNvSpPr txBox="1">
              <a:spLocks noChangeArrowheads="1"/>
            </p:cNvSpPr>
            <p:nvPr/>
          </p:nvSpPr>
          <p:spPr bwMode="auto">
            <a:xfrm>
              <a:off x="667" y="2668"/>
              <a:ext cx="102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TCTAATGGAC</a:t>
              </a:r>
            </a:p>
          </p:txBody>
        </p:sp>
        <p:sp>
          <p:nvSpPr>
            <p:cNvPr id="390162" name="Text Box 18"/>
            <p:cNvSpPr txBox="1">
              <a:spLocks noChangeArrowheads="1"/>
            </p:cNvSpPr>
            <p:nvPr/>
          </p:nvSpPr>
          <p:spPr bwMode="auto">
            <a:xfrm>
              <a:off x="667" y="2908"/>
              <a:ext cx="102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TATAACGGAA</a:t>
              </a:r>
            </a:p>
          </p:txBody>
        </p:sp>
      </p:grpSp>
      <p:grpSp>
        <p:nvGrpSpPr>
          <p:cNvPr id="390163" name="Group 19"/>
          <p:cNvGrpSpPr>
            <a:grpSpLocks/>
          </p:cNvGrpSpPr>
          <p:nvPr/>
        </p:nvGrpSpPr>
        <p:grpSpPr bwMode="auto">
          <a:xfrm>
            <a:off x="6019800" y="2438400"/>
            <a:ext cx="2538413" cy="2819400"/>
            <a:chOff x="3792" y="1536"/>
            <a:chExt cx="1599" cy="1776"/>
          </a:xfrm>
        </p:grpSpPr>
        <p:sp>
          <p:nvSpPr>
            <p:cNvPr id="390164" name="Rectangle 20"/>
            <p:cNvSpPr>
              <a:spLocks noChangeArrowheads="1"/>
            </p:cNvSpPr>
            <p:nvPr/>
          </p:nvSpPr>
          <p:spPr bwMode="auto">
            <a:xfrm>
              <a:off x="4244" y="1556"/>
              <a:ext cx="89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CC0000"/>
                  </a:solidFill>
                  <a:latin typeface="Helvetica" charset="0"/>
                </a:rPr>
                <a:t>gene 3</a:t>
              </a:r>
              <a:endParaRPr lang="en-US" sz="3200" i="1">
                <a:solidFill>
                  <a:srgbClr val="CC0000"/>
                </a:solidFill>
                <a:latin typeface="Helvetica" charset="0"/>
              </a:endParaRPr>
            </a:p>
          </p:txBody>
        </p:sp>
        <p:sp>
          <p:nvSpPr>
            <p:cNvPr id="390165" name="Rectangle 21"/>
            <p:cNvSpPr>
              <a:spLocks noChangeArrowheads="1"/>
            </p:cNvSpPr>
            <p:nvPr/>
          </p:nvSpPr>
          <p:spPr bwMode="auto">
            <a:xfrm>
              <a:off x="4176" y="2016"/>
              <a:ext cx="96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TATTGATACA</a:t>
              </a:r>
            </a:p>
          </p:txBody>
        </p:sp>
        <p:sp>
          <p:nvSpPr>
            <p:cNvPr id="390166" name="Rectangle 22"/>
            <p:cNvSpPr>
              <a:spLocks noChangeArrowheads="1"/>
            </p:cNvSpPr>
            <p:nvPr/>
          </p:nvSpPr>
          <p:spPr bwMode="auto">
            <a:xfrm>
              <a:off x="4176" y="2256"/>
              <a:ext cx="97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TCTTGATACC</a:t>
              </a:r>
            </a:p>
          </p:txBody>
        </p:sp>
        <p:sp>
          <p:nvSpPr>
            <p:cNvPr id="390167" name="Rectangle 23"/>
            <p:cNvSpPr>
              <a:spLocks noChangeArrowheads="1"/>
            </p:cNvSpPr>
            <p:nvPr/>
          </p:nvSpPr>
          <p:spPr bwMode="auto">
            <a:xfrm>
              <a:off x="4176" y="2724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TAGTGATGCA</a:t>
              </a:r>
            </a:p>
          </p:txBody>
        </p:sp>
        <p:sp>
          <p:nvSpPr>
            <p:cNvPr id="390168" name="Rectangle 24"/>
            <p:cNvSpPr>
              <a:spLocks noChangeArrowheads="1"/>
            </p:cNvSpPr>
            <p:nvPr/>
          </p:nvSpPr>
          <p:spPr bwMode="auto">
            <a:xfrm>
              <a:off x="4176" y="2964"/>
              <a:ext cx="97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CATTCATACC</a:t>
              </a:r>
            </a:p>
          </p:txBody>
        </p:sp>
        <p:sp>
          <p:nvSpPr>
            <p:cNvPr id="390169" name="Rectangle 25"/>
            <p:cNvSpPr>
              <a:spLocks noChangeArrowheads="1"/>
            </p:cNvSpPr>
            <p:nvPr/>
          </p:nvSpPr>
          <p:spPr bwMode="auto">
            <a:xfrm>
              <a:off x="4176" y="2468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TAGTGATGCA</a:t>
              </a:r>
            </a:p>
          </p:txBody>
        </p:sp>
        <p:sp>
          <p:nvSpPr>
            <p:cNvPr id="390170" name="Text Box 26"/>
            <p:cNvSpPr txBox="1">
              <a:spLocks noChangeArrowheads="1"/>
            </p:cNvSpPr>
            <p:nvPr/>
          </p:nvSpPr>
          <p:spPr bwMode="auto">
            <a:xfrm>
              <a:off x="3857" y="1932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390171" name="Text Box 27"/>
            <p:cNvSpPr txBox="1">
              <a:spLocks noChangeArrowheads="1"/>
            </p:cNvSpPr>
            <p:nvPr/>
          </p:nvSpPr>
          <p:spPr bwMode="auto">
            <a:xfrm>
              <a:off x="3840" y="2172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3</a:t>
              </a:r>
              <a:endParaRPr lang="en-US"/>
            </a:p>
          </p:txBody>
        </p:sp>
        <p:sp>
          <p:nvSpPr>
            <p:cNvPr id="390172" name="Text Box 28"/>
            <p:cNvSpPr txBox="1">
              <a:spLocks noChangeArrowheads="1"/>
            </p:cNvSpPr>
            <p:nvPr/>
          </p:nvSpPr>
          <p:spPr bwMode="auto">
            <a:xfrm>
              <a:off x="3840" y="2412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4</a:t>
              </a:r>
              <a:endParaRPr lang="en-US"/>
            </a:p>
          </p:txBody>
        </p:sp>
        <p:sp>
          <p:nvSpPr>
            <p:cNvPr id="390173" name="Text Box 29"/>
            <p:cNvSpPr txBox="1">
              <a:spLocks noChangeArrowheads="1"/>
            </p:cNvSpPr>
            <p:nvPr/>
          </p:nvSpPr>
          <p:spPr bwMode="auto">
            <a:xfrm>
              <a:off x="3840" y="2688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7</a:t>
              </a:r>
              <a:endParaRPr lang="en-US"/>
            </a:p>
          </p:txBody>
        </p:sp>
        <p:sp>
          <p:nvSpPr>
            <p:cNvPr id="390174" name="Text Box 30"/>
            <p:cNvSpPr txBox="1">
              <a:spLocks noChangeArrowheads="1"/>
            </p:cNvSpPr>
            <p:nvPr/>
          </p:nvSpPr>
          <p:spPr bwMode="auto">
            <a:xfrm>
              <a:off x="3840" y="2916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8</a:t>
              </a:r>
              <a:endParaRPr lang="en-US"/>
            </a:p>
          </p:txBody>
        </p:sp>
        <p:sp>
          <p:nvSpPr>
            <p:cNvPr id="390175" name="Line 31"/>
            <p:cNvSpPr>
              <a:spLocks noChangeShapeType="1"/>
            </p:cNvSpPr>
            <p:nvPr/>
          </p:nvSpPr>
          <p:spPr bwMode="auto">
            <a:xfrm>
              <a:off x="4176" y="1536"/>
              <a:ext cx="0" cy="17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76" name="Line 32"/>
            <p:cNvSpPr>
              <a:spLocks noChangeShapeType="1"/>
            </p:cNvSpPr>
            <p:nvPr/>
          </p:nvSpPr>
          <p:spPr bwMode="auto">
            <a:xfrm>
              <a:off x="3792" y="1920"/>
              <a:ext cx="1599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0177" name="Group 33"/>
          <p:cNvGrpSpPr>
            <a:grpSpLocks/>
          </p:cNvGrpSpPr>
          <p:nvPr/>
        </p:nvGrpSpPr>
        <p:grpSpPr bwMode="auto">
          <a:xfrm>
            <a:off x="3048000" y="3124200"/>
            <a:ext cx="2513013" cy="2362200"/>
            <a:chOff x="1920" y="1968"/>
            <a:chExt cx="1583" cy="1488"/>
          </a:xfrm>
        </p:grpSpPr>
        <p:sp>
          <p:nvSpPr>
            <p:cNvPr id="390178" name="Rectangle 34"/>
            <p:cNvSpPr>
              <a:spLocks noChangeArrowheads="1"/>
            </p:cNvSpPr>
            <p:nvPr/>
          </p:nvSpPr>
          <p:spPr bwMode="auto">
            <a:xfrm>
              <a:off x="2352" y="1974"/>
              <a:ext cx="89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chemeClr val="accent1"/>
                  </a:solidFill>
                  <a:latin typeface="Helvetica" charset="0"/>
                </a:rPr>
                <a:t>gene 2</a:t>
              </a:r>
              <a:endParaRPr lang="en-US" sz="32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79" name="Rectangle 35"/>
            <p:cNvSpPr>
              <a:spLocks noChangeArrowheads="1"/>
            </p:cNvSpPr>
            <p:nvPr/>
          </p:nvSpPr>
          <p:spPr bwMode="auto">
            <a:xfrm>
              <a:off x="2297" y="2448"/>
              <a:ext cx="10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Helvetica" charset="0"/>
                </a:rPr>
                <a:t>GGTAACCCTC</a:t>
              </a:r>
              <a:endParaRPr lang="en-US" sz="16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80" name="Rectangle 36"/>
            <p:cNvSpPr>
              <a:spLocks noChangeArrowheads="1"/>
            </p:cNvSpPr>
            <p:nvPr/>
          </p:nvSpPr>
          <p:spPr bwMode="auto">
            <a:xfrm>
              <a:off x="2297" y="2668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Helvetica" charset="0"/>
                </a:rPr>
                <a:t>GCTAAACCTC</a:t>
              </a:r>
              <a:endParaRPr lang="en-US" sz="16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81" name="Rectangle 37"/>
            <p:cNvSpPr>
              <a:spLocks noChangeArrowheads="1"/>
            </p:cNvSpPr>
            <p:nvPr/>
          </p:nvSpPr>
          <p:spPr bwMode="auto">
            <a:xfrm>
              <a:off x="2293" y="2908"/>
              <a:ext cx="101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Helvetica" charset="0"/>
                </a:rPr>
                <a:t>GGTGACCATC</a:t>
              </a:r>
              <a:endParaRPr lang="en-US" sz="16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82" name="Rectangle 38"/>
            <p:cNvSpPr>
              <a:spLocks noChangeArrowheads="1"/>
            </p:cNvSpPr>
            <p:nvPr/>
          </p:nvSpPr>
          <p:spPr bwMode="auto">
            <a:xfrm>
              <a:off x="2303" y="3148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Helvetica" charset="0"/>
                </a:rPr>
                <a:t>GCTAAACCTC</a:t>
              </a:r>
              <a:endParaRPr lang="en-US" sz="16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83" name="Line 39"/>
            <p:cNvSpPr>
              <a:spLocks noChangeShapeType="1"/>
            </p:cNvSpPr>
            <p:nvPr/>
          </p:nvSpPr>
          <p:spPr bwMode="auto">
            <a:xfrm>
              <a:off x="2288" y="1968"/>
              <a:ext cx="16" cy="14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84" name="Line 40"/>
            <p:cNvSpPr>
              <a:spLocks noChangeShapeType="1"/>
            </p:cNvSpPr>
            <p:nvPr/>
          </p:nvSpPr>
          <p:spPr bwMode="auto">
            <a:xfrm>
              <a:off x="1967" y="2358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85" name="Text Box 41"/>
            <p:cNvSpPr txBox="1">
              <a:spLocks noChangeArrowheads="1"/>
            </p:cNvSpPr>
            <p:nvPr/>
          </p:nvSpPr>
          <p:spPr bwMode="auto">
            <a:xfrm>
              <a:off x="1920" y="240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4</a:t>
              </a:r>
              <a:endParaRPr lang="en-US"/>
            </a:p>
          </p:txBody>
        </p:sp>
        <p:sp>
          <p:nvSpPr>
            <p:cNvPr id="390186" name="Text Box 42"/>
            <p:cNvSpPr txBox="1">
              <a:spLocks noChangeArrowheads="1"/>
            </p:cNvSpPr>
            <p:nvPr/>
          </p:nvSpPr>
          <p:spPr bwMode="auto">
            <a:xfrm>
              <a:off x="1920" y="264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5</a:t>
              </a:r>
              <a:endParaRPr lang="en-US"/>
            </a:p>
          </p:txBody>
        </p:sp>
        <p:sp>
          <p:nvSpPr>
            <p:cNvPr id="390187" name="Text Box 43"/>
            <p:cNvSpPr txBox="1">
              <a:spLocks noChangeArrowheads="1"/>
            </p:cNvSpPr>
            <p:nvPr/>
          </p:nvSpPr>
          <p:spPr bwMode="auto">
            <a:xfrm>
              <a:off x="1920" y="288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6</a:t>
              </a:r>
              <a:endParaRPr lang="en-US"/>
            </a:p>
          </p:txBody>
        </p:sp>
        <p:sp>
          <p:nvSpPr>
            <p:cNvPr id="390188" name="Text Box 44"/>
            <p:cNvSpPr txBox="1">
              <a:spLocks noChangeArrowheads="1"/>
            </p:cNvSpPr>
            <p:nvPr/>
          </p:nvSpPr>
          <p:spPr bwMode="auto">
            <a:xfrm>
              <a:off x="1920" y="312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7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1989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3964"/>
            <a:ext cx="77724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Results on 11</a:t>
            </a:r>
            <a:r>
              <a:rPr lang="en-US" sz="3200" b="1" dirty="0"/>
              <a:t>-</a:t>
            </a:r>
            <a:r>
              <a:rPr lang="en-US" sz="3200" b="1" dirty="0" smtClean="0"/>
              <a:t>taxon datasets with </a:t>
            </a:r>
            <a:r>
              <a:rPr lang="en-US" sz="3200" b="1" dirty="0" err="1" smtClean="0"/>
              <a:t>strongILS</a:t>
            </a:r>
            <a:endParaRPr lang="en-US" sz="3200" b="1" dirty="0"/>
          </a:p>
        </p:txBody>
      </p:sp>
      <p:pic>
        <p:nvPicPr>
          <p:cNvPr id="3" name="Content Placeholder 2" descr="11-taxon-strong_rax2.FN.pd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" r="1007"/>
          <a:stretch>
            <a:fillRect/>
          </a:stretch>
        </p:blipFill>
        <p:spPr>
          <a:xfrm>
            <a:off x="1137351" y="1346148"/>
            <a:ext cx="7061201" cy="3671824"/>
          </a:xfrm>
        </p:spPr>
      </p:pic>
      <p:sp>
        <p:nvSpPr>
          <p:cNvPr id="350215" name="Text Box 7"/>
          <p:cNvSpPr txBox="1">
            <a:spLocks noChangeArrowheads="1"/>
          </p:cNvSpPr>
          <p:nvPr/>
        </p:nvSpPr>
        <p:spPr bwMode="auto">
          <a:xfrm>
            <a:off x="1070491" y="5478417"/>
            <a:ext cx="64008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*</a:t>
            </a:r>
            <a:r>
              <a:rPr lang="en-US" sz="1600" b="1" dirty="0">
                <a:solidFill>
                  <a:srgbClr val="FF0000"/>
                </a:solidFill>
              </a:rPr>
              <a:t>BEAST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more accurate than summary methods (MP-EST, </a:t>
            </a:r>
            <a:r>
              <a:rPr lang="en-US" sz="1600" dirty="0" err="1"/>
              <a:t>BUCKy</a:t>
            </a:r>
            <a:r>
              <a:rPr lang="en-US" sz="1600" dirty="0"/>
              <a:t>, </a:t>
            </a:r>
            <a:r>
              <a:rPr lang="en-US" sz="1600" dirty="0" err="1"/>
              <a:t>etc</a:t>
            </a:r>
            <a:r>
              <a:rPr lang="en-US" sz="1600" dirty="0"/>
              <a:t>)</a:t>
            </a:r>
          </a:p>
          <a:p>
            <a:r>
              <a:rPr lang="en-US" sz="1600" dirty="0"/>
              <a:t>	 CA-ML: (concatenated </a:t>
            </a:r>
            <a:r>
              <a:rPr lang="en-US" sz="1600" dirty="0" smtClean="0"/>
              <a:t>analysis) also very accurate</a:t>
            </a:r>
            <a:endParaRPr lang="en-US" sz="1600" dirty="0"/>
          </a:p>
          <a:p>
            <a:endParaRPr lang="en-US" sz="1200" dirty="0"/>
          </a:p>
          <a:p>
            <a:r>
              <a:rPr lang="en-US" sz="1200" dirty="0"/>
              <a:t>							Datasets from Chung and </a:t>
            </a:r>
            <a:r>
              <a:rPr lang="en-US" sz="1200" dirty="0" err="1"/>
              <a:t>Ané</a:t>
            </a:r>
            <a:r>
              <a:rPr lang="en-US" sz="1200" dirty="0"/>
              <a:t>, 2011</a:t>
            </a:r>
          </a:p>
          <a:p>
            <a:r>
              <a:rPr lang="en-US" sz="1200" dirty="0"/>
              <a:t>							</a:t>
            </a:r>
            <a:r>
              <a:rPr lang="en-US" sz="1200" dirty="0" err="1"/>
              <a:t>Bayzid</a:t>
            </a:r>
            <a:r>
              <a:rPr lang="en-US" sz="1200" dirty="0"/>
              <a:t> &amp; Warnow, Bioinformatics 2013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16194" y="13470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196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*BEAST </a:t>
            </a:r>
            <a:r>
              <a:rPr lang="en-US" sz="2800" dirty="0" smtClean="0"/>
              <a:t>better than Maximum Likelihood</a:t>
            </a:r>
            <a:endParaRPr lang="en-US" sz="2800" dirty="0"/>
          </a:p>
        </p:txBody>
      </p:sp>
      <p:sp>
        <p:nvSpPr>
          <p:cNvPr id="358405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488245" y="5646592"/>
            <a:ext cx="8345311" cy="120649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900" dirty="0" smtClean="0"/>
              <a:t>11-taxon datasets from Chung and </a:t>
            </a:r>
            <a:r>
              <a:rPr lang="en-US" sz="1900" dirty="0" err="1" smtClean="0"/>
              <a:t>Ané</a:t>
            </a:r>
            <a:r>
              <a:rPr lang="en-US" sz="1900" dirty="0" smtClean="0"/>
              <a:t>, </a:t>
            </a:r>
            <a:r>
              <a:rPr lang="en-US" sz="1900" dirty="0" err="1" smtClean="0"/>
              <a:t>Syst</a:t>
            </a:r>
            <a:r>
              <a:rPr lang="en-US" sz="1900" dirty="0" smtClean="0"/>
              <a:t> </a:t>
            </a:r>
            <a:r>
              <a:rPr lang="en-US" sz="1900" dirty="0" err="1" smtClean="0"/>
              <a:t>Biol</a:t>
            </a:r>
            <a:r>
              <a:rPr lang="en-US" sz="1900" dirty="0" smtClean="0"/>
              <a:t> 2012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 smtClean="0"/>
              <a:t>17-taxon datasets from Yu, Warnow, and </a:t>
            </a:r>
            <a:r>
              <a:rPr lang="en-US" sz="1900" dirty="0" err="1" smtClean="0"/>
              <a:t>Nakhleh</a:t>
            </a:r>
            <a:r>
              <a:rPr lang="en-US" sz="1900" dirty="0" smtClean="0"/>
              <a:t>, JCB 2011</a:t>
            </a:r>
            <a:endParaRPr lang="en-US" sz="1900" dirty="0"/>
          </a:p>
        </p:txBody>
      </p:sp>
      <p:pic>
        <p:nvPicPr>
          <p:cNvPr id="3" name="Picture 2" descr="17-taxon_gene_tree.F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657" y="1988255"/>
            <a:ext cx="3945730" cy="2055676"/>
          </a:xfrm>
          <a:prstGeom prst="rect">
            <a:avLst/>
          </a:prstGeom>
        </p:spPr>
      </p:pic>
      <p:pic>
        <p:nvPicPr>
          <p:cNvPr id="4" name="Picture 3" descr="11-taxon_weak_gene_tree.FN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92" y="1976967"/>
            <a:ext cx="3918641" cy="20415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0778" y="4292603"/>
            <a:ext cx="2673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11-taxon </a:t>
            </a:r>
            <a:r>
              <a:rPr lang="en-US" dirty="0" err="1" smtClean="0"/>
              <a:t>weakILS</a:t>
            </a:r>
            <a:r>
              <a:rPr lang="en-US" dirty="0" smtClean="0"/>
              <a:t> datasets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08227" y="4305303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17-taxon (very high ILS) datasets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71099" y="4897627"/>
            <a:ext cx="880205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*BEAST </a:t>
            </a:r>
            <a:r>
              <a:rPr lang="en-US" sz="2000" dirty="0" smtClean="0"/>
              <a:t>produces more accurate gene trees than ML on gene sequence alignments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48183" y="513150"/>
            <a:ext cx="8558676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Impact of Gene Tree Estimation Error on MP-EST</a:t>
            </a:r>
            <a:endParaRPr lang="en-US" sz="3200" dirty="0"/>
          </a:p>
        </p:txBody>
      </p:sp>
      <p:sp>
        <p:nvSpPr>
          <p:cNvPr id="351238" name="Text Box 6"/>
          <p:cNvSpPr txBox="1">
            <a:spLocks noChangeArrowheads="1"/>
          </p:cNvSpPr>
          <p:nvPr/>
        </p:nvSpPr>
        <p:spPr bwMode="auto">
          <a:xfrm>
            <a:off x="914400" y="4396301"/>
            <a:ext cx="7543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dirty="0" smtClean="0"/>
              <a:t>MP-EST has </a:t>
            </a:r>
            <a:r>
              <a:rPr lang="en-US" sz="2000" dirty="0" smtClean="0">
                <a:solidFill>
                  <a:srgbClr val="0000FF"/>
                </a:solidFill>
              </a:rPr>
              <a:t>no error on true gene trees</a:t>
            </a:r>
            <a:r>
              <a:rPr lang="en-US" sz="2000" dirty="0" smtClean="0"/>
              <a:t>, but </a:t>
            </a:r>
          </a:p>
          <a:p>
            <a:r>
              <a:rPr lang="en-US" sz="2000" dirty="0" smtClean="0"/>
              <a:t>MP-EST has </a:t>
            </a:r>
            <a:r>
              <a:rPr lang="en-US" sz="2000" dirty="0" smtClean="0">
                <a:solidFill>
                  <a:srgbClr val="0000FF"/>
                </a:solidFill>
              </a:rPr>
              <a:t>9</a:t>
            </a:r>
            <a:r>
              <a:rPr lang="en-US" sz="2000" dirty="0">
                <a:solidFill>
                  <a:srgbClr val="0000FF"/>
                </a:solidFill>
              </a:rPr>
              <a:t>% error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on estimated gene trees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Similar results for other summary methods (e.g., MDC)</a:t>
            </a:r>
          </a:p>
          <a:p>
            <a:endParaRPr lang="en-US" sz="2000" dirty="0" smtClean="0"/>
          </a:p>
          <a:p>
            <a:r>
              <a:rPr lang="en-US" sz="2000" dirty="0" smtClean="0"/>
              <a:t>Datasets: </a:t>
            </a:r>
            <a:r>
              <a:rPr lang="en-US" sz="2000" dirty="0"/>
              <a:t>11-taxon </a:t>
            </a:r>
            <a:r>
              <a:rPr lang="en-US" sz="2000" dirty="0" smtClean="0"/>
              <a:t>50-gene datasets with high ILS (Chung and </a:t>
            </a:r>
            <a:r>
              <a:rPr lang="en-US" sz="2000" dirty="0" err="1" smtClean="0"/>
              <a:t>Ané</a:t>
            </a:r>
            <a:r>
              <a:rPr lang="en-US" sz="2000" dirty="0" smtClean="0"/>
              <a:t> 2010).</a:t>
            </a:r>
            <a:endParaRPr lang="en-US" sz="2000" dirty="0"/>
          </a:p>
        </p:txBody>
      </p:sp>
      <p:pic>
        <p:nvPicPr>
          <p:cNvPr id="2" name="Picture 1" descr="mpest-estimated-1.vs.true-binar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862" y="1675537"/>
            <a:ext cx="4719110" cy="227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47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Problem: poor gene trees</a:t>
            </a:r>
            <a:endParaRPr lang="en-US" sz="4000" dirty="0"/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85800" y="1854199"/>
            <a:ext cx="7594314" cy="4507806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Summary methods combine estimated gene trees, not true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chemeClr val="bg1"/>
                </a:solidFill>
              </a:rPr>
              <a:t>The individual gene sequence alignments in the 11-taxon datasets have </a:t>
            </a:r>
            <a:r>
              <a:rPr lang="en-US" sz="2800" dirty="0">
                <a:solidFill>
                  <a:schemeClr val="bg1"/>
                </a:solidFill>
              </a:rPr>
              <a:t>poor phylogenetic </a:t>
            </a:r>
            <a:r>
              <a:rPr lang="en-US" sz="2800" dirty="0" smtClean="0">
                <a:solidFill>
                  <a:schemeClr val="bg1"/>
                </a:solidFill>
              </a:rPr>
              <a:t>signal, and result in poorly estimated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chemeClr val="bg1"/>
                </a:solidFill>
              </a:rPr>
              <a:t>Species trees obtained by combining poorly estimated </a:t>
            </a:r>
            <a:r>
              <a:rPr lang="en-US" sz="2800" dirty="0">
                <a:solidFill>
                  <a:schemeClr val="bg1"/>
                </a:solidFill>
              </a:rPr>
              <a:t>gene trees </a:t>
            </a:r>
            <a:r>
              <a:rPr lang="en-US" sz="2800" dirty="0" smtClean="0">
                <a:solidFill>
                  <a:schemeClr val="bg1"/>
                </a:solidFill>
              </a:rPr>
              <a:t>have poor accuracy.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Problem: poor gene trees</a:t>
            </a:r>
            <a:endParaRPr lang="en-US" sz="4000" dirty="0"/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85800" y="1854199"/>
            <a:ext cx="7594314" cy="4507806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Summary methods combine estimated gene trees, not true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The individual gene sequence alignments in the 11-taxon datasets have </a:t>
            </a:r>
            <a:r>
              <a:rPr lang="en-US" sz="2800" dirty="0">
                <a:solidFill>
                  <a:srgbClr val="0000FF"/>
                </a:solidFill>
              </a:rPr>
              <a:t>poor phylogenetic </a:t>
            </a:r>
            <a:r>
              <a:rPr lang="en-US" sz="2800" dirty="0" smtClean="0">
                <a:solidFill>
                  <a:srgbClr val="0000FF"/>
                </a:solidFill>
              </a:rPr>
              <a:t>signal</a:t>
            </a:r>
            <a:r>
              <a:rPr lang="en-US" sz="2800" dirty="0" smtClean="0"/>
              <a:t>, and result in </a:t>
            </a:r>
            <a:r>
              <a:rPr lang="en-US" sz="2800" dirty="0" smtClean="0">
                <a:solidFill>
                  <a:srgbClr val="0000FF"/>
                </a:solidFill>
              </a:rPr>
              <a:t>poorly estimated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rgbClr val="FFFFFF"/>
                </a:solidFill>
              </a:rPr>
              <a:t>Species trees obtained by combining poorly estimated </a:t>
            </a:r>
            <a:r>
              <a:rPr lang="en-US" sz="2800" dirty="0">
                <a:solidFill>
                  <a:srgbClr val="FFFFFF"/>
                </a:solidFill>
              </a:rPr>
              <a:t>gene trees </a:t>
            </a:r>
            <a:r>
              <a:rPr lang="en-US" sz="2800" dirty="0" smtClean="0">
                <a:solidFill>
                  <a:srgbClr val="FFFFFF"/>
                </a:solidFill>
              </a:rPr>
              <a:t>have poor accuracy.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671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Problem: poor gene trees</a:t>
            </a:r>
            <a:endParaRPr lang="en-US" sz="4000" dirty="0"/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85800" y="1854199"/>
            <a:ext cx="7594314" cy="4507806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Summary methods combine estimated gene trees, not true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The individual gene sequence alignments in the 11-taxon datasets have </a:t>
            </a:r>
            <a:r>
              <a:rPr lang="en-US" sz="2800" dirty="0"/>
              <a:t>poor phylogenetic </a:t>
            </a:r>
            <a:r>
              <a:rPr lang="en-US" sz="2800" dirty="0" smtClean="0"/>
              <a:t>signal, and result in poorly estimated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rgbClr val="0000FF"/>
                </a:solidFill>
              </a:rPr>
              <a:t>Species trees obtained by combining poorly estimated </a:t>
            </a:r>
            <a:r>
              <a:rPr lang="en-US" sz="2800" dirty="0">
                <a:solidFill>
                  <a:srgbClr val="0000FF"/>
                </a:solidFill>
              </a:rPr>
              <a:t>gene trees </a:t>
            </a:r>
            <a:r>
              <a:rPr lang="en-US" sz="2800" dirty="0" smtClean="0">
                <a:solidFill>
                  <a:srgbClr val="0000FF"/>
                </a:solidFill>
              </a:rPr>
              <a:t>have poor accuracy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642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6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85800" y="1854199"/>
            <a:ext cx="7594314" cy="4507806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Summary methods combine estimated gene trees, not true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The individual gene sequence alignments in the 11-taxon datasets have </a:t>
            </a:r>
            <a:r>
              <a:rPr lang="en-US" sz="2800" dirty="0">
                <a:solidFill>
                  <a:srgbClr val="000000"/>
                </a:solidFill>
              </a:rPr>
              <a:t>poor phylogenetic </a:t>
            </a:r>
            <a:r>
              <a:rPr lang="en-US" sz="2800" dirty="0" smtClean="0">
                <a:solidFill>
                  <a:srgbClr val="000000"/>
                </a:solidFill>
              </a:rPr>
              <a:t>signal, and result in poorly estimated gene trees</a:t>
            </a:r>
            <a:r>
              <a:rPr lang="en-US" sz="2800" dirty="0" smtClean="0">
                <a:solidFill>
                  <a:srgbClr val="0000FF"/>
                </a:solidFill>
              </a:rPr>
              <a:t>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Species trees obtained by combining poorly estimated </a:t>
            </a:r>
            <a:r>
              <a:rPr lang="en-US" sz="2800" dirty="0">
                <a:solidFill>
                  <a:srgbClr val="000000"/>
                </a:solidFill>
              </a:rPr>
              <a:t>gene trees </a:t>
            </a:r>
            <a:r>
              <a:rPr lang="en-US" sz="2800" dirty="0" smtClean="0">
                <a:solidFill>
                  <a:srgbClr val="000000"/>
                </a:solidFill>
              </a:rPr>
              <a:t>have poor accuracy.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		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87502" y="508368"/>
            <a:ext cx="5664206" cy="95410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TYPICAL PHYLOGENOMICS PROBLEM: </a:t>
            </a:r>
            <a:br>
              <a:rPr lang="en-US" sz="2800" dirty="0">
                <a:solidFill>
                  <a:srgbClr val="0000FF"/>
                </a:solidFill>
              </a:rPr>
            </a:br>
            <a:r>
              <a:rPr lang="en-US" sz="2800" dirty="0" smtClean="0">
                <a:solidFill>
                  <a:srgbClr val="0000FF"/>
                </a:solidFill>
              </a:rPr>
              <a:t>		many </a:t>
            </a:r>
            <a:r>
              <a:rPr lang="en-US" sz="2800" dirty="0">
                <a:solidFill>
                  <a:srgbClr val="0000FF"/>
                </a:solidFill>
              </a:rPr>
              <a:t>poor gene trees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18924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Is the model species tree identifiable?</a:t>
            </a:r>
          </a:p>
          <a:p>
            <a:endParaRPr lang="en-US" dirty="0" smtClean="0"/>
          </a:p>
          <a:p>
            <a:r>
              <a:rPr lang="en-US" dirty="0" smtClean="0"/>
              <a:t>Which estimation methods are statistically consistent under this model?</a:t>
            </a:r>
          </a:p>
          <a:p>
            <a:endParaRPr lang="en-US" dirty="0" smtClean="0"/>
          </a:p>
          <a:p>
            <a:pPr>
              <a:spcAft>
                <a:spcPts val="2400"/>
              </a:spcAft>
            </a:pPr>
            <a:r>
              <a:rPr lang="en-US" dirty="0" smtClean="0"/>
              <a:t>How much data does the method need to estimate the model species tree correctly (with high probability)</a:t>
            </a:r>
            <a:r>
              <a:rPr lang="en-US" dirty="0" smtClean="0"/>
              <a:t>?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What is the empirical performance of the method on data?</a:t>
            </a:r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What </a:t>
            </a:r>
            <a:r>
              <a:rPr lang="en-US" dirty="0" smtClean="0">
                <a:solidFill>
                  <a:schemeClr val="bg1"/>
                </a:solidFill>
              </a:rPr>
              <a:t>is the impact of error in the input data on the estimation of the model species tree?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700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Is the model species tree identifiable?</a:t>
            </a:r>
          </a:p>
          <a:p>
            <a:endParaRPr lang="en-US" dirty="0" smtClean="0"/>
          </a:p>
          <a:p>
            <a:r>
              <a:rPr lang="en-US" dirty="0" smtClean="0"/>
              <a:t>Which estimation methods are statistically consistent under this model?</a:t>
            </a:r>
          </a:p>
          <a:p>
            <a:endParaRPr lang="en-US" dirty="0" smtClean="0"/>
          </a:p>
          <a:p>
            <a:pPr>
              <a:spcAft>
                <a:spcPts val="2400"/>
              </a:spcAft>
            </a:pPr>
            <a:r>
              <a:rPr lang="en-US" dirty="0" smtClean="0"/>
              <a:t>How much data does the method need to estimate the model species tree correctly (with high probability)</a:t>
            </a:r>
            <a:r>
              <a:rPr lang="en-US" dirty="0" smtClean="0"/>
              <a:t>?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What is the empirical performance of the method on data?</a:t>
            </a:r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What </a:t>
            </a:r>
            <a:r>
              <a:rPr lang="en-US" dirty="0" smtClean="0">
                <a:solidFill>
                  <a:srgbClr val="0000FF"/>
                </a:solidFill>
              </a:rPr>
              <a:t>is the impact of error in the input data on the estimation of the model species tree?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84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Addressing gene tree estimation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better estimates of the gene trees</a:t>
            </a:r>
          </a:p>
          <a:p>
            <a:r>
              <a:rPr lang="en-US" dirty="0" smtClean="0"/>
              <a:t>Restrict to subset of estimated gene trees </a:t>
            </a:r>
          </a:p>
          <a:p>
            <a:r>
              <a:rPr lang="en-US" dirty="0" smtClean="0"/>
              <a:t>Model error in the estimated gene trees</a:t>
            </a:r>
          </a:p>
          <a:p>
            <a:r>
              <a:rPr lang="en-US" dirty="0" smtClean="0"/>
              <a:t>Modify gene trees to reduce error</a:t>
            </a:r>
          </a:p>
          <a:p>
            <a:r>
              <a:rPr lang="en-US" dirty="0" smtClean="0"/>
              <a:t>“Bin-and-conquer”</a:t>
            </a:r>
          </a:p>
        </p:txBody>
      </p:sp>
    </p:spTree>
    <p:extLst>
      <p:ext uri="{BB962C8B-B14F-4D97-AF65-F5344CB8AC3E}">
        <p14:creationId xmlns:p14="http://schemas.microsoft.com/office/powerpoint/2010/main" val="2056217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554038" y="3725863"/>
            <a:ext cx="4703762" cy="2728912"/>
            <a:chOff x="349" y="2347"/>
            <a:chExt cx="2963" cy="1719"/>
          </a:xfrm>
        </p:grpSpPr>
        <p:sp>
          <p:nvSpPr>
            <p:cNvPr id="394243" name="Line 3"/>
            <p:cNvSpPr>
              <a:spLocks noChangeShapeType="1"/>
            </p:cNvSpPr>
            <p:nvPr/>
          </p:nvSpPr>
          <p:spPr bwMode="auto">
            <a:xfrm>
              <a:off x="711" y="2347"/>
              <a:ext cx="0" cy="8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4" name="Line 4"/>
            <p:cNvSpPr>
              <a:spLocks noChangeShapeType="1"/>
            </p:cNvSpPr>
            <p:nvPr/>
          </p:nvSpPr>
          <p:spPr bwMode="auto">
            <a:xfrm>
              <a:off x="1383" y="2348"/>
              <a:ext cx="0" cy="86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5" name="Line 5"/>
            <p:cNvSpPr>
              <a:spLocks noChangeShapeType="1"/>
            </p:cNvSpPr>
            <p:nvPr/>
          </p:nvSpPr>
          <p:spPr bwMode="auto">
            <a:xfrm>
              <a:off x="2335" y="2348"/>
              <a:ext cx="0" cy="869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3" name="Text Box 23"/>
            <p:cNvSpPr txBox="1">
              <a:spLocks noChangeArrowheads="1"/>
            </p:cNvSpPr>
            <p:nvPr/>
          </p:nvSpPr>
          <p:spPr bwMode="auto">
            <a:xfrm>
              <a:off x="2458" y="2552"/>
              <a:ext cx="85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>
                  <a:latin typeface="Helvetica" charset="0"/>
                </a:rPr>
                <a:t>Analyze</a:t>
              </a:r>
            </a:p>
            <a:p>
              <a:pPr algn="ctr" eaLnBrk="1" hangingPunct="1"/>
              <a:r>
                <a:rPr lang="en-US" sz="2000">
                  <a:latin typeface="Helvetica" charset="0"/>
                </a:rPr>
                <a:t>separately</a:t>
              </a:r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7" name="Group 27"/>
          <p:cNvGrpSpPr>
            <a:grpSpLocks/>
          </p:cNvGrpSpPr>
          <p:nvPr/>
        </p:nvGrpSpPr>
        <p:grpSpPr bwMode="auto">
          <a:xfrm>
            <a:off x="3967160" y="4348164"/>
            <a:ext cx="5253034" cy="2128838"/>
            <a:chOff x="2499" y="2739"/>
            <a:chExt cx="3309" cy="1341"/>
          </a:xfrm>
        </p:grpSpPr>
        <p:grpSp>
          <p:nvGrpSpPr>
            <p:cNvPr id="394268" name="Group 28"/>
            <p:cNvGrpSpPr>
              <a:grpSpLocks/>
            </p:cNvGrpSpPr>
            <p:nvPr/>
          </p:nvGrpSpPr>
          <p:grpSpPr bwMode="auto">
            <a:xfrm>
              <a:off x="3973" y="2739"/>
              <a:ext cx="1835" cy="1341"/>
              <a:chOff x="2108" y="2832"/>
              <a:chExt cx="1835" cy="1493"/>
            </a:xfrm>
          </p:grpSpPr>
          <p:sp>
            <p:nvSpPr>
              <p:cNvPr id="394269" name="Line 29"/>
              <p:cNvSpPr>
                <a:spLocks noChangeShapeType="1"/>
              </p:cNvSpPr>
              <p:nvPr/>
            </p:nvSpPr>
            <p:spPr bwMode="auto">
              <a:xfrm flipH="1">
                <a:off x="2108" y="2832"/>
                <a:ext cx="741" cy="1493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0" name="Line 30"/>
              <p:cNvSpPr>
                <a:spLocks noChangeShapeType="1"/>
              </p:cNvSpPr>
              <p:nvPr/>
            </p:nvSpPr>
            <p:spPr bwMode="auto">
              <a:xfrm rot="18475779" flipH="1">
                <a:off x="2833" y="2834"/>
                <a:ext cx="741" cy="147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1" name="Line 31"/>
              <p:cNvSpPr>
                <a:spLocks noChangeShapeType="1"/>
              </p:cNvSpPr>
              <p:nvPr/>
            </p:nvSpPr>
            <p:spPr bwMode="auto">
              <a:xfrm>
                <a:off x="2651" y="3237"/>
                <a:ext cx="332" cy="108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2" name="Line 32"/>
              <p:cNvSpPr>
                <a:spLocks noChangeShapeType="1"/>
              </p:cNvSpPr>
              <p:nvPr/>
            </p:nvSpPr>
            <p:spPr bwMode="auto">
              <a:xfrm flipV="1">
                <a:off x="3137" y="3793"/>
                <a:ext cx="172" cy="529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3" name="Line 33"/>
              <p:cNvSpPr>
                <a:spLocks noChangeShapeType="1"/>
              </p:cNvSpPr>
              <p:nvPr/>
            </p:nvSpPr>
            <p:spPr bwMode="auto">
              <a:xfrm>
                <a:off x="3198" y="4106"/>
                <a:ext cx="84" cy="213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4" name="Line 34"/>
              <p:cNvSpPr>
                <a:spLocks noChangeShapeType="1"/>
              </p:cNvSpPr>
              <p:nvPr/>
            </p:nvSpPr>
            <p:spPr bwMode="auto">
              <a:xfrm flipV="1">
                <a:off x="3406" y="4122"/>
                <a:ext cx="57" cy="19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5" name="Line 35"/>
              <p:cNvSpPr>
                <a:spLocks noChangeShapeType="1"/>
              </p:cNvSpPr>
              <p:nvPr/>
            </p:nvSpPr>
            <p:spPr bwMode="auto">
              <a:xfrm>
                <a:off x="2539" y="3456"/>
                <a:ext cx="250" cy="864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6" name="Line 36"/>
              <p:cNvSpPr>
                <a:spLocks noChangeShapeType="1"/>
              </p:cNvSpPr>
              <p:nvPr/>
            </p:nvSpPr>
            <p:spPr bwMode="auto">
              <a:xfrm>
                <a:off x="2326" y="3893"/>
                <a:ext cx="117" cy="427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7" name="Line 37"/>
              <p:cNvSpPr>
                <a:spLocks noChangeShapeType="1"/>
              </p:cNvSpPr>
              <p:nvPr/>
            </p:nvSpPr>
            <p:spPr bwMode="auto">
              <a:xfrm>
                <a:off x="2219" y="4085"/>
                <a:ext cx="80" cy="23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8" name="Line 38"/>
              <p:cNvSpPr>
                <a:spLocks noChangeShapeType="1"/>
              </p:cNvSpPr>
              <p:nvPr/>
            </p:nvSpPr>
            <p:spPr bwMode="auto">
              <a:xfrm>
                <a:off x="2400" y="3738"/>
                <a:ext cx="183" cy="586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9" name="Line 39"/>
              <p:cNvSpPr>
                <a:spLocks noChangeShapeType="1"/>
              </p:cNvSpPr>
              <p:nvPr/>
            </p:nvSpPr>
            <p:spPr bwMode="auto">
              <a:xfrm flipH="1">
                <a:off x="2678" y="4145"/>
                <a:ext cx="64" cy="176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4280" name="Line 40"/>
            <p:cNvSpPr>
              <a:spLocks noChangeShapeType="1"/>
            </p:cNvSpPr>
            <p:nvPr/>
          </p:nvSpPr>
          <p:spPr bwMode="auto">
            <a:xfrm rot="-5383472">
              <a:off x="3326" y="3230"/>
              <a:ext cx="3" cy="833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1" name="Text Box 41"/>
            <p:cNvSpPr txBox="1">
              <a:spLocks noChangeArrowheads="1"/>
            </p:cNvSpPr>
            <p:nvPr/>
          </p:nvSpPr>
          <p:spPr bwMode="auto">
            <a:xfrm>
              <a:off x="2499" y="3719"/>
              <a:ext cx="143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 dirty="0">
                  <a:latin typeface="Helvetica" charset="0"/>
                </a:rPr>
                <a:t> </a:t>
              </a:r>
              <a:r>
                <a:rPr lang="en-US" sz="2000" dirty="0" smtClean="0">
                  <a:latin typeface="Helvetica" charset="0"/>
                </a:rPr>
                <a:t>Summary Method</a:t>
              </a:r>
              <a:endParaRPr lang="en-US" sz="2000" dirty="0">
                <a:latin typeface="Helvetica" charset="0"/>
              </a:endParaRPr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Two competing approaches </a:t>
            </a:r>
          </a:p>
        </p:txBody>
      </p:sp>
      <p:grpSp>
        <p:nvGrpSpPr>
          <p:cNvPr id="394283" name="Group 43"/>
          <p:cNvGrpSpPr>
            <a:grpSpLocks/>
          </p:cNvGrpSpPr>
          <p:nvPr/>
        </p:nvGrpSpPr>
        <p:grpSpPr bwMode="auto">
          <a:xfrm>
            <a:off x="173038" y="1473200"/>
            <a:ext cx="4173537" cy="1955800"/>
            <a:chOff x="109" y="928"/>
            <a:chExt cx="2629" cy="1232"/>
          </a:xfrm>
        </p:grpSpPr>
        <p:sp>
          <p:nvSpPr>
            <p:cNvPr id="394284" name="Line 44"/>
            <p:cNvSpPr>
              <a:spLocks noChangeShapeType="1"/>
            </p:cNvSpPr>
            <p:nvPr/>
          </p:nvSpPr>
          <p:spPr bwMode="auto">
            <a:xfrm>
              <a:off x="387" y="928"/>
              <a:ext cx="0" cy="12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5" name="Line 45"/>
            <p:cNvSpPr>
              <a:spLocks noChangeShapeType="1"/>
            </p:cNvSpPr>
            <p:nvPr/>
          </p:nvSpPr>
          <p:spPr bwMode="auto">
            <a:xfrm>
              <a:off x="109" y="1128"/>
              <a:ext cx="26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6" name="Text Box 46"/>
            <p:cNvSpPr txBox="1">
              <a:spLocks noChangeArrowheads="1"/>
            </p:cNvSpPr>
            <p:nvPr/>
          </p:nvSpPr>
          <p:spPr bwMode="auto">
            <a:xfrm>
              <a:off x="402" y="935"/>
              <a:ext cx="21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E68435"/>
                  </a:solidFill>
                  <a:latin typeface="Helvetica" charset="0"/>
                </a:rPr>
                <a:t> </a:t>
              </a:r>
              <a:r>
                <a:rPr lang="en-US" sz="1800">
                  <a:solidFill>
                    <a:schemeClr val="folHlink"/>
                  </a:solidFill>
                  <a:latin typeface="Helvetica" charset="0"/>
                </a:rPr>
                <a:t>gene 1</a:t>
              </a:r>
              <a:r>
                <a:rPr lang="en-US" sz="1800">
                  <a:latin typeface="Helvetica" charset="0"/>
                </a:rPr>
                <a:t>     </a:t>
              </a:r>
              <a:r>
                <a:rPr lang="en-US" sz="1800">
                  <a:solidFill>
                    <a:schemeClr val="accent1"/>
                  </a:solidFill>
                  <a:latin typeface="Helvetica" charset="0"/>
                </a:rPr>
                <a:t>gene 2</a:t>
              </a:r>
              <a:r>
                <a:rPr lang="en-US" sz="1800">
                  <a:latin typeface="Helvetica" charset="0"/>
                </a:rPr>
                <a:t>   . . .     </a:t>
              </a:r>
              <a:r>
                <a:rPr lang="en-US" sz="1800">
                  <a:solidFill>
                    <a:srgbClr val="CC0000"/>
                  </a:solidFill>
                  <a:latin typeface="Helvetica" charset="0"/>
                </a:rPr>
                <a:t>gene </a:t>
              </a:r>
              <a:r>
                <a:rPr lang="en-US" sz="1800" i="1">
                  <a:solidFill>
                    <a:srgbClr val="CC0000"/>
                  </a:solidFill>
                  <a:latin typeface="Helvetica" charset="0"/>
                </a:rPr>
                <a:t>k</a:t>
              </a:r>
              <a:endParaRPr lang="en-US" sz="1800">
                <a:latin typeface="Helvetica" charset="0"/>
              </a:endParaRPr>
            </a:p>
          </p:txBody>
        </p:sp>
        <p:sp>
          <p:nvSpPr>
            <p:cNvPr id="394287" name="Line 47"/>
            <p:cNvSpPr>
              <a:spLocks noChangeShapeType="1"/>
            </p:cNvSpPr>
            <p:nvPr/>
          </p:nvSpPr>
          <p:spPr bwMode="auto">
            <a:xfrm>
              <a:off x="472" y="1243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8" name="Line 48"/>
            <p:cNvSpPr>
              <a:spLocks noChangeShapeType="1"/>
            </p:cNvSpPr>
            <p:nvPr/>
          </p:nvSpPr>
          <p:spPr bwMode="auto">
            <a:xfrm>
              <a:off x="472" y="1329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9" name="Line 49"/>
            <p:cNvSpPr>
              <a:spLocks noChangeShapeType="1"/>
            </p:cNvSpPr>
            <p:nvPr/>
          </p:nvSpPr>
          <p:spPr bwMode="auto">
            <a:xfrm>
              <a:off x="471" y="1416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0" name="Line 50"/>
            <p:cNvSpPr>
              <a:spLocks noChangeShapeType="1"/>
            </p:cNvSpPr>
            <p:nvPr/>
          </p:nvSpPr>
          <p:spPr bwMode="auto">
            <a:xfrm>
              <a:off x="472" y="1502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1" name="Line 51"/>
            <p:cNvSpPr>
              <a:spLocks noChangeShapeType="1"/>
            </p:cNvSpPr>
            <p:nvPr/>
          </p:nvSpPr>
          <p:spPr bwMode="auto">
            <a:xfrm>
              <a:off x="472" y="1588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2" name="Line 52"/>
            <p:cNvSpPr>
              <a:spLocks noChangeShapeType="1"/>
            </p:cNvSpPr>
            <p:nvPr/>
          </p:nvSpPr>
          <p:spPr bwMode="auto">
            <a:xfrm>
              <a:off x="472" y="1933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3" name="Line 53"/>
            <p:cNvSpPr>
              <a:spLocks noChangeShapeType="1"/>
            </p:cNvSpPr>
            <p:nvPr/>
          </p:nvSpPr>
          <p:spPr bwMode="auto">
            <a:xfrm>
              <a:off x="472" y="2019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4" name="Line 54"/>
            <p:cNvSpPr>
              <a:spLocks noChangeShapeType="1"/>
            </p:cNvSpPr>
            <p:nvPr/>
          </p:nvSpPr>
          <p:spPr bwMode="auto">
            <a:xfrm>
              <a:off x="472" y="2105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5" name="Line 55"/>
            <p:cNvSpPr>
              <a:spLocks noChangeShapeType="1"/>
            </p:cNvSpPr>
            <p:nvPr/>
          </p:nvSpPr>
          <p:spPr bwMode="auto">
            <a:xfrm>
              <a:off x="1132" y="1588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6" name="Line 56"/>
            <p:cNvSpPr>
              <a:spLocks noChangeShapeType="1"/>
            </p:cNvSpPr>
            <p:nvPr/>
          </p:nvSpPr>
          <p:spPr bwMode="auto">
            <a:xfrm>
              <a:off x="1132" y="1674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7" name="Line 57"/>
            <p:cNvSpPr>
              <a:spLocks noChangeShapeType="1"/>
            </p:cNvSpPr>
            <p:nvPr/>
          </p:nvSpPr>
          <p:spPr bwMode="auto">
            <a:xfrm>
              <a:off x="1132" y="1760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8" name="Line 58"/>
            <p:cNvSpPr>
              <a:spLocks noChangeShapeType="1"/>
            </p:cNvSpPr>
            <p:nvPr/>
          </p:nvSpPr>
          <p:spPr bwMode="auto">
            <a:xfrm>
              <a:off x="1132" y="1847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9" name="Line 59"/>
            <p:cNvSpPr>
              <a:spLocks noChangeShapeType="1"/>
            </p:cNvSpPr>
            <p:nvPr/>
          </p:nvSpPr>
          <p:spPr bwMode="auto">
            <a:xfrm>
              <a:off x="1132" y="1933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0" name="Line 60"/>
            <p:cNvSpPr>
              <a:spLocks noChangeShapeType="1"/>
            </p:cNvSpPr>
            <p:nvPr/>
          </p:nvSpPr>
          <p:spPr bwMode="auto">
            <a:xfrm>
              <a:off x="2092" y="1243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1" name="Line 61"/>
            <p:cNvSpPr>
              <a:spLocks noChangeShapeType="1"/>
            </p:cNvSpPr>
            <p:nvPr/>
          </p:nvSpPr>
          <p:spPr bwMode="auto">
            <a:xfrm>
              <a:off x="2092" y="1502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2" name="Line 62"/>
            <p:cNvSpPr>
              <a:spLocks noChangeShapeType="1"/>
            </p:cNvSpPr>
            <p:nvPr/>
          </p:nvSpPr>
          <p:spPr bwMode="auto">
            <a:xfrm>
              <a:off x="2092" y="1588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3" name="Line 63"/>
            <p:cNvSpPr>
              <a:spLocks noChangeShapeType="1"/>
            </p:cNvSpPr>
            <p:nvPr/>
          </p:nvSpPr>
          <p:spPr bwMode="auto">
            <a:xfrm>
              <a:off x="2092" y="1674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4" name="Line 64"/>
            <p:cNvSpPr>
              <a:spLocks noChangeShapeType="1"/>
            </p:cNvSpPr>
            <p:nvPr/>
          </p:nvSpPr>
          <p:spPr bwMode="auto">
            <a:xfrm>
              <a:off x="2092" y="2019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5" name="Line 65"/>
            <p:cNvSpPr>
              <a:spLocks noChangeShapeType="1"/>
            </p:cNvSpPr>
            <p:nvPr/>
          </p:nvSpPr>
          <p:spPr bwMode="auto">
            <a:xfrm>
              <a:off x="2092" y="2105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6" name="Text Box 66"/>
            <p:cNvSpPr txBox="1">
              <a:spLocks noChangeArrowheads="1"/>
            </p:cNvSpPr>
            <p:nvPr/>
          </p:nvSpPr>
          <p:spPr bwMode="auto">
            <a:xfrm>
              <a:off x="1696" y="1450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</p:grpSp>
      <p:grpSp>
        <p:nvGrpSpPr>
          <p:cNvPr id="394307" name="Group 67"/>
          <p:cNvGrpSpPr>
            <a:grpSpLocks/>
          </p:cNvGrpSpPr>
          <p:nvPr/>
        </p:nvGrpSpPr>
        <p:grpSpPr bwMode="auto">
          <a:xfrm>
            <a:off x="6316663" y="1460500"/>
            <a:ext cx="2903537" cy="2120900"/>
            <a:chOff x="3934" y="2837"/>
            <a:chExt cx="1829" cy="1488"/>
          </a:xfrm>
        </p:grpSpPr>
        <p:sp>
          <p:nvSpPr>
            <p:cNvPr id="394308" name="Line 68"/>
            <p:cNvSpPr>
              <a:spLocks noChangeShapeType="1"/>
            </p:cNvSpPr>
            <p:nvPr/>
          </p:nvSpPr>
          <p:spPr bwMode="auto">
            <a:xfrm flipH="1">
              <a:off x="3934" y="2837"/>
              <a:ext cx="741" cy="1482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9" name="Line 69"/>
            <p:cNvSpPr>
              <a:spLocks noChangeShapeType="1"/>
            </p:cNvSpPr>
            <p:nvPr/>
          </p:nvSpPr>
          <p:spPr bwMode="auto">
            <a:xfrm rot="18475779" flipH="1">
              <a:off x="4663" y="2839"/>
              <a:ext cx="731" cy="1468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0" name="Line 70"/>
            <p:cNvSpPr>
              <a:spLocks noChangeShapeType="1"/>
            </p:cNvSpPr>
            <p:nvPr/>
          </p:nvSpPr>
          <p:spPr bwMode="auto">
            <a:xfrm>
              <a:off x="4477" y="3242"/>
              <a:ext cx="332" cy="1078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1" name="Line 71"/>
            <p:cNvSpPr>
              <a:spLocks noChangeShapeType="1"/>
            </p:cNvSpPr>
            <p:nvPr/>
          </p:nvSpPr>
          <p:spPr bwMode="auto">
            <a:xfrm flipV="1">
              <a:off x="4969" y="3735"/>
              <a:ext cx="134" cy="582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2" name="Line 72"/>
            <p:cNvSpPr>
              <a:spLocks noChangeShapeType="1"/>
            </p:cNvSpPr>
            <p:nvPr/>
          </p:nvSpPr>
          <p:spPr bwMode="auto">
            <a:xfrm flipH="1">
              <a:off x="5118" y="3935"/>
              <a:ext cx="77" cy="378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3" name="Line 73"/>
            <p:cNvSpPr>
              <a:spLocks noChangeShapeType="1"/>
            </p:cNvSpPr>
            <p:nvPr/>
          </p:nvSpPr>
          <p:spPr bwMode="auto">
            <a:xfrm flipV="1">
              <a:off x="5252" y="4127"/>
              <a:ext cx="42" cy="193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4" name="Line 74"/>
            <p:cNvSpPr>
              <a:spLocks noChangeShapeType="1"/>
            </p:cNvSpPr>
            <p:nvPr/>
          </p:nvSpPr>
          <p:spPr bwMode="auto">
            <a:xfrm>
              <a:off x="4376" y="3444"/>
              <a:ext cx="239" cy="881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5" name="Line 75"/>
            <p:cNvSpPr>
              <a:spLocks noChangeShapeType="1"/>
            </p:cNvSpPr>
            <p:nvPr/>
          </p:nvSpPr>
          <p:spPr bwMode="auto">
            <a:xfrm>
              <a:off x="4157" y="3871"/>
              <a:ext cx="144" cy="454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6" name="Line 76"/>
            <p:cNvSpPr>
              <a:spLocks noChangeShapeType="1"/>
            </p:cNvSpPr>
            <p:nvPr/>
          </p:nvSpPr>
          <p:spPr bwMode="auto">
            <a:xfrm>
              <a:off x="4045" y="4090"/>
              <a:ext cx="80" cy="235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7" name="Line 77"/>
            <p:cNvSpPr>
              <a:spLocks noChangeShapeType="1"/>
            </p:cNvSpPr>
            <p:nvPr/>
          </p:nvSpPr>
          <p:spPr bwMode="auto">
            <a:xfrm flipH="1">
              <a:off x="4398" y="3951"/>
              <a:ext cx="116" cy="362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8" name="Line 78"/>
            <p:cNvSpPr>
              <a:spLocks noChangeShapeType="1"/>
            </p:cNvSpPr>
            <p:nvPr/>
          </p:nvSpPr>
          <p:spPr bwMode="auto">
            <a:xfrm flipH="1">
              <a:off x="4504" y="4149"/>
              <a:ext cx="64" cy="176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319" name="Line 79"/>
          <p:cNvSpPr>
            <a:spLocks noChangeShapeType="1"/>
          </p:cNvSpPr>
          <p:nvPr/>
        </p:nvSpPr>
        <p:spPr bwMode="auto">
          <a:xfrm>
            <a:off x="4495800" y="2209800"/>
            <a:ext cx="16764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320" name="Text Box 80"/>
          <p:cNvSpPr txBox="1">
            <a:spLocks noChangeArrowheads="1"/>
          </p:cNvSpPr>
          <p:nvPr/>
        </p:nvSpPr>
        <p:spPr bwMode="auto">
          <a:xfrm>
            <a:off x="4436547" y="2338388"/>
            <a:ext cx="18387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>
                <a:latin typeface="Helvetica" charset="0"/>
              </a:rPr>
              <a:t>Concatenation</a:t>
            </a:r>
            <a:endParaRPr lang="en-US" sz="2000" dirty="0">
              <a:latin typeface="Helvetica" charset="0"/>
            </a:endParaRPr>
          </a:p>
        </p:txBody>
      </p:sp>
      <p:sp>
        <p:nvSpPr>
          <p:cNvPr id="394321" name="Text Box 81"/>
          <p:cNvSpPr txBox="1">
            <a:spLocks noChangeArrowheads="1"/>
          </p:cNvSpPr>
          <p:nvPr/>
        </p:nvSpPr>
        <p:spPr bwMode="auto">
          <a:xfrm rot="-5400000">
            <a:off x="-111918" y="1799431"/>
            <a:ext cx="1087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Species</a:t>
            </a:r>
          </a:p>
        </p:txBody>
      </p:sp>
    </p:spTree>
    <p:extLst>
      <p:ext uri="{BB962C8B-B14F-4D97-AF65-F5344CB8AC3E}">
        <p14:creationId xmlns:p14="http://schemas.microsoft.com/office/powerpoint/2010/main" val="658775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Addressing gene tree estimation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better estimates of the gene trees</a:t>
            </a:r>
          </a:p>
          <a:p>
            <a:r>
              <a:rPr lang="en-US" dirty="0" smtClean="0"/>
              <a:t>Restrict to subset of estimated gene trees </a:t>
            </a:r>
          </a:p>
          <a:p>
            <a:r>
              <a:rPr lang="en-US" dirty="0" smtClean="0"/>
              <a:t>Model error in the estimated gene trees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Modify gene trees to reduce error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“Bin-and-conquer”</a:t>
            </a:r>
          </a:p>
        </p:txBody>
      </p:sp>
    </p:spTree>
    <p:extLst>
      <p:ext uri="{BB962C8B-B14F-4D97-AF65-F5344CB8AC3E}">
        <p14:creationId xmlns:p14="http://schemas.microsoft.com/office/powerpoint/2010/main" val="3022644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 #1: Modify gene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Idea: Use statistical technique to identify unreliable aspects of the tree, and modify tree, to produce “constraint tree”.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Example: </a:t>
            </a:r>
          </a:p>
          <a:p>
            <a:r>
              <a:rPr lang="en-US" dirty="0"/>
              <a:t>U</a:t>
            </a:r>
            <a:r>
              <a:rPr lang="en-US" dirty="0" smtClean="0"/>
              <a:t>se bootstrapping to identify “low support edges”, and contract them.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The result is a unresolved tree, and you expect the true gene tree to be a </a:t>
            </a:r>
            <a:r>
              <a:rPr lang="en-US" u="sng" dirty="0" smtClean="0">
                <a:solidFill>
                  <a:srgbClr val="0000FF"/>
                </a:solidFill>
              </a:rPr>
              <a:t>refinement</a:t>
            </a:r>
            <a:r>
              <a:rPr lang="en-US" dirty="0" smtClean="0">
                <a:solidFill>
                  <a:srgbClr val="0000FF"/>
                </a:solidFill>
              </a:rPr>
              <a:t> of the constraint tree.</a:t>
            </a:r>
          </a:p>
        </p:txBody>
      </p:sp>
    </p:spTree>
    <p:extLst>
      <p:ext uri="{BB962C8B-B14F-4D97-AF65-F5344CB8AC3E}">
        <p14:creationId xmlns:p14="http://schemas.microsoft.com/office/powerpoint/2010/main" val="1520536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MDC Problem (</a:t>
            </a:r>
            <a:r>
              <a:rPr lang="en-US" dirty="0" err="1" smtClean="0"/>
              <a:t>Maddison</a:t>
            </a:r>
            <a:r>
              <a:rPr lang="en-US" dirty="0" smtClean="0"/>
              <a:t> 1997)</a:t>
            </a:r>
            <a:endParaRPr lang="en-US" dirty="0"/>
          </a:p>
        </p:txBody>
      </p:sp>
      <p:pic>
        <p:nvPicPr>
          <p:cNvPr id="6266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184" y="1372669"/>
            <a:ext cx="3464800" cy="3459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26692" name="Text Box 4"/>
          <p:cNvSpPr txBox="1">
            <a:spLocks noChangeArrowheads="1"/>
          </p:cNvSpPr>
          <p:nvPr/>
        </p:nvSpPr>
        <p:spPr bwMode="auto">
          <a:xfrm>
            <a:off x="6824662" y="4034948"/>
            <a:ext cx="1862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/>
              <a:t>Courtesy James </a:t>
            </a:r>
            <a:r>
              <a:rPr lang="en-US" sz="1200" dirty="0" err="1"/>
              <a:t>Degnan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1980" y="1500893"/>
            <a:ext cx="672133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ct val="25000"/>
              </a:spcAft>
            </a:pPr>
            <a:r>
              <a:rPr lang="en-US" sz="2000" dirty="0">
                <a:solidFill>
                  <a:schemeClr val="accent2"/>
                </a:solidFill>
              </a:rPr>
              <a:t>MDC</a:t>
            </a:r>
            <a:r>
              <a:rPr lang="en-US" sz="2000" dirty="0"/>
              <a:t> </a:t>
            </a:r>
            <a:r>
              <a:rPr lang="en-US" sz="2000" dirty="0" smtClean="0"/>
              <a:t>problem</a:t>
            </a:r>
            <a:r>
              <a:rPr lang="en-US" sz="2000" dirty="0"/>
              <a:t>: </a:t>
            </a:r>
            <a:r>
              <a:rPr lang="en-US" sz="2000" dirty="0" smtClean="0"/>
              <a:t> Given </a:t>
            </a:r>
            <a:r>
              <a:rPr lang="en-US" sz="2000" dirty="0"/>
              <a:t>set </a:t>
            </a:r>
            <a:r>
              <a:rPr lang="en-US" sz="2000" dirty="0" smtClean="0"/>
              <a:t>X = {</a:t>
            </a:r>
            <a:r>
              <a:rPr lang="en-US" sz="2000" dirty="0"/>
              <a:t>t</a:t>
            </a:r>
            <a:r>
              <a:rPr lang="en-US" sz="2000" baseline="-25000" dirty="0"/>
              <a:t>1</a:t>
            </a:r>
            <a:r>
              <a:rPr lang="en-US" sz="2000" dirty="0"/>
              <a:t>,t</a:t>
            </a:r>
            <a:r>
              <a:rPr lang="en-US" sz="2000" baseline="-25000" dirty="0"/>
              <a:t>2</a:t>
            </a:r>
            <a:r>
              <a:rPr lang="en-US" sz="2000" dirty="0"/>
              <a:t>,…,</a:t>
            </a:r>
            <a:r>
              <a:rPr lang="en-US" sz="2000" dirty="0" err="1"/>
              <a:t>t</a:t>
            </a:r>
            <a:r>
              <a:rPr lang="en-US" sz="2000" baseline="-25000" dirty="0" err="1"/>
              <a:t>k</a:t>
            </a:r>
            <a:r>
              <a:rPr lang="en-US" sz="2000" dirty="0" smtClean="0"/>
              <a:t>} </a:t>
            </a:r>
            <a:r>
              <a:rPr lang="en-US" sz="2000" dirty="0"/>
              <a:t>of </a:t>
            </a:r>
            <a:r>
              <a:rPr lang="en-US" sz="2000" dirty="0" smtClean="0"/>
              <a:t>rooted binary gene trees on the same set S of leaves,  </a:t>
            </a:r>
            <a:r>
              <a:rPr lang="en-US" sz="2000" dirty="0"/>
              <a:t>find the species tree T that </a:t>
            </a:r>
            <a:r>
              <a:rPr lang="en-US" sz="2000" dirty="0" smtClean="0"/>
              <a:t>implies </a:t>
            </a:r>
            <a:r>
              <a:rPr lang="en-US" sz="2000" dirty="0" smtClean="0">
                <a:solidFill>
                  <a:srgbClr val="0000FF"/>
                </a:solidFill>
              </a:rPr>
              <a:t>the </a:t>
            </a:r>
            <a:r>
              <a:rPr lang="en-US" sz="2000" i="1" dirty="0">
                <a:solidFill>
                  <a:srgbClr val="0000FF"/>
                </a:solidFill>
              </a:rPr>
              <a:t>fewest extra </a:t>
            </a:r>
            <a:r>
              <a:rPr lang="en-US" sz="2000" i="1" dirty="0" smtClean="0">
                <a:solidFill>
                  <a:srgbClr val="0000FF"/>
                </a:solidFill>
              </a:rPr>
              <a:t>lineages</a:t>
            </a:r>
            <a:r>
              <a:rPr lang="en-US" sz="2000" i="1" dirty="0" smtClean="0"/>
              <a:t>, </a:t>
            </a:r>
            <a:r>
              <a:rPr lang="en-US" sz="2000" dirty="0"/>
              <a:t>i.e.</a:t>
            </a:r>
            <a:r>
              <a:rPr lang="en-US" sz="2000" dirty="0" smtClean="0"/>
              <a:t>, find T that </a:t>
            </a:r>
            <a:r>
              <a:rPr lang="en-US" sz="2000" dirty="0" smtClean="0">
                <a:solidFill>
                  <a:srgbClr val="0000FF"/>
                </a:solidFill>
              </a:rPr>
              <a:t>minimizes MDC(T,X) = </a:t>
            </a:r>
            <a:r>
              <a:rPr lang="en-US" sz="2000" b="1" dirty="0" err="1" smtClean="0">
                <a:solidFill>
                  <a:srgbClr val="0000FF"/>
                </a:solidFill>
                <a:ea typeface="Lucida Grande"/>
                <a:cs typeface="Lucida Grande"/>
              </a:rPr>
              <a:t>Σ</a:t>
            </a:r>
            <a:r>
              <a:rPr lang="en-US" sz="2000" b="1" baseline="-25000" dirty="0" err="1" smtClean="0">
                <a:solidFill>
                  <a:srgbClr val="0000FF"/>
                </a:solidFill>
                <a:ea typeface="Lucida Grande"/>
                <a:cs typeface="Lucida Grande"/>
              </a:rPr>
              <a:t>i</a:t>
            </a:r>
            <a:r>
              <a:rPr lang="en-US" sz="2000" dirty="0" err="1" smtClean="0">
                <a:solidFill>
                  <a:srgbClr val="0000FF"/>
                </a:solidFill>
                <a:ea typeface="Lucida Grande"/>
                <a:cs typeface="Lucida Grande"/>
              </a:rPr>
              <a:t>XL</a:t>
            </a:r>
            <a:r>
              <a:rPr lang="en-US" sz="2000" dirty="0">
                <a:solidFill>
                  <a:srgbClr val="0000FF"/>
                </a:solidFill>
                <a:ea typeface="Lucida Grande"/>
                <a:cs typeface="Lucida Grande"/>
              </a:rPr>
              <a:t>(</a:t>
            </a:r>
            <a:r>
              <a:rPr lang="en-US" sz="2000" dirty="0" err="1">
                <a:solidFill>
                  <a:srgbClr val="0000FF"/>
                </a:solidFill>
                <a:ea typeface="Lucida Grande"/>
                <a:cs typeface="Lucida Grande"/>
              </a:rPr>
              <a:t>T,t</a:t>
            </a:r>
            <a:r>
              <a:rPr lang="en-US" sz="2000" baseline="-25000" dirty="0" err="1">
                <a:solidFill>
                  <a:srgbClr val="0000FF"/>
                </a:solidFill>
                <a:ea typeface="Lucida Grande"/>
                <a:cs typeface="Lucida Grande"/>
              </a:rPr>
              <a:t>i</a:t>
            </a:r>
            <a:r>
              <a:rPr lang="en-US" sz="2000" dirty="0" smtClean="0">
                <a:solidFill>
                  <a:srgbClr val="0000FF"/>
                </a:solidFill>
                <a:ea typeface="Lucida Grande"/>
                <a:cs typeface="Lucida Grande"/>
              </a:rPr>
              <a:t>).</a:t>
            </a:r>
          </a:p>
          <a:p>
            <a:pPr>
              <a:spcAft>
                <a:spcPct val="25000"/>
              </a:spcAft>
            </a:pPr>
            <a:r>
              <a:rPr lang="en-US" sz="2000" dirty="0" smtClean="0">
                <a:solidFill>
                  <a:srgbClr val="000000"/>
                </a:solidFill>
                <a:ea typeface="Lucida Grande"/>
                <a:cs typeface="Lucida Grande"/>
              </a:rPr>
              <a:t>MDC produces very accurate species trees if the gene </a:t>
            </a:r>
          </a:p>
          <a:p>
            <a:pPr>
              <a:spcAft>
                <a:spcPct val="25000"/>
              </a:spcAft>
            </a:pPr>
            <a:r>
              <a:rPr lang="en-US" sz="2000" dirty="0" smtClean="0">
                <a:solidFill>
                  <a:srgbClr val="000000"/>
                </a:solidFill>
                <a:ea typeface="Lucida Grande"/>
                <a:cs typeface="Lucida Grande"/>
              </a:rPr>
              <a:t>trees are highly accurate and there is not “too much” ILS.</a:t>
            </a:r>
          </a:p>
          <a:p>
            <a:pPr>
              <a:spcAft>
                <a:spcPct val="25000"/>
              </a:spcAft>
            </a:pPr>
            <a:endParaRPr lang="en-US" sz="2000" dirty="0">
              <a:solidFill>
                <a:srgbClr val="000000"/>
              </a:solidFill>
              <a:ea typeface="Lucida Grande"/>
              <a:cs typeface="Lucida Grande"/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15898" y="557751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764" y="4672148"/>
            <a:ext cx="8044803" cy="1754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a typeface="Lucida Grande"/>
                <a:cs typeface="Lucida Grande"/>
              </a:rPr>
              <a:t>But MDC produces poor estimates of species trees if the gene trees have high </a:t>
            </a:r>
            <a:r>
              <a:rPr lang="en-US" dirty="0" smtClean="0">
                <a:solidFill>
                  <a:srgbClr val="FF0000"/>
                </a:solidFill>
                <a:ea typeface="Lucida Grande"/>
                <a:cs typeface="Lucida Grande"/>
              </a:rPr>
              <a:t>error. </a:t>
            </a:r>
          </a:p>
          <a:p>
            <a:r>
              <a:rPr lang="en-US" dirty="0" smtClean="0">
                <a:solidFill>
                  <a:srgbClr val="FF0000"/>
                </a:solidFill>
                <a:ea typeface="Lucida Grande"/>
                <a:cs typeface="Lucida Grande"/>
              </a:rPr>
              <a:t>Sources of error:</a:t>
            </a:r>
          </a:p>
          <a:p>
            <a:r>
              <a:rPr lang="en-US" dirty="0">
                <a:solidFill>
                  <a:srgbClr val="FF0000"/>
                </a:solidFill>
                <a:ea typeface="Lucida Grande"/>
                <a:cs typeface="Lucida Grande"/>
              </a:rPr>
              <a:t>	</a:t>
            </a:r>
            <a:r>
              <a:rPr lang="en-US" dirty="0" smtClean="0">
                <a:solidFill>
                  <a:srgbClr val="FF0000"/>
                </a:solidFill>
                <a:ea typeface="Lucida Grande"/>
                <a:cs typeface="Lucida Grande"/>
              </a:rPr>
              <a:t>root location</a:t>
            </a:r>
          </a:p>
          <a:p>
            <a:r>
              <a:rPr lang="en-US" dirty="0">
                <a:solidFill>
                  <a:srgbClr val="FF0000"/>
                </a:solidFill>
                <a:ea typeface="Lucida Grande"/>
                <a:cs typeface="Lucida Grande"/>
              </a:rPr>
              <a:t>	</a:t>
            </a:r>
            <a:r>
              <a:rPr lang="en-US" dirty="0" smtClean="0">
                <a:solidFill>
                  <a:srgbClr val="FF0000"/>
                </a:solidFill>
                <a:ea typeface="Lucida Grande"/>
                <a:cs typeface="Lucida Grande"/>
              </a:rPr>
              <a:t>incorrect edges (due to insufficient sequence length)</a:t>
            </a:r>
          </a:p>
          <a:p>
            <a:r>
              <a:rPr lang="en-US" dirty="0">
                <a:solidFill>
                  <a:srgbClr val="FF0000"/>
                </a:solidFill>
                <a:ea typeface="Lucida Grande"/>
                <a:cs typeface="Lucida Grande"/>
              </a:rPr>
              <a:t>	</a:t>
            </a:r>
            <a:r>
              <a:rPr lang="en-US" dirty="0" smtClean="0">
                <a:solidFill>
                  <a:srgbClr val="FF0000"/>
                </a:solidFill>
                <a:ea typeface="Lucida Grande"/>
                <a:cs typeface="Lucida Grande"/>
              </a:rPr>
              <a:t>“rogue taxa”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387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 #1: Modify gene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Identify and collapse edges with low support.</a:t>
            </a:r>
          </a:p>
          <a:p>
            <a:r>
              <a:rPr lang="en-US" dirty="0" err="1" smtClean="0"/>
              <a:t>Unroot</a:t>
            </a:r>
            <a:r>
              <a:rPr lang="en-US" dirty="0" smtClean="0"/>
              <a:t> the tree.</a:t>
            </a:r>
          </a:p>
          <a:p>
            <a:r>
              <a:rPr lang="en-US" dirty="0" smtClean="0"/>
              <a:t>Remove “rogue taxa”.</a:t>
            </a:r>
          </a:p>
          <a:p>
            <a:endParaRPr lang="en-US" dirty="0" smtClean="0"/>
          </a:p>
          <a:p>
            <a:r>
              <a:rPr lang="en-US" dirty="0" smtClean="0"/>
              <a:t>The result is a “constraint tree”: we expect the true gene tree to be obtained by </a:t>
            </a:r>
          </a:p>
          <a:p>
            <a:pPr lvl="1"/>
            <a:r>
              <a:rPr lang="en-US" dirty="0" smtClean="0"/>
              <a:t>Rooting </a:t>
            </a:r>
          </a:p>
          <a:p>
            <a:pPr lvl="1"/>
            <a:r>
              <a:rPr lang="en-US" dirty="0" smtClean="0"/>
              <a:t>Refining</a:t>
            </a:r>
          </a:p>
          <a:p>
            <a:pPr lvl="1"/>
            <a:r>
              <a:rPr lang="en-US" dirty="0" smtClean="0"/>
              <a:t>Adding in missing taxa</a:t>
            </a:r>
          </a:p>
        </p:txBody>
      </p:sp>
    </p:spTree>
    <p:extLst>
      <p:ext uri="{BB962C8B-B14F-4D97-AF65-F5344CB8AC3E}">
        <p14:creationId xmlns:p14="http://schemas.microsoft.com/office/powerpoint/2010/main" val="318179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MDC*: Extending MDC</a:t>
            </a:r>
            <a:endParaRPr lang="en-US" dirty="0"/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5100" u="sng" dirty="0" smtClean="0"/>
              <a:t>Input:</a:t>
            </a:r>
            <a:r>
              <a:rPr lang="en-US" sz="5100" dirty="0" smtClean="0"/>
              <a:t> </a:t>
            </a:r>
          </a:p>
          <a:p>
            <a:r>
              <a:rPr lang="en-US" sz="5100" dirty="0" smtClean="0"/>
              <a:t>Set X of k gene trees (</a:t>
            </a:r>
            <a:r>
              <a:rPr lang="en-US" sz="5100" i="1" dirty="0" err="1" smtClean="0">
                <a:solidFill>
                  <a:srgbClr val="0000FF"/>
                </a:solidFill>
              </a:rPr>
              <a:t>unrooted</a:t>
            </a:r>
            <a:r>
              <a:rPr lang="en-US" sz="5100" i="1" dirty="0" smtClean="0">
                <a:solidFill>
                  <a:srgbClr val="0000FF"/>
                </a:solidFill>
              </a:rPr>
              <a:t>, not </a:t>
            </a:r>
            <a:r>
              <a:rPr lang="en-US" sz="5100" i="1" dirty="0">
                <a:solidFill>
                  <a:srgbClr val="0000FF"/>
                </a:solidFill>
              </a:rPr>
              <a:t>necessarily </a:t>
            </a:r>
            <a:r>
              <a:rPr lang="en-US" sz="5100" i="1" dirty="0" smtClean="0">
                <a:solidFill>
                  <a:srgbClr val="0000FF"/>
                </a:solidFill>
              </a:rPr>
              <a:t>binary, not necessarily complete)</a:t>
            </a:r>
            <a:r>
              <a:rPr lang="en-US" sz="5100" dirty="0" smtClean="0">
                <a:solidFill>
                  <a:srgbClr val="0000FF"/>
                </a:solidFill>
              </a:rPr>
              <a:t> </a:t>
            </a:r>
            <a:r>
              <a:rPr lang="en-US" sz="5100" dirty="0" smtClean="0"/>
              <a:t>on set S</a:t>
            </a:r>
            <a:r>
              <a:rPr lang="en-US" sz="5100" dirty="0"/>
              <a:t> </a:t>
            </a:r>
            <a:endParaRPr lang="en-US" sz="5100" dirty="0" smtClean="0"/>
          </a:p>
          <a:p>
            <a:r>
              <a:rPr lang="en-US" sz="5100" dirty="0" smtClean="0"/>
              <a:t>Optiona</a:t>
            </a:r>
            <a:r>
              <a:rPr lang="en-US" sz="5100" dirty="0"/>
              <a:t>l</a:t>
            </a:r>
            <a:r>
              <a:rPr lang="en-US" sz="5100" dirty="0" smtClean="0"/>
              <a:t>: set </a:t>
            </a:r>
            <a:r>
              <a:rPr lang="en-US" sz="5100" dirty="0"/>
              <a:t>C </a:t>
            </a:r>
            <a:r>
              <a:rPr lang="en-US" sz="5100" dirty="0" smtClean="0"/>
              <a:t>of bipartitions </a:t>
            </a:r>
            <a:r>
              <a:rPr lang="en-US" sz="5100" dirty="0"/>
              <a:t>on the taxon </a:t>
            </a:r>
            <a:r>
              <a:rPr lang="en-US" sz="5100" dirty="0" smtClean="0"/>
              <a:t>set </a:t>
            </a:r>
          </a:p>
          <a:p>
            <a:pPr marL="0" indent="0">
              <a:buNone/>
            </a:pPr>
            <a:endParaRPr lang="en-US" sz="5100" dirty="0" smtClean="0"/>
          </a:p>
          <a:p>
            <a:pPr marL="0" indent="0">
              <a:buNone/>
            </a:pPr>
            <a:r>
              <a:rPr lang="en-US" sz="5100" u="sng" dirty="0" smtClean="0"/>
              <a:t>Outpu</a:t>
            </a:r>
            <a:r>
              <a:rPr lang="en-US" sz="5100" dirty="0" smtClean="0"/>
              <a:t>t: </a:t>
            </a:r>
          </a:p>
          <a:p>
            <a:r>
              <a:rPr lang="en-US" sz="5100" dirty="0" smtClean="0"/>
              <a:t>Species tree T (with Bipartitions(T) drawn from C), and 	</a:t>
            </a:r>
          </a:p>
          <a:p>
            <a:r>
              <a:rPr lang="en-US" sz="5100" dirty="0"/>
              <a:t>S</a:t>
            </a:r>
            <a:r>
              <a:rPr lang="en-US" sz="5100" dirty="0" smtClean="0"/>
              <a:t>et </a:t>
            </a:r>
            <a:r>
              <a:rPr lang="en-US" sz="5100" dirty="0" smtClean="0"/>
              <a:t>X* = {t*: t in X}, where each </a:t>
            </a:r>
            <a:r>
              <a:rPr lang="en-US" sz="5100" dirty="0" smtClean="0">
                <a:solidFill>
                  <a:srgbClr val="0000FF"/>
                </a:solidFill>
              </a:rPr>
              <a:t>t* is a rooted binary tree that completes and refines t, </a:t>
            </a:r>
          </a:p>
          <a:p>
            <a:pPr marL="0" indent="0">
              <a:buNone/>
            </a:pPr>
            <a:r>
              <a:rPr lang="en-US" sz="5100" dirty="0" smtClean="0"/>
              <a:t>so as to minimize MDC(T,X*).</a:t>
            </a:r>
          </a:p>
          <a:p>
            <a:pPr marL="0" indent="0">
              <a:buNone/>
            </a:pPr>
            <a:endParaRPr lang="en-US" sz="51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5100" dirty="0"/>
              <a:t>We use the set C to constrain the search space, in order to achieve faster running times. </a:t>
            </a:r>
            <a:endParaRPr lang="en-US" sz="5100" dirty="0" smtClean="0"/>
          </a:p>
          <a:p>
            <a:pPr marL="0" indent="0">
              <a:buNone/>
            </a:pPr>
            <a:endParaRPr lang="en-US" sz="5100" dirty="0"/>
          </a:p>
          <a:p>
            <a:pPr marL="0" indent="0">
              <a:buNone/>
            </a:pPr>
            <a:r>
              <a:rPr lang="en-US" sz="5100" dirty="0" smtClean="0"/>
              <a:t>If </a:t>
            </a:r>
            <a:r>
              <a:rPr lang="en-US" sz="5100" dirty="0"/>
              <a:t>C is not provided, then there is no constraint on T</a:t>
            </a:r>
            <a:r>
              <a:rPr lang="en-US" sz="5100" dirty="0" smtClean="0"/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711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1641" y="0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Solving MDC*</a:t>
            </a:r>
            <a:endParaRPr lang="en-US" dirty="0"/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257800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u="sng" dirty="0" smtClean="0"/>
              <a:t>Theorem  (Yu, Warnow, and </a:t>
            </a:r>
            <a:r>
              <a:rPr lang="en-US" sz="2400" u="sng" dirty="0" err="1" smtClean="0"/>
              <a:t>Nakhleh</a:t>
            </a:r>
            <a:r>
              <a:rPr lang="en-US" sz="2400" u="sng" dirty="0" smtClean="0"/>
              <a:t>, 2011)</a:t>
            </a:r>
            <a:r>
              <a:rPr lang="en-US" sz="2400" dirty="0" smtClean="0"/>
              <a:t>: When all gene trees have the same set of leaves, the </a:t>
            </a:r>
            <a:r>
              <a:rPr lang="en-US" sz="2400" dirty="0" smtClean="0">
                <a:solidFill>
                  <a:srgbClr val="0000FF"/>
                </a:solidFill>
              </a:rPr>
              <a:t>optimal solution </a:t>
            </a:r>
            <a:r>
              <a:rPr lang="en-US" sz="2400" dirty="0" smtClean="0"/>
              <a:t>to constrained MDC* can be found in </a:t>
            </a:r>
            <a:r>
              <a:rPr lang="en-US" sz="2400" dirty="0">
                <a:solidFill>
                  <a:srgbClr val="0000FF"/>
                </a:solidFill>
              </a:rPr>
              <a:t>O(|C|</a:t>
            </a:r>
            <a:r>
              <a:rPr lang="en-US" sz="2400" baseline="30000" dirty="0">
                <a:solidFill>
                  <a:srgbClr val="0000FF"/>
                </a:solidFill>
              </a:rPr>
              <a:t>2</a:t>
            </a:r>
            <a:r>
              <a:rPr lang="en-US" sz="2400" dirty="0">
                <a:solidFill>
                  <a:srgbClr val="0000FF"/>
                </a:solidFill>
              </a:rPr>
              <a:t>nk) </a:t>
            </a:r>
            <a:r>
              <a:rPr lang="en-US" sz="2400" dirty="0"/>
              <a:t>time, where |S|=</a:t>
            </a:r>
            <a:r>
              <a:rPr lang="en-US" sz="2400" dirty="0" smtClean="0"/>
              <a:t>n</a:t>
            </a:r>
            <a:r>
              <a:rPr lang="en-US" sz="2400" dirty="0"/>
              <a:t> </a:t>
            </a:r>
            <a:r>
              <a:rPr lang="en-US" sz="2400" dirty="0" smtClean="0"/>
              <a:t>and k is the number of gene trees, using dynamic programming. Thus, the optimal solution to MDC* can be found in </a:t>
            </a:r>
            <a:r>
              <a:rPr lang="en-US" sz="2400" dirty="0" smtClean="0">
                <a:solidFill>
                  <a:srgbClr val="0000FF"/>
                </a:solidFill>
              </a:rPr>
              <a:t>O(2</a:t>
            </a:r>
            <a:r>
              <a:rPr lang="en-US" sz="2400" baseline="30000" dirty="0" smtClean="0">
                <a:solidFill>
                  <a:srgbClr val="0000FF"/>
                </a:solidFill>
              </a:rPr>
              <a:t>2n</a:t>
            </a:r>
            <a:r>
              <a:rPr lang="en-US" sz="2400" dirty="0" smtClean="0">
                <a:solidFill>
                  <a:srgbClr val="0000FF"/>
                </a:solidFill>
              </a:rPr>
              <a:t>nk).</a:t>
            </a:r>
            <a:endParaRPr lang="en-US" sz="24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Proof (sketch): </a:t>
            </a:r>
            <a:r>
              <a:rPr lang="en-US" sz="2400" i="1" dirty="0" smtClean="0">
                <a:solidFill>
                  <a:srgbClr val="FFFFFF"/>
                </a:solidFill>
              </a:rPr>
              <a:t>The optimal solution can be computed by finding a maximum weight clique in a graph with vertex set C, and edges between compatible bipartitions. This can be found in O(|C|</a:t>
            </a:r>
            <a:r>
              <a:rPr lang="en-US" sz="2400" i="1" baseline="30000" dirty="0" smtClean="0">
                <a:solidFill>
                  <a:srgbClr val="FFFFFF"/>
                </a:solidFill>
              </a:rPr>
              <a:t>2</a:t>
            </a:r>
            <a:r>
              <a:rPr lang="en-US" sz="2400" i="1" dirty="0" smtClean="0">
                <a:solidFill>
                  <a:srgbClr val="FFFFFF"/>
                </a:solidFill>
              </a:rPr>
              <a:t>nk) time, using the structure of the graph.</a:t>
            </a:r>
          </a:p>
          <a:p>
            <a:pPr marL="0" indent="0">
              <a:buNone/>
            </a:pPr>
            <a:endParaRPr lang="en-US" sz="2400" dirty="0" smtClean="0">
              <a:solidFill>
                <a:srgbClr val="FFFFFF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2400" u="sng" dirty="0" smtClean="0">
                <a:solidFill>
                  <a:srgbClr val="FFFFFF"/>
                </a:solidFill>
              </a:rPr>
              <a:t>Theorem (</a:t>
            </a:r>
            <a:r>
              <a:rPr lang="en-US" sz="2400" u="sng" dirty="0" err="1" smtClean="0">
                <a:solidFill>
                  <a:srgbClr val="FFFFFF"/>
                </a:solidFill>
              </a:rPr>
              <a:t>Bayzid</a:t>
            </a:r>
            <a:r>
              <a:rPr lang="en-US" sz="2400" u="sng" dirty="0" smtClean="0">
                <a:solidFill>
                  <a:srgbClr val="FFFFFF"/>
                </a:solidFill>
              </a:rPr>
              <a:t> </a:t>
            </a:r>
            <a:r>
              <a:rPr lang="en-US" sz="2400" u="sng" dirty="0">
                <a:solidFill>
                  <a:srgbClr val="FFFFFF"/>
                </a:solidFill>
              </a:rPr>
              <a:t>and </a:t>
            </a:r>
            <a:r>
              <a:rPr lang="en-US" sz="2400" u="sng" dirty="0" smtClean="0">
                <a:solidFill>
                  <a:srgbClr val="FFFFFF"/>
                </a:solidFill>
              </a:rPr>
              <a:t>Warnow, 2012</a:t>
            </a:r>
            <a:r>
              <a:rPr lang="en-US" sz="2400" dirty="0" smtClean="0">
                <a:solidFill>
                  <a:srgbClr val="FFFFFF"/>
                </a:solidFill>
              </a:rPr>
              <a:t>):  YWN 2011 correctly handles case where some </a:t>
            </a:r>
            <a:r>
              <a:rPr lang="en-US" sz="2400" dirty="0">
                <a:solidFill>
                  <a:srgbClr val="FFFFFF"/>
                </a:solidFill>
              </a:rPr>
              <a:t>gene </a:t>
            </a:r>
            <a:r>
              <a:rPr lang="en-US" sz="2400" dirty="0" smtClean="0">
                <a:solidFill>
                  <a:srgbClr val="FFFFFF"/>
                </a:solidFill>
              </a:rPr>
              <a:t>trees can miss some species.</a:t>
            </a:r>
          </a:p>
        </p:txBody>
      </p:sp>
    </p:spTree>
    <p:extLst>
      <p:ext uri="{BB962C8B-B14F-4D97-AF65-F5344CB8AC3E}">
        <p14:creationId xmlns:p14="http://schemas.microsoft.com/office/powerpoint/2010/main" val="470389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1641" y="0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Solving MDC*</a:t>
            </a:r>
            <a:endParaRPr lang="en-US" dirty="0"/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257800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u="sng" dirty="0" smtClean="0"/>
              <a:t>Theorem  (Yu, Warnow, and </a:t>
            </a:r>
            <a:r>
              <a:rPr lang="en-US" sz="2400" u="sng" dirty="0" err="1" smtClean="0"/>
              <a:t>Nakhleh</a:t>
            </a:r>
            <a:r>
              <a:rPr lang="en-US" sz="2400" u="sng" dirty="0" smtClean="0"/>
              <a:t>, 2011)</a:t>
            </a:r>
            <a:r>
              <a:rPr lang="en-US" sz="2400" dirty="0" smtClean="0"/>
              <a:t>: When all gene trees have the same set of leaves, the </a:t>
            </a:r>
            <a:r>
              <a:rPr lang="en-US" sz="2400" dirty="0" smtClean="0">
                <a:solidFill>
                  <a:srgbClr val="0000FF"/>
                </a:solidFill>
              </a:rPr>
              <a:t>optimal solution </a:t>
            </a:r>
            <a:r>
              <a:rPr lang="en-US" sz="2400" dirty="0" smtClean="0"/>
              <a:t>to constrained MDC* can be found in </a:t>
            </a:r>
            <a:r>
              <a:rPr lang="en-US" sz="2400" dirty="0">
                <a:solidFill>
                  <a:srgbClr val="0000FF"/>
                </a:solidFill>
              </a:rPr>
              <a:t>O(|C|</a:t>
            </a:r>
            <a:r>
              <a:rPr lang="en-US" sz="2400" baseline="30000" dirty="0">
                <a:solidFill>
                  <a:srgbClr val="0000FF"/>
                </a:solidFill>
              </a:rPr>
              <a:t>2</a:t>
            </a:r>
            <a:r>
              <a:rPr lang="en-US" sz="2400" dirty="0">
                <a:solidFill>
                  <a:srgbClr val="0000FF"/>
                </a:solidFill>
              </a:rPr>
              <a:t>nk) </a:t>
            </a:r>
            <a:r>
              <a:rPr lang="en-US" sz="2400" dirty="0"/>
              <a:t>time, where |S|=</a:t>
            </a:r>
            <a:r>
              <a:rPr lang="en-US" sz="2400" dirty="0" smtClean="0"/>
              <a:t>n</a:t>
            </a:r>
            <a:r>
              <a:rPr lang="en-US" sz="2400" dirty="0"/>
              <a:t> </a:t>
            </a:r>
            <a:r>
              <a:rPr lang="en-US" sz="2400" dirty="0" smtClean="0"/>
              <a:t>and k is the number of gene trees, using dynamic programming. Thus, the optimal solution to MDC* can be found in </a:t>
            </a:r>
            <a:r>
              <a:rPr lang="en-US" sz="2400" dirty="0" smtClean="0">
                <a:solidFill>
                  <a:srgbClr val="0000FF"/>
                </a:solidFill>
              </a:rPr>
              <a:t>O(2</a:t>
            </a:r>
            <a:r>
              <a:rPr lang="en-US" sz="2400" baseline="30000" dirty="0" smtClean="0">
                <a:solidFill>
                  <a:srgbClr val="0000FF"/>
                </a:solidFill>
              </a:rPr>
              <a:t>2n</a:t>
            </a:r>
            <a:r>
              <a:rPr lang="en-US" sz="2400" dirty="0" smtClean="0">
                <a:solidFill>
                  <a:srgbClr val="0000FF"/>
                </a:solidFill>
              </a:rPr>
              <a:t>nk).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Proof (sketch): </a:t>
            </a:r>
            <a:r>
              <a:rPr lang="en-US" sz="2400" i="1" dirty="0" smtClean="0"/>
              <a:t>The optimal solution can be computed by finding a </a:t>
            </a:r>
            <a:r>
              <a:rPr lang="en-US" sz="2400" i="1" dirty="0" smtClean="0">
                <a:solidFill>
                  <a:srgbClr val="FF0000"/>
                </a:solidFill>
              </a:rPr>
              <a:t>maximum weight clique </a:t>
            </a:r>
            <a:r>
              <a:rPr lang="en-US" sz="2400" i="1" dirty="0" smtClean="0"/>
              <a:t>in a graph with vertex set C, and edges between compatible bipartitions. This can be found in O(|C|</a:t>
            </a:r>
            <a:r>
              <a:rPr lang="en-US" sz="2400" i="1" baseline="30000" dirty="0" smtClean="0"/>
              <a:t>2</a:t>
            </a:r>
            <a:r>
              <a:rPr lang="en-US" sz="2400" i="1" dirty="0" smtClean="0"/>
              <a:t>nk) time, using the structure of the graph.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2400" u="sng" dirty="0" smtClean="0">
                <a:solidFill>
                  <a:schemeClr val="bg1"/>
                </a:solidFill>
              </a:rPr>
              <a:t>Theorem (</a:t>
            </a:r>
            <a:r>
              <a:rPr lang="en-US" sz="2400" u="sng" dirty="0" err="1" smtClean="0">
                <a:solidFill>
                  <a:schemeClr val="bg1"/>
                </a:solidFill>
              </a:rPr>
              <a:t>Bayzid</a:t>
            </a:r>
            <a:r>
              <a:rPr lang="en-US" sz="2400" u="sng" dirty="0" smtClean="0">
                <a:solidFill>
                  <a:schemeClr val="bg1"/>
                </a:solidFill>
              </a:rPr>
              <a:t> </a:t>
            </a:r>
            <a:r>
              <a:rPr lang="en-US" sz="2400" u="sng" dirty="0">
                <a:solidFill>
                  <a:schemeClr val="bg1"/>
                </a:solidFill>
              </a:rPr>
              <a:t>and </a:t>
            </a:r>
            <a:r>
              <a:rPr lang="en-US" sz="2400" u="sng" dirty="0" smtClean="0">
                <a:solidFill>
                  <a:schemeClr val="bg1"/>
                </a:solidFill>
              </a:rPr>
              <a:t>Warnow, 2012</a:t>
            </a:r>
            <a:r>
              <a:rPr lang="en-US" sz="2400" dirty="0" smtClean="0">
                <a:solidFill>
                  <a:schemeClr val="bg1"/>
                </a:solidFill>
              </a:rPr>
              <a:t>):  YWN 2011 correctly handles case where some </a:t>
            </a:r>
            <a:r>
              <a:rPr lang="en-US" sz="2400" dirty="0">
                <a:solidFill>
                  <a:schemeClr val="bg1"/>
                </a:solidFill>
              </a:rPr>
              <a:t>gene </a:t>
            </a:r>
            <a:r>
              <a:rPr lang="en-US" sz="2400" dirty="0" smtClean="0">
                <a:solidFill>
                  <a:schemeClr val="bg1"/>
                </a:solidFill>
              </a:rPr>
              <a:t>trees can miss some species.</a:t>
            </a:r>
          </a:p>
        </p:txBody>
      </p:sp>
    </p:spTree>
    <p:extLst>
      <p:ext uri="{BB962C8B-B14F-4D97-AF65-F5344CB8AC3E}">
        <p14:creationId xmlns:p14="http://schemas.microsoft.com/office/powerpoint/2010/main" val="1765701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1641" y="0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Solving MDC*</a:t>
            </a:r>
            <a:endParaRPr lang="en-US" dirty="0"/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257800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u="sng" dirty="0" smtClean="0"/>
              <a:t>Theorem  (Yu, Warnow, and </a:t>
            </a:r>
            <a:r>
              <a:rPr lang="en-US" sz="2400" u="sng" dirty="0" err="1" smtClean="0"/>
              <a:t>Nakhleh</a:t>
            </a:r>
            <a:r>
              <a:rPr lang="en-US" sz="2400" u="sng" dirty="0" smtClean="0"/>
              <a:t>, 2011)</a:t>
            </a:r>
            <a:r>
              <a:rPr lang="en-US" sz="2400" dirty="0" smtClean="0"/>
              <a:t>: When all gene trees have the same set of leaves, the </a:t>
            </a:r>
            <a:r>
              <a:rPr lang="en-US" sz="2400" dirty="0" smtClean="0">
                <a:solidFill>
                  <a:srgbClr val="0000FF"/>
                </a:solidFill>
              </a:rPr>
              <a:t>optimal solution </a:t>
            </a:r>
            <a:r>
              <a:rPr lang="en-US" sz="2400" dirty="0" smtClean="0"/>
              <a:t>to constrained MDC* can be found in </a:t>
            </a:r>
            <a:r>
              <a:rPr lang="en-US" sz="2400" dirty="0">
                <a:solidFill>
                  <a:srgbClr val="0000FF"/>
                </a:solidFill>
              </a:rPr>
              <a:t>O(|C|</a:t>
            </a:r>
            <a:r>
              <a:rPr lang="en-US" sz="2400" baseline="30000" dirty="0">
                <a:solidFill>
                  <a:srgbClr val="0000FF"/>
                </a:solidFill>
              </a:rPr>
              <a:t>2</a:t>
            </a:r>
            <a:r>
              <a:rPr lang="en-US" sz="2400" dirty="0">
                <a:solidFill>
                  <a:srgbClr val="0000FF"/>
                </a:solidFill>
              </a:rPr>
              <a:t>nk) </a:t>
            </a:r>
            <a:r>
              <a:rPr lang="en-US" sz="2400" dirty="0"/>
              <a:t>time, where |S|=</a:t>
            </a:r>
            <a:r>
              <a:rPr lang="en-US" sz="2400" dirty="0" smtClean="0"/>
              <a:t>n</a:t>
            </a:r>
            <a:r>
              <a:rPr lang="en-US" sz="2400" dirty="0"/>
              <a:t> </a:t>
            </a:r>
            <a:r>
              <a:rPr lang="en-US" sz="2400" dirty="0" smtClean="0"/>
              <a:t>and k is the number of gene trees, using dynamic programming. Thus, the optimal solution to MDC* can be found in </a:t>
            </a:r>
            <a:r>
              <a:rPr lang="en-US" sz="2400" dirty="0" smtClean="0">
                <a:solidFill>
                  <a:srgbClr val="0000FF"/>
                </a:solidFill>
              </a:rPr>
              <a:t>O(2</a:t>
            </a:r>
            <a:r>
              <a:rPr lang="en-US" sz="2400" baseline="30000" dirty="0" smtClean="0">
                <a:solidFill>
                  <a:srgbClr val="0000FF"/>
                </a:solidFill>
              </a:rPr>
              <a:t>2n</a:t>
            </a:r>
            <a:r>
              <a:rPr lang="en-US" sz="2400" dirty="0" smtClean="0">
                <a:solidFill>
                  <a:srgbClr val="0000FF"/>
                </a:solidFill>
              </a:rPr>
              <a:t>nk</a:t>
            </a:r>
            <a:r>
              <a:rPr lang="en-US" sz="2400" smtClean="0">
                <a:solidFill>
                  <a:srgbClr val="0000FF"/>
                </a:solidFill>
              </a:rPr>
              <a:t>).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Proof (sketch): </a:t>
            </a:r>
            <a:r>
              <a:rPr lang="en-US" sz="2400" i="1" dirty="0" smtClean="0"/>
              <a:t>The optimal solution can be computed by finding a </a:t>
            </a:r>
            <a:r>
              <a:rPr lang="en-US" sz="2400" i="1" dirty="0" smtClean="0">
                <a:solidFill>
                  <a:srgbClr val="FF0000"/>
                </a:solidFill>
              </a:rPr>
              <a:t>maximum weight clique </a:t>
            </a:r>
            <a:r>
              <a:rPr lang="en-US" sz="2400" i="1" dirty="0" smtClean="0"/>
              <a:t>in a graph with vertex set C, and edges between compatible bipartitions. This can be found in O(|C|</a:t>
            </a:r>
            <a:r>
              <a:rPr lang="en-US" sz="2400" i="1" baseline="30000" dirty="0" smtClean="0"/>
              <a:t>2</a:t>
            </a:r>
            <a:r>
              <a:rPr lang="en-US" sz="2400" i="1" dirty="0" smtClean="0"/>
              <a:t>nk) time, using the structure of the graph.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sz="2400" u="sng" dirty="0" smtClean="0"/>
              <a:t>Theorem (</a:t>
            </a:r>
            <a:r>
              <a:rPr lang="en-US" sz="2400" u="sng" dirty="0" err="1" smtClean="0"/>
              <a:t>Bayzid</a:t>
            </a:r>
            <a:r>
              <a:rPr lang="en-US" sz="2400" u="sng" dirty="0" smtClean="0"/>
              <a:t> </a:t>
            </a:r>
            <a:r>
              <a:rPr lang="en-US" sz="2400" u="sng" dirty="0"/>
              <a:t>and </a:t>
            </a:r>
            <a:r>
              <a:rPr lang="en-US" sz="2400" u="sng" dirty="0" smtClean="0"/>
              <a:t>Warnow, 2012</a:t>
            </a:r>
            <a:r>
              <a:rPr lang="en-US" sz="2400" dirty="0" smtClean="0"/>
              <a:t>):  YWN 2011 correctly handles case where some </a:t>
            </a:r>
            <a:r>
              <a:rPr lang="en-US" sz="2400" dirty="0"/>
              <a:t>gene </a:t>
            </a:r>
            <a:r>
              <a:rPr lang="en-US" sz="2400" dirty="0" smtClean="0"/>
              <a:t>trees can miss some species.</a:t>
            </a:r>
          </a:p>
        </p:txBody>
      </p:sp>
    </p:spTree>
    <p:extLst>
      <p:ext uri="{BB962C8B-B14F-4D97-AF65-F5344CB8AC3E}">
        <p14:creationId xmlns:p14="http://schemas.microsoft.com/office/powerpoint/2010/main" val="1508497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48183" y="84972"/>
            <a:ext cx="8558676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MDC</a:t>
            </a:r>
            <a:r>
              <a:rPr lang="en-US" sz="3200" dirty="0" smtClean="0"/>
              <a:t> vs. </a:t>
            </a:r>
            <a:r>
              <a:rPr lang="en-US" sz="3200" b="1" dirty="0" smtClean="0">
                <a:solidFill>
                  <a:srgbClr val="0000FF"/>
                </a:solidFill>
              </a:rPr>
              <a:t>MDC*</a:t>
            </a:r>
            <a:endParaRPr lang="en-US" sz="3200" dirty="0"/>
          </a:p>
        </p:txBody>
      </p:sp>
      <p:pic>
        <p:nvPicPr>
          <p:cNvPr id="2" name="Picture 1" descr="phylonet-binary-1.vs.contract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09" y="1379799"/>
            <a:ext cx="5803691" cy="25714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1349" y="4916957"/>
            <a:ext cx="753233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Contracting low support edges improves accuracy.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27541" y="1571537"/>
            <a:ext cx="33631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Data: 11</a:t>
            </a:r>
            <a:r>
              <a:rPr lang="en-US" dirty="0"/>
              <a:t>-</a:t>
            </a:r>
            <a:r>
              <a:rPr lang="en-US" dirty="0" smtClean="0"/>
              <a:t>taxon 50-gene </a:t>
            </a:r>
            <a:r>
              <a:rPr lang="en-US" dirty="0"/>
              <a:t>datasets with </a:t>
            </a:r>
            <a:r>
              <a:rPr lang="en-US" dirty="0" smtClean="0"/>
              <a:t>high levels </a:t>
            </a:r>
            <a:r>
              <a:rPr lang="en-US" dirty="0"/>
              <a:t>of ILS, 50 ML gene </a:t>
            </a:r>
            <a:r>
              <a:rPr lang="en-US" dirty="0" smtClean="0"/>
              <a:t>trees, Chung and </a:t>
            </a:r>
            <a:r>
              <a:rPr lang="en-US" dirty="0" err="1" smtClean="0"/>
              <a:t>Ané</a:t>
            </a:r>
            <a:r>
              <a:rPr lang="en-US" dirty="0" smtClean="0"/>
              <a:t>, </a:t>
            </a:r>
            <a:r>
              <a:rPr lang="en-US" dirty="0" err="1" smtClean="0"/>
              <a:t>Syst</a:t>
            </a:r>
            <a:r>
              <a:rPr lang="en-US" dirty="0" smtClean="0"/>
              <a:t> </a:t>
            </a:r>
            <a:r>
              <a:rPr lang="en-US" dirty="0" err="1" smtClean="0"/>
              <a:t>Biol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/>
              <a:t>Phylo</a:t>
            </a:r>
            <a:r>
              <a:rPr lang="en-US" dirty="0"/>
              <a:t>-exact solves MDC* optimally, </a:t>
            </a:r>
            <a:r>
              <a:rPr lang="en-US" dirty="0" smtClean="0"/>
              <a:t>with </a:t>
            </a:r>
            <a:r>
              <a:rPr lang="en-US" dirty="0"/>
              <a:t>contracted gene trees </a:t>
            </a:r>
            <a:r>
              <a:rPr lang="en-US" dirty="0" smtClean="0"/>
              <a:t>based on </a:t>
            </a:r>
            <a:r>
              <a:rPr lang="en-US" dirty="0"/>
              <a:t>75% bootstrap support </a:t>
            </a:r>
            <a:r>
              <a:rPr lang="en-US" dirty="0" smtClean="0"/>
              <a:t>threshold</a:t>
            </a:r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/>
              <a:t>(</a:t>
            </a:r>
            <a:r>
              <a:rPr lang="en-US" dirty="0" err="1"/>
              <a:t>Phylonet</a:t>
            </a:r>
            <a:r>
              <a:rPr lang="en-US" dirty="0"/>
              <a:t> </a:t>
            </a:r>
            <a:r>
              <a:rPr lang="en-US" dirty="0" smtClean="0"/>
              <a:t>software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58758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48183" y="84972"/>
            <a:ext cx="8558676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MDC</a:t>
            </a:r>
            <a:r>
              <a:rPr lang="en-US" sz="3200" dirty="0" smtClean="0"/>
              <a:t> vs. </a:t>
            </a:r>
            <a:r>
              <a:rPr lang="en-US" sz="3200" b="1" dirty="0" smtClean="0">
                <a:solidFill>
                  <a:srgbClr val="0000FF"/>
                </a:solidFill>
              </a:rPr>
              <a:t>MDC*</a:t>
            </a:r>
            <a:endParaRPr lang="en-US" sz="3200" dirty="0"/>
          </a:p>
        </p:txBody>
      </p:sp>
      <p:pic>
        <p:nvPicPr>
          <p:cNvPr id="2" name="Picture 1" descr="phylonet-binary-1.vs.contract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09" y="1379799"/>
            <a:ext cx="5803691" cy="25714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1349" y="4916957"/>
            <a:ext cx="7133634" cy="12311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But not all methods are improved: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In particular, </a:t>
            </a:r>
          </a:p>
          <a:p>
            <a:r>
              <a:rPr lang="en-US" sz="2800" dirty="0">
                <a:solidFill>
                  <a:srgbClr val="0000FF"/>
                </a:solidFill>
              </a:rPr>
              <a:t>	</a:t>
            </a:r>
            <a:r>
              <a:rPr lang="en-US" sz="2800" dirty="0" smtClean="0">
                <a:solidFill>
                  <a:srgbClr val="0000FF"/>
                </a:solidFill>
              </a:rPr>
              <a:t>this </a:t>
            </a:r>
            <a:r>
              <a:rPr lang="en-US" sz="2800" dirty="0">
                <a:solidFill>
                  <a:srgbClr val="0000FF"/>
                </a:solidFill>
              </a:rPr>
              <a:t>technique </a:t>
            </a:r>
            <a:r>
              <a:rPr lang="en-US" sz="2800" i="1" dirty="0">
                <a:solidFill>
                  <a:srgbClr val="0000FF"/>
                </a:solidFill>
              </a:rPr>
              <a:t>does not help MP-EST</a:t>
            </a:r>
            <a:r>
              <a:rPr lang="en-US" sz="2800" dirty="0">
                <a:solidFill>
                  <a:srgbClr val="0000FF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27541" y="1571537"/>
            <a:ext cx="33631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Data: 11</a:t>
            </a:r>
            <a:r>
              <a:rPr lang="en-US" dirty="0"/>
              <a:t>-</a:t>
            </a:r>
            <a:r>
              <a:rPr lang="en-US" dirty="0" smtClean="0"/>
              <a:t>taxon 50-gene </a:t>
            </a:r>
            <a:r>
              <a:rPr lang="en-US" dirty="0"/>
              <a:t>datasets with </a:t>
            </a:r>
            <a:r>
              <a:rPr lang="en-US" dirty="0" smtClean="0"/>
              <a:t>high levels </a:t>
            </a:r>
            <a:r>
              <a:rPr lang="en-US" dirty="0"/>
              <a:t>of ILS, 50 ML gene </a:t>
            </a:r>
            <a:r>
              <a:rPr lang="en-US" dirty="0" smtClean="0"/>
              <a:t>trees, Chung and </a:t>
            </a:r>
            <a:r>
              <a:rPr lang="en-US" dirty="0" err="1" smtClean="0"/>
              <a:t>Ané</a:t>
            </a:r>
            <a:r>
              <a:rPr lang="en-US" dirty="0" smtClean="0"/>
              <a:t>, </a:t>
            </a:r>
            <a:r>
              <a:rPr lang="en-US" dirty="0" err="1" smtClean="0"/>
              <a:t>Syst</a:t>
            </a:r>
            <a:r>
              <a:rPr lang="en-US" dirty="0" smtClean="0"/>
              <a:t> </a:t>
            </a:r>
            <a:r>
              <a:rPr lang="en-US" dirty="0" err="1" smtClean="0"/>
              <a:t>Biol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/>
              <a:t>Phylo</a:t>
            </a:r>
            <a:r>
              <a:rPr lang="en-US" dirty="0"/>
              <a:t>-exact solves MDC* optimally, </a:t>
            </a:r>
            <a:r>
              <a:rPr lang="en-US" dirty="0" smtClean="0"/>
              <a:t>with </a:t>
            </a:r>
            <a:r>
              <a:rPr lang="en-US" dirty="0"/>
              <a:t>contracted gene trees </a:t>
            </a:r>
            <a:r>
              <a:rPr lang="en-US" dirty="0" smtClean="0"/>
              <a:t>based on </a:t>
            </a:r>
            <a:r>
              <a:rPr lang="en-US" dirty="0"/>
              <a:t>75% bootstrap support </a:t>
            </a:r>
            <a:r>
              <a:rPr lang="en-US" dirty="0" smtClean="0"/>
              <a:t>threshold</a:t>
            </a:r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/>
              <a:t>(</a:t>
            </a:r>
            <a:r>
              <a:rPr lang="en-US" dirty="0" err="1"/>
              <a:t>Phylonet</a:t>
            </a:r>
            <a:r>
              <a:rPr lang="en-US" dirty="0"/>
              <a:t> </a:t>
            </a:r>
            <a:r>
              <a:rPr lang="en-US" dirty="0" smtClean="0"/>
              <a:t>software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20286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Species tree estimation from multiple genes</a:t>
            </a:r>
            <a:endParaRPr lang="en-US" dirty="0"/>
          </a:p>
          <a:p>
            <a:pPr lvl="1"/>
            <a:r>
              <a:rPr lang="en-US" dirty="0" smtClean="0"/>
              <a:t>Mathematical foundations</a:t>
            </a:r>
          </a:p>
          <a:p>
            <a:pPr lvl="1"/>
            <a:r>
              <a:rPr lang="en-US" dirty="0" smtClean="0"/>
              <a:t>Algorithms </a:t>
            </a:r>
          </a:p>
          <a:p>
            <a:pPr lvl="1"/>
            <a:r>
              <a:rPr lang="en-US" dirty="0" smtClean="0"/>
              <a:t>Data challenges </a:t>
            </a:r>
          </a:p>
          <a:p>
            <a:pPr lvl="1"/>
            <a:r>
              <a:rPr lang="en-US" dirty="0" smtClean="0"/>
              <a:t>New statistical questions</a:t>
            </a:r>
          </a:p>
          <a:p>
            <a:pPr lvl="1"/>
            <a:r>
              <a:rPr lang="en-US" dirty="0" smtClean="0"/>
              <a:t>Avian </a:t>
            </a:r>
            <a:r>
              <a:rPr lang="en-US" dirty="0" err="1" smtClean="0"/>
              <a:t>Phylogenomics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290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Technique #2: Bin-and-Conquer?</a:t>
            </a:r>
            <a:endParaRPr lang="en-US" dirty="0"/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85799" y="2057398"/>
            <a:ext cx="7772401" cy="4143190"/>
          </a:xfrm>
          <a:ln>
            <a:noFill/>
          </a:ln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9600" dirty="0" smtClean="0">
                <a:cs typeface="Calibri"/>
              </a:rPr>
              <a:t>Assign genes </a:t>
            </a:r>
            <a:r>
              <a:rPr lang="en-US" sz="9600" dirty="0">
                <a:cs typeface="Calibri"/>
              </a:rPr>
              <a:t>to </a:t>
            </a:r>
            <a:r>
              <a:rPr lang="ja-JP" altLang="en-US" sz="9600" dirty="0">
                <a:cs typeface="Calibri"/>
              </a:rPr>
              <a:t>“</a:t>
            </a:r>
            <a:r>
              <a:rPr lang="en-US" sz="9600" dirty="0">
                <a:cs typeface="Calibri"/>
              </a:rPr>
              <a:t>bins</a:t>
            </a:r>
            <a:r>
              <a:rPr lang="ja-JP" altLang="en-US" sz="9600" dirty="0" smtClean="0">
                <a:cs typeface="Calibri"/>
              </a:rPr>
              <a:t>”</a:t>
            </a:r>
            <a:r>
              <a:rPr lang="en-US" altLang="ja-JP" sz="9600" dirty="0" smtClean="0">
                <a:cs typeface="Calibri"/>
              </a:rPr>
              <a:t>, creating “supergene alignments”</a:t>
            </a:r>
            <a:endParaRPr lang="en-US" sz="9600" dirty="0" smtClean="0"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9600" dirty="0">
              <a:cs typeface="Calibri"/>
            </a:endParaRPr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9600" dirty="0">
                <a:cs typeface="Calibri"/>
              </a:rPr>
              <a:t>Estimate trees on each supergene alignment </a:t>
            </a:r>
            <a:r>
              <a:rPr lang="en-US" sz="9600" dirty="0" smtClean="0">
                <a:cs typeface="Calibri"/>
              </a:rPr>
              <a:t>using maximum likelihood</a:t>
            </a:r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endParaRPr lang="en-US" sz="9600" dirty="0">
              <a:cs typeface="Calibri"/>
            </a:endParaRPr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9600" dirty="0" smtClean="0">
                <a:cs typeface="Calibri"/>
              </a:rPr>
              <a:t>Combine </a:t>
            </a:r>
            <a:r>
              <a:rPr lang="en-US" sz="9600" dirty="0">
                <a:cs typeface="Calibri"/>
              </a:rPr>
              <a:t>the supergene trees together using </a:t>
            </a:r>
            <a:r>
              <a:rPr lang="en-US" sz="9600" dirty="0" smtClean="0">
                <a:cs typeface="Calibri"/>
              </a:rPr>
              <a:t>a summary method</a:t>
            </a:r>
          </a:p>
          <a:p>
            <a:pPr marL="0" indent="0">
              <a:lnSpc>
                <a:spcPct val="90000"/>
              </a:lnSpc>
              <a:buNone/>
            </a:pPr>
            <a:endParaRPr lang="en-US" sz="9600" dirty="0" smtClean="0">
              <a:solidFill>
                <a:schemeClr val="bg1"/>
              </a:solidFill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9600" dirty="0" smtClean="0">
                <a:solidFill>
                  <a:schemeClr val="bg1"/>
                </a:solidFill>
                <a:cs typeface="Calibri"/>
              </a:rPr>
              <a:t>Variants:</a:t>
            </a:r>
          </a:p>
          <a:p>
            <a:pPr marL="0" indent="0">
              <a:lnSpc>
                <a:spcPct val="90000"/>
              </a:lnSpc>
              <a:buNone/>
            </a:pPr>
            <a:endParaRPr lang="en-US" sz="9600" dirty="0">
              <a:solidFill>
                <a:schemeClr val="bg1"/>
              </a:solidFill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9600" dirty="0" smtClean="0">
                <a:solidFill>
                  <a:schemeClr val="bg1"/>
                </a:solidFill>
                <a:cs typeface="Calibri"/>
              </a:rPr>
              <a:t>Naïve binning (</a:t>
            </a:r>
            <a:r>
              <a:rPr lang="en-US" sz="9600" dirty="0" err="1" smtClean="0">
                <a:solidFill>
                  <a:schemeClr val="bg1"/>
                </a:solidFill>
                <a:cs typeface="Calibri"/>
              </a:rPr>
              <a:t>Bayzid</a:t>
            </a:r>
            <a:r>
              <a:rPr lang="en-US" sz="9600" dirty="0" smtClean="0">
                <a:solidFill>
                  <a:schemeClr val="bg1"/>
                </a:solidFill>
                <a:cs typeface="Calibri"/>
              </a:rPr>
              <a:t> and Warnow, Bioinformatics 2013)</a:t>
            </a:r>
          </a:p>
          <a:p>
            <a:pPr>
              <a:lnSpc>
                <a:spcPct val="90000"/>
              </a:lnSpc>
            </a:pPr>
            <a:r>
              <a:rPr lang="en-US" sz="9600" dirty="0" smtClean="0">
                <a:solidFill>
                  <a:schemeClr val="bg1"/>
                </a:solidFill>
                <a:cs typeface="Calibri"/>
              </a:rPr>
              <a:t>Statistical binning (</a:t>
            </a:r>
            <a:r>
              <a:rPr lang="en-US" sz="9600" dirty="0" err="1" smtClean="0">
                <a:solidFill>
                  <a:schemeClr val="bg1"/>
                </a:solidFill>
                <a:cs typeface="Calibri"/>
              </a:rPr>
              <a:t>Mirarab</a:t>
            </a:r>
            <a:r>
              <a:rPr lang="en-US" sz="9600" dirty="0" smtClean="0">
                <a:solidFill>
                  <a:schemeClr val="bg1"/>
                </a:solidFill>
                <a:cs typeface="Calibri"/>
              </a:rPr>
              <a:t>, </a:t>
            </a:r>
            <a:r>
              <a:rPr lang="en-US" sz="9600" dirty="0" err="1" smtClean="0">
                <a:solidFill>
                  <a:schemeClr val="bg1"/>
                </a:solidFill>
                <a:cs typeface="Calibri"/>
              </a:rPr>
              <a:t>Bayzid</a:t>
            </a:r>
            <a:r>
              <a:rPr lang="en-US" sz="9600" dirty="0" smtClean="0">
                <a:solidFill>
                  <a:schemeClr val="bg1"/>
                </a:solidFill>
                <a:cs typeface="Calibri"/>
              </a:rPr>
              <a:t>, and Warnow, in preparation</a:t>
            </a:r>
            <a:r>
              <a:rPr lang="en-US" sz="9600" dirty="0" smtClean="0">
                <a:solidFill>
                  <a:schemeClr val="bg1"/>
                </a:solidFill>
              </a:rPr>
              <a:t>)  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785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Technique #2: Bin-and-Conquer?</a:t>
            </a:r>
            <a:endParaRPr lang="en-US" dirty="0"/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85799" y="2057398"/>
            <a:ext cx="7772401" cy="4143190"/>
          </a:xfrm>
          <a:ln>
            <a:noFill/>
          </a:ln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9600" dirty="0" smtClean="0">
                <a:cs typeface="Calibri"/>
              </a:rPr>
              <a:t>Assign genes </a:t>
            </a:r>
            <a:r>
              <a:rPr lang="en-US" sz="9600" dirty="0">
                <a:cs typeface="Calibri"/>
              </a:rPr>
              <a:t>to </a:t>
            </a:r>
            <a:r>
              <a:rPr lang="ja-JP" altLang="en-US" sz="9600" dirty="0">
                <a:cs typeface="Calibri"/>
              </a:rPr>
              <a:t>“</a:t>
            </a:r>
            <a:r>
              <a:rPr lang="en-US" sz="9600" dirty="0">
                <a:cs typeface="Calibri"/>
              </a:rPr>
              <a:t>bins</a:t>
            </a:r>
            <a:r>
              <a:rPr lang="ja-JP" altLang="en-US" sz="9600" dirty="0" smtClean="0">
                <a:cs typeface="Calibri"/>
              </a:rPr>
              <a:t>”</a:t>
            </a:r>
            <a:r>
              <a:rPr lang="en-US" altLang="ja-JP" sz="9600" dirty="0" smtClean="0">
                <a:cs typeface="Calibri"/>
              </a:rPr>
              <a:t>, creating “supergene alignments”</a:t>
            </a:r>
            <a:endParaRPr lang="en-US" sz="9600" dirty="0" smtClean="0"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9600" dirty="0">
              <a:cs typeface="Calibri"/>
            </a:endParaRPr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9600" dirty="0">
                <a:cs typeface="Calibri"/>
              </a:rPr>
              <a:t>Estimate trees on each supergene alignment </a:t>
            </a:r>
            <a:r>
              <a:rPr lang="en-US" sz="9600" dirty="0" smtClean="0">
                <a:cs typeface="Calibri"/>
              </a:rPr>
              <a:t>using maximum likelihood</a:t>
            </a:r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endParaRPr lang="en-US" sz="9600" dirty="0">
              <a:cs typeface="Calibri"/>
            </a:endParaRPr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9600" dirty="0" smtClean="0">
                <a:cs typeface="Calibri"/>
              </a:rPr>
              <a:t>Combine </a:t>
            </a:r>
            <a:r>
              <a:rPr lang="en-US" sz="9600" dirty="0">
                <a:cs typeface="Calibri"/>
              </a:rPr>
              <a:t>the supergene trees together using </a:t>
            </a:r>
            <a:r>
              <a:rPr lang="en-US" sz="9600" dirty="0" smtClean="0">
                <a:cs typeface="Calibri"/>
              </a:rPr>
              <a:t>a summary method</a:t>
            </a:r>
          </a:p>
          <a:p>
            <a:pPr marL="0" indent="0">
              <a:lnSpc>
                <a:spcPct val="90000"/>
              </a:lnSpc>
              <a:buNone/>
            </a:pPr>
            <a:endParaRPr lang="en-US" sz="9600" dirty="0" smtClean="0"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9600" dirty="0" smtClean="0">
                <a:cs typeface="Calibri"/>
              </a:rPr>
              <a:t>Variants:</a:t>
            </a:r>
          </a:p>
          <a:p>
            <a:pPr marL="0" indent="0">
              <a:lnSpc>
                <a:spcPct val="90000"/>
              </a:lnSpc>
              <a:buNone/>
            </a:pPr>
            <a:endParaRPr lang="en-US" sz="9600" dirty="0"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9600" dirty="0" smtClean="0">
                <a:cs typeface="Calibri"/>
              </a:rPr>
              <a:t>Naïve binning (</a:t>
            </a:r>
            <a:r>
              <a:rPr lang="en-US" sz="9600" dirty="0" err="1" smtClean="0">
                <a:cs typeface="Calibri"/>
              </a:rPr>
              <a:t>Bayzid</a:t>
            </a:r>
            <a:r>
              <a:rPr lang="en-US" sz="9600" dirty="0" smtClean="0">
                <a:cs typeface="Calibri"/>
              </a:rPr>
              <a:t> and Warnow, Bioinformatics 2013)</a:t>
            </a:r>
          </a:p>
          <a:p>
            <a:pPr>
              <a:lnSpc>
                <a:spcPct val="90000"/>
              </a:lnSpc>
            </a:pPr>
            <a:r>
              <a:rPr lang="en-US" sz="9600" dirty="0" smtClean="0">
                <a:cs typeface="Calibri"/>
              </a:rPr>
              <a:t>Statistical binning (</a:t>
            </a:r>
            <a:r>
              <a:rPr lang="en-US" sz="9600" dirty="0" err="1" smtClean="0">
                <a:cs typeface="Calibri"/>
              </a:rPr>
              <a:t>Mirarab</a:t>
            </a:r>
            <a:r>
              <a:rPr lang="en-US" sz="9600" dirty="0" smtClean="0">
                <a:cs typeface="Calibri"/>
              </a:rPr>
              <a:t>, </a:t>
            </a:r>
            <a:r>
              <a:rPr lang="en-US" sz="9600" dirty="0" err="1" smtClean="0">
                <a:cs typeface="Calibri"/>
              </a:rPr>
              <a:t>Bayzid</a:t>
            </a:r>
            <a:r>
              <a:rPr lang="en-US" sz="9600" dirty="0" smtClean="0">
                <a:cs typeface="Calibri"/>
              </a:rPr>
              <a:t>, and Warnow, in preparation</a:t>
            </a:r>
            <a:r>
              <a:rPr lang="en-US" sz="9600" dirty="0" smtClean="0"/>
              <a:t>) 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723083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Technique #2: Bin-and-Conquer?</a:t>
            </a:r>
            <a:endParaRPr lang="en-US" dirty="0"/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85799" y="2057398"/>
            <a:ext cx="7772401" cy="4143190"/>
          </a:xfrm>
          <a:ln>
            <a:noFill/>
          </a:ln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9600" dirty="0" smtClean="0">
                <a:cs typeface="Calibri"/>
              </a:rPr>
              <a:t>Assign genes </a:t>
            </a:r>
            <a:r>
              <a:rPr lang="en-US" sz="9600" dirty="0">
                <a:cs typeface="Calibri"/>
              </a:rPr>
              <a:t>to </a:t>
            </a:r>
            <a:r>
              <a:rPr lang="ja-JP" altLang="en-US" sz="9600" dirty="0">
                <a:cs typeface="Calibri"/>
              </a:rPr>
              <a:t>“</a:t>
            </a:r>
            <a:r>
              <a:rPr lang="en-US" sz="9600" dirty="0">
                <a:cs typeface="Calibri"/>
              </a:rPr>
              <a:t>bins</a:t>
            </a:r>
            <a:r>
              <a:rPr lang="ja-JP" altLang="en-US" sz="9600" dirty="0" smtClean="0">
                <a:cs typeface="Calibri"/>
              </a:rPr>
              <a:t>”</a:t>
            </a:r>
            <a:r>
              <a:rPr lang="en-US" altLang="ja-JP" sz="9600" dirty="0" smtClean="0">
                <a:cs typeface="Calibri"/>
              </a:rPr>
              <a:t>, creating “supergene alignments”</a:t>
            </a:r>
            <a:endParaRPr lang="en-US" sz="9600" dirty="0" smtClean="0"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9600" dirty="0">
              <a:cs typeface="Calibri"/>
            </a:endParaRPr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9600" dirty="0">
                <a:cs typeface="Calibri"/>
              </a:rPr>
              <a:t>Estimate trees on each supergene alignment </a:t>
            </a:r>
            <a:r>
              <a:rPr lang="en-US" sz="9600" dirty="0" smtClean="0">
                <a:cs typeface="Calibri"/>
              </a:rPr>
              <a:t>using maximum likelihood</a:t>
            </a:r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endParaRPr lang="en-US" sz="9600" dirty="0">
              <a:cs typeface="Calibri"/>
            </a:endParaRPr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9600" dirty="0" smtClean="0">
                <a:cs typeface="Calibri"/>
              </a:rPr>
              <a:t>Combine </a:t>
            </a:r>
            <a:r>
              <a:rPr lang="en-US" sz="9600" dirty="0">
                <a:cs typeface="Calibri"/>
              </a:rPr>
              <a:t>the supergene trees together using </a:t>
            </a:r>
            <a:r>
              <a:rPr lang="en-US" sz="9600" dirty="0" smtClean="0">
                <a:cs typeface="Calibri"/>
              </a:rPr>
              <a:t>a summary method</a:t>
            </a:r>
          </a:p>
          <a:p>
            <a:pPr marL="0" indent="0">
              <a:lnSpc>
                <a:spcPct val="90000"/>
              </a:lnSpc>
              <a:buNone/>
            </a:pPr>
            <a:endParaRPr lang="en-US" sz="9600" dirty="0" smtClean="0"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9600" dirty="0" smtClean="0">
                <a:cs typeface="Calibri"/>
              </a:rPr>
              <a:t>Variants:</a:t>
            </a:r>
          </a:p>
          <a:p>
            <a:pPr marL="0" indent="0">
              <a:lnSpc>
                <a:spcPct val="90000"/>
              </a:lnSpc>
              <a:buNone/>
            </a:pPr>
            <a:endParaRPr lang="en-US" sz="9600" dirty="0"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9600" dirty="0" smtClean="0">
                <a:solidFill>
                  <a:srgbClr val="0000FF"/>
                </a:solidFill>
                <a:cs typeface="Calibri"/>
              </a:rPr>
              <a:t>Naïve binning (</a:t>
            </a:r>
            <a:r>
              <a:rPr lang="en-US" sz="9600" dirty="0" err="1" smtClean="0">
                <a:solidFill>
                  <a:srgbClr val="0000FF"/>
                </a:solidFill>
                <a:cs typeface="Calibri"/>
              </a:rPr>
              <a:t>Bayzid</a:t>
            </a:r>
            <a:r>
              <a:rPr lang="en-US" sz="9600" dirty="0" smtClean="0">
                <a:solidFill>
                  <a:srgbClr val="0000FF"/>
                </a:solidFill>
                <a:cs typeface="Calibri"/>
              </a:rPr>
              <a:t> and Warnow, Bioinformatics 2013)</a:t>
            </a:r>
          </a:p>
          <a:p>
            <a:pPr>
              <a:lnSpc>
                <a:spcPct val="90000"/>
              </a:lnSpc>
            </a:pPr>
            <a:r>
              <a:rPr lang="en-US" sz="9600" dirty="0" smtClean="0">
                <a:cs typeface="Calibri"/>
              </a:rPr>
              <a:t>Statistical binning (</a:t>
            </a:r>
            <a:r>
              <a:rPr lang="en-US" sz="9600" dirty="0" err="1" smtClean="0">
                <a:cs typeface="Calibri"/>
              </a:rPr>
              <a:t>Mirarab</a:t>
            </a:r>
            <a:r>
              <a:rPr lang="en-US" sz="9600" dirty="0" smtClean="0">
                <a:cs typeface="Calibri"/>
              </a:rPr>
              <a:t>, </a:t>
            </a:r>
            <a:r>
              <a:rPr lang="en-US" sz="9600" dirty="0" err="1" smtClean="0">
                <a:cs typeface="Calibri"/>
              </a:rPr>
              <a:t>Bayzid</a:t>
            </a:r>
            <a:r>
              <a:rPr lang="en-US" sz="9600" dirty="0" smtClean="0">
                <a:cs typeface="Calibri"/>
              </a:rPr>
              <a:t>, and Warnow, in preparation</a:t>
            </a:r>
            <a:r>
              <a:rPr lang="en-US" sz="9600" dirty="0" smtClean="0"/>
              <a:t>) 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36767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46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11-taxon </a:t>
            </a:r>
            <a:r>
              <a:rPr lang="en-US" dirty="0" smtClean="0"/>
              <a:t>50-gene </a:t>
            </a:r>
            <a:r>
              <a:rPr lang="en-US" dirty="0" err="1" smtClean="0"/>
              <a:t>weakILS</a:t>
            </a:r>
            <a:r>
              <a:rPr lang="en-US" dirty="0" smtClean="0"/>
              <a:t> datasets</a:t>
            </a:r>
            <a:endParaRPr lang="en-US" dirty="0"/>
          </a:p>
        </p:txBody>
      </p:sp>
      <p:pic>
        <p:nvPicPr>
          <p:cNvPr id="3" name="Picture 2" descr="11_50-strong-exp3-cluster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700" y="1693016"/>
            <a:ext cx="6172182" cy="395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415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4"/>
            <a:ext cx="8229600" cy="1143000"/>
          </a:xfrm>
        </p:spPr>
        <p:txBody>
          <a:bodyPr/>
          <a:lstStyle/>
          <a:p>
            <a:r>
              <a:rPr lang="en-US" dirty="0" smtClean="0"/>
              <a:t>11-taxon </a:t>
            </a:r>
            <a:r>
              <a:rPr lang="en-US" dirty="0" err="1" smtClean="0"/>
              <a:t>strongILS</a:t>
            </a:r>
            <a:r>
              <a:rPr lang="en-US" dirty="0" smtClean="0"/>
              <a:t> with 50 genes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790166" y="3801924"/>
            <a:ext cx="459017" cy="8414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11_50-strong-exp3-clustered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" b="842"/>
          <a:stretch>
            <a:fillRect/>
          </a:stretch>
        </p:blipFill>
        <p:spPr>
          <a:xfrm>
            <a:off x="457201" y="1417639"/>
            <a:ext cx="7319108" cy="4613796"/>
          </a:xfrm>
        </p:spPr>
      </p:pic>
      <p:sp>
        <p:nvSpPr>
          <p:cNvPr id="10" name="Rounded Rectangle 9"/>
          <p:cNvSpPr/>
          <p:nvPr/>
        </p:nvSpPr>
        <p:spPr>
          <a:xfrm>
            <a:off x="1591258" y="3933756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73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17"/>
            <a:ext cx="8229600" cy="1143000"/>
          </a:xfrm>
        </p:spPr>
        <p:txBody>
          <a:bodyPr/>
          <a:lstStyle/>
          <a:p>
            <a:r>
              <a:rPr lang="en-US" dirty="0" smtClean="0"/>
              <a:t>11-taxon </a:t>
            </a:r>
            <a:r>
              <a:rPr lang="en-US" dirty="0" err="1" smtClean="0"/>
              <a:t>strongILS</a:t>
            </a:r>
            <a:r>
              <a:rPr lang="en-US" dirty="0" smtClean="0"/>
              <a:t> with 100 genes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98363" y="5125345"/>
            <a:ext cx="914400" cy="9702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11_100-strong-exp3-clustered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" r="251"/>
          <a:stretch>
            <a:fillRect/>
          </a:stretch>
        </p:blipFill>
        <p:spPr>
          <a:xfrm>
            <a:off x="654885" y="1261335"/>
            <a:ext cx="7006083" cy="4473417"/>
          </a:xfrm>
        </p:spPr>
      </p:pic>
      <p:sp>
        <p:nvSpPr>
          <p:cNvPr id="3" name="TextBox 2"/>
          <p:cNvSpPr txBox="1"/>
          <p:nvPr/>
        </p:nvSpPr>
        <p:spPr>
          <a:xfrm>
            <a:off x="1178503" y="5895466"/>
            <a:ext cx="647552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*BEAST did not converge on these datasets, even with 150 hours. </a:t>
            </a:r>
          </a:p>
          <a:p>
            <a:r>
              <a:rPr lang="en-US" dirty="0" smtClean="0"/>
              <a:t>With binning, it converged in 10 hours.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465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Technique #2: Bin-and-Conquer?</a:t>
            </a:r>
            <a:endParaRPr lang="en-US" dirty="0"/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85799" y="2057398"/>
            <a:ext cx="7772401" cy="4143190"/>
          </a:xfrm>
          <a:ln>
            <a:noFill/>
          </a:ln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9600" dirty="0" smtClean="0">
                <a:cs typeface="Calibri"/>
              </a:rPr>
              <a:t>Assign genes </a:t>
            </a:r>
            <a:r>
              <a:rPr lang="en-US" sz="9600" dirty="0">
                <a:cs typeface="Calibri"/>
              </a:rPr>
              <a:t>to </a:t>
            </a:r>
            <a:r>
              <a:rPr lang="ja-JP" altLang="en-US" sz="9600" dirty="0">
                <a:cs typeface="Calibri"/>
              </a:rPr>
              <a:t>“</a:t>
            </a:r>
            <a:r>
              <a:rPr lang="en-US" sz="9600" dirty="0">
                <a:cs typeface="Calibri"/>
              </a:rPr>
              <a:t>bins</a:t>
            </a:r>
            <a:r>
              <a:rPr lang="ja-JP" altLang="en-US" sz="9600" dirty="0" smtClean="0">
                <a:cs typeface="Calibri"/>
              </a:rPr>
              <a:t>”</a:t>
            </a:r>
            <a:r>
              <a:rPr lang="en-US" altLang="ja-JP" sz="9600" dirty="0" smtClean="0">
                <a:cs typeface="Calibri"/>
              </a:rPr>
              <a:t>, creating “supergene alignments”</a:t>
            </a:r>
            <a:endParaRPr lang="en-US" sz="9600" dirty="0" smtClean="0"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9600" dirty="0">
              <a:cs typeface="Calibri"/>
            </a:endParaRPr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9600" dirty="0">
                <a:cs typeface="Calibri"/>
              </a:rPr>
              <a:t>Estimate trees on each supergene alignment </a:t>
            </a:r>
            <a:r>
              <a:rPr lang="en-US" sz="9600" dirty="0" smtClean="0">
                <a:cs typeface="Calibri"/>
              </a:rPr>
              <a:t>using maximum likelihood</a:t>
            </a:r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endParaRPr lang="en-US" sz="9600" dirty="0">
              <a:cs typeface="Calibri"/>
            </a:endParaRPr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9600" dirty="0" smtClean="0">
                <a:cs typeface="Calibri"/>
              </a:rPr>
              <a:t>Combine </a:t>
            </a:r>
            <a:r>
              <a:rPr lang="en-US" sz="9600" dirty="0">
                <a:cs typeface="Calibri"/>
              </a:rPr>
              <a:t>the supergene trees together using </a:t>
            </a:r>
            <a:r>
              <a:rPr lang="en-US" sz="9600" dirty="0" smtClean="0">
                <a:cs typeface="Calibri"/>
              </a:rPr>
              <a:t>a summary method</a:t>
            </a:r>
          </a:p>
          <a:p>
            <a:pPr marL="0" indent="0">
              <a:lnSpc>
                <a:spcPct val="90000"/>
              </a:lnSpc>
              <a:buNone/>
            </a:pPr>
            <a:endParaRPr lang="en-US" sz="9600" dirty="0" smtClean="0"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9600" dirty="0" smtClean="0">
                <a:cs typeface="Calibri"/>
              </a:rPr>
              <a:t>Variants:</a:t>
            </a:r>
          </a:p>
          <a:p>
            <a:pPr marL="0" indent="0">
              <a:lnSpc>
                <a:spcPct val="90000"/>
              </a:lnSpc>
              <a:buNone/>
            </a:pPr>
            <a:endParaRPr lang="en-US" sz="9600" dirty="0"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9600" dirty="0" smtClean="0">
                <a:cs typeface="Calibri"/>
              </a:rPr>
              <a:t>Naïve binning (</a:t>
            </a:r>
            <a:r>
              <a:rPr lang="en-US" sz="9600" dirty="0" err="1" smtClean="0">
                <a:cs typeface="Calibri"/>
              </a:rPr>
              <a:t>Bayzid</a:t>
            </a:r>
            <a:r>
              <a:rPr lang="en-US" sz="9600" dirty="0" smtClean="0">
                <a:cs typeface="Calibri"/>
              </a:rPr>
              <a:t> and Warnow, Bioinformatics 2013)</a:t>
            </a:r>
          </a:p>
          <a:p>
            <a:pPr>
              <a:lnSpc>
                <a:spcPct val="90000"/>
              </a:lnSpc>
            </a:pPr>
            <a:r>
              <a:rPr lang="en-US" sz="9600" dirty="0" smtClean="0">
                <a:solidFill>
                  <a:srgbClr val="0000FF"/>
                </a:solidFill>
                <a:cs typeface="Calibri"/>
              </a:rPr>
              <a:t>Statistical binning (</a:t>
            </a:r>
            <a:r>
              <a:rPr lang="en-US" sz="9600" dirty="0" err="1" smtClean="0">
                <a:solidFill>
                  <a:srgbClr val="0000FF"/>
                </a:solidFill>
                <a:cs typeface="Calibri"/>
              </a:rPr>
              <a:t>Mirarab</a:t>
            </a:r>
            <a:r>
              <a:rPr lang="en-US" sz="9600" dirty="0" smtClean="0">
                <a:solidFill>
                  <a:srgbClr val="0000FF"/>
                </a:solidFill>
                <a:cs typeface="Calibri"/>
              </a:rPr>
              <a:t>, </a:t>
            </a:r>
            <a:r>
              <a:rPr lang="en-US" sz="9600" dirty="0" err="1" smtClean="0">
                <a:solidFill>
                  <a:srgbClr val="0000FF"/>
                </a:solidFill>
                <a:cs typeface="Calibri"/>
              </a:rPr>
              <a:t>Bayzid</a:t>
            </a:r>
            <a:r>
              <a:rPr lang="en-US" sz="9600" dirty="0" smtClean="0">
                <a:solidFill>
                  <a:srgbClr val="0000FF"/>
                </a:solidFill>
                <a:cs typeface="Calibri"/>
              </a:rPr>
              <a:t>, and Warnow, in preparation</a:t>
            </a:r>
            <a:r>
              <a:rPr lang="en-US" sz="9600" dirty="0" smtClean="0">
                <a:solidFill>
                  <a:srgbClr val="0000FF"/>
                </a:solidFill>
              </a:rPr>
              <a:t>)  </a:t>
            </a:r>
            <a:endParaRPr lang="en-US" sz="9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298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Statistical binning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340625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Input: estimated gene trees with bootstrap support, and minimum </a:t>
            </a:r>
            <a:r>
              <a:rPr lang="en-US" dirty="0" smtClean="0">
                <a:solidFill>
                  <a:srgbClr val="0000FF"/>
                </a:solidFill>
              </a:rPr>
              <a:t>support threshold t</a:t>
            </a: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/>
              <a:t>Output: partition of the estimated gene trees into sets, so that no two gene trees in the same set are strongly incompatible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Vertex coloring problem (NP-hard),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but good heuristics are available (e.g., </a:t>
            </a:r>
            <a:r>
              <a:rPr lang="en-US" dirty="0" err="1" smtClean="0">
                <a:solidFill>
                  <a:schemeClr val="bg1"/>
                </a:solidFill>
              </a:rPr>
              <a:t>Brelaz</a:t>
            </a:r>
            <a:r>
              <a:rPr lang="en-US" dirty="0" smtClean="0">
                <a:solidFill>
                  <a:schemeClr val="bg1"/>
                </a:solidFill>
              </a:rPr>
              <a:t> 1979)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However, for statistical inference reasons, we need balanced vertex color classes</a:t>
            </a: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520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Statistical binning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340625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Input: estimated gene trees with bootstrap support, and minimum </a:t>
            </a:r>
            <a:r>
              <a:rPr lang="en-US" dirty="0" smtClean="0">
                <a:solidFill>
                  <a:srgbClr val="0000FF"/>
                </a:solidFill>
              </a:rPr>
              <a:t>support threshold t</a:t>
            </a: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/>
              <a:t>Output: partition of the estimated gene trees into sets, so that no two gene trees in the same set are strongly incompatible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Vertex coloring problem (NP-hard), 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but good heuristics are available (e.g., </a:t>
            </a:r>
            <a:r>
              <a:rPr lang="en-US" dirty="0" err="1" smtClean="0">
                <a:solidFill>
                  <a:srgbClr val="0000FF"/>
                </a:solidFill>
              </a:rPr>
              <a:t>Brélaz</a:t>
            </a:r>
            <a:r>
              <a:rPr lang="en-US" dirty="0" smtClean="0">
                <a:solidFill>
                  <a:srgbClr val="0000FF"/>
                </a:solidFill>
              </a:rPr>
              <a:t> 1979)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However, for statistical inference reasons, we need balanced vertex color classes</a:t>
            </a: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854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2"/>
          <p:cNvSpPr/>
          <p:nvPr/>
        </p:nvSpPr>
        <p:spPr>
          <a:xfrm>
            <a:off x="866186" y="1675374"/>
            <a:ext cx="7306638" cy="343450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Balanced Statistical Binning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53472" y="5468473"/>
            <a:ext cx="5924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Mirarab</a:t>
            </a:r>
            <a:r>
              <a:rPr lang="en-US" dirty="0" smtClean="0"/>
              <a:t>, </a:t>
            </a:r>
            <a:r>
              <a:rPr lang="en-US" dirty="0" err="1" smtClean="0"/>
              <a:t>Bayzid</a:t>
            </a:r>
            <a:r>
              <a:rPr lang="en-US" dirty="0" smtClean="0"/>
              <a:t>, and Warnow, in preparation </a:t>
            </a:r>
          </a:p>
          <a:p>
            <a:r>
              <a:rPr lang="en-US" dirty="0" smtClean="0"/>
              <a:t>Modification of </a:t>
            </a:r>
            <a:r>
              <a:rPr lang="en-US" dirty="0" err="1" smtClean="0"/>
              <a:t>Brélaz</a:t>
            </a:r>
            <a:r>
              <a:rPr lang="en-US" dirty="0" smtClean="0"/>
              <a:t> Heuristic for minimum vertex coloring.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299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model tree </a:t>
            </a:r>
            <a:r>
              <a:rPr lang="en-US" dirty="0" smtClean="0">
                <a:solidFill>
                  <a:srgbClr val="0000FF"/>
                </a:solidFill>
              </a:rPr>
              <a:t>identifiable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Which estimation methods are </a:t>
            </a:r>
            <a:r>
              <a:rPr lang="en-US" dirty="0" smtClean="0">
                <a:solidFill>
                  <a:srgbClr val="0000FF"/>
                </a:solidFill>
              </a:rPr>
              <a:t>statistically consistent </a:t>
            </a:r>
            <a:r>
              <a:rPr lang="en-US" dirty="0" smtClean="0"/>
              <a:t>under this model?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How much data </a:t>
            </a:r>
            <a:r>
              <a:rPr lang="en-US" dirty="0" smtClean="0"/>
              <a:t>does the method need to estimate the model tree correctly (with high probability)?</a:t>
            </a:r>
          </a:p>
          <a:p>
            <a:r>
              <a:rPr lang="en-US" dirty="0" smtClean="0"/>
              <a:t>What is the </a:t>
            </a:r>
            <a:r>
              <a:rPr lang="en-US" dirty="0" smtClean="0">
                <a:solidFill>
                  <a:srgbClr val="0000FF"/>
                </a:solidFill>
              </a:rPr>
              <a:t>empirical performance </a:t>
            </a:r>
            <a:r>
              <a:rPr lang="en-US" dirty="0" smtClean="0"/>
              <a:t>of the method on data?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08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Bin-and-Conquer?</a:t>
            </a:r>
            <a:endParaRPr lang="en-US" b="1" dirty="0"/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85800" y="2057399"/>
            <a:ext cx="8081424" cy="3940004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6500" dirty="0" smtClean="0"/>
              <a:t>Assign genes </a:t>
            </a:r>
            <a:r>
              <a:rPr lang="en-US" sz="6500" dirty="0"/>
              <a:t>to </a:t>
            </a:r>
            <a:r>
              <a:rPr lang="ja-JP" altLang="en-US" sz="6500" dirty="0"/>
              <a:t>“</a:t>
            </a:r>
            <a:r>
              <a:rPr lang="en-US" sz="6500" dirty="0"/>
              <a:t>bins</a:t>
            </a:r>
            <a:r>
              <a:rPr lang="ja-JP" altLang="en-US" sz="6500" dirty="0" smtClean="0"/>
              <a:t>”</a:t>
            </a:r>
            <a:r>
              <a:rPr lang="en-US" altLang="ja-JP" sz="6500" dirty="0" smtClean="0"/>
              <a:t> </a:t>
            </a:r>
            <a:r>
              <a:rPr lang="en-US" altLang="ja-JP" sz="6500" b="1" dirty="0" smtClean="0">
                <a:solidFill>
                  <a:srgbClr val="0000FF"/>
                </a:solidFill>
              </a:rPr>
              <a:t>(</a:t>
            </a:r>
            <a:r>
              <a:rPr lang="en-US" altLang="ja-JP" sz="6500" b="1" i="1" dirty="0" smtClean="0">
                <a:solidFill>
                  <a:srgbClr val="0000FF"/>
                </a:solidFill>
              </a:rPr>
              <a:t>randomly</a:t>
            </a:r>
            <a:r>
              <a:rPr lang="en-US" altLang="ja-JP" sz="6500" b="1" dirty="0" smtClean="0">
                <a:solidFill>
                  <a:srgbClr val="0000FF"/>
                </a:solidFill>
              </a:rPr>
              <a:t>)</a:t>
            </a:r>
            <a:endParaRPr lang="en-US" sz="6500" b="1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6500" dirty="0"/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6500" dirty="0"/>
              <a:t>Estimate trees on each supergene alignment </a:t>
            </a:r>
            <a:r>
              <a:rPr lang="en-US" sz="6500" dirty="0" smtClean="0"/>
              <a:t>using ML</a:t>
            </a:r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endParaRPr lang="en-US" sz="6500" dirty="0"/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6500" dirty="0" smtClean="0"/>
              <a:t>Combine </a:t>
            </a:r>
            <a:r>
              <a:rPr lang="en-US" sz="6500" dirty="0"/>
              <a:t>the supergene trees together using </a:t>
            </a:r>
            <a:r>
              <a:rPr lang="en-US" sz="6500" dirty="0" smtClean="0"/>
              <a:t>a summary method (</a:t>
            </a:r>
            <a:r>
              <a:rPr lang="en-US" sz="6500" dirty="0"/>
              <a:t>e.g., MP-EST, </a:t>
            </a:r>
            <a:r>
              <a:rPr lang="en-US" sz="6500" dirty="0" err="1" smtClean="0"/>
              <a:t>BUCKy</a:t>
            </a:r>
            <a:r>
              <a:rPr lang="en-US" sz="6500" dirty="0" smtClean="0"/>
              <a:t>, etc.),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6500" i="1" dirty="0"/>
              <a:t>	</a:t>
            </a:r>
            <a:r>
              <a:rPr lang="en-US" sz="6500" i="1" dirty="0" smtClean="0"/>
              <a:t>		or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6500" i="1" dirty="0" smtClean="0"/>
              <a:t>	 </a:t>
            </a:r>
            <a:r>
              <a:rPr lang="en-US" sz="6500" dirty="0" smtClean="0"/>
              <a:t>Run </a:t>
            </a:r>
            <a:r>
              <a:rPr lang="en-US" sz="6500" dirty="0"/>
              <a:t>*BEAST on the new supergene alignments.  </a:t>
            </a:r>
            <a:endParaRPr lang="en-US" sz="6500" dirty="0" smtClean="0"/>
          </a:p>
          <a:p>
            <a:pPr marL="0" indent="0">
              <a:lnSpc>
                <a:spcPct val="90000"/>
              </a:lnSpc>
              <a:buNone/>
            </a:pPr>
            <a:endParaRPr lang="en-US" sz="65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6500" b="1" dirty="0" smtClean="0">
                <a:solidFill>
                  <a:srgbClr val="0000FF"/>
                </a:solidFill>
              </a:rPr>
              <a:t>We call this technique “naïve binning”.</a:t>
            </a:r>
            <a:endParaRPr lang="en-US" sz="65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205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Statistical binning vs. </a:t>
            </a:r>
            <a:r>
              <a:rPr lang="en-US" dirty="0" err="1" smtClean="0"/>
              <a:t>unbinned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591258" y="4973532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7693" y="5900081"/>
            <a:ext cx="8511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Mirarab</a:t>
            </a:r>
            <a:r>
              <a:rPr lang="en-US" dirty="0" smtClean="0"/>
              <a:t>, et al. in preparation</a:t>
            </a:r>
          </a:p>
          <a:p>
            <a:r>
              <a:rPr lang="en-US" dirty="0" smtClean="0"/>
              <a:t>Datasets: 11-taxon </a:t>
            </a:r>
            <a:r>
              <a:rPr lang="en-US" dirty="0" err="1" smtClean="0"/>
              <a:t>strongILS</a:t>
            </a:r>
            <a:r>
              <a:rPr lang="en-US" dirty="0" smtClean="0"/>
              <a:t> datasets with 50 genes, Chung and </a:t>
            </a:r>
            <a:r>
              <a:rPr lang="en-US" dirty="0" err="1"/>
              <a:t>Ané</a:t>
            </a:r>
            <a:r>
              <a:rPr lang="en-US" dirty="0"/>
              <a:t>,  </a:t>
            </a:r>
            <a:r>
              <a:rPr lang="en-US" dirty="0" smtClean="0"/>
              <a:t>Systematic Biology</a:t>
            </a:r>
            <a:endParaRPr lang="en-US" dirty="0"/>
          </a:p>
        </p:txBody>
      </p:sp>
      <p:pic>
        <p:nvPicPr>
          <p:cNvPr id="4" name="Picture 3" descr="11_50-strong-stat-binn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72" y="1729320"/>
            <a:ext cx="7747938" cy="34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3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88712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Naïve binning improved the accuracy of summary methods such as MP-EST, </a:t>
            </a:r>
            <a:r>
              <a:rPr lang="en-US" dirty="0" err="1" smtClean="0"/>
              <a:t>BUCKy</a:t>
            </a:r>
            <a:r>
              <a:rPr lang="en-US" dirty="0" smtClean="0"/>
              <a:t>, etc.</a:t>
            </a:r>
          </a:p>
          <a:p>
            <a:endParaRPr lang="en-US" dirty="0" smtClean="0"/>
          </a:p>
          <a:p>
            <a:r>
              <a:rPr lang="en-US" dirty="0"/>
              <a:t>N</a:t>
            </a:r>
            <a:r>
              <a:rPr lang="en-US" dirty="0" smtClean="0"/>
              <a:t>aïve binning did not impact the accuracy of *BEAST, but did speed it up – dramatically (150 hours without bins and 10 hours with bins).</a:t>
            </a:r>
          </a:p>
          <a:p>
            <a:endParaRPr lang="en-US" dirty="0" smtClean="0"/>
          </a:p>
          <a:p>
            <a:r>
              <a:rPr lang="en-US" dirty="0" smtClean="0"/>
              <a:t>Concatenation often has better accuracy than the statistically consistent methods.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065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Avian Phylogenomics Project</a:t>
            </a:r>
          </a:p>
        </p:txBody>
      </p:sp>
      <p:pic>
        <p:nvPicPr>
          <p:cNvPr id="217092" name="Picture 4" descr="Erich Jarvis Grey Letter 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209800"/>
            <a:ext cx="1426169" cy="80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095" name="Picture 7" descr="guoj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505" y="2242720"/>
            <a:ext cx="642734" cy="77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096" name="Text Box 8"/>
          <p:cNvSpPr txBox="1"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7772400" cy="4114800"/>
          </a:xfrm>
          <a:noFill/>
          <a:ln/>
        </p:spPr>
        <p:txBody>
          <a:bodyPr/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 smtClean="0"/>
              <a:t>E </a:t>
            </a:r>
            <a:r>
              <a:rPr lang="en-US" sz="1600" dirty="0"/>
              <a:t>Jarvis,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/>
              <a:t>HHMI</a:t>
            </a:r>
            <a:endParaRPr lang="en-US" sz="2400" dirty="0"/>
          </a:p>
        </p:txBody>
      </p:sp>
      <p:sp>
        <p:nvSpPr>
          <p:cNvPr id="217097" name="Text Box 9"/>
          <p:cNvSpPr txBox="1">
            <a:spLocks noChangeArrowheads="1"/>
          </p:cNvSpPr>
          <p:nvPr/>
        </p:nvSpPr>
        <p:spPr bwMode="auto">
          <a:xfrm>
            <a:off x="3736971" y="1568917"/>
            <a:ext cx="103345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G </a:t>
            </a:r>
            <a:r>
              <a:rPr lang="en-US" sz="1600" dirty="0"/>
              <a:t>Zhang, </a:t>
            </a:r>
          </a:p>
          <a:p>
            <a:r>
              <a:rPr lang="en-US" sz="1600" dirty="0"/>
              <a:t>BGI</a:t>
            </a:r>
          </a:p>
        </p:txBody>
      </p:sp>
      <p:pic>
        <p:nvPicPr>
          <p:cNvPr id="217099" name="Picture 11" descr="tom gilbe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378" y="2227979"/>
            <a:ext cx="804201" cy="80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00" name="Text Box 12"/>
          <p:cNvSpPr txBox="1">
            <a:spLocks noChangeArrowheads="1"/>
          </p:cNvSpPr>
          <p:nvPr/>
        </p:nvSpPr>
        <p:spPr bwMode="auto">
          <a:xfrm>
            <a:off x="1914060" y="1554598"/>
            <a:ext cx="13477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MTP Gilbert,</a:t>
            </a:r>
          </a:p>
          <a:p>
            <a:r>
              <a:rPr lang="en-US" sz="1600" dirty="0"/>
              <a:t>Copenhagen</a:t>
            </a:r>
            <a:endParaRPr lang="en-US" sz="1800" dirty="0"/>
          </a:p>
        </p:txBody>
      </p:sp>
      <p:pic>
        <p:nvPicPr>
          <p:cNvPr id="217101" name="Picture 13" descr="siavas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51" y="2249644"/>
            <a:ext cx="768512" cy="76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102" name="Picture 14" descr="warno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573" y="2249644"/>
            <a:ext cx="669994" cy="76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03" name="Text Box 15"/>
          <p:cNvSpPr txBox="1">
            <a:spLocks noChangeArrowheads="1"/>
          </p:cNvSpPr>
          <p:nvPr/>
        </p:nvSpPr>
        <p:spPr bwMode="auto">
          <a:xfrm>
            <a:off x="6563646" y="1572840"/>
            <a:ext cx="2327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S. </a:t>
            </a:r>
            <a:r>
              <a:rPr lang="en-US" sz="1600" dirty="0" err="1" smtClean="0"/>
              <a:t>Mirarab</a:t>
            </a:r>
            <a:r>
              <a:rPr lang="en-US" sz="1600" dirty="0" smtClean="0"/>
              <a:t>   Md</a:t>
            </a:r>
            <a:r>
              <a:rPr lang="en-US" sz="1600" dirty="0"/>
              <a:t>. S. </a:t>
            </a:r>
            <a:r>
              <a:rPr lang="en-US" sz="1600" dirty="0" err="1"/>
              <a:t>Bayzid</a:t>
            </a:r>
            <a:r>
              <a:rPr lang="en-US" sz="1600" dirty="0"/>
              <a:t>, UT-</a:t>
            </a:r>
            <a:r>
              <a:rPr lang="en-US" sz="1600" dirty="0" smtClean="0"/>
              <a:t>Austin        UT-Austin</a:t>
            </a:r>
            <a:endParaRPr lang="en-US" dirty="0"/>
          </a:p>
        </p:txBody>
      </p:sp>
      <p:pic>
        <p:nvPicPr>
          <p:cNvPr id="2" name="Picture 1" descr="bayzid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75" y="2242720"/>
            <a:ext cx="726848" cy="7894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0559" y="1565368"/>
            <a:ext cx="1212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T. Warnow</a:t>
            </a:r>
          </a:p>
          <a:p>
            <a:r>
              <a:rPr lang="en-US" dirty="0" smtClean="0"/>
              <a:t>UT-Austin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60653" y="3365890"/>
            <a:ext cx="3156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Plus many many other people…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20040000">
            <a:off x="975975" y="1905904"/>
            <a:ext cx="6812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Gene Tree Incongruence</a:t>
            </a:r>
          </a:p>
          <a:p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336550" y="4285205"/>
            <a:ext cx="88900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Strong evidence for substantial ILS, suggesting need for 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coalescent-based species tree estimation.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But MP-EST on full set of 14,000 gene trees was considered 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unreliable, due to poorly estimated exon trees (very low phylogenetic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signal in exon sequence alignments).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100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Avian Phylogeny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GTRGAMMA Maximum likelihood analysis (</a:t>
            </a:r>
            <a:r>
              <a:rPr lang="en-US" dirty="0" err="1" smtClean="0">
                <a:solidFill>
                  <a:srgbClr val="0000FF"/>
                </a:solidFill>
              </a:rPr>
              <a:t>RAxML</a:t>
            </a:r>
            <a:r>
              <a:rPr lang="en-US" dirty="0" smtClean="0">
                <a:solidFill>
                  <a:srgbClr val="0000FF"/>
                </a:solidFill>
              </a:rPr>
              <a:t>) of  37 million </a:t>
            </a:r>
            <a:r>
              <a:rPr lang="en-US" dirty="0" err="1" smtClean="0">
                <a:solidFill>
                  <a:srgbClr val="0000FF"/>
                </a:solidFill>
              </a:rPr>
              <a:t>basepair</a:t>
            </a:r>
            <a:r>
              <a:rPr lang="en-US" dirty="0" smtClean="0">
                <a:solidFill>
                  <a:srgbClr val="0000FF"/>
                </a:solidFill>
              </a:rPr>
              <a:t> alignment </a:t>
            </a:r>
            <a:r>
              <a:rPr lang="en-US" dirty="0" smtClean="0"/>
              <a:t>(exons, introns, UCEs)  – highly resolved tree with near 100% bootstrap support. </a:t>
            </a:r>
          </a:p>
          <a:p>
            <a:endParaRPr lang="en-US" dirty="0" smtClean="0"/>
          </a:p>
          <a:p>
            <a:r>
              <a:rPr lang="en-US" dirty="0" smtClean="0"/>
              <a:t>More than </a:t>
            </a:r>
            <a:r>
              <a:rPr lang="en-US" dirty="0" smtClean="0">
                <a:solidFill>
                  <a:srgbClr val="FF0000"/>
                </a:solidFill>
              </a:rPr>
              <a:t>17 years of compute time, </a:t>
            </a:r>
            <a:r>
              <a:rPr lang="en-US" dirty="0" smtClean="0"/>
              <a:t>and used 256 GB.  Run at HPC centers.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Unbinned</a:t>
            </a:r>
            <a:r>
              <a:rPr lang="en-US" dirty="0" smtClean="0">
                <a:solidFill>
                  <a:schemeClr val="bg1"/>
                </a:solidFill>
              </a:rPr>
              <a:t> MP-EST on 14000+ genes: highly incongruent with the concatenated maximum likelihood analysis, poor bootstrap support.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Statistical binning version of MP-EST on 14000+ gene trees – highly resolved tree, largely congruent with the concatenated analysis, good bootstrap support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Statistical binning: faster than concatenated analysis, highly parallelized.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8009" y="6126163"/>
            <a:ext cx="4336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Avian </a:t>
            </a:r>
            <a:r>
              <a:rPr lang="en-US" dirty="0" err="1" smtClean="0"/>
              <a:t>Phylogenomics</a:t>
            </a:r>
            <a:r>
              <a:rPr lang="en-US" dirty="0" smtClean="0"/>
              <a:t> Project, in preparation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009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Avian Phylogeny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GTRGAMMA Maximum likelihood analysis (</a:t>
            </a:r>
            <a:r>
              <a:rPr lang="en-US" dirty="0" err="1" smtClean="0">
                <a:solidFill>
                  <a:srgbClr val="0000FF"/>
                </a:solidFill>
              </a:rPr>
              <a:t>RAxML</a:t>
            </a:r>
            <a:r>
              <a:rPr lang="en-US" dirty="0" smtClean="0">
                <a:solidFill>
                  <a:srgbClr val="0000FF"/>
                </a:solidFill>
              </a:rPr>
              <a:t>) of  37 million </a:t>
            </a:r>
            <a:r>
              <a:rPr lang="en-US" dirty="0" err="1" smtClean="0">
                <a:solidFill>
                  <a:srgbClr val="0000FF"/>
                </a:solidFill>
              </a:rPr>
              <a:t>basepair</a:t>
            </a:r>
            <a:r>
              <a:rPr lang="en-US" dirty="0" smtClean="0">
                <a:solidFill>
                  <a:srgbClr val="0000FF"/>
                </a:solidFill>
              </a:rPr>
              <a:t> alignment </a:t>
            </a:r>
            <a:r>
              <a:rPr lang="en-US" dirty="0" smtClean="0"/>
              <a:t>(exons, introns, UCEs)  – highly resolved tree with near 100% bootstrap support. </a:t>
            </a:r>
          </a:p>
          <a:p>
            <a:endParaRPr lang="en-US" dirty="0" smtClean="0"/>
          </a:p>
          <a:p>
            <a:r>
              <a:rPr lang="en-US" dirty="0" smtClean="0"/>
              <a:t>More than </a:t>
            </a:r>
            <a:r>
              <a:rPr lang="en-US" dirty="0" smtClean="0">
                <a:solidFill>
                  <a:srgbClr val="FF0000"/>
                </a:solidFill>
              </a:rPr>
              <a:t>17 years of compute time, </a:t>
            </a:r>
            <a:r>
              <a:rPr lang="en-US" dirty="0" smtClean="0"/>
              <a:t>and used 256 GB.  Run at HPC centers.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Unbinned</a:t>
            </a:r>
            <a:r>
              <a:rPr lang="en-US" dirty="0" smtClean="0">
                <a:solidFill>
                  <a:srgbClr val="0000FF"/>
                </a:solidFill>
              </a:rPr>
              <a:t> MP-EST on 14000+ genes</a:t>
            </a:r>
            <a:r>
              <a:rPr lang="en-US" dirty="0" smtClean="0">
                <a:solidFill>
                  <a:srgbClr val="FF0000"/>
                </a:solidFill>
              </a:rPr>
              <a:t>: highly incongruent with the concatenated maximum likelihood analysis, poor bootstrap support.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Statistical binning version of MP-EST on 14000+ gene trees – highly resolved tree, largely congruent with the concatenated analysis, good bootstrap support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Statistical binning: faster than concatenated analysis, highly parallelized.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8009" y="6126163"/>
            <a:ext cx="4336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Avian </a:t>
            </a:r>
            <a:r>
              <a:rPr lang="en-US" dirty="0" err="1" smtClean="0"/>
              <a:t>Phylogenomics</a:t>
            </a:r>
            <a:r>
              <a:rPr lang="en-US" dirty="0" smtClean="0"/>
              <a:t> Project, in preparation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86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143000"/>
          </a:xfrm>
        </p:spPr>
        <p:txBody>
          <a:bodyPr/>
          <a:lstStyle/>
          <a:p>
            <a:r>
              <a:rPr lang="en-US" dirty="0" smtClean="0"/>
              <a:t>Avian Simulation – 14,000 genes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8552" y="1537166"/>
            <a:ext cx="7155329" cy="4525963"/>
          </a:xfrm>
        </p:spPr>
        <p:txBody>
          <a:bodyPr>
            <a:normAutofit fontScale="92500"/>
          </a:bodyPr>
          <a:lstStyle/>
          <a:p>
            <a:pPr marL="457200" lvl="0" indent="-4191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b="1" dirty="0"/>
              <a:t>MP-EST: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sz="2600" dirty="0" smtClean="0"/>
              <a:t>Unbinned</a:t>
            </a:r>
            <a:r>
              <a:rPr lang="en-US" sz="2600" dirty="0" smtClean="0"/>
              <a:t>   </a:t>
            </a:r>
            <a:r>
              <a:rPr lang="en" sz="2600" dirty="0" smtClean="0"/>
              <a:t> </a:t>
            </a:r>
            <a:r>
              <a:rPr lang="en" sz="2600" dirty="0">
                <a:solidFill>
                  <a:srgbClr val="FF0000"/>
                </a:solidFill>
              </a:rPr>
              <a:t>~ 11.1% error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sz="2600" dirty="0" smtClean="0">
                <a:solidFill>
                  <a:srgbClr val="FFFFFF"/>
                </a:solidFill>
              </a:rPr>
              <a:t>Binned</a:t>
            </a:r>
            <a:r>
              <a:rPr lang="en-US" sz="2600" dirty="0" smtClean="0">
                <a:solidFill>
                  <a:srgbClr val="FFFFFF"/>
                </a:solidFill>
              </a:rPr>
              <a:t>          </a:t>
            </a:r>
            <a:r>
              <a:rPr lang="en" sz="2600" dirty="0" smtClean="0">
                <a:solidFill>
                  <a:srgbClr val="FFFFFF"/>
                </a:solidFill>
              </a:rPr>
              <a:t> </a:t>
            </a:r>
            <a:r>
              <a:rPr lang="en" sz="2600" dirty="0">
                <a:solidFill>
                  <a:srgbClr val="FFFFFF"/>
                </a:solidFill>
              </a:rPr>
              <a:t>~ 6.6% error</a:t>
            </a:r>
          </a:p>
          <a:p>
            <a:pPr marL="457200" lvl="0" indent="-4191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b="1" dirty="0"/>
              <a:t>Greedy: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sz="2600" dirty="0"/>
              <a:t>Unbinned </a:t>
            </a:r>
            <a:r>
              <a:rPr lang="en-US" sz="2600" dirty="0" smtClean="0"/>
              <a:t>   </a:t>
            </a:r>
            <a:r>
              <a:rPr lang="en" sz="2600" dirty="0" smtClean="0">
                <a:solidFill>
                  <a:srgbClr val="FF0000"/>
                </a:solidFill>
              </a:rPr>
              <a:t>~ </a:t>
            </a:r>
            <a:r>
              <a:rPr lang="en" sz="2600" dirty="0">
                <a:solidFill>
                  <a:srgbClr val="FF0000"/>
                </a:solidFill>
              </a:rPr>
              <a:t>26.6% error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sz="2600" dirty="0">
                <a:solidFill>
                  <a:srgbClr val="FFFFFF"/>
                </a:solidFill>
              </a:rPr>
              <a:t>Binned </a:t>
            </a:r>
            <a:r>
              <a:rPr lang="en-US" sz="2600" dirty="0" smtClean="0">
                <a:solidFill>
                  <a:srgbClr val="FFFFFF"/>
                </a:solidFill>
              </a:rPr>
              <a:t>        </a:t>
            </a:r>
            <a:r>
              <a:rPr lang="en" sz="2600" dirty="0" smtClean="0">
                <a:solidFill>
                  <a:srgbClr val="FFFFFF"/>
                </a:solidFill>
              </a:rPr>
              <a:t>~ </a:t>
            </a:r>
            <a:r>
              <a:rPr lang="en" sz="2600" dirty="0">
                <a:solidFill>
                  <a:srgbClr val="FFFFFF"/>
                </a:solidFill>
              </a:rPr>
              <a:t>13.3% </a:t>
            </a:r>
            <a:r>
              <a:rPr lang="en" sz="2600" dirty="0" smtClean="0">
                <a:solidFill>
                  <a:srgbClr val="FFFFFF"/>
                </a:solidFill>
              </a:rPr>
              <a:t>error</a:t>
            </a:r>
            <a:endParaRPr lang="en-US" sz="2600" dirty="0" smtClean="0">
              <a:solidFill>
                <a:srgbClr val="FFFFFF"/>
              </a:solidFill>
            </a:endParaRP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endParaRPr lang="en-US" sz="2600" dirty="0" smtClean="0">
              <a:solidFill>
                <a:srgbClr val="FFFFFF"/>
              </a:solidFill>
            </a:endParaRPr>
          </a:p>
          <a:p>
            <a:pPr marL="457200" lvl="0" indent="-4191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dirty="0">
                <a:solidFill>
                  <a:srgbClr val="FF0000"/>
                </a:solidFill>
              </a:rPr>
              <a:t>8250 exon-like</a:t>
            </a:r>
            <a:r>
              <a:rPr lang="en-US" sz="2600" dirty="0">
                <a:solidFill>
                  <a:srgbClr val="FF0000"/>
                </a:solidFill>
              </a:rPr>
              <a:t> genes (27% avg. bootstrap support)</a:t>
            </a:r>
          </a:p>
          <a:p>
            <a:pPr marL="457200" lvl="0" indent="-4191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dirty="0">
                <a:solidFill>
                  <a:srgbClr val="FF0000"/>
                </a:solidFill>
              </a:rPr>
              <a:t>3600 UCE-like</a:t>
            </a:r>
            <a:r>
              <a:rPr lang="en-US" sz="2600" dirty="0">
                <a:solidFill>
                  <a:srgbClr val="FF0000"/>
                </a:solidFill>
              </a:rPr>
              <a:t> genes (37% avg. bootstrap support)</a:t>
            </a:r>
          </a:p>
          <a:p>
            <a:pPr marL="457200" lvl="0" indent="-4191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dirty="0"/>
              <a:t>2500 intron-like genes</a:t>
            </a:r>
            <a:r>
              <a:rPr lang="en-US" sz="2600" dirty="0"/>
              <a:t> (</a:t>
            </a:r>
            <a:r>
              <a:rPr lang="en" sz="2600" dirty="0"/>
              <a:t>51% </a:t>
            </a:r>
            <a:r>
              <a:rPr lang="en-US" sz="2600" dirty="0"/>
              <a:t>avg. bootstrap support)</a:t>
            </a:r>
            <a:endParaRPr lang="en" sz="2600" dirty="0"/>
          </a:p>
          <a:p>
            <a:pPr marL="514350" indent="-381000">
              <a:buClr>
                <a:schemeClr val="dk2"/>
              </a:buClr>
              <a:buSzPct val="80000"/>
              <a:buFont typeface="Arial"/>
              <a:buChar char="○"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832593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143000"/>
          </a:xfrm>
        </p:spPr>
        <p:txBody>
          <a:bodyPr/>
          <a:lstStyle/>
          <a:p>
            <a:r>
              <a:rPr lang="en-US" dirty="0" smtClean="0"/>
              <a:t>Avian Simulation – 14,000 genes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8552" y="1537166"/>
            <a:ext cx="7155329" cy="4525963"/>
          </a:xfrm>
        </p:spPr>
        <p:txBody>
          <a:bodyPr>
            <a:normAutofit fontScale="92500"/>
          </a:bodyPr>
          <a:lstStyle/>
          <a:p>
            <a:pPr marL="457200" lvl="0" indent="-4191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b="1" dirty="0"/>
              <a:t>MP-EST: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sz="2600" dirty="0" smtClean="0"/>
              <a:t>Unbinned</a:t>
            </a:r>
            <a:r>
              <a:rPr lang="en-US" sz="2600" dirty="0" smtClean="0"/>
              <a:t>   </a:t>
            </a:r>
            <a:r>
              <a:rPr lang="en" sz="2600" dirty="0" smtClean="0"/>
              <a:t> </a:t>
            </a:r>
            <a:r>
              <a:rPr lang="en" sz="2600" dirty="0">
                <a:solidFill>
                  <a:srgbClr val="FF0000"/>
                </a:solidFill>
              </a:rPr>
              <a:t>~ 11.1% error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sz="2600" dirty="0" smtClean="0"/>
              <a:t>Binned</a:t>
            </a:r>
            <a:r>
              <a:rPr lang="en-US" sz="2600" dirty="0" smtClean="0"/>
              <a:t>          </a:t>
            </a:r>
            <a:r>
              <a:rPr lang="en" sz="2600" dirty="0" smtClean="0"/>
              <a:t> </a:t>
            </a:r>
            <a:r>
              <a:rPr lang="en" sz="2600" dirty="0">
                <a:solidFill>
                  <a:srgbClr val="0000FF"/>
                </a:solidFill>
              </a:rPr>
              <a:t>~ 6.6% error</a:t>
            </a:r>
          </a:p>
          <a:p>
            <a:pPr marL="457200" lvl="0" indent="-4191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b="1" dirty="0"/>
              <a:t>Greedy: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sz="2600" dirty="0"/>
              <a:t>Unbinned </a:t>
            </a:r>
            <a:r>
              <a:rPr lang="en-US" sz="2600" dirty="0" smtClean="0"/>
              <a:t>   </a:t>
            </a:r>
            <a:r>
              <a:rPr lang="en" sz="2600" dirty="0" smtClean="0">
                <a:solidFill>
                  <a:srgbClr val="FF0000"/>
                </a:solidFill>
              </a:rPr>
              <a:t>~ </a:t>
            </a:r>
            <a:r>
              <a:rPr lang="en" sz="2600" dirty="0">
                <a:solidFill>
                  <a:srgbClr val="FF0000"/>
                </a:solidFill>
              </a:rPr>
              <a:t>26.6% error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sz="2600" dirty="0"/>
              <a:t>Binned </a:t>
            </a:r>
            <a:r>
              <a:rPr lang="en-US" sz="2600" dirty="0" smtClean="0"/>
              <a:t>        </a:t>
            </a:r>
            <a:r>
              <a:rPr lang="en" sz="2600" dirty="0" smtClean="0">
                <a:solidFill>
                  <a:srgbClr val="0000FF"/>
                </a:solidFill>
              </a:rPr>
              <a:t>~ </a:t>
            </a:r>
            <a:r>
              <a:rPr lang="en" sz="2600" dirty="0">
                <a:solidFill>
                  <a:srgbClr val="0000FF"/>
                </a:solidFill>
              </a:rPr>
              <a:t>13.3% </a:t>
            </a:r>
            <a:r>
              <a:rPr lang="en" sz="2600" dirty="0" smtClean="0">
                <a:solidFill>
                  <a:srgbClr val="0000FF"/>
                </a:solidFill>
              </a:rPr>
              <a:t>error</a:t>
            </a:r>
            <a:endParaRPr lang="en-US" sz="2600" dirty="0" smtClean="0">
              <a:solidFill>
                <a:srgbClr val="0000FF"/>
              </a:solidFill>
            </a:endParaRP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endParaRPr lang="en-US" sz="2600" dirty="0" smtClean="0"/>
          </a:p>
          <a:p>
            <a:pPr marL="457200" lvl="0" indent="-4191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dirty="0">
                <a:solidFill>
                  <a:srgbClr val="FF0000"/>
                </a:solidFill>
              </a:rPr>
              <a:t>8250 exon-like</a:t>
            </a:r>
            <a:r>
              <a:rPr lang="en-US" sz="2600" dirty="0">
                <a:solidFill>
                  <a:srgbClr val="FF0000"/>
                </a:solidFill>
              </a:rPr>
              <a:t> genes (27% avg. bootstrap support)</a:t>
            </a:r>
          </a:p>
          <a:p>
            <a:pPr marL="457200" lvl="0" indent="-4191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dirty="0">
                <a:solidFill>
                  <a:srgbClr val="FF0000"/>
                </a:solidFill>
              </a:rPr>
              <a:t>3600 UCE-like</a:t>
            </a:r>
            <a:r>
              <a:rPr lang="en-US" sz="2600" dirty="0">
                <a:solidFill>
                  <a:srgbClr val="FF0000"/>
                </a:solidFill>
              </a:rPr>
              <a:t> genes (37% avg. bootstrap support)</a:t>
            </a:r>
          </a:p>
          <a:p>
            <a:pPr marL="457200" lvl="0" indent="-4191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dirty="0"/>
              <a:t>2500 intron-like genes</a:t>
            </a:r>
            <a:r>
              <a:rPr lang="en-US" sz="2600" dirty="0"/>
              <a:t> (</a:t>
            </a:r>
            <a:r>
              <a:rPr lang="en" sz="2600" dirty="0"/>
              <a:t>51% </a:t>
            </a:r>
            <a:r>
              <a:rPr lang="en-US" sz="2600" dirty="0"/>
              <a:t>avg. bootstrap support)</a:t>
            </a:r>
            <a:endParaRPr lang="en" sz="2600" dirty="0"/>
          </a:p>
          <a:p>
            <a:pPr marL="514350" indent="-381000">
              <a:buClr>
                <a:schemeClr val="dk2"/>
              </a:buClr>
              <a:buSzPct val="80000"/>
              <a:buFont typeface="Arial"/>
              <a:buChar char="○"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59071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Avian Phylogeny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GTRGAMMA Maximum likelihood analysis (</a:t>
            </a:r>
            <a:r>
              <a:rPr lang="en-US" dirty="0" err="1" smtClean="0">
                <a:solidFill>
                  <a:srgbClr val="0000FF"/>
                </a:solidFill>
              </a:rPr>
              <a:t>RAxML</a:t>
            </a:r>
            <a:r>
              <a:rPr lang="en-US" dirty="0" smtClean="0">
                <a:solidFill>
                  <a:srgbClr val="0000FF"/>
                </a:solidFill>
              </a:rPr>
              <a:t>) of  37 million </a:t>
            </a:r>
            <a:r>
              <a:rPr lang="en-US" dirty="0" err="1" smtClean="0">
                <a:solidFill>
                  <a:srgbClr val="0000FF"/>
                </a:solidFill>
              </a:rPr>
              <a:t>basepair</a:t>
            </a:r>
            <a:r>
              <a:rPr lang="en-US" dirty="0" smtClean="0">
                <a:solidFill>
                  <a:srgbClr val="0000FF"/>
                </a:solidFill>
              </a:rPr>
              <a:t> alignment </a:t>
            </a:r>
            <a:r>
              <a:rPr lang="en-US" dirty="0" smtClean="0"/>
              <a:t>(exons, introns, UCEs)  – highly resolved tree with near 100% bootstrap support. </a:t>
            </a:r>
          </a:p>
          <a:p>
            <a:endParaRPr lang="en-US" dirty="0" smtClean="0"/>
          </a:p>
          <a:p>
            <a:r>
              <a:rPr lang="en-US" dirty="0" smtClean="0"/>
              <a:t>More than </a:t>
            </a:r>
            <a:r>
              <a:rPr lang="en-US" dirty="0" smtClean="0">
                <a:solidFill>
                  <a:srgbClr val="FF0000"/>
                </a:solidFill>
              </a:rPr>
              <a:t>17 years of compute time, </a:t>
            </a:r>
            <a:r>
              <a:rPr lang="en-US" dirty="0" smtClean="0"/>
              <a:t>and used 256 GB.  Run at HPC centers.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Unbinned</a:t>
            </a:r>
            <a:r>
              <a:rPr lang="en-US" dirty="0" smtClean="0">
                <a:solidFill>
                  <a:srgbClr val="0000FF"/>
                </a:solidFill>
              </a:rPr>
              <a:t> MP-EST on 14000+ genes</a:t>
            </a:r>
            <a:r>
              <a:rPr lang="en-US" dirty="0" smtClean="0">
                <a:solidFill>
                  <a:srgbClr val="FF0000"/>
                </a:solidFill>
              </a:rPr>
              <a:t>: highly incongruent with the concatenated maximum likelihood analysis, poor bootstrap support.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Statistical binning version of MP-EST on 14000+ gene trees – highly resolved tree, largely congruent with the concatenated analysis, good bootstrap support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Statistical binning: faster than concatenated analysis, highly parallelized.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8009" y="6126163"/>
            <a:ext cx="4336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Avian </a:t>
            </a:r>
            <a:r>
              <a:rPr lang="en-US" dirty="0" err="1" smtClean="0"/>
              <a:t>Phylogenomics</a:t>
            </a:r>
            <a:r>
              <a:rPr lang="en-US" dirty="0" smtClean="0"/>
              <a:t> Project, in preparation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186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Avian Phylogeny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GTRGAMMA Maximum likelihood analysis (</a:t>
            </a:r>
            <a:r>
              <a:rPr lang="en-US" dirty="0" err="1" smtClean="0">
                <a:solidFill>
                  <a:srgbClr val="0000FF"/>
                </a:solidFill>
              </a:rPr>
              <a:t>RAxML</a:t>
            </a:r>
            <a:r>
              <a:rPr lang="en-US" dirty="0" smtClean="0">
                <a:solidFill>
                  <a:srgbClr val="0000FF"/>
                </a:solidFill>
              </a:rPr>
              <a:t>) of  37 million </a:t>
            </a:r>
            <a:r>
              <a:rPr lang="en-US" dirty="0" err="1" smtClean="0">
                <a:solidFill>
                  <a:srgbClr val="0000FF"/>
                </a:solidFill>
              </a:rPr>
              <a:t>basepair</a:t>
            </a:r>
            <a:r>
              <a:rPr lang="en-US" dirty="0" smtClean="0">
                <a:solidFill>
                  <a:srgbClr val="0000FF"/>
                </a:solidFill>
              </a:rPr>
              <a:t> alignment </a:t>
            </a:r>
            <a:r>
              <a:rPr lang="en-US" dirty="0" smtClean="0"/>
              <a:t>(exons, introns, UCEs)  – highly resolved tree with near 100% bootstrap support. </a:t>
            </a:r>
          </a:p>
          <a:p>
            <a:endParaRPr lang="en-US" dirty="0" smtClean="0"/>
          </a:p>
          <a:p>
            <a:r>
              <a:rPr lang="en-US" dirty="0" smtClean="0"/>
              <a:t>More than </a:t>
            </a:r>
            <a:r>
              <a:rPr lang="en-US" dirty="0" smtClean="0">
                <a:solidFill>
                  <a:srgbClr val="FF0000"/>
                </a:solidFill>
              </a:rPr>
              <a:t>17 years of compute time, </a:t>
            </a:r>
            <a:r>
              <a:rPr lang="en-US" dirty="0" smtClean="0"/>
              <a:t>and used 256 GB.  Run at HPC centers.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Unbinned</a:t>
            </a:r>
            <a:r>
              <a:rPr lang="en-US" dirty="0" smtClean="0">
                <a:solidFill>
                  <a:srgbClr val="0000FF"/>
                </a:solidFill>
              </a:rPr>
              <a:t> MP-EST on 14000+ genes</a:t>
            </a:r>
            <a:r>
              <a:rPr lang="en-US" dirty="0" smtClean="0">
                <a:solidFill>
                  <a:srgbClr val="FF0000"/>
                </a:solidFill>
              </a:rPr>
              <a:t>: highly incongruent with the concatenated maximum likelihood analysis, poor bootstrap support.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Statistical binning version of MP-EST on 14000+ gene trees – highly resolved tree, largely congruent with the concatenated analysis, good bootstrap support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Statistical binning: faster than concatenated analysis, highly parallelized.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8009" y="6126163"/>
            <a:ext cx="4336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Avian </a:t>
            </a:r>
            <a:r>
              <a:rPr lang="en-US" dirty="0" err="1" smtClean="0"/>
              <a:t>Phylogenomics</a:t>
            </a:r>
            <a:r>
              <a:rPr lang="en-US" dirty="0" smtClean="0"/>
              <a:t> Project, in preparation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94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error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85310" y="2076336"/>
            <a:ext cx="0" cy="24427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34160" y="4519079"/>
            <a:ext cx="66190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46198" y="4714510"/>
            <a:ext cx="23447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Data</a:t>
            </a:r>
            <a:endParaRPr lang="en-US" sz="3200" dirty="0"/>
          </a:p>
        </p:txBody>
      </p:sp>
      <p:sp>
        <p:nvSpPr>
          <p:cNvPr id="10" name="Freeform 9"/>
          <p:cNvSpPr/>
          <p:nvPr/>
        </p:nvSpPr>
        <p:spPr>
          <a:xfrm>
            <a:off x="2149374" y="2149614"/>
            <a:ext cx="6301575" cy="2272554"/>
          </a:xfrm>
          <a:custGeom>
            <a:avLst/>
            <a:gdLst>
              <a:gd name="connsiteX0" fmla="*/ 0 w 6301575"/>
              <a:gd name="connsiteY0" fmla="*/ 0 h 2272554"/>
              <a:gd name="connsiteX1" fmla="*/ 512919 w 6301575"/>
              <a:gd name="connsiteY1" fmla="*/ 1587782 h 2272554"/>
              <a:gd name="connsiteX2" fmla="*/ 2564595 w 6301575"/>
              <a:gd name="connsiteY2" fmla="*/ 2174040 h 2272554"/>
              <a:gd name="connsiteX3" fmla="*/ 6301575 w 6301575"/>
              <a:gd name="connsiteY3" fmla="*/ 2271750 h 227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1575" h="2272554">
                <a:moveTo>
                  <a:pt x="0" y="0"/>
                </a:moveTo>
                <a:cubicBezTo>
                  <a:pt x="42743" y="612721"/>
                  <a:pt x="85487" y="1225442"/>
                  <a:pt x="512919" y="1587782"/>
                </a:cubicBezTo>
                <a:cubicBezTo>
                  <a:pt x="940351" y="1950122"/>
                  <a:pt x="1599819" y="2060045"/>
                  <a:pt x="2564595" y="2174040"/>
                </a:cubicBezTo>
                <a:cubicBezTo>
                  <a:pt x="3529371" y="2288035"/>
                  <a:pt x="6301575" y="2271750"/>
                  <a:pt x="6301575" y="227175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76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340625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Binning </a:t>
            </a:r>
            <a:r>
              <a:rPr lang="en-US" i="1" dirty="0" smtClean="0"/>
              <a:t>reduces the amount </a:t>
            </a:r>
            <a:r>
              <a:rPr lang="en-US" dirty="0" smtClean="0"/>
              <a:t>of data (number of gene trees) but can improve the accuracy of individual “supergene trees”.  The response to binning differs between methods</a:t>
            </a:r>
            <a:r>
              <a:rPr lang="en-US" dirty="0"/>
              <a:t>. Thus, there is a </a:t>
            </a:r>
            <a:r>
              <a:rPr lang="en-US" dirty="0">
                <a:solidFill>
                  <a:srgbClr val="0000FF"/>
                </a:solidFill>
              </a:rPr>
              <a:t>trade-off between data </a:t>
            </a:r>
            <a:r>
              <a:rPr lang="en-US" i="1" dirty="0">
                <a:solidFill>
                  <a:srgbClr val="0000FF"/>
                </a:solidFill>
              </a:rPr>
              <a:t>quantity</a:t>
            </a:r>
            <a:r>
              <a:rPr lang="en-US" dirty="0">
                <a:solidFill>
                  <a:srgbClr val="0000FF"/>
                </a:solidFill>
              </a:rPr>
              <a:t> and </a:t>
            </a:r>
            <a:r>
              <a:rPr lang="en-US" i="1" dirty="0">
                <a:solidFill>
                  <a:srgbClr val="0000FF"/>
                </a:solidFill>
              </a:rPr>
              <a:t>quality,</a:t>
            </a:r>
            <a:r>
              <a:rPr lang="en-US" i="1" dirty="0"/>
              <a:t> and not all methods respond the same to the trade-off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know very little about the </a:t>
            </a:r>
            <a:r>
              <a:rPr lang="en-US" dirty="0" smtClean="0">
                <a:solidFill>
                  <a:srgbClr val="0000FF"/>
                </a:solidFill>
              </a:rPr>
              <a:t>impact of data </a:t>
            </a:r>
            <a:r>
              <a:rPr lang="en-US" i="1" dirty="0" smtClean="0">
                <a:solidFill>
                  <a:srgbClr val="0000FF"/>
                </a:solidFill>
              </a:rPr>
              <a:t>error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on methods.  </a:t>
            </a:r>
            <a:r>
              <a:rPr lang="en-US" dirty="0" smtClean="0">
                <a:solidFill>
                  <a:srgbClr val="FF0000"/>
                </a:solidFill>
              </a:rPr>
              <a:t>We do not even have proofs of statistical consistency in the presence of data error.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656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model tree </a:t>
            </a:r>
            <a:r>
              <a:rPr lang="en-US" dirty="0" smtClean="0">
                <a:solidFill>
                  <a:srgbClr val="0000FF"/>
                </a:solidFill>
              </a:rPr>
              <a:t>identifiable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Which estimation methods are </a:t>
            </a:r>
            <a:r>
              <a:rPr lang="en-US" dirty="0" smtClean="0">
                <a:solidFill>
                  <a:srgbClr val="0000FF"/>
                </a:solidFill>
              </a:rPr>
              <a:t>statistically consistent </a:t>
            </a:r>
            <a:r>
              <a:rPr lang="en-US" dirty="0" smtClean="0"/>
              <a:t>under this model?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How much data </a:t>
            </a:r>
            <a:r>
              <a:rPr lang="en-US" dirty="0" smtClean="0"/>
              <a:t>does the method need to estimate the model tree correctly (with high probability)?</a:t>
            </a:r>
          </a:p>
          <a:p>
            <a:r>
              <a:rPr lang="en-US" dirty="0" smtClean="0"/>
              <a:t>What is the </a:t>
            </a:r>
            <a:r>
              <a:rPr lang="en-US" dirty="0" smtClean="0">
                <a:solidFill>
                  <a:srgbClr val="0000FF"/>
                </a:solidFill>
              </a:rPr>
              <a:t>computational complexity </a:t>
            </a:r>
            <a:r>
              <a:rPr lang="en-US" dirty="0" smtClean="0"/>
              <a:t>of an estimation problem?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536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Statistical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840889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rade-off between data quality and quantity</a:t>
            </a:r>
          </a:p>
          <a:p>
            <a:r>
              <a:rPr lang="en-US" dirty="0"/>
              <a:t>I</a:t>
            </a:r>
            <a:r>
              <a:rPr lang="en-US" dirty="0" smtClean="0"/>
              <a:t>mpact of data selection</a:t>
            </a:r>
          </a:p>
          <a:p>
            <a:r>
              <a:rPr lang="en-US" dirty="0" smtClean="0"/>
              <a:t>Impact of data error</a:t>
            </a:r>
          </a:p>
          <a:p>
            <a:r>
              <a:rPr lang="en-US" dirty="0"/>
              <a:t>P</a:t>
            </a:r>
            <a:r>
              <a:rPr lang="en-US" dirty="0" smtClean="0"/>
              <a:t>erformance guarantees on finite data (e.g., prediction of error rates as a function of the input data and method)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need a solid mathematical framework for these problems.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1837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229601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DCM1-NJ: an absolute fast converging (</a:t>
            </a:r>
            <a:r>
              <a:rPr lang="en-US" dirty="0" err="1" smtClean="0"/>
              <a:t>afc</a:t>
            </a:r>
            <a:r>
              <a:rPr lang="en-US" dirty="0" smtClean="0"/>
              <a:t>) method, uses </a:t>
            </a:r>
            <a:r>
              <a:rPr lang="en-US" dirty="0" err="1" smtClean="0">
                <a:solidFill>
                  <a:srgbClr val="0000FF"/>
                </a:solidFill>
              </a:rPr>
              <a:t>chordal</a:t>
            </a:r>
            <a:r>
              <a:rPr lang="en-US" dirty="0" smtClean="0">
                <a:solidFill>
                  <a:srgbClr val="0000FF"/>
                </a:solidFill>
              </a:rPr>
              <a:t> graph theory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00FF"/>
                </a:solidFill>
              </a:rPr>
              <a:t>probabilistic analysis of algorithms </a:t>
            </a:r>
            <a:r>
              <a:rPr lang="en-US" dirty="0" smtClean="0"/>
              <a:t>to prove performance guarantees</a:t>
            </a:r>
          </a:p>
          <a:p>
            <a:endParaRPr lang="en-US" dirty="0"/>
          </a:p>
          <a:p>
            <a:r>
              <a:rPr lang="en-US" dirty="0" smtClean="0"/>
              <a:t>MDC*: species tree estimation from multiple gene trees, uses </a:t>
            </a:r>
            <a:r>
              <a:rPr lang="en-US" dirty="0" smtClean="0">
                <a:solidFill>
                  <a:srgbClr val="0000FF"/>
                </a:solidFill>
              </a:rPr>
              <a:t>graph theory </a:t>
            </a:r>
            <a:r>
              <a:rPr lang="en-US" dirty="0" smtClean="0"/>
              <a:t>to prove performance guarantees.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/>
              <a:t>Binning: species tree estimation from multiple genes, </a:t>
            </a:r>
            <a:r>
              <a:rPr lang="en-US" dirty="0" smtClean="0">
                <a:solidFill>
                  <a:srgbClr val="0000FF"/>
                </a:solidFill>
              </a:rPr>
              <a:t>suggests new questions </a:t>
            </a:r>
            <a:r>
              <a:rPr lang="en-US" dirty="0" smtClean="0"/>
              <a:t>in statistical estimation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All methods provide improved accuracy compared to existing methods, as shown on simulated and biological datasets.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374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0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Other Research in my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295400"/>
            <a:ext cx="8229600" cy="51191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Method development for</a:t>
            </a:r>
          </a:p>
          <a:p>
            <a:pPr marL="285750"/>
            <a:r>
              <a:rPr lang="en-US" sz="2000" dirty="0" smtClean="0"/>
              <a:t>  </a:t>
            </a:r>
            <a:r>
              <a:rPr lang="en-US" sz="2000" dirty="0" err="1" smtClean="0"/>
              <a:t>Supertree</a:t>
            </a:r>
            <a:r>
              <a:rPr lang="en-US" sz="2000" dirty="0" smtClean="0"/>
              <a:t> estimation</a:t>
            </a:r>
          </a:p>
          <a:p>
            <a:pPr marL="457200" indent="-457200"/>
            <a:r>
              <a:rPr lang="en-US" sz="2000" dirty="0"/>
              <a:t>M</a:t>
            </a:r>
            <a:r>
              <a:rPr lang="en-US" sz="2000" dirty="0" smtClean="0"/>
              <a:t>ultiple sequence alignment</a:t>
            </a:r>
          </a:p>
          <a:p>
            <a:pPr marL="457200" indent="-457200"/>
            <a:r>
              <a:rPr lang="en-US" sz="2000" dirty="0" err="1" smtClean="0"/>
              <a:t>Metagenomic</a:t>
            </a:r>
            <a:r>
              <a:rPr lang="en-US" sz="2000" dirty="0" smtClean="0"/>
              <a:t> taxon identification</a:t>
            </a:r>
          </a:p>
          <a:p>
            <a:pPr marL="457200" indent="-457200"/>
            <a:r>
              <a:rPr lang="en-US" sz="2000" dirty="0" smtClean="0"/>
              <a:t>Genome rearrangement phylogeny</a:t>
            </a:r>
          </a:p>
          <a:p>
            <a:pPr marL="457200" indent="-457200"/>
            <a:r>
              <a:rPr lang="en-US" sz="2000" dirty="0"/>
              <a:t>Historical </a:t>
            </a:r>
            <a:r>
              <a:rPr lang="en-US" sz="2000" dirty="0" smtClean="0"/>
              <a:t>Linguistics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2000" dirty="0" smtClean="0"/>
              <a:t>Techniques: </a:t>
            </a:r>
          </a:p>
          <a:p>
            <a:r>
              <a:rPr lang="en-US" sz="2000" dirty="0" smtClean="0"/>
              <a:t>  Statistical estimation under Markov models of evolution</a:t>
            </a:r>
          </a:p>
          <a:p>
            <a:r>
              <a:rPr lang="en-US" sz="2000" dirty="0" smtClean="0"/>
              <a:t>  Graph theory and </a:t>
            </a:r>
            <a:r>
              <a:rPr lang="en-US" sz="2000" dirty="0" err="1" smtClean="0"/>
              <a:t>combinatorics</a:t>
            </a:r>
            <a:endParaRPr lang="en-US" sz="2000" dirty="0" smtClean="0"/>
          </a:p>
          <a:p>
            <a:r>
              <a:rPr lang="en-US" sz="2000" dirty="0" smtClean="0"/>
              <a:t>  Machine learning and data mining</a:t>
            </a:r>
          </a:p>
          <a:p>
            <a:r>
              <a:rPr lang="en-US" sz="2000" dirty="0" smtClean="0"/>
              <a:t>  Heuristics for NP-hard optimization problems</a:t>
            </a:r>
          </a:p>
          <a:p>
            <a:r>
              <a:rPr lang="en-US" sz="2000" dirty="0" smtClean="0"/>
              <a:t>  High performance computing</a:t>
            </a:r>
          </a:p>
          <a:p>
            <a:r>
              <a:rPr lang="en-US" sz="2000" dirty="0" smtClean="0"/>
              <a:t>  Massive simulations</a:t>
            </a:r>
          </a:p>
        </p:txBody>
      </p:sp>
    </p:spTree>
    <p:extLst>
      <p:ext uri="{BB962C8B-B14F-4D97-AF65-F5344CB8AC3E}">
        <p14:creationId xmlns:p14="http://schemas.microsoft.com/office/powerpoint/2010/main" val="2572426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Research Agenda</a:t>
            </a:r>
          </a:p>
        </p:txBody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924800" cy="5715000"/>
          </a:xfrm>
        </p:spPr>
        <p:txBody>
          <a:bodyPr/>
          <a:lstStyle/>
          <a:p>
            <a:pPr marL="533400" indent="-533400" eaLnBrk="1" hangingPunct="1">
              <a:buFontTx/>
              <a:buNone/>
              <a:defRPr/>
            </a:pPr>
            <a:endParaRPr lang="en-US" sz="1800" dirty="0" smtClean="0"/>
          </a:p>
          <a:p>
            <a:pPr marL="533400" indent="-533400" eaLnBrk="1" hangingPunct="1">
              <a:buFontTx/>
              <a:buNone/>
              <a:defRPr/>
            </a:pPr>
            <a:r>
              <a:rPr lang="en-US" sz="1800" dirty="0" smtClean="0"/>
              <a:t>Major scientific goals: </a:t>
            </a:r>
          </a:p>
          <a:p>
            <a:pPr eaLnBrk="1" hangingPunct="1">
              <a:defRPr/>
            </a:pPr>
            <a:r>
              <a:rPr lang="en-US" sz="1800" dirty="0" smtClean="0"/>
              <a:t>Develop </a:t>
            </a:r>
            <a:r>
              <a:rPr lang="en-US" sz="1800" dirty="0" smtClean="0">
                <a:solidFill>
                  <a:srgbClr val="0000FF"/>
                </a:solidFill>
              </a:rPr>
              <a:t>methods</a:t>
            </a:r>
            <a:r>
              <a:rPr lang="en-US" sz="1800" dirty="0" smtClean="0"/>
              <a:t> that produce more accurate alignments and phylogenetic estimations for </a:t>
            </a:r>
            <a:r>
              <a:rPr lang="en-US" sz="1800" i="1" dirty="0" smtClean="0"/>
              <a:t>difficult-to-analyze datasets</a:t>
            </a:r>
          </a:p>
          <a:p>
            <a:pPr eaLnBrk="1" hangingPunct="1">
              <a:defRPr/>
            </a:pPr>
            <a:r>
              <a:rPr lang="en-US" sz="1800" dirty="0" smtClean="0"/>
              <a:t>Produce </a:t>
            </a:r>
            <a:r>
              <a:rPr lang="en-US" sz="1800" dirty="0" smtClean="0">
                <a:solidFill>
                  <a:srgbClr val="0000FF"/>
                </a:solidFill>
              </a:rPr>
              <a:t>mathematical theory </a:t>
            </a:r>
            <a:r>
              <a:rPr lang="en-US" sz="1800" dirty="0" smtClean="0"/>
              <a:t>for statistical inference under complex models of evolution</a:t>
            </a:r>
          </a:p>
          <a:p>
            <a:pPr eaLnBrk="1" hangingPunct="1">
              <a:defRPr/>
            </a:pPr>
            <a:r>
              <a:rPr lang="en-US" sz="1800" dirty="0" smtClean="0"/>
              <a:t>Develop </a:t>
            </a:r>
            <a:r>
              <a:rPr lang="en-US" sz="1800" dirty="0" smtClean="0">
                <a:solidFill>
                  <a:srgbClr val="0000FF"/>
                </a:solidFill>
              </a:rPr>
              <a:t>novel machine learning techniques </a:t>
            </a:r>
            <a:r>
              <a:rPr lang="en-US" sz="1800" dirty="0" smtClean="0"/>
              <a:t>to boost the performance of classification methods </a:t>
            </a:r>
          </a:p>
          <a:p>
            <a:pPr marL="533400" indent="-533400" eaLnBrk="1" hangingPunct="1">
              <a:buFontTx/>
              <a:buNone/>
              <a:defRPr/>
            </a:pPr>
            <a:endParaRPr lang="en-US" sz="1800" dirty="0" smtClean="0"/>
          </a:p>
          <a:p>
            <a:pPr marL="533400" indent="-533400" eaLnBrk="1" hangingPunct="1">
              <a:buFontTx/>
              <a:buNone/>
              <a:defRPr/>
            </a:pPr>
            <a:r>
              <a:rPr lang="en-US" sz="1800" dirty="0" smtClean="0"/>
              <a:t>Software that:</a:t>
            </a:r>
          </a:p>
          <a:p>
            <a:pPr marL="514350" indent="-457200" eaLnBrk="1" hangingPunct="1">
              <a:defRPr/>
            </a:pPr>
            <a:r>
              <a:rPr lang="en-US" sz="1800" dirty="0" smtClean="0"/>
              <a:t>Can run efficiently on </a:t>
            </a:r>
            <a:r>
              <a:rPr lang="en-US" sz="1800" i="1" dirty="0" smtClean="0"/>
              <a:t>desktop</a:t>
            </a:r>
            <a:r>
              <a:rPr lang="en-US" sz="1800" dirty="0" smtClean="0"/>
              <a:t> computers on large datasets </a:t>
            </a:r>
          </a:p>
          <a:p>
            <a:pPr marL="514350" indent="-457200" eaLnBrk="1" hangingPunct="1">
              <a:defRPr/>
            </a:pPr>
            <a:r>
              <a:rPr lang="en-US" sz="1800" dirty="0" smtClean="0"/>
              <a:t>Can analyze ultra-large datasets (100,000+) using multiple processors</a:t>
            </a:r>
          </a:p>
          <a:p>
            <a:pPr marL="514350" indent="-457200" eaLnBrk="1" hangingPunct="1">
              <a:defRPr/>
            </a:pPr>
            <a:r>
              <a:rPr lang="en-US" sz="1800" dirty="0" smtClean="0"/>
              <a:t>Is freely available in </a:t>
            </a:r>
            <a:r>
              <a:rPr lang="en-US" sz="1800" i="1" dirty="0" smtClean="0"/>
              <a:t>open source</a:t>
            </a:r>
            <a:r>
              <a:rPr lang="en-US" sz="1800" dirty="0" smtClean="0"/>
              <a:t> form, with biologist-friendly GUIs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3988" cy="11445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03" rIns="0" bIns="0"/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dirty="0" smtClean="0"/>
              <a:t>Warnow Laboratory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581400"/>
            <a:ext cx="8763000" cy="27432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602" rIns="0" bIns="0">
            <a:normAutofit fontScale="92500" lnSpcReduction="20000"/>
          </a:bodyPr>
          <a:lstStyle/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PhD students: </a:t>
            </a:r>
            <a:r>
              <a:rPr lang="en-US" sz="2000" dirty="0" err="1" smtClean="0"/>
              <a:t>Siavash</a:t>
            </a:r>
            <a:r>
              <a:rPr lang="en-US" sz="2000" dirty="0" smtClean="0"/>
              <a:t> </a:t>
            </a:r>
            <a:r>
              <a:rPr lang="en-US" sz="2000" dirty="0" err="1" smtClean="0"/>
              <a:t>Mirarab</a:t>
            </a:r>
            <a:r>
              <a:rPr lang="en-US" sz="2000" dirty="0" smtClean="0"/>
              <a:t>*, Nam Nguyen, and Md. S. </a:t>
            </a:r>
            <a:r>
              <a:rPr lang="en-US" sz="2000" dirty="0" err="1" smtClean="0"/>
              <a:t>Bayzid</a:t>
            </a:r>
            <a:r>
              <a:rPr lang="en-US" sz="2000" dirty="0" smtClean="0"/>
              <a:t>**</a:t>
            </a:r>
          </a:p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Undergrad: </a:t>
            </a:r>
            <a:r>
              <a:rPr lang="en-US" sz="2000" dirty="0" err="1" smtClean="0"/>
              <a:t>Keerthana</a:t>
            </a:r>
            <a:r>
              <a:rPr lang="en-US" sz="2000" dirty="0" smtClean="0"/>
              <a:t> Kumar</a:t>
            </a:r>
          </a:p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Lab Website: </a:t>
            </a:r>
            <a:r>
              <a:rPr lang="en-US" sz="2000" dirty="0" smtClean="0">
                <a:hlinkClick r:id="rId3"/>
              </a:rPr>
              <a:t>http://www.cs.utexas.edu/users/phylo</a:t>
            </a:r>
            <a:r>
              <a:rPr lang="en-US" sz="2000" dirty="0" smtClean="0"/>
              <a:t> </a:t>
            </a:r>
          </a:p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2000" dirty="0"/>
          </a:p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b="1" dirty="0" smtClean="0"/>
              <a:t>Funding</a:t>
            </a:r>
            <a:r>
              <a:rPr lang="en-US" sz="2000" dirty="0" smtClean="0"/>
              <a:t>: Guggenheim Foundation, Packard, NSF, Microsoft Research New England, David </a:t>
            </a:r>
            <a:r>
              <a:rPr lang="en-US" sz="2000" dirty="0" err="1" smtClean="0"/>
              <a:t>Bruton</a:t>
            </a:r>
            <a:r>
              <a:rPr lang="en-US" sz="2000" dirty="0" smtClean="0"/>
              <a:t> Jr. Centennial Professorship, and TACC (Texas Advanced Computing Center)</a:t>
            </a:r>
          </a:p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TACC </a:t>
            </a:r>
            <a:r>
              <a:rPr lang="en-US" sz="2000" dirty="0" smtClean="0"/>
              <a:t>and </a:t>
            </a:r>
            <a:r>
              <a:rPr lang="en-US" sz="2000" smtClean="0"/>
              <a:t>UTCS </a:t>
            </a:r>
            <a:r>
              <a:rPr lang="en-US" sz="2000"/>
              <a:t>c</a:t>
            </a:r>
            <a:r>
              <a:rPr lang="en-US" sz="2000" smtClean="0"/>
              <a:t>omputational </a:t>
            </a:r>
            <a:r>
              <a:rPr lang="en-US" sz="2000" dirty="0" smtClean="0"/>
              <a:t>resources</a:t>
            </a:r>
            <a:endParaRPr lang="en-US" sz="2000" b="1" dirty="0" smtClean="0"/>
          </a:p>
          <a:p>
            <a:pPr marL="107950" indent="0" defTabSz="449263" eaLnBrk="1" hangingPunct="1">
              <a:lnSpc>
                <a:spcPct val="90000"/>
              </a:lnSpc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dirty="0" smtClean="0"/>
              <a:t>*  </a:t>
            </a:r>
            <a:r>
              <a:rPr lang="en-US" sz="1600" dirty="0" smtClean="0"/>
              <a:t>Supported by HHMI </a:t>
            </a:r>
            <a:r>
              <a:rPr lang="en-US" sz="1600" dirty="0" err="1" smtClean="0"/>
              <a:t>Predoctoral</a:t>
            </a:r>
            <a:r>
              <a:rPr lang="en-US" sz="1600" dirty="0" smtClean="0"/>
              <a:t> Fellowship</a:t>
            </a:r>
          </a:p>
          <a:p>
            <a:pPr marL="107950" indent="0" defTabSz="449263" eaLnBrk="1" hangingPunct="1">
              <a:lnSpc>
                <a:spcPct val="90000"/>
              </a:lnSpc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1600" dirty="0" smtClean="0"/>
              <a:t>** Supported by Fulbright Foundation </a:t>
            </a:r>
            <a:r>
              <a:rPr lang="en-US" sz="1600" dirty="0" err="1" smtClean="0"/>
              <a:t>Predoctoral</a:t>
            </a:r>
            <a:r>
              <a:rPr lang="en-US" sz="1600" dirty="0" smtClean="0"/>
              <a:t> Fellowship</a:t>
            </a:r>
            <a:endParaRPr lang="en-US" sz="1600" dirty="0"/>
          </a:p>
        </p:txBody>
      </p:sp>
      <p:pic>
        <p:nvPicPr>
          <p:cNvPr id="162819" name="Picture 12" descr="siava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752600"/>
            <a:ext cx="13795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0" name="Picture 13" descr="warn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838" y="1752600"/>
            <a:ext cx="11985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1" name="Picture 1" descr="nam-nguye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1828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2" name="Picture 2" descr="bayzid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52600"/>
            <a:ext cx="12620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3" name="Picture 1" descr="n021zsi2b1rwbredjb5g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20907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849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Mammalian Simulation Study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600613" y="660167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1847" y="4508660"/>
            <a:ext cx="80742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Observations:</a:t>
            </a:r>
          </a:p>
          <a:p>
            <a:r>
              <a:rPr lang="en-US" dirty="0"/>
              <a:t>	</a:t>
            </a:r>
            <a:r>
              <a:rPr lang="en-US" dirty="0" smtClean="0"/>
              <a:t>Binning can improve accuracy, but impact depends on accuracy of estimated gene trees and phylogenetic estimation method. </a:t>
            </a:r>
          </a:p>
          <a:p>
            <a:r>
              <a:rPr lang="en-US" dirty="0"/>
              <a:t>	</a:t>
            </a:r>
            <a:r>
              <a:rPr lang="en-US" dirty="0" smtClean="0"/>
              <a:t>Binned methods can be more accurate than </a:t>
            </a:r>
            <a:r>
              <a:rPr lang="en-US" dirty="0" err="1" smtClean="0"/>
              <a:t>RAxML</a:t>
            </a:r>
            <a:r>
              <a:rPr lang="en-US" dirty="0" smtClean="0"/>
              <a:t> (maximum likelihood), even when </a:t>
            </a:r>
            <a:r>
              <a:rPr lang="en-US" dirty="0" err="1" smtClean="0"/>
              <a:t>unbinned</a:t>
            </a:r>
            <a:r>
              <a:rPr lang="en-US" dirty="0" smtClean="0"/>
              <a:t> methods are less accurate.</a:t>
            </a:r>
          </a:p>
          <a:p>
            <a:endParaRPr lang="en-US" dirty="0" smtClean="0"/>
          </a:p>
          <a:p>
            <a:r>
              <a:rPr lang="en-US" dirty="0" smtClean="0"/>
              <a:t>Data: 200 genes, 20 replicate datasets, based on Song et al. PNAS 2012</a:t>
            </a:r>
          </a:p>
          <a:p>
            <a:endParaRPr lang="en-US" dirty="0" smtClean="0"/>
          </a:p>
        </p:txBody>
      </p:sp>
      <p:pic>
        <p:nvPicPr>
          <p:cNvPr id="10" name="Picture 9" descr="binning.mammal.to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781" y="1064402"/>
            <a:ext cx="6228149" cy="34600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7054" y="6446773"/>
            <a:ext cx="2904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Mirarab</a:t>
            </a:r>
            <a:r>
              <a:rPr lang="en-US" dirty="0" smtClean="0"/>
              <a:t> et al., in preparation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525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290" y="71166"/>
            <a:ext cx="77724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Mammalian simulation</a:t>
            </a:r>
            <a:endParaRPr lang="en-US" sz="2800" dirty="0"/>
          </a:p>
        </p:txBody>
      </p:sp>
      <p:sp>
        <p:nvSpPr>
          <p:cNvPr id="6" name="Shape 65"/>
          <p:cNvSpPr/>
          <p:nvPr/>
        </p:nvSpPr>
        <p:spPr>
          <a:xfrm>
            <a:off x="1220461" y="951183"/>
            <a:ext cx="5806218" cy="387851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2730" y="6088325"/>
            <a:ext cx="8200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9076" y="4877410"/>
            <a:ext cx="877145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Observation: </a:t>
            </a:r>
          </a:p>
          <a:p>
            <a:r>
              <a:rPr lang="en-US" dirty="0" smtClean="0"/>
              <a:t>Binning can improve summary methods, but amount of improvement depends on: method, </a:t>
            </a:r>
          </a:p>
          <a:p>
            <a:r>
              <a:rPr lang="en-US" dirty="0" smtClean="0"/>
              <a:t>amount of ILS, and accuracy of gene trees.</a:t>
            </a:r>
          </a:p>
          <a:p>
            <a:endParaRPr lang="en-US" dirty="0"/>
          </a:p>
          <a:p>
            <a:r>
              <a:rPr lang="en-US" dirty="0" smtClean="0"/>
              <a:t>MP-EST is statistically consistent in the presence of ILS; Greedy is not, unknown for MRP </a:t>
            </a:r>
          </a:p>
          <a:p>
            <a:r>
              <a:rPr lang="en-US" dirty="0" smtClean="0"/>
              <a:t>And </a:t>
            </a:r>
            <a:r>
              <a:rPr lang="en-US" dirty="0" err="1" smtClean="0"/>
              <a:t>RAxML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Data (200 genes, 20 replicate datasets) based on Song et al. PNAS 2012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96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11179</TotalTime>
  <Words>5917</Words>
  <Application>Microsoft Macintosh PowerPoint</Application>
  <PresentationFormat>On-screen Show (4:3)</PresentationFormat>
  <Paragraphs>838</Paragraphs>
  <Slides>98</Slides>
  <Notes>56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99" baseType="lpstr">
      <vt:lpstr>Office Theme</vt:lpstr>
      <vt:lpstr>From Gene Trees to Species Trees</vt:lpstr>
      <vt:lpstr>Phylogeny (evolutionary tree)</vt:lpstr>
      <vt:lpstr>PowerPoint Presentation</vt:lpstr>
      <vt:lpstr>Sampling multiple genes from multiple species</vt:lpstr>
      <vt:lpstr>Using multiple genes</vt:lpstr>
      <vt:lpstr>Two competing approaches </vt:lpstr>
      <vt:lpstr>This talk</vt:lpstr>
      <vt:lpstr>Questions </vt:lpstr>
      <vt:lpstr>Statistical Consistency</vt:lpstr>
      <vt:lpstr>Statistical Consistency</vt:lpstr>
      <vt:lpstr>Statistical consistency, exponential convergence, and absolute fast convergence (afc)</vt:lpstr>
      <vt:lpstr>PowerPoint Presentation</vt:lpstr>
      <vt:lpstr>Neighbor Joining on large diameter trees</vt:lpstr>
      <vt:lpstr>Questions </vt:lpstr>
      <vt:lpstr>Answers?</vt:lpstr>
      <vt:lpstr>In other words…</vt:lpstr>
      <vt:lpstr>PowerPoint Presentation</vt:lpstr>
      <vt:lpstr>Using multiple genes</vt:lpstr>
      <vt:lpstr>Concatenation</vt:lpstr>
      <vt:lpstr>Red gene tree ≠ species tree (green gene tree okay)</vt:lpstr>
      <vt:lpstr>1KP: Thousand Transcriptome Project</vt:lpstr>
      <vt:lpstr>Avian Phylogenomics Project</vt:lpstr>
      <vt:lpstr>Gene Tree Incongruence</vt:lpstr>
      <vt:lpstr>Part II: Species Tree Estimation in the presence of ILS</vt:lpstr>
      <vt:lpstr>Species tree estimation: difficult, even for small datasets!</vt:lpstr>
      <vt:lpstr>The Coalescent</vt:lpstr>
      <vt:lpstr>Gene tree in a species tree</vt:lpstr>
      <vt:lpstr>Lineage Sorting</vt:lpstr>
      <vt:lpstr>Questions </vt:lpstr>
      <vt:lpstr>Key observation:  Under the multi-species coalescent model, the species tree  defines a probability distribution on the gene trees</vt:lpstr>
      <vt:lpstr>Incomplete Lineage Sorting (ILS)</vt:lpstr>
      <vt:lpstr>Two competing approaches </vt:lpstr>
      <vt:lpstr>How to compute a species tree?</vt:lpstr>
      <vt:lpstr>MDC Problem (Maddison 1997)</vt:lpstr>
      <vt:lpstr>MDC Problem</vt:lpstr>
      <vt:lpstr>Statistically consistent under ILS? </vt:lpstr>
      <vt:lpstr>Under the multi-species coalescent model, the species tree defines a probability distribution on the gene trees</vt:lpstr>
      <vt:lpstr>How to compute a species tree?</vt:lpstr>
      <vt:lpstr>How to compute a species tree?</vt:lpstr>
      <vt:lpstr>How to compute a species tree?</vt:lpstr>
      <vt:lpstr>How to compute a species tree?</vt:lpstr>
      <vt:lpstr>How to compute a species tree?</vt:lpstr>
      <vt:lpstr>How to compute a species tree?</vt:lpstr>
      <vt:lpstr>How to compute a species tree?</vt:lpstr>
      <vt:lpstr>How to compute a species tree?</vt:lpstr>
      <vt:lpstr>Statistical Consistency</vt:lpstr>
      <vt:lpstr>Statistically consistent methods </vt:lpstr>
      <vt:lpstr>Statistically consistent methods under ILS </vt:lpstr>
      <vt:lpstr>Results on 11-taxon datasets with weak ILS</vt:lpstr>
      <vt:lpstr>Results on 11-taxon datasets with strongILS</vt:lpstr>
      <vt:lpstr>*BEAST better than Maximum Likelihood</vt:lpstr>
      <vt:lpstr>Impact of Gene Tree Estimation Error on MP-EST</vt:lpstr>
      <vt:lpstr>Problem: poor gene trees</vt:lpstr>
      <vt:lpstr>Problem: poor gene trees</vt:lpstr>
      <vt:lpstr>Problem: poor gene trees</vt:lpstr>
      <vt:lpstr>PowerPoint Presentation</vt:lpstr>
      <vt:lpstr>Questions </vt:lpstr>
      <vt:lpstr>Questions </vt:lpstr>
      <vt:lpstr>Addressing gene tree estimation error</vt:lpstr>
      <vt:lpstr>Addressing gene tree estimation error</vt:lpstr>
      <vt:lpstr>Technique #1: Modify gene trees</vt:lpstr>
      <vt:lpstr>MDC Problem (Maddison 1997)</vt:lpstr>
      <vt:lpstr>Technique #1: Modify gene trees</vt:lpstr>
      <vt:lpstr>MDC*: Extending MDC</vt:lpstr>
      <vt:lpstr>Solving MDC*</vt:lpstr>
      <vt:lpstr>Solving MDC*</vt:lpstr>
      <vt:lpstr>Solving MDC*</vt:lpstr>
      <vt:lpstr>MDC vs. MDC*</vt:lpstr>
      <vt:lpstr>MDC vs. MDC*</vt:lpstr>
      <vt:lpstr>Technique #2: Bin-and-Conquer?</vt:lpstr>
      <vt:lpstr>Technique #2: Bin-and-Conquer?</vt:lpstr>
      <vt:lpstr>Technique #2: Bin-and-Conquer?</vt:lpstr>
      <vt:lpstr>11-taxon 50-gene weakILS datasets</vt:lpstr>
      <vt:lpstr>11-taxon strongILS with 50 genes</vt:lpstr>
      <vt:lpstr>11-taxon strongILS with 100 genes</vt:lpstr>
      <vt:lpstr>Technique #2: Bin-and-Conquer?</vt:lpstr>
      <vt:lpstr>Statistical binning</vt:lpstr>
      <vt:lpstr>Statistical binning</vt:lpstr>
      <vt:lpstr>Balanced Statistical Binning</vt:lpstr>
      <vt:lpstr>Bin-and-Conquer?</vt:lpstr>
      <vt:lpstr>Statistical binning vs. unbinned</vt:lpstr>
      <vt:lpstr>Observations</vt:lpstr>
      <vt:lpstr>Avian Phylogenomics Project</vt:lpstr>
      <vt:lpstr>Avian Phylogeny</vt:lpstr>
      <vt:lpstr>Avian Phylogeny</vt:lpstr>
      <vt:lpstr>Avian Simulation – 14,000 genes</vt:lpstr>
      <vt:lpstr>Avian Simulation – 14,000 genes</vt:lpstr>
      <vt:lpstr>Avian Phylogeny</vt:lpstr>
      <vt:lpstr>Avian Phylogeny</vt:lpstr>
      <vt:lpstr>To consider</vt:lpstr>
      <vt:lpstr>Basic Questions </vt:lpstr>
      <vt:lpstr>Additional Statistical Questions</vt:lpstr>
      <vt:lpstr>Summary</vt:lpstr>
      <vt:lpstr>Other Research in my lab</vt:lpstr>
      <vt:lpstr>Research Agenda</vt:lpstr>
      <vt:lpstr>Warnow Laboratory</vt:lpstr>
      <vt:lpstr>Mammalian Simulation Study</vt:lpstr>
      <vt:lpstr>Mammalian simulation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Algorithms, Statistics, and  Big Data in Biology</dc:title>
  <dc:creator>Tandy Warnow</dc:creator>
  <cp:lastModifiedBy>Tandy Warnow</cp:lastModifiedBy>
  <cp:revision>318</cp:revision>
  <cp:lastPrinted>2013-09-26T00:53:19Z</cp:lastPrinted>
  <dcterms:created xsi:type="dcterms:W3CDTF">2013-06-06T22:08:54Z</dcterms:created>
  <dcterms:modified xsi:type="dcterms:W3CDTF">2013-11-20T12:46:22Z</dcterms:modified>
</cp:coreProperties>
</file>