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75" r:id="rId8"/>
    <p:sldId id="265" r:id="rId9"/>
    <p:sldId id="266" r:id="rId10"/>
    <p:sldId id="267" r:id="rId11"/>
    <p:sldId id="268" r:id="rId12"/>
    <p:sldId id="271" r:id="rId13"/>
    <p:sldId id="270" r:id="rId14"/>
    <p:sldId id="272" r:id="rId15"/>
    <p:sldId id="269" r:id="rId16"/>
    <p:sldId id="273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61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07B7D-017D-4D72-AA1B-F2ACA56D27E6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F241E-9A2B-4249-BEB1-D0023C0DBC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/imgres?imgurl=http://www.sqlservercentral.com/Images/1889.jpg&amp;imgrefurl=http://www.sqlservercentral.com/NewsletterArchive/2008/09/30/1593216&amp;usg=__lHBcT-DUPIjHt4ySvqc72fMOLbw=&amp;h=204&amp;w=196&amp;sz=8&amp;hl=en&amp;start=1&amp;um=1&amp;tbnid=JDdT6JPRmgp_BM:&amp;tbnh=105&amp;tbnw=101&amp;prev=/images?q=Dilbert%27s+boss&amp;hl=en&amp;rls=com.microsoft:*&amp;sa=N&amp;um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/imgres?imgurl=http://www.greendisk.com/images/Computer.jpg&amp;imgrefurl=http://www.greendisk.com/gdsite/services.aspx&amp;usg=__0PIFZcv7G9mmT84Mm-FuWTOqFqI=&amp;h=418&amp;w=464&amp;sz=21&amp;hl=en&amp;start=4&amp;um=1&amp;tbnid=9kwP3-bKCdoXgM:&amp;tbnh=115&amp;tbnw=128&amp;prev=/images?q=computer&amp;hl=en&amp;rls=com.microsoft:*&amp;sa=N&amp;um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m/imgres?imgurl=http://www.tkarena.com/Portals/0/TKArticles/Hard%20drives%20technology/hard-disk-drive%20image%201.jpg&amp;imgrefurl=http://www.tkarena.com/Articles/tabid/59/ctl/ArticleView/mid/382/articleId/97/Hard-Drive-Technology-Its-History-and-Future.aspx&amp;usg=__KpNfaf1iKlL7HGX_n_YZRXC0R6g=&amp;h=327&amp;w=400&amp;sz=37&amp;hl=en&amp;start=18&amp;um=1&amp;tbnid=RQozvhxT-8yQKM:&amp;tbnh=101&amp;tbnw=124&amp;prev=/images?q=hard+disk&amp;hl=en&amp;rls=com.microsoft:*&amp;um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With </a:t>
            </a:r>
            <a:r>
              <a:rPr lang="en-US" dirty="0" smtClean="0"/>
              <a:t>a heavy debt to:</a:t>
            </a:r>
          </a:p>
          <a:p>
            <a:r>
              <a:rPr lang="en-US" dirty="0" smtClean="0"/>
              <a:t>Google Map Reduce OSDI 2004 slides</a:t>
            </a:r>
          </a:p>
          <a:p>
            <a:r>
              <a:rPr lang="en-US" dirty="0" smtClean="0"/>
              <a:t>code.google.com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parallelization work?</a:t>
            </a:r>
            <a:endParaRPr lang="en-US" dirty="0"/>
          </a:p>
        </p:txBody>
      </p:sp>
      <p:pic>
        <p:nvPicPr>
          <p:cNvPr id="23556" name="Picture 4" descr="http://code.google.com/edu/parallel/img/mrfig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1295400"/>
            <a:ext cx="7172325" cy="45053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81000" y="3581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</a:p>
          <a:p>
            <a:pPr algn="ctr"/>
            <a:r>
              <a:rPr lang="en-US" dirty="0" smtClean="0"/>
              <a:t>FILE(s)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1295400" y="4038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you have to do is…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5000"/>
          </a:xfrm>
        </p:spPr>
        <p:txBody>
          <a:bodyPr/>
          <a:lstStyle/>
          <a:p>
            <a:r>
              <a:rPr lang="en-US" dirty="0" smtClean="0"/>
              <a:t>Make all your programs into </a:t>
            </a:r>
            <a:r>
              <a:rPr lang="en-US" dirty="0" err="1" smtClean="0"/>
              <a:t>MapReduce</a:t>
            </a:r>
            <a:r>
              <a:rPr lang="en-US" dirty="0" smtClean="0"/>
              <a:t> algorithms…</a:t>
            </a:r>
          </a:p>
        </p:txBody>
      </p:sp>
      <p:pic>
        <p:nvPicPr>
          <p:cNvPr id="25602" name="Picture 2" descr="http://www.techfresh.net/wp-content/uploads/2006/12/swiss-army-everyth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819400"/>
            <a:ext cx="4387892" cy="3352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5800" y="5029200"/>
            <a:ext cx="26559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MapReduce</a:t>
            </a:r>
            <a:r>
              <a:rPr lang="en-US" sz="2800" dirty="0" smtClean="0"/>
              <a:t> is </a:t>
            </a:r>
          </a:p>
          <a:p>
            <a:r>
              <a:rPr lang="en-US" sz="2800" dirty="0" smtClean="0"/>
              <a:t>Turing complete!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274320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lang="en-US" sz="3200" noProof="0" dirty="0" smtClean="0"/>
              <a:t>an we really make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3200" b="1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</a:t>
            </a:r>
            <a:r>
              <a:rPr kumimoji="0" lang="en-U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program this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/>
              <a:t> </a:t>
            </a:r>
            <a:r>
              <a:rPr lang="en-US" sz="3200" noProof="0" dirty="0" smtClean="0"/>
              <a:t>   way?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Your Project: A Search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$&gt;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hadoop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 -j search.jar “out damned spot”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/>
              <a:t>Search </a:t>
            </a:r>
            <a:r>
              <a:rPr lang="en-US" sz="2400" dirty="0"/>
              <a:t>Complete</a:t>
            </a:r>
          </a:p>
          <a:p>
            <a:pPr>
              <a:buNone/>
            </a:pPr>
            <a:r>
              <a:rPr lang="en-US" sz="2400" dirty="0" smtClean="0"/>
              <a:t>10 </a:t>
            </a:r>
            <a:r>
              <a:rPr lang="en-US" sz="2400" dirty="0"/>
              <a:t>relevant files found</a:t>
            </a:r>
          </a:p>
          <a:p>
            <a:pPr>
              <a:buNone/>
            </a:pPr>
            <a:r>
              <a:rPr lang="en-US" sz="2400" dirty="0"/>
              <a:t>Terms: out, damned, </a:t>
            </a:r>
            <a:r>
              <a:rPr lang="en-US" sz="2400" dirty="0" smtClean="0"/>
              <a:t>spot</a:t>
            </a:r>
            <a:endParaRPr lang="en-US" sz="2400" dirty="0"/>
          </a:p>
          <a:p>
            <a:endParaRPr lang="en-US" sz="2400" dirty="0"/>
          </a:p>
          <a:p>
            <a:pPr>
              <a:buNone/>
            </a:pPr>
            <a:r>
              <a:rPr lang="en-US" sz="2400" dirty="0" err="1"/>
              <a:t>macbeth</a:t>
            </a:r>
            <a:r>
              <a:rPr lang="en-US" sz="2400" dirty="0"/>
              <a:t> (MAX_RELEVANCE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...</a:t>
            </a:r>
            <a:r>
              <a:rPr lang="en-US" sz="2400" b="1" dirty="0" smtClean="0"/>
              <a:t>Out</a:t>
            </a:r>
            <a:r>
              <a:rPr lang="en-US" sz="2400" dirty="0" smtClean="0"/>
              <a:t>, </a:t>
            </a:r>
            <a:r>
              <a:rPr lang="en-US" sz="2400" b="1" dirty="0" smtClean="0"/>
              <a:t>damned</a:t>
            </a:r>
            <a:r>
              <a:rPr lang="en-US" sz="2400" dirty="0" smtClean="0"/>
              <a:t> </a:t>
            </a:r>
            <a:r>
              <a:rPr lang="en-US" sz="2400" b="1" dirty="0" smtClean="0"/>
              <a:t>spot</a:t>
            </a:r>
            <a:r>
              <a:rPr lang="en-US" sz="2400" dirty="0" smtClean="0"/>
              <a:t>!...</a:t>
            </a:r>
          </a:p>
          <a:p>
            <a:pPr>
              <a:buNone/>
            </a:pPr>
            <a:r>
              <a:rPr lang="en-US" sz="2400" dirty="0" smtClean="0"/>
              <a:t>	...</a:t>
            </a:r>
            <a:r>
              <a:rPr lang="en-US" sz="2400" dirty="0"/>
              <a:t>Like Valor's minion carved </a:t>
            </a:r>
            <a:r>
              <a:rPr lang="en-US" sz="2400" b="1" dirty="0"/>
              <a:t>out</a:t>
            </a:r>
            <a:r>
              <a:rPr lang="en-US" sz="2400" dirty="0"/>
              <a:t> his passage...</a:t>
            </a:r>
          </a:p>
          <a:p>
            <a:pPr>
              <a:buNone/>
            </a:pPr>
            <a:r>
              <a:rPr lang="en-US" sz="2400" dirty="0"/>
              <a:t>	...What hands are here? Ha, they pluck </a:t>
            </a:r>
            <a:r>
              <a:rPr lang="en-US" sz="2400" b="1" dirty="0"/>
              <a:t>out</a:t>
            </a:r>
            <a:r>
              <a:rPr lang="en-US" sz="2400" dirty="0"/>
              <a:t> mine eyes!...</a:t>
            </a:r>
          </a:p>
          <a:p>
            <a:pPr>
              <a:buNone/>
            </a:pPr>
            <a:r>
              <a:rPr lang="en-US" sz="2400" dirty="0"/>
              <a:t>	...MACBETH. Hang </a:t>
            </a:r>
            <a:r>
              <a:rPr lang="en-US" sz="2400" b="1" dirty="0"/>
              <a:t>out</a:t>
            </a:r>
            <a:r>
              <a:rPr lang="en-US" sz="2400" dirty="0"/>
              <a:t> our banners on the outward walls;...</a:t>
            </a:r>
          </a:p>
          <a:p>
            <a:pPr>
              <a:buNone/>
            </a:pPr>
            <a:r>
              <a:rPr lang="en-US" sz="2400" dirty="0"/>
              <a:t>	...Lady Macbeth is carried </a:t>
            </a:r>
            <a:r>
              <a:rPr lang="en-US" sz="2400" b="1" dirty="0"/>
              <a:t>out</a:t>
            </a:r>
            <a:r>
              <a:rPr lang="en-US" sz="2400" dirty="0" smtClean="0"/>
              <a:t>....</a:t>
            </a:r>
          </a:p>
          <a:p>
            <a:pPr>
              <a:buNone/>
            </a:pPr>
            <a:r>
              <a:rPr lang="en-US" sz="2400" dirty="0" smtClean="0"/>
              <a:t>…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Engine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Hadoop</a:t>
            </a:r>
            <a:r>
              <a:rPr lang="en-US" dirty="0" smtClean="0"/>
              <a:t> (open source </a:t>
            </a:r>
            <a:r>
              <a:rPr lang="en-US" dirty="0" err="1" smtClean="0"/>
              <a:t>MapReduce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5 pairs of Map/Reduce classes</a:t>
            </a:r>
          </a:p>
          <a:p>
            <a:pPr lvl="1"/>
            <a:r>
              <a:rPr lang="en-US" b="1" dirty="0" smtClean="0"/>
              <a:t>Search Index</a:t>
            </a:r>
            <a:r>
              <a:rPr lang="en-US" dirty="0" smtClean="0"/>
              <a:t>: make the search fast</a:t>
            </a:r>
          </a:p>
          <a:p>
            <a:pPr lvl="1"/>
            <a:r>
              <a:rPr lang="en-US" b="1" dirty="0" smtClean="0"/>
              <a:t>Summary Index</a:t>
            </a:r>
            <a:r>
              <a:rPr lang="en-US" dirty="0" smtClean="0"/>
              <a:t>: make summarizing fast</a:t>
            </a:r>
          </a:p>
          <a:p>
            <a:pPr lvl="1"/>
            <a:r>
              <a:rPr lang="en-US" b="1" dirty="0" smtClean="0"/>
              <a:t>Search</a:t>
            </a:r>
            <a:r>
              <a:rPr lang="en-US" dirty="0" smtClean="0"/>
              <a:t>: the actual search</a:t>
            </a:r>
          </a:p>
          <a:p>
            <a:pPr lvl="1"/>
            <a:r>
              <a:rPr lang="en-US" b="1" dirty="0" smtClean="0"/>
              <a:t>Winnow</a:t>
            </a:r>
            <a:r>
              <a:rPr lang="en-US" dirty="0" smtClean="0"/>
              <a:t>: choose the most relevant results</a:t>
            </a:r>
          </a:p>
          <a:p>
            <a:pPr lvl="1"/>
            <a:r>
              <a:rPr lang="en-US" b="1" dirty="0" smtClean="0"/>
              <a:t>Present</a:t>
            </a:r>
            <a:r>
              <a:rPr lang="en-US" dirty="0" smtClean="0"/>
              <a:t>: generate some pretty output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Engine Overview</a:t>
            </a:r>
            <a:endParaRPr lang="en-US" dirty="0"/>
          </a:p>
        </p:txBody>
      </p:sp>
      <p:pic>
        <p:nvPicPr>
          <p:cNvPr id="26626" name="Picture 2" descr="http://www.cs.utexas.edu/users/witchel/372/labs/lab3/block-diag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371600"/>
            <a:ext cx="5943600" cy="5175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Indexing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610600" cy="4267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public void map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() {</a:t>
            </a: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>
              <a:buNone/>
            </a:pP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sz="2200" b="1" spc="-150" dirty="0" err="1">
                <a:latin typeface="Courier New" pitchFamily="49" charset="0"/>
                <a:cs typeface="Courier New" pitchFamily="49" charset="0"/>
              </a:rPr>
              <a:t>value.toString</a:t>
            </a: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spc="-150" dirty="0" err="1" smtClean="0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spc="-150" dirty="0" err="1">
                <a:latin typeface="Courier New" pitchFamily="49" charset="0"/>
                <a:cs typeface="Courier New" pitchFamily="49" charset="0"/>
              </a:rPr>
              <a:t>itr</a:t>
            </a: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200" b="1" spc="-150" dirty="0" err="1" smtClean="0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(line</a:t>
            </a: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200" b="1" spc="-150" dirty="0" err="1" smtClean="0">
                <a:latin typeface="Courier New" pitchFamily="49" charset="0"/>
                <a:cs typeface="Courier New" pitchFamily="49" charset="0"/>
              </a:rPr>
              <a:t>itr.countTokens</a:t>
            </a: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() &gt;= N) {</a:t>
            </a:r>
          </a:p>
          <a:p>
            <a:pPr>
              <a:buNone/>
            </a:pP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  while(</a:t>
            </a:r>
            <a:r>
              <a:rPr lang="en-US" sz="2200" b="1" spc="-150" dirty="0" err="1" smtClean="0">
                <a:latin typeface="Courier New" pitchFamily="49" charset="0"/>
                <a:cs typeface="Courier New" pitchFamily="49" charset="0"/>
              </a:rPr>
              <a:t>itr.hasMoreTokens</a:t>
            </a: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pPr>
              <a:buNone/>
            </a:pP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 	  word = </a:t>
            </a:r>
            <a:r>
              <a:rPr lang="en-US" sz="2200" b="1" spc="-150" dirty="0" err="1" smtClean="0">
                <a:latin typeface="Courier New" pitchFamily="49" charset="0"/>
                <a:cs typeface="Courier New" pitchFamily="49" charset="0"/>
              </a:rPr>
              <a:t>itr.nextToken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()+“|”+</a:t>
            </a:r>
            <a:r>
              <a:rPr lang="en-US" sz="2200" b="1" spc="-150" dirty="0" err="1" smtClean="0">
                <a:latin typeface="Courier New" pitchFamily="49" charset="0"/>
                <a:cs typeface="Courier New" pitchFamily="49" charset="0"/>
              </a:rPr>
              <a:t>key.getFileName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spc="-150" dirty="0" err="1" smtClean="0">
                <a:latin typeface="Courier New" pitchFamily="49" charset="0"/>
                <a:cs typeface="Courier New" pitchFamily="49" charset="0"/>
              </a:rPr>
              <a:t>output.collect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(word, 1);</a:t>
            </a:r>
            <a:endParaRPr lang="en-US" sz="2200" b="1" spc="-15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    }   </a:t>
            </a:r>
            <a:endParaRPr lang="en-US" sz="2200" b="1" spc="-15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b="1" spc="-15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spc="-15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b="1" spc="-15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200" b="1" spc="-15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200" spc="-150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4876800"/>
            <a:ext cx="682225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Input:  a line of text, e.g. “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mistakes were made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” from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myfile.txt</a:t>
            </a: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Output:  </a:t>
            </a:r>
          </a:p>
          <a:p>
            <a:pPr lvl="2"/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mistakes|myfile.txt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were|myfile.txt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made|myfile.txt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Indexing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 </a:t>
            </a:r>
            <a:r>
              <a:rPr lang="en-US" sz="2800" b="1" spc="-150" dirty="0">
                <a:latin typeface="Courier New" pitchFamily="49" charset="0"/>
                <a:cs typeface="Courier New" pitchFamily="49" charset="0"/>
              </a:rPr>
              <a:t>public void reduce</a:t>
            </a:r>
            <a:r>
              <a:rPr lang="en-US" sz="2800" b="1" spc="-150" dirty="0" smtClean="0">
                <a:latin typeface="Courier New" pitchFamily="49" charset="0"/>
                <a:cs typeface="Courier New" pitchFamily="49" charset="0"/>
              </a:rPr>
              <a:t>() {</a:t>
            </a:r>
            <a:endParaRPr lang="en-US" sz="2800" b="1" spc="-15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spc="-15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spc="-15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spc="-150" dirty="0">
                <a:latin typeface="Courier New" pitchFamily="49" charset="0"/>
                <a:cs typeface="Courier New" pitchFamily="49" charset="0"/>
              </a:rPr>
              <a:t> sum = 0;</a:t>
            </a:r>
          </a:p>
          <a:p>
            <a:pPr>
              <a:buNone/>
            </a:pPr>
            <a:r>
              <a:rPr lang="en-US" sz="2800" b="1" spc="-150" dirty="0">
                <a:latin typeface="Courier New" pitchFamily="49" charset="0"/>
                <a:cs typeface="Courier New" pitchFamily="49" charset="0"/>
              </a:rPr>
              <a:t>		while(</a:t>
            </a:r>
            <a:r>
              <a:rPr lang="en-US" sz="2800" b="1" spc="-150" dirty="0" err="1">
                <a:latin typeface="Courier New" pitchFamily="49" charset="0"/>
                <a:cs typeface="Courier New" pitchFamily="49" charset="0"/>
              </a:rPr>
              <a:t>values.hasNext</a:t>
            </a:r>
            <a:r>
              <a:rPr lang="en-US" sz="2800" b="1" spc="-150" dirty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pPr>
              <a:buNone/>
            </a:pPr>
            <a:r>
              <a:rPr lang="en-US" sz="2800" b="1" spc="-150" dirty="0">
                <a:latin typeface="Courier New" pitchFamily="49" charset="0"/>
                <a:cs typeface="Courier New" pitchFamily="49" charset="0"/>
              </a:rPr>
              <a:t>		    sum += </a:t>
            </a:r>
            <a:r>
              <a:rPr lang="en-US" sz="2800" b="1" spc="-150" dirty="0" err="1">
                <a:latin typeface="Courier New" pitchFamily="49" charset="0"/>
                <a:cs typeface="Courier New" pitchFamily="49" charset="0"/>
              </a:rPr>
              <a:t>values.next</a:t>
            </a:r>
            <a:r>
              <a:rPr lang="en-US" sz="2800" b="1" spc="-150" dirty="0">
                <a:latin typeface="Courier New" pitchFamily="49" charset="0"/>
                <a:cs typeface="Courier New" pitchFamily="49" charset="0"/>
              </a:rPr>
              <a:t>().get();</a:t>
            </a:r>
          </a:p>
          <a:p>
            <a:pPr>
              <a:buNone/>
            </a:pPr>
            <a:r>
              <a:rPr lang="en-US" sz="2800" b="1" spc="-150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r>
              <a:rPr lang="en-US" sz="2800" b="1" spc="-15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spc="-150" dirty="0" err="1">
                <a:latin typeface="Courier New" pitchFamily="49" charset="0"/>
                <a:cs typeface="Courier New" pitchFamily="49" charset="0"/>
              </a:rPr>
              <a:t>output.collect</a:t>
            </a:r>
            <a:r>
              <a:rPr lang="en-US" sz="2800" b="1" spc="-150" dirty="0">
                <a:latin typeface="Courier New" pitchFamily="49" charset="0"/>
                <a:cs typeface="Courier New" pitchFamily="49" charset="0"/>
              </a:rPr>
              <a:t>(key, </a:t>
            </a:r>
            <a:r>
              <a:rPr lang="en-US" sz="2800" b="1" spc="-150" dirty="0" smtClean="0">
                <a:latin typeface="Courier New" pitchFamily="49" charset="0"/>
                <a:cs typeface="Courier New" pitchFamily="49" charset="0"/>
              </a:rPr>
              <a:t>sum); </a:t>
            </a:r>
          </a:p>
          <a:p>
            <a:pPr>
              <a:buNone/>
            </a:pPr>
            <a:r>
              <a:rPr lang="en-US" sz="2800" b="1" spc="-15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800" b="1" spc="-15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800" b="1" spc="-15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4876800"/>
            <a:ext cx="682642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Input:  a &lt;</a:t>
            </a:r>
            <a:r>
              <a:rPr lang="en-US" sz="2000" dirty="0" err="1" smtClean="0">
                <a:solidFill>
                  <a:schemeClr val="accent1">
                    <a:lumMod val="75000"/>
                  </a:schemeClr>
                </a:solidFill>
              </a:rPr>
              <a:t>term,filename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&gt; pair, list of occurrences (e.g. {1, 1,..1})</a:t>
            </a:r>
            <a:endParaRPr lang="en-US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Output:  </a:t>
            </a:r>
          </a:p>
          <a:p>
            <a:pPr lvl="2"/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mistakes|myfile.txt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   10</a:t>
            </a:r>
          </a:p>
          <a:p>
            <a:pPr lvl="2"/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were|myfile.txt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          45</a:t>
            </a:r>
          </a:p>
          <a:p>
            <a:pPr lvl="2"/>
            <a:r>
              <a:rPr lang="en-US" sz="2000" b="1" dirty="0" err="1" smtClean="0">
                <a:solidFill>
                  <a:schemeClr val="accent1">
                    <a:lumMod val="75000"/>
                  </a:schemeClr>
                </a:solidFill>
              </a:rPr>
              <a:t>made|myfile.txt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          2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       </a:t>
            </a:r>
          </a:p>
          <a:p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fun!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(Read the documentation!)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are an engineer at:</a:t>
            </a:r>
            <a:br>
              <a:rPr lang="en-US" dirty="0" smtClean="0"/>
            </a:br>
            <a:r>
              <a:rPr lang="en-US" b="1" dirty="0" smtClean="0"/>
              <a:t>Hare-brained-scheme.com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Your boss,              comes to your office and says: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“We’re going to be hog-nasty rich!</a:t>
            </a:r>
            <a:r>
              <a:rPr lang="en-US" dirty="0"/>
              <a:t> </a:t>
            </a:r>
            <a:r>
              <a:rPr lang="en-US" dirty="0" smtClean="0"/>
              <a:t>We just need a program to search for strings in text files...”</a:t>
            </a:r>
          </a:p>
          <a:p>
            <a:pPr>
              <a:buNone/>
            </a:pPr>
            <a:r>
              <a:rPr lang="en-US" dirty="0" smtClean="0"/>
              <a:t>Input: &lt;</a:t>
            </a:r>
            <a:r>
              <a:rPr lang="en-US" dirty="0" err="1" smtClean="0"/>
              <a:t>search_term</a:t>
            </a:r>
            <a:r>
              <a:rPr lang="en-US" dirty="0" smtClean="0"/>
              <a:t>&gt;, &lt;files&gt;</a:t>
            </a:r>
          </a:p>
          <a:p>
            <a:pPr>
              <a:buNone/>
            </a:pPr>
            <a:r>
              <a:rPr lang="en-US" dirty="0" smtClean="0"/>
              <a:t>Output: list of files containing &lt;</a:t>
            </a:r>
            <a:r>
              <a:rPr lang="en-US" dirty="0" err="1" smtClean="0"/>
              <a:t>search_term</a:t>
            </a:r>
            <a:r>
              <a:rPr lang="en-US" dirty="0" smtClean="0"/>
              <a:t>&gt;</a:t>
            </a:r>
            <a:endParaRPr lang="en-US" dirty="0"/>
          </a:p>
        </p:txBody>
      </p:sp>
      <p:pic>
        <p:nvPicPr>
          <p:cNvPr id="7172" name="Picture 4" descr="http://tbn3.google.com/images?q=tbn:JDdT6JPRmgp_BM:http://www.sqlservercentral.com/Images/188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027237"/>
            <a:ext cx="962025" cy="1000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/>
              <a:t>p</a:t>
            </a:r>
            <a:r>
              <a:rPr lang="en-US" sz="2800" dirty="0" smtClean="0"/>
              <a:t>ublic class </a:t>
            </a:r>
            <a:r>
              <a:rPr lang="en-US" sz="2800" dirty="0" err="1" smtClean="0"/>
              <a:t>StringFinder</a:t>
            </a:r>
            <a:r>
              <a:rPr lang="en-US" sz="2800" dirty="0" smtClean="0"/>
              <a:t> {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en-US" sz="2800" dirty="0" err="1" smtClean="0"/>
              <a:t>int</a:t>
            </a:r>
            <a:r>
              <a:rPr lang="en-US" sz="2800" dirty="0" smtClean="0"/>
              <a:t> main(…) {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foreach</a:t>
            </a:r>
            <a:r>
              <a:rPr lang="en-US" sz="2800" dirty="0" smtClean="0"/>
              <a:t>(File f in </a:t>
            </a:r>
            <a:r>
              <a:rPr lang="en-US" sz="2800" dirty="0" err="1" smtClean="0"/>
              <a:t>getInputFiles</a:t>
            </a:r>
            <a:r>
              <a:rPr lang="en-US" sz="2800" dirty="0" smtClean="0"/>
              <a:t>()) {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/>
              <a:t>	 </a:t>
            </a:r>
            <a:r>
              <a:rPr lang="en-US" sz="2800" dirty="0" smtClean="0"/>
              <a:t>    if(</a:t>
            </a:r>
            <a:r>
              <a:rPr lang="en-US" sz="2800" dirty="0" err="1" smtClean="0"/>
              <a:t>f.contains</a:t>
            </a:r>
            <a:r>
              <a:rPr lang="en-US" sz="2800" dirty="0" smtClean="0"/>
              <a:t>(</a:t>
            </a:r>
            <a:r>
              <a:rPr lang="en-US" sz="2800" dirty="0" err="1" smtClean="0"/>
              <a:t>searchTerm</a:t>
            </a:r>
            <a:r>
              <a:rPr lang="en-US" sz="2800" dirty="0" smtClean="0"/>
              <a:t>))</a:t>
            </a:r>
          </a:p>
          <a:p>
            <a:pPr>
              <a:buNone/>
            </a:pPr>
            <a:r>
              <a:rPr lang="en-US" sz="2800" dirty="0" smtClean="0"/>
              <a:t> 		        </a:t>
            </a:r>
            <a:r>
              <a:rPr lang="en-US" sz="2800" dirty="0" err="1" smtClean="0"/>
              <a:t>results.add</a:t>
            </a:r>
            <a:r>
              <a:rPr lang="en-US" sz="2800" dirty="0" smtClean="0"/>
              <a:t>(</a:t>
            </a:r>
            <a:r>
              <a:rPr lang="en-US" sz="2800" dirty="0" err="1" smtClean="0"/>
              <a:t>f.getFileName</a:t>
            </a:r>
            <a:r>
              <a:rPr lang="en-US" sz="2800" dirty="0" smtClean="0"/>
              <a:t>());</a:t>
            </a:r>
          </a:p>
          <a:p>
            <a:pPr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}</a:t>
            </a:r>
          </a:p>
          <a:p>
            <a:pPr>
              <a:buNone/>
            </a:pPr>
            <a:r>
              <a:rPr lang="en-US" sz="2800" dirty="0" smtClean="0"/>
              <a:t>		}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	</a:t>
            </a:r>
            <a:r>
              <a:rPr lang="en-US" sz="2800" dirty="0" err="1" smtClean="0"/>
              <a:t>System.out.println</a:t>
            </a:r>
            <a:r>
              <a:rPr lang="en-US" sz="2800" dirty="0" smtClean="0"/>
              <a:t>(“Files:” + </a:t>
            </a:r>
            <a:r>
              <a:rPr lang="en-US" sz="2800" dirty="0" err="1" smtClean="0"/>
              <a:t>results.toString</a:t>
            </a:r>
            <a:r>
              <a:rPr lang="en-US" sz="2800" dirty="0" smtClean="0"/>
              <a:t>());    }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5638800"/>
            <a:ext cx="7382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“But, uh, marketing says we have to search a lot of files.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More than will fit on one disk…”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Throw hardware at the problem!</a:t>
            </a:r>
          </a:p>
          <a:p>
            <a:r>
              <a:rPr lang="en-US" dirty="0" smtClean="0"/>
              <a:t>Use your </a:t>
            </a:r>
            <a:r>
              <a:rPr lang="en-US" dirty="0" err="1" smtClean="0"/>
              <a:t>StringFinder</a:t>
            </a:r>
            <a:r>
              <a:rPr lang="en-US" dirty="0" smtClean="0"/>
              <a:t> class as is…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  but get </a:t>
            </a:r>
            <a:r>
              <a:rPr lang="en-US" b="1" dirty="0" smtClean="0"/>
              <a:t>lots</a:t>
            </a:r>
            <a:r>
              <a:rPr lang="en-US" dirty="0" smtClean="0"/>
              <a:t> of disks!</a:t>
            </a:r>
            <a:endParaRPr lang="en-US" dirty="0"/>
          </a:p>
        </p:txBody>
      </p:sp>
      <p:pic>
        <p:nvPicPr>
          <p:cNvPr id="8194" name="Picture 2" descr="http://tbn3.google.com/images?q=tbn:9kwP3-bKCdoXgM:http://www.greendisk.com/images/Comput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895600"/>
            <a:ext cx="1219200" cy="1095376"/>
          </a:xfrm>
          <a:prstGeom prst="rect">
            <a:avLst/>
          </a:prstGeom>
          <a:noFill/>
        </p:spPr>
      </p:pic>
      <p:pic>
        <p:nvPicPr>
          <p:cNvPr id="8196" name="Picture 4" descr="http://tbn3.google.com/images?q=tbn:RQozvhxT-8yQKM:http://www.tkarena.com/Portals/0/TKArticles/Hard%2520drives%2520technology/hard-disk-drive%2520image%2520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4648200"/>
            <a:ext cx="1181100" cy="962025"/>
          </a:xfrm>
          <a:prstGeom prst="rect">
            <a:avLst/>
          </a:prstGeom>
          <a:noFill/>
        </p:spPr>
      </p:pic>
      <p:pic>
        <p:nvPicPr>
          <p:cNvPr id="8198" name="Picture 6" descr="http://tbn3.google.com/images?q=tbn:RQozvhxT-8yQKM:http://www.tkarena.com/Portals/0/TKArticles/Hard%2520drives%2520technology/hard-disk-drive%2520image%2520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4648200"/>
            <a:ext cx="1181100" cy="962025"/>
          </a:xfrm>
          <a:prstGeom prst="rect">
            <a:avLst/>
          </a:prstGeom>
          <a:noFill/>
        </p:spPr>
      </p:pic>
      <p:pic>
        <p:nvPicPr>
          <p:cNvPr id="8200" name="Picture 8" descr="http://tbn3.google.com/images?q=tbn:RQozvhxT-8yQKM:http://www.tkarena.com/Portals/0/TKArticles/Hard%2520drives%2520technology/hard-disk-drive%2520image%2520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4648200"/>
            <a:ext cx="1181100" cy="962025"/>
          </a:xfrm>
          <a:prstGeom prst="rect">
            <a:avLst/>
          </a:prstGeom>
          <a:noFill/>
        </p:spPr>
      </p:pic>
      <p:pic>
        <p:nvPicPr>
          <p:cNvPr id="8202" name="Picture 10" descr="http://tbn3.google.com/images?q=tbn:RQozvhxT-8yQKM:http://www.tkarena.com/Portals/0/TKArticles/Hard%2520drives%2520technology/hard-disk-drive%2520image%2520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67600" y="4724400"/>
            <a:ext cx="1181100" cy="96202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04800" y="5867400"/>
            <a:ext cx="8818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“But, uh, well, marketing says it’s too slow…and besides, we need it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</a:rPr>
              <a:t>o work on the web…”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Time’s a charm</a:t>
            </a:r>
            <a:endParaRPr lang="en-US" dirty="0"/>
          </a:p>
        </p:txBody>
      </p:sp>
      <p:pic>
        <p:nvPicPr>
          <p:cNvPr id="10242" name="Picture 2" descr="http://media.bestofmicro.com/hp-server-web-2-0,E-Y-106810-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4507" y="2667000"/>
            <a:ext cx="2231893" cy="1676400"/>
          </a:xfrm>
          <a:prstGeom prst="rect">
            <a:avLst/>
          </a:prstGeom>
          <a:noFill/>
        </p:spPr>
      </p:pic>
      <p:pic>
        <p:nvPicPr>
          <p:cNvPr id="10244" name="Picture 4" descr="Lian Li PC-V1000Z PLUS II Aluminum C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676400"/>
            <a:ext cx="914400" cy="1190847"/>
          </a:xfrm>
          <a:prstGeom prst="rect">
            <a:avLst/>
          </a:prstGeom>
          <a:noFill/>
        </p:spPr>
      </p:pic>
      <p:pic>
        <p:nvPicPr>
          <p:cNvPr id="7" name="Picture 4" descr="Lian Li PC-V1000Z PLUS II Aluminum C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2895600"/>
            <a:ext cx="914400" cy="1190847"/>
          </a:xfrm>
          <a:prstGeom prst="rect">
            <a:avLst/>
          </a:prstGeom>
          <a:noFill/>
        </p:spPr>
      </p:pic>
      <p:pic>
        <p:nvPicPr>
          <p:cNvPr id="8" name="Picture 4" descr="Lian Li PC-V1000Z PLUS II Aluminum C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114800"/>
            <a:ext cx="914400" cy="1190847"/>
          </a:xfrm>
          <a:prstGeom prst="rect">
            <a:avLst/>
          </a:prstGeom>
          <a:noFill/>
        </p:spPr>
      </p:pic>
      <p:pic>
        <p:nvPicPr>
          <p:cNvPr id="10248" name="Picture 8" descr="http://1.bp.blogspot.com/_HPbV8aJu9n8/R_sV2EATiwI/AAAAAAAAAAk/H7CiUIkuFvc/s400/internet_clou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743200"/>
            <a:ext cx="2438400" cy="1828800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>
            <a:off x="2438400" y="3505200"/>
            <a:ext cx="10668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334000" y="2438400"/>
            <a:ext cx="990600" cy="685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34000" y="3505200"/>
            <a:ext cx="9906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334000" y="3810000"/>
            <a:ext cx="1066800" cy="685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81400" y="2286000"/>
            <a:ext cx="1635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Web Server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7239000" y="1981200"/>
            <a:ext cx="17091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StringFinder</a:t>
            </a:r>
            <a:endParaRPr lang="en-US" sz="2400" dirty="0" smtClean="0"/>
          </a:p>
          <a:p>
            <a:r>
              <a:rPr lang="en-US" b="1" dirty="0" smtClean="0"/>
              <a:t>Indexed data</a:t>
            </a:r>
            <a:endParaRPr lang="en-US" sz="24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2438400" y="2667000"/>
            <a:ext cx="884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Search</a:t>
            </a:r>
          </a:p>
          <a:p>
            <a:r>
              <a:rPr lang="en-US" sz="2000" dirty="0" smtClean="0"/>
              <a:t>query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" y="4419600"/>
            <a:ext cx="61428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How do we distribute the searchable files on our machines?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04800" y="5334000"/>
            <a:ext cx="37978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dirty="0" smtClean="0"/>
              <a:t>2.   What if our </a:t>
            </a:r>
            <a:r>
              <a:rPr lang="en-US" dirty="0" err="1" smtClean="0"/>
              <a:t>webserver</a:t>
            </a:r>
            <a:r>
              <a:rPr lang="en-US" dirty="0" smtClean="0"/>
              <a:t> goes down?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04800" y="57150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/>
              <a:t>3</a:t>
            </a:r>
            <a:r>
              <a:rPr lang="en-US" dirty="0" smtClean="0"/>
              <a:t>.   What if a </a:t>
            </a:r>
            <a:r>
              <a:rPr lang="en-US" dirty="0" err="1" smtClean="0"/>
              <a:t>StringFinder</a:t>
            </a:r>
            <a:r>
              <a:rPr lang="en-US" dirty="0" smtClean="0"/>
              <a:t> machine dies?  How would you know it was dead?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04800" y="60960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4.   What if marketing comes and says, “well, we also want to show pictures of the earth from space too! Ooh..and the moon too!”</a:t>
            </a:r>
          </a:p>
          <a:p>
            <a:pPr marL="342900" indent="-342900">
              <a:buAutoNum type="arabicPeriod"/>
            </a:pP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15200" y="3124200"/>
            <a:ext cx="17091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StringFinder</a:t>
            </a:r>
            <a:endParaRPr lang="en-US" sz="2400" dirty="0" smtClean="0"/>
          </a:p>
          <a:p>
            <a:r>
              <a:rPr lang="en-US" b="1" dirty="0" smtClean="0"/>
              <a:t>Indexed data</a:t>
            </a:r>
            <a:endParaRPr lang="en-US" sz="2400" b="1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7315200" y="4267200"/>
            <a:ext cx="17091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StringFinder</a:t>
            </a:r>
            <a:endParaRPr lang="en-US" sz="2400" dirty="0" smtClean="0"/>
          </a:p>
          <a:p>
            <a:r>
              <a:rPr lang="en-US" b="1" dirty="0" smtClean="0"/>
              <a:t>Indexed data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StringFinder</a:t>
            </a:r>
            <a:r>
              <a:rPr lang="en-US" dirty="0" smtClean="0"/>
              <a:t> was the easy part!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You really need general infrastructure.</a:t>
            </a:r>
          </a:p>
          <a:p>
            <a:r>
              <a:rPr lang="en-US" sz="2800" dirty="0" smtClean="0"/>
              <a:t>Many different tasks</a:t>
            </a:r>
          </a:p>
          <a:p>
            <a:r>
              <a:rPr lang="en-US" sz="2800" dirty="0" smtClean="0"/>
              <a:t>Want to use hundreds or thousands of PC’s</a:t>
            </a:r>
          </a:p>
          <a:p>
            <a:r>
              <a:rPr lang="en-US" sz="2800" dirty="0" smtClean="0"/>
              <a:t>Continue to function if something breaks</a:t>
            </a:r>
          </a:p>
          <a:p>
            <a:r>
              <a:rPr lang="en-US" sz="2800" dirty="0" smtClean="0"/>
              <a:t>Must be easy to program…</a:t>
            </a:r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990600" y="4151055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</a:rPr>
              <a:t>MapReduce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addresses this problem! </a:t>
            </a:r>
          </a:p>
          <a:p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Programming model + infrastructure</a:t>
            </a:r>
          </a:p>
          <a:p>
            <a:r>
              <a:rPr lang="en-US" dirty="0" smtClean="0"/>
              <a:t>Write programs that run on lots of machines</a:t>
            </a:r>
            <a:endParaRPr lang="en-US" dirty="0"/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Automatic parallelization and distribution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Fault-tolerance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Scheduling, status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and monitoring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5410200"/>
            <a:ext cx="4114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Cool. What’s the catch?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 Programming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Input &amp; Output: sets of &lt;key, value&gt; pairs</a:t>
            </a:r>
          </a:p>
          <a:p>
            <a:r>
              <a:rPr lang="en-US" dirty="0" smtClean="0"/>
              <a:t>Programmer writes 2 functions:</a:t>
            </a:r>
          </a:p>
          <a:p>
            <a:pPr lvl="1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map (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in_key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in_value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 -&gt; list(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out_key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intermediate_value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dirty="0" smtClean="0"/>
              <a:t>Processes &lt;</a:t>
            </a:r>
            <a:r>
              <a:rPr lang="en-US" dirty="0" err="1" smtClean="0"/>
              <a:t>k,v</a:t>
            </a:r>
            <a:r>
              <a:rPr lang="en-US" dirty="0" smtClean="0"/>
              <a:t>&gt; pairs</a:t>
            </a:r>
          </a:p>
          <a:p>
            <a:pPr lvl="2"/>
            <a:r>
              <a:rPr lang="en-US" dirty="0" smtClean="0"/>
              <a:t>Produces intermediate pairs</a:t>
            </a:r>
          </a:p>
          <a:p>
            <a:pPr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reduce (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out_key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, list(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interm_val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)) -&gt;    	list(</a:t>
            </a:r>
            <a:r>
              <a:rPr lang="en-US" sz="2600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out_value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dirty="0" smtClean="0"/>
              <a:t>Combines intermediate values for a key</a:t>
            </a:r>
          </a:p>
          <a:p>
            <a:pPr lvl="2"/>
            <a:r>
              <a:rPr lang="en-US" dirty="0" smtClean="0"/>
              <a:t>Produces a merged set of outputs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Counting Words…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map(String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input_key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input_value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): 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input_key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 document name 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input_value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 document contents 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each word w in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input_value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 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EmitIntermediate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(w, "1"); </a:t>
            </a:r>
          </a:p>
          <a:p>
            <a:pPr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reduce(String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output_key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Iterator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intermediate_values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): 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output_key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 a word 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//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output_values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 a list of counts 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result = 0; 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each v in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intermediate_values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 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result +=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(v); 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Emit(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AsString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(result));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5943600"/>
            <a:ext cx="6290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chemeClr val="accent1">
                    <a:lumMod val="75000"/>
                  </a:schemeClr>
                </a:solidFill>
              </a:rPr>
              <a:t>MapReduce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</a:rPr>
              <a:t> handles all the other details!</a:t>
            </a:r>
            <a:endParaRPr lang="en-US" sz="2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536</Words>
  <Application>Microsoft Office PowerPoint</Application>
  <PresentationFormat>On-screen Show (4:3)</PresentationFormat>
  <Paragraphs>151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MapReduce</vt:lpstr>
      <vt:lpstr>You are an engineer at: Hare-brained-scheme.com</vt:lpstr>
      <vt:lpstr>One solution</vt:lpstr>
      <vt:lpstr>Another solution</vt:lpstr>
      <vt:lpstr>Third Time’s a charm</vt:lpstr>
      <vt:lpstr>StringFinder was the easy part!</vt:lpstr>
      <vt:lpstr>MapReduce</vt:lpstr>
      <vt:lpstr>MapReduce Programming Model</vt:lpstr>
      <vt:lpstr>Example: Counting Words…</vt:lpstr>
      <vt:lpstr>How does parallelization work?</vt:lpstr>
      <vt:lpstr>All you have to do is…</vt:lpstr>
      <vt:lpstr>Your Project: A Search Engine</vt:lpstr>
      <vt:lpstr>Search Engine Components</vt:lpstr>
      <vt:lpstr>Search Engine Overview</vt:lpstr>
      <vt:lpstr>Example: Indexing (2)</vt:lpstr>
      <vt:lpstr>Example: Indexing (3)</vt:lpstr>
      <vt:lpstr>Have fun!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Reduce for fun and profit</dc:title>
  <dc:creator>Chris Rossbach</dc:creator>
  <cp:lastModifiedBy>witchel</cp:lastModifiedBy>
  <cp:revision>29</cp:revision>
  <dcterms:created xsi:type="dcterms:W3CDTF">2009-03-10T20:14:39Z</dcterms:created>
  <dcterms:modified xsi:type="dcterms:W3CDTF">2009-10-08T05:57:53Z</dcterms:modified>
</cp:coreProperties>
</file>