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86" r:id="rId10"/>
    <p:sldId id="264" r:id="rId11"/>
    <p:sldId id="275" r:id="rId12"/>
    <p:sldId id="287" r:id="rId13"/>
    <p:sldId id="278" r:id="rId14"/>
    <p:sldId id="288" r:id="rId15"/>
    <p:sldId id="289" r:id="rId16"/>
    <p:sldId id="266" r:id="rId17"/>
    <p:sldId id="267" r:id="rId18"/>
    <p:sldId id="276" r:id="rId19"/>
    <p:sldId id="269" r:id="rId20"/>
    <p:sldId id="270" r:id="rId21"/>
    <p:sldId id="280" r:id="rId22"/>
    <p:sldId id="279" r:id="rId23"/>
    <p:sldId id="277" r:id="rId24"/>
    <p:sldId id="281" r:id="rId25"/>
    <p:sldId id="290" r:id="rId26"/>
    <p:sldId id="271" r:id="rId27"/>
    <p:sldId id="291" r:id="rId28"/>
    <p:sldId id="282" r:id="rId29"/>
    <p:sldId id="292" r:id="rId30"/>
    <p:sldId id="283" r:id="rId31"/>
    <p:sldId id="284" r:id="rId32"/>
    <p:sldId id="285" r:id="rId33"/>
    <p:sldId id="273" r:id="rId34"/>
    <p:sldId id="27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0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5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6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5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8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1126-C787-41AB-9A4D-2554E1BE26D9}" type="datetimeFigureOut">
              <a:rPr lang="en-US" smtClean="0"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5428-06C3-48BF-8E67-F9F003B11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8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Relationship Id="rId9" Type="http://schemas.openxmlformats.org/officeDocument/2006/relationships/image" Target="../media/image4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0"/>
            <a:ext cx="8534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CS395: Visual Recognition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i="1" dirty="0" smtClean="0">
                <a:solidFill>
                  <a:schemeClr val="tx2"/>
                </a:solidFill>
              </a:rPr>
              <a:t>Spatial Pyramid Matching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19600"/>
            <a:ext cx="64008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Heath Vinicombe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University of Texas at Austin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6663" y="3429000"/>
            <a:ext cx="6400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September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3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Dataset- Details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Caltech 101 image database [1]</a:t>
            </a:r>
          </a:p>
          <a:p>
            <a:r>
              <a:rPr lang="en-US" dirty="0" smtClean="0"/>
              <a:t>101 Classes, 50-800 images per class</a:t>
            </a:r>
          </a:p>
          <a:p>
            <a:r>
              <a:rPr lang="en-US" dirty="0" smtClean="0"/>
              <a:t>This demo</a:t>
            </a:r>
          </a:p>
          <a:p>
            <a:pPr lvl="1"/>
            <a:r>
              <a:rPr lang="en-US" dirty="0" smtClean="0"/>
              <a:t>10 classes</a:t>
            </a:r>
          </a:p>
          <a:p>
            <a:pPr lvl="1"/>
            <a:r>
              <a:rPr lang="en-US" dirty="0" smtClean="0"/>
              <a:t>50 training per class</a:t>
            </a:r>
          </a:p>
          <a:p>
            <a:pPr lvl="1"/>
            <a:r>
              <a:rPr lang="en-US" dirty="0" smtClean="0"/>
              <a:t>20 test per class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sz="1800" dirty="0" smtClean="0"/>
              <a:t>[</a:t>
            </a:r>
            <a:r>
              <a:rPr lang="en-US" sz="1800" dirty="0"/>
              <a:t>1] </a:t>
            </a:r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smtClean="0"/>
              <a:t>www.vision.caltech.edu/Image_Datasets/Caltech101</a:t>
            </a:r>
            <a:r>
              <a:rPr lang="en-US" sz="1800" dirty="0"/>
              <a:t>/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0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Dataset - Classes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2763"/>
            <a:ext cx="2051357" cy="1536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171495"/>
            <a:ext cx="1953718" cy="129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9525" y="1295400"/>
            <a:ext cx="144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Kangaroo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9525" y="4267199"/>
            <a:ext cx="144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Llama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70017"/>
            <a:ext cx="1492333" cy="17352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072291"/>
            <a:ext cx="1884726" cy="1595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92763"/>
            <a:ext cx="1600200" cy="19357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993377"/>
            <a:ext cx="2266950" cy="14735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02" y="4277625"/>
            <a:ext cx="1334898" cy="21764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474147"/>
            <a:ext cx="1609725" cy="199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2" y="2065078"/>
            <a:ext cx="1913503" cy="14287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Dataset - Classes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35" y="4495800"/>
            <a:ext cx="1407876" cy="1988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9209" y="3878045"/>
            <a:ext cx="144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</a:rPr>
              <a:t>Menorah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1827" y="1447800"/>
            <a:ext cx="1596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Chandelier</a:t>
            </a:r>
            <a:endParaRPr lang="en-US" sz="24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500" y="1812623"/>
            <a:ext cx="1185900" cy="16470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54" y="2062801"/>
            <a:ext cx="1905000" cy="1428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05" y="1857422"/>
            <a:ext cx="2014500" cy="1625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17" y="4495800"/>
            <a:ext cx="1385855" cy="1856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650430"/>
            <a:ext cx="2058176" cy="17014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05" y="4593169"/>
            <a:ext cx="1681442" cy="18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Dataset - Classes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87215" y="4269432"/>
            <a:ext cx="144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Airplane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7232" y="1219200"/>
            <a:ext cx="1601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Helicopter</a:t>
            </a:r>
            <a:endParaRPr lang="en-US" sz="2400" dirty="0">
              <a:solidFill>
                <a:srgbClr val="00B05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6" y="1857453"/>
            <a:ext cx="2178152" cy="14012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7194"/>
            <a:ext cx="3105150" cy="1279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38" y="4991099"/>
            <a:ext cx="3189993" cy="12374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965864"/>
            <a:ext cx="3273757" cy="1287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711" y="1912152"/>
            <a:ext cx="1977366" cy="1291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790" y="1857453"/>
            <a:ext cx="2089634" cy="13095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12" y="1888269"/>
            <a:ext cx="2098343" cy="139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Dataset - Classes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8002" y="1295400"/>
            <a:ext cx="201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Electric Guitar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3924" y="3960058"/>
            <a:ext cx="201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Grand Piano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3937"/>
            <a:ext cx="1927276" cy="14454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243" y="4612880"/>
            <a:ext cx="1817360" cy="18800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45323"/>
            <a:ext cx="28575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95400"/>
            <a:ext cx="2857500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864106"/>
            <a:ext cx="2133600" cy="1415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08600"/>
            <a:ext cx="1746191" cy="19843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65" y="4495799"/>
            <a:ext cx="1474934" cy="2039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06983"/>
            <a:ext cx="22479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Dataset - Classes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8002" y="1295400"/>
            <a:ext cx="201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Sunflower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3924" y="3960058"/>
            <a:ext cx="201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Bonsai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49" y="4545210"/>
            <a:ext cx="1840506" cy="1971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22" y="4762182"/>
            <a:ext cx="1571347" cy="17788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34" y="4935404"/>
            <a:ext cx="1790700" cy="1605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0" y="5010112"/>
            <a:ext cx="2072981" cy="15547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1907065"/>
            <a:ext cx="1794673" cy="18375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0" y="1555115"/>
            <a:ext cx="1642126" cy="2189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12802"/>
            <a:ext cx="1386434" cy="19900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05" y="1145400"/>
            <a:ext cx="1585650" cy="25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Results – Success Rate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86% classification rate on test images (guessing = 10%)</a:t>
            </a:r>
          </a:p>
          <a:p>
            <a:r>
              <a:rPr lang="en-US" dirty="0" smtClean="0"/>
              <a:t>100% for Electric Guitar</a:t>
            </a:r>
          </a:p>
          <a:p>
            <a:r>
              <a:rPr lang="en-US" dirty="0" smtClean="0"/>
              <a:t>65-70% for Llamas and Kangaroos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Results – Confusion Matrix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901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Airplane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901" y="26553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Bonsai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176" y="302095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Chandelier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725" y="3390289"/>
            <a:ext cx="16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Guitar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9725" y="3774532"/>
            <a:ext cx="15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Piano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0390" y="41274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0390" y="44967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2665" y="48623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7214" y="52317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Menorah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7214" y="56159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9325889">
            <a:off x="2360015" y="15740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Airplane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9325889">
            <a:off x="2954471" y="15811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Bonsai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9325889">
            <a:off x="3555751" y="163157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Chandelier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325889">
            <a:off x="4194224" y="1428416"/>
            <a:ext cx="16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Guitar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325889">
            <a:off x="4792369" y="1482539"/>
            <a:ext cx="15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Piano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9325889">
            <a:off x="5469423" y="15945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9325889">
            <a:off x="6063880" y="1571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9325889">
            <a:off x="6619995" y="15365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9325889">
            <a:off x="7214450" y="15365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Menorah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9325889">
            <a:off x="7826272" y="15679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339026"/>
              </p:ext>
            </p:extLst>
          </p:nvPr>
        </p:nvGraphicFramePr>
        <p:xfrm>
          <a:off x="2350909" y="2247486"/>
          <a:ext cx="6096000" cy="3810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3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27912"/>
              </p:ext>
            </p:extLst>
          </p:nvPr>
        </p:nvGraphicFramePr>
        <p:xfrm>
          <a:off x="2276901" y="2299401"/>
          <a:ext cx="6096000" cy="3810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8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D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72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222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6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7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FA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8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1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8A8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1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1A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7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7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3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F9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D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8D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2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8E85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9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46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7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6C6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87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B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3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16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A8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76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3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E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100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7B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5E5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7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2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7B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79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78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7F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D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E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Results – Score Matrix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901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Airplane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901" y="26553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Bonsai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176" y="302095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Chandelier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725" y="3390289"/>
            <a:ext cx="16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Guitar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9725" y="3774532"/>
            <a:ext cx="15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Piano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0390" y="41274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0390" y="44967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2665" y="48623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7214" y="52317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Menorah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7214" y="56159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9325889">
            <a:off x="2360015" y="15740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Airplane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9325889">
            <a:off x="2954471" y="15811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Bonsai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9325889">
            <a:off x="3555751" y="163157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Chandelier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325889">
            <a:off x="4194224" y="1428416"/>
            <a:ext cx="16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Guitar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325889">
            <a:off x="4792369" y="1482539"/>
            <a:ext cx="15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Piano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9325889">
            <a:off x="5469423" y="15945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9325889">
            <a:off x="6063880" y="1571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9325889">
            <a:off x="6619995" y="15365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9325889">
            <a:off x="7214450" y="15365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Menorah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9325889">
            <a:off x="7826272" y="15679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5850819" y="4312101"/>
            <a:ext cx="1417117" cy="127572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27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Results – Examples of misclassified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962400" y="1079605"/>
            <a:ext cx="0" cy="554979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2400" y="3810000"/>
            <a:ext cx="8610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0796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Llamas classified as Llamas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0200" y="6260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Kangaroos classified as Kangaroos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684293" y="1079605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Llamas classified as Kangaroos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6260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Kangaroos classified as Llamas</a:t>
            </a:r>
            <a:endParaRPr lang="en-US" dirty="0"/>
          </a:p>
        </p:txBody>
      </p:sp>
      <p:pic>
        <p:nvPicPr>
          <p:cNvPr id="3074" name="Picture 2" descr="C:\Users\Heath\Documents\Programs\Spatial Pyramid\TestImages\llama (5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92" y="1708232"/>
            <a:ext cx="1823683" cy="15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eath\Documents\Programs\Spatial Pyramid\TestImages\llama (6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690" y="1728705"/>
            <a:ext cx="1671585" cy="138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eath\Documents\Programs\Spatial Pyramid\TestImages\llama (6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293" y="1834806"/>
            <a:ext cx="1455960" cy="131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eath\Documents\Programs\Spatial Pyramid\TestImages\kangaroo (5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4800"/>
            <a:ext cx="1623568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eath\Documents\Programs\Spatial Pyramid\TestImages\kangaroo (6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76625"/>
            <a:ext cx="1378033" cy="20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eath\Documents\Programs\Spatial Pyramid\TestImages\kangaroo (5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95" y="3974336"/>
            <a:ext cx="1489923" cy="206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Heath\Documents\Programs\Spatial Pyramid\TestImages\kangaroo (5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14" y="4114800"/>
            <a:ext cx="1193515" cy="17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Heath\Documents\Programs\Spatial Pyramid\TestImages\kangaroo (56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39" y="4114799"/>
            <a:ext cx="1392434" cy="175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Heath\Documents\Programs\Spatial Pyramid\TestImages\llama (55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68" y="1772486"/>
            <a:ext cx="1881632" cy="16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Heath\Documents\Programs\Spatial Pyramid\TestImages\llama (57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2" y="1684909"/>
            <a:ext cx="1762249" cy="16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2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Goal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Given a number of categorized images, can we recognize the category of a test image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Method: ‘Spatial Pyramid Matching’ (SPM) </a:t>
            </a:r>
          </a:p>
          <a:p>
            <a:pPr lvl="1"/>
            <a:r>
              <a:rPr lang="en-US" dirty="0" err="1" smtClean="0"/>
              <a:t>Lazebnik</a:t>
            </a:r>
            <a:r>
              <a:rPr lang="en-US" dirty="0" smtClean="0"/>
              <a:t>, </a:t>
            </a:r>
            <a:r>
              <a:rPr lang="en-US" dirty="0" err="1" smtClean="0"/>
              <a:t>Schmid</a:t>
            </a:r>
            <a:r>
              <a:rPr lang="en-US" dirty="0" smtClean="0"/>
              <a:t> and Ponce </a:t>
            </a:r>
          </a:p>
          <a:p>
            <a:pPr lvl="1"/>
            <a:r>
              <a:rPr lang="en-US" i="1" dirty="0" smtClean="0"/>
              <a:t>Beyond Bags of Features: Spatial Pyramid Matching for Recognizing Natural Scene Categories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80" y="2739739"/>
            <a:ext cx="1806296" cy="1704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63385"/>
            <a:ext cx="2762250" cy="165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2177" y="339200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Drunk Panda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343349" y="3238117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Drunk Polar Bear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427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Results – 180 </a:t>
            </a:r>
            <a:r>
              <a:rPr lang="en-US" dirty="0" err="1" smtClean="0">
                <a:solidFill>
                  <a:schemeClr val="tx2"/>
                </a:solidFill>
              </a:rPr>
              <a:t>deg</a:t>
            </a:r>
            <a:r>
              <a:rPr lang="en-US" dirty="0" smtClean="0">
                <a:solidFill>
                  <a:schemeClr val="tx2"/>
                </a:solidFill>
              </a:rPr>
              <a:t> Rotation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images rotated 180 degrees</a:t>
            </a:r>
          </a:p>
          <a:p>
            <a:r>
              <a:rPr lang="en-US" dirty="0" smtClean="0"/>
              <a:t>Previous support vectors</a:t>
            </a:r>
          </a:p>
          <a:p>
            <a:r>
              <a:rPr lang="en-US" dirty="0" smtClean="0"/>
              <a:t>55% accuracy</a:t>
            </a:r>
            <a:endParaRPr lang="en-US" dirty="0"/>
          </a:p>
        </p:txBody>
      </p:sp>
      <p:pic>
        <p:nvPicPr>
          <p:cNvPr id="4098" name="Picture 2" descr="C:\Users\Heath\Documents\Programs\Spatial Pyramid\TestImages - Rotated\bonsai (6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23040" y="3624049"/>
            <a:ext cx="2668460" cy="26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eath\Documents\Programs\Spatial Pyramid\TestImages\bonsai (6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2" y="3733800"/>
            <a:ext cx="2489488" cy="25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733800" y="4937362"/>
            <a:ext cx="1447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3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Results – Confusion Matrix (180 </a:t>
            </a:r>
            <a:r>
              <a:rPr lang="en-US" dirty="0" err="1" smtClean="0">
                <a:solidFill>
                  <a:schemeClr val="tx2"/>
                </a:solidFill>
              </a:rPr>
              <a:t>deg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901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Airplane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901" y="26553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Bonsai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176" y="302095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Chandelier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725" y="3390289"/>
            <a:ext cx="16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Guitar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9725" y="3774532"/>
            <a:ext cx="15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Piano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0390" y="41274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0390" y="44967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2665" y="48623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7214" y="52317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Menorah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7214" y="56159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9325889">
            <a:off x="2360015" y="15740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Airplane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9325889">
            <a:off x="2954471" y="15811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Bonsai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9325889">
            <a:off x="3555751" y="163157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Chandelier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325889">
            <a:off x="4194224" y="1428416"/>
            <a:ext cx="16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Guitar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325889">
            <a:off x="4792369" y="1482539"/>
            <a:ext cx="15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Piano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9325889">
            <a:off x="5469423" y="15945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9325889">
            <a:off x="6063880" y="1571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9325889">
            <a:off x="6619995" y="15365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9325889">
            <a:off x="7214450" y="15365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Menorah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9325889">
            <a:off x="7826272" y="15679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93601"/>
              </p:ext>
            </p:extLst>
          </p:nvPr>
        </p:nvGraphicFramePr>
        <p:xfrm>
          <a:off x="2276901" y="2286002"/>
          <a:ext cx="6096000" cy="3810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80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80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A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A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80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A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403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A9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4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0" name="Oval 39"/>
          <p:cNvSpPr/>
          <p:nvPr/>
        </p:nvSpPr>
        <p:spPr>
          <a:xfrm>
            <a:off x="2764118" y="2464136"/>
            <a:ext cx="814738" cy="8873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26678" y="5097942"/>
            <a:ext cx="814738" cy="8873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50613" y="2839998"/>
            <a:ext cx="814738" cy="8873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24202" y="3205623"/>
            <a:ext cx="814738" cy="8873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Results – 90 </a:t>
            </a:r>
            <a:r>
              <a:rPr lang="en-US" dirty="0" err="1" smtClean="0">
                <a:solidFill>
                  <a:schemeClr val="tx2"/>
                </a:solidFill>
              </a:rPr>
              <a:t>deg</a:t>
            </a:r>
            <a:r>
              <a:rPr lang="en-US" dirty="0" smtClean="0">
                <a:solidFill>
                  <a:schemeClr val="tx2"/>
                </a:solidFill>
              </a:rPr>
              <a:t> Rotation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images rotated 90 degrees</a:t>
            </a:r>
          </a:p>
          <a:p>
            <a:r>
              <a:rPr lang="en-US" dirty="0" smtClean="0"/>
              <a:t>Previous support vectors</a:t>
            </a:r>
          </a:p>
          <a:p>
            <a:r>
              <a:rPr lang="en-US" dirty="0" smtClean="0"/>
              <a:t>31% accuracy</a:t>
            </a:r>
            <a:endParaRPr lang="en-US" dirty="0"/>
          </a:p>
        </p:txBody>
      </p:sp>
      <p:pic>
        <p:nvPicPr>
          <p:cNvPr id="4098" name="Picture 2" descr="C:\Users\Heath\Documents\Programs\Spatial Pyramid\TestImages - Rotated\bonsai (6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40" y="3624049"/>
            <a:ext cx="2668460" cy="26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Heath\Documents\Programs\Spatial Pyramid\TestImages\bonsai (6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2" y="3733800"/>
            <a:ext cx="2489488" cy="252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733800" y="4937362"/>
            <a:ext cx="1447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594597"/>
              </p:ext>
            </p:extLst>
          </p:nvPr>
        </p:nvGraphicFramePr>
        <p:xfrm>
          <a:off x="2276901" y="2271368"/>
          <a:ext cx="6096000" cy="3810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C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C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A0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6F6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B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56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322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B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4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C5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1C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D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Results – Confusion Matrix (90 </a:t>
            </a:r>
            <a:r>
              <a:rPr lang="en-US" dirty="0" err="1" smtClean="0">
                <a:solidFill>
                  <a:schemeClr val="tx2"/>
                </a:solidFill>
              </a:rPr>
              <a:t>deg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901" y="2286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Airplane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2901" y="26553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Bonsai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5176" y="302095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Chandelier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9725" y="3390289"/>
            <a:ext cx="16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Guitar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9725" y="3774532"/>
            <a:ext cx="15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Piano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0390" y="41274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0390" y="44967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2665" y="486239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7214" y="52317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Menorah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47214" y="56159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9325889">
            <a:off x="2360015" y="157406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Airplane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19325889">
            <a:off x="2954471" y="15811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Bonsai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19325889">
            <a:off x="3555751" y="163157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Chandelier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 rot="19325889">
            <a:off x="4194224" y="1428416"/>
            <a:ext cx="1669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Electric Guitar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9325889">
            <a:off x="4792369" y="1482539"/>
            <a:ext cx="151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Grand Piano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9325889">
            <a:off x="5469423" y="159453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Helicopter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9325889">
            <a:off x="6063880" y="15710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Kangaroo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9325889">
            <a:off x="6619995" y="153653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Llama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9325889">
            <a:off x="7214450" y="153653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Menorah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9325889">
            <a:off x="7826272" y="156797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Sunflower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18584" y="1667205"/>
            <a:ext cx="980268" cy="356451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54877" y="2026987"/>
            <a:ext cx="814738" cy="8873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93705" y="5426035"/>
            <a:ext cx="814738" cy="8873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94789" y="3956248"/>
            <a:ext cx="814738" cy="88735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4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Results – Questions Raised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some classes more affected by rotation</a:t>
            </a:r>
            <a:r>
              <a:rPr lang="en-US" dirty="0" smtClean="0"/>
              <a:t>?</a:t>
            </a:r>
          </a:p>
          <a:p>
            <a:r>
              <a:rPr lang="en-US" dirty="0"/>
              <a:t>Why does 90 </a:t>
            </a:r>
            <a:r>
              <a:rPr lang="en-US" dirty="0" err="1"/>
              <a:t>deg</a:t>
            </a:r>
            <a:r>
              <a:rPr lang="en-US" dirty="0"/>
              <a:t> have greater effect than 180 </a:t>
            </a:r>
            <a:r>
              <a:rPr lang="en-US" dirty="0" err="1"/>
              <a:t>deg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Why are so many </a:t>
            </a:r>
            <a:r>
              <a:rPr lang="en-US" dirty="0" err="1" smtClean="0"/>
              <a:t>Aeroplanes</a:t>
            </a:r>
            <a:r>
              <a:rPr lang="en-US" dirty="0" smtClean="0"/>
              <a:t> classified as Chandeliers?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Analysis </a:t>
            </a:r>
            <a:r>
              <a:rPr lang="en-US" dirty="0" smtClean="0">
                <a:solidFill>
                  <a:schemeClr val="tx2"/>
                </a:solidFill>
              </a:rPr>
              <a:t>– Questions Raised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some classes more affected by rotation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Why does 90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deg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have greater effect than 180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deg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Why are so many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Aeroplanes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classified as Chandeliers?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Heath\Documents\Programs\Spatial Pyramid\TestImages\airplanes (5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5756" y="1096300"/>
            <a:ext cx="2971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Analysis – Effect of Rotation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147" name="Picture 3" descr="C:\Users\Heath\Documents\Programs\Spatial Pyramid\TestImages\sunflower (5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047517"/>
            <a:ext cx="2514600" cy="249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Heath\Documents\Programs\Spatial Pyramid\TestImages\airplanes (5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1"/>
            <a:ext cx="3505200" cy="211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1181348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41863" y="2380239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67000" y="2386584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60175" y="1181348"/>
            <a:ext cx="1524000" cy="12435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874481" y="1181348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873344" y="2380239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91656" y="2386584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91656" y="1181348"/>
            <a:ext cx="1524000" cy="12435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43000" y="4047517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41863" y="5246408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667000" y="5252753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660175" y="4047517"/>
            <a:ext cx="1524000" cy="12435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" descr="C:\Users\Heath\Documents\Programs\Spatial Pyramid\TestImages\sunflower (5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2738" y="4025429"/>
            <a:ext cx="2514600" cy="249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4874481" y="4047517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73344" y="5246408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391656" y="5252753"/>
            <a:ext cx="1524000" cy="12299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391656" y="4047517"/>
            <a:ext cx="1524000" cy="12435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26" grpId="0" animBg="1"/>
      <p:bldP spid="26" grpId="1" animBg="1"/>
      <p:bldP spid="27" grpId="0" animBg="1"/>
      <p:bldP spid="27" grpId="1" animBg="1"/>
      <p:bldP spid="27" grpId="2" animBg="1"/>
      <p:bldP spid="27" grpId="3" animBg="1"/>
      <p:bldP spid="28" grpId="0" animBg="1"/>
      <p:bldP spid="28" grpId="1" animBg="1"/>
      <p:bldP spid="28" grpId="2" animBg="1"/>
      <p:bldP spid="28" grpId="3" animBg="1"/>
      <p:bldP spid="29" grpId="0" animBg="1"/>
      <p:bldP spid="29" grpId="1" animBg="1"/>
      <p:bldP spid="29" grpId="2" animBg="1"/>
      <p:bldP spid="29" grpId="3" animBg="1"/>
      <p:bldP spid="32" grpId="0" animBg="1"/>
      <p:bldP spid="32" grpId="1" animBg="1"/>
      <p:bldP spid="33" grpId="0" animBg="1"/>
      <p:bldP spid="33" grpId="1" animBg="1"/>
      <p:bldP spid="33" grpId="2" animBg="1"/>
      <p:bldP spid="33" grpId="3" animBg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  <p:bldP spid="35" grpId="3" animBg="1"/>
      <p:bldP spid="37" grpId="0" animBg="1"/>
      <p:bldP spid="37" grpId="1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0" grpId="0" animBg="1"/>
      <p:bldP spid="40" grpId="1" animBg="1"/>
      <p:bldP spid="40" grpId="2" animBg="1"/>
      <p:bldP spid="40" grpId="3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Analysis </a:t>
            </a:r>
            <a:r>
              <a:rPr lang="en-US" dirty="0" smtClean="0">
                <a:solidFill>
                  <a:schemeClr val="tx2"/>
                </a:solidFill>
              </a:rPr>
              <a:t>– Questions Raised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Why are some classes more affected by rotation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  <a:p>
            <a:r>
              <a:rPr lang="en-US" dirty="0"/>
              <a:t>Why does 90 </a:t>
            </a:r>
            <a:r>
              <a:rPr lang="en-US" dirty="0" err="1"/>
              <a:t>deg</a:t>
            </a:r>
            <a:r>
              <a:rPr lang="en-US" dirty="0"/>
              <a:t> have greater effect than 180 </a:t>
            </a:r>
            <a:r>
              <a:rPr lang="en-US" dirty="0" err="1"/>
              <a:t>deg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Why are so many </a:t>
            </a:r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Aeroplanes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 classified as Chandeliers?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Analysis – Symmetry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8418"/>
            <a:ext cx="8229600" cy="4525963"/>
          </a:xfrm>
        </p:spPr>
        <p:txBody>
          <a:bodyPr/>
          <a:lstStyle/>
          <a:p>
            <a:r>
              <a:rPr lang="en-US" dirty="0" smtClean="0"/>
              <a:t>Many images have vertical symmetry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209799"/>
            <a:ext cx="2760117" cy="1137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41" y="3581400"/>
            <a:ext cx="1829033" cy="1365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03" y="5257800"/>
            <a:ext cx="1026109" cy="1449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0600" y="1632673"/>
            <a:ext cx="2760117" cy="1137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11683" y="2209799"/>
            <a:ext cx="2760117" cy="1137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7475" y="3813078"/>
            <a:ext cx="1829033" cy="13656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7224" y="3581400"/>
            <a:ext cx="1829033" cy="1365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0890" y="5374128"/>
            <a:ext cx="1026109" cy="1449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8685" y="5257799"/>
            <a:ext cx="1026109" cy="1449583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6189117" y="2775338"/>
            <a:ext cx="723900" cy="31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802288" y="4264239"/>
            <a:ext cx="723900" cy="31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27058" y="5962412"/>
            <a:ext cx="723900" cy="312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05100" y="5945352"/>
            <a:ext cx="8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71349" y="4264239"/>
            <a:ext cx="8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771349" y="2758893"/>
            <a:ext cx="8001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09057" y="2057400"/>
            <a:ext cx="1" cy="48006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7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Analysis </a:t>
            </a:r>
            <a:r>
              <a:rPr lang="en-US" dirty="0" smtClean="0">
                <a:solidFill>
                  <a:schemeClr val="tx2"/>
                </a:solidFill>
              </a:rPr>
              <a:t>– Questions Raised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Why are some classes more affected by rotation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Why does 90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deg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have greater effect than 180 </a:t>
            </a:r>
            <a:r>
              <a:rPr lang="en-US" dirty="0" err="1">
                <a:solidFill>
                  <a:schemeClr val="bg2">
                    <a:lumMod val="75000"/>
                  </a:schemeClr>
                </a:solidFill>
              </a:rPr>
              <a:t>deg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?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smtClean="0"/>
              <a:t>Why are so many </a:t>
            </a:r>
            <a:r>
              <a:rPr lang="en-US" dirty="0" err="1" smtClean="0"/>
              <a:t>Aeroplanes</a:t>
            </a:r>
            <a:r>
              <a:rPr lang="en-US" dirty="0" smtClean="0"/>
              <a:t> classified as Chandeliers?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8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Outline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SPM Method</a:t>
            </a:r>
          </a:p>
          <a:p>
            <a:r>
              <a:rPr lang="en-US" dirty="0" smtClean="0"/>
              <a:t>Datasets</a:t>
            </a:r>
          </a:p>
          <a:p>
            <a:r>
              <a:rPr lang="en-US" dirty="0" smtClean="0"/>
              <a:t>Results</a:t>
            </a:r>
          </a:p>
          <a:p>
            <a:r>
              <a:rPr lang="en-US" smtClean="0"/>
              <a:t>Analysis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Analysis – </a:t>
            </a:r>
            <a:r>
              <a:rPr lang="en-US" dirty="0" err="1" smtClean="0">
                <a:solidFill>
                  <a:schemeClr val="tx2"/>
                </a:solidFill>
              </a:rPr>
              <a:t>Aeroplane</a:t>
            </a:r>
            <a:r>
              <a:rPr lang="en-US" dirty="0" smtClean="0">
                <a:solidFill>
                  <a:schemeClr val="tx2"/>
                </a:solidFill>
              </a:rPr>
              <a:t>/Chandelier results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90% of </a:t>
            </a:r>
            <a:r>
              <a:rPr lang="en-US" dirty="0" err="1" smtClean="0"/>
              <a:t>Aeroplanes</a:t>
            </a:r>
            <a:r>
              <a:rPr lang="en-US" dirty="0" smtClean="0"/>
              <a:t> correctly classified</a:t>
            </a:r>
          </a:p>
          <a:p>
            <a:r>
              <a:rPr lang="en-US" dirty="0" smtClean="0"/>
              <a:t>90 </a:t>
            </a:r>
            <a:r>
              <a:rPr lang="en-US" dirty="0" err="1" smtClean="0"/>
              <a:t>deg</a:t>
            </a:r>
            <a:r>
              <a:rPr lang="en-US" dirty="0" smtClean="0"/>
              <a:t> rotation – 95% of </a:t>
            </a:r>
            <a:r>
              <a:rPr lang="en-US" dirty="0" err="1" smtClean="0"/>
              <a:t>Aeroplanes</a:t>
            </a:r>
            <a:r>
              <a:rPr lang="en-US" dirty="0" smtClean="0"/>
              <a:t> incorrectly classified as Chandeliers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5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Analysis – Vocabulary Comparison </a:t>
            </a:r>
            <a:r>
              <a:rPr lang="en-US" dirty="0" smtClean="0">
                <a:solidFill>
                  <a:schemeClr val="tx2"/>
                </a:solidFill>
              </a:rPr>
              <a:t>of </a:t>
            </a:r>
            <a:r>
              <a:rPr lang="en-US" dirty="0" err="1" smtClean="0">
                <a:solidFill>
                  <a:schemeClr val="tx2"/>
                </a:solidFill>
              </a:rPr>
              <a:t>Aeroplane</a:t>
            </a:r>
            <a:r>
              <a:rPr lang="en-US" dirty="0" smtClean="0">
                <a:solidFill>
                  <a:schemeClr val="tx2"/>
                </a:solidFill>
              </a:rPr>
              <a:t> and Chandelier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2" t="10942" r="18131" b="21857"/>
          <a:stretch/>
        </p:blipFill>
        <p:spPr>
          <a:xfrm>
            <a:off x="304800" y="3687170"/>
            <a:ext cx="4858604" cy="2142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6" t="7370" r="16918" b="14135"/>
          <a:stretch/>
        </p:blipFill>
        <p:spPr>
          <a:xfrm>
            <a:off x="5583071" y="3305032"/>
            <a:ext cx="2825087" cy="290697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Red dots = most common shared feature</a:t>
            </a:r>
          </a:p>
          <a:p>
            <a:r>
              <a:rPr lang="en-US" dirty="0" smtClean="0"/>
              <a:t>Large histogram overlap of airplanes and chandeliers despite little visual similarity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8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Analysis – Comparison of 3L Pyramid and </a:t>
            </a:r>
            <a:r>
              <a:rPr lang="en-US" dirty="0" err="1" smtClean="0">
                <a:solidFill>
                  <a:schemeClr val="tx2"/>
                </a:solidFill>
              </a:rPr>
              <a:t>BoW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 of Words classifier effectively 0 levels Pyramid that does not use spatial information.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235762"/>
              </p:ext>
            </p:extLst>
          </p:nvPr>
        </p:nvGraphicFramePr>
        <p:xfrm>
          <a:off x="1066800" y="3352800"/>
          <a:ext cx="723900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Orientation compared</a:t>
                      </a:r>
                      <a:r>
                        <a:rPr lang="en-US" baseline="0" dirty="0" smtClean="0"/>
                        <a:t> to training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Bag of Words</a:t>
                      </a:r>
                      <a:r>
                        <a:rPr lang="en-US" baseline="0" dirty="0" smtClean="0"/>
                        <a:t> (0 Level)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180 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degrees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29.5%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3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Conclusions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86% Classification accuracy achieved</a:t>
            </a:r>
          </a:p>
          <a:p>
            <a:r>
              <a:rPr lang="en-US" dirty="0" smtClean="0"/>
              <a:t>Runtime in order of a few minutes</a:t>
            </a:r>
          </a:p>
          <a:p>
            <a:r>
              <a:rPr lang="en-US" dirty="0" smtClean="0"/>
              <a:t>SPM is sensitive to rotation, especially 90 </a:t>
            </a:r>
            <a:r>
              <a:rPr lang="en-US" dirty="0" err="1" smtClean="0"/>
              <a:t>deg</a:t>
            </a:r>
            <a:endParaRPr lang="en-US" dirty="0" smtClean="0"/>
          </a:p>
          <a:p>
            <a:r>
              <a:rPr lang="en-US" dirty="0" smtClean="0"/>
              <a:t>SPM performs better than </a:t>
            </a:r>
            <a:r>
              <a:rPr lang="en-US" dirty="0" err="1" smtClean="0"/>
              <a:t>BoW</a:t>
            </a:r>
            <a:r>
              <a:rPr lang="en-US" dirty="0" smtClean="0"/>
              <a:t> for correctly orientated </a:t>
            </a:r>
            <a:r>
              <a:rPr lang="en-US" dirty="0" smtClean="0"/>
              <a:t>images</a:t>
            </a:r>
          </a:p>
          <a:p>
            <a:r>
              <a:rPr lang="en-US" dirty="0" smtClean="0"/>
              <a:t>Dense SIFT features sensitive to </a:t>
            </a:r>
            <a:r>
              <a:rPr lang="en-US" dirty="0" smtClean="0"/>
              <a:t>changes in image size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5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Discussion Points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Test examples outside training classes?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explains the higher accuracy compared to </a:t>
            </a:r>
            <a:r>
              <a:rPr lang="en-US" dirty="0" err="1" smtClean="0"/>
              <a:t>Lazebnik</a:t>
            </a:r>
            <a:r>
              <a:rPr lang="en-US" dirty="0" smtClean="0"/>
              <a:t> paper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to improve the accuracy of SPM and </a:t>
            </a:r>
            <a:r>
              <a:rPr lang="en-US" dirty="0" err="1" smtClean="0"/>
              <a:t>BoW</a:t>
            </a:r>
            <a:r>
              <a:rPr lang="en-US" dirty="0" smtClean="0"/>
              <a:t> for 90 </a:t>
            </a:r>
            <a:r>
              <a:rPr lang="en-US" dirty="0" err="1" smtClean="0"/>
              <a:t>deg</a:t>
            </a:r>
            <a:r>
              <a:rPr lang="en-US" dirty="0" smtClean="0"/>
              <a:t> rotations?</a:t>
            </a:r>
            <a:endParaRPr lang="en-US" dirty="0" smtClean="0"/>
          </a:p>
          <a:p>
            <a:r>
              <a:rPr lang="en-US" dirty="0" smtClean="0"/>
              <a:t>Could </a:t>
            </a:r>
            <a:r>
              <a:rPr lang="en-US" dirty="0" err="1" smtClean="0"/>
              <a:t>colour</a:t>
            </a:r>
            <a:r>
              <a:rPr lang="en-US" dirty="0" smtClean="0"/>
              <a:t> information be used as features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181599" y="1905000"/>
            <a:ext cx="1414462" cy="1619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5"/>
          <a:stretch/>
        </p:blipFill>
        <p:spPr>
          <a:xfrm>
            <a:off x="2420202" y="1905000"/>
            <a:ext cx="1317862" cy="16192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886199" y="2714625"/>
            <a:ext cx="11702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 descr="C:\Users\Heath\AppData\Local\Microsoft\Windows\Temporary Internet Files\Content.IE5\EJZFN9YG\MC90043156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01" y="2230272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02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Method - Summary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704" y="2590800"/>
            <a:ext cx="1447800" cy="646331"/>
          </a:xfrm>
          <a:prstGeom prst="rect">
            <a:avLst/>
          </a:prstGeom>
          <a:effectLst>
            <a:softEdge rad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Extract Features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590800"/>
            <a:ext cx="1447800" cy="646331"/>
          </a:xfrm>
          <a:prstGeom prst="rect">
            <a:avLst/>
          </a:prstGeom>
          <a:effectLst>
            <a:softEdge rad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Compile Vocabulary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36541" y="2607396"/>
            <a:ext cx="1447800" cy="646331"/>
          </a:xfrm>
          <a:prstGeom prst="rect">
            <a:avLst/>
          </a:prstGeom>
          <a:effectLst>
            <a:softEdge rad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Generate Histograms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15704" y="4343400"/>
            <a:ext cx="1447800" cy="646331"/>
          </a:xfrm>
          <a:prstGeom prst="rect">
            <a:avLst/>
          </a:prstGeom>
          <a:effectLst>
            <a:softEdge rad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 Histograms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343400"/>
            <a:ext cx="1447800" cy="646331"/>
          </a:xfrm>
          <a:prstGeom prst="rect">
            <a:avLst/>
          </a:prstGeom>
          <a:effectLst>
            <a:softEdge rad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Kernel  Matrix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36541" y="4343399"/>
            <a:ext cx="1447800" cy="646331"/>
          </a:xfrm>
          <a:prstGeom prst="rect">
            <a:avLst/>
          </a:prstGeom>
          <a:effectLst>
            <a:softEdge rad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Learning Algorithm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2563504" y="2913966"/>
            <a:ext cx="11702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166245" y="2895937"/>
            <a:ext cx="11702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585112" y="4666565"/>
            <a:ext cx="11702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86147" y="4666564"/>
            <a:ext cx="11702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85800" y="4640574"/>
            <a:ext cx="4299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3"/>
          </p:cNvCxnSpPr>
          <p:nvPr/>
        </p:nvCxnSpPr>
        <p:spPr>
          <a:xfrm flipH="1">
            <a:off x="685800" y="2930562"/>
            <a:ext cx="7098541" cy="879438"/>
          </a:xfrm>
          <a:prstGeom prst="bentConnector3">
            <a:avLst>
              <a:gd name="adj1" fmla="val -322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85800" y="3810000"/>
            <a:ext cx="0" cy="8305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4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Method – Feature Extraction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Dense SIFT descriptor </a:t>
            </a:r>
          </a:p>
          <a:p>
            <a:pPr lvl="1"/>
            <a:r>
              <a:rPr lang="en-US" dirty="0" smtClean="0"/>
              <a:t>8 x 8 pixel grid, each patch 16 x 16 (overlapping)</a:t>
            </a:r>
          </a:p>
          <a:p>
            <a:pPr lvl="1"/>
            <a:r>
              <a:rPr lang="en-US" dirty="0" smtClean="0"/>
              <a:t>Advantage over sparse features for natural scenes</a:t>
            </a:r>
          </a:p>
          <a:p>
            <a:pPr lvl="1"/>
            <a:r>
              <a:rPr lang="en-US" dirty="0" err="1" smtClean="0"/>
              <a:t>Matlab</a:t>
            </a:r>
            <a:r>
              <a:rPr lang="en-US" dirty="0" smtClean="0"/>
              <a:t> code from </a:t>
            </a:r>
            <a:r>
              <a:rPr lang="en-US" dirty="0" err="1" smtClean="0"/>
              <a:t>Lazebnik</a:t>
            </a:r>
            <a:r>
              <a:rPr lang="en-US" dirty="0" smtClean="0"/>
              <a:t> [1]</a:t>
            </a:r>
          </a:p>
          <a:p>
            <a:pPr lvl="1"/>
            <a:r>
              <a:rPr lang="en-US" dirty="0" smtClean="0"/>
              <a:t>~ 80s for 500 images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[1] http://www.cs.illinois.edu/homes/slazebni/research/SpatialPyramid.zip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7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Method – Vocab Generation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K-Means Clustering</a:t>
            </a:r>
          </a:p>
          <a:p>
            <a:r>
              <a:rPr lang="en-US" dirty="0" smtClean="0"/>
              <a:t>100 image subset of training data</a:t>
            </a:r>
          </a:p>
          <a:p>
            <a:r>
              <a:rPr lang="en-US" dirty="0" smtClean="0"/>
              <a:t>200 word vocabulary</a:t>
            </a:r>
          </a:p>
          <a:p>
            <a:r>
              <a:rPr lang="en-US" dirty="0" smtClean="0"/>
              <a:t>~ 130s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Method – Pyramid Matching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Histogram generation and comparison in </a:t>
                </a:r>
                <a:r>
                  <a:rPr lang="en-US" dirty="0" err="1" smtClean="0"/>
                  <a:t>Matlab</a:t>
                </a:r>
                <a:endParaRPr lang="en-US" dirty="0" smtClean="0"/>
              </a:p>
              <a:p>
                <a:r>
                  <a:rPr lang="en-US" dirty="0" smtClean="0"/>
                  <a:t>~ 50s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.0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0.41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0.27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0.41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1.0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0.33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0.27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0.33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1.0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7199"/>
            <a:ext cx="1447800" cy="7571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76600"/>
            <a:ext cx="1524000" cy="715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09" y="5334000"/>
            <a:ext cx="990981" cy="10287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</p:cNvCxnSpPr>
          <p:nvPr/>
        </p:nvCxnSpPr>
        <p:spPr>
          <a:xfrm>
            <a:off x="2362200" y="3634273"/>
            <a:ext cx="457200" cy="3576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48552" y="4419600"/>
            <a:ext cx="470848" cy="1647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287137" y="4876800"/>
            <a:ext cx="470848" cy="94473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298421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Kernel Matrix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3015018" y="4185168"/>
            <a:ext cx="794982" cy="468864"/>
          </a:xfrm>
          <a:prstGeom prst="rect">
            <a:avLst/>
          </a:prstGeom>
          <a:solidFill>
            <a:schemeClr val="accent3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3757514"/>
            <a:ext cx="794982" cy="468864"/>
          </a:xfrm>
          <a:prstGeom prst="rect">
            <a:avLst/>
          </a:prstGeom>
          <a:solidFill>
            <a:schemeClr val="accent3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48000" y="4691262"/>
            <a:ext cx="1927746" cy="468864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60727" y="3788089"/>
            <a:ext cx="811473" cy="857679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Method - Learning </a:t>
            </a:r>
            <a:r>
              <a:rPr lang="en-US" dirty="0" smtClean="0">
                <a:solidFill>
                  <a:schemeClr val="tx2"/>
                </a:solidFill>
              </a:rPr>
              <a:t>Algorithm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SVM</a:t>
            </a:r>
          </a:p>
          <a:p>
            <a:r>
              <a:rPr lang="en-US" dirty="0" smtClean="0"/>
              <a:t>One </a:t>
            </a:r>
            <a:r>
              <a:rPr lang="en-US" dirty="0" err="1" smtClean="0"/>
              <a:t>vs</a:t>
            </a:r>
            <a:r>
              <a:rPr lang="en-US" dirty="0" smtClean="0"/>
              <a:t> All </a:t>
            </a:r>
          </a:p>
          <a:p>
            <a:r>
              <a:rPr lang="en-US" dirty="0" err="1" smtClean="0"/>
              <a:t>Precomputed</a:t>
            </a:r>
            <a:r>
              <a:rPr lang="en-US" dirty="0" smtClean="0"/>
              <a:t> Kernel is input</a:t>
            </a:r>
          </a:p>
          <a:p>
            <a:r>
              <a:rPr lang="en-US" i="1" dirty="0" smtClean="0"/>
              <a:t>Spider</a:t>
            </a:r>
            <a:r>
              <a:rPr lang="en-US" dirty="0" smtClean="0"/>
              <a:t> learning library collection for </a:t>
            </a:r>
            <a:r>
              <a:rPr lang="en-US" dirty="0" err="1" smtClean="0"/>
              <a:t>matlab</a:t>
            </a:r>
            <a:r>
              <a:rPr lang="en-US" dirty="0" smtClean="0"/>
              <a:t> [1]</a:t>
            </a:r>
          </a:p>
          <a:p>
            <a:r>
              <a:rPr lang="en-US" dirty="0" smtClean="0"/>
              <a:t>~ 2s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[1] http://people.kyb.tuebingen.mpg.de/spider/main.html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617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Summary of Runtimes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0691"/>
              </p:ext>
            </p:extLst>
          </p:nvPr>
        </p:nvGraphicFramePr>
        <p:xfrm>
          <a:off x="1524000" y="2667000"/>
          <a:ext cx="60960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SIFT Extraction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Vocab</a:t>
                      </a:r>
                      <a:r>
                        <a:rPr lang="en-US" baseline="0" dirty="0" smtClean="0"/>
                        <a:t> Generation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Pyramid Matching Kernel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SVM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1219</Words>
  <Application>Microsoft Office PowerPoint</Application>
  <PresentationFormat>On-screen Show (4:3)</PresentationFormat>
  <Paragraphs>655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CS395: Visual Recognition  Spatial Pyramid Matching</vt:lpstr>
      <vt:lpstr>Goal</vt:lpstr>
      <vt:lpstr>Outline</vt:lpstr>
      <vt:lpstr>Method - Summary</vt:lpstr>
      <vt:lpstr>Method – Feature Extraction</vt:lpstr>
      <vt:lpstr>Method – Vocab Generation</vt:lpstr>
      <vt:lpstr>Method – Pyramid Matching</vt:lpstr>
      <vt:lpstr>Method - Learning Algorithm</vt:lpstr>
      <vt:lpstr>Summary of Runtimes</vt:lpstr>
      <vt:lpstr>Dataset- Details</vt:lpstr>
      <vt:lpstr>Dataset - Classes</vt:lpstr>
      <vt:lpstr>Dataset - Classes</vt:lpstr>
      <vt:lpstr>Dataset - Classes</vt:lpstr>
      <vt:lpstr>Dataset - Classes</vt:lpstr>
      <vt:lpstr>Dataset - Classes</vt:lpstr>
      <vt:lpstr>Results – Success Rate</vt:lpstr>
      <vt:lpstr>Results – Confusion Matrix</vt:lpstr>
      <vt:lpstr>Results – Score Matrix</vt:lpstr>
      <vt:lpstr>Results – Examples of misclassified</vt:lpstr>
      <vt:lpstr>Results – 180 deg Rotation</vt:lpstr>
      <vt:lpstr>Results – Confusion Matrix (180 deg)</vt:lpstr>
      <vt:lpstr>Results – 90 deg Rotation</vt:lpstr>
      <vt:lpstr>Results – Confusion Matrix (90 deg)</vt:lpstr>
      <vt:lpstr>Results – Questions Raised</vt:lpstr>
      <vt:lpstr>Analysis – Questions Raised</vt:lpstr>
      <vt:lpstr>Analysis – Effect of Rotation</vt:lpstr>
      <vt:lpstr>Analysis – Questions Raised</vt:lpstr>
      <vt:lpstr>Analysis – Symmetry</vt:lpstr>
      <vt:lpstr>Analysis – Questions Raised</vt:lpstr>
      <vt:lpstr>Analysis – Aeroplane/Chandelier results</vt:lpstr>
      <vt:lpstr>Analysis – Vocabulary Comparison of Aeroplane and Chandelier</vt:lpstr>
      <vt:lpstr>Analysis – Comparison of 3L Pyramid and BoW</vt:lpstr>
      <vt:lpstr>Conclusions</vt:lpstr>
      <vt:lpstr>Discussion Points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 Vinicombe</dc:creator>
  <cp:lastModifiedBy>Heath Vinicombe</cp:lastModifiedBy>
  <cp:revision>60</cp:revision>
  <dcterms:created xsi:type="dcterms:W3CDTF">2012-09-12T21:39:54Z</dcterms:created>
  <dcterms:modified xsi:type="dcterms:W3CDTF">2012-09-21T16:18:32Z</dcterms:modified>
</cp:coreProperties>
</file>