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39"/>
  </p:notesMasterIdLst>
  <p:sldIdLst>
    <p:sldId id="256" r:id="rId4"/>
    <p:sldId id="258" r:id="rId5"/>
    <p:sldId id="261" r:id="rId6"/>
    <p:sldId id="262" r:id="rId7"/>
    <p:sldId id="263" r:id="rId8"/>
    <p:sldId id="266" r:id="rId9"/>
    <p:sldId id="272" r:id="rId10"/>
    <p:sldId id="286" r:id="rId11"/>
    <p:sldId id="273" r:id="rId12"/>
    <p:sldId id="287" r:id="rId13"/>
    <p:sldId id="274" r:id="rId14"/>
    <p:sldId id="288" r:id="rId15"/>
    <p:sldId id="289" r:id="rId16"/>
    <p:sldId id="275" r:id="rId17"/>
    <p:sldId id="276" r:id="rId18"/>
    <p:sldId id="296" r:id="rId19"/>
    <p:sldId id="277" r:id="rId20"/>
    <p:sldId id="295" r:id="rId21"/>
    <p:sldId id="282" r:id="rId22"/>
    <p:sldId id="283" r:id="rId23"/>
    <p:sldId id="284" r:id="rId24"/>
    <p:sldId id="281" r:id="rId25"/>
    <p:sldId id="268" r:id="rId26"/>
    <p:sldId id="267" r:id="rId27"/>
    <p:sldId id="259" r:id="rId28"/>
    <p:sldId id="260" r:id="rId29"/>
    <p:sldId id="264" r:id="rId30"/>
    <p:sldId id="279" r:id="rId31"/>
    <p:sldId id="265" r:id="rId32"/>
    <p:sldId id="280" r:id="rId33"/>
    <p:sldId id="285" r:id="rId34"/>
    <p:sldId id="290" r:id="rId35"/>
    <p:sldId id="293"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6" autoAdjust="0"/>
    <p:restoredTop sz="80100" autoAdjust="0"/>
  </p:normalViewPr>
  <p:slideViewPr>
    <p:cSldViewPr snapToGrid="0">
      <p:cViewPr varScale="1">
        <p:scale>
          <a:sx n="52" d="100"/>
          <a:sy n="52" d="100"/>
        </p:scale>
        <p:origin x="37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A3680-0C8B-4CE1-84B5-413011B9C40A}" type="datetimeFigureOut">
              <a:rPr lang="en-US" smtClean="0"/>
              <a:t>7/3/2016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B079BF-A437-47DF-9227-A50AFF7EC7D6}" type="slidenum">
              <a:rPr lang="en-US" smtClean="0"/>
              <a:t>‹#›</a:t>
            </a:fld>
            <a:endParaRPr lang="en-US"/>
          </a:p>
        </p:txBody>
      </p:sp>
    </p:spTree>
    <p:extLst>
      <p:ext uri="{BB962C8B-B14F-4D97-AF65-F5344CB8AC3E}">
        <p14:creationId xmlns:p14="http://schemas.microsoft.com/office/powerpoint/2010/main" val="21975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ytimes.com/2013/09/10/business/the-border-is-a-back-door-for-us-device-searches.html?_r=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EQGSk3Lt9X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youtu.be/nBkQQ6czRJI"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gizmodo.com/why-californias-new-web-wide-delete-button-for-teens-w-137773036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youtube.com/watch?v=EAHdX2I4fu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a:t>
            </a:r>
          </a:p>
        </p:txBody>
      </p:sp>
      <p:sp>
        <p:nvSpPr>
          <p:cNvPr id="4" name="Slide Number Placeholder 3"/>
          <p:cNvSpPr>
            <a:spLocks noGrp="1"/>
          </p:cNvSpPr>
          <p:nvPr>
            <p:ph type="sldNum" sz="quarter" idx="10"/>
          </p:nvPr>
        </p:nvSpPr>
        <p:spPr/>
        <p:txBody>
          <a:bodyPr/>
          <a:lstStyle/>
          <a:p>
            <a:fld id="{CEB079BF-A437-47DF-9227-A50AFF7EC7D6}" type="slidenum">
              <a:rPr lang="en-US" smtClean="0"/>
              <a:t>1</a:t>
            </a:fld>
            <a:endParaRPr lang="en-US"/>
          </a:p>
        </p:txBody>
      </p:sp>
    </p:spTree>
    <p:extLst>
      <p:ext uri="{BB962C8B-B14F-4D97-AF65-F5344CB8AC3E}">
        <p14:creationId xmlns:p14="http://schemas.microsoft.com/office/powerpoint/2010/main" val="2803411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can’t ignore security</a:t>
            </a:r>
            <a:r>
              <a:rPr lang="en-US" baseline="0" dirty="0"/>
              <a:t> of all sorts.      AKC</a:t>
            </a:r>
          </a:p>
          <a:p>
            <a:r>
              <a:rPr lang="en-US" dirty="0"/>
              <a:t>http://www.forbes.com/sites/stevemorgan/2016/01/17/cyber-crime-costs-projected-to-reach-2-trillion-by-2019/#6d58302e3bb0 </a:t>
            </a:r>
          </a:p>
        </p:txBody>
      </p:sp>
      <p:sp>
        <p:nvSpPr>
          <p:cNvPr id="4" name="Slide Number Placeholder 3"/>
          <p:cNvSpPr>
            <a:spLocks noGrp="1"/>
          </p:cNvSpPr>
          <p:nvPr>
            <p:ph type="sldNum" sz="quarter" idx="10"/>
          </p:nvPr>
        </p:nvSpPr>
        <p:spPr/>
        <p:txBody>
          <a:bodyPr/>
          <a:lstStyle/>
          <a:p>
            <a:fld id="{CEB079BF-A437-47DF-9227-A50AFF7EC7D6}" type="slidenum">
              <a:rPr lang="en-US" smtClean="0"/>
              <a:t>10</a:t>
            </a:fld>
            <a:endParaRPr lang="en-US"/>
          </a:p>
        </p:txBody>
      </p:sp>
    </p:spTree>
    <p:extLst>
      <p:ext uri="{BB962C8B-B14F-4D97-AF65-F5344CB8AC3E}">
        <p14:creationId xmlns:p14="http://schemas.microsoft.com/office/powerpoint/2010/main" val="2892320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p:spPr>
        <p:txBody>
          <a:bodyPr/>
          <a:lstStyle/>
          <a:p>
            <a:r>
              <a:rPr lang="en-US" altLang="en-US" dirty="0">
                <a:latin typeface="Arial" panose="020B0604020202020204" pitchFamily="34" charset="0"/>
              </a:rPr>
              <a:t>Or exactly</a:t>
            </a:r>
            <a:r>
              <a:rPr lang="en-US" altLang="en-US" baseline="0" dirty="0">
                <a:latin typeface="Arial" panose="020B0604020202020204" pitchFamily="34" charset="0"/>
              </a:rPr>
              <a:t> what is some new thing.     EAR</a:t>
            </a:r>
          </a:p>
          <a:p>
            <a:r>
              <a:rPr lang="en-US" altLang="en-US" dirty="0">
                <a:latin typeface="Arial" panose="020B0604020202020204" pitchFamily="34" charset="0"/>
              </a:rPr>
              <a:t>Article about US government using border entry as excuse to grab electronics and go through them:</a:t>
            </a:r>
          </a:p>
          <a:p>
            <a:r>
              <a:rPr lang="en-US" altLang="en-US" u="sng" dirty="0">
                <a:latin typeface="Arial" panose="020B0604020202020204" pitchFamily="34" charset="0"/>
                <a:hlinkClick r:id="rId3"/>
              </a:rPr>
              <a:t>http://www.nytimes.com/2013/09/10/business/the-border-is-a-back-door-for-us-device-searches.html?_r=0</a:t>
            </a:r>
            <a:r>
              <a:rPr lang="en-US" altLang="en-US" dirty="0">
                <a:latin typeface="Arial" panose="020B0604020202020204" pitchFamily="34" charset="0"/>
              </a:rPr>
              <a:t> </a:t>
            </a:r>
          </a:p>
          <a:p>
            <a:r>
              <a:rPr lang="en-US" altLang="en-US" dirty="0">
                <a:latin typeface="Arial" panose="020B0604020202020204" pitchFamily="34" charset="0"/>
              </a:rPr>
              <a:t>Muddle: is the contents of your laptop like the stuff in your suitcase or the stuff in your head?</a:t>
            </a:r>
          </a:p>
          <a:p>
            <a:r>
              <a:rPr lang="en-US" altLang="en-US" dirty="0">
                <a:latin typeface="Arial" panose="020B0604020202020204" pitchFamily="34" charset="0"/>
              </a:rPr>
              <a:t>Old picture: http://www.hektoeninternational.org/Intercepted-letters.html</a:t>
            </a:r>
          </a:p>
          <a:p>
            <a:r>
              <a:rPr lang="en-US" altLang="en-US" dirty="0">
                <a:latin typeface="Arial" panose="020B0604020202020204" pitchFamily="34" charset="0"/>
              </a:rPr>
              <a:t>Laptop picture:  http://www.freedigitalphotos.net/images/search.php?search=laptop</a:t>
            </a:r>
          </a:p>
        </p:txBody>
      </p:sp>
      <p:sp>
        <p:nvSpPr>
          <p:cNvPr id="880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277F582-D055-4F6D-8FDB-BD38DDABD33B}"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ct val="0"/>
                </a:spcBef>
                <a:spcAft>
                  <a:spcPts val="0"/>
                </a:spcAft>
                <a:buClrTx/>
                <a:buSzTx/>
                <a:buFontTx/>
                <a:buNone/>
                <a:tabLst/>
                <a:defRPr/>
              </a:pPr>
              <a:t>11</a:t>
            </a:fld>
            <a:endParaRPr kumimoji="0" lang="en-US" altLang="en-US" sz="12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302578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FDAEB2-6006-40AF-B31B-65B45E3942CC}" type="slidenum">
              <a:rPr lang="en-US" altLang="en-US" smtClean="0"/>
              <a:pPr eaLnBrk="1" hangingPunct="1">
                <a:spcBef>
                  <a:spcPct val="0"/>
                </a:spcBef>
              </a:pPr>
              <a:t>12</a:t>
            </a:fld>
            <a:endParaRPr lang="en-US" alt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pPr eaLnBrk="1" hangingPunct="1"/>
            <a:r>
              <a:rPr lang="en-US" altLang="en-US" dirty="0"/>
              <a:t>Note: conceptual muddle: what is cell location data (is it the same as cell call content data)?</a:t>
            </a:r>
          </a:p>
          <a:p>
            <a:pPr eaLnBrk="1" hangingPunct="1"/>
            <a:r>
              <a:rPr lang="en-US" altLang="en-US" dirty="0"/>
              <a:t>Policy </a:t>
            </a:r>
            <a:r>
              <a:rPr lang="en-US" altLang="en-US" dirty="0" err="1"/>
              <a:t>vaccuum</a:t>
            </a:r>
            <a:r>
              <a:rPr lang="en-US" altLang="en-US" dirty="0"/>
              <a:t>: Can the police get it without a warrant?     EAR</a:t>
            </a:r>
          </a:p>
        </p:txBody>
      </p:sp>
    </p:spTree>
    <p:extLst>
      <p:ext uri="{BB962C8B-B14F-4D97-AF65-F5344CB8AC3E}">
        <p14:creationId xmlns:p14="http://schemas.microsoft.com/office/powerpoint/2010/main" val="41448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AAA4918-37E3-4D58-B923-362C71F27616}" type="slidenum">
              <a:rPr lang="en-US" altLang="en-US" smtClean="0"/>
              <a:pPr eaLnBrk="1" hangingPunct="1">
                <a:spcBef>
                  <a:spcPct val="0"/>
                </a:spcBef>
              </a:pPr>
              <a:t>13</a:t>
            </a:fld>
            <a:endParaRPr lang="en-US" alt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r>
              <a:rPr lang="en-US" altLang="en-US" dirty="0"/>
              <a:t>Muddle: </a:t>
            </a:r>
            <a:r>
              <a:rPr lang="en-US" altLang="en-US" sz="900" dirty="0"/>
              <a:t>Is every blogger a journalist?  NJ Supreme Court says not journalist.  Blogger must reveal sources.     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900" dirty="0">
                <a:latin typeface="Arial" panose="020B0604020202020204" pitchFamily="34" charset="0"/>
                <a:cs typeface="Arial" panose="020B0604020202020204" pitchFamily="34" charset="0"/>
              </a:rPr>
              <a:t>But the 9</a:t>
            </a:r>
            <a:r>
              <a:rPr lang="en-US" altLang="en-US" sz="900" baseline="30000" dirty="0">
                <a:latin typeface="Arial" panose="020B0604020202020204" pitchFamily="34" charset="0"/>
                <a:cs typeface="Arial" panose="020B0604020202020204" pitchFamily="34" charset="0"/>
              </a:rPr>
              <a:t>th</a:t>
            </a:r>
            <a:r>
              <a:rPr lang="en-US" altLang="en-US" sz="900" dirty="0">
                <a:latin typeface="Arial" panose="020B0604020202020204" pitchFamily="34" charset="0"/>
                <a:cs typeface="Arial" panose="020B0604020202020204" pitchFamily="34" charset="0"/>
              </a:rPr>
              <a:t> Circuit, in reviewing Obsidian v Cox, said that  first amendment defamation rules apply equally to the institutional press and individual speakers (2014).</a:t>
            </a:r>
          </a:p>
          <a:p>
            <a:pPr eaLnBrk="1" hangingPunct="1"/>
            <a:endParaRPr lang="en-US" altLang="en-US" sz="900" dirty="0"/>
          </a:p>
          <a:p>
            <a:pPr eaLnBrk="1" hangingPunct="1"/>
            <a:endParaRPr lang="en-US" altLang="en-US" dirty="0"/>
          </a:p>
        </p:txBody>
      </p:sp>
    </p:spTree>
    <p:extLst>
      <p:ext uri="{BB962C8B-B14F-4D97-AF65-F5344CB8AC3E}">
        <p14:creationId xmlns:p14="http://schemas.microsoft.com/office/powerpoint/2010/main" val="3557648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Fast</a:t>
            </a:r>
            <a:r>
              <a:rPr lang="en-US" baseline="0" dirty="0"/>
              <a:t> change affects many aspects of society.  Let’s look at one: jobs.       EAR</a:t>
            </a:r>
            <a:endParaRPr lang="en-US" dirty="0"/>
          </a:p>
          <a:p>
            <a:r>
              <a:rPr lang="en-US" dirty="0"/>
              <a:t>Watson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Robotic pharmacist:</a:t>
            </a:r>
            <a:r>
              <a:rPr lang="en-US" baseline="0" dirty="0"/>
              <a:t> </a:t>
            </a:r>
            <a:r>
              <a:rPr lang="en-US" altLang="en-US" sz="1200" dirty="0">
                <a:hlinkClick r:id="rId3"/>
              </a:rPr>
              <a:t>https://www.youtube.com/watch?v=EQGSk3Lt9X0</a:t>
            </a:r>
            <a:r>
              <a:rPr lang="en-US" alt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Coors factory:  Note no people. https://www.tripadvisor.com/LocationPhotoDirectLink-g33388-i23828601-Denver_Colorado.html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Google car:  </a:t>
            </a:r>
            <a:r>
              <a:rPr lang="en-US" dirty="0">
                <a:hlinkClick r:id="rId4"/>
              </a:rPr>
              <a:t>https://youtu.be/nBkQQ6czRJI</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r>
              <a:rPr lang="en-US" dirty="0"/>
              <a:t> </a:t>
            </a:r>
          </a:p>
        </p:txBody>
      </p:sp>
      <p:sp>
        <p:nvSpPr>
          <p:cNvPr id="4" name="Slide Number Placeholder 3"/>
          <p:cNvSpPr>
            <a:spLocks noGrp="1"/>
          </p:cNvSpPr>
          <p:nvPr>
            <p:ph type="sldNum" sz="quarter" idx="10"/>
          </p:nvPr>
        </p:nvSpPr>
        <p:spPr/>
        <p:txBody>
          <a:bodyPr/>
          <a:lstStyle/>
          <a:p>
            <a:fld id="{CEB079BF-A437-47DF-9227-A50AFF7EC7D6}" type="slidenum">
              <a:rPr lang="en-US" smtClean="0"/>
              <a:t>14</a:t>
            </a:fld>
            <a:endParaRPr lang="en-US"/>
          </a:p>
        </p:txBody>
      </p:sp>
    </p:spTree>
    <p:extLst>
      <p:ext uri="{BB962C8B-B14F-4D97-AF65-F5344CB8AC3E}">
        <p14:creationId xmlns:p14="http://schemas.microsoft.com/office/powerpoint/2010/main" val="3796476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US" dirty="0"/>
              <a:t>Of course, technology</a:t>
            </a:r>
            <a:r>
              <a:rPr lang="en-US" baseline="0" dirty="0"/>
              <a:t> has been replacing jobs for a long time.      AKC</a:t>
            </a:r>
            <a:endParaRPr lang="en-US" dirty="0"/>
          </a:p>
        </p:txBody>
      </p:sp>
      <p:sp>
        <p:nvSpPr>
          <p:cNvPr id="4" name="Slide Number Placeholder 3"/>
          <p:cNvSpPr>
            <a:spLocks noGrp="1"/>
          </p:cNvSpPr>
          <p:nvPr>
            <p:ph type="sldNum" sz="quarter" idx="5"/>
          </p:nvPr>
        </p:nvSpPr>
        <p:spPr/>
        <p:txBody>
          <a:bodyPr/>
          <a:lstStyle/>
          <a:p>
            <a:pPr>
              <a:defRPr/>
            </a:pPr>
            <a:fld id="{FC44A46F-2451-40AC-839F-4ADE95907177}" type="slidenum">
              <a:rPr lang="en-US" smtClean="0"/>
              <a:pPr>
                <a:defRPr/>
              </a:pPr>
              <a:t>15</a:t>
            </a:fld>
            <a:endParaRPr lang="en-US"/>
          </a:p>
        </p:txBody>
      </p:sp>
    </p:spTree>
    <p:extLst>
      <p:ext uri="{BB962C8B-B14F-4D97-AF65-F5344CB8AC3E}">
        <p14:creationId xmlns:p14="http://schemas.microsoft.com/office/powerpoint/2010/main" val="3647650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r>
              <a:rPr lang="en-US" dirty="0"/>
              <a:t>Of course, technology</a:t>
            </a:r>
            <a:r>
              <a:rPr lang="en-US" baseline="0" dirty="0"/>
              <a:t> has been replacing jobs for a long time.     AKC</a:t>
            </a:r>
            <a:endParaRPr lang="en-US" dirty="0"/>
          </a:p>
        </p:txBody>
      </p:sp>
      <p:sp>
        <p:nvSpPr>
          <p:cNvPr id="4" name="Slide Number Placeholder 3"/>
          <p:cNvSpPr>
            <a:spLocks noGrp="1"/>
          </p:cNvSpPr>
          <p:nvPr>
            <p:ph type="sldNum" sz="quarter" idx="5"/>
          </p:nvPr>
        </p:nvSpPr>
        <p:spPr/>
        <p:txBody>
          <a:bodyPr/>
          <a:lstStyle/>
          <a:p>
            <a:pPr>
              <a:defRPr/>
            </a:pPr>
            <a:fld id="{FC44A46F-2451-40AC-839F-4ADE95907177}" type="slidenum">
              <a:rPr lang="en-US" smtClean="0"/>
              <a:pPr>
                <a:defRPr/>
              </a:pPr>
              <a:t>16</a:t>
            </a:fld>
            <a:endParaRPr lang="en-US"/>
          </a:p>
        </p:txBody>
      </p:sp>
    </p:spTree>
    <p:extLst>
      <p:ext uri="{BB962C8B-B14F-4D97-AF65-F5344CB8AC3E}">
        <p14:creationId xmlns:p14="http://schemas.microsoft.com/office/powerpoint/2010/main" val="684737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http://www.hrcapitalist.com/2014/01/probability-hr-jobs-will-be-lost-to-robots-in-the-next-20-years.html   Jan,</a:t>
            </a:r>
            <a:r>
              <a:rPr lang="en-US" baseline="0" dirty="0"/>
              <a:t> 2014.</a:t>
            </a:r>
            <a:endParaRPr lang="en-US" dirty="0"/>
          </a:p>
          <a:p>
            <a:r>
              <a:rPr lang="en-US" dirty="0"/>
              <a:t>There are lots of other projections like this.  Differ in details.      AKC</a:t>
            </a:r>
          </a:p>
        </p:txBody>
      </p:sp>
      <p:sp>
        <p:nvSpPr>
          <p:cNvPr id="4" name="Slide Number Placeholder 3"/>
          <p:cNvSpPr>
            <a:spLocks noGrp="1"/>
          </p:cNvSpPr>
          <p:nvPr>
            <p:ph type="sldNum" sz="quarter" idx="10"/>
          </p:nvPr>
        </p:nvSpPr>
        <p:spPr/>
        <p:txBody>
          <a:bodyPr/>
          <a:lstStyle/>
          <a:p>
            <a:fld id="{CEB079BF-A437-47DF-9227-A50AFF7EC7D6}" type="slidenum">
              <a:rPr lang="en-US" smtClean="0"/>
              <a:t>17</a:t>
            </a:fld>
            <a:endParaRPr lang="en-US"/>
          </a:p>
        </p:txBody>
      </p:sp>
    </p:spTree>
    <p:extLst>
      <p:ext uri="{BB962C8B-B14F-4D97-AF65-F5344CB8AC3E}">
        <p14:creationId xmlns:p14="http://schemas.microsoft.com/office/powerpoint/2010/main" val="314876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http://www.theatlantic.com/magazine/archive/2012/01/making-it-in-america/8844/   Standard</a:t>
            </a:r>
            <a:r>
              <a:rPr lang="en-US" baseline="0" dirty="0"/>
              <a:t> is name of factory.     AKC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Maddie is cheaper than a machine. It would be easy to buy a robotic arm that could take injector bodies and caps from a tray and place them precisely in a laser welder. Yet Standard would have to invest about $100,000 on the arm and a conveyance machine to bring parts to the welder and send them on to the next station. As is common in factories, Standard invests only in machinery that will earn back its cost within two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Interesting thing:</a:t>
            </a:r>
            <a:r>
              <a:rPr lang="en-US" baseline="0" dirty="0"/>
              <a:t>  If demand for product goes up and the factory can run more shifts, then, in fact, jobs for humans will disappear.</a:t>
            </a:r>
            <a:endParaRPr lang="en-US" dirty="0"/>
          </a:p>
          <a:p>
            <a:endParaRPr lang="en-US" dirty="0"/>
          </a:p>
        </p:txBody>
      </p:sp>
      <p:sp>
        <p:nvSpPr>
          <p:cNvPr id="4" name="Slide Number Placeholder 3"/>
          <p:cNvSpPr>
            <a:spLocks noGrp="1"/>
          </p:cNvSpPr>
          <p:nvPr>
            <p:ph type="sldNum" sz="quarter" idx="10"/>
          </p:nvPr>
        </p:nvSpPr>
        <p:spPr/>
        <p:txBody>
          <a:bodyPr/>
          <a:lstStyle/>
          <a:p>
            <a:fld id="{CEB079BF-A437-47DF-9227-A50AFF7EC7D6}" type="slidenum">
              <a:rPr lang="en-US" smtClean="0"/>
              <a:t>18</a:t>
            </a:fld>
            <a:endParaRPr lang="en-US"/>
          </a:p>
        </p:txBody>
      </p:sp>
    </p:spTree>
    <p:extLst>
      <p:ext uri="{BB962C8B-B14F-4D97-AF65-F5344CB8AC3E}">
        <p14:creationId xmlns:p14="http://schemas.microsoft.com/office/powerpoint/2010/main" val="3644553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one very disruptive technology:   EAR</a:t>
            </a:r>
          </a:p>
          <a:p>
            <a:r>
              <a:rPr lang="en-US" dirty="0"/>
              <a:t>Back to how we should make decisions:</a:t>
            </a:r>
          </a:p>
          <a:p>
            <a:r>
              <a:rPr lang="en-US" dirty="0"/>
              <a:t>http://www.nytimes.com/2016/07/01/business/self-driving-tesla-fatal-crash-investigation.html?_r=0 </a:t>
            </a:r>
          </a:p>
          <a:p>
            <a:r>
              <a:rPr lang="en-US" dirty="0"/>
              <a:t>We show people how to do expected value computations.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9B1E8A-AB7A-4221-8824-FBA98A09A435}"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922917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6B4804-410D-4EC0-AF2A-D134AEF2D3DB}" type="slidenum">
              <a:rPr lang="en-US" altLang="en-US" smtClean="0"/>
              <a:pPr>
                <a:spcBef>
                  <a:spcPct val="0"/>
                </a:spcBef>
              </a:pPr>
              <a:t>2</a:t>
            </a:fld>
            <a:endParaRPr lang="en-US" altLang="en-US"/>
          </a:p>
        </p:txBody>
      </p:sp>
      <p:sp>
        <p:nvSpPr>
          <p:cNvPr id="5123" name="Rectangle 2"/>
          <p:cNvSpPr>
            <a:spLocks noGrp="1" noRot="1" noChangeAspect="1" noChangeArrowheads="1" noTextEdit="1"/>
          </p:cNvSpPr>
          <p:nvPr>
            <p:ph type="sldImg"/>
          </p:nvPr>
        </p:nvSpPr>
        <p:spPr>
          <a:xfrm>
            <a:off x="685800" y="1143000"/>
            <a:ext cx="5486400" cy="3086100"/>
          </a:xfrm>
          <a:ln/>
        </p:spPr>
      </p:sp>
      <p:sp>
        <p:nvSpPr>
          <p:cNvPr id="512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John Rolfe (c. 1585 – 1622)    AKC</a:t>
            </a:r>
          </a:p>
        </p:txBody>
      </p:sp>
    </p:spTree>
    <p:extLst>
      <p:ext uri="{BB962C8B-B14F-4D97-AF65-F5344CB8AC3E}">
        <p14:creationId xmlns:p14="http://schemas.microsoft.com/office/powerpoint/2010/main" val="982266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https://en.wikipedia.org/wiki/List_of_motor_vehicle_deaths_in_U.S._by_year   EAR</a:t>
            </a:r>
          </a:p>
          <a:p>
            <a:endParaRPr lang="en-US" dirty="0"/>
          </a:p>
          <a:p>
            <a:r>
              <a:rPr lang="en-US" dirty="0"/>
              <a:t>Why the decline</a:t>
            </a:r>
            <a:r>
              <a:rPr lang="en-US" baseline="0" dirty="0"/>
              <a:t> even as passenger miles have increased? http://www.cnn.com/2011/US/04/01/traffic.fatalities/ </a:t>
            </a:r>
          </a:p>
          <a:p>
            <a:r>
              <a:rPr lang="en-US" sz="1200" b="0" i="0" kern="1200" dirty="0">
                <a:solidFill>
                  <a:schemeClr val="tx1"/>
                </a:solidFill>
                <a:effectLst/>
                <a:latin typeface="Arial" charset="0"/>
                <a:ea typeface="+mn-ea"/>
                <a:cs typeface="+mn-cs"/>
              </a:rPr>
              <a:t>Experts attribute the change to a variety of reasons, including changes to cars -- such as vehicle rollover protection -- and programs to change driver behavior -- such as campaigns addressing drunk driving, distracted driving and seat belt use. Laws aimed at young people also likely have had an impact, notably older minimum drinking ages and graduated drivers' licenses.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9B1E8A-AB7A-4221-8824-FBA98A09A435}"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8341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Balance risks.     AKC</a:t>
            </a:r>
          </a:p>
          <a:p>
            <a:r>
              <a:rPr lang="en-US" baseline="0" dirty="0"/>
              <a:t>In 2014, for car with drivers, 1.08 fatalities per 100M vehicle miles traveled.</a:t>
            </a:r>
          </a:p>
          <a:p>
            <a:r>
              <a:rPr lang="en-US" sz="1200" b="0" i="0" kern="1200" dirty="0">
                <a:solidFill>
                  <a:schemeClr val="tx1"/>
                </a:solidFill>
                <a:effectLst/>
                <a:latin typeface="Arial" charset="0"/>
                <a:ea typeface="+mn-ea"/>
                <a:cs typeface="+mn-cs"/>
              </a:rPr>
              <a:t>As of March 2016, Google had test driven their fleet of vehicles, in autonomous mode, a total of 1,498,214 mi  (Wikipedia) with no fatalities.  Tesla said this was the first known death in over 130 million miles of Autopilot operation. Citation: http://www.pbs.org/newshour/rundown/driver-killed-in-self-driving-car-accident-for-first-time/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29B1E8A-AB7A-4221-8824-FBA98A09A435}"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39113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a:t>
            </a:r>
          </a:p>
        </p:txBody>
      </p:sp>
      <p:sp>
        <p:nvSpPr>
          <p:cNvPr id="4" name="Slide Number Placeholder 3"/>
          <p:cNvSpPr>
            <a:spLocks noGrp="1"/>
          </p:cNvSpPr>
          <p:nvPr>
            <p:ph type="sldNum" sz="quarter" idx="10"/>
          </p:nvPr>
        </p:nvSpPr>
        <p:spPr/>
        <p:txBody>
          <a:bodyPr/>
          <a:lstStyle/>
          <a:p>
            <a:fld id="{CEB079BF-A437-47DF-9227-A50AFF7EC7D6}" type="slidenum">
              <a:rPr lang="en-US" smtClean="0"/>
              <a:t>22</a:t>
            </a:fld>
            <a:endParaRPr lang="en-US"/>
          </a:p>
        </p:txBody>
      </p:sp>
    </p:spTree>
    <p:extLst>
      <p:ext uri="{BB962C8B-B14F-4D97-AF65-F5344CB8AC3E}">
        <p14:creationId xmlns:p14="http://schemas.microsoft.com/office/powerpoint/2010/main" val="3166221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http://www.nytimes.com/2016/06/26/opinion/sunday/artificial-intelligences-white-guy-problem.html?_r=0</a:t>
            </a:r>
          </a:p>
          <a:p>
            <a:r>
              <a:rPr lang="en-US" dirty="0"/>
              <a:t>https://www.propublica.org/article/machine-bias-risk-assessments-in-criminal-sentencing   Yet Prater was the more seasoned criminal.  And</a:t>
            </a:r>
            <a:r>
              <a:rPr lang="en-US" baseline="0" dirty="0"/>
              <a:t> </a:t>
            </a:r>
            <a:r>
              <a:rPr lang="en-US" dirty="0"/>
              <a:t>Borden did not reoffend.  Prater did.      EAR</a:t>
            </a:r>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23</a:t>
            </a:fld>
            <a:endParaRPr lang="en-US" altLang="en-US"/>
          </a:p>
        </p:txBody>
      </p:sp>
    </p:spTree>
    <p:extLst>
      <p:ext uri="{BB962C8B-B14F-4D97-AF65-F5344CB8AC3E}">
        <p14:creationId xmlns:p14="http://schemas.microsoft.com/office/powerpoint/2010/main" val="3803316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http://www.huffingtonpost.com/entry/driverless-cars-moral-dilemma_us_576c1bd0e4b0aa4dc3d4b557 </a:t>
            </a:r>
          </a:p>
          <a:p>
            <a:endParaRPr lang="en-US" dirty="0"/>
          </a:p>
          <a:p>
            <a:r>
              <a:rPr lang="en-US" baseline="0" dirty="0"/>
              <a:t>EAR</a:t>
            </a:r>
            <a:endParaRPr lang="en-US" dirty="0"/>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24</a:t>
            </a:fld>
            <a:endParaRPr lang="en-US" altLang="en-US"/>
          </a:p>
        </p:txBody>
      </p:sp>
    </p:spTree>
    <p:extLst>
      <p:ext uri="{BB962C8B-B14F-4D97-AF65-F5344CB8AC3E}">
        <p14:creationId xmlns:p14="http://schemas.microsoft.com/office/powerpoint/2010/main" val="23726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5231DE4-DA1E-476F-95B9-B57A0845E78C}" type="slidenum">
              <a:rPr lang="en-US" altLang="en-US" smtClean="0"/>
              <a:pPr>
                <a:spcBef>
                  <a:spcPct val="0"/>
                </a:spcBef>
              </a:pPr>
              <a:t>25</a:t>
            </a:fld>
            <a:endParaRPr lang="en-US" altLang="en-US"/>
          </a:p>
        </p:txBody>
      </p:sp>
      <p:sp>
        <p:nvSpPr>
          <p:cNvPr id="23555" name="Rectangle 2"/>
          <p:cNvSpPr>
            <a:spLocks noGrp="1" noRot="1" noChangeAspect="1" noChangeArrowheads="1" noTextEdit="1"/>
          </p:cNvSpPr>
          <p:nvPr>
            <p:ph type="sldImg"/>
          </p:nvPr>
        </p:nvSpPr>
        <p:spPr>
          <a:xfrm>
            <a:off x="685800" y="1143000"/>
            <a:ext cx="5486400" cy="3086100"/>
          </a:xfrm>
          <a:ln/>
        </p:spPr>
      </p:sp>
      <p:sp>
        <p:nvSpPr>
          <p:cNvPr id="23556"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hlinkClick r:id="rId3"/>
              </a:rPr>
              <a:t>http://gizmodo.com/why-californias-new-web-wide-delete-button-for-teens-w-1377730365</a:t>
            </a:r>
            <a:r>
              <a:rPr lang="en-US" altLang="en-US" sz="1200" dirty="0"/>
              <a:t>     AKC</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Why California’s new wide-wide delete button for teens  won’t work.</a:t>
            </a:r>
          </a:p>
          <a:p>
            <a:pPr eaLnBrk="1" hangingPunct="1"/>
            <a:endParaRPr lang="en-US" altLang="en-US" dirty="0">
              <a:latin typeface="Arial" panose="020B0604020202020204" pitchFamily="34" charset="0"/>
            </a:endParaRPr>
          </a:p>
          <a:p>
            <a:r>
              <a:rPr lang="en-US" altLang="en-US" dirty="0">
                <a:latin typeface="Arial" panose="020B0604020202020204" pitchFamily="34" charset="0"/>
              </a:rPr>
              <a:t>Now all this sounds nice in theory, but more than anything, this law </a:t>
            </a:r>
          </a:p>
          <a:p>
            <a:r>
              <a:rPr lang="en-US" altLang="en-US" dirty="0">
                <a:latin typeface="Arial" panose="020B0604020202020204" pitchFamily="34" charset="0"/>
              </a:rPr>
              <a:t>is a testament to the fact that lawmakers (at least in California) </a:t>
            </a:r>
          </a:p>
          <a:p>
            <a:r>
              <a:rPr lang="en-US" altLang="en-US" dirty="0">
                <a:latin typeface="Arial" panose="020B0604020202020204" pitchFamily="34" charset="0"/>
              </a:rPr>
              <a:t>have no real idea how the internet actually works.</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110825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1D2F23-60B9-4789-ACB4-CCC512981028}" type="slidenum">
              <a:rPr lang="en-US" altLang="en-US" smtClean="0"/>
              <a:pPr>
                <a:spcBef>
                  <a:spcPct val="0"/>
                </a:spcBef>
              </a:pPr>
              <a:t>26</a:t>
            </a:fld>
            <a:endParaRPr lang="en-US" altLang="en-US"/>
          </a:p>
        </p:txBody>
      </p:sp>
      <p:sp>
        <p:nvSpPr>
          <p:cNvPr id="25603" name="Rectangle 2"/>
          <p:cNvSpPr>
            <a:spLocks noGrp="1" noRot="1" noChangeAspect="1" noChangeArrowheads="1" noTextEdit="1"/>
          </p:cNvSpPr>
          <p:nvPr>
            <p:ph type="sldImg"/>
          </p:nvPr>
        </p:nvSpPr>
        <p:spPr>
          <a:xfrm>
            <a:off x="685800" y="1143000"/>
            <a:ext cx="5486400" cy="3086100"/>
          </a:xfrm>
          <a:ln/>
        </p:spPr>
      </p:sp>
      <p:sp>
        <p:nvSpPr>
          <p:cNvPr id="2560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AKC</a:t>
            </a:r>
          </a:p>
        </p:txBody>
      </p:sp>
    </p:spTree>
    <p:extLst>
      <p:ext uri="{BB962C8B-B14F-4D97-AF65-F5344CB8AC3E}">
        <p14:creationId xmlns:p14="http://schemas.microsoft.com/office/powerpoint/2010/main" val="3792408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1D2F23-60B9-4789-ACB4-CCC512981028}" type="slidenum">
              <a:rPr lang="en-US" altLang="en-US" smtClean="0"/>
              <a:pPr>
                <a:spcBef>
                  <a:spcPct val="0"/>
                </a:spcBef>
              </a:pPr>
              <a:t>27</a:t>
            </a:fld>
            <a:endParaRPr lang="en-US" altLang="en-US"/>
          </a:p>
        </p:txBody>
      </p:sp>
      <p:sp>
        <p:nvSpPr>
          <p:cNvPr id="25603" name="Rectangle 2"/>
          <p:cNvSpPr>
            <a:spLocks noGrp="1" noRot="1" noChangeAspect="1" noChangeArrowheads="1" noTextEdit="1"/>
          </p:cNvSpPr>
          <p:nvPr>
            <p:ph type="sldImg"/>
          </p:nvPr>
        </p:nvSpPr>
        <p:spPr>
          <a:xfrm>
            <a:off x="685800" y="1143000"/>
            <a:ext cx="5486400" cy="3086100"/>
          </a:xfrm>
          <a:ln/>
        </p:spPr>
      </p:sp>
      <p:sp>
        <p:nvSpPr>
          <p:cNvPr id="2560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Back to this.  One issue is whether it is even possible to create a backdoor that itself wouldn’t open up more vulnerabilities.  Need technically competent people to work on answer.               EAR</a:t>
            </a:r>
          </a:p>
        </p:txBody>
      </p:sp>
    </p:spTree>
    <p:extLst>
      <p:ext uri="{BB962C8B-B14F-4D97-AF65-F5344CB8AC3E}">
        <p14:creationId xmlns:p14="http://schemas.microsoft.com/office/powerpoint/2010/main" val="1710653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1D2F23-60B9-4789-ACB4-CCC512981028}" type="slidenum">
              <a:rPr lang="en-US" altLang="en-US" smtClean="0"/>
              <a:pPr>
                <a:spcBef>
                  <a:spcPct val="0"/>
                </a:spcBef>
              </a:pPr>
              <a:t>28</a:t>
            </a:fld>
            <a:endParaRPr lang="en-US" altLang="en-US"/>
          </a:p>
        </p:txBody>
      </p:sp>
      <p:sp>
        <p:nvSpPr>
          <p:cNvPr id="25603" name="Rectangle 2"/>
          <p:cNvSpPr>
            <a:spLocks noGrp="1" noRot="1" noChangeAspect="1" noChangeArrowheads="1" noTextEdit="1"/>
          </p:cNvSpPr>
          <p:nvPr>
            <p:ph type="sldImg"/>
          </p:nvPr>
        </p:nvSpPr>
        <p:spPr>
          <a:xfrm>
            <a:off x="685800" y="1143000"/>
            <a:ext cx="5486400" cy="3086100"/>
          </a:xfrm>
          <a:ln/>
        </p:spPr>
      </p:sp>
      <p:sp>
        <p:nvSpPr>
          <p:cNvPr id="25604" name="Rectangle 3"/>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People who don’t understand the technology can long for the good old days.  The only way</a:t>
            </a:r>
            <a:r>
              <a:rPr lang="en-US" altLang="en-US" baseline="0" dirty="0">
                <a:latin typeface="Arial" panose="020B0604020202020204" pitchFamily="34" charset="0"/>
              </a:rPr>
              <a:t> that we can solve technologically induced problems, like widespread technical unemployment, is to recognize that they are happening before things have gotten completely crazy.  It’s tech people who have to do that.   EAR</a:t>
            </a:r>
            <a:endParaRPr lang="en-US" altLang="en-US" dirty="0">
              <a:latin typeface="Arial" panose="020B0604020202020204" pitchFamily="34" charset="0"/>
            </a:endParaRPr>
          </a:p>
        </p:txBody>
      </p:sp>
    </p:spTree>
    <p:extLst>
      <p:ext uri="{BB962C8B-B14F-4D97-AF65-F5344CB8AC3E}">
        <p14:creationId xmlns:p14="http://schemas.microsoft.com/office/powerpoint/2010/main" val="3627488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present philosophical approaches.       AKC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Mill (hair sticking out): http://www.utilitarian.net/jsmill/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Kant: http://media-2.web.britannica.com/eb-media/69/99069-004-1D777F95.jpg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Utilitarianism</a:t>
            </a:r>
            <a:r>
              <a:rPr lang="en-US" altLang="en-US" baseline="0" dirty="0"/>
              <a:t> is outcome based.  How to compute outcomes?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Utilitarianism is optimization based.  Deontological</a:t>
            </a:r>
            <a:r>
              <a:rPr lang="en-US" altLang="en-US" baseline="0" dirty="0"/>
              <a:t> approaches impose constraints.  So how does constrained optimization 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How to behave in a world where other agents are rational?  Prisoner’s dilemma.</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CEB079BF-A437-47DF-9227-A50AFF7EC7D6}" type="slidenum">
              <a:rPr lang="en-US" smtClean="0"/>
              <a:t>29</a:t>
            </a:fld>
            <a:endParaRPr lang="en-US"/>
          </a:p>
        </p:txBody>
      </p:sp>
    </p:spTree>
    <p:extLst>
      <p:ext uri="{BB962C8B-B14F-4D97-AF65-F5344CB8AC3E}">
        <p14:creationId xmlns:p14="http://schemas.microsoft.com/office/powerpoint/2010/main" val="786093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http://www.musclecarclub.com/other-cars/classic/ford-model-t/ford-model-t.shtml      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Video for google car: </a:t>
            </a:r>
            <a:r>
              <a:rPr lang="en-US" dirty="0">
                <a:hlinkClick r:id="rId3"/>
              </a:rPr>
              <a:t>http://www.youtube.com/watch?v=EAHdX2I4fuE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 de </a:t>
            </a:r>
            <a:r>
              <a:rPr lang="en-US" dirty="0" err="1"/>
              <a:t>Geijn</a:t>
            </a:r>
            <a:r>
              <a:rPr lang="en-US" dirty="0"/>
              <a:t> and Myers Linear</a:t>
            </a:r>
            <a:r>
              <a:rPr lang="en-US" baseline="0" dirty="0"/>
              <a:t> Algebra MOOC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http://blog.storyful.com/2016/04/12/five-tips-for-improving-facebook-discovery/#.V3asWbgrI2w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r>
              <a:rPr lang="en-US" dirty="0"/>
              <a:t> </a:t>
            </a:r>
          </a:p>
        </p:txBody>
      </p:sp>
      <p:sp>
        <p:nvSpPr>
          <p:cNvPr id="4" name="Slide Number Placeholder 3"/>
          <p:cNvSpPr>
            <a:spLocks noGrp="1"/>
          </p:cNvSpPr>
          <p:nvPr>
            <p:ph type="sldNum" sz="quarter" idx="10"/>
          </p:nvPr>
        </p:nvSpPr>
        <p:spPr/>
        <p:txBody>
          <a:bodyPr/>
          <a:lstStyle/>
          <a:p>
            <a:fld id="{CEB079BF-A437-47DF-9227-A50AFF7EC7D6}" type="slidenum">
              <a:rPr lang="en-US" smtClean="0"/>
              <a:t>3</a:t>
            </a:fld>
            <a:endParaRPr lang="en-US"/>
          </a:p>
        </p:txBody>
      </p:sp>
    </p:spTree>
    <p:extLst>
      <p:ext uri="{BB962C8B-B14F-4D97-AF65-F5344CB8AC3E}">
        <p14:creationId xmlns:p14="http://schemas.microsoft.com/office/powerpoint/2010/main" val="2379171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present philosophical approaches.        AKC</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Mill (hair sticking out): http://www.utilitarian.net/jsmill/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Kant: http://media-2.web.britannica.com/eb-media/69/99069-004-1D777F95.jpg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Utilitarianism</a:t>
            </a:r>
            <a:r>
              <a:rPr lang="en-US" altLang="en-US" baseline="0" dirty="0"/>
              <a:t> is outcome based.  How to compute outcomes?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Utilitarianism is optimization based.  Deontological</a:t>
            </a:r>
            <a:r>
              <a:rPr lang="en-US" altLang="en-US" baseline="0" dirty="0"/>
              <a:t> approaches impose constraints.  So how does constrained optimization work?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a:t>How to behave in a world where other agents are rational?  Prisoner’s dilemma.</a:t>
            </a:r>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CEB079BF-A437-47DF-9227-A50AFF7EC7D6}" type="slidenum">
              <a:rPr lang="en-US" smtClean="0"/>
              <a:t>30</a:t>
            </a:fld>
            <a:endParaRPr lang="en-US"/>
          </a:p>
        </p:txBody>
      </p:sp>
    </p:spTree>
    <p:extLst>
      <p:ext uri="{BB962C8B-B14F-4D97-AF65-F5344CB8AC3E}">
        <p14:creationId xmlns:p14="http://schemas.microsoft.com/office/powerpoint/2010/main" val="18449644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class.  Feel free to use any of our material.     EAR</a:t>
            </a:r>
          </a:p>
        </p:txBody>
      </p:sp>
      <p:sp>
        <p:nvSpPr>
          <p:cNvPr id="4" name="Slide Number Placeholder 3"/>
          <p:cNvSpPr>
            <a:spLocks noGrp="1"/>
          </p:cNvSpPr>
          <p:nvPr>
            <p:ph type="sldNum" sz="quarter" idx="10"/>
          </p:nvPr>
        </p:nvSpPr>
        <p:spPr/>
        <p:txBody>
          <a:bodyPr/>
          <a:lstStyle/>
          <a:p>
            <a:fld id="{CEB079BF-A437-47DF-9227-A50AFF7EC7D6}" type="slidenum">
              <a:rPr lang="en-US" smtClean="0"/>
              <a:t>31</a:t>
            </a:fld>
            <a:endParaRPr lang="en-US"/>
          </a:p>
        </p:txBody>
      </p:sp>
    </p:spTree>
    <p:extLst>
      <p:ext uri="{BB962C8B-B14F-4D97-AF65-F5344CB8AC3E}">
        <p14:creationId xmlns:p14="http://schemas.microsoft.com/office/powerpoint/2010/main" val="58864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AKC</a:t>
            </a:r>
          </a:p>
        </p:txBody>
      </p:sp>
      <p:sp>
        <p:nvSpPr>
          <p:cNvPr id="4" name="Slide Number Placeholder 3"/>
          <p:cNvSpPr>
            <a:spLocks noGrp="1"/>
          </p:cNvSpPr>
          <p:nvPr>
            <p:ph type="sldNum" sz="quarter" idx="10"/>
          </p:nvPr>
        </p:nvSpPr>
        <p:spPr/>
        <p:txBody>
          <a:bodyPr/>
          <a:lstStyle/>
          <a:p>
            <a:fld id="{CEB079BF-A437-47DF-9227-A50AFF7EC7D6}" type="slidenum">
              <a:rPr lang="en-US" smtClean="0"/>
              <a:t>32</a:t>
            </a:fld>
            <a:endParaRPr lang="en-US"/>
          </a:p>
        </p:txBody>
      </p:sp>
    </p:spTree>
    <p:extLst>
      <p:ext uri="{BB962C8B-B14F-4D97-AF65-F5344CB8AC3E}">
        <p14:creationId xmlns:p14="http://schemas.microsoft.com/office/powerpoint/2010/main" val="35836003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Asparagus price: http://archive.badsey.net/sites/default/files/archive_images/2587.jpg        AKC</a:t>
            </a:r>
          </a:p>
          <a:p>
            <a:r>
              <a:rPr lang="en-US" dirty="0"/>
              <a:t>Ditch the</a:t>
            </a:r>
            <a:r>
              <a:rPr lang="en-US" baseline="0" dirty="0"/>
              <a:t> devices: http://simplyhealthywithdarren.com/wp-content/uploads/2016/01/Newspaper-Jan2016-Digital-Detox.jpg </a:t>
            </a:r>
          </a:p>
          <a:p>
            <a:r>
              <a:rPr lang="en-US" baseline="0" dirty="0"/>
              <a:t>Internet safety:  http://www.kws.nsw.edu.au/assets/images/KWS_in_the_news/Internet_Safety_article_CWD_1_May_2010.jpg </a:t>
            </a:r>
          </a:p>
          <a:p>
            <a:r>
              <a:rPr lang="en-US" baseline="0" dirty="0"/>
              <a:t>Cybercrimes: http://www.cmcf.my/sites/default/files/thesundaypost.JPG</a:t>
            </a:r>
          </a:p>
          <a:p>
            <a:r>
              <a:rPr lang="en-US" baseline="0" dirty="0"/>
              <a:t>Gaming addiction: http://i.huffpost.com/gen/1897457/thumbs/o-HUFFPOST-570.jpg?5 </a:t>
            </a:r>
          </a:p>
          <a:p>
            <a:r>
              <a:rPr lang="en-US" baseline="0" dirty="0"/>
              <a:t>India and net neutrality:  http://www.hindustantimes.com/Images/popup/2015/4/why_net_neutrality.gif  </a:t>
            </a:r>
          </a:p>
          <a:p>
            <a:r>
              <a:rPr lang="en-US" baseline="0" dirty="0" err="1"/>
              <a:t>Snowdon</a:t>
            </a:r>
            <a:r>
              <a:rPr lang="en-US" baseline="0" dirty="0"/>
              <a:t>: http://www.themorningnews.org/images/content/articles/edward-snowden-and-terra-infirma-11.jpg</a:t>
            </a:r>
          </a:p>
          <a:p>
            <a:r>
              <a:rPr lang="en-US" baseline="0" dirty="0"/>
              <a:t>Bitcoin: http://i.imgur.com/fb2WzN2.jpg </a:t>
            </a:r>
          </a:p>
          <a:p>
            <a:r>
              <a:rPr lang="en-US" baseline="0" dirty="0"/>
              <a:t>Cyberbullying: https://userscontent2.emaze.com/images/34d03171-dfee-43ac-b040-af3e72d2a2dc/9add30dc-b1f6-4552-99c7-0f3ebcfb797c.jpg</a:t>
            </a:r>
          </a:p>
          <a:p>
            <a:r>
              <a:rPr lang="en-US" baseline="0" dirty="0"/>
              <a:t>Digital divide: http://www.librarycity.org/wp-content/uploads/2015/09/Digital-divide-AP_thumb1.png  </a:t>
            </a:r>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CEB079BF-A437-47DF-9227-A50AFF7EC7D6}" type="slidenum">
              <a:rPr lang="en-US" smtClean="0"/>
              <a:t>33</a:t>
            </a:fld>
            <a:endParaRPr lang="en-US"/>
          </a:p>
        </p:txBody>
      </p:sp>
    </p:spTree>
    <p:extLst>
      <p:ext uri="{BB962C8B-B14F-4D97-AF65-F5344CB8AC3E}">
        <p14:creationId xmlns:p14="http://schemas.microsoft.com/office/powerpoint/2010/main" val="1339787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picture</a:t>
            </a:r>
            <a:r>
              <a:rPr lang="en-US" baseline="0" dirty="0"/>
              <a:t> is from James Fong, Am I a Real Boy?   AKC</a:t>
            </a:r>
            <a:endParaRPr lang="en-US" dirty="0"/>
          </a:p>
        </p:txBody>
      </p:sp>
      <p:sp>
        <p:nvSpPr>
          <p:cNvPr id="4" name="Slide Number Placeholder 3"/>
          <p:cNvSpPr>
            <a:spLocks noGrp="1"/>
          </p:cNvSpPr>
          <p:nvPr>
            <p:ph type="sldNum" sz="quarter" idx="10"/>
          </p:nvPr>
        </p:nvSpPr>
        <p:spPr/>
        <p:txBody>
          <a:bodyPr/>
          <a:lstStyle/>
          <a:p>
            <a:fld id="{0E9510E0-1A47-4D34-AF14-9A1E625026F3}" type="slidenum">
              <a:rPr lang="en-US" smtClean="0"/>
              <a:t>34</a:t>
            </a:fld>
            <a:endParaRPr lang="en-US"/>
          </a:p>
        </p:txBody>
      </p:sp>
    </p:spTree>
    <p:extLst>
      <p:ext uri="{BB962C8B-B14F-4D97-AF65-F5344CB8AC3E}">
        <p14:creationId xmlns:p14="http://schemas.microsoft.com/office/powerpoint/2010/main" val="15295189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AKC</a:t>
            </a:r>
          </a:p>
        </p:txBody>
      </p:sp>
      <p:sp>
        <p:nvSpPr>
          <p:cNvPr id="4" name="Slide Number Placeholder 3"/>
          <p:cNvSpPr>
            <a:spLocks noGrp="1"/>
          </p:cNvSpPr>
          <p:nvPr>
            <p:ph type="sldNum" sz="quarter" idx="10"/>
          </p:nvPr>
        </p:nvSpPr>
        <p:spPr/>
        <p:txBody>
          <a:bodyPr/>
          <a:lstStyle/>
          <a:p>
            <a:fld id="{CEB079BF-A437-47DF-9227-A50AFF7EC7D6}" type="slidenum">
              <a:rPr lang="en-US" smtClean="0"/>
              <a:t>35</a:t>
            </a:fld>
            <a:endParaRPr lang="en-US"/>
          </a:p>
        </p:txBody>
      </p:sp>
    </p:spTree>
    <p:extLst>
      <p:ext uri="{BB962C8B-B14F-4D97-AF65-F5344CB8AC3E}">
        <p14:creationId xmlns:p14="http://schemas.microsoft.com/office/powerpoint/2010/main" val="3869572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https://blogs.gonzaga.edu/guswtech/the-suggestion-box/   AKC</a:t>
            </a:r>
          </a:p>
        </p:txBody>
      </p:sp>
      <p:sp>
        <p:nvSpPr>
          <p:cNvPr id="4" name="Slide Number Placeholder 3"/>
          <p:cNvSpPr>
            <a:spLocks noGrp="1"/>
          </p:cNvSpPr>
          <p:nvPr>
            <p:ph type="sldNum" sz="quarter" idx="10"/>
          </p:nvPr>
        </p:nvSpPr>
        <p:spPr/>
        <p:txBody>
          <a:bodyPr/>
          <a:lstStyle/>
          <a:p>
            <a:fld id="{CEB079BF-A437-47DF-9227-A50AFF7EC7D6}" type="slidenum">
              <a:rPr lang="en-US" smtClean="0"/>
              <a:t>4</a:t>
            </a:fld>
            <a:endParaRPr lang="en-US"/>
          </a:p>
        </p:txBody>
      </p:sp>
    </p:spTree>
    <p:extLst>
      <p:ext uri="{BB962C8B-B14F-4D97-AF65-F5344CB8AC3E}">
        <p14:creationId xmlns:p14="http://schemas.microsoft.com/office/powerpoint/2010/main" val="259336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http://yourforum.gr/InvisionBoard/index.php?showtopic=392745    AKC</a:t>
            </a:r>
          </a:p>
        </p:txBody>
      </p:sp>
      <p:sp>
        <p:nvSpPr>
          <p:cNvPr id="4" name="Slide Number Placeholder 3"/>
          <p:cNvSpPr>
            <a:spLocks noGrp="1"/>
          </p:cNvSpPr>
          <p:nvPr>
            <p:ph type="sldNum" sz="quarter" idx="10"/>
          </p:nvPr>
        </p:nvSpPr>
        <p:spPr/>
        <p:txBody>
          <a:bodyPr/>
          <a:lstStyle/>
          <a:p>
            <a:fld id="{CEB079BF-A437-47DF-9227-A50AFF7EC7D6}" type="slidenum">
              <a:rPr lang="en-US" smtClean="0"/>
              <a:t>5</a:t>
            </a:fld>
            <a:endParaRPr lang="en-US"/>
          </a:p>
        </p:txBody>
      </p:sp>
    </p:spTree>
    <p:extLst>
      <p:ext uri="{BB962C8B-B14F-4D97-AF65-F5344CB8AC3E}">
        <p14:creationId xmlns:p14="http://schemas.microsoft.com/office/powerpoint/2010/main" val="2864491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Mill (hair sticking out): http://www.utilitarian.net/jsmill/     EAR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Kant: http://media-2.web.britannica.com/eb-media/69/99069-004-1D777F95.jpg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6</a:t>
            </a:fld>
            <a:endParaRPr lang="en-US" altLang="en-US"/>
          </a:p>
        </p:txBody>
      </p:sp>
    </p:spTree>
    <p:extLst>
      <p:ext uri="{BB962C8B-B14F-4D97-AF65-F5344CB8AC3E}">
        <p14:creationId xmlns:p14="http://schemas.microsoft.com/office/powerpoint/2010/main" val="226612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The first case isn’t special.  Like keep your word, in the suggestion</a:t>
            </a:r>
            <a:r>
              <a:rPr lang="en-US" altLang="en-US" baseline="0" dirty="0"/>
              <a:t> box example.  But there are also cases that are special.  Once we learn some frameworks, we can use them in both kinds of circumstances.    EAR</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429B1E8A-AB7A-4221-8824-FBA98A09A435}" type="slidenum">
              <a:rPr lang="en-US" altLang="en-US" smtClean="0"/>
              <a:pPr>
                <a:defRPr/>
              </a:pPr>
              <a:t>7</a:t>
            </a:fld>
            <a:endParaRPr lang="en-US" altLang="en-US"/>
          </a:p>
        </p:txBody>
      </p:sp>
    </p:spTree>
    <p:extLst>
      <p:ext uri="{BB962C8B-B14F-4D97-AF65-F5344CB8AC3E}">
        <p14:creationId xmlns:p14="http://schemas.microsoft.com/office/powerpoint/2010/main" val="350381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go</a:t>
            </a:r>
            <a:r>
              <a:rPr lang="en-US" baseline="0" dirty="0"/>
              <a:t> through several important topics and look at them from the point of view of what is right.  The first big one we discuss is privacy, despite the fact that most students recognize that they haven’t got any and they seem okay with that.  First, talk about what is happening with privacy.    EAR</a:t>
            </a:r>
            <a:endParaRPr lang="en-US" dirty="0"/>
          </a:p>
        </p:txBody>
      </p:sp>
      <p:sp>
        <p:nvSpPr>
          <p:cNvPr id="4" name="Slide Number Placeholder 3"/>
          <p:cNvSpPr>
            <a:spLocks noGrp="1"/>
          </p:cNvSpPr>
          <p:nvPr>
            <p:ph type="sldNum" sz="quarter" idx="10"/>
          </p:nvPr>
        </p:nvSpPr>
        <p:spPr/>
        <p:txBody>
          <a:bodyPr/>
          <a:lstStyle/>
          <a:p>
            <a:fld id="{CEB079BF-A437-47DF-9227-A50AFF7EC7D6}" type="slidenum">
              <a:rPr lang="en-US" smtClean="0"/>
              <a:t>8</a:t>
            </a:fld>
            <a:endParaRPr lang="en-US"/>
          </a:p>
        </p:txBody>
      </p:sp>
    </p:spTree>
    <p:extLst>
      <p:ext uri="{BB962C8B-B14F-4D97-AF65-F5344CB8AC3E}">
        <p14:creationId xmlns:p14="http://schemas.microsoft.com/office/powerpoint/2010/main" val="3716211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often the issue is trading off rights in new ways.  It’s not just what happens to one person or decisions</a:t>
            </a:r>
            <a:r>
              <a:rPr lang="en-US" baseline="0" dirty="0"/>
              <a:t> that one person can make.</a:t>
            </a:r>
            <a:endParaRPr lang="en-US" dirty="0"/>
          </a:p>
          <a:p>
            <a:r>
              <a:rPr lang="en-US" dirty="0"/>
              <a:t>http://www.thewrap.com/fbi-admits-it-reset-san-bernardino-shooters-iphone-password/     EAR</a:t>
            </a:r>
          </a:p>
        </p:txBody>
      </p:sp>
      <p:sp>
        <p:nvSpPr>
          <p:cNvPr id="4" name="Slide Number Placeholder 3"/>
          <p:cNvSpPr>
            <a:spLocks noGrp="1"/>
          </p:cNvSpPr>
          <p:nvPr>
            <p:ph type="sldNum" sz="quarter" idx="10"/>
          </p:nvPr>
        </p:nvSpPr>
        <p:spPr/>
        <p:txBody>
          <a:bodyPr/>
          <a:lstStyle/>
          <a:p>
            <a:fld id="{CEB079BF-A437-47DF-9227-A50AFF7EC7D6}" type="slidenum">
              <a:rPr lang="en-US" smtClean="0"/>
              <a:t>9</a:t>
            </a:fld>
            <a:endParaRPr lang="en-US"/>
          </a:p>
        </p:txBody>
      </p:sp>
    </p:spTree>
    <p:extLst>
      <p:ext uri="{BB962C8B-B14F-4D97-AF65-F5344CB8AC3E}">
        <p14:creationId xmlns:p14="http://schemas.microsoft.com/office/powerpoint/2010/main" val="218784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B354D5-499E-4343-BD0E-EBC0132644D6}"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399978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354D5-499E-4343-BD0E-EBC0132644D6}"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193203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354D5-499E-4343-BD0E-EBC0132644D6}"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54654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927906-BBED-48E5-8D4E-36A8E0D21DD7}" type="slidenum">
              <a:rPr lang="en-US" altLang="en-US"/>
              <a:pPr>
                <a:defRPr/>
              </a:pPr>
              <a:t>‹#›</a:t>
            </a:fld>
            <a:endParaRPr lang="en-US" altLang="en-US"/>
          </a:p>
        </p:txBody>
      </p:sp>
    </p:spTree>
    <p:extLst>
      <p:ext uri="{BB962C8B-B14F-4D97-AF65-F5344CB8AC3E}">
        <p14:creationId xmlns:p14="http://schemas.microsoft.com/office/powerpoint/2010/main" val="25221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4CE933-F25D-49DB-9D2D-71C0E4C161DC}" type="slidenum">
              <a:rPr lang="en-US" altLang="en-US"/>
              <a:pPr>
                <a:defRPr/>
              </a:pPr>
              <a:t>‹#›</a:t>
            </a:fld>
            <a:endParaRPr lang="en-US" altLang="en-US"/>
          </a:p>
        </p:txBody>
      </p:sp>
    </p:spTree>
    <p:extLst>
      <p:ext uri="{BB962C8B-B14F-4D97-AF65-F5344CB8AC3E}">
        <p14:creationId xmlns:p14="http://schemas.microsoft.com/office/powerpoint/2010/main" val="354250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24B57A-0D82-4509-A0CD-8BB67817EF08}" type="slidenum">
              <a:rPr lang="en-US" altLang="en-US"/>
              <a:pPr>
                <a:defRPr/>
              </a:pPr>
              <a:t>‹#›</a:t>
            </a:fld>
            <a:endParaRPr lang="en-US" altLang="en-US"/>
          </a:p>
        </p:txBody>
      </p:sp>
    </p:spTree>
    <p:extLst>
      <p:ext uri="{BB962C8B-B14F-4D97-AF65-F5344CB8AC3E}">
        <p14:creationId xmlns:p14="http://schemas.microsoft.com/office/powerpoint/2010/main" val="2077603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AB856C-DCEA-4CDE-BAD7-45E190801EF3}" type="slidenum">
              <a:rPr lang="en-US" altLang="en-US"/>
              <a:pPr>
                <a:defRPr/>
              </a:pPr>
              <a:t>‹#›</a:t>
            </a:fld>
            <a:endParaRPr lang="en-US" altLang="en-US"/>
          </a:p>
        </p:txBody>
      </p:sp>
    </p:spTree>
    <p:extLst>
      <p:ext uri="{BB962C8B-B14F-4D97-AF65-F5344CB8AC3E}">
        <p14:creationId xmlns:p14="http://schemas.microsoft.com/office/powerpoint/2010/main" val="402010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7B34A0-39A4-4FC9-B3E6-3A4A6D51C8C3}" type="slidenum">
              <a:rPr lang="en-US" altLang="en-US"/>
              <a:pPr>
                <a:defRPr/>
              </a:pPr>
              <a:t>‹#›</a:t>
            </a:fld>
            <a:endParaRPr lang="en-US" altLang="en-US"/>
          </a:p>
        </p:txBody>
      </p:sp>
    </p:spTree>
    <p:extLst>
      <p:ext uri="{BB962C8B-B14F-4D97-AF65-F5344CB8AC3E}">
        <p14:creationId xmlns:p14="http://schemas.microsoft.com/office/powerpoint/2010/main" val="85250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7345B2-15FA-4F74-90F3-A3DF0FE6A466}" type="slidenum">
              <a:rPr lang="en-US" altLang="en-US"/>
              <a:pPr>
                <a:defRPr/>
              </a:pPr>
              <a:t>‹#›</a:t>
            </a:fld>
            <a:endParaRPr lang="en-US" altLang="en-US"/>
          </a:p>
        </p:txBody>
      </p:sp>
    </p:spTree>
    <p:extLst>
      <p:ext uri="{BB962C8B-B14F-4D97-AF65-F5344CB8AC3E}">
        <p14:creationId xmlns:p14="http://schemas.microsoft.com/office/powerpoint/2010/main" val="2895597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E4FD9C-8D84-4767-9EDA-548DF14A23DE}" type="slidenum">
              <a:rPr lang="en-US" altLang="en-US"/>
              <a:pPr>
                <a:defRPr/>
              </a:pPr>
              <a:t>‹#›</a:t>
            </a:fld>
            <a:endParaRPr lang="en-US" altLang="en-US"/>
          </a:p>
        </p:txBody>
      </p:sp>
    </p:spTree>
    <p:extLst>
      <p:ext uri="{BB962C8B-B14F-4D97-AF65-F5344CB8AC3E}">
        <p14:creationId xmlns:p14="http://schemas.microsoft.com/office/powerpoint/2010/main" val="1265532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8E6ACF-6A18-4F0E-9B92-627EB1FB9296}" type="slidenum">
              <a:rPr lang="en-US" altLang="en-US"/>
              <a:pPr>
                <a:defRPr/>
              </a:pPr>
              <a:t>‹#›</a:t>
            </a:fld>
            <a:endParaRPr lang="en-US" altLang="en-US"/>
          </a:p>
        </p:txBody>
      </p:sp>
    </p:spTree>
    <p:extLst>
      <p:ext uri="{BB962C8B-B14F-4D97-AF65-F5344CB8AC3E}">
        <p14:creationId xmlns:p14="http://schemas.microsoft.com/office/powerpoint/2010/main" val="3548259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354D5-499E-4343-BD0E-EBC0132644D6}"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856744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5C4091-980C-494E-A942-60E4DB94EE89}" type="slidenum">
              <a:rPr lang="en-US" altLang="en-US"/>
              <a:pPr>
                <a:defRPr/>
              </a:pPr>
              <a:t>‹#›</a:t>
            </a:fld>
            <a:endParaRPr lang="en-US" altLang="en-US"/>
          </a:p>
        </p:txBody>
      </p:sp>
    </p:spTree>
    <p:extLst>
      <p:ext uri="{BB962C8B-B14F-4D97-AF65-F5344CB8AC3E}">
        <p14:creationId xmlns:p14="http://schemas.microsoft.com/office/powerpoint/2010/main" val="14680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D0E193-A886-4FD2-A877-5F0FBF3E1301}" type="slidenum">
              <a:rPr lang="en-US" altLang="en-US"/>
              <a:pPr>
                <a:defRPr/>
              </a:pPr>
              <a:t>‹#›</a:t>
            </a:fld>
            <a:endParaRPr lang="en-US" altLang="en-US"/>
          </a:p>
        </p:txBody>
      </p:sp>
    </p:spTree>
    <p:extLst>
      <p:ext uri="{BB962C8B-B14F-4D97-AF65-F5344CB8AC3E}">
        <p14:creationId xmlns:p14="http://schemas.microsoft.com/office/powerpoint/2010/main" val="3500017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FB7771-4269-4CD1-8C25-248733769A5C}" type="slidenum">
              <a:rPr lang="en-US" altLang="en-US"/>
              <a:pPr>
                <a:defRPr/>
              </a:pPr>
              <a:t>‹#›</a:t>
            </a:fld>
            <a:endParaRPr lang="en-US" altLang="en-US"/>
          </a:p>
        </p:txBody>
      </p:sp>
    </p:spTree>
    <p:extLst>
      <p:ext uri="{BB962C8B-B14F-4D97-AF65-F5344CB8AC3E}">
        <p14:creationId xmlns:p14="http://schemas.microsoft.com/office/powerpoint/2010/main" val="3830478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83FDA-7CD6-44B4-B253-BCF169C0FAA6}" type="slidenum">
              <a:rPr lang="en-US" altLang="en-US"/>
              <a:pPr>
                <a:defRPr/>
              </a:pPr>
              <a:t>‹#›</a:t>
            </a:fld>
            <a:endParaRPr lang="en-US" altLang="en-US"/>
          </a:p>
        </p:txBody>
      </p:sp>
    </p:spTree>
    <p:extLst>
      <p:ext uri="{BB962C8B-B14F-4D97-AF65-F5344CB8AC3E}">
        <p14:creationId xmlns:p14="http://schemas.microsoft.com/office/powerpoint/2010/main" val="29820979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6D70F-67EF-4F52-9F56-E5E8AAD3F02C}" type="slidenum">
              <a:rPr lang="en-US" altLang="en-US"/>
              <a:pPr>
                <a:defRPr/>
              </a:pPr>
              <a:t>‹#›</a:t>
            </a:fld>
            <a:endParaRPr lang="en-US" altLang="en-US"/>
          </a:p>
        </p:txBody>
      </p:sp>
    </p:spTree>
    <p:extLst>
      <p:ext uri="{BB962C8B-B14F-4D97-AF65-F5344CB8AC3E}">
        <p14:creationId xmlns:p14="http://schemas.microsoft.com/office/powerpoint/2010/main" val="2687277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7B29DA-A5F9-4CCB-89B8-F4FC819D6CA3}" type="slidenum">
              <a:rPr lang="en-US" altLang="en-US"/>
              <a:pPr>
                <a:defRPr/>
              </a:pPr>
              <a:t>‹#›</a:t>
            </a:fld>
            <a:endParaRPr lang="en-US" altLang="en-US"/>
          </a:p>
        </p:txBody>
      </p:sp>
    </p:spTree>
    <p:extLst>
      <p:ext uri="{BB962C8B-B14F-4D97-AF65-F5344CB8AC3E}">
        <p14:creationId xmlns:p14="http://schemas.microsoft.com/office/powerpoint/2010/main" val="2146604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426970-C5F6-4A56-BB63-9A78927C7EFF}" type="slidenum">
              <a:rPr lang="en-US" altLang="en-US"/>
              <a:pPr>
                <a:defRPr/>
              </a:pPr>
              <a:t>‹#›</a:t>
            </a:fld>
            <a:endParaRPr lang="en-US" altLang="en-US"/>
          </a:p>
        </p:txBody>
      </p:sp>
    </p:spTree>
    <p:extLst>
      <p:ext uri="{BB962C8B-B14F-4D97-AF65-F5344CB8AC3E}">
        <p14:creationId xmlns:p14="http://schemas.microsoft.com/office/powerpoint/2010/main" val="61863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3A1446-BDB2-4182-9ADA-F80016C028BC}" type="slidenum">
              <a:rPr lang="en-US" altLang="en-US"/>
              <a:pPr>
                <a:defRPr/>
              </a:pPr>
              <a:t>‹#›</a:t>
            </a:fld>
            <a:endParaRPr lang="en-US" altLang="en-US"/>
          </a:p>
        </p:txBody>
      </p:sp>
    </p:spTree>
    <p:extLst>
      <p:ext uri="{BB962C8B-B14F-4D97-AF65-F5344CB8AC3E}">
        <p14:creationId xmlns:p14="http://schemas.microsoft.com/office/powerpoint/2010/main" val="3542324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9B591F-0075-44C9-8D03-C949CEE4966E}" type="slidenum">
              <a:rPr lang="en-US" altLang="en-US"/>
              <a:pPr>
                <a:defRPr/>
              </a:pPr>
              <a:t>‹#›</a:t>
            </a:fld>
            <a:endParaRPr lang="en-US" altLang="en-US"/>
          </a:p>
        </p:txBody>
      </p:sp>
    </p:spTree>
    <p:extLst>
      <p:ext uri="{BB962C8B-B14F-4D97-AF65-F5344CB8AC3E}">
        <p14:creationId xmlns:p14="http://schemas.microsoft.com/office/powerpoint/2010/main" val="2625949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5FDEA3-5E2B-45CE-91D8-56316893E04F}" type="slidenum">
              <a:rPr lang="en-US" altLang="en-US"/>
              <a:pPr>
                <a:defRPr/>
              </a:pPr>
              <a:t>‹#›</a:t>
            </a:fld>
            <a:endParaRPr lang="en-US" altLang="en-US"/>
          </a:p>
        </p:txBody>
      </p:sp>
    </p:spTree>
    <p:extLst>
      <p:ext uri="{BB962C8B-B14F-4D97-AF65-F5344CB8AC3E}">
        <p14:creationId xmlns:p14="http://schemas.microsoft.com/office/powerpoint/2010/main" val="3028389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B354D5-499E-4343-BD0E-EBC0132644D6}" type="datetimeFigureOut">
              <a:rPr lang="en-US" smtClean="0"/>
              <a:t>7/3/2016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30071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17128-14AA-4FC1-8228-83AAEDD803A3}" type="slidenum">
              <a:rPr lang="en-US" altLang="en-US"/>
              <a:pPr>
                <a:defRPr/>
              </a:pPr>
              <a:t>‹#›</a:t>
            </a:fld>
            <a:endParaRPr lang="en-US" altLang="en-US"/>
          </a:p>
        </p:txBody>
      </p:sp>
    </p:spTree>
    <p:extLst>
      <p:ext uri="{BB962C8B-B14F-4D97-AF65-F5344CB8AC3E}">
        <p14:creationId xmlns:p14="http://schemas.microsoft.com/office/powerpoint/2010/main" val="3189220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DA5A39-0A8E-4585-B002-5A8A7592DA8D}" type="slidenum">
              <a:rPr lang="en-US" altLang="en-US"/>
              <a:pPr>
                <a:defRPr/>
              </a:pPr>
              <a:t>‹#›</a:t>
            </a:fld>
            <a:endParaRPr lang="en-US" altLang="en-US"/>
          </a:p>
        </p:txBody>
      </p:sp>
    </p:spTree>
    <p:extLst>
      <p:ext uri="{BB962C8B-B14F-4D97-AF65-F5344CB8AC3E}">
        <p14:creationId xmlns:p14="http://schemas.microsoft.com/office/powerpoint/2010/main" val="1986602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393D65-C58D-4352-8F5F-90161980FA0B}" type="slidenum">
              <a:rPr lang="en-US" altLang="en-US"/>
              <a:pPr>
                <a:defRPr/>
              </a:pPr>
              <a:t>‹#›</a:t>
            </a:fld>
            <a:endParaRPr lang="en-US" altLang="en-US"/>
          </a:p>
        </p:txBody>
      </p:sp>
    </p:spTree>
    <p:extLst>
      <p:ext uri="{BB962C8B-B14F-4D97-AF65-F5344CB8AC3E}">
        <p14:creationId xmlns:p14="http://schemas.microsoft.com/office/powerpoint/2010/main" val="2628647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4DE75-8814-4415-B553-64BA40FAE4FC}" type="slidenum">
              <a:rPr lang="en-US" altLang="en-US"/>
              <a:pPr>
                <a:defRPr/>
              </a:pPr>
              <a:t>‹#›</a:t>
            </a:fld>
            <a:endParaRPr lang="en-US" altLang="en-US"/>
          </a:p>
        </p:txBody>
      </p:sp>
    </p:spTree>
    <p:extLst>
      <p:ext uri="{BB962C8B-B14F-4D97-AF65-F5344CB8AC3E}">
        <p14:creationId xmlns:p14="http://schemas.microsoft.com/office/powerpoint/2010/main" val="7114074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7A7EF-DA18-4F2E-A767-7670219A1577}" type="slidenum">
              <a:rPr lang="en-US" altLang="en-US"/>
              <a:pPr>
                <a:defRPr/>
              </a:pPr>
              <a:t>‹#›</a:t>
            </a:fld>
            <a:endParaRPr lang="en-US" altLang="en-US"/>
          </a:p>
        </p:txBody>
      </p:sp>
    </p:spTree>
    <p:extLst>
      <p:ext uri="{BB962C8B-B14F-4D97-AF65-F5344CB8AC3E}">
        <p14:creationId xmlns:p14="http://schemas.microsoft.com/office/powerpoint/2010/main" val="3287149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41C051-A7FA-4B6E-8873-310A3A497624}" type="slidenum">
              <a:rPr lang="en-US" altLang="en-US"/>
              <a:pPr>
                <a:defRPr/>
              </a:pPr>
              <a:t>‹#›</a:t>
            </a:fld>
            <a:endParaRPr lang="en-US" altLang="en-US"/>
          </a:p>
        </p:txBody>
      </p:sp>
    </p:spTree>
    <p:extLst>
      <p:ext uri="{BB962C8B-B14F-4D97-AF65-F5344CB8AC3E}">
        <p14:creationId xmlns:p14="http://schemas.microsoft.com/office/powerpoint/2010/main" val="3132513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64C305-58F3-4F7E-9E92-9A444D923AC0}" type="slidenum">
              <a:rPr lang="en-US" altLang="en-US"/>
              <a:pPr>
                <a:defRPr/>
              </a:pPr>
              <a:t>‹#›</a:t>
            </a:fld>
            <a:endParaRPr lang="en-US" altLang="en-US"/>
          </a:p>
        </p:txBody>
      </p:sp>
    </p:spTree>
    <p:extLst>
      <p:ext uri="{BB962C8B-B14F-4D97-AF65-F5344CB8AC3E}">
        <p14:creationId xmlns:p14="http://schemas.microsoft.com/office/powerpoint/2010/main" val="173215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B354D5-499E-4343-BD0E-EBC0132644D6}" type="datetimeFigureOut">
              <a:rPr lang="en-US" smtClean="0"/>
              <a:t>7/3/2016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372120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B354D5-499E-4343-BD0E-EBC0132644D6}" type="datetimeFigureOut">
              <a:rPr lang="en-US" smtClean="0"/>
              <a:t>7/3/2016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4121964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B354D5-499E-4343-BD0E-EBC0132644D6}" type="datetimeFigureOut">
              <a:rPr lang="en-US" smtClean="0"/>
              <a:t>7/3/2016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247948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354D5-499E-4343-BD0E-EBC0132644D6}" type="datetimeFigureOut">
              <a:rPr lang="en-US" smtClean="0"/>
              <a:t>7/3/2016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420536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354D5-499E-4343-BD0E-EBC0132644D6}" type="datetimeFigureOut">
              <a:rPr lang="en-US" smtClean="0"/>
              <a:t>7/3/2016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1287515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B354D5-499E-4343-BD0E-EBC0132644D6}" type="datetimeFigureOut">
              <a:rPr lang="en-US" smtClean="0"/>
              <a:t>7/3/2016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41124D-48A2-4B48-B126-F0E19C5CE225}" type="slidenum">
              <a:rPr lang="en-US" smtClean="0"/>
              <a:t>‹#›</a:t>
            </a:fld>
            <a:endParaRPr lang="en-US"/>
          </a:p>
        </p:txBody>
      </p:sp>
    </p:spTree>
    <p:extLst>
      <p:ext uri="{BB962C8B-B14F-4D97-AF65-F5344CB8AC3E}">
        <p14:creationId xmlns:p14="http://schemas.microsoft.com/office/powerpoint/2010/main" val="2776666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354D5-499E-4343-BD0E-EBC0132644D6}" type="datetimeFigureOut">
              <a:rPr lang="en-US" smtClean="0"/>
              <a:t>7/3/2016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41124D-48A2-4B48-B126-F0E19C5CE225}" type="slidenum">
              <a:rPr lang="en-US" smtClean="0"/>
              <a:t>‹#›</a:t>
            </a:fld>
            <a:endParaRPr lang="en-US"/>
          </a:p>
        </p:txBody>
      </p:sp>
    </p:spTree>
    <p:extLst>
      <p:ext uri="{BB962C8B-B14F-4D97-AF65-F5344CB8AC3E}">
        <p14:creationId xmlns:p14="http://schemas.microsoft.com/office/powerpoint/2010/main" val="40042139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1D8BA6A-5448-45AF-902C-75DF4C3EF6B3}" type="slidenum">
              <a:rPr lang="en-US" altLang="en-US"/>
              <a:pPr>
                <a:defRPr/>
              </a:pPr>
              <a:t>‹#›</a:t>
            </a:fld>
            <a:endParaRPr lang="en-US" altLang="en-US"/>
          </a:p>
        </p:txBody>
      </p:sp>
    </p:spTree>
    <p:extLst>
      <p:ext uri="{BB962C8B-B14F-4D97-AF65-F5344CB8AC3E}">
        <p14:creationId xmlns:p14="http://schemas.microsoft.com/office/powerpoint/2010/main" val="3378219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C749FB77-E9F9-4EEB-AAA2-AD8A520BB3EA}" type="slidenum">
              <a:rPr lang="en-US" altLang="en-US"/>
              <a:pPr>
                <a:defRPr/>
              </a:pPr>
              <a:t>‹#›</a:t>
            </a:fld>
            <a:endParaRPr lang="en-US" altLang="en-US"/>
          </a:p>
        </p:txBody>
      </p:sp>
    </p:spTree>
    <p:extLst>
      <p:ext uri="{BB962C8B-B14F-4D97-AF65-F5344CB8AC3E}">
        <p14:creationId xmlns:p14="http://schemas.microsoft.com/office/powerpoint/2010/main" val="25311994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wired.com/threatlevel/2010/04/too-much-media/"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hyperlink" Target="https://en.wikipedia.org/wiki/Obsidian_Finance_Group,_LLC_v._Cox" TargetMode="External"/><Relationship Id="rId4" Type="http://schemas.openxmlformats.org/officeDocument/2006/relationships/hyperlink" Target="http://newjerseylawreview.blogspot.com/2011/06/blogger-must-reveal-sources-says-nj.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2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nBkQQ6czRJI"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34.pn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hyperlink" Target="http://www.cs.utexas.edu/users/ear/cs349/"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hyperlink" Target="http://www.cs.utexas.edu/users/ear/cs349/BertrandRussell.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cs.utexas.edu/users/ear/cs349/IncomeDisparity.html" TargetMode="External"/><Relationship Id="rId4" Type="http://schemas.openxmlformats.org/officeDocument/2006/relationships/hyperlink" Target="http://www.cs.utexas.edu/users/ear/cs349/WhatsRight.html"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12"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0.gif"/><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hyperlink" Target="http://www.cs.utexas.edu/users/ear/cs349/VideosAsExampl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www.aclu.org/pizza/"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2"/>
            <a:ext cx="12196647" cy="6855388"/>
          </a:xfrm>
          <a:prstGeom prst="rect">
            <a:avLst/>
          </a:prstGeom>
        </p:spPr>
      </p:pic>
    </p:spTree>
    <p:extLst>
      <p:ext uri="{BB962C8B-B14F-4D97-AF65-F5344CB8AC3E}">
        <p14:creationId xmlns:p14="http://schemas.microsoft.com/office/powerpoint/2010/main" val="379755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p:cNvSpPr/>
          <p:nvPr/>
        </p:nvSpPr>
        <p:spPr>
          <a:xfrm>
            <a:off x="1622323" y="1555955"/>
            <a:ext cx="8126361" cy="4689987"/>
          </a:xfrm>
          <a:prstGeom prst="foldedCorner">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7"/>
            <a:ext cx="10515600" cy="851615"/>
          </a:xfrm>
        </p:spPr>
        <p:txBody>
          <a:bodyPr>
            <a:normAutofit/>
          </a:bodyPr>
          <a:lstStyle/>
          <a:p>
            <a:pPr algn="ctr"/>
            <a:r>
              <a:rPr lang="en-US" sz="3200" b="1" dirty="0">
                <a:latin typeface="+mn-lt"/>
              </a:rPr>
              <a:t>Cybercrime</a:t>
            </a:r>
          </a:p>
        </p:txBody>
      </p:sp>
      <p:pic>
        <p:nvPicPr>
          <p:cNvPr id="3" name="Picture 2"/>
          <p:cNvPicPr>
            <a:picLocks noChangeAspect="1"/>
          </p:cNvPicPr>
          <p:nvPr/>
        </p:nvPicPr>
        <p:blipFill>
          <a:blip r:embed="rId3"/>
          <a:stretch>
            <a:fillRect/>
          </a:stretch>
        </p:blipFill>
        <p:spPr>
          <a:xfrm>
            <a:off x="1762433" y="1817908"/>
            <a:ext cx="6935244" cy="3692835"/>
          </a:xfrm>
          <a:prstGeom prst="rect">
            <a:avLst/>
          </a:prstGeom>
        </p:spPr>
      </p:pic>
    </p:spTree>
    <p:extLst>
      <p:ext uri="{BB962C8B-B14F-4D97-AF65-F5344CB8AC3E}">
        <p14:creationId xmlns:p14="http://schemas.microsoft.com/office/powerpoint/2010/main" val="3530324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981200" y="274638"/>
            <a:ext cx="8229600" cy="563562"/>
          </a:xfrm>
        </p:spPr>
        <p:txBody>
          <a:bodyPr/>
          <a:lstStyle/>
          <a:p>
            <a:r>
              <a:rPr lang="en-US" altLang="en-US" sz="3200" b="1" dirty="0">
                <a:latin typeface="Calibri" panose="020F0502020204030204" pitchFamily="34" charset="0"/>
              </a:rPr>
              <a:t>Vacuums and Muddles</a:t>
            </a:r>
          </a:p>
        </p:txBody>
      </p:sp>
      <p:pic>
        <p:nvPicPr>
          <p:cNvPr id="87043" name="Picture 2" descr="http://www.hektoeninternational.org/images/Man-with-suitcase-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19200"/>
            <a:ext cx="25908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Box 1"/>
          <p:cNvSpPr txBox="1">
            <a:spLocks noChangeArrowheads="1"/>
          </p:cNvSpPr>
          <p:nvPr/>
        </p:nvSpPr>
        <p:spPr bwMode="auto">
          <a:xfrm>
            <a:off x="2667000" y="56388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800" b="0" i="0" u="none" strike="noStrike" kern="0" cap="none" spc="0" normalizeH="0" baseline="0" noProof="0">
                <a:ln>
                  <a:noFill/>
                </a:ln>
                <a:solidFill>
                  <a:schemeClr val="tx1"/>
                </a:solidFill>
                <a:effectLst/>
                <a:uLnTx/>
                <a:uFillTx/>
                <a:latin typeface="Arial" panose="020B0604020202020204" pitchFamily="34" charset="0"/>
              </a:rPr>
              <a:t>Then</a:t>
            </a:r>
          </a:p>
        </p:txBody>
      </p:sp>
      <p:cxnSp>
        <p:nvCxnSpPr>
          <p:cNvPr id="4" name="Straight Arrow Connector 3"/>
          <p:cNvCxnSpPr/>
          <p:nvPr/>
        </p:nvCxnSpPr>
        <p:spPr>
          <a:xfrm flipH="1" flipV="1">
            <a:off x="3962400" y="4191000"/>
            <a:ext cx="17526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046" name="TextBox 4"/>
          <p:cNvSpPr txBox="1">
            <a:spLocks noChangeArrowheads="1"/>
          </p:cNvSpPr>
          <p:nvPr/>
        </p:nvSpPr>
        <p:spPr bwMode="auto">
          <a:xfrm>
            <a:off x="5294313" y="4930775"/>
            <a:ext cx="609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t>Yes</a:t>
            </a:r>
          </a:p>
        </p:txBody>
      </p:sp>
      <p:cxnSp>
        <p:nvCxnSpPr>
          <p:cNvPr id="11" name="Straight Arrow Connector 10"/>
          <p:cNvCxnSpPr/>
          <p:nvPr/>
        </p:nvCxnSpPr>
        <p:spPr>
          <a:xfrm flipH="1">
            <a:off x="4114800" y="1471613"/>
            <a:ext cx="1981200" cy="2047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7048" name="TextBox 7"/>
          <p:cNvSpPr txBox="1">
            <a:spLocks noChangeArrowheads="1"/>
          </p:cNvSpPr>
          <p:nvPr/>
        </p:nvSpPr>
        <p:spPr bwMode="auto">
          <a:xfrm>
            <a:off x="5859463" y="1668463"/>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chemeClr val="tx1"/>
                </a:solidFill>
                <a:effectLst/>
                <a:uLnTx/>
                <a:uFillTx/>
                <a:latin typeface="Arial" panose="020B0604020202020204" pitchFamily="34" charset="0"/>
              </a:rPr>
              <a:t>No</a:t>
            </a:r>
          </a:p>
        </p:txBody>
      </p:sp>
      <p:pic>
        <p:nvPicPr>
          <p:cNvPr id="87049" name="Picture 4" descr="http://1d8a787de4174f1aa625-28a4b9047a732d2a8879bfd4a1538bd8.r56.cf3.rackcdn.com/PR_031-_SI_-_12_06_12-11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343025"/>
            <a:ext cx="248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50" name="TextBox 9"/>
          <p:cNvSpPr txBox="1">
            <a:spLocks noChangeArrowheads="1"/>
          </p:cNvSpPr>
          <p:nvPr/>
        </p:nvSpPr>
        <p:spPr bwMode="auto">
          <a:xfrm>
            <a:off x="7640638" y="5622925"/>
            <a:ext cx="1676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800" b="0" i="0" u="none" strike="noStrike" kern="0" cap="none" spc="0" normalizeH="0" baseline="0" noProof="0">
                <a:ln>
                  <a:noFill/>
                </a:ln>
                <a:solidFill>
                  <a:schemeClr val="tx1"/>
                </a:solidFill>
                <a:effectLst/>
                <a:uLnTx/>
                <a:uFillTx/>
                <a:latin typeface="Arial" panose="020B0604020202020204" pitchFamily="34" charset="0"/>
              </a:rPr>
              <a:t>Now</a:t>
            </a:r>
          </a:p>
        </p:txBody>
      </p:sp>
      <p:cxnSp>
        <p:nvCxnSpPr>
          <p:cNvPr id="17" name="Straight Arrow Connector 16"/>
          <p:cNvCxnSpPr/>
          <p:nvPr/>
        </p:nvCxnSpPr>
        <p:spPr>
          <a:xfrm>
            <a:off x="6126163" y="1471613"/>
            <a:ext cx="1646237" cy="3952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114800" y="1858963"/>
            <a:ext cx="3352800" cy="1951037"/>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724400" y="3916363"/>
            <a:ext cx="2711450" cy="12700"/>
          </a:xfrm>
          <a:prstGeom prst="straightConnector1">
            <a:avLst/>
          </a:prstGeom>
          <a:ln w="571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008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0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981200" y="274638"/>
            <a:ext cx="8229600" cy="715962"/>
          </a:xfrm>
        </p:spPr>
        <p:txBody>
          <a:bodyPr/>
          <a:lstStyle/>
          <a:p>
            <a:pPr eaLnBrk="1" hangingPunct="1"/>
            <a:r>
              <a:rPr lang="en-US" altLang="en-US" sz="3200" b="1" dirty="0" err="1"/>
              <a:t>Vaccuums</a:t>
            </a:r>
            <a:r>
              <a:rPr lang="en-US" altLang="en-US" sz="3200" b="1" dirty="0"/>
              <a:t> and Muddles</a:t>
            </a:r>
          </a:p>
        </p:txBody>
      </p:sp>
      <p:sp>
        <p:nvSpPr>
          <p:cNvPr id="66563" name="Text Box 5"/>
          <p:cNvSpPr txBox="1">
            <a:spLocks noChangeArrowheads="1"/>
          </p:cNvSpPr>
          <p:nvPr/>
        </p:nvSpPr>
        <p:spPr bwMode="auto">
          <a:xfrm>
            <a:off x="1905000" y="16002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Warrant-less demands for cell location data:</a:t>
            </a:r>
          </a:p>
        </p:txBody>
      </p:sp>
      <p:sp>
        <p:nvSpPr>
          <p:cNvPr id="66564" name="Text Box 6"/>
          <p:cNvSpPr txBox="1">
            <a:spLocks noChangeArrowheads="1"/>
          </p:cNvSpPr>
          <p:nvPr/>
        </p:nvSpPr>
        <p:spPr bwMode="auto">
          <a:xfrm>
            <a:off x="2590800" y="2743201"/>
            <a:ext cx="7391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a:t>Is raw location data protected by your right to privacy in the same way that the content of what you say on your phone is?</a:t>
            </a:r>
          </a:p>
        </p:txBody>
      </p:sp>
      <p:sp>
        <p:nvSpPr>
          <p:cNvPr id="2" name="TextBox 1"/>
          <p:cNvSpPr txBox="1"/>
          <p:nvPr/>
        </p:nvSpPr>
        <p:spPr>
          <a:xfrm>
            <a:off x="2057400" y="4648201"/>
            <a:ext cx="8458200" cy="1477963"/>
          </a:xfrm>
          <a:prstGeom prst="rect">
            <a:avLst/>
          </a:prstGeom>
          <a:noFill/>
        </p:spPr>
        <p:txBody>
          <a:bodyPr>
            <a:spAutoFit/>
          </a:bodyPr>
          <a:lstStyle/>
          <a:p>
            <a:pPr marL="285750" indent="-285750">
              <a:buFont typeface="Arial" pitchFamily="34" charset="0"/>
              <a:buChar char="•"/>
              <a:defRPr/>
            </a:pPr>
            <a:r>
              <a:rPr lang="en-US" sz="2400" dirty="0"/>
              <a:t>Conceptual muddle: what is cell location?</a:t>
            </a:r>
          </a:p>
          <a:p>
            <a:pPr marL="285750" indent="-285750">
              <a:buFont typeface="Arial" pitchFamily="34" charset="0"/>
              <a:buChar char="•"/>
              <a:defRPr/>
            </a:pPr>
            <a:endParaRPr lang="en-US" sz="2400" dirty="0"/>
          </a:p>
          <a:p>
            <a:pPr marL="285750" indent="-285750">
              <a:buFont typeface="Arial" pitchFamily="34" charset="0"/>
              <a:buChar char="•"/>
              <a:defRPr/>
            </a:pPr>
            <a:r>
              <a:rPr lang="en-US" sz="2400" dirty="0"/>
              <a:t>Policy vacuum: Can the police get it without a warrant?</a:t>
            </a:r>
          </a:p>
          <a:p>
            <a:pPr>
              <a:defRPr/>
            </a:pPr>
            <a:endParaRPr lang="en-US" dirty="0"/>
          </a:p>
        </p:txBody>
      </p:sp>
      <p:pic>
        <p:nvPicPr>
          <p:cNvPr id="665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1185864"/>
            <a:ext cx="16129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666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274638"/>
            <a:ext cx="8229600" cy="715962"/>
          </a:xfrm>
        </p:spPr>
        <p:txBody>
          <a:bodyPr/>
          <a:lstStyle/>
          <a:p>
            <a:pPr eaLnBrk="1" hangingPunct="1"/>
            <a:r>
              <a:rPr lang="en-US" altLang="en-US" sz="3200" b="1"/>
              <a:t>Protecting Sources</a:t>
            </a:r>
          </a:p>
        </p:txBody>
      </p:sp>
      <p:sp>
        <p:nvSpPr>
          <p:cNvPr id="61443" name="Rectangle 3"/>
          <p:cNvSpPr>
            <a:spLocks noGrp="1" noChangeArrowheads="1"/>
          </p:cNvSpPr>
          <p:nvPr>
            <p:ph type="body" idx="1"/>
          </p:nvPr>
        </p:nvSpPr>
        <p:spPr>
          <a:xfrm>
            <a:off x="1981200" y="1219200"/>
            <a:ext cx="8229600" cy="4267200"/>
          </a:xfrm>
        </p:spPr>
        <p:txBody>
          <a:bodyPr/>
          <a:lstStyle/>
          <a:p>
            <a:pPr eaLnBrk="1" hangingPunct="1"/>
            <a:r>
              <a:rPr lang="en-US" altLang="en-US" sz="2400" dirty="0"/>
              <a:t>Policy vacuum: Must a blogger reveal sources?  Is a blogger protected by shield laws?</a:t>
            </a:r>
          </a:p>
          <a:p>
            <a:pPr eaLnBrk="1" hangingPunct="1"/>
            <a:endParaRPr lang="en-US" altLang="en-US" sz="2400" dirty="0"/>
          </a:p>
          <a:p>
            <a:pPr eaLnBrk="1" hangingPunct="1"/>
            <a:r>
              <a:rPr lang="en-US" altLang="en-US" sz="2400" dirty="0"/>
              <a:t>Conceptual muddle:</a:t>
            </a:r>
          </a:p>
        </p:txBody>
      </p:sp>
      <p:sp>
        <p:nvSpPr>
          <p:cNvPr id="61444" name="Text Box 5"/>
          <p:cNvSpPr txBox="1">
            <a:spLocks noChangeArrowheads="1"/>
          </p:cNvSpPr>
          <p:nvPr/>
        </p:nvSpPr>
        <p:spPr bwMode="auto">
          <a:xfrm>
            <a:off x="361335" y="5105401"/>
            <a:ext cx="1127514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50000"/>
              </a:spcBef>
              <a:buFontTx/>
              <a:buNone/>
            </a:pPr>
            <a:r>
              <a:rPr lang="en-US" altLang="en-US" sz="1800" dirty="0">
                <a:hlinkClick r:id="rId3"/>
              </a:rPr>
              <a:t>http://www.wired.com/threatlevel/2010/04/too-much-media/</a:t>
            </a:r>
            <a:endParaRPr lang="en-US" altLang="en-US" sz="1800" dirty="0"/>
          </a:p>
          <a:p>
            <a:pPr eaLnBrk="1" hangingPunct="1">
              <a:spcBef>
                <a:spcPct val="50000"/>
              </a:spcBef>
              <a:buFontTx/>
              <a:buNone/>
            </a:pPr>
            <a:r>
              <a:rPr lang="en-US" altLang="en-US" sz="1800" dirty="0">
                <a:hlinkClick r:id="rId4"/>
              </a:rPr>
              <a:t>http://newjerseylawreview.blogspot.com/2011/06/blogger-must-reveal-sources-says-nj.html</a:t>
            </a:r>
            <a:endParaRPr lang="en-US" altLang="en-US" sz="1800" dirty="0"/>
          </a:p>
          <a:p>
            <a:pPr eaLnBrk="1" hangingPunct="1">
              <a:spcBef>
                <a:spcPct val="50000"/>
              </a:spcBef>
              <a:buNone/>
            </a:pPr>
            <a:r>
              <a:rPr lang="en-US" altLang="en-US" sz="1800" dirty="0"/>
              <a:t>Obsidian v Cox: </a:t>
            </a:r>
            <a:r>
              <a:rPr lang="en-US" altLang="en-US" sz="1800" dirty="0">
                <a:hlinkClick r:id="rId5"/>
              </a:rPr>
              <a:t>https://en.wikipedia.org/wiki/Obsidian_Finance_Group,_LLC_v._Cox</a:t>
            </a:r>
            <a:r>
              <a:rPr lang="en-US" altLang="en-US" sz="1800" dirty="0"/>
              <a:t> </a:t>
            </a:r>
          </a:p>
          <a:p>
            <a:pPr eaLnBrk="1" hangingPunct="1">
              <a:spcBef>
                <a:spcPct val="50000"/>
              </a:spcBef>
              <a:buFontTx/>
              <a:buNone/>
            </a:pPr>
            <a:endParaRPr lang="en-US" altLang="en-US" sz="1800" dirty="0"/>
          </a:p>
        </p:txBody>
      </p:sp>
      <p:pic>
        <p:nvPicPr>
          <p:cNvPr id="34818" name="Picture 2" descr="http://www.openvine.com/images/small-business-internet-blog/10-blogging-tips-experts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0291" y="2116442"/>
            <a:ext cx="5109599" cy="276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41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27356"/>
          </a:xfrm>
        </p:spPr>
        <p:txBody>
          <a:bodyPr/>
          <a:lstStyle/>
          <a:p>
            <a:r>
              <a:rPr lang="en-US" sz="3200" b="1" dirty="0"/>
              <a:t>Coping with Change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8535" y="4151671"/>
            <a:ext cx="38100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18" y="1711066"/>
            <a:ext cx="3591881" cy="2025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descr="https://media-cdn.tripadvisor.com/media/photo-s/01/6b/98/79/coors-facto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10" y="1502231"/>
            <a:ext cx="3261851" cy="24434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http://blogs-images.forbes.com/brookecrothers/files/2015/11/google-self-driving-car-repaint-1200x61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362" y="4245892"/>
            <a:ext cx="4163961" cy="213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5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274638"/>
            <a:ext cx="8229600" cy="563562"/>
          </a:xfrm>
        </p:spPr>
        <p:txBody>
          <a:bodyPr/>
          <a:lstStyle/>
          <a:p>
            <a:pPr eaLnBrk="1" hangingPunct="1"/>
            <a:r>
              <a:rPr lang="en-US" sz="3200" b="1" dirty="0"/>
              <a:t>The Luddites</a:t>
            </a:r>
          </a:p>
        </p:txBody>
      </p:sp>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1" y="1752600"/>
            <a:ext cx="425767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Text Box 4"/>
          <p:cNvSpPr txBox="1">
            <a:spLocks noChangeArrowheads="1"/>
          </p:cNvSpPr>
          <p:nvPr/>
        </p:nvSpPr>
        <p:spPr bwMode="auto">
          <a:xfrm>
            <a:off x="1828800" y="4572001"/>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t>The Luddites, 1812</a:t>
            </a:r>
          </a:p>
        </p:txBody>
      </p:sp>
    </p:spTree>
    <p:extLst>
      <p:ext uri="{BB962C8B-B14F-4D97-AF65-F5344CB8AC3E}">
        <p14:creationId xmlns:p14="http://schemas.microsoft.com/office/powerpoint/2010/main" val="135315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1" y="1752600"/>
            <a:ext cx="4261104" cy="3977640"/>
          </a:xfrm>
          <a:prstGeom prst="rect">
            <a:avLst/>
          </a:prstGeom>
        </p:spPr>
      </p:pic>
      <p:sp>
        <p:nvSpPr>
          <p:cNvPr id="55298" name="Rectangle 2"/>
          <p:cNvSpPr>
            <a:spLocks noGrp="1" noChangeArrowheads="1"/>
          </p:cNvSpPr>
          <p:nvPr>
            <p:ph type="title"/>
          </p:nvPr>
        </p:nvSpPr>
        <p:spPr>
          <a:xfrm>
            <a:off x="1981200" y="274638"/>
            <a:ext cx="8229600" cy="563562"/>
          </a:xfrm>
        </p:spPr>
        <p:txBody>
          <a:bodyPr/>
          <a:lstStyle/>
          <a:p>
            <a:pPr eaLnBrk="1" hangingPunct="1"/>
            <a:r>
              <a:rPr lang="en-US" sz="3200" b="1" dirty="0"/>
              <a:t>The Luddites</a:t>
            </a:r>
          </a:p>
        </p:txBody>
      </p:sp>
      <p:sp>
        <p:nvSpPr>
          <p:cNvPr id="55300" name="Text Box 4"/>
          <p:cNvSpPr txBox="1">
            <a:spLocks noChangeArrowheads="1"/>
          </p:cNvSpPr>
          <p:nvPr/>
        </p:nvSpPr>
        <p:spPr bwMode="auto">
          <a:xfrm>
            <a:off x="1828800" y="4572001"/>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dirty="0"/>
              <a:t>The </a:t>
            </a:r>
            <a:r>
              <a:rPr lang="en-US" dirty="0" err="1"/>
              <a:t>Trumpites</a:t>
            </a:r>
            <a:r>
              <a:rPr lang="en-US" dirty="0"/>
              <a:t>, 2016</a:t>
            </a:r>
          </a:p>
        </p:txBody>
      </p:sp>
    </p:spTree>
    <p:extLst>
      <p:ext uri="{BB962C8B-B14F-4D97-AF65-F5344CB8AC3E}">
        <p14:creationId xmlns:p14="http://schemas.microsoft.com/office/powerpoint/2010/main" val="929365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12607"/>
          </a:xfrm>
        </p:spPr>
        <p:txBody>
          <a:bodyPr/>
          <a:lstStyle/>
          <a:p>
            <a:r>
              <a:rPr lang="en-US" sz="3200" b="1" dirty="0"/>
              <a:t>But Now It’s Faster and More Pervasive</a:t>
            </a:r>
          </a:p>
        </p:txBody>
      </p:sp>
      <p:pic>
        <p:nvPicPr>
          <p:cNvPr id="33794" name="Picture 2" descr="Chart-of-the-day-robots-taking-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284" y="1352395"/>
            <a:ext cx="6687676" cy="502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93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31491"/>
          </a:xfrm>
        </p:spPr>
        <p:txBody>
          <a:bodyPr/>
          <a:lstStyle/>
          <a:p>
            <a:r>
              <a:rPr lang="en-US" sz="3200" b="1" dirty="0"/>
              <a:t>Maddie’s Job</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940" y="1331245"/>
            <a:ext cx="5449325" cy="27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2"/>
          <p:cNvSpPr txBox="1">
            <a:spLocks noChangeArrowheads="1"/>
          </p:cNvSpPr>
          <p:nvPr/>
        </p:nvSpPr>
        <p:spPr bwMode="auto">
          <a:xfrm>
            <a:off x="2655323" y="4501741"/>
            <a:ext cx="73914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In the past decade, the flow of goods emerging from U.S. factories has risen by about a third. </a:t>
            </a:r>
          </a:p>
          <a:p>
            <a:pPr eaLnBrk="1" hangingPunct="1"/>
            <a:endParaRPr lang="en-US" sz="2400" dirty="0"/>
          </a:p>
          <a:p>
            <a:pPr eaLnBrk="1" hangingPunct="1"/>
            <a:r>
              <a:rPr lang="en-US" sz="2400" dirty="0"/>
              <a:t>Factory employment has fallen by roughly the same fraction. </a:t>
            </a:r>
          </a:p>
          <a:p>
            <a:pPr eaLnBrk="1" hangingPunct="1"/>
            <a:endParaRPr lang="en-US" dirty="0"/>
          </a:p>
        </p:txBody>
      </p:sp>
      <p:sp>
        <p:nvSpPr>
          <p:cNvPr id="5" name="TextBox 4"/>
          <p:cNvSpPr txBox="1"/>
          <p:nvPr/>
        </p:nvSpPr>
        <p:spPr>
          <a:xfrm>
            <a:off x="7307826" y="1699955"/>
            <a:ext cx="4208206" cy="1569660"/>
          </a:xfrm>
          <a:prstGeom prst="rect">
            <a:avLst/>
          </a:prstGeom>
          <a:noFill/>
        </p:spPr>
        <p:txBody>
          <a:bodyPr wrap="square" rtlCol="0">
            <a:spAutoFit/>
          </a:bodyPr>
          <a:lstStyle/>
          <a:p>
            <a:r>
              <a:rPr lang="en-US" sz="2400" dirty="0"/>
              <a:t>Common practice:</a:t>
            </a:r>
          </a:p>
          <a:p>
            <a:endParaRPr lang="en-US" sz="2400" dirty="0"/>
          </a:p>
          <a:p>
            <a:r>
              <a:rPr lang="en-US" sz="2400" dirty="0"/>
              <a:t>Invest in a machine if you can earn back its cost in </a:t>
            </a:r>
            <a:r>
              <a:rPr lang="en-US" sz="2400" b="1" i="1" dirty="0">
                <a:solidFill>
                  <a:srgbClr val="FF0000"/>
                </a:solidFill>
              </a:rPr>
              <a:t>2 years</a:t>
            </a:r>
            <a:r>
              <a:rPr lang="en-US" sz="2400" dirty="0"/>
              <a:t>.</a:t>
            </a:r>
          </a:p>
        </p:txBody>
      </p:sp>
      <p:sp>
        <p:nvSpPr>
          <p:cNvPr id="6" name="Rectangle 5"/>
          <p:cNvSpPr/>
          <p:nvPr/>
        </p:nvSpPr>
        <p:spPr>
          <a:xfrm>
            <a:off x="7145594" y="1592826"/>
            <a:ext cx="4549877" cy="18623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2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2" presetClass="entr" presetSubtype="4" fill="hold" nodeType="withEffect">
                                  <p:stCondLst>
                                    <p:cond delay="2000"/>
                                  </p:stCondLst>
                                  <p:childTnLst>
                                    <p:set>
                                      <p:cBhvr>
                                        <p:cTn id="9" dur="1" fill="hold">
                                          <p:stCondLst>
                                            <p:cond delay="0"/>
                                          </p:stCondLst>
                                        </p:cTn>
                                        <p:tgtEl>
                                          <p:spTgt spid="4">
                                            <p:txEl>
                                              <p:pRg st="2" end="2"/>
                                            </p:txEl>
                                          </p:spTgt>
                                        </p:tgtEl>
                                        <p:attrNameLst>
                                          <p:attrName>style.visibility</p:attrName>
                                        </p:attrNameLst>
                                      </p:cBhvr>
                                      <p:to>
                                        <p:strVal val="visible"/>
                                      </p:to>
                                    </p:set>
                                    <p:anim calcmode="lin" valueType="num">
                                      <p:cBhvr additive="base">
                                        <p:cTn id="1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sz="3200" b="1" dirty="0"/>
              <a:t>The Risk of Doing Nothing</a:t>
            </a:r>
          </a:p>
        </p:txBody>
      </p:sp>
      <p:pic>
        <p:nvPicPr>
          <p:cNvPr id="307202" name="Picture 2" descr="https://static01.nyt.com/images/2016/07/01/business/01TESLA/01TESLA-master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2590800"/>
            <a:ext cx="5483225" cy="33413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1405235"/>
            <a:ext cx="7162800" cy="461665"/>
          </a:xfrm>
          <a:prstGeom prst="rect">
            <a:avLst/>
          </a:prstGeom>
          <a:noFill/>
        </p:spPr>
        <p:txBody>
          <a:bodyPr wrap="square" rtlCol="0">
            <a:spAutoFit/>
          </a:bodyPr>
          <a:lstStyle/>
          <a:p>
            <a:pPr defTabSz="914400"/>
            <a:r>
              <a:rPr lang="en-US" sz="2400" kern="0" dirty="0">
                <a:solidFill>
                  <a:sysClr val="windowText" lastClr="000000"/>
                </a:solidFill>
              </a:rPr>
              <a:t>Self-driving Tesla in accident:  1 person killed</a:t>
            </a:r>
          </a:p>
        </p:txBody>
      </p:sp>
    </p:spTree>
    <p:extLst>
      <p:ext uri="{BB962C8B-B14F-4D97-AF65-F5344CB8AC3E}">
        <p14:creationId xmlns:p14="http://schemas.microsoft.com/office/powerpoint/2010/main" val="2509701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aptism_pocahont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378" y="1355459"/>
            <a:ext cx="7691377" cy="504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2081346" y="332524"/>
            <a:ext cx="72172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latin typeface="+mn-lt"/>
              </a:rPr>
              <a:t>Who is this Person and Why Do We Care?</a:t>
            </a:r>
          </a:p>
        </p:txBody>
      </p:sp>
      <p:sp>
        <p:nvSpPr>
          <p:cNvPr id="4100" name="Line 4"/>
          <p:cNvSpPr>
            <a:spLocks noChangeShapeType="1"/>
          </p:cNvSpPr>
          <p:nvPr/>
        </p:nvSpPr>
        <p:spPr bwMode="auto">
          <a:xfrm>
            <a:off x="4012558" y="1063914"/>
            <a:ext cx="2312043" cy="2422237"/>
          </a:xfrm>
          <a:prstGeom prst="line">
            <a:avLst/>
          </a:prstGeom>
          <a:noFill/>
          <a:ln w="76200">
            <a:solidFill>
              <a:srgbClr val="FFFF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4101" name="Oval 5"/>
          <p:cNvSpPr>
            <a:spLocks noChangeArrowheads="1"/>
          </p:cNvSpPr>
          <p:nvPr/>
        </p:nvSpPr>
        <p:spPr bwMode="auto">
          <a:xfrm>
            <a:off x="6203065" y="3252019"/>
            <a:ext cx="1001521" cy="2612308"/>
          </a:xfrm>
          <a:prstGeom prst="ellipse">
            <a:avLst/>
          </a:prstGeom>
          <a:noFill/>
          <a:ln w="38100">
            <a:solidFill>
              <a:srgbClr val="FF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350"/>
          </a:p>
        </p:txBody>
      </p:sp>
    </p:spTree>
    <p:extLst>
      <p:ext uri="{BB962C8B-B14F-4D97-AF65-F5344CB8AC3E}">
        <p14:creationId xmlns:p14="http://schemas.microsoft.com/office/powerpoint/2010/main" val="171735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r>
              <a:rPr lang="en-US" sz="3200" b="1" dirty="0"/>
              <a:t>The Risk of Doing Nothing</a:t>
            </a:r>
          </a:p>
        </p:txBody>
      </p:sp>
      <p:sp>
        <p:nvSpPr>
          <p:cNvPr id="3" name="TextBox 2"/>
          <p:cNvSpPr txBox="1"/>
          <p:nvPr/>
        </p:nvSpPr>
        <p:spPr>
          <a:xfrm>
            <a:off x="2209800" y="1405235"/>
            <a:ext cx="7162800" cy="461665"/>
          </a:xfrm>
          <a:prstGeom prst="rect">
            <a:avLst/>
          </a:prstGeom>
          <a:noFill/>
        </p:spPr>
        <p:txBody>
          <a:bodyPr wrap="square" rtlCol="0">
            <a:spAutoFit/>
          </a:bodyPr>
          <a:lstStyle/>
          <a:p>
            <a:pPr defTabSz="914400"/>
            <a:r>
              <a:rPr lang="en-US" sz="2400" kern="0" dirty="0">
                <a:solidFill>
                  <a:sysClr val="windowText" lastClr="000000"/>
                </a:solidFill>
              </a:rPr>
              <a:t>Human driven cars: people killed per year</a:t>
            </a:r>
          </a:p>
        </p:txBody>
      </p:sp>
      <p:pic>
        <p:nvPicPr>
          <p:cNvPr id="307204" name="Picture 4" descr="https://upload.wikimedia.org/wikipedia/commons/thumb/d/d1/Motor_vehicle_deaths_in_the_US.svg/700px-Motor_vehicle_deaths_in_the_U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117411"/>
            <a:ext cx="7772400" cy="444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600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039" y="274638"/>
            <a:ext cx="10604090" cy="944562"/>
          </a:xfrm>
        </p:spPr>
        <p:txBody>
          <a:bodyPr/>
          <a:lstStyle/>
          <a:p>
            <a:r>
              <a:rPr lang="en-US" sz="3200" b="1" dirty="0"/>
              <a:t>The Risk of Doing Nothing - How to Compare?</a:t>
            </a:r>
          </a:p>
        </p:txBody>
      </p:sp>
      <p:pic>
        <p:nvPicPr>
          <p:cNvPr id="3" name="Picture 2"/>
          <p:cNvPicPr>
            <a:picLocks noChangeAspect="1"/>
          </p:cNvPicPr>
          <p:nvPr/>
        </p:nvPicPr>
        <p:blipFill>
          <a:blip r:embed="rId3"/>
          <a:stretch>
            <a:fillRect/>
          </a:stretch>
        </p:blipFill>
        <p:spPr>
          <a:xfrm>
            <a:off x="2892426" y="1550439"/>
            <a:ext cx="5408949" cy="4400501"/>
          </a:xfrm>
          <a:prstGeom prst="rect">
            <a:avLst/>
          </a:prstGeom>
        </p:spPr>
      </p:pic>
      <p:sp>
        <p:nvSpPr>
          <p:cNvPr id="4" name="Rectangle 3"/>
          <p:cNvSpPr/>
          <p:nvPr/>
        </p:nvSpPr>
        <p:spPr>
          <a:xfrm>
            <a:off x="2829232" y="1457333"/>
            <a:ext cx="5901813" cy="460425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59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1774" y="634181"/>
            <a:ext cx="10891684" cy="461665"/>
          </a:xfrm>
          <a:prstGeom prst="rect">
            <a:avLst/>
          </a:prstGeom>
          <a:noFill/>
        </p:spPr>
        <p:txBody>
          <a:bodyPr wrap="square" rtlCol="0">
            <a:spAutoFit/>
          </a:bodyPr>
          <a:lstStyle/>
          <a:p>
            <a:r>
              <a:rPr lang="en-US" sz="2400" dirty="0"/>
              <a:t>So much for how </a:t>
            </a:r>
            <a:r>
              <a:rPr lang="en-US" sz="2400" b="1" i="1" dirty="0"/>
              <a:t>we</a:t>
            </a:r>
            <a:r>
              <a:rPr lang="en-US" sz="2400" dirty="0"/>
              <a:t> should act ….</a:t>
            </a:r>
          </a:p>
        </p:txBody>
      </p:sp>
      <p:sp>
        <p:nvSpPr>
          <p:cNvPr id="5" name="TextBox 4"/>
          <p:cNvSpPr txBox="1"/>
          <p:nvPr/>
        </p:nvSpPr>
        <p:spPr>
          <a:xfrm>
            <a:off x="921774" y="3802045"/>
            <a:ext cx="10891684" cy="461665"/>
          </a:xfrm>
          <a:prstGeom prst="rect">
            <a:avLst/>
          </a:prstGeom>
          <a:noFill/>
        </p:spPr>
        <p:txBody>
          <a:bodyPr wrap="square" rtlCol="0">
            <a:spAutoFit/>
          </a:bodyPr>
          <a:lstStyle/>
          <a:p>
            <a:r>
              <a:rPr lang="en-US" sz="2400" dirty="0"/>
              <a:t>How should we program </a:t>
            </a:r>
            <a:r>
              <a:rPr lang="en-US" sz="2400" b="1" i="1" dirty="0"/>
              <a:t>machines</a:t>
            </a:r>
            <a:r>
              <a:rPr lang="en-US" sz="2400" dirty="0"/>
              <a:t> to act ….</a:t>
            </a:r>
          </a:p>
        </p:txBody>
      </p:sp>
      <p:pic>
        <p:nvPicPr>
          <p:cNvPr id="6" name="Picture 2" descr="http://i587.photobucket.com/albums/ss313/m81170/TwiFicPics/Misc/Suggestion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3586" y="1623998"/>
            <a:ext cx="1842944" cy="1184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thewrap.com/wp-content/uploads/2016/02/fbi-vs-ap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1697" y="824455"/>
            <a:ext cx="2027902" cy="13519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art-of-the-day-robots-taking-job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67569" y="1380947"/>
            <a:ext cx="2224503" cy="167084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715796" y="4801726"/>
            <a:ext cx="4999703" cy="584775"/>
          </a:xfrm>
          <a:prstGeom prst="rect">
            <a:avLst/>
          </a:prstGeom>
          <a:noFill/>
        </p:spPr>
        <p:txBody>
          <a:bodyPr wrap="square" rtlCol="0">
            <a:spAutoFit/>
          </a:bodyPr>
          <a:lstStyle/>
          <a:p>
            <a:r>
              <a:rPr lang="en-US" sz="3200" i="1" dirty="0"/>
              <a:t>Machine Ethics</a:t>
            </a:r>
          </a:p>
        </p:txBody>
      </p:sp>
    </p:spTree>
    <p:extLst>
      <p:ext uri="{BB962C8B-B14F-4D97-AF65-F5344CB8AC3E}">
        <p14:creationId xmlns:p14="http://schemas.microsoft.com/office/powerpoint/2010/main" val="190592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pPr algn="ctr"/>
            <a:r>
              <a:rPr lang="en-US" sz="3200" b="1" dirty="0">
                <a:latin typeface="+mn-lt"/>
              </a:rPr>
              <a:t>Algorithmic Bias</a:t>
            </a:r>
          </a:p>
        </p:txBody>
      </p:sp>
      <p:pic>
        <p:nvPicPr>
          <p:cNvPr id="5" name="Picture 4"/>
          <p:cNvPicPr>
            <a:picLocks noChangeAspect="1"/>
          </p:cNvPicPr>
          <p:nvPr/>
        </p:nvPicPr>
        <p:blipFill>
          <a:blip r:embed="rId3"/>
          <a:stretch>
            <a:fillRect/>
          </a:stretch>
        </p:blipFill>
        <p:spPr>
          <a:xfrm>
            <a:off x="3124200" y="1371601"/>
            <a:ext cx="5715000" cy="4814491"/>
          </a:xfrm>
          <a:prstGeom prst="rect">
            <a:avLst/>
          </a:prstGeom>
        </p:spPr>
      </p:pic>
    </p:spTree>
    <p:extLst>
      <p:ext uri="{BB962C8B-B14F-4D97-AF65-F5344CB8AC3E}">
        <p14:creationId xmlns:p14="http://schemas.microsoft.com/office/powerpoint/2010/main" val="227358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868362"/>
          </a:xfrm>
        </p:spPr>
        <p:txBody>
          <a:bodyPr/>
          <a:lstStyle/>
          <a:p>
            <a:pPr algn="ctr"/>
            <a:r>
              <a:rPr lang="en-US" sz="3200" b="1" dirty="0">
                <a:latin typeface="+mn-lt"/>
              </a:rPr>
              <a:t>Machine Ethics</a:t>
            </a:r>
          </a:p>
        </p:txBody>
      </p:sp>
      <p:sp>
        <p:nvSpPr>
          <p:cNvPr id="6" name="Rectangle 5"/>
          <p:cNvSpPr/>
          <p:nvPr/>
        </p:nvSpPr>
        <p:spPr>
          <a:xfrm>
            <a:off x="6172200" y="4717648"/>
            <a:ext cx="3113738" cy="369332"/>
          </a:xfrm>
          <a:prstGeom prst="rect">
            <a:avLst/>
          </a:prstGeom>
        </p:spPr>
        <p:txBody>
          <a:bodyPr wrap="none">
            <a:spAutoFit/>
          </a:bodyPr>
          <a:lstStyle/>
          <a:p>
            <a:r>
              <a:rPr lang="en-US" dirty="0">
                <a:hlinkClick r:id="rId3"/>
              </a:rPr>
              <a:t>https://youtu.be/nBkQQ6czRJI</a:t>
            </a:r>
            <a:r>
              <a:rPr lang="en-US" dirty="0"/>
              <a:t> </a:t>
            </a:r>
          </a:p>
        </p:txBody>
      </p:sp>
      <p:pic>
        <p:nvPicPr>
          <p:cNvPr id="305155" name="Picture 3" descr="http://blogs-images.forbes.com/brookecrothers/files/2015/11/google-self-driving-car-repaint-1200x6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742" y="1055132"/>
            <a:ext cx="7136780" cy="3657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33600" y="5181601"/>
            <a:ext cx="7772400" cy="1200329"/>
          </a:xfrm>
          <a:prstGeom prst="rect">
            <a:avLst/>
          </a:prstGeom>
          <a:noFill/>
        </p:spPr>
        <p:txBody>
          <a:bodyPr wrap="square" rtlCol="0">
            <a:spAutoFit/>
          </a:bodyPr>
          <a:lstStyle/>
          <a:p>
            <a:r>
              <a:rPr lang="en-US" sz="2400" dirty="0"/>
              <a:t>A:  Save the passengers.</a:t>
            </a:r>
          </a:p>
          <a:p>
            <a:r>
              <a:rPr lang="en-US" sz="2400" dirty="0"/>
              <a:t>B:  Save others.</a:t>
            </a:r>
          </a:p>
          <a:p>
            <a:r>
              <a:rPr lang="en-US" sz="2400" dirty="0"/>
              <a:t>C:  The only thing that matters is how many people.</a:t>
            </a:r>
          </a:p>
        </p:txBody>
      </p:sp>
    </p:spTree>
    <p:extLst>
      <p:ext uri="{BB962C8B-B14F-4D97-AF65-F5344CB8AC3E}">
        <p14:creationId xmlns:p14="http://schemas.microsoft.com/office/powerpoint/2010/main" val="299721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4"/>
          <p:cNvSpPr txBox="1">
            <a:spLocks noChangeArrowheads="1"/>
          </p:cNvSpPr>
          <p:nvPr/>
        </p:nvSpPr>
        <p:spPr bwMode="auto">
          <a:xfrm>
            <a:off x="3067050" y="2057400"/>
            <a:ext cx="5943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22532" name="TextBox 1"/>
          <p:cNvSpPr txBox="1">
            <a:spLocks noChangeArrowheads="1"/>
          </p:cNvSpPr>
          <p:nvPr/>
        </p:nvSpPr>
        <p:spPr bwMode="auto">
          <a:xfrm>
            <a:off x="369518" y="400500"/>
            <a:ext cx="113485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Why Important and What Should You Do about It?</a:t>
            </a:r>
          </a:p>
        </p:txBody>
      </p:sp>
      <p:pic>
        <p:nvPicPr>
          <p:cNvPr id="22533" name="Picture 2" descr="http://img.gawkerassets.com/img/1915smbm03cndjpg/ku-big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975" y="1445265"/>
            <a:ext cx="8414193" cy="473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678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067050" y="2057400"/>
            <a:ext cx="5943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4306" y="1216684"/>
            <a:ext cx="3382028" cy="5464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
          <p:cNvSpPr txBox="1">
            <a:spLocks noChangeArrowheads="1"/>
          </p:cNvSpPr>
          <p:nvPr/>
        </p:nvSpPr>
        <p:spPr bwMode="auto">
          <a:xfrm>
            <a:off x="369518" y="400500"/>
            <a:ext cx="113485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Why Important and What Should You Do about It?</a:t>
            </a:r>
          </a:p>
        </p:txBody>
      </p:sp>
    </p:spTree>
    <p:extLst>
      <p:ext uri="{BB962C8B-B14F-4D97-AF65-F5344CB8AC3E}">
        <p14:creationId xmlns:p14="http://schemas.microsoft.com/office/powerpoint/2010/main" val="3570242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067050" y="2057400"/>
            <a:ext cx="5943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9" name="TextBox 1"/>
          <p:cNvSpPr txBox="1">
            <a:spLocks noChangeArrowheads="1"/>
          </p:cNvSpPr>
          <p:nvPr/>
        </p:nvSpPr>
        <p:spPr bwMode="auto">
          <a:xfrm>
            <a:off x="369518" y="400500"/>
            <a:ext cx="113485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Why Important and What Should You Do about It?</a:t>
            </a:r>
          </a:p>
        </p:txBody>
      </p:sp>
      <p:pic>
        <p:nvPicPr>
          <p:cNvPr id="6" name="Picture 2" descr="http://www.thewrap.com/wp-content/uploads/2016/02/fbi-vs-ap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698" y="1451471"/>
            <a:ext cx="6727824" cy="44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75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4"/>
          <p:cNvSpPr txBox="1">
            <a:spLocks noChangeArrowheads="1"/>
          </p:cNvSpPr>
          <p:nvPr/>
        </p:nvSpPr>
        <p:spPr bwMode="auto">
          <a:xfrm>
            <a:off x="3067050" y="2057400"/>
            <a:ext cx="59436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350"/>
          </a:p>
        </p:txBody>
      </p:sp>
      <p:sp>
        <p:nvSpPr>
          <p:cNvPr id="9" name="TextBox 1"/>
          <p:cNvSpPr txBox="1">
            <a:spLocks noChangeArrowheads="1"/>
          </p:cNvSpPr>
          <p:nvPr/>
        </p:nvSpPr>
        <p:spPr bwMode="auto">
          <a:xfrm>
            <a:off x="369518" y="400500"/>
            <a:ext cx="113485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a:t>Why Important and What Should You Do about It?</a:t>
            </a:r>
          </a:p>
        </p:txBody>
      </p:sp>
      <p:pic>
        <p:nvPicPr>
          <p:cNvPr id="5" name="Picture 2" descr="Chart-of-the-day-robots-taking-job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162" y="1352395"/>
            <a:ext cx="6687676" cy="502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75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96757"/>
          </a:xfrm>
        </p:spPr>
        <p:txBody>
          <a:bodyPr>
            <a:normAutofit/>
          </a:bodyPr>
          <a:lstStyle/>
          <a:p>
            <a:pPr algn="ctr"/>
            <a:r>
              <a:rPr lang="en-US" sz="3200" b="1" dirty="0">
                <a:latin typeface="+mn-lt"/>
              </a:rPr>
              <a:t>Ethical  Frameworks  Help  Us  Find  Answers</a:t>
            </a:r>
          </a:p>
        </p:txBody>
      </p:sp>
      <p:sp>
        <p:nvSpPr>
          <p:cNvPr id="3" name="TextBox 2"/>
          <p:cNvSpPr txBox="1"/>
          <p:nvPr/>
        </p:nvSpPr>
        <p:spPr>
          <a:xfrm>
            <a:off x="4240162" y="1204574"/>
            <a:ext cx="3318387" cy="584775"/>
          </a:xfrm>
          <a:prstGeom prst="rect">
            <a:avLst/>
          </a:prstGeom>
          <a:noFill/>
        </p:spPr>
        <p:txBody>
          <a:bodyPr wrap="square" rtlCol="0">
            <a:spAutoFit/>
          </a:bodyPr>
          <a:lstStyle/>
          <a:p>
            <a:r>
              <a:rPr lang="en-US" sz="3200" b="1" dirty="0"/>
              <a:t>and  Mathematics </a:t>
            </a:r>
          </a:p>
        </p:txBody>
      </p:sp>
      <p:sp>
        <p:nvSpPr>
          <p:cNvPr id="4" name="Up Arrow Callout 3"/>
          <p:cNvSpPr/>
          <p:nvPr/>
        </p:nvSpPr>
        <p:spPr>
          <a:xfrm>
            <a:off x="4063181" y="855407"/>
            <a:ext cx="3495368" cy="1017638"/>
          </a:xfrm>
          <a:prstGeom prst="upArrow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380" y="1061884"/>
            <a:ext cx="1654175" cy="203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media-2.web.britannica.com/eb-media/69/99069-004-1D777F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243" y="1236092"/>
            <a:ext cx="1514475" cy="2084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63997" y="3093327"/>
            <a:ext cx="2101645" cy="280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343103" y="3180991"/>
            <a:ext cx="2283542" cy="400110"/>
          </a:xfrm>
          <a:prstGeom prst="rect">
            <a:avLst/>
          </a:prstGeom>
          <a:noFill/>
        </p:spPr>
        <p:txBody>
          <a:bodyPr wrap="square" rtlCol="0">
            <a:spAutoFit/>
          </a:bodyPr>
          <a:lstStyle/>
          <a:p>
            <a:r>
              <a:rPr lang="en-US" sz="2000" dirty="0"/>
              <a:t>Utilitarianism</a:t>
            </a:r>
          </a:p>
        </p:txBody>
      </p:sp>
      <p:sp>
        <p:nvSpPr>
          <p:cNvPr id="10" name="TextBox 9"/>
          <p:cNvSpPr txBox="1"/>
          <p:nvPr/>
        </p:nvSpPr>
        <p:spPr>
          <a:xfrm>
            <a:off x="1283799" y="3294385"/>
            <a:ext cx="2686665" cy="400110"/>
          </a:xfrm>
          <a:prstGeom prst="rect">
            <a:avLst/>
          </a:prstGeom>
          <a:noFill/>
        </p:spPr>
        <p:txBody>
          <a:bodyPr wrap="square" rtlCol="0">
            <a:spAutoFit/>
          </a:bodyPr>
          <a:lstStyle/>
          <a:p>
            <a:r>
              <a:rPr lang="en-US" sz="2000" dirty="0"/>
              <a:t>Kant and Deontology</a:t>
            </a:r>
          </a:p>
        </p:txBody>
      </p:sp>
      <p:sp>
        <p:nvSpPr>
          <p:cNvPr id="11" name="TextBox 10"/>
          <p:cNvSpPr txBox="1"/>
          <p:nvPr/>
        </p:nvSpPr>
        <p:spPr>
          <a:xfrm>
            <a:off x="5173048" y="6069529"/>
            <a:ext cx="2283542" cy="400110"/>
          </a:xfrm>
          <a:prstGeom prst="rect">
            <a:avLst/>
          </a:prstGeom>
          <a:noFill/>
        </p:spPr>
        <p:txBody>
          <a:bodyPr wrap="square" rtlCol="0">
            <a:spAutoFit/>
          </a:bodyPr>
          <a:lstStyle/>
          <a:p>
            <a:r>
              <a:rPr lang="en-US" sz="2000" dirty="0"/>
              <a:t>Prisoner’s Dilemma</a:t>
            </a:r>
          </a:p>
        </p:txBody>
      </p:sp>
      <p:pic>
        <p:nvPicPr>
          <p:cNvPr id="14" name="Picture 13"/>
          <p:cNvPicPr>
            <a:picLocks noChangeAspect="1"/>
          </p:cNvPicPr>
          <p:nvPr/>
        </p:nvPicPr>
        <p:blipFill>
          <a:blip r:embed="rId6"/>
          <a:stretch>
            <a:fillRect/>
          </a:stretch>
        </p:blipFill>
        <p:spPr>
          <a:xfrm>
            <a:off x="780898" y="4016178"/>
            <a:ext cx="3577865" cy="2667614"/>
          </a:xfrm>
          <a:prstGeom prst="rect">
            <a:avLst/>
          </a:prstGeom>
        </p:spPr>
      </p:pic>
      <p:sp>
        <p:nvSpPr>
          <p:cNvPr id="15" name="Rectangle 14"/>
          <p:cNvSpPr/>
          <p:nvPr/>
        </p:nvSpPr>
        <p:spPr>
          <a:xfrm>
            <a:off x="789038" y="3923070"/>
            <a:ext cx="3569725" cy="285381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8821278" y="4109285"/>
            <a:ext cx="2861903" cy="2328328"/>
          </a:xfrm>
          <a:prstGeom prst="rect">
            <a:avLst/>
          </a:prstGeom>
        </p:spPr>
      </p:pic>
      <p:sp>
        <p:nvSpPr>
          <p:cNvPr id="17" name="Rectangle 16"/>
          <p:cNvSpPr/>
          <p:nvPr/>
        </p:nvSpPr>
        <p:spPr>
          <a:xfrm>
            <a:off x="8758084" y="4016178"/>
            <a:ext cx="2993923" cy="249247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415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9"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9" grpId="0"/>
      <p:bldP spid="10" grpId="0"/>
      <p:bldP spid="11" grpId="0"/>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74533"/>
          </a:xfrm>
        </p:spPr>
        <p:txBody>
          <a:bodyPr>
            <a:normAutofit/>
          </a:bodyPr>
          <a:lstStyle/>
          <a:p>
            <a:pPr algn="ctr"/>
            <a:r>
              <a:rPr lang="en-US" sz="3200" b="1" dirty="0">
                <a:latin typeface="+mn-lt"/>
                <a:cs typeface="Arial" panose="020B0604020202020204" pitchFamily="34" charset="0"/>
              </a:rPr>
              <a:t>More Unintended Consequences</a:t>
            </a:r>
          </a:p>
        </p:txBody>
      </p:sp>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298" y="1391264"/>
            <a:ext cx="2664542" cy="167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8543" y="1860756"/>
            <a:ext cx="3060290" cy="171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7369" y="2735552"/>
            <a:ext cx="3355258" cy="173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569" y="4020371"/>
            <a:ext cx="3532237" cy="211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descr="http://blog.storyful.com/wp-content/uploads/sites/5/2016/04/Facebook-creat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5669" y="4940125"/>
            <a:ext cx="3372057" cy="119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16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96757"/>
          </a:xfrm>
        </p:spPr>
        <p:txBody>
          <a:bodyPr>
            <a:normAutofit/>
          </a:bodyPr>
          <a:lstStyle/>
          <a:p>
            <a:pPr algn="ctr"/>
            <a:r>
              <a:rPr lang="en-US" sz="3200" b="1" dirty="0">
                <a:latin typeface="+mn-lt"/>
              </a:rPr>
              <a:t>Ethical  Frameworks  Help  Us  Find  Answers</a:t>
            </a:r>
          </a:p>
        </p:txBody>
      </p:sp>
      <p:sp>
        <p:nvSpPr>
          <p:cNvPr id="3" name="TextBox 2"/>
          <p:cNvSpPr txBox="1"/>
          <p:nvPr/>
        </p:nvSpPr>
        <p:spPr>
          <a:xfrm>
            <a:off x="4240162" y="1204574"/>
            <a:ext cx="3318387" cy="584775"/>
          </a:xfrm>
          <a:prstGeom prst="rect">
            <a:avLst/>
          </a:prstGeom>
          <a:noFill/>
        </p:spPr>
        <p:txBody>
          <a:bodyPr wrap="square" rtlCol="0">
            <a:spAutoFit/>
          </a:bodyPr>
          <a:lstStyle/>
          <a:p>
            <a:r>
              <a:rPr lang="en-US" sz="3200" b="1" dirty="0"/>
              <a:t>and  Mathematics </a:t>
            </a:r>
          </a:p>
        </p:txBody>
      </p:sp>
      <p:sp>
        <p:nvSpPr>
          <p:cNvPr id="4" name="Up Arrow Callout 3"/>
          <p:cNvSpPr/>
          <p:nvPr/>
        </p:nvSpPr>
        <p:spPr>
          <a:xfrm>
            <a:off x="4063181" y="855407"/>
            <a:ext cx="3495368" cy="1017638"/>
          </a:xfrm>
          <a:prstGeom prst="upArrow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380" y="1061884"/>
            <a:ext cx="1654175" cy="203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media-2.web.britannica.com/eb-media/69/99069-004-1D777F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243" y="1236092"/>
            <a:ext cx="1514475" cy="20841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343103" y="3180991"/>
            <a:ext cx="2283542" cy="400110"/>
          </a:xfrm>
          <a:prstGeom prst="rect">
            <a:avLst/>
          </a:prstGeom>
          <a:noFill/>
        </p:spPr>
        <p:txBody>
          <a:bodyPr wrap="square" rtlCol="0">
            <a:spAutoFit/>
          </a:bodyPr>
          <a:lstStyle/>
          <a:p>
            <a:r>
              <a:rPr lang="en-US" sz="2000" dirty="0"/>
              <a:t>Utilitarianism</a:t>
            </a:r>
          </a:p>
        </p:txBody>
      </p:sp>
      <p:sp>
        <p:nvSpPr>
          <p:cNvPr id="10" name="TextBox 9"/>
          <p:cNvSpPr txBox="1"/>
          <p:nvPr/>
        </p:nvSpPr>
        <p:spPr>
          <a:xfrm>
            <a:off x="1283799" y="3294385"/>
            <a:ext cx="2686665" cy="400110"/>
          </a:xfrm>
          <a:prstGeom prst="rect">
            <a:avLst/>
          </a:prstGeom>
          <a:noFill/>
        </p:spPr>
        <p:txBody>
          <a:bodyPr wrap="square" rtlCol="0">
            <a:spAutoFit/>
          </a:bodyPr>
          <a:lstStyle/>
          <a:p>
            <a:r>
              <a:rPr lang="en-US" sz="2000" dirty="0"/>
              <a:t>Kant and Deontology</a:t>
            </a:r>
          </a:p>
        </p:txBody>
      </p:sp>
      <p:sp>
        <p:nvSpPr>
          <p:cNvPr id="11" name="TextBox 10"/>
          <p:cNvSpPr txBox="1"/>
          <p:nvPr/>
        </p:nvSpPr>
        <p:spPr>
          <a:xfrm>
            <a:off x="5173048" y="6069529"/>
            <a:ext cx="2283542" cy="400110"/>
          </a:xfrm>
          <a:prstGeom prst="rect">
            <a:avLst/>
          </a:prstGeom>
          <a:noFill/>
        </p:spPr>
        <p:txBody>
          <a:bodyPr wrap="square" rtlCol="0">
            <a:spAutoFit/>
          </a:bodyPr>
          <a:lstStyle/>
          <a:p>
            <a:r>
              <a:rPr lang="en-US" sz="2000" dirty="0"/>
              <a:t>Prisoner’s Dilemma</a:t>
            </a:r>
          </a:p>
        </p:txBody>
      </p:sp>
      <p:sp>
        <p:nvSpPr>
          <p:cNvPr id="13" name="Rectangle 12"/>
          <p:cNvSpPr/>
          <p:nvPr/>
        </p:nvSpPr>
        <p:spPr>
          <a:xfrm>
            <a:off x="4564626" y="3834582"/>
            <a:ext cx="3952568" cy="263505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stretch>
            <a:fillRect/>
          </a:stretch>
        </p:blipFill>
        <p:spPr>
          <a:xfrm>
            <a:off x="780898" y="4016178"/>
            <a:ext cx="3577865" cy="2667614"/>
          </a:xfrm>
          <a:prstGeom prst="rect">
            <a:avLst/>
          </a:prstGeom>
        </p:spPr>
      </p:pic>
      <p:sp>
        <p:nvSpPr>
          <p:cNvPr id="15" name="Rectangle 14"/>
          <p:cNvSpPr/>
          <p:nvPr/>
        </p:nvSpPr>
        <p:spPr>
          <a:xfrm>
            <a:off x="789038" y="3923070"/>
            <a:ext cx="3569725" cy="285381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6"/>
          <a:stretch>
            <a:fillRect/>
          </a:stretch>
        </p:blipFill>
        <p:spPr>
          <a:xfrm>
            <a:off x="8821278" y="4109285"/>
            <a:ext cx="2861903" cy="2328328"/>
          </a:xfrm>
          <a:prstGeom prst="rect">
            <a:avLst/>
          </a:prstGeom>
        </p:spPr>
      </p:pic>
      <p:sp>
        <p:nvSpPr>
          <p:cNvPr id="17" name="Rectangle 16"/>
          <p:cNvSpPr/>
          <p:nvPr/>
        </p:nvSpPr>
        <p:spPr>
          <a:xfrm>
            <a:off x="8758084" y="4016178"/>
            <a:ext cx="2993923" cy="249247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7"/>
          <a:stretch>
            <a:fillRect/>
          </a:stretch>
        </p:blipFill>
        <p:spPr>
          <a:xfrm>
            <a:off x="4656726" y="4016178"/>
            <a:ext cx="3727732" cy="1955756"/>
          </a:xfrm>
          <a:prstGeom prst="rect">
            <a:avLst/>
          </a:prstGeom>
        </p:spPr>
      </p:pic>
    </p:spTree>
    <p:extLst>
      <p:ext uri="{BB962C8B-B14F-4D97-AF65-F5344CB8AC3E}">
        <p14:creationId xmlns:p14="http://schemas.microsoft.com/office/powerpoint/2010/main" val="899466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9936" y="6017342"/>
            <a:ext cx="6209071" cy="369332"/>
          </a:xfrm>
          <a:prstGeom prst="rect">
            <a:avLst/>
          </a:prstGeom>
          <a:noFill/>
        </p:spPr>
        <p:txBody>
          <a:bodyPr wrap="square" rtlCol="0">
            <a:spAutoFit/>
          </a:bodyPr>
          <a:lstStyle/>
          <a:p>
            <a:r>
              <a:rPr lang="en-US" dirty="0">
                <a:hlinkClick r:id="rId3"/>
              </a:rPr>
              <a:t>http://www.cs.utexas.edu/users/ear/cs349/</a:t>
            </a:r>
            <a:r>
              <a:rPr lang="en-US" dirty="0"/>
              <a:t> </a:t>
            </a:r>
          </a:p>
        </p:txBody>
      </p:sp>
      <p:pic>
        <p:nvPicPr>
          <p:cNvPr id="5" name="Picture 4"/>
          <p:cNvPicPr>
            <a:picLocks noChangeAspect="1"/>
          </p:cNvPicPr>
          <p:nvPr/>
        </p:nvPicPr>
        <p:blipFill>
          <a:blip r:embed="rId4"/>
          <a:stretch>
            <a:fillRect/>
          </a:stretch>
        </p:blipFill>
        <p:spPr>
          <a:xfrm>
            <a:off x="442452" y="274319"/>
            <a:ext cx="11508815" cy="5335905"/>
          </a:xfrm>
          <a:prstGeom prst="rect">
            <a:avLst/>
          </a:prstGeom>
        </p:spPr>
      </p:pic>
    </p:spTree>
    <p:extLst>
      <p:ext uri="{BB962C8B-B14F-4D97-AF65-F5344CB8AC3E}">
        <p14:creationId xmlns:p14="http://schemas.microsoft.com/office/powerpoint/2010/main" val="1057969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pPr algn="ctr"/>
            <a:r>
              <a:rPr lang="en-US" sz="3200" b="1" dirty="0">
                <a:latin typeface="+mn-lt"/>
              </a:rPr>
              <a:t>Example Essays</a:t>
            </a:r>
          </a:p>
        </p:txBody>
      </p:sp>
      <p:sp>
        <p:nvSpPr>
          <p:cNvPr id="3" name="Content Placeholder 2"/>
          <p:cNvSpPr>
            <a:spLocks noGrp="1"/>
          </p:cNvSpPr>
          <p:nvPr>
            <p:ph idx="1"/>
          </p:nvPr>
        </p:nvSpPr>
        <p:spPr>
          <a:xfrm>
            <a:off x="1981200" y="1371601"/>
            <a:ext cx="8229600" cy="4525963"/>
          </a:xfrm>
        </p:spPr>
        <p:txBody>
          <a:bodyPr>
            <a:normAutofit/>
          </a:bodyPr>
          <a:lstStyle/>
          <a:p>
            <a:r>
              <a:rPr lang="en-US" dirty="0">
                <a:hlinkClick r:id="rId3"/>
              </a:rPr>
              <a:t>What I Have Lived For </a:t>
            </a:r>
          </a:p>
          <a:p>
            <a:pPr marL="0" indent="0">
              <a:buNone/>
            </a:pPr>
            <a:r>
              <a:rPr lang="en-US" dirty="0">
                <a:hlinkClick r:id="rId3"/>
              </a:rPr>
              <a:t>  </a:t>
            </a:r>
            <a:endParaRPr lang="en-US" dirty="0"/>
          </a:p>
          <a:p>
            <a:r>
              <a:rPr lang="en-US" dirty="0">
                <a:hlinkClick r:id="rId4"/>
              </a:rPr>
              <a:t>What’s Right?</a:t>
            </a:r>
            <a:endParaRPr lang="en-US" dirty="0"/>
          </a:p>
          <a:p>
            <a:endParaRPr lang="en-US" dirty="0"/>
          </a:p>
          <a:p>
            <a:r>
              <a:rPr lang="en-US" dirty="0">
                <a:hlinkClick r:id="rId5"/>
              </a:rPr>
              <a:t>Income Disparity in the Face of Labor Displacement by Technology or What Happens When/If There Aren’t Any Jobs Left for People?</a:t>
            </a:r>
            <a:endParaRPr lang="en-US" dirty="0"/>
          </a:p>
          <a:p>
            <a:endParaRPr lang="en-US" dirty="0"/>
          </a:p>
        </p:txBody>
      </p:sp>
    </p:spTree>
    <p:extLst>
      <p:ext uri="{BB962C8B-B14F-4D97-AF65-F5344CB8AC3E}">
        <p14:creationId xmlns:p14="http://schemas.microsoft.com/office/powerpoint/2010/main" val="277191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696" y="45073"/>
            <a:ext cx="10515600" cy="667260"/>
          </a:xfrm>
        </p:spPr>
        <p:txBody>
          <a:bodyPr>
            <a:normAutofit/>
          </a:bodyPr>
          <a:lstStyle/>
          <a:p>
            <a:pPr algn="ctr"/>
            <a:r>
              <a:rPr lang="en-US" sz="3200" b="1" dirty="0"/>
              <a:t>News Article Thursdays</a:t>
            </a:r>
          </a:p>
        </p:txBody>
      </p:sp>
      <p:pic>
        <p:nvPicPr>
          <p:cNvPr id="1026" name="Picture 2" descr="http://archive.badsey.net/sites/default/files/archive_images/25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5577">
            <a:off x="500446" y="939627"/>
            <a:ext cx="1650703" cy="20222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cmcf.my/sites/default/files/thesundaypo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9277">
            <a:off x="209398" y="2831230"/>
            <a:ext cx="2727735" cy="20168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huffpost.com/gen/1897457/thumbs/o-HUFFPOST-570.jpg?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526" y="1404843"/>
            <a:ext cx="2381851" cy="178429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hindustantimes.com/Images/popup/2015/4/why_net_neutrality.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02706">
            <a:off x="2632211" y="3465165"/>
            <a:ext cx="2123318" cy="3911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plyhealthywithdarren.com/wp-content/uploads/2016/01/Newspaper-Jan2016-Digital-Detox.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73687">
            <a:off x="3879563" y="1234461"/>
            <a:ext cx="4194112" cy="2444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kws.nsw.edu.au/assets/images/KWS_in_the_news/Internet_Safety_article_CWD_1_May_201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820915">
            <a:off x="7785049" y="551425"/>
            <a:ext cx="3686380" cy="21599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themorningnews.org/images/content/articles/edward-snowden-and-terra-infirma-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48843">
            <a:off x="9587866" y="2076940"/>
            <a:ext cx="2151971" cy="326211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imgur.com/fb2WzN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28329">
            <a:off x="4640136" y="3646525"/>
            <a:ext cx="3397735" cy="25483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userscontent2.emaze.com/images/34d03171-dfee-43ac-b040-af3e72d2a2dc/9add30dc-b1f6-4552-99c7-0f3ebcfb797c.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654659">
            <a:off x="326475" y="4645348"/>
            <a:ext cx="1732219" cy="208502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librarycity.org/wp-content/uploads/2015/09/Digital-divide-AP_thumb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107098">
            <a:off x="8095835" y="3537155"/>
            <a:ext cx="2253844" cy="2747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55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pPr algn="ctr"/>
            <a:r>
              <a:rPr lang="en-US" sz="3200" b="1" dirty="0">
                <a:latin typeface="+mn-lt"/>
              </a:rPr>
              <a:t>The Video Project</a:t>
            </a:r>
          </a:p>
        </p:txBody>
      </p:sp>
      <p:sp>
        <p:nvSpPr>
          <p:cNvPr id="4" name="TextBox 3"/>
          <p:cNvSpPr txBox="1"/>
          <p:nvPr/>
        </p:nvSpPr>
        <p:spPr>
          <a:xfrm>
            <a:off x="1981200" y="5715000"/>
            <a:ext cx="7315200" cy="369332"/>
          </a:xfrm>
          <a:prstGeom prst="rect">
            <a:avLst/>
          </a:prstGeom>
          <a:noFill/>
        </p:spPr>
        <p:txBody>
          <a:bodyPr wrap="square" rtlCol="0">
            <a:spAutoFit/>
          </a:bodyPr>
          <a:lstStyle/>
          <a:p>
            <a:r>
              <a:rPr lang="en-US" dirty="0">
                <a:hlinkClick r:id="rId3"/>
              </a:rPr>
              <a:t>http://www.cs.utexas.edu/users/ear/cs349/VideosAsExamples/</a:t>
            </a:r>
            <a:r>
              <a:rPr lang="en-US" dirty="0"/>
              <a:t> </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295401"/>
            <a:ext cx="6748462" cy="4078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27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pPr algn="ctr"/>
            <a:r>
              <a:rPr lang="en-US" sz="3200" b="1" dirty="0">
                <a:latin typeface="+mn-lt"/>
              </a:rPr>
              <a:t>And the Oscar Goes to …</a:t>
            </a:r>
          </a:p>
        </p:txBody>
      </p:sp>
      <p:pic>
        <p:nvPicPr>
          <p:cNvPr id="2050" name="Picture 2" descr="Gund Sesame Street Oscar the Grouch Plush 10 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805" y="2057401"/>
            <a:ext cx="404812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1" y="1371600"/>
            <a:ext cx="3942791" cy="3046702"/>
          </a:xfrm>
          <a:prstGeom prst="rect">
            <a:avLst/>
          </a:prstGeom>
        </p:spPr>
      </p:pic>
    </p:spTree>
    <p:extLst>
      <p:ext uri="{BB962C8B-B14F-4D97-AF65-F5344CB8AC3E}">
        <p14:creationId xmlns:p14="http://schemas.microsoft.com/office/powerpoint/2010/main" val="227054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330895" y="1473896"/>
            <a:ext cx="8915400" cy="5410200"/>
          </a:xfrm>
        </p:spPr>
        <p:txBody>
          <a:bodyPr>
            <a:normAutofit/>
          </a:bodyPr>
          <a:lstStyle/>
          <a:p>
            <a:pPr algn="l" eaLnBrk="1" hangingPunct="1"/>
            <a:r>
              <a:rPr lang="en-US" altLang="en-US" sz="2000" dirty="0"/>
              <a:t>Your first job after graduation is system administrator for a 200 person</a:t>
            </a:r>
          </a:p>
          <a:p>
            <a:pPr algn="l" eaLnBrk="1" hangingPunct="1"/>
            <a:r>
              <a:rPr lang="en-US" altLang="en-US" sz="2000" dirty="0"/>
              <a:t>privately held manufacturing company. </a:t>
            </a:r>
          </a:p>
          <a:p>
            <a:pPr algn="l" eaLnBrk="1" hangingPunct="1"/>
            <a:endParaRPr lang="en-US" altLang="en-US" sz="2000" dirty="0"/>
          </a:p>
          <a:p>
            <a:pPr algn="l" eaLnBrk="1" hangingPunct="1"/>
            <a:r>
              <a:rPr lang="en-US" altLang="en-US" sz="2000" dirty="0"/>
              <a:t>The president/owner sends this message to the employees:</a:t>
            </a:r>
          </a:p>
          <a:p>
            <a:pPr lvl="1" algn="l" eaLnBrk="1" hangingPunct="1">
              <a:spcBef>
                <a:spcPts val="1200"/>
              </a:spcBef>
            </a:pPr>
            <a:r>
              <a:rPr lang="en-US" altLang="en-US" sz="1800" i="1" dirty="0"/>
              <a:t>“I want to encourage each of you to make comments to me about any facet of our operation you care to. Your response should be made through our anonymizer program so that your identity will not be disclosed”</a:t>
            </a:r>
          </a:p>
          <a:p>
            <a:pPr lvl="1" algn="l" eaLnBrk="1" hangingPunct="1"/>
            <a:endParaRPr lang="en-US" altLang="en-US" sz="1800" dirty="0"/>
          </a:p>
        </p:txBody>
      </p:sp>
      <p:pic>
        <p:nvPicPr>
          <p:cNvPr id="1030" name="Picture 6" descr="http://blogs.gonzaga.edu/guswtech/files/2013/09/suggestionbo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031" y="-236616"/>
            <a:ext cx="3652338" cy="34210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1295400" y="304800"/>
            <a:ext cx="4419600" cy="762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b="1" dirty="0">
                <a:latin typeface="+mn-lt"/>
              </a:rPr>
              <a:t>Professional Ethics</a:t>
            </a:r>
          </a:p>
        </p:txBody>
      </p:sp>
    </p:spTree>
    <p:extLst>
      <p:ext uri="{BB962C8B-B14F-4D97-AF65-F5344CB8AC3E}">
        <p14:creationId xmlns:p14="http://schemas.microsoft.com/office/powerpoint/2010/main" val="19042756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330895" y="1473896"/>
            <a:ext cx="8915400" cy="5410200"/>
          </a:xfrm>
        </p:spPr>
        <p:txBody>
          <a:bodyPr>
            <a:normAutofit lnSpcReduction="10000"/>
          </a:bodyPr>
          <a:lstStyle/>
          <a:p>
            <a:pPr algn="l" eaLnBrk="1" hangingPunct="1"/>
            <a:r>
              <a:rPr lang="en-US" altLang="en-US" sz="2000" dirty="0"/>
              <a:t>Your first job after graduation is system administrator for a 200 person</a:t>
            </a:r>
          </a:p>
          <a:p>
            <a:pPr algn="l" eaLnBrk="1" hangingPunct="1"/>
            <a:r>
              <a:rPr lang="en-US" altLang="en-US" sz="2000" dirty="0"/>
              <a:t>privately held manufacturing company. </a:t>
            </a:r>
          </a:p>
          <a:p>
            <a:pPr algn="l" eaLnBrk="1" hangingPunct="1"/>
            <a:endParaRPr lang="en-US" altLang="en-US" sz="2000" dirty="0"/>
          </a:p>
          <a:p>
            <a:pPr algn="l" eaLnBrk="1" hangingPunct="1"/>
            <a:r>
              <a:rPr lang="en-US" altLang="en-US" sz="2000" dirty="0"/>
              <a:t>The president/owner sends this message to the employees:</a:t>
            </a:r>
          </a:p>
          <a:p>
            <a:pPr lvl="1" algn="l" eaLnBrk="1" hangingPunct="1">
              <a:spcBef>
                <a:spcPts val="1200"/>
              </a:spcBef>
            </a:pPr>
            <a:r>
              <a:rPr lang="en-US" altLang="en-US" sz="1800" i="1" dirty="0"/>
              <a:t>“I want to encourage each of you to make comments to me about any facet of our operation you care to. Your response should be made through our anonymizer program so that your identity will not be disclosed”</a:t>
            </a:r>
          </a:p>
          <a:p>
            <a:pPr lvl="1" algn="l" eaLnBrk="1" hangingPunct="1"/>
            <a:endParaRPr lang="en-US" altLang="en-US" sz="1800" dirty="0"/>
          </a:p>
          <a:p>
            <a:pPr algn="l" eaLnBrk="1" hangingPunct="1"/>
            <a:r>
              <a:rPr lang="en-US" altLang="en-US" sz="2000" dirty="0"/>
              <a:t>The president/owner finds one response saying:</a:t>
            </a:r>
          </a:p>
          <a:p>
            <a:pPr lvl="1" algn="l" eaLnBrk="1" hangingPunct="1">
              <a:spcBef>
                <a:spcPts val="1200"/>
              </a:spcBef>
            </a:pPr>
            <a:r>
              <a:rPr lang="en-US" altLang="en-US" sz="1800" i="1" dirty="0"/>
              <a:t>“This company sucks. The only way I find to retaliate for the way I have been treated is sabotage. Every tenth part I turn out is defective.”</a:t>
            </a:r>
          </a:p>
          <a:p>
            <a:pPr lvl="1" algn="l" eaLnBrk="1" hangingPunct="1"/>
            <a:endParaRPr lang="en-US" altLang="en-US" sz="1800" dirty="0"/>
          </a:p>
          <a:p>
            <a:pPr algn="l" eaLnBrk="1" hangingPunct="1"/>
            <a:r>
              <a:rPr lang="en-US" altLang="en-US" sz="2000" dirty="0"/>
              <a:t>The president/owner insists that you examine the computer usage records to determine the identity of the alleged saboteur.</a:t>
            </a:r>
          </a:p>
          <a:p>
            <a:pPr algn="l" eaLnBrk="1" hangingPunct="1"/>
            <a:endParaRPr lang="en-US" altLang="en-US" sz="2000" dirty="0"/>
          </a:p>
          <a:p>
            <a:pPr eaLnBrk="1" hangingPunct="1"/>
            <a:r>
              <a:rPr lang="en-US" altLang="en-US" sz="2000" b="1" i="1" dirty="0"/>
              <a:t>What should you do?</a:t>
            </a:r>
          </a:p>
        </p:txBody>
      </p:sp>
      <p:pic>
        <p:nvPicPr>
          <p:cNvPr id="1026" name="Picture 2" descr="http://i587.photobucket.com/albums/ss313/m81170/TwiFicPics/Misc/Suggestion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037" y="59498"/>
            <a:ext cx="4781333" cy="30737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ctrTitle"/>
          </p:nvPr>
        </p:nvSpPr>
        <p:spPr>
          <a:xfrm>
            <a:off x="1295400" y="304800"/>
            <a:ext cx="4419600" cy="762000"/>
          </a:xfrm>
        </p:spPr>
        <p:txBody>
          <a:bodyPr/>
          <a:lstStyle/>
          <a:p>
            <a:pPr eaLnBrk="1" hangingPunct="1"/>
            <a:r>
              <a:rPr lang="en-US" altLang="en-US" sz="3200" b="1" dirty="0">
                <a:latin typeface="+mn-lt"/>
              </a:rPr>
              <a:t>Professional Ethics</a:t>
            </a:r>
          </a:p>
        </p:txBody>
      </p:sp>
    </p:spTree>
    <p:extLst>
      <p:ext uri="{BB962C8B-B14F-4D97-AF65-F5344CB8AC3E}">
        <p14:creationId xmlns:p14="http://schemas.microsoft.com/office/powerpoint/2010/main" val="23072526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8419" y="731742"/>
            <a:ext cx="7772400" cy="3785652"/>
          </a:xfrm>
          <a:prstGeom prst="rect">
            <a:avLst/>
          </a:prstGeom>
          <a:noFill/>
        </p:spPr>
        <p:txBody>
          <a:bodyPr wrap="square" rtlCol="0">
            <a:spAutoFit/>
          </a:bodyPr>
          <a:lstStyle/>
          <a:p>
            <a:r>
              <a:rPr lang="en-US" sz="2800" dirty="0"/>
              <a:t>	 How can </a:t>
            </a:r>
            <a:r>
              <a:rPr lang="en-US" sz="2800" b="1" i="1" dirty="0"/>
              <a:t>we</a:t>
            </a:r>
            <a:r>
              <a:rPr lang="en-US" sz="2800" dirty="0"/>
              <a:t> can behave ethically?</a:t>
            </a:r>
          </a:p>
          <a:p>
            <a:endParaRPr lang="en-US" sz="2800" dirty="0"/>
          </a:p>
          <a:p>
            <a:endParaRPr lang="en-US" sz="2800" dirty="0"/>
          </a:p>
          <a:p>
            <a:endParaRPr lang="en-US" sz="2800" dirty="0"/>
          </a:p>
          <a:p>
            <a:endParaRPr lang="en-US" sz="2800" dirty="0"/>
          </a:p>
          <a:p>
            <a:endParaRPr lang="en-US" sz="2800" dirty="0"/>
          </a:p>
          <a:p>
            <a:endParaRPr lang="en-US" sz="1600" dirty="0"/>
          </a:p>
          <a:p>
            <a:endParaRPr lang="en-US" sz="2800" dirty="0"/>
          </a:p>
          <a:p>
            <a:r>
              <a:rPr lang="en-US" sz="2800" dirty="0"/>
              <a:t>How shall we program </a:t>
            </a:r>
            <a:r>
              <a:rPr lang="en-US" sz="2800" b="1" i="1" dirty="0"/>
              <a:t>machines</a:t>
            </a:r>
            <a:r>
              <a:rPr lang="en-US" sz="2800" dirty="0"/>
              <a:t> to do so?</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430046"/>
            <a:ext cx="1654175" cy="203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178" name="Picture 2" descr="http://media-2.web.britannica.com/eb-media/69/99069-004-1D777F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600200"/>
            <a:ext cx="1514475" cy="20841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http://blogs-images.forbes.com/brookecrothers/files/2015/11/google-self-driving-car-repaint-1200x6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4555998"/>
            <a:ext cx="3200400" cy="16402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a:off x="2819401" y="4819090"/>
            <a:ext cx="1828800" cy="1540637"/>
          </a:xfrm>
          <a:prstGeom prst="rect">
            <a:avLst/>
          </a:prstGeom>
        </p:spPr>
      </p:pic>
      <p:sp>
        <p:nvSpPr>
          <p:cNvPr id="7" name="TextBox 6"/>
          <p:cNvSpPr txBox="1"/>
          <p:nvPr/>
        </p:nvSpPr>
        <p:spPr>
          <a:xfrm>
            <a:off x="9677401" y="2461489"/>
            <a:ext cx="2283542" cy="400110"/>
          </a:xfrm>
          <a:prstGeom prst="rect">
            <a:avLst/>
          </a:prstGeom>
          <a:noFill/>
        </p:spPr>
        <p:txBody>
          <a:bodyPr wrap="square" rtlCol="0">
            <a:spAutoFit/>
          </a:bodyPr>
          <a:lstStyle/>
          <a:p>
            <a:r>
              <a:rPr lang="en-US" sz="2000" dirty="0"/>
              <a:t>Utilitarianism</a:t>
            </a:r>
          </a:p>
        </p:txBody>
      </p:sp>
      <p:sp>
        <p:nvSpPr>
          <p:cNvPr id="8" name="TextBox 7"/>
          <p:cNvSpPr txBox="1"/>
          <p:nvPr/>
        </p:nvSpPr>
        <p:spPr>
          <a:xfrm>
            <a:off x="3419476" y="2980936"/>
            <a:ext cx="2686665" cy="400110"/>
          </a:xfrm>
          <a:prstGeom prst="rect">
            <a:avLst/>
          </a:prstGeom>
          <a:noFill/>
        </p:spPr>
        <p:txBody>
          <a:bodyPr wrap="square" rtlCol="0">
            <a:spAutoFit/>
          </a:bodyPr>
          <a:lstStyle/>
          <a:p>
            <a:r>
              <a:rPr lang="en-US" sz="2000" dirty="0"/>
              <a:t>Kant and Deontology</a:t>
            </a:r>
          </a:p>
        </p:txBody>
      </p:sp>
    </p:spTree>
    <p:extLst>
      <p:ext uri="{BB962C8B-B14F-4D97-AF65-F5344CB8AC3E}">
        <p14:creationId xmlns:p14="http://schemas.microsoft.com/office/powerpoint/2010/main" val="31251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306178"/>
                                        </p:tgtEl>
                                        <p:attrNameLst>
                                          <p:attrName>style.visibility</p:attrName>
                                        </p:attrNameLst>
                                      </p:cBhvr>
                                      <p:to>
                                        <p:strVal val="visible"/>
                                      </p:to>
                                    </p:set>
                                    <p:anim calcmode="lin" valueType="num">
                                      <p:cBhvr additive="base">
                                        <p:cTn id="15" dur="500" fill="hold"/>
                                        <p:tgtEl>
                                          <p:spTgt spid="306178"/>
                                        </p:tgtEl>
                                        <p:attrNameLst>
                                          <p:attrName>ppt_x</p:attrName>
                                        </p:attrNameLst>
                                      </p:cBhvr>
                                      <p:tavLst>
                                        <p:tav tm="0">
                                          <p:val>
                                            <p:strVal val="0-#ppt_w/2"/>
                                          </p:val>
                                        </p:tav>
                                        <p:tav tm="100000">
                                          <p:val>
                                            <p:strVal val="#ppt_x"/>
                                          </p:val>
                                        </p:tav>
                                      </p:tavLst>
                                    </p:anim>
                                    <p:anim calcmode="lin" valueType="num">
                                      <p:cBhvr additive="base">
                                        <p:cTn id="16" dur="500" fill="hold"/>
                                        <p:tgtEl>
                                          <p:spTgt spid="306178"/>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1+#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8419" y="731742"/>
            <a:ext cx="7772400" cy="3785652"/>
          </a:xfrm>
          <a:prstGeom prst="rect">
            <a:avLst/>
          </a:prstGeom>
          <a:noFill/>
        </p:spPr>
        <p:txBody>
          <a:bodyPr wrap="square" rtlCol="0">
            <a:spAutoFit/>
          </a:bodyPr>
          <a:lstStyle/>
          <a:p>
            <a:r>
              <a:rPr lang="en-US" sz="2800" dirty="0"/>
              <a:t>	 How can </a:t>
            </a:r>
            <a:r>
              <a:rPr lang="en-US" sz="2800" b="1" i="1" dirty="0"/>
              <a:t>we</a:t>
            </a:r>
            <a:r>
              <a:rPr lang="en-US" sz="2800" dirty="0"/>
              <a:t> can behave ethically?</a:t>
            </a:r>
          </a:p>
          <a:p>
            <a:endParaRPr lang="en-US" sz="2800" dirty="0"/>
          </a:p>
          <a:p>
            <a:endParaRPr lang="en-US" sz="2800" dirty="0"/>
          </a:p>
          <a:p>
            <a:endParaRPr lang="en-US" sz="2800" dirty="0"/>
          </a:p>
          <a:p>
            <a:endParaRPr lang="en-US" sz="2800" dirty="0"/>
          </a:p>
          <a:p>
            <a:endParaRPr lang="en-US" sz="2800" dirty="0"/>
          </a:p>
          <a:p>
            <a:endParaRPr lang="en-US" sz="1600" dirty="0"/>
          </a:p>
          <a:p>
            <a:endParaRPr lang="en-US" sz="2800" dirty="0"/>
          </a:p>
          <a:p>
            <a:endParaRPr lang="en-US" sz="2800"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4225" y="430046"/>
            <a:ext cx="1654175" cy="203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6178" name="Picture 2" descr="http://media-2.web.britannica.com/eb-media/69/99069-004-1D777F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1" y="1600200"/>
            <a:ext cx="1514475" cy="20841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74491" y="3963986"/>
            <a:ext cx="9129251"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In situations that aren’t specifically tied to our technology.</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In situations that are specifically tied to our technology.</a:t>
            </a:r>
          </a:p>
        </p:txBody>
      </p:sp>
      <p:sp>
        <p:nvSpPr>
          <p:cNvPr id="11" name="TextBox 10"/>
          <p:cNvSpPr txBox="1"/>
          <p:nvPr/>
        </p:nvSpPr>
        <p:spPr>
          <a:xfrm>
            <a:off x="9677401" y="2461489"/>
            <a:ext cx="2283542" cy="400110"/>
          </a:xfrm>
          <a:prstGeom prst="rect">
            <a:avLst/>
          </a:prstGeom>
          <a:noFill/>
        </p:spPr>
        <p:txBody>
          <a:bodyPr wrap="square" rtlCol="0">
            <a:spAutoFit/>
          </a:bodyPr>
          <a:lstStyle/>
          <a:p>
            <a:r>
              <a:rPr lang="en-US" sz="2000" dirty="0"/>
              <a:t>Utilitarianism</a:t>
            </a:r>
          </a:p>
        </p:txBody>
      </p:sp>
      <p:sp>
        <p:nvSpPr>
          <p:cNvPr id="14" name="TextBox 13"/>
          <p:cNvSpPr txBox="1"/>
          <p:nvPr/>
        </p:nvSpPr>
        <p:spPr>
          <a:xfrm>
            <a:off x="3419476" y="2980936"/>
            <a:ext cx="2686665" cy="400110"/>
          </a:xfrm>
          <a:prstGeom prst="rect">
            <a:avLst/>
          </a:prstGeom>
          <a:noFill/>
        </p:spPr>
        <p:txBody>
          <a:bodyPr wrap="square" rtlCol="0">
            <a:spAutoFit/>
          </a:bodyPr>
          <a:lstStyle/>
          <a:p>
            <a:r>
              <a:rPr lang="en-US" sz="2000" dirty="0"/>
              <a:t>Kant and Deontology</a:t>
            </a:r>
          </a:p>
        </p:txBody>
      </p:sp>
      <p:pic>
        <p:nvPicPr>
          <p:cNvPr id="15" name="Picture 2" descr="http://i587.photobucket.com/albums/ss313/m81170/TwiFicPics/Misc/SuggestionBo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50862" y="4678904"/>
            <a:ext cx="2449085" cy="1574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97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89383"/>
          </a:xfrm>
        </p:spPr>
        <p:txBody>
          <a:bodyPr>
            <a:normAutofit/>
          </a:bodyPr>
          <a:lstStyle/>
          <a:p>
            <a:pPr algn="ctr"/>
            <a:r>
              <a:rPr lang="en-US" sz="3200" b="1" dirty="0">
                <a:latin typeface="+mn-lt"/>
              </a:rPr>
              <a:t>Privacy</a:t>
            </a:r>
          </a:p>
        </p:txBody>
      </p:sp>
      <p:sp>
        <p:nvSpPr>
          <p:cNvPr id="3" name="Text Box 5"/>
          <p:cNvSpPr txBox="1">
            <a:spLocks noChangeArrowheads="1"/>
          </p:cNvSpPr>
          <p:nvPr/>
        </p:nvSpPr>
        <p:spPr bwMode="auto">
          <a:xfrm>
            <a:off x="2148348" y="6268065"/>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hlinkClick r:id="rId3"/>
              </a:rPr>
              <a:t>http://www.aclu.org/pizza/</a:t>
            </a:r>
            <a:r>
              <a:rPr lang="en-US" altLang="en-US" sz="1800" dirty="0"/>
              <a:t> </a:t>
            </a:r>
          </a:p>
        </p:txBody>
      </p:sp>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349887"/>
            <a:ext cx="5272088"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19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611157"/>
          </a:xfrm>
        </p:spPr>
        <p:txBody>
          <a:bodyPr>
            <a:noAutofit/>
          </a:bodyPr>
          <a:lstStyle/>
          <a:p>
            <a:pPr algn="ctr"/>
            <a:r>
              <a:rPr lang="en-US" sz="3200" b="1" dirty="0">
                <a:latin typeface="+mn-lt"/>
              </a:rPr>
              <a:t>Technology and Rights Tradeoffs</a:t>
            </a:r>
            <a:br>
              <a:rPr lang="en-US" sz="3200" b="1" dirty="0">
                <a:latin typeface="+mn-lt"/>
              </a:rPr>
            </a:br>
            <a:br>
              <a:rPr lang="en-US" sz="3200" b="1" dirty="0">
                <a:latin typeface="+mn-lt"/>
              </a:rPr>
            </a:br>
            <a:r>
              <a:rPr lang="en-US" sz="3200" b="1" dirty="0">
                <a:latin typeface="+mn-lt"/>
              </a:rPr>
              <a:t>Security vs Privacy</a:t>
            </a:r>
          </a:p>
        </p:txBody>
      </p:sp>
      <p:pic>
        <p:nvPicPr>
          <p:cNvPr id="9218" name="Picture 2" descr="http://www.thewrap.com/wp-content/uploads/2016/02/fbi-vs-ap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298" y="2078277"/>
            <a:ext cx="6727824" cy="44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4600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12997</TotalTime>
  <Words>1778</Words>
  <Application>Microsoft Office PowerPoint</Application>
  <PresentationFormat>Widescreen</PresentationFormat>
  <Paragraphs>254</Paragraphs>
  <Slides>35</Slides>
  <Notes>35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35</vt:i4>
      </vt:variant>
    </vt:vector>
  </HeadingPairs>
  <TitlesOfParts>
    <vt:vector size="41" baseType="lpstr">
      <vt:lpstr>Arial</vt:lpstr>
      <vt:lpstr>Calibri</vt:lpstr>
      <vt:lpstr>Calibri Light</vt:lpstr>
      <vt:lpstr>Office Theme</vt:lpstr>
      <vt:lpstr>1_Default Design</vt:lpstr>
      <vt:lpstr>Default Design</vt:lpstr>
      <vt:lpstr>PowerPoint Presentation</vt:lpstr>
      <vt:lpstr>PowerPoint Presentation</vt:lpstr>
      <vt:lpstr>More Unintended Consequences</vt:lpstr>
      <vt:lpstr>PowerPoint Presentation</vt:lpstr>
      <vt:lpstr>Professional Ethics</vt:lpstr>
      <vt:lpstr>PowerPoint Presentation</vt:lpstr>
      <vt:lpstr>PowerPoint Presentation</vt:lpstr>
      <vt:lpstr>Privacy</vt:lpstr>
      <vt:lpstr>Technology and Rights Tradeoffs  Security vs Privacy</vt:lpstr>
      <vt:lpstr>Cybercrime</vt:lpstr>
      <vt:lpstr>Vacuums and Muddles</vt:lpstr>
      <vt:lpstr>Vaccuums and Muddles</vt:lpstr>
      <vt:lpstr>Protecting Sources</vt:lpstr>
      <vt:lpstr>Coping with Change</vt:lpstr>
      <vt:lpstr>The Luddites</vt:lpstr>
      <vt:lpstr>The Luddites</vt:lpstr>
      <vt:lpstr>But Now It’s Faster and More Pervasive</vt:lpstr>
      <vt:lpstr>Maddie’s Job</vt:lpstr>
      <vt:lpstr>The Risk of Doing Nothing</vt:lpstr>
      <vt:lpstr>The Risk of Doing Nothing</vt:lpstr>
      <vt:lpstr>The Risk of Doing Nothing - How to Compare?</vt:lpstr>
      <vt:lpstr>PowerPoint Presentation</vt:lpstr>
      <vt:lpstr>Algorithmic Bias</vt:lpstr>
      <vt:lpstr>Machine Ethics</vt:lpstr>
      <vt:lpstr>PowerPoint Presentation</vt:lpstr>
      <vt:lpstr>PowerPoint Presentation</vt:lpstr>
      <vt:lpstr>PowerPoint Presentation</vt:lpstr>
      <vt:lpstr>PowerPoint Presentation</vt:lpstr>
      <vt:lpstr>Ethical  Frameworks  Help  Us  Find  Answers</vt:lpstr>
      <vt:lpstr>Ethical  Frameworks  Help  Us  Find  Answers</vt:lpstr>
      <vt:lpstr>PowerPoint Presentation</vt:lpstr>
      <vt:lpstr>Example Essays</vt:lpstr>
      <vt:lpstr>News Article Thursdays</vt:lpstr>
      <vt:lpstr>The Video Project</vt:lpstr>
      <vt:lpstr>And the Oscar Goes 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Issues in Computer Science</dc:title>
  <dc:creator>EAR</dc:creator>
  <cp:lastModifiedBy>EAR</cp:lastModifiedBy>
  <cp:revision>63</cp:revision>
  <dcterms:created xsi:type="dcterms:W3CDTF">2016-06-23T18:44:52Z</dcterms:created>
  <dcterms:modified xsi:type="dcterms:W3CDTF">2016-07-04T20:56:13Z</dcterms:modified>
</cp:coreProperties>
</file>