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904" r:id="rId3"/>
  </p:sldMasterIdLst>
  <p:notesMasterIdLst>
    <p:notesMasterId r:id="rId56"/>
  </p:notesMasterIdLst>
  <p:handoutMasterIdLst>
    <p:handoutMasterId r:id="rId57"/>
  </p:handoutMasterIdLst>
  <p:sldIdLst>
    <p:sldId id="256" r:id="rId4"/>
    <p:sldId id="355" r:id="rId5"/>
    <p:sldId id="353" r:id="rId6"/>
    <p:sldId id="352" r:id="rId7"/>
    <p:sldId id="354" r:id="rId8"/>
    <p:sldId id="437" r:id="rId9"/>
    <p:sldId id="438" r:id="rId10"/>
    <p:sldId id="274" r:id="rId11"/>
    <p:sldId id="365" r:id="rId12"/>
    <p:sldId id="356" r:id="rId13"/>
    <p:sldId id="366" r:id="rId14"/>
    <p:sldId id="379" r:id="rId15"/>
    <p:sldId id="414" r:id="rId16"/>
    <p:sldId id="373" r:id="rId17"/>
    <p:sldId id="404" r:id="rId18"/>
    <p:sldId id="413" r:id="rId19"/>
    <p:sldId id="416" r:id="rId20"/>
    <p:sldId id="367" r:id="rId21"/>
    <p:sldId id="279" r:id="rId22"/>
    <p:sldId id="283" r:id="rId23"/>
    <p:sldId id="363" r:id="rId24"/>
    <p:sldId id="284" r:id="rId25"/>
    <p:sldId id="371" r:id="rId26"/>
    <p:sldId id="357" r:id="rId27"/>
    <p:sldId id="282" r:id="rId28"/>
    <p:sldId id="288" r:id="rId29"/>
    <p:sldId id="465" r:id="rId30"/>
    <p:sldId id="289" r:id="rId31"/>
    <p:sldId id="417" r:id="rId32"/>
    <p:sldId id="297" r:id="rId33"/>
    <p:sldId id="291" r:id="rId34"/>
    <p:sldId id="285" r:id="rId35"/>
    <p:sldId id="298" r:id="rId36"/>
    <p:sldId id="293" r:id="rId37"/>
    <p:sldId id="294" r:id="rId38"/>
    <p:sldId id="295" r:id="rId39"/>
    <p:sldId id="420" r:id="rId40"/>
    <p:sldId id="301" r:id="rId41"/>
    <p:sldId id="299" r:id="rId42"/>
    <p:sldId id="300" r:id="rId43"/>
    <p:sldId id="304" r:id="rId44"/>
    <p:sldId id="418" r:id="rId45"/>
    <p:sldId id="305" r:id="rId46"/>
    <p:sldId id="443" r:id="rId47"/>
    <p:sldId id="309" r:id="rId48"/>
    <p:sldId id="310" r:id="rId49"/>
    <p:sldId id="412" r:id="rId50"/>
    <p:sldId id="306" r:id="rId51"/>
    <p:sldId id="308" r:id="rId52"/>
    <p:sldId id="374" r:id="rId53"/>
    <p:sldId id="378" r:id="rId54"/>
    <p:sldId id="372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5" autoAdjust="0"/>
    <p:restoredTop sz="67899" autoAdjust="0"/>
  </p:normalViewPr>
  <p:slideViewPr>
    <p:cSldViewPr>
      <p:cViewPr varScale="1">
        <p:scale>
          <a:sx n="52" d="100"/>
          <a:sy n="52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20.png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4.wmf"/><Relationship Id="rId18" Type="http://schemas.openxmlformats.org/officeDocument/2006/relationships/image" Target="../media/image109.wmf"/><Relationship Id="rId26" Type="http://schemas.openxmlformats.org/officeDocument/2006/relationships/image" Target="../media/image77.wmf"/><Relationship Id="rId3" Type="http://schemas.openxmlformats.org/officeDocument/2006/relationships/image" Target="../media/image94.wmf"/><Relationship Id="rId21" Type="http://schemas.openxmlformats.org/officeDocument/2006/relationships/image" Target="../media/image112.wmf"/><Relationship Id="rId7" Type="http://schemas.openxmlformats.org/officeDocument/2006/relationships/image" Target="../media/image98.wmf"/><Relationship Id="rId12" Type="http://schemas.openxmlformats.org/officeDocument/2006/relationships/image" Target="../media/image103.wmf"/><Relationship Id="rId17" Type="http://schemas.openxmlformats.org/officeDocument/2006/relationships/image" Target="../media/image108.wmf"/><Relationship Id="rId25" Type="http://schemas.openxmlformats.org/officeDocument/2006/relationships/image" Target="../media/image116.wmf"/><Relationship Id="rId2" Type="http://schemas.openxmlformats.org/officeDocument/2006/relationships/image" Target="../media/image93.wmf"/><Relationship Id="rId16" Type="http://schemas.openxmlformats.org/officeDocument/2006/relationships/image" Target="../media/image107.wmf"/><Relationship Id="rId20" Type="http://schemas.openxmlformats.org/officeDocument/2006/relationships/image" Target="../media/image111.wmf"/><Relationship Id="rId29" Type="http://schemas.openxmlformats.org/officeDocument/2006/relationships/image" Target="../media/image80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24" Type="http://schemas.openxmlformats.org/officeDocument/2006/relationships/image" Target="../media/image115.wmf"/><Relationship Id="rId5" Type="http://schemas.openxmlformats.org/officeDocument/2006/relationships/image" Target="../media/image96.wmf"/><Relationship Id="rId15" Type="http://schemas.openxmlformats.org/officeDocument/2006/relationships/image" Target="../media/image106.wmf"/><Relationship Id="rId23" Type="http://schemas.openxmlformats.org/officeDocument/2006/relationships/image" Target="../media/image114.wmf"/><Relationship Id="rId28" Type="http://schemas.openxmlformats.org/officeDocument/2006/relationships/image" Target="../media/image79.wmf"/><Relationship Id="rId10" Type="http://schemas.openxmlformats.org/officeDocument/2006/relationships/image" Target="../media/image101.wmf"/><Relationship Id="rId19" Type="http://schemas.openxmlformats.org/officeDocument/2006/relationships/image" Target="../media/image110.wmf"/><Relationship Id="rId31" Type="http://schemas.openxmlformats.org/officeDocument/2006/relationships/image" Target="../media/image118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Relationship Id="rId14" Type="http://schemas.openxmlformats.org/officeDocument/2006/relationships/image" Target="../media/image105.wmf"/><Relationship Id="rId22" Type="http://schemas.openxmlformats.org/officeDocument/2006/relationships/image" Target="../media/image113.wmf"/><Relationship Id="rId27" Type="http://schemas.openxmlformats.org/officeDocument/2006/relationships/image" Target="../media/image78.wmf"/><Relationship Id="rId30" Type="http://schemas.openxmlformats.org/officeDocument/2006/relationships/image" Target="../media/image11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20.png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300"/>
            </a:lvl1pPr>
          </a:lstStyle>
          <a:p>
            <a:fld id="{116CFE54-17EE-4EB9-A4C1-30DA30287B3C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300"/>
            </a:lvl1pPr>
          </a:lstStyle>
          <a:p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300"/>
            </a:lvl1pPr>
          </a:lstStyle>
          <a:p>
            <a:fld id="{E2160343-FB1F-4549-AC0C-6CDDC33B9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2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D29FA2D-EF88-43C8-8189-07221871BC33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CAD1436-A6CB-4D91-9AC0-0AC23CB0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F9EE-679E-4AEE-94DF-61482A146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FE297-77BC-48BE-A751-A5DF9A33258B}" type="slidenum">
              <a:rPr lang="en-US"/>
              <a:pPr/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7B9E4-468C-463F-A883-899FBC146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22AB3-F8DF-46BD-BC92-0A7D942E38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6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076179-4AF9-46DC-B05D-E361A988AA8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8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99491-2863-4CE3-8F00-B1AAEF64C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048E7-F782-4035-ADAF-ED4B599C8882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A54775-58D8-4E75-AA5A-8C7CC00AA78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2665F-3EE2-440F-B06A-33EFDF2B48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A3D70F-7664-445F-8A8B-3BAB28B0187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DCD052-8E84-48F5-AB22-23708909443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F4F4F6-C8E2-486D-80A2-3B77EAD5B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http://www.robots.ox.ac.uk/~vdg/dynamics.html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D803E9-6EB9-4E9B-871B-B5D71E5D44F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2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0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91F12B-1C12-4A21-84B7-23304AB4E3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4183AD-41C3-410B-8108-C452C78223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323A8B-F28B-49D4-B382-A91B1C156833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D218DD-D17F-4B97-9E67-E1F6B263CEA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5C4C6-11AF-421A-843E-0DC3C4639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7456-F0B5-4373-BDE5-2810966A2611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17C-0944-4492-8633-FEE28760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3F16-9544-49D2-9166-C4A7C9EB2481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A63-A8B2-409E-97AA-2237790E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57D0-A0A8-43D7-96B2-768FD21BE223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E0B-AAA6-41AB-BB1E-A81453E9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6C83-9BEC-40D4-9134-22795622DD1C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5C9-572B-434B-B5A8-C78A5BE08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EA4D7B-2183-4474-AC85-CFE88703605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DCEBF-97A1-4438-960C-7E4846D8A15F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DE830BF-EB12-477B-BE67-B620E582026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8A53EB-13AD-466F-ACFE-F600C5095DC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3E62B17-2529-404C-94E2-5CFDA58360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D9C110-41A0-4013-BEE6-5C837F41CB0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C0D4-3398-4369-9A9E-5BB70B8FABF1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497-883E-4D84-90FB-0FFA5E5C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A46CF9-A81B-41FD-9FDE-DE1570193C5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FAFEED-BA70-4E0E-9865-1F195539B6F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0D30C-C8B1-4990-984E-274A9093BAC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9B1C23-57AA-4B87-9872-2E436EBE668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DE1292-6C00-44D6-BA04-CC8E59DC497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9498-4EB5-4017-AB3D-FCA402721822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6C1-526E-4B4F-BC80-553E8D57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76C6-4CAD-4C9A-AA07-B4C20CD78EF7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9CB-3148-469F-8D0D-8BF2924F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7CD6-005B-4DE3-AF45-E012D407871D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CA96-892F-452C-9E80-EB1259CF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D378-3685-40E0-BB44-CA8349B5B94D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EEF-2BAF-4855-AE48-D3B9A699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5C02-CE9C-4B9E-BF3F-5C6AE5005757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79FA-86E5-431F-93F3-5C17680E7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3C52-825E-4EB7-8115-B86144A066F0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136A-850D-4570-B4ED-ADE2C762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6AE85-279F-4686-8131-32154527811A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EBE0F-1AF6-4AE3-B2E3-5897EB70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22FD97-CCB3-4702-9884-69BDE83B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6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jpeg"/><Relationship Id="rId11" Type="http://schemas.openxmlformats.org/officeDocument/2006/relationships/image" Target="../media/image41.wmf"/><Relationship Id="rId5" Type="http://schemas.openxmlformats.org/officeDocument/2006/relationships/image" Target="../media/image43.jpe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42.jpeg"/><Relationship Id="rId9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8.png"/><Relationship Id="rId5" Type="http://schemas.openxmlformats.org/officeDocument/2006/relationships/image" Target="../media/image46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jpe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wmf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png"/><Relationship Id="rId11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75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74.png"/><Relationship Id="rId9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79.wmf"/><Relationship Id="rId5" Type="http://schemas.openxmlformats.org/officeDocument/2006/relationships/image" Target="../media/image20.png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4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55.bin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9" Type="http://schemas.openxmlformats.org/officeDocument/2006/relationships/image" Target="../media/image109.wmf"/><Relationship Id="rId21" Type="http://schemas.openxmlformats.org/officeDocument/2006/relationships/image" Target="../media/image100.wmf"/><Relationship Id="rId34" Type="http://schemas.openxmlformats.org/officeDocument/2006/relationships/oleObject" Target="../embeddings/oleObject72.bin"/><Relationship Id="rId42" Type="http://schemas.openxmlformats.org/officeDocument/2006/relationships/oleObject" Target="../embeddings/oleObject76.bin"/><Relationship Id="rId47" Type="http://schemas.openxmlformats.org/officeDocument/2006/relationships/image" Target="../media/image113.wmf"/><Relationship Id="rId50" Type="http://schemas.openxmlformats.org/officeDocument/2006/relationships/oleObject" Target="../embeddings/oleObject80.bin"/><Relationship Id="rId55" Type="http://schemas.openxmlformats.org/officeDocument/2006/relationships/image" Target="../media/image77.wmf"/><Relationship Id="rId63" Type="http://schemas.openxmlformats.org/officeDocument/2006/relationships/image" Target="../media/image117.wmf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104.wmf"/><Relationship Id="rId41" Type="http://schemas.openxmlformats.org/officeDocument/2006/relationships/image" Target="../media/image110.wmf"/><Relationship Id="rId54" Type="http://schemas.openxmlformats.org/officeDocument/2006/relationships/oleObject" Target="../embeddings/oleObject82.bin"/><Relationship Id="rId62" Type="http://schemas.openxmlformats.org/officeDocument/2006/relationships/oleObject" Target="../embeddings/oleObject8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108.wmf"/><Relationship Id="rId40" Type="http://schemas.openxmlformats.org/officeDocument/2006/relationships/oleObject" Target="../embeddings/oleObject75.bin"/><Relationship Id="rId45" Type="http://schemas.openxmlformats.org/officeDocument/2006/relationships/image" Target="../media/image112.wmf"/><Relationship Id="rId53" Type="http://schemas.openxmlformats.org/officeDocument/2006/relationships/image" Target="../media/image116.wmf"/><Relationship Id="rId58" Type="http://schemas.openxmlformats.org/officeDocument/2006/relationships/oleObject" Target="../embeddings/oleObject84.bin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49" Type="http://schemas.openxmlformats.org/officeDocument/2006/relationships/image" Target="../media/image114.wmf"/><Relationship Id="rId57" Type="http://schemas.openxmlformats.org/officeDocument/2006/relationships/image" Target="../media/image78.wmf"/><Relationship Id="rId61" Type="http://schemas.openxmlformats.org/officeDocument/2006/relationships/image" Target="../media/image80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99.wmf"/><Relationship Id="rId31" Type="http://schemas.openxmlformats.org/officeDocument/2006/relationships/image" Target="../media/image105.wmf"/><Relationship Id="rId44" Type="http://schemas.openxmlformats.org/officeDocument/2006/relationships/oleObject" Target="../embeddings/oleObject77.bin"/><Relationship Id="rId52" Type="http://schemas.openxmlformats.org/officeDocument/2006/relationships/oleObject" Target="../embeddings/oleObject81.bin"/><Relationship Id="rId60" Type="http://schemas.openxmlformats.org/officeDocument/2006/relationships/oleObject" Target="../embeddings/oleObject85.bin"/><Relationship Id="rId65" Type="http://schemas.openxmlformats.org/officeDocument/2006/relationships/image" Target="../media/image118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103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107.wmf"/><Relationship Id="rId43" Type="http://schemas.openxmlformats.org/officeDocument/2006/relationships/image" Target="../media/image111.wmf"/><Relationship Id="rId48" Type="http://schemas.openxmlformats.org/officeDocument/2006/relationships/oleObject" Target="../embeddings/oleObject79.bin"/><Relationship Id="rId56" Type="http://schemas.openxmlformats.org/officeDocument/2006/relationships/oleObject" Target="../embeddings/oleObject83.bin"/><Relationship Id="rId64" Type="http://schemas.openxmlformats.org/officeDocument/2006/relationships/oleObject" Target="../embeddings/oleObject87.bin"/><Relationship Id="rId8" Type="http://schemas.openxmlformats.org/officeDocument/2006/relationships/oleObject" Target="../embeddings/oleObject59.bin"/><Relationship Id="rId51" Type="http://schemas.openxmlformats.org/officeDocument/2006/relationships/image" Target="../media/image115.wmf"/><Relationship Id="rId3" Type="http://schemas.openxmlformats.org/officeDocument/2006/relationships/notesSlide" Target="../notesSlides/notesSlide39.xml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98.wmf"/><Relationship Id="rId25" Type="http://schemas.openxmlformats.org/officeDocument/2006/relationships/image" Target="../media/image102.wmf"/><Relationship Id="rId33" Type="http://schemas.openxmlformats.org/officeDocument/2006/relationships/image" Target="../media/image106.wmf"/><Relationship Id="rId38" Type="http://schemas.openxmlformats.org/officeDocument/2006/relationships/oleObject" Target="../embeddings/oleObject74.bin"/><Relationship Id="rId46" Type="http://schemas.openxmlformats.org/officeDocument/2006/relationships/oleObject" Target="../embeddings/oleObject78.bin"/><Relationship Id="rId59" Type="http://schemas.openxmlformats.org/officeDocument/2006/relationships/image" Target="../media/image7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79.wmf"/><Relationship Id="rId5" Type="http://schemas.openxmlformats.org/officeDocument/2006/relationships/image" Target="../media/image20.png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9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126.wmf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25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01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7.png"/><Relationship Id="rId2" Type="http://schemas.openxmlformats.org/officeDocument/2006/relationships/video" Target="file:///C:\Documents%20and%20Settings\grauman\Desktop\fall09\lecture8\cat.mpg" TargetMode="Externa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robots.ox.ac.uk/~vdg/~vdg/" TargetMode="External"/><Relationship Id="rId4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3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ctrTitle"/>
          </p:nvPr>
        </p:nvSpPr>
        <p:spPr>
          <a:xfrm>
            <a:off x="685800" y="2333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Fitting: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Deformable contours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771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Monday, Feb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21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Prof. Kristen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Grauman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UT-Austin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67939" name="Picture 5" descr="heart_lv_r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akes_ss_page2.JPG"/>
          <p:cNvPicPr>
            <a:picLocks noChangeAspect="1"/>
          </p:cNvPicPr>
          <p:nvPr/>
        </p:nvPicPr>
        <p:blipFill>
          <a:blip r:embed="rId5"/>
          <a:srcRect l="60963" t="24445" r="15813" b="58665"/>
          <a:stretch>
            <a:fillRect/>
          </a:stretch>
        </p:blipFill>
        <p:spPr bwMode="auto">
          <a:xfrm>
            <a:off x="6858000" y="4706938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96007" y="69804"/>
            <a:ext cx="3067092" cy="230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mtClean="0"/>
              <a:t>Deformable contours: intuition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Deformable contours vs. Hough</a:t>
            </a:r>
          </a:p>
        </p:txBody>
      </p:sp>
      <p:grpSp>
        <p:nvGrpSpPr>
          <p:cNvPr id="493572" name="Group 48"/>
          <p:cNvGrpSpPr>
            <a:grpSpLocks/>
          </p:cNvGrpSpPr>
          <p:nvPr/>
        </p:nvGrpSpPr>
        <p:grpSpPr bwMode="auto">
          <a:xfrm>
            <a:off x="4462403" y="2095469"/>
            <a:ext cx="3760788" cy="1219200"/>
            <a:chOff x="4499104" y="2224070"/>
            <a:chExt cx="4224213" cy="1549636"/>
          </a:xfrm>
        </p:grpSpPr>
        <p:grpSp>
          <p:nvGrpSpPr>
            <p:cNvPr id="493587" name="Group 14"/>
            <p:cNvGrpSpPr>
              <a:grpSpLocks/>
            </p:cNvGrpSpPr>
            <p:nvPr/>
          </p:nvGrpSpPr>
          <p:grpSpPr bwMode="auto">
            <a:xfrm>
              <a:off x="4499104" y="2225889"/>
              <a:ext cx="1280450" cy="1079470"/>
              <a:chOff x="562" y="2169"/>
              <a:chExt cx="1408" cy="1187"/>
            </a:xfrm>
          </p:grpSpPr>
          <p:sp>
            <p:nvSpPr>
              <p:cNvPr id="49361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3588" name="Group 42"/>
            <p:cNvGrpSpPr>
              <a:grpSpLocks/>
            </p:cNvGrpSpPr>
            <p:nvPr/>
          </p:nvGrpSpPr>
          <p:grpSpPr bwMode="auto">
            <a:xfrm>
              <a:off x="4883784" y="2523266"/>
              <a:ext cx="770270" cy="1196784"/>
              <a:chOff x="985" y="2496"/>
              <a:chExt cx="847" cy="1316"/>
            </a:xfrm>
          </p:grpSpPr>
          <p:sp>
            <p:nvSpPr>
              <p:cNvPr id="49361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3" name="Text Box 36"/>
              <p:cNvSpPr txBox="1">
                <a:spLocks noChangeArrowheads="1"/>
              </p:cNvSpPr>
              <p:nvPr/>
            </p:nvSpPr>
            <p:spPr bwMode="auto">
              <a:xfrm>
                <a:off x="1022" y="3341"/>
                <a:ext cx="81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493589" name="Group 15"/>
            <p:cNvGrpSpPr>
              <a:grpSpLocks/>
            </p:cNvGrpSpPr>
            <p:nvPr/>
          </p:nvGrpSpPr>
          <p:grpSpPr bwMode="auto">
            <a:xfrm>
              <a:off x="5948705" y="2224070"/>
              <a:ext cx="1280450" cy="1079470"/>
              <a:chOff x="562" y="2169"/>
              <a:chExt cx="1408" cy="1187"/>
            </a:xfrm>
          </p:grpSpPr>
          <p:sp>
            <p:nvSpPr>
              <p:cNvPr id="493604" name="Rectangle 16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5" name="Freeform 17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6" name="Freeform 18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7" name="Freeform 19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8" name="Freeform 20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9" name="Freeform 21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0" name="Freeform 22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1" name="Freeform 2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3590" name="Freeform 34"/>
            <p:cNvSpPr>
              <a:spLocks/>
            </p:cNvSpPr>
            <p:nvPr/>
          </p:nvSpPr>
          <p:spPr bwMode="auto">
            <a:xfrm>
              <a:off x="6334295" y="2461426"/>
              <a:ext cx="407416" cy="538371"/>
            </a:xfrm>
            <a:custGeom>
              <a:avLst/>
              <a:gdLst>
                <a:gd name="T0" fmla="*/ 909 w 448"/>
                <a:gd name="T1" fmla="*/ 281917 h 592"/>
                <a:gd name="T2" fmla="*/ 40014 w 448"/>
                <a:gd name="T3" fmla="*/ 113676 h 592"/>
                <a:gd name="T4" fmla="*/ 156419 w 448"/>
                <a:gd name="T5" fmla="*/ 16369 h 592"/>
                <a:gd name="T6" fmla="*/ 247360 w 448"/>
                <a:gd name="T7" fmla="*/ 16369 h 592"/>
                <a:gd name="T8" fmla="*/ 350123 w 448"/>
                <a:gd name="T9" fmla="*/ 100945 h 592"/>
                <a:gd name="T10" fmla="*/ 395594 w 448"/>
                <a:gd name="T11" fmla="*/ 269186 h 592"/>
                <a:gd name="T12" fmla="*/ 382862 w 448"/>
                <a:gd name="T13" fmla="*/ 436517 h 592"/>
                <a:gd name="T14" fmla="*/ 247360 w 448"/>
                <a:gd name="T15" fmla="*/ 533824 h 592"/>
                <a:gd name="T16" fmla="*/ 46380 w 448"/>
                <a:gd name="T17" fmla="*/ 462890 h 592"/>
                <a:gd name="T18" fmla="*/ 909 w 448"/>
                <a:gd name="T19" fmla="*/ 281917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8"/>
                <a:gd name="T31" fmla="*/ 0 h 592"/>
                <a:gd name="T32" fmla="*/ 448 w 448"/>
                <a:gd name="T33" fmla="*/ 592 h 5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8" h="592">
                  <a:moveTo>
                    <a:pt x="1" y="310"/>
                  </a:moveTo>
                  <a:cubicBezTo>
                    <a:pt x="0" y="246"/>
                    <a:pt x="16" y="174"/>
                    <a:pt x="44" y="125"/>
                  </a:cubicBezTo>
                  <a:cubicBezTo>
                    <a:pt x="72" y="76"/>
                    <a:pt x="134" y="36"/>
                    <a:pt x="172" y="18"/>
                  </a:cubicBezTo>
                  <a:cubicBezTo>
                    <a:pt x="210" y="0"/>
                    <a:pt x="236" y="2"/>
                    <a:pt x="272" y="18"/>
                  </a:cubicBezTo>
                  <a:cubicBezTo>
                    <a:pt x="308" y="34"/>
                    <a:pt x="358" y="65"/>
                    <a:pt x="385" y="111"/>
                  </a:cubicBezTo>
                  <a:cubicBezTo>
                    <a:pt x="412" y="157"/>
                    <a:pt x="429" y="235"/>
                    <a:pt x="435" y="296"/>
                  </a:cubicBezTo>
                  <a:cubicBezTo>
                    <a:pt x="441" y="357"/>
                    <a:pt x="448" y="432"/>
                    <a:pt x="421" y="480"/>
                  </a:cubicBezTo>
                  <a:cubicBezTo>
                    <a:pt x="394" y="528"/>
                    <a:pt x="334" y="582"/>
                    <a:pt x="272" y="587"/>
                  </a:cubicBezTo>
                  <a:cubicBezTo>
                    <a:pt x="210" y="592"/>
                    <a:pt x="97" y="556"/>
                    <a:pt x="51" y="509"/>
                  </a:cubicBezTo>
                  <a:cubicBezTo>
                    <a:pt x="5" y="462"/>
                    <a:pt x="2" y="374"/>
                    <a:pt x="1" y="31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591" name="Text Box 37"/>
            <p:cNvSpPr txBox="1">
              <a:spLocks noChangeArrowheads="1"/>
            </p:cNvSpPr>
            <p:nvPr/>
          </p:nvSpPr>
          <p:spPr bwMode="auto">
            <a:xfrm>
              <a:off x="5959480" y="3299534"/>
              <a:ext cx="1469291" cy="42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intermediate</a:t>
              </a:r>
            </a:p>
          </p:txBody>
        </p:sp>
        <p:grpSp>
          <p:nvGrpSpPr>
            <p:cNvPr id="493592" name="Group 41"/>
            <p:cNvGrpSpPr>
              <a:grpSpLocks/>
            </p:cNvGrpSpPr>
            <p:nvPr/>
          </p:nvGrpSpPr>
          <p:grpSpPr bwMode="auto">
            <a:xfrm>
              <a:off x="7442867" y="2228617"/>
              <a:ext cx="1280450" cy="1545089"/>
              <a:chOff x="3799" y="2172"/>
              <a:chExt cx="1408" cy="1699"/>
            </a:xfrm>
          </p:grpSpPr>
          <p:grpSp>
            <p:nvGrpSpPr>
              <p:cNvPr id="493593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4935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7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8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9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0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1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2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3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3594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595" name="Text Box 38"/>
              <p:cNvSpPr txBox="1">
                <a:spLocks noChangeArrowheads="1"/>
              </p:cNvSpPr>
              <p:nvPr/>
            </p:nvSpPr>
            <p:spPr bwMode="auto">
              <a:xfrm>
                <a:off x="4217" y="3401"/>
                <a:ext cx="692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93574" name="TextBox 44"/>
          <p:cNvSpPr txBox="1">
            <a:spLocks noChangeArrowheads="1"/>
          </p:cNvSpPr>
          <p:nvPr/>
        </p:nvSpPr>
        <p:spPr bwMode="auto">
          <a:xfrm>
            <a:off x="263466" y="1128681"/>
            <a:ext cx="8624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Like generalized Hough transform, useful for shape fitting; but</a:t>
            </a:r>
          </a:p>
          <a:p>
            <a:endParaRPr lang="en-US" sz="2400" dirty="0"/>
          </a:p>
        </p:txBody>
      </p:sp>
      <p:sp>
        <p:nvSpPr>
          <p:cNvPr id="493575" name="TextBox 45"/>
          <p:cNvSpPr txBox="1">
            <a:spLocks noChangeArrowheads="1"/>
          </p:cNvSpPr>
          <p:nvPr/>
        </p:nvSpPr>
        <p:spPr bwMode="auto">
          <a:xfrm>
            <a:off x="373003" y="3540094"/>
            <a:ext cx="354171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Hough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Rigid model </a:t>
            </a:r>
            <a:r>
              <a:rPr lang="en-US" sz="2400" dirty="0"/>
              <a:t>shape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Single voting pass can detect multiple instances</a:t>
            </a:r>
          </a:p>
        </p:txBody>
      </p:sp>
      <p:sp>
        <p:nvSpPr>
          <p:cNvPr id="493576" name="TextBox 46"/>
          <p:cNvSpPr txBox="1">
            <a:spLocks noChangeArrowheads="1"/>
          </p:cNvSpPr>
          <p:nvPr/>
        </p:nvSpPr>
        <p:spPr bwMode="auto">
          <a:xfrm>
            <a:off x="4329053" y="3549619"/>
            <a:ext cx="45259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smtClean="0"/>
              <a:t>Deformable contours</a:t>
            </a:r>
            <a:endParaRPr lang="en-US" sz="2400" u="sng" dirty="0"/>
          </a:p>
          <a:p>
            <a:pPr>
              <a:spcAft>
                <a:spcPct val="20000"/>
              </a:spcAft>
            </a:pPr>
            <a:r>
              <a:rPr lang="en-US" sz="2400" dirty="0"/>
              <a:t>Prior on shape types, but shape iteratively adjusted (</a:t>
            </a:r>
            <a:r>
              <a:rPr lang="en-US" sz="2400" i="1" dirty="0"/>
              <a:t>deforms</a:t>
            </a:r>
            <a:r>
              <a:rPr lang="en-US" sz="2400" dirty="0"/>
              <a:t>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Requires initialization nearby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One optimization “pass” to fit a single contour</a:t>
            </a:r>
          </a:p>
        </p:txBody>
      </p:sp>
      <p:grpSp>
        <p:nvGrpSpPr>
          <p:cNvPr id="493577" name="Group 59"/>
          <p:cNvGrpSpPr>
            <a:grpSpLocks noChangeAspect="1"/>
          </p:cNvGrpSpPr>
          <p:nvPr/>
        </p:nvGrpSpPr>
        <p:grpSpPr bwMode="auto">
          <a:xfrm>
            <a:off x="682566" y="1914494"/>
            <a:ext cx="1925637" cy="1363662"/>
            <a:chOff x="685800" y="1219199"/>
            <a:chExt cx="7315200" cy="5181599"/>
          </a:xfrm>
        </p:grpSpPr>
        <p:graphicFrame>
          <p:nvGraphicFramePr>
            <p:cNvPr id="493570" name="Object 2"/>
            <p:cNvGraphicFramePr>
              <a:graphicFrameLocks noChangeAspect="1"/>
            </p:cNvGraphicFramePr>
            <p:nvPr/>
          </p:nvGraphicFramePr>
          <p:xfrm>
            <a:off x="1509713" y="1219199"/>
            <a:ext cx="6124576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587" name="Image" r:id="rId4" imgW="8165079" imgH="6907937" progId="">
                    <p:embed/>
                  </p:oleObj>
                </mc:Choice>
                <mc:Fallback>
                  <p:oleObj name="Image" r:id="rId4" imgW="8165079" imgH="690793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1219199"/>
                          <a:ext cx="6124576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3578" name="Line 4"/>
            <p:cNvSpPr>
              <a:spLocks noChangeShapeType="1"/>
            </p:cNvSpPr>
            <p:nvPr/>
          </p:nvSpPr>
          <p:spPr bwMode="auto">
            <a:xfrm>
              <a:off x="25146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9" name="Line 5"/>
            <p:cNvSpPr>
              <a:spLocks noChangeShapeType="1"/>
            </p:cNvSpPr>
            <p:nvPr/>
          </p:nvSpPr>
          <p:spPr bwMode="auto">
            <a:xfrm>
              <a:off x="1676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0" name="Line 6"/>
            <p:cNvSpPr>
              <a:spLocks noChangeShapeType="1"/>
            </p:cNvSpPr>
            <p:nvPr/>
          </p:nvSpPr>
          <p:spPr bwMode="auto">
            <a:xfrm>
              <a:off x="38862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1" name="Line 7"/>
            <p:cNvSpPr>
              <a:spLocks noChangeShapeType="1"/>
            </p:cNvSpPr>
            <p:nvPr/>
          </p:nvSpPr>
          <p:spPr bwMode="auto">
            <a:xfrm>
              <a:off x="4343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2" name="Line 8"/>
            <p:cNvSpPr>
              <a:spLocks noChangeShapeType="1"/>
            </p:cNvSpPr>
            <p:nvPr/>
          </p:nvSpPr>
          <p:spPr bwMode="auto">
            <a:xfrm>
              <a:off x="6858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3" name="Line 10"/>
            <p:cNvSpPr>
              <a:spLocks noChangeShapeType="1"/>
            </p:cNvSpPr>
            <p:nvPr/>
          </p:nvSpPr>
          <p:spPr bwMode="auto">
            <a:xfrm>
              <a:off x="2895600" y="2438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4" name="Line 14"/>
            <p:cNvSpPr>
              <a:spLocks noChangeShapeType="1"/>
            </p:cNvSpPr>
            <p:nvPr/>
          </p:nvSpPr>
          <p:spPr bwMode="auto">
            <a:xfrm>
              <a:off x="4102100" y="36576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5" name="Line 18"/>
            <p:cNvSpPr>
              <a:spLocks noChangeShapeType="1"/>
            </p:cNvSpPr>
            <p:nvPr/>
          </p:nvSpPr>
          <p:spPr bwMode="auto">
            <a:xfrm>
              <a:off x="3263900" y="2819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6" name="Line 22"/>
            <p:cNvSpPr>
              <a:spLocks noChangeShapeType="1"/>
            </p:cNvSpPr>
            <p:nvPr/>
          </p:nvSpPr>
          <p:spPr bwMode="auto">
            <a:xfrm>
              <a:off x="3644900" y="3200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pic>
        <p:nvPicPr>
          <p:cNvPr id="727042" name="Picture 2" descr="http://www.vitaminsidan.se/bilder/ba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77" y="1858007"/>
            <a:ext cx="2095500" cy="1714500"/>
          </a:xfrm>
          <a:prstGeom prst="rect">
            <a:avLst/>
          </a:prstGeom>
          <a:noFill/>
        </p:spPr>
      </p:pic>
      <p:pic>
        <p:nvPicPr>
          <p:cNvPr id="727044" name="Picture 4" descr="http://www.strykowski.net/owoce/Banan_-_zdjecia_bananow_-_banan_fotografie_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44313">
            <a:off x="2895692" y="2043493"/>
            <a:ext cx="2157621" cy="1419100"/>
          </a:xfrm>
          <a:prstGeom prst="rect">
            <a:avLst/>
          </a:prstGeom>
          <a:noFill/>
        </p:spPr>
      </p:pic>
      <p:pic>
        <p:nvPicPr>
          <p:cNvPr id="727046" name="Picture 6" descr="http://www.cepolina.com/freephoto/f/nature.fruits.food/ban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75286" y="1894520"/>
            <a:ext cx="1862163" cy="1583421"/>
          </a:xfrm>
          <a:prstGeom prst="rect">
            <a:avLst/>
          </a:prstGeom>
          <a:noFill/>
        </p:spPr>
      </p:pic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30" y="3613214"/>
            <a:ext cx="6232554" cy="4525963"/>
          </a:xfrm>
        </p:spPr>
        <p:txBody>
          <a:bodyPr/>
          <a:lstStyle/>
          <a:p>
            <a:r>
              <a:rPr lang="en-US" sz="2400" dirty="0" smtClean="0"/>
              <a:t>Some objects have similar basic form but some variety in the contour shape.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778" y="1785915"/>
            <a:ext cx="4801347" cy="41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0" y="6508750"/>
            <a:ext cx="377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from Kass et al. 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" name="Picture 4" descr="http://www.thingsihavelearnedinmylife.com/files/imagecache/preview/files/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763721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http://www.panhistoria.com/Stacks/Novels/Character_Homes/homedirs/11387images/syrian-hamster-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10" y="1763721"/>
            <a:ext cx="2761611" cy="2286000"/>
          </a:xfrm>
          <a:prstGeom prst="rect">
            <a:avLst/>
          </a:prstGeom>
          <a:noFill/>
        </p:spPr>
      </p:pic>
      <p:pic>
        <p:nvPicPr>
          <p:cNvPr id="8" name="Picture 8" descr="http://www.funnypictures.net.au/userimages/dwarf-ham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3986" y="4137066"/>
            <a:ext cx="304190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550223"/>
            <a:ext cx="7924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Figure credit: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Julien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Jomier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3" y="1822870"/>
            <a:ext cx="3065445" cy="3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6031" y="241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fit deformable shapes?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11161" y="5145111"/>
            <a:ext cx="7801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Non-rigid, deformable objects can change their shape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6413298" y="4414851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95"/>
            <a:ext cx="8229600" cy="3065443"/>
          </a:xfrm>
        </p:spPr>
        <p:txBody>
          <a:bodyPr/>
          <a:lstStyle/>
          <a:p>
            <a:r>
              <a:rPr lang="en-US" sz="2400" dirty="0" smtClean="0"/>
              <a:t>We’ll consider a discrete representation of the contour, consisting of a list of 2d point positions (“vertices”).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74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75" name="Equation" r:id="rId7" imgW="952200" imgH="203040" progId="Equation.3">
                  <p:embed/>
                </p:oleObj>
              </mc:Choice>
              <mc:Fallback>
                <p:oleObj name="Equation" r:id="rId7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945345" y="5327676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46030" y="4414851"/>
            <a:ext cx="5586489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iteration, we’ll have the option to move each vertex to another nearby location (“state”).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215085" y="5875371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976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977" name="Equation" r:id="rId11" imgW="558720" imgH="228600" progId="Equation.3">
                    <p:embed/>
                  </p:oleObj>
                </mc:Choice>
                <mc:Fallback>
                  <p:oleObj name="Equation" r:id="rId11" imgW="5587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Fitting deformable contours</a:t>
            </a:r>
          </a:p>
        </p:txBody>
      </p:sp>
      <p:grpSp>
        <p:nvGrpSpPr>
          <p:cNvPr id="501762" name="Group 44"/>
          <p:cNvGrpSpPr>
            <a:grpSpLocks noChangeAspect="1"/>
          </p:cNvGrpSpPr>
          <p:nvPr/>
        </p:nvGrpSpPr>
        <p:grpSpPr bwMode="auto">
          <a:xfrm>
            <a:off x="1687513" y="4156109"/>
            <a:ext cx="5586412" cy="1719262"/>
            <a:chOff x="847674" y="4375163"/>
            <a:chExt cx="7373937" cy="2270126"/>
          </a:xfrm>
        </p:grpSpPr>
        <p:grpSp>
          <p:nvGrpSpPr>
            <p:cNvPr id="501766" name="Group 14"/>
            <p:cNvGrpSpPr>
              <a:grpSpLocks/>
            </p:cNvGrpSpPr>
            <p:nvPr/>
          </p:nvGrpSpPr>
          <p:grpSpPr bwMode="auto">
            <a:xfrm>
              <a:off x="847674" y="4378338"/>
              <a:ext cx="2235200" cy="1884362"/>
              <a:chOff x="562" y="2169"/>
              <a:chExt cx="1408" cy="1187"/>
            </a:xfrm>
          </p:grpSpPr>
          <p:sp>
            <p:nvSpPr>
              <p:cNvPr id="50179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767" name="Group 42"/>
            <p:cNvGrpSpPr>
              <a:grpSpLocks/>
            </p:cNvGrpSpPr>
            <p:nvPr/>
          </p:nvGrpSpPr>
          <p:grpSpPr bwMode="auto">
            <a:xfrm>
              <a:off x="1519186" y="4897450"/>
              <a:ext cx="885825" cy="1681163"/>
              <a:chOff x="985" y="2496"/>
              <a:chExt cx="558" cy="1059"/>
            </a:xfrm>
          </p:grpSpPr>
          <p:sp>
            <p:nvSpPr>
              <p:cNvPr id="50179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3" name="Text Box 36"/>
              <p:cNvSpPr txBox="1">
                <a:spLocks noChangeArrowheads="1"/>
              </p:cNvSpPr>
              <p:nvPr/>
            </p:nvSpPr>
            <p:spPr bwMode="auto">
              <a:xfrm>
                <a:off x="1023" y="3343"/>
                <a:ext cx="41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501768" name="Group 40"/>
            <p:cNvGrpSpPr>
              <a:grpSpLocks/>
            </p:cNvGrpSpPr>
            <p:nvPr/>
          </p:nvGrpSpPr>
          <p:grpSpPr bwMode="auto">
            <a:xfrm>
              <a:off x="3378149" y="4375163"/>
              <a:ext cx="2235200" cy="2211387"/>
              <a:chOff x="2156" y="2167"/>
              <a:chExt cx="1408" cy="1393"/>
            </a:xfrm>
          </p:grpSpPr>
          <p:grpSp>
            <p:nvGrpSpPr>
              <p:cNvPr id="501781" name="Group 15"/>
              <p:cNvGrpSpPr>
                <a:grpSpLocks/>
              </p:cNvGrpSpPr>
              <p:nvPr/>
            </p:nvGrpSpPr>
            <p:grpSpPr bwMode="auto">
              <a:xfrm>
                <a:off x="2156" y="2167"/>
                <a:ext cx="1408" cy="1187"/>
                <a:chOff x="562" y="2169"/>
                <a:chExt cx="1408" cy="1187"/>
              </a:xfrm>
            </p:grpSpPr>
            <p:sp>
              <p:nvSpPr>
                <p:cNvPr id="501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5" name="Freeform 17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6" name="Freeform 18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7" name="Freeform 19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8" name="Freeform 20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9" name="Freeform 21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0" name="Freeform 22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1" name="Freeform 23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82" name="Freeform 34"/>
              <p:cNvSpPr>
                <a:spLocks/>
              </p:cNvSpPr>
              <p:nvPr/>
            </p:nvSpPr>
            <p:spPr bwMode="auto">
              <a:xfrm>
                <a:off x="2580" y="2428"/>
                <a:ext cx="448" cy="592"/>
              </a:xfrm>
              <a:custGeom>
                <a:avLst/>
                <a:gdLst>
                  <a:gd name="T0" fmla="*/ 1 w 448"/>
                  <a:gd name="T1" fmla="*/ 310 h 592"/>
                  <a:gd name="T2" fmla="*/ 44 w 448"/>
                  <a:gd name="T3" fmla="*/ 125 h 592"/>
                  <a:gd name="T4" fmla="*/ 172 w 448"/>
                  <a:gd name="T5" fmla="*/ 18 h 592"/>
                  <a:gd name="T6" fmla="*/ 272 w 448"/>
                  <a:gd name="T7" fmla="*/ 18 h 592"/>
                  <a:gd name="T8" fmla="*/ 385 w 448"/>
                  <a:gd name="T9" fmla="*/ 111 h 592"/>
                  <a:gd name="T10" fmla="*/ 435 w 448"/>
                  <a:gd name="T11" fmla="*/ 296 h 592"/>
                  <a:gd name="T12" fmla="*/ 421 w 448"/>
                  <a:gd name="T13" fmla="*/ 480 h 592"/>
                  <a:gd name="T14" fmla="*/ 272 w 448"/>
                  <a:gd name="T15" fmla="*/ 587 h 592"/>
                  <a:gd name="T16" fmla="*/ 51 w 448"/>
                  <a:gd name="T17" fmla="*/ 509 h 592"/>
                  <a:gd name="T18" fmla="*/ 1 w 448"/>
                  <a:gd name="T19" fmla="*/ 310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592"/>
                  <a:gd name="T32" fmla="*/ 448 w 448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592">
                    <a:moveTo>
                      <a:pt x="1" y="310"/>
                    </a:moveTo>
                    <a:cubicBezTo>
                      <a:pt x="0" y="246"/>
                      <a:pt x="16" y="174"/>
                      <a:pt x="44" y="125"/>
                    </a:cubicBezTo>
                    <a:cubicBezTo>
                      <a:pt x="72" y="76"/>
                      <a:pt x="134" y="36"/>
                      <a:pt x="172" y="18"/>
                    </a:cubicBezTo>
                    <a:cubicBezTo>
                      <a:pt x="210" y="0"/>
                      <a:pt x="236" y="2"/>
                      <a:pt x="272" y="18"/>
                    </a:cubicBezTo>
                    <a:cubicBezTo>
                      <a:pt x="308" y="34"/>
                      <a:pt x="358" y="65"/>
                      <a:pt x="385" y="111"/>
                    </a:cubicBezTo>
                    <a:cubicBezTo>
                      <a:pt x="412" y="157"/>
                      <a:pt x="429" y="235"/>
                      <a:pt x="435" y="296"/>
                    </a:cubicBezTo>
                    <a:cubicBezTo>
                      <a:pt x="441" y="357"/>
                      <a:pt x="448" y="432"/>
                      <a:pt x="421" y="480"/>
                    </a:cubicBezTo>
                    <a:cubicBezTo>
                      <a:pt x="394" y="528"/>
                      <a:pt x="334" y="582"/>
                      <a:pt x="272" y="587"/>
                    </a:cubicBezTo>
                    <a:cubicBezTo>
                      <a:pt x="210" y="592"/>
                      <a:pt x="97" y="556"/>
                      <a:pt x="51" y="509"/>
                    </a:cubicBezTo>
                    <a:cubicBezTo>
                      <a:pt x="5" y="462"/>
                      <a:pt x="2" y="374"/>
                      <a:pt x="1" y="31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83" name="Text Box 37"/>
              <p:cNvSpPr txBox="1">
                <a:spLocks noChangeArrowheads="1"/>
              </p:cNvSpPr>
              <p:nvPr/>
            </p:nvSpPr>
            <p:spPr bwMode="auto">
              <a:xfrm>
                <a:off x="2353" y="3348"/>
                <a:ext cx="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intermediate</a:t>
                </a:r>
              </a:p>
            </p:txBody>
          </p:sp>
        </p:grpSp>
        <p:grpSp>
          <p:nvGrpSpPr>
            <p:cNvPr id="501769" name="Group 41"/>
            <p:cNvGrpSpPr>
              <a:grpSpLocks/>
            </p:cNvGrpSpPr>
            <p:nvPr/>
          </p:nvGrpSpPr>
          <p:grpSpPr bwMode="auto">
            <a:xfrm>
              <a:off x="5986411" y="4383101"/>
              <a:ext cx="2235200" cy="2262188"/>
              <a:chOff x="3799" y="2172"/>
              <a:chExt cx="1408" cy="1425"/>
            </a:xfrm>
          </p:grpSpPr>
          <p:grpSp>
            <p:nvGrpSpPr>
              <p:cNvPr id="501770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5017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4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5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6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7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8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9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0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71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72" name="Text Box 38"/>
              <p:cNvSpPr txBox="1">
                <a:spLocks noChangeArrowheads="1"/>
              </p:cNvSpPr>
              <p:nvPr/>
            </p:nvSpPr>
            <p:spPr bwMode="auto">
              <a:xfrm>
                <a:off x="4399" y="3385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9113" y="1165194"/>
            <a:ext cx="83614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</a:t>
            </a:r>
            <a:r>
              <a:rPr lang="en-US" sz="2400" dirty="0" smtClean="0">
                <a:latin typeface="+mn-lt"/>
              </a:rPr>
              <a:t>should we adjust the </a:t>
            </a:r>
            <a:r>
              <a:rPr lang="en-US" sz="2400" dirty="0">
                <a:latin typeface="+mn-lt"/>
              </a:rPr>
              <a:t>current contour </a:t>
            </a:r>
            <a:r>
              <a:rPr lang="en-US" sz="2400" dirty="0" smtClean="0">
                <a:latin typeface="+mn-lt"/>
              </a:rPr>
              <a:t>to form the </a:t>
            </a:r>
            <a:r>
              <a:rPr lang="en-US" sz="2400" dirty="0">
                <a:latin typeface="+mn-lt"/>
              </a:rPr>
              <a:t>new contour at each iteration?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Define a cost function (“energy” function) that says how good a </a:t>
            </a:r>
            <a:r>
              <a:rPr lang="en-US" sz="2400" dirty="0" smtClean="0">
                <a:latin typeface="+mn-lt"/>
              </a:rPr>
              <a:t>candidate configuration </a:t>
            </a:r>
            <a:r>
              <a:rPr lang="en-US" sz="2400" dirty="0">
                <a:latin typeface="+mn-lt"/>
              </a:rPr>
              <a:t>is.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Seek next </a:t>
            </a:r>
            <a:r>
              <a:rPr lang="en-US" sz="2400" dirty="0">
                <a:latin typeface="+mn-lt"/>
              </a:rPr>
              <a:t>configuration </a:t>
            </a:r>
            <a:r>
              <a:rPr lang="en-US" sz="2400" dirty="0" smtClean="0">
                <a:latin typeface="+mn-lt"/>
              </a:rPr>
              <a:t>that minimizes </a:t>
            </a:r>
            <a:r>
              <a:rPr lang="en-US" sz="2400" dirty="0">
                <a:latin typeface="+mn-lt"/>
              </a:rPr>
              <a:t>that </a:t>
            </a:r>
            <a:r>
              <a:rPr lang="en-US" sz="2400" dirty="0" smtClean="0">
                <a:latin typeface="+mn-lt"/>
              </a:rPr>
              <a:t>cost function.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163" y="142081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4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6681788" cy="1314450"/>
          </a:xfrm>
        </p:spPr>
        <p:txBody>
          <a:bodyPr/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 smtClean="0"/>
              <a:t>The total energy (cost) of the current snake is defined as: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16125" y="2155825"/>
          <a:ext cx="45132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155825"/>
                        <a:ext cx="45132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533400" y="5291138"/>
            <a:ext cx="7543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>
                <a:solidFill>
                  <a:srgbClr val="000000"/>
                </a:solidFill>
              </a:rPr>
              <a:t>A good fit between the current deformable contour and the target shape in the image will yield a </a:t>
            </a:r>
            <a:r>
              <a:rPr lang="en-US" sz="2600" b="1" dirty="0">
                <a:solidFill>
                  <a:srgbClr val="000000"/>
                </a:solidFill>
              </a:rPr>
              <a:t>low</a:t>
            </a:r>
            <a:r>
              <a:rPr lang="en-US" sz="2600" dirty="0">
                <a:solidFill>
                  <a:srgbClr val="000000"/>
                </a:solidFill>
              </a:rPr>
              <a:t> value for this cost function.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2763" y="3209925"/>
            <a:ext cx="8596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Internal</a:t>
            </a:r>
            <a:r>
              <a:rPr lang="en-US" sz="2600" dirty="0">
                <a:solidFill>
                  <a:srgbClr val="000000"/>
                </a:solidFill>
              </a:rPr>
              <a:t> energy: encourage </a:t>
            </a:r>
            <a:r>
              <a:rPr lang="en-US" sz="2600" i="1" dirty="0">
                <a:solidFill>
                  <a:srgbClr val="000000"/>
                </a:solidFill>
              </a:rPr>
              <a:t>prior</a:t>
            </a:r>
            <a:r>
              <a:rPr lang="en-US" sz="2600" dirty="0">
                <a:solidFill>
                  <a:srgbClr val="000000"/>
                </a:solidFill>
              </a:rPr>
              <a:t> shape preferences: e.g., smoothness, elasticity, particular known shape.</a:t>
            </a:r>
          </a:p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External</a:t>
            </a:r>
            <a:r>
              <a:rPr lang="en-US" sz="2600" dirty="0">
                <a:solidFill>
                  <a:srgbClr val="000000"/>
                </a:solidFill>
              </a:rPr>
              <a:t> energy (“image” energy): encourage contour to fit on places where image structures exist, e.g., edges.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Recap so far: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Grouping and Fitting</a:t>
            </a:r>
          </a:p>
        </p:txBody>
      </p:sp>
      <p:pic>
        <p:nvPicPr>
          <p:cNvPr id="172034" name="Picture 3" descr="ti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676400"/>
            <a:ext cx="2298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4" descr="schemat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7675" y="1676400"/>
            <a:ext cx="229711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6" name="Line 5"/>
          <p:cNvSpPr>
            <a:spLocks noChangeShapeType="1"/>
          </p:cNvSpPr>
          <p:nvPr/>
        </p:nvSpPr>
        <p:spPr bwMode="auto">
          <a:xfrm>
            <a:off x="4267200" y="2514600"/>
            <a:ext cx="676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TextBox 6"/>
          <p:cNvSpPr txBox="1">
            <a:spLocks noChangeArrowheads="1"/>
          </p:cNvSpPr>
          <p:nvPr/>
        </p:nvSpPr>
        <p:spPr bwMode="auto">
          <a:xfrm>
            <a:off x="1219200" y="3886200"/>
            <a:ext cx="70406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cs typeface="Arial" charset="0"/>
              </a:rPr>
              <a:t>Goal: move from array of pixel </a:t>
            </a:r>
            <a:r>
              <a:rPr lang="en-US" sz="2800" dirty="0" smtClean="0">
                <a:cs typeface="Arial" charset="0"/>
              </a:rPr>
              <a:t>values (or filter outputs) </a:t>
            </a:r>
            <a:r>
              <a:rPr lang="en-US" sz="2800" dirty="0">
                <a:cs typeface="Arial" charset="0"/>
              </a:rPr>
              <a:t>to a collection of regions, objects, and shapes.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energy: intuition</a:t>
            </a:r>
          </a:p>
        </p:txBody>
      </p:sp>
      <p:sp>
        <p:nvSpPr>
          <p:cNvPr id="5099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8305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 how well the curve matches the image data</a:t>
            </a:r>
          </a:p>
          <a:p>
            <a:pPr eaLnBrk="1" hangingPunct="1"/>
            <a:r>
              <a:rPr lang="en-US" sz="2400" dirty="0" smtClean="0"/>
              <a:t>“Attract” the curve toward different image features</a:t>
            </a:r>
          </a:p>
          <a:p>
            <a:pPr lvl="1" eaLnBrk="1" hangingPunct="1"/>
            <a:r>
              <a:rPr lang="en-US" sz="2400" dirty="0" smtClean="0"/>
              <a:t>Edges, lines, texture gradient,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External image energy</a:t>
            </a:r>
          </a:p>
        </p:txBody>
      </p:sp>
      <p:pic>
        <p:nvPicPr>
          <p:cNvPr id="403462" name="Picture 5" descr="mouse_fli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628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mp_flipp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52600"/>
            <a:ext cx="628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6"/>
          <a:srcRect l="35001" t="38712" r="8333" b="7661"/>
          <a:stretch>
            <a:fillRect/>
          </a:stretch>
        </p:blipFill>
        <p:spPr bwMode="auto">
          <a:xfrm>
            <a:off x="76200" y="4103688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7"/>
          <a:srcRect l="34166" t="11694" r="8333" b="16801"/>
          <a:stretch>
            <a:fillRect/>
          </a:stretch>
        </p:blipFill>
        <p:spPr bwMode="auto">
          <a:xfrm>
            <a:off x="4618038" y="4114800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2362200"/>
            <a:ext cx="6858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752600"/>
            <a:ext cx="6096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429000" y="1752600"/>
            <a:ext cx="13716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429000" y="2895600"/>
            <a:ext cx="12954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5737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5867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486400" y="6321425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93" name="Equation" r:id="rId8" imgW="1168200" imgH="228600" progId="Equation.3">
                  <p:embed/>
                </p:oleObj>
              </mc:Choice>
              <mc:Fallback>
                <p:oleObj name="Equation" r:id="rId8" imgW="1168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321425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1143000" y="6019800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94" name="Equation" r:id="rId10" imgW="965160" imgH="228600" progId="Equation.3">
                  <p:embed/>
                </p:oleObj>
              </mc:Choice>
              <mc:Fallback>
                <p:oleObj name="Equation" r:id="rId10" imgW="965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1447800"/>
            <a:ext cx="449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How do edges affect “snap” of rubber band?</a:t>
            </a:r>
          </a:p>
          <a:p>
            <a:endParaRPr lang="en-US" sz="1200"/>
          </a:p>
          <a:p>
            <a:r>
              <a:rPr lang="en-US" sz="2400"/>
              <a:t>Think of external energy from image as gravitational pull towards areas of high contrast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96000" y="3657600"/>
            <a:ext cx="1981200" cy="2133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9400" y="2438400"/>
            <a:ext cx="609600" cy="914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76400" y="1752600"/>
            <a:ext cx="1143000" cy="1676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21" grpId="0"/>
      <p:bldP spid="25" grpId="0" animBg="1"/>
      <p:bldP spid="25" grpId="1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8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238220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238220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238220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6" imgW="545760" imgH="241200" progId="Equation.3">
                  <p:embed/>
                </p:oleObj>
              </mc:Choice>
              <mc:Fallback>
                <p:oleObj name="Equation" r:id="rId6" imgW="5457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238220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395369" y="4159260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Equation" r:id="rId8" imgW="2260440" imgH="253800" progId="Equation.3">
                  <p:embed/>
                </p:oleObj>
              </mc:Choice>
              <mc:Fallback>
                <p:oleObj name="Equation" r:id="rId8" imgW="22604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9" y="4159260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image energy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 l="63289" t="47955" r="21666" b="28876"/>
          <a:stretch>
            <a:fillRect/>
          </a:stretch>
        </p:blipFill>
        <p:spPr bwMode="auto">
          <a:xfrm>
            <a:off x="5010156" y="1785915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 l="47917" t="47955" r="37095" b="28876"/>
          <a:stretch>
            <a:fillRect/>
          </a:stretch>
        </p:blipFill>
        <p:spPr bwMode="auto">
          <a:xfrm>
            <a:off x="2965428" y="1785915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1895454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285830" y="5546754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1" name="Equation" r:id="rId12" imgW="2654280" imgH="431640" progId="Equation.3">
                  <p:embed/>
                </p:oleObj>
              </mc:Choice>
              <mc:Fallback>
                <p:oleObj name="Equation" r:id="rId12" imgW="26542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30" y="5546754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3"/>
          <a:srcRect l="39617" t="52444" r="47478" b="15609"/>
          <a:stretch>
            <a:fillRect/>
          </a:stretch>
        </p:blipFill>
        <p:spPr bwMode="auto">
          <a:xfrm>
            <a:off x="5996007" y="1749402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87" y="4346425"/>
            <a:ext cx="46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underlying boundaries in this fragmented edge image?</a:t>
            </a:r>
            <a:endParaRPr lang="en-US" sz="2400" dirty="0"/>
          </a:p>
        </p:txBody>
      </p:sp>
      <p:pic>
        <p:nvPicPr>
          <p:cNvPr id="8" name="Picture 7" descr="tower_edge.jpg"/>
          <p:cNvPicPr>
            <a:picLocks noChangeAspect="1"/>
          </p:cNvPicPr>
          <p:nvPr/>
        </p:nvPicPr>
        <p:blipFill>
          <a:blip r:embed="rId4"/>
          <a:srcRect l="38612" t="6654" r="25942" b="39378"/>
          <a:stretch>
            <a:fillRect/>
          </a:stretch>
        </p:blipFill>
        <p:spPr>
          <a:xfrm>
            <a:off x="1979577" y="1420785"/>
            <a:ext cx="1314468" cy="2665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8312" y="4378338"/>
            <a:ext cx="307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in this one?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35" y="1311246"/>
            <a:ext cx="806937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priori</a:t>
            </a:r>
            <a:r>
              <a:rPr lang="en-US" sz="2400" kern="0" dirty="0">
                <a:latin typeface="+mn-lt"/>
              </a:rPr>
              <a:t>, we want to favor </a:t>
            </a:r>
            <a:r>
              <a:rPr lang="en-US" sz="2400" b="1" kern="0" dirty="0">
                <a:latin typeface="+mn-lt"/>
              </a:rPr>
              <a:t>smooth</a:t>
            </a:r>
            <a:r>
              <a:rPr lang="en-US" sz="2400" kern="0" dirty="0">
                <a:latin typeface="+mn-lt"/>
              </a:rPr>
              <a:t> shapes, contours with </a:t>
            </a:r>
            <a:r>
              <a:rPr lang="en-US" sz="2400" b="1" kern="0" dirty="0">
                <a:latin typeface="+mn-lt"/>
              </a:rPr>
              <a:t>low curvature</a:t>
            </a:r>
            <a:r>
              <a:rPr lang="en-US" sz="2400" kern="0" dirty="0">
                <a:latin typeface="+mn-lt"/>
              </a:rPr>
              <a:t>, contours similar to a </a:t>
            </a:r>
            <a:r>
              <a:rPr lang="en-US" sz="2400" b="1" kern="0" dirty="0">
                <a:latin typeface="+mn-lt"/>
              </a:rPr>
              <a:t>known shape</a:t>
            </a:r>
            <a:r>
              <a:rPr lang="en-US" sz="2400" kern="0" dirty="0">
                <a:latin typeface="+mn-lt"/>
              </a:rPr>
              <a:t>, etc. to balance what is actually observed (i.e., in the gradient image).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" name="Picture 2" descr="dog"/>
          <p:cNvPicPr>
            <a:picLocks noChangeAspect="1" noChangeArrowheads="1"/>
          </p:cNvPicPr>
          <p:nvPr/>
        </p:nvPicPr>
        <p:blipFill>
          <a:blip r:embed="rId3"/>
          <a:srcRect l="37334" t="21333" r="35333" b="23111"/>
          <a:stretch>
            <a:fillRect/>
          </a:stretch>
        </p:blipFill>
        <p:spPr bwMode="auto">
          <a:xfrm>
            <a:off x="2238375" y="3282948"/>
            <a:ext cx="1600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og-2"/>
          <p:cNvPicPr>
            <a:picLocks noChangeAspect="1" noChangeArrowheads="1"/>
          </p:cNvPicPr>
          <p:nvPr/>
        </p:nvPicPr>
        <p:blipFill>
          <a:blip r:embed="rId4"/>
          <a:srcRect l="30400" t="10667" r="27200" b="10667"/>
          <a:stretch>
            <a:fillRect/>
          </a:stretch>
        </p:blipFill>
        <p:spPr bwMode="auto">
          <a:xfrm>
            <a:off x="3838575" y="3282948"/>
            <a:ext cx="1752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405313" y="4830761"/>
            <a:ext cx="42862" cy="538162"/>
          </a:xfrm>
          <a:custGeom>
            <a:avLst/>
            <a:gdLst>
              <a:gd name="T0" fmla="*/ 33337 w 42862"/>
              <a:gd name="T1" fmla="*/ 0 h 538162"/>
              <a:gd name="T2" fmla="*/ 38100 w 42862"/>
              <a:gd name="T3" fmla="*/ 209550 h 538162"/>
              <a:gd name="T4" fmla="*/ 42862 w 42862"/>
              <a:gd name="T5" fmla="*/ 223837 h 538162"/>
              <a:gd name="T6" fmla="*/ 38100 w 42862"/>
              <a:gd name="T7" fmla="*/ 452437 h 538162"/>
              <a:gd name="T8" fmla="*/ 33337 w 42862"/>
              <a:gd name="T9" fmla="*/ 466725 h 538162"/>
              <a:gd name="T10" fmla="*/ 19050 w 42862"/>
              <a:gd name="T11" fmla="*/ 514350 h 538162"/>
              <a:gd name="T12" fmla="*/ 0 w 42862"/>
              <a:gd name="T13" fmla="*/ 538162 h 538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62"/>
              <a:gd name="T22" fmla="*/ 0 h 538162"/>
              <a:gd name="T23" fmla="*/ 42862 w 42862"/>
              <a:gd name="T24" fmla="*/ 538162 h 538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62" h="538162">
                <a:moveTo>
                  <a:pt x="33337" y="0"/>
                </a:moveTo>
                <a:cubicBezTo>
                  <a:pt x="34925" y="69850"/>
                  <a:pt x="35130" y="139745"/>
                  <a:pt x="38100" y="209550"/>
                </a:cubicBezTo>
                <a:cubicBezTo>
                  <a:pt x="38313" y="214565"/>
                  <a:pt x="42862" y="218817"/>
                  <a:pt x="42862" y="223837"/>
                </a:cubicBezTo>
                <a:cubicBezTo>
                  <a:pt x="42862" y="300054"/>
                  <a:pt x="41087" y="376279"/>
                  <a:pt x="38100" y="452437"/>
                </a:cubicBezTo>
                <a:cubicBezTo>
                  <a:pt x="37903" y="457453"/>
                  <a:pt x="34716" y="461898"/>
                  <a:pt x="33337" y="466725"/>
                </a:cubicBezTo>
                <a:cubicBezTo>
                  <a:pt x="30009" y="478374"/>
                  <a:pt x="24711" y="505859"/>
                  <a:pt x="19050" y="514350"/>
                </a:cubicBezTo>
                <a:cubicBezTo>
                  <a:pt x="7034" y="532373"/>
                  <a:pt x="13572" y="524590"/>
                  <a:pt x="0" y="5381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591050" y="4830761"/>
            <a:ext cx="23813" cy="585787"/>
          </a:xfrm>
          <a:custGeom>
            <a:avLst/>
            <a:gdLst>
              <a:gd name="T0" fmla="*/ 0 w 24693"/>
              <a:gd name="T1" fmla="*/ 0 h 584959"/>
              <a:gd name="T2" fmla="*/ 4763 w 24693"/>
              <a:gd name="T3" fmla="*/ 519112 h 584959"/>
              <a:gd name="T4" fmla="*/ 9525 w 24693"/>
              <a:gd name="T5" fmla="*/ 533400 h 584959"/>
              <a:gd name="T6" fmla="*/ 14288 w 24693"/>
              <a:gd name="T7" fmla="*/ 557212 h 584959"/>
              <a:gd name="T8" fmla="*/ 23813 w 24693"/>
              <a:gd name="T9" fmla="*/ 576262 h 584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93"/>
              <a:gd name="T16" fmla="*/ 0 h 584959"/>
              <a:gd name="T17" fmla="*/ 24693 w 24693"/>
              <a:gd name="T18" fmla="*/ 584959 h 584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93" h="584959">
                <a:moveTo>
                  <a:pt x="0" y="0"/>
                </a:moveTo>
                <a:cubicBezTo>
                  <a:pt x="1588" y="173037"/>
                  <a:pt x="1673" y="346095"/>
                  <a:pt x="4763" y="519112"/>
                </a:cubicBezTo>
                <a:cubicBezTo>
                  <a:pt x="4853" y="524131"/>
                  <a:pt x="8307" y="528530"/>
                  <a:pt x="9525" y="533400"/>
                </a:cubicBezTo>
                <a:cubicBezTo>
                  <a:pt x="11488" y="541253"/>
                  <a:pt x="11446" y="549633"/>
                  <a:pt x="14288" y="557212"/>
                </a:cubicBezTo>
                <a:cubicBezTo>
                  <a:pt x="24693" y="584959"/>
                  <a:pt x="23813" y="562410"/>
                  <a:pt x="23813" y="5762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4"/>
          <a:srcRect l="39617" t="52444" r="47478" b="15609"/>
          <a:stretch>
            <a:fillRect/>
          </a:stretch>
        </p:blipFill>
        <p:spPr bwMode="auto">
          <a:xfrm>
            <a:off x="5965825" y="3328986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400550" y="5372098"/>
            <a:ext cx="219075" cy="107950"/>
          </a:xfrm>
          <a:custGeom>
            <a:avLst/>
            <a:gdLst>
              <a:gd name="T0" fmla="*/ 0 w 219075"/>
              <a:gd name="T1" fmla="*/ 0 h 107156"/>
              <a:gd name="T2" fmla="*/ 104775 w 219075"/>
              <a:gd name="T3" fmla="*/ 100012 h 107156"/>
              <a:gd name="T4" fmla="*/ 219075 w 219075"/>
              <a:gd name="T5" fmla="*/ 42862 h 107156"/>
              <a:gd name="T6" fmla="*/ 0 60000 65536"/>
              <a:gd name="T7" fmla="*/ 0 60000 65536"/>
              <a:gd name="T8" fmla="*/ 0 60000 65536"/>
              <a:gd name="T9" fmla="*/ 0 w 219075"/>
              <a:gd name="T10" fmla="*/ 0 h 107156"/>
              <a:gd name="T11" fmla="*/ 219075 w 219075"/>
              <a:gd name="T12" fmla="*/ 107156 h 107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75" h="107156">
                <a:moveTo>
                  <a:pt x="0" y="0"/>
                </a:moveTo>
                <a:cubicBezTo>
                  <a:pt x="34131" y="46434"/>
                  <a:pt x="68263" y="92868"/>
                  <a:pt x="104775" y="100012"/>
                </a:cubicBezTo>
                <a:cubicBezTo>
                  <a:pt x="141288" y="107156"/>
                  <a:pt x="180181" y="75009"/>
                  <a:pt x="219075" y="4286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74763"/>
            <a:ext cx="7704189" cy="811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For 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curve, a common internal energy term is the “bending energy”. 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some point </a:t>
            </a:r>
            <a:r>
              <a:rPr lang="en-US" sz="2400" i="1" dirty="0" smtClean="0"/>
              <a:t>v(s) </a:t>
            </a:r>
            <a:r>
              <a:rPr lang="en-US" sz="2400" dirty="0" smtClean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935376" y="4762526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722901" y="4783164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Curvature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51" y="2973414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4" imgW="2222280" imgH="736560" progId="Equation.3">
                  <p:embed/>
                </p:oleObj>
              </mc:Choice>
              <mc:Fallback>
                <p:oleObj name="Equation" r:id="rId4" imgW="222228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51" y="2973414"/>
                        <a:ext cx="49403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935376" y="2992464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395876" y="2992464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25" y="5546754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53" y="5546754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3375" y="1412875"/>
            <a:ext cx="8810625" cy="971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our discrete representation,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Internal energy for the whole curve: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33563" y="2106613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tion" r:id="rId4" imgW="1765080" imgH="228600" progId="Equation.3">
                  <p:embed/>
                </p:oleObj>
              </mc:Choice>
              <mc:Fallback>
                <p:oleObj name="Equation" r:id="rId4" imgW="1765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106613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8" imgW="2717640" imgH="419040" progId="Equation.3">
                  <p:embed/>
                </p:oleObj>
              </mc:Choice>
              <mc:Fallback>
                <p:oleObj name="Equation" r:id="rId8" imgW="2717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Equation" r:id="rId10" imgW="3085920" imgH="431640" progId="Equation.3">
                  <p:embed/>
                </p:oleObj>
              </mc:Choice>
              <mc:Fallback>
                <p:oleObj name="Equation" r:id="rId10" imgW="3085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56200" y="2179638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8550" y="836613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9575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22" y="4013208"/>
            <a:ext cx="81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 these are derivatives relative to </a:t>
            </a:r>
            <a:r>
              <a:rPr lang="en-US" sz="2400" b="1" i="1" dirty="0" smtClean="0"/>
              <a:t>position-</a:t>
            </a:r>
            <a:r>
              <a:rPr lang="en-US" sz="2400" i="1" dirty="0" smtClean="0"/>
              <a:t>--not spatial image gradients.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2" y="6021423"/>
            <a:ext cx="80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do these reflect </a:t>
            </a:r>
            <a:r>
              <a:rPr lang="en-US" sz="2400" b="1" i="1" dirty="0" smtClean="0"/>
              <a:t>tension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curvature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Example: compare curvature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(2,2)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(2,5)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3406"/>
              </p:ext>
            </p:extLst>
          </p:nvPr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27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27847"/>
              </p:ext>
            </p:extLst>
          </p:nvPr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28"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8974" y="4642731"/>
            <a:ext cx="4125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What is the possible </a:t>
            </a:r>
            <a:r>
              <a:rPr lang="en-US" sz="2400" i="1" dirty="0"/>
              <a:t>problem with this definition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086225"/>
            <a:ext cx="33543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541463" y="4816475"/>
            <a:ext cx="328612" cy="109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97050" y="5108575"/>
            <a:ext cx="36512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905794" y="4452144"/>
            <a:ext cx="438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2308225" y="4341813"/>
            <a:ext cx="365125" cy="146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782888" y="4633913"/>
            <a:ext cx="693737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27487" y="3063870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5" imgW="2044440" imgH="431640" progId="Equation.3">
                  <p:embed/>
                </p:oleObj>
              </mc:Choice>
              <mc:Fallback>
                <p:oleObj name="Equation" r:id="rId5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87" y="3063870"/>
                        <a:ext cx="4595813" cy="969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7" imgW="1638000" imgH="431640" progId="Equation.3">
                  <p:embed/>
                </p:oleObj>
              </mc:Choice>
              <mc:Fallback>
                <p:oleObj name="Equation" r:id="rId7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13" name="Equation" r:id="rId4" imgW="1638000" imgH="431640" progId="Equation.3">
                  <p:embed/>
                </p:oleObj>
              </mc:Choice>
              <mc:Fallback>
                <p:oleObj name="Equation" r:id="rId4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620721" y="4524390"/>
            <a:ext cx="4279896" cy="1679607"/>
            <a:chOff x="0" y="4086225"/>
            <a:chExt cx="4279896" cy="1679607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138" y="4086225"/>
              <a:ext cx="3354387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2965428" y="5254650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0" y="5035572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927" y="4268799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6149" y="3173409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14" name="Equation" r:id="rId7" imgW="2412720" imgH="457200" progId="Equation.3">
                  <p:embed/>
                </p:oleObj>
              </mc:Choice>
              <mc:Fallback>
                <p:oleObj name="Equation" r:id="rId7" imgW="24127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49" y="3173409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49615" y="4451364"/>
            <a:ext cx="5294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</a:t>
            </a:r>
            <a:r>
              <a:rPr lang="en-US" sz="2000" i="1" dirty="0" smtClean="0">
                <a:solidFill>
                  <a:srgbClr val="000000"/>
                </a:solidFill>
              </a:rPr>
              <a:t>d </a:t>
            </a:r>
            <a:r>
              <a:rPr lang="en-US" sz="2000" dirty="0" smtClean="0">
                <a:solidFill>
                  <a:srgbClr val="000000"/>
                </a:solidFill>
              </a:rPr>
              <a:t>is the average </a:t>
            </a:r>
            <a:r>
              <a:rPr lang="en-US" sz="2000" dirty="0">
                <a:solidFill>
                  <a:srgbClr val="000000"/>
                </a:solidFill>
              </a:rPr>
              <a:t>distance between pairs of points – updated at each </a:t>
            </a:r>
            <a:r>
              <a:rPr lang="en-US" sz="2000" dirty="0" smtClean="0">
                <a:solidFill>
                  <a:srgbClr val="000000"/>
                </a:solidFill>
              </a:rPr>
              <a:t>iteration.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13102" y="2552688"/>
            <a:ext cx="327829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135" y="3173409"/>
            <a:ext cx="25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800" dirty="0" smtClean="0"/>
              <a:t>Grouping: Pixels vs. regions</a:t>
            </a:r>
          </a:p>
        </p:txBody>
      </p:sp>
      <p:pic>
        <p:nvPicPr>
          <p:cNvPr id="174082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/>
          <a:srcRect l="11562" t="6261" r="11703" b="12347"/>
          <a:stretch>
            <a:fillRect/>
          </a:stretch>
        </p:blipFill>
        <p:spPr bwMode="auto">
          <a:xfrm>
            <a:off x="304800" y="1219200"/>
            <a:ext cx="27432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4" descr="labelim_k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219200"/>
            <a:ext cx="26685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8" name="Picture 2"/>
          <p:cNvPicPr>
            <a:picLocks noChangeAspect="1" noChangeArrowheads="1"/>
          </p:cNvPicPr>
          <p:nvPr/>
        </p:nvPicPr>
        <p:blipFill>
          <a:blip r:embed="rId5"/>
          <a:srcRect l="68842" t="32550" r="3462" b="36346"/>
          <a:stretch>
            <a:fillRect/>
          </a:stretch>
        </p:blipFill>
        <p:spPr bwMode="auto">
          <a:xfrm>
            <a:off x="3657600" y="3733800"/>
            <a:ext cx="2133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9" name="Picture 2"/>
          <p:cNvPicPr>
            <a:picLocks noChangeAspect="1" noChangeArrowheads="1"/>
          </p:cNvPicPr>
          <p:nvPr/>
        </p:nvPicPr>
        <p:blipFill>
          <a:blip r:embed="rId5"/>
          <a:srcRect l="6329" t="32550" r="65974" b="36346"/>
          <a:stretch>
            <a:fillRect/>
          </a:stretch>
        </p:blipFill>
        <p:spPr bwMode="auto">
          <a:xfrm>
            <a:off x="533400" y="3657600"/>
            <a:ext cx="2209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0" name="TextBox 15"/>
          <p:cNvSpPr txBox="1">
            <a:spLocks noChangeArrowheads="1"/>
          </p:cNvSpPr>
          <p:nvPr/>
        </p:nvSpPr>
        <p:spPr bwMode="auto">
          <a:xfrm>
            <a:off x="1143000" y="3048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174091" name="TextBox 16"/>
          <p:cNvSpPr txBox="1">
            <a:spLocks noChangeArrowheads="1"/>
          </p:cNvSpPr>
          <p:nvPr/>
        </p:nvSpPr>
        <p:spPr bwMode="auto">
          <a:xfrm>
            <a:off x="3657600" y="3048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clusters on intensity</a:t>
            </a:r>
          </a:p>
        </p:txBody>
      </p:sp>
      <p:sp>
        <p:nvSpPr>
          <p:cNvPr id="174092" name="TextBox 17"/>
          <p:cNvSpPr txBox="1">
            <a:spLocks noChangeArrowheads="1"/>
          </p:cNvSpPr>
          <p:nvPr/>
        </p:nvSpPr>
        <p:spPr bwMode="auto">
          <a:xfrm>
            <a:off x="3886200" y="6259513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clusters on color</a:t>
            </a:r>
          </a:p>
        </p:txBody>
      </p:sp>
      <p:sp>
        <p:nvSpPr>
          <p:cNvPr id="174093" name="TextBox 18"/>
          <p:cNvSpPr txBox="1">
            <a:spLocks noChangeArrowheads="1"/>
          </p:cNvSpPr>
          <p:nvPr/>
        </p:nvSpPr>
        <p:spPr bwMode="auto">
          <a:xfrm>
            <a:off x="1295400" y="6248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174094" name="TextBox 19"/>
          <p:cNvSpPr txBox="1">
            <a:spLocks noChangeArrowheads="1"/>
          </p:cNvSpPr>
          <p:nvPr/>
        </p:nvSpPr>
        <p:spPr bwMode="auto">
          <a:xfrm>
            <a:off x="6172200" y="1246188"/>
            <a:ext cx="2819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cs typeface="Arial" charset="0"/>
              </a:rPr>
              <a:t>By grouping pixels based on Gestalt-inspired attributes, we can map the pixels into a set of regions. </a:t>
            </a:r>
          </a:p>
          <a:p>
            <a:endParaRPr lang="en-US" sz="1200">
              <a:cs typeface="Arial" charset="0"/>
            </a:endParaRPr>
          </a:p>
          <a:p>
            <a:r>
              <a:rPr lang="en-US" sz="2400">
                <a:cs typeface="Arial" charset="0"/>
              </a:rPr>
              <a:t>Each region is consistent according to the features and similarity metric we used to do the </a:t>
            </a:r>
            <a:r>
              <a:rPr lang="en-US" sz="2400" b="1">
                <a:cs typeface="Arial" charset="0"/>
              </a:rPr>
              <a:t>clustering</a:t>
            </a:r>
            <a:r>
              <a:rPr lang="en-US" sz="2400">
                <a:cs typeface="Arial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Dealing with missing data</a:t>
            </a:r>
          </a:p>
        </p:txBody>
      </p:sp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68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preferences for low-curvature, smoothness help deal with missing data: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22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272" y="2114532"/>
            <a:ext cx="2162258" cy="13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2116144"/>
            <a:ext cx="2112003" cy="1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5"/>
          <a:srcRect l="38559" t="63812" r="30415" b="10957"/>
          <a:stretch>
            <a:fillRect/>
          </a:stretch>
        </p:blipFill>
        <p:spPr bwMode="auto">
          <a:xfrm>
            <a:off x="1395369" y="4122747"/>
            <a:ext cx="396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Box 7"/>
          <p:cNvSpPr txBox="1">
            <a:spLocks noChangeArrowheads="1"/>
          </p:cNvSpPr>
          <p:nvPr/>
        </p:nvSpPr>
        <p:spPr bwMode="auto">
          <a:xfrm>
            <a:off x="2362224" y="625638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[Figure from </a:t>
            </a:r>
            <a:r>
              <a:rPr lang="en-US" sz="1200" dirty="0" err="1">
                <a:solidFill>
                  <a:srgbClr val="000000"/>
                </a:solidFill>
              </a:rPr>
              <a:t>Kass</a:t>
            </a:r>
            <a:r>
              <a:rPr lang="en-US" sz="1200" dirty="0">
                <a:solidFill>
                  <a:srgbClr val="000000"/>
                </a:solidFill>
              </a:rPr>
              <a:t> et al. 1987]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51" y="4779981"/>
            <a:ext cx="335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Illusory contours found!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3173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Extending the internal energy: </a:t>
            </a:r>
            <a:br>
              <a:rPr lang="en-US" sz="4000" dirty="0" smtClean="0"/>
            </a:br>
            <a:r>
              <a:rPr lang="en-US" sz="4000" dirty="0" smtClean="0"/>
              <a:t>capture shape prior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892276"/>
            <a:ext cx="6013450" cy="314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object is some smooth variation on a known shape, we can use a term that will penalize deviation from that shape: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          are the points of the known shape.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36592" y="3100364"/>
          <a:ext cx="43386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4" imgW="1612800" imgH="431640" progId="Equation.3">
                  <p:embed/>
                </p:oleObj>
              </mc:Choice>
              <mc:Fallback>
                <p:oleObj name="Equation" r:id="rId4" imgW="1612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92" y="3100364"/>
                        <a:ext cx="433863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04" y="1676376"/>
            <a:ext cx="2457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333567" y="4795814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567" y="4795814"/>
                        <a:ext cx="660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9"/>
          <a:srcRect l="35001" t="21381" r="50000" b="63628"/>
          <a:stretch>
            <a:fillRect/>
          </a:stretch>
        </p:blipFill>
        <p:spPr bwMode="auto">
          <a:xfrm>
            <a:off x="6349968" y="3940154"/>
            <a:ext cx="2563785" cy="15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name="Equation" r:id="rId6" imgW="3403440" imgH="431640" progId="Equation.3">
                  <p:embed/>
                </p:oleObj>
              </mc:Choice>
              <mc:Fallback>
                <p:oleObj name="Equation" r:id="rId6" imgW="34034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8" imgW="2654280" imgH="431640" progId="Equation.3">
                  <p:embed/>
                </p:oleObj>
              </mc:Choice>
              <mc:Fallback>
                <p:oleObj name="Equation" r:id="rId8" imgW="26542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7"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8"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9" name="Equation" r:id="rId11" imgW="152280" imgH="139680" progId="Equation.3">
                    <p:embed/>
                  </p:oleObj>
                </mc:Choice>
                <mc:Fallback>
                  <p:oleObj name="Equation" r:id="rId11" imgW="152280" imgH="139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>
          <a:xfrm>
            <a:off x="482544" y="1557330"/>
            <a:ext cx="8229600" cy="1360488"/>
          </a:xfrm>
        </p:spPr>
        <p:txBody>
          <a:bodyPr/>
          <a:lstStyle/>
          <a:p>
            <a:r>
              <a:rPr lang="en-US" dirty="0" smtClean="0"/>
              <a:t>e.g.,    </a:t>
            </a:r>
            <a:r>
              <a:rPr lang="en-US" sz="2400" dirty="0" smtClean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46"/>
            <a:ext cx="6524658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simple elastic snake is defined by:</a:t>
            </a:r>
          </a:p>
          <a:p>
            <a:pPr lvl="1" eaLnBrk="1" hangingPunct="1"/>
            <a:r>
              <a:rPr lang="en-US" sz="2400" dirty="0" smtClean="0"/>
              <a:t>A set of </a:t>
            </a:r>
            <a:r>
              <a:rPr lang="en-US" sz="2400" i="1" dirty="0" smtClean="0"/>
              <a:t>n </a:t>
            </a:r>
            <a:r>
              <a:rPr lang="en-US" sz="2400" dirty="0" smtClean="0"/>
              <a:t>points,</a:t>
            </a:r>
          </a:p>
          <a:p>
            <a:pPr lvl="1" eaLnBrk="1" hangingPunct="1"/>
            <a:r>
              <a:rPr lang="en-US" sz="2400" dirty="0" smtClean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 smtClean="0"/>
              <a:t>An external energy term (gradient-based)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To use to segment an object:</a:t>
            </a:r>
          </a:p>
          <a:p>
            <a:pPr lvl="1" eaLnBrk="1" hangingPunct="1"/>
            <a:r>
              <a:rPr lang="en-US" sz="2400" dirty="0" smtClean="0"/>
              <a:t>Initialize in the vicinity of the object</a:t>
            </a:r>
          </a:p>
          <a:p>
            <a:pPr lvl="1" eaLnBrk="1" hangingPunct="1"/>
            <a:r>
              <a:rPr lang="en-US" sz="2400" dirty="0" smtClean="0"/>
              <a:t>Modify the points to minimize the total 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34" name="Image" r:id="rId4" imgW="1143260" imgH="1003529" progId="">
                  <p:embed/>
                </p:oleObj>
              </mc:Choice>
              <mc:Fallback>
                <p:oleObj name="Image" r:id="rId4" imgW="1143260" imgH="100352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41" y="4059272"/>
                        <a:ext cx="21955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273962" y="1785915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4000" smtClean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830911" cy="4525962"/>
          </a:xfrm>
        </p:spPr>
        <p:txBody>
          <a:bodyPr/>
          <a:lstStyle/>
          <a:p>
            <a:r>
              <a:rPr lang="en-US" sz="2400" dirty="0" smtClean="0"/>
              <a:t>For each point, search window around it and move to where energy function is minimal</a:t>
            </a:r>
          </a:p>
          <a:p>
            <a:pPr lvl="1"/>
            <a:r>
              <a:rPr lang="en-US" sz="2000" dirty="0" smtClean="0"/>
              <a:t>Typical window size, e.g., 5 x 5 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Stop when predefined number of points have not changed in last iteration, or after max number of iterations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Note:</a:t>
            </a:r>
          </a:p>
          <a:p>
            <a:pPr lvl="1"/>
            <a:r>
              <a:rPr lang="en-US" sz="2400" dirty="0" smtClean="0"/>
              <a:t>Convergence not guaranteed</a:t>
            </a:r>
          </a:p>
          <a:p>
            <a:pPr lvl="1"/>
            <a:r>
              <a:rPr lang="en-US" sz="2400" dirty="0" smtClean="0"/>
              <a:t>Need decent initialization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25" y="1412875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5031" name="Image" r:id="rId4" imgW="1143260" imgH="1003529" progId="">
                      <p:embed/>
                    </p:oleObj>
                  </mc:Choice>
                  <mc:Fallback>
                    <p:oleObj name="Image" r:id="rId4" imgW="1143260" imgH="1003529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161" y="3355974"/>
            <a:ext cx="6462801" cy="58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3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82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4304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034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37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5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38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6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39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7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40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8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41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9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42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uiExpand="1" build="allAtOnce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0825" y="2435225"/>
          <a:ext cx="555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4" imgW="2247840" imgH="431640" progId="Equation.3">
                  <p:embed/>
                </p:oleObj>
              </mc:Choice>
              <mc:Fallback>
                <p:oleObj name="Equation" r:id="rId4" imgW="2247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435225"/>
                        <a:ext cx="55530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Possible because snake energy can be rewritten as a sum of pair-wise interaction potentials: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81013" y="4254500"/>
            <a:ext cx="8116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Or sum of triple-interaction potentials.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93788" y="4651375"/>
          <a:ext cx="6807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6" imgW="2476440" imgH="431640" progId="Equation.3">
                  <p:embed/>
                </p:oleObj>
              </mc:Choice>
              <mc:Fallback>
                <p:oleObj name="Equation" r:id="rId6" imgW="2476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651375"/>
                        <a:ext cx="68072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3238" y="4114800"/>
            <a:ext cx="7650162" cy="213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cs typeface="Arial" charset="0"/>
              </a:rPr>
              <a:t>Fitting: Edges vs. boundaries</a:t>
            </a:r>
          </a:p>
        </p:txBody>
      </p:sp>
      <p:pic>
        <p:nvPicPr>
          <p:cNvPr id="176130" name="Picture 2" descr="swan"/>
          <p:cNvPicPr>
            <a:picLocks noChangeAspect="1" noChangeArrowheads="1"/>
          </p:cNvPicPr>
          <p:nvPr/>
        </p:nvPicPr>
        <p:blipFill>
          <a:blip r:embed="rId3"/>
          <a:srcRect l="32001" t="33067" r="28000" b="37334"/>
          <a:stretch>
            <a:fillRect/>
          </a:stretch>
        </p:blipFill>
        <p:spPr bwMode="auto">
          <a:xfrm>
            <a:off x="152400" y="1012825"/>
            <a:ext cx="3124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3" descr="swan-edges-6"/>
          <p:cNvPicPr>
            <a:picLocks noChangeAspect="1" noChangeArrowheads="1"/>
          </p:cNvPicPr>
          <p:nvPr/>
        </p:nvPicPr>
        <p:blipFill>
          <a:blip r:embed="rId4"/>
          <a:srcRect l="11200" t="21333" r="11200" b="21333"/>
          <a:stretch>
            <a:fillRect/>
          </a:stretch>
        </p:blipFill>
        <p:spPr bwMode="auto">
          <a:xfrm>
            <a:off x="152400" y="2841625"/>
            <a:ext cx="3124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og"/>
          <p:cNvPicPr>
            <a:picLocks noChangeAspect="1" noChangeArrowheads="1"/>
          </p:cNvPicPr>
          <p:nvPr/>
        </p:nvPicPr>
        <p:blipFill>
          <a:blip r:embed="rId5"/>
          <a:srcRect l="37334" t="21333" r="35333" b="23111"/>
          <a:stretch>
            <a:fillRect/>
          </a:stretch>
        </p:blipFill>
        <p:spPr bwMode="auto">
          <a:xfrm>
            <a:off x="5562600" y="1027113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og-4"/>
          <p:cNvPicPr>
            <a:picLocks noChangeAspect="1" noChangeArrowheads="1"/>
          </p:cNvPicPr>
          <p:nvPr/>
        </p:nvPicPr>
        <p:blipFill>
          <a:blip r:embed="rId6"/>
          <a:srcRect l="30400" t="10667" r="27200" b="10667"/>
          <a:stretch>
            <a:fillRect/>
          </a:stretch>
        </p:blipFill>
        <p:spPr bwMode="auto">
          <a:xfrm>
            <a:off x="3886200" y="3505200"/>
            <a:ext cx="16732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og-2"/>
          <p:cNvPicPr>
            <a:picLocks noChangeAspect="1" noChangeArrowheads="1"/>
          </p:cNvPicPr>
          <p:nvPr/>
        </p:nvPicPr>
        <p:blipFill>
          <a:blip r:embed="rId7"/>
          <a:srcRect l="30400" t="10667" r="27200" b="10667"/>
          <a:stretch>
            <a:fillRect/>
          </a:stretch>
        </p:blipFill>
        <p:spPr bwMode="auto">
          <a:xfrm>
            <a:off x="5521325" y="3505200"/>
            <a:ext cx="16700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og-1"/>
          <p:cNvPicPr>
            <a:picLocks noChangeAspect="1" noChangeArrowheads="1"/>
          </p:cNvPicPr>
          <p:nvPr/>
        </p:nvPicPr>
        <p:blipFill>
          <a:blip r:embed="rId8"/>
          <a:srcRect l="30400" t="10667" r="27200" b="10667"/>
          <a:stretch>
            <a:fillRect/>
          </a:stretch>
        </p:blipFill>
        <p:spPr bwMode="auto">
          <a:xfrm>
            <a:off x="7180263" y="3505200"/>
            <a:ext cx="167163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4648200"/>
            <a:ext cx="2971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cs typeface="Arial" charset="0"/>
              </a:rPr>
              <a:t>Edges</a:t>
            </a:r>
            <a:r>
              <a:rPr lang="en-US" sz="2200">
                <a:cs typeface="Arial" charset="0"/>
              </a:rPr>
              <a:t> useful signal to indicate occluding boundaries, shape.</a:t>
            </a:r>
          </a:p>
          <a:p>
            <a:endParaRPr lang="en-US" sz="1200">
              <a:cs typeface="Arial" charset="0"/>
            </a:endParaRPr>
          </a:p>
          <a:p>
            <a:r>
              <a:rPr lang="en-US" sz="2200">
                <a:cs typeface="Arial" charset="0"/>
              </a:rPr>
              <a:t>Here the raw edge output is not so bad…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62400" y="5791200"/>
            <a:ext cx="533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cs typeface="Arial" charset="0"/>
              </a:rPr>
              <a:t>…but quite often boundaries of interest are fragmented, and we have extra “clutter” edge points.</a:t>
            </a:r>
          </a:p>
        </p:txBody>
      </p:sp>
      <p:sp>
        <p:nvSpPr>
          <p:cNvPr id="176138" name="TextBox 14"/>
          <p:cNvSpPr txBox="1">
            <a:spLocks noChangeArrowheads="1"/>
          </p:cNvSpPr>
          <p:nvPr/>
        </p:nvSpPr>
        <p:spPr bwMode="auto">
          <a:xfrm>
            <a:off x="-76200" y="6629400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Images from D. Jacobs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Snake energy: pair-wise interactions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65138" y="1052513"/>
          <a:ext cx="84455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6" name="Equation" r:id="rId4" imgW="3848040" imgH="431640" progId="Equation.3">
                  <p:embed/>
                </p:oleObj>
              </mc:Choice>
              <mc:Fallback>
                <p:oleObj name="Equation" r:id="rId4" imgW="3848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52513"/>
                        <a:ext cx="84455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52900" y="2024063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7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024063"/>
                        <a:ext cx="4595813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63" y="3306763"/>
            <a:ext cx="8147050" cy="985837"/>
            <a:chOff x="323" y="2251"/>
            <a:chExt cx="5132" cy="621"/>
          </a:xfrm>
        </p:grpSpPr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323" y="2251"/>
            <a:ext cx="3091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8" name="Equation" r:id="rId8" imgW="2234880" imgH="431640" progId="Equation.3">
                    <p:embed/>
                  </p:oleObj>
                </mc:Choice>
                <mc:Fallback>
                  <p:oleObj name="Equation" r:id="rId8" imgW="223488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251"/>
                          <a:ext cx="3091" cy="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513" y="2261"/>
            <a:ext cx="194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9" name="Equation" r:id="rId10" imgW="1371600" imgH="431640" progId="Equation.3">
                    <p:embed/>
                  </p:oleObj>
                </mc:Choice>
                <mc:Fallback>
                  <p:oleObj name="Equation" r:id="rId10" imgW="137160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" y="2261"/>
                          <a:ext cx="194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74648" y="4670442"/>
          <a:ext cx="7886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Equation" r:id="rId12" imgW="3593880" imgH="228600" progId="Equation.3">
                  <p:embed/>
                </p:oleObj>
              </mc:Choice>
              <mc:Fallback>
                <p:oleObj name="Equation" r:id="rId12" imgW="3593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670442"/>
                        <a:ext cx="7886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65300" y="5480050"/>
          <a:ext cx="543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Equation" r:id="rId14" imgW="2476440" imgH="241200" progId="Equation.3">
                  <p:embed/>
                </p:oleObj>
              </mc:Choice>
              <mc:Fallback>
                <p:oleObj name="Equation" r:id="rId14" imgW="24764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480050"/>
                        <a:ext cx="543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633413" y="5518150"/>
            <a:ext cx="1131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r>
              <a:rPr lang="en-US" sz="2400">
                <a:solidFill>
                  <a:srgbClr val="000000"/>
                </a:solidFill>
              </a:rPr>
              <a:t>where</a:t>
            </a:r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323850" y="4400550"/>
            <a:ext cx="8410632" cy="176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395288" y="2924175"/>
            <a:ext cx="4608512" cy="396875"/>
            <a:chOff x="249" y="1933"/>
            <a:chExt cx="2903" cy="250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49" y="1933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Re-writing the above with                      :</a:t>
              </a:r>
            </a:p>
          </p:txBody>
        </p:sp>
        <p:graphicFrame>
          <p:nvGraphicFramePr>
            <p:cNvPr id="42003" name="Object 19"/>
            <p:cNvGraphicFramePr>
              <a:graphicFrameLocks noChangeAspect="1"/>
            </p:cNvGraphicFramePr>
            <p:nvPr/>
          </p:nvGraphicFramePr>
          <p:xfrm>
            <a:off x="1996" y="1939"/>
            <a:ext cx="74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2" name="Equation" r:id="rId16" imgW="698400" imgH="228600" progId="Equation.3">
                    <p:embed/>
                  </p:oleObj>
                </mc:Choice>
                <mc:Fallback>
                  <p:oleObj name="Equation" r:id="rId16" imgW="69840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1939"/>
                          <a:ext cx="74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Oval 2"/>
          <p:cNvSpPr>
            <a:spLocks noChangeArrowheads="1"/>
          </p:cNvSpPr>
          <p:nvPr/>
        </p:nvSpPr>
        <p:spPr bwMode="auto">
          <a:xfrm>
            <a:off x="7899400" y="3670300"/>
            <a:ext cx="800100" cy="355600"/>
          </a:xfrm>
          <a:prstGeom prst="ellips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Freeform 3"/>
          <p:cNvSpPr>
            <a:spLocks/>
          </p:cNvSpPr>
          <p:nvPr/>
        </p:nvSpPr>
        <p:spPr bwMode="auto">
          <a:xfrm>
            <a:off x="2476500" y="4064000"/>
            <a:ext cx="5791200" cy="1638300"/>
          </a:xfrm>
          <a:custGeom>
            <a:avLst/>
            <a:gdLst>
              <a:gd name="T0" fmla="*/ 2147483647 w 3648"/>
              <a:gd name="T1" fmla="*/ 0 h 1032"/>
              <a:gd name="T2" fmla="*/ 2147483647 w 3648"/>
              <a:gd name="T3" fmla="*/ 2147483647 h 1032"/>
              <a:gd name="T4" fmla="*/ 2147483647 w 3648"/>
              <a:gd name="T5" fmla="*/ 2147483647 h 1032"/>
              <a:gd name="T6" fmla="*/ 2147483647 w 3648"/>
              <a:gd name="T7" fmla="*/ 2147483647 h 1032"/>
              <a:gd name="T8" fmla="*/ 0 w 3648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8"/>
              <a:gd name="T16" fmla="*/ 0 h 1032"/>
              <a:gd name="T17" fmla="*/ 3648 w 3648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8" h="1032">
                <a:moveTo>
                  <a:pt x="3648" y="0"/>
                </a:moveTo>
                <a:lnTo>
                  <a:pt x="2768" y="696"/>
                </a:lnTo>
                <a:lnTo>
                  <a:pt x="1848" y="328"/>
                </a:lnTo>
                <a:lnTo>
                  <a:pt x="920" y="352"/>
                </a:lnTo>
                <a:lnTo>
                  <a:pt x="0" y="1032"/>
                </a:lnTo>
              </a:path>
            </a:pathLst>
          </a:custGeom>
          <a:noFill/>
          <a:ln w="762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0025"/>
            <a:ext cx="4668838" cy="2936875"/>
            <a:chOff x="2496" y="1726"/>
            <a:chExt cx="2941" cy="1850"/>
          </a:xfrm>
        </p:grpSpPr>
        <p:grpSp>
          <p:nvGrpSpPr>
            <p:cNvPr id="45198" name="Group 5"/>
            <p:cNvGrpSpPr>
              <a:grpSpLocks/>
            </p:cNvGrpSpPr>
            <p:nvPr/>
          </p:nvGrpSpPr>
          <p:grpSpPr bwMode="auto">
            <a:xfrm>
              <a:off x="4472" y="1726"/>
              <a:ext cx="699" cy="258"/>
              <a:chOff x="4472" y="1726"/>
              <a:chExt cx="699" cy="258"/>
            </a:xfrm>
          </p:grpSpPr>
          <p:sp>
            <p:nvSpPr>
              <p:cNvPr id="45215" name="Line 6"/>
              <p:cNvSpPr>
                <a:spLocks noChangeShapeType="1"/>
              </p:cNvSpPr>
              <p:nvPr/>
            </p:nvSpPr>
            <p:spPr bwMode="auto">
              <a:xfrm>
                <a:off x="4472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8" name="Object 32"/>
              <p:cNvGraphicFramePr>
                <a:graphicFrameLocks noChangeAspect="1"/>
              </p:cNvGraphicFramePr>
              <p:nvPr/>
            </p:nvGraphicFramePr>
            <p:xfrm>
              <a:off x="4530" y="1726"/>
              <a:ext cx="64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85" name="Equation" r:id="rId4" imgW="622080" imgH="228600" progId="Equation.3">
                      <p:embed/>
                    </p:oleObj>
                  </mc:Choice>
                  <mc:Fallback>
                    <p:oleObj name="Equation" r:id="rId4" imgW="622080" imgH="2286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" y="1726"/>
                            <a:ext cx="641" cy="2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199" name="Group 8"/>
            <p:cNvGrpSpPr>
              <a:grpSpLocks/>
            </p:cNvGrpSpPr>
            <p:nvPr/>
          </p:nvGrpSpPr>
          <p:grpSpPr bwMode="auto">
            <a:xfrm>
              <a:off x="3544" y="1726"/>
              <a:ext cx="660" cy="258"/>
              <a:chOff x="3544" y="1726"/>
              <a:chExt cx="660" cy="258"/>
            </a:xfrm>
          </p:grpSpPr>
          <p:sp>
            <p:nvSpPr>
              <p:cNvPr id="45214" name="Line 9"/>
              <p:cNvSpPr>
                <a:spLocks noChangeShapeType="1"/>
              </p:cNvSpPr>
              <p:nvPr/>
            </p:nvSpPr>
            <p:spPr bwMode="auto">
              <a:xfrm>
                <a:off x="3544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7" name="Object 31"/>
              <p:cNvGraphicFramePr>
                <a:graphicFrameLocks noChangeAspect="1"/>
              </p:cNvGraphicFramePr>
              <p:nvPr/>
            </p:nvGraphicFramePr>
            <p:xfrm>
              <a:off x="3577" y="1726"/>
              <a:ext cx="627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86" name="Equation" r:id="rId6" imgW="609480" imgH="228600" progId="Equation.3">
                      <p:embed/>
                    </p:oleObj>
                  </mc:Choice>
                  <mc:Fallback>
                    <p:oleObj name="Equation" r:id="rId6" imgW="609480" imgH="2286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1726"/>
                            <a:ext cx="627" cy="2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200" name="Group 11"/>
            <p:cNvGrpSpPr>
              <a:grpSpLocks/>
            </p:cNvGrpSpPr>
            <p:nvPr/>
          </p:nvGrpSpPr>
          <p:grpSpPr bwMode="auto">
            <a:xfrm>
              <a:off x="2496" y="2912"/>
              <a:ext cx="1127" cy="632"/>
              <a:chOff x="2496" y="2728"/>
              <a:chExt cx="1127" cy="632"/>
            </a:xfrm>
          </p:grpSpPr>
          <p:graphicFrame>
            <p:nvGraphicFramePr>
              <p:cNvPr id="45085" name="Object 29"/>
              <p:cNvGraphicFramePr>
                <a:graphicFrameLocks noChangeAspect="1"/>
              </p:cNvGraphicFramePr>
              <p:nvPr/>
            </p:nvGraphicFramePr>
            <p:xfrm>
              <a:off x="3230" y="2794"/>
              <a:ext cx="374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87" name="Equation" r:id="rId8" imgW="380880" imgH="241200" progId="Equation.3">
                      <p:embed/>
                    </p:oleObj>
                  </mc:Choice>
                  <mc:Fallback>
                    <p:oleObj name="Equation" r:id="rId8" imgW="380880" imgH="241200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0" y="2794"/>
                            <a:ext cx="374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6" name="Object 30"/>
              <p:cNvGraphicFramePr>
                <a:graphicFrameLocks noChangeAspect="1"/>
              </p:cNvGraphicFramePr>
              <p:nvPr/>
            </p:nvGraphicFramePr>
            <p:xfrm>
              <a:off x="3212" y="3114"/>
              <a:ext cx="41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88" name="Equation" r:id="rId10" imgW="419040" imgH="241200" progId="Equation.3">
                      <p:embed/>
                    </p:oleObj>
                  </mc:Choice>
                  <mc:Fallback>
                    <p:oleObj name="Equation" r:id="rId10" imgW="419040" imgH="241200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2" y="3114"/>
                            <a:ext cx="411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5211" name="Group 14"/>
              <p:cNvGrpSpPr>
                <a:grpSpLocks/>
              </p:cNvGrpSpPr>
              <p:nvPr/>
            </p:nvGrpSpPr>
            <p:grpSpPr bwMode="auto">
              <a:xfrm>
                <a:off x="2496" y="2728"/>
                <a:ext cx="864" cy="632"/>
                <a:chOff x="2496" y="2728"/>
                <a:chExt cx="864" cy="632"/>
              </a:xfrm>
            </p:grpSpPr>
            <p:sp>
              <p:nvSpPr>
                <p:cNvPr id="45212" name="Line 15"/>
                <p:cNvSpPr>
                  <a:spLocks noChangeShapeType="1"/>
                </p:cNvSpPr>
                <p:nvPr/>
              </p:nvSpPr>
              <p:spPr bwMode="auto">
                <a:xfrm>
                  <a:off x="2512" y="2728"/>
                  <a:ext cx="816" cy="304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3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2728"/>
                  <a:ext cx="864" cy="63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1" name="Group 17"/>
            <p:cNvGrpSpPr>
              <a:grpSpLocks/>
            </p:cNvGrpSpPr>
            <p:nvPr/>
          </p:nvGrpSpPr>
          <p:grpSpPr bwMode="auto">
            <a:xfrm>
              <a:off x="3432" y="2320"/>
              <a:ext cx="1133" cy="1256"/>
              <a:chOff x="3432" y="2136"/>
              <a:chExt cx="1133" cy="1256"/>
            </a:xfrm>
          </p:grpSpPr>
          <p:graphicFrame>
            <p:nvGraphicFramePr>
              <p:cNvPr id="45081" name="Object 25"/>
              <p:cNvGraphicFramePr>
                <a:graphicFrameLocks noChangeAspect="1"/>
              </p:cNvGraphicFramePr>
              <p:nvPr/>
            </p:nvGraphicFramePr>
            <p:xfrm>
              <a:off x="4142" y="3128"/>
              <a:ext cx="423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89" name="Equation" r:id="rId12" imgW="431640" imgH="228600" progId="Equation.3">
                      <p:embed/>
                    </p:oleObj>
                  </mc:Choice>
                  <mc:Fallback>
                    <p:oleObj name="Equation" r:id="rId12" imgW="431640" imgH="228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2" y="3128"/>
                            <a:ext cx="423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2" name="Object 26"/>
              <p:cNvGraphicFramePr>
                <a:graphicFrameLocks noChangeAspect="1"/>
              </p:cNvGraphicFramePr>
              <p:nvPr/>
            </p:nvGraphicFramePr>
            <p:xfrm>
              <a:off x="4150" y="2808"/>
              <a:ext cx="374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90" name="Equation" r:id="rId14" imgW="380880" imgH="228600" progId="Equation.3">
                      <p:embed/>
                    </p:oleObj>
                  </mc:Choice>
                  <mc:Fallback>
                    <p:oleObj name="Equation" r:id="rId14" imgW="380880" imgH="22860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0" y="2808"/>
                            <a:ext cx="374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3" name="Object 27"/>
              <p:cNvGraphicFramePr>
                <a:graphicFrameLocks noChangeAspect="1"/>
              </p:cNvGraphicFramePr>
              <p:nvPr/>
            </p:nvGraphicFramePr>
            <p:xfrm>
              <a:off x="4152" y="2472"/>
              <a:ext cx="38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91" name="Equation" r:id="rId16" imgW="393480" imgH="228600" progId="Equation.3">
                      <p:embed/>
                    </p:oleObj>
                  </mc:Choice>
                  <mc:Fallback>
                    <p:oleObj name="Equation" r:id="rId16" imgW="393480" imgH="22860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472"/>
                            <a:ext cx="38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4" name="Object 28"/>
              <p:cNvGraphicFramePr>
                <a:graphicFrameLocks noChangeAspect="1"/>
              </p:cNvGraphicFramePr>
              <p:nvPr/>
            </p:nvGraphicFramePr>
            <p:xfrm>
              <a:off x="4164" y="2136"/>
              <a:ext cx="362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92" name="Equation" r:id="rId18" imgW="368280" imgH="228600" progId="Equation.3">
                      <p:embed/>
                    </p:oleObj>
                  </mc:Choice>
                  <mc:Fallback>
                    <p:oleObj name="Equation" r:id="rId18" imgW="368280" imgH="2286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2136"/>
                            <a:ext cx="362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7" name="Line 22"/>
              <p:cNvSpPr>
                <a:spLocks noChangeShapeType="1"/>
              </p:cNvSpPr>
              <p:nvPr/>
            </p:nvSpPr>
            <p:spPr bwMode="auto">
              <a:xfrm flipV="1">
                <a:off x="3472" y="2416"/>
                <a:ext cx="816" cy="92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Line 23"/>
              <p:cNvSpPr>
                <a:spLocks noChangeShapeType="1"/>
              </p:cNvSpPr>
              <p:nvPr/>
            </p:nvSpPr>
            <p:spPr bwMode="auto">
              <a:xfrm flipV="1">
                <a:off x="3456" y="2760"/>
                <a:ext cx="816" cy="584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Line 24"/>
              <p:cNvSpPr>
                <a:spLocks noChangeShapeType="1"/>
              </p:cNvSpPr>
              <p:nvPr/>
            </p:nvSpPr>
            <p:spPr bwMode="auto">
              <a:xfrm>
                <a:off x="3432" y="2712"/>
                <a:ext cx="840" cy="352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Line 25"/>
              <p:cNvSpPr>
                <a:spLocks noChangeShapeType="1"/>
              </p:cNvSpPr>
              <p:nvPr/>
            </p:nvSpPr>
            <p:spPr bwMode="auto">
              <a:xfrm>
                <a:off x="3432" y="2408"/>
                <a:ext cx="840" cy="98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02" name="Group 26"/>
            <p:cNvGrpSpPr>
              <a:grpSpLocks/>
            </p:cNvGrpSpPr>
            <p:nvPr/>
          </p:nvGrpSpPr>
          <p:grpSpPr bwMode="auto">
            <a:xfrm>
              <a:off x="4296" y="2314"/>
              <a:ext cx="1141" cy="1254"/>
              <a:chOff x="4296" y="2130"/>
              <a:chExt cx="1141" cy="1254"/>
            </a:xfrm>
          </p:grpSpPr>
          <p:graphicFrame>
            <p:nvGraphicFramePr>
              <p:cNvPr id="45077" name="Object 21"/>
              <p:cNvGraphicFramePr>
                <a:graphicFrameLocks noChangeAspect="1"/>
              </p:cNvGraphicFramePr>
              <p:nvPr/>
            </p:nvGraphicFramePr>
            <p:xfrm>
              <a:off x="5014" y="3122"/>
              <a:ext cx="42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93" name="Equation" r:id="rId20" imgW="431640" imgH="241200" progId="Equation.3">
                      <p:embed/>
                    </p:oleObj>
                  </mc:Choice>
                  <mc:Fallback>
                    <p:oleObj name="Equation" r:id="rId20" imgW="431640" imgH="2412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4" y="3122"/>
                            <a:ext cx="423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8" name="Object 22"/>
              <p:cNvGraphicFramePr>
                <a:graphicFrameLocks noChangeAspect="1"/>
              </p:cNvGraphicFramePr>
              <p:nvPr/>
            </p:nvGraphicFramePr>
            <p:xfrm>
              <a:off x="5022" y="2802"/>
              <a:ext cx="374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94" name="Equation" r:id="rId22" imgW="380880" imgH="241200" progId="Equation.3">
                      <p:embed/>
                    </p:oleObj>
                  </mc:Choice>
                  <mc:Fallback>
                    <p:oleObj name="Equation" r:id="rId22" imgW="380880" imgH="2412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2" y="2802"/>
                            <a:ext cx="374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9" name="Object 23"/>
              <p:cNvGraphicFramePr>
                <a:graphicFrameLocks noChangeAspect="1"/>
              </p:cNvGraphicFramePr>
              <p:nvPr/>
            </p:nvGraphicFramePr>
            <p:xfrm>
              <a:off x="5024" y="2466"/>
              <a:ext cx="386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95" name="Equation" r:id="rId24" imgW="393480" imgH="241200" progId="Equation.3">
                      <p:embed/>
                    </p:oleObj>
                  </mc:Choice>
                  <mc:Fallback>
                    <p:oleObj name="Equation" r:id="rId24" imgW="393480" imgH="2412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4" y="2466"/>
                            <a:ext cx="386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0" name="Object 24"/>
              <p:cNvGraphicFramePr>
                <a:graphicFrameLocks noChangeAspect="1"/>
              </p:cNvGraphicFramePr>
              <p:nvPr/>
            </p:nvGraphicFramePr>
            <p:xfrm>
              <a:off x="5036" y="2130"/>
              <a:ext cx="36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96" name="Equation" r:id="rId26" imgW="368280" imgH="241200" progId="Equation.3">
                      <p:embed/>
                    </p:oleObj>
                  </mc:Choice>
                  <mc:Fallback>
                    <p:oleObj name="Equation" r:id="rId26" imgW="368280" imgH="2412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6" y="2130"/>
                            <a:ext cx="362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3" name="Line 3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784" cy="64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Line 32"/>
              <p:cNvSpPr>
                <a:spLocks noChangeShapeType="1"/>
              </p:cNvSpPr>
              <p:nvPr/>
            </p:nvSpPr>
            <p:spPr bwMode="auto">
              <a:xfrm>
                <a:off x="4392" y="2424"/>
                <a:ext cx="744" cy="32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Line 33"/>
              <p:cNvSpPr>
                <a:spLocks noChangeShapeType="1"/>
              </p:cNvSpPr>
              <p:nvPr/>
            </p:nvSpPr>
            <p:spPr bwMode="auto">
              <a:xfrm>
                <a:off x="4296" y="2696"/>
                <a:ext cx="840" cy="352"/>
              </a:xfrm>
              <a:prstGeom prst="line">
                <a:avLst/>
              </a:prstGeom>
              <a:noFill/>
              <a:ln w="63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Line 34"/>
              <p:cNvSpPr>
                <a:spLocks noChangeShapeType="1"/>
              </p:cNvSpPr>
              <p:nvPr/>
            </p:nvSpPr>
            <p:spPr bwMode="auto">
              <a:xfrm flipV="1">
                <a:off x="4376" y="3376"/>
                <a:ext cx="760" cy="8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924300" y="4206875"/>
            <a:ext cx="1797050" cy="403225"/>
            <a:chOff x="2472" y="2466"/>
            <a:chExt cx="1132" cy="254"/>
          </a:xfrm>
        </p:grpSpPr>
        <p:sp>
          <p:nvSpPr>
            <p:cNvPr id="45197" name="Line 36"/>
            <p:cNvSpPr>
              <a:spLocks noChangeShapeType="1"/>
            </p:cNvSpPr>
            <p:nvPr/>
          </p:nvSpPr>
          <p:spPr bwMode="auto">
            <a:xfrm flipV="1">
              <a:off x="2472" y="2720"/>
              <a:ext cx="87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3230" y="2466"/>
            <a:ext cx="37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97" name="Equation" r:id="rId28" imgW="380880" imgH="241200" progId="Equation.3">
                    <p:embed/>
                  </p:oleObj>
                </mc:Choice>
                <mc:Fallback>
                  <p:oleObj name="Equation" r:id="rId28" imgW="38088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466"/>
                          <a:ext cx="374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962400" y="4114800"/>
            <a:ext cx="1447800" cy="1524000"/>
            <a:chOff x="4360" y="2408"/>
            <a:chExt cx="912" cy="960"/>
          </a:xfrm>
        </p:grpSpPr>
        <p:sp>
          <p:nvSpPr>
            <p:cNvPr id="45193" name="Line 39"/>
            <p:cNvSpPr>
              <a:spLocks noChangeShapeType="1"/>
            </p:cNvSpPr>
            <p:nvPr/>
          </p:nvSpPr>
          <p:spPr bwMode="auto">
            <a:xfrm>
              <a:off x="4360" y="2408"/>
              <a:ext cx="856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Line 40"/>
            <p:cNvSpPr>
              <a:spLocks noChangeShapeType="1"/>
            </p:cNvSpPr>
            <p:nvPr/>
          </p:nvSpPr>
          <p:spPr bwMode="auto">
            <a:xfrm flipV="1">
              <a:off x="4384" y="2720"/>
              <a:ext cx="8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Line 41"/>
            <p:cNvSpPr>
              <a:spLocks noChangeShapeType="1"/>
            </p:cNvSpPr>
            <p:nvPr/>
          </p:nvSpPr>
          <p:spPr bwMode="auto">
            <a:xfrm flipV="1">
              <a:off x="4368" y="2704"/>
              <a:ext cx="87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42"/>
            <p:cNvSpPr>
              <a:spLocks noChangeShapeType="1"/>
            </p:cNvSpPr>
            <p:nvPr/>
          </p:nvSpPr>
          <p:spPr bwMode="auto">
            <a:xfrm flipV="1">
              <a:off x="4368" y="2704"/>
              <a:ext cx="848" cy="6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000500" y="4076700"/>
            <a:ext cx="1435100" cy="1536700"/>
            <a:chOff x="2520" y="2392"/>
            <a:chExt cx="904" cy="968"/>
          </a:xfrm>
        </p:grpSpPr>
        <p:sp>
          <p:nvSpPr>
            <p:cNvPr id="45189" name="Line 44"/>
            <p:cNvSpPr>
              <a:spLocks noChangeShapeType="1"/>
            </p:cNvSpPr>
            <p:nvPr/>
          </p:nvSpPr>
          <p:spPr bwMode="auto">
            <a:xfrm>
              <a:off x="2520" y="2400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45"/>
            <p:cNvSpPr>
              <a:spLocks noChangeShapeType="1"/>
            </p:cNvSpPr>
            <p:nvPr/>
          </p:nvSpPr>
          <p:spPr bwMode="auto">
            <a:xfrm flipV="1">
              <a:off x="2544" y="2400"/>
              <a:ext cx="880" cy="3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46"/>
            <p:cNvSpPr>
              <a:spLocks noChangeShapeType="1"/>
            </p:cNvSpPr>
            <p:nvPr/>
          </p:nvSpPr>
          <p:spPr bwMode="auto">
            <a:xfrm flipV="1">
              <a:off x="2528" y="2400"/>
              <a:ext cx="888" cy="6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Line 47"/>
            <p:cNvSpPr>
              <a:spLocks noChangeShapeType="1"/>
            </p:cNvSpPr>
            <p:nvPr/>
          </p:nvSpPr>
          <p:spPr bwMode="auto">
            <a:xfrm flipV="1">
              <a:off x="2528" y="2392"/>
              <a:ext cx="880" cy="9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949700" y="3698875"/>
            <a:ext cx="1725613" cy="1990725"/>
            <a:chOff x="2504" y="2130"/>
            <a:chExt cx="1087" cy="1254"/>
          </a:xfrm>
        </p:grpSpPr>
        <p:sp>
          <p:nvSpPr>
            <p:cNvPr id="45188" name="Line 49"/>
            <p:cNvSpPr>
              <a:spLocks noChangeShapeType="1"/>
            </p:cNvSpPr>
            <p:nvPr/>
          </p:nvSpPr>
          <p:spPr bwMode="auto">
            <a:xfrm flipV="1">
              <a:off x="2504" y="2416"/>
              <a:ext cx="880" cy="9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5" name="Object 19"/>
            <p:cNvGraphicFramePr>
              <a:graphicFrameLocks noChangeAspect="1"/>
            </p:cNvGraphicFramePr>
            <p:nvPr/>
          </p:nvGraphicFramePr>
          <p:xfrm>
            <a:off x="3242" y="2130"/>
            <a:ext cx="3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98" name="Equation" r:id="rId30" imgW="355320" imgH="241200" progId="Equation.3">
                    <p:embed/>
                  </p:oleObj>
                </mc:Choice>
                <mc:Fallback>
                  <p:oleObj name="Equation" r:id="rId30" imgW="35532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130"/>
                          <a:ext cx="3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52700" y="4127500"/>
            <a:ext cx="1346200" cy="1524000"/>
            <a:chOff x="3544" y="2592"/>
            <a:chExt cx="848" cy="960"/>
          </a:xfrm>
        </p:grpSpPr>
        <p:sp>
          <p:nvSpPr>
            <p:cNvPr id="45184" name="Line 52"/>
            <p:cNvSpPr>
              <a:spLocks noChangeShapeType="1"/>
            </p:cNvSpPr>
            <p:nvPr/>
          </p:nvSpPr>
          <p:spPr bwMode="auto">
            <a:xfrm>
              <a:off x="3544" y="2592"/>
              <a:ext cx="840" cy="3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53"/>
            <p:cNvSpPr>
              <a:spLocks noChangeShapeType="1"/>
            </p:cNvSpPr>
            <p:nvPr/>
          </p:nvSpPr>
          <p:spPr bwMode="auto">
            <a:xfrm flipV="1">
              <a:off x="3568" y="2904"/>
              <a:ext cx="8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54"/>
            <p:cNvSpPr>
              <a:spLocks noChangeShapeType="1"/>
            </p:cNvSpPr>
            <p:nvPr/>
          </p:nvSpPr>
          <p:spPr bwMode="auto">
            <a:xfrm flipV="1">
              <a:off x="3552" y="2912"/>
              <a:ext cx="80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55"/>
            <p:cNvSpPr>
              <a:spLocks noChangeShapeType="1"/>
            </p:cNvSpPr>
            <p:nvPr/>
          </p:nvSpPr>
          <p:spPr bwMode="auto">
            <a:xfrm flipV="1">
              <a:off x="3552" y="2912"/>
              <a:ext cx="816" cy="64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413000" y="4102100"/>
            <a:ext cx="1511300" cy="1574800"/>
            <a:chOff x="3392" y="2400"/>
            <a:chExt cx="952" cy="992"/>
          </a:xfrm>
        </p:grpSpPr>
        <p:sp>
          <p:nvSpPr>
            <p:cNvPr id="45180" name="Line 57"/>
            <p:cNvSpPr>
              <a:spLocks noChangeShapeType="1"/>
            </p:cNvSpPr>
            <p:nvPr/>
          </p:nvSpPr>
          <p:spPr bwMode="auto">
            <a:xfrm>
              <a:off x="3408" y="3392"/>
              <a:ext cx="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58"/>
            <p:cNvSpPr>
              <a:spLocks noChangeShapeType="1"/>
            </p:cNvSpPr>
            <p:nvPr/>
          </p:nvSpPr>
          <p:spPr bwMode="auto">
            <a:xfrm flipH="1" flipV="1">
              <a:off x="3392" y="3064"/>
              <a:ext cx="952" cy="3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Line 59"/>
            <p:cNvSpPr>
              <a:spLocks noChangeShapeType="1"/>
            </p:cNvSpPr>
            <p:nvPr/>
          </p:nvSpPr>
          <p:spPr bwMode="auto">
            <a:xfrm flipH="1" flipV="1">
              <a:off x="3400" y="2728"/>
              <a:ext cx="944" cy="6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Line 6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928" cy="9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451100" y="4089400"/>
            <a:ext cx="1498600" cy="1587500"/>
            <a:chOff x="3400" y="2392"/>
            <a:chExt cx="944" cy="1000"/>
          </a:xfrm>
        </p:grpSpPr>
        <p:sp>
          <p:nvSpPr>
            <p:cNvPr id="45176" name="Line 62"/>
            <p:cNvSpPr>
              <a:spLocks noChangeShapeType="1"/>
            </p:cNvSpPr>
            <p:nvPr/>
          </p:nvSpPr>
          <p:spPr bwMode="auto">
            <a:xfrm>
              <a:off x="3400" y="2392"/>
              <a:ext cx="944" cy="6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Line 63"/>
            <p:cNvSpPr>
              <a:spLocks noChangeShapeType="1"/>
            </p:cNvSpPr>
            <p:nvPr/>
          </p:nvSpPr>
          <p:spPr bwMode="auto">
            <a:xfrm>
              <a:off x="3424" y="2720"/>
              <a:ext cx="92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Line 64"/>
            <p:cNvSpPr>
              <a:spLocks noChangeShapeType="1"/>
            </p:cNvSpPr>
            <p:nvPr/>
          </p:nvSpPr>
          <p:spPr bwMode="auto">
            <a:xfrm flipV="1">
              <a:off x="3416" y="3064"/>
              <a:ext cx="9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5"/>
            <p:cNvSpPr>
              <a:spLocks noChangeShapeType="1"/>
            </p:cNvSpPr>
            <p:nvPr/>
          </p:nvSpPr>
          <p:spPr bwMode="auto">
            <a:xfrm flipV="1">
              <a:off x="3408" y="3072"/>
              <a:ext cx="936" cy="32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387600" y="5270500"/>
            <a:ext cx="1889125" cy="406400"/>
            <a:chOff x="1504" y="3136"/>
            <a:chExt cx="1190" cy="256"/>
          </a:xfrm>
        </p:grpSpPr>
        <p:sp>
          <p:nvSpPr>
            <p:cNvPr id="45175" name="Line 67"/>
            <p:cNvSpPr>
              <a:spLocks noChangeShapeType="1"/>
            </p:cNvSpPr>
            <p:nvPr/>
          </p:nvSpPr>
          <p:spPr bwMode="auto">
            <a:xfrm>
              <a:off x="1504" y="3392"/>
              <a:ext cx="904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2269" y="3136"/>
            <a:ext cx="42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99" name="Equation" r:id="rId32" imgW="431640" imgH="228600" progId="Equation.3">
                    <p:embed/>
                  </p:oleObj>
                </mc:Choice>
                <mc:Fallback>
                  <p:oleObj name="Equation" r:id="rId32" imgW="431640" imgH="2286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136"/>
                          <a:ext cx="42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2438400" y="4076700"/>
            <a:ext cx="1784350" cy="1003300"/>
            <a:chOff x="1544" y="2400"/>
            <a:chExt cx="1124" cy="632"/>
          </a:xfrm>
        </p:grpSpPr>
        <p:sp>
          <p:nvSpPr>
            <p:cNvPr id="45174" name="Line 70"/>
            <p:cNvSpPr>
              <a:spLocks noChangeShapeType="1"/>
            </p:cNvSpPr>
            <p:nvPr/>
          </p:nvSpPr>
          <p:spPr bwMode="auto">
            <a:xfrm>
              <a:off x="1544" y="2400"/>
              <a:ext cx="880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2294" y="2808"/>
            <a:ext cx="3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0" name="Equation" r:id="rId34" imgW="380880" imgH="228600" progId="Equation.3">
                    <p:embed/>
                  </p:oleObj>
                </mc:Choice>
                <mc:Fallback>
                  <p:oleObj name="Equation" r:id="rId34" imgW="38088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808"/>
                          <a:ext cx="3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489200" y="4114800"/>
            <a:ext cx="1384300" cy="1524000"/>
            <a:chOff x="4352" y="2408"/>
            <a:chExt cx="872" cy="960"/>
          </a:xfrm>
        </p:grpSpPr>
        <p:sp>
          <p:nvSpPr>
            <p:cNvPr id="45170" name="Line 73"/>
            <p:cNvSpPr>
              <a:spLocks noChangeShapeType="1"/>
            </p:cNvSpPr>
            <p:nvPr/>
          </p:nvSpPr>
          <p:spPr bwMode="auto">
            <a:xfrm>
              <a:off x="4352" y="2408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74"/>
            <p:cNvSpPr>
              <a:spLocks noChangeShapeType="1"/>
            </p:cNvSpPr>
            <p:nvPr/>
          </p:nvSpPr>
          <p:spPr bwMode="auto">
            <a:xfrm flipV="1">
              <a:off x="4376" y="2408"/>
              <a:ext cx="840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75"/>
            <p:cNvSpPr>
              <a:spLocks noChangeShapeType="1"/>
            </p:cNvSpPr>
            <p:nvPr/>
          </p:nvSpPr>
          <p:spPr bwMode="auto">
            <a:xfrm flipV="1">
              <a:off x="4360" y="2416"/>
              <a:ext cx="856" cy="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76"/>
            <p:cNvSpPr>
              <a:spLocks noChangeShapeType="1"/>
            </p:cNvSpPr>
            <p:nvPr/>
          </p:nvSpPr>
          <p:spPr bwMode="auto">
            <a:xfrm flipV="1">
              <a:off x="4360" y="2424"/>
              <a:ext cx="864" cy="9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9250" y="2106601"/>
          <a:ext cx="5580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1" name="Equation" r:id="rId36" imgW="2857320" imgH="228600" progId="Equation.3">
                  <p:embed/>
                </p:oleObj>
              </mc:Choice>
              <mc:Fallback>
                <p:oleObj name="Equation" r:id="rId36" imgW="2857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06601"/>
                        <a:ext cx="55800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152900" y="2740025"/>
            <a:ext cx="1046163" cy="409575"/>
            <a:chOff x="2616" y="1726"/>
            <a:chExt cx="659" cy="258"/>
          </a:xfrm>
        </p:grpSpPr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2634" y="1726"/>
            <a:ext cx="64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2" name="Equation" r:id="rId38" imgW="622080" imgH="228600" progId="Equation.3">
                    <p:embed/>
                  </p:oleObj>
                </mc:Choice>
                <mc:Fallback>
                  <p:oleObj name="Equation" r:id="rId38" imgW="62208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726"/>
                          <a:ext cx="641" cy="2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9" name="Line 81"/>
            <p:cNvSpPr>
              <a:spLocks noChangeShapeType="1"/>
            </p:cNvSpPr>
            <p:nvPr/>
          </p:nvSpPr>
          <p:spPr bwMode="auto">
            <a:xfrm>
              <a:off x="2616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514600" y="3644900"/>
            <a:ext cx="1684338" cy="965200"/>
            <a:chOff x="1584" y="2112"/>
            <a:chExt cx="1061" cy="608"/>
          </a:xfrm>
        </p:grpSpPr>
        <p:sp>
          <p:nvSpPr>
            <p:cNvPr id="45168" name="Line 83"/>
            <p:cNvSpPr>
              <a:spLocks noChangeShapeType="1"/>
            </p:cNvSpPr>
            <p:nvPr/>
          </p:nvSpPr>
          <p:spPr bwMode="auto">
            <a:xfrm flipV="1">
              <a:off x="1584" y="2416"/>
              <a:ext cx="832" cy="30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2284" y="2112"/>
            <a:ext cx="36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3" name="Equation" r:id="rId40" imgW="368280" imgH="228600" progId="Equation.3">
                    <p:embed/>
                  </p:oleObj>
                </mc:Choice>
                <mc:Fallback>
                  <p:oleObj name="Equation" r:id="rId40" imgW="36828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2112"/>
                          <a:ext cx="361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2565400" y="4191000"/>
            <a:ext cx="1717675" cy="1460500"/>
            <a:chOff x="1616" y="2456"/>
            <a:chExt cx="1082" cy="920"/>
          </a:xfrm>
        </p:grpSpPr>
        <p:sp>
          <p:nvSpPr>
            <p:cNvPr id="45167" name="Line 86"/>
            <p:cNvSpPr>
              <a:spLocks noChangeShapeType="1"/>
            </p:cNvSpPr>
            <p:nvPr/>
          </p:nvSpPr>
          <p:spPr bwMode="auto">
            <a:xfrm flipV="1">
              <a:off x="1616" y="2728"/>
              <a:ext cx="832" cy="648"/>
            </a:xfrm>
            <a:prstGeom prst="line">
              <a:avLst/>
            </a:prstGeom>
            <a:noFill/>
            <a:ln w="63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2312" y="2456"/>
            <a:ext cx="38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4" name="Equation" r:id="rId42" imgW="393480" imgH="228600" progId="Equation.3">
                    <p:embed/>
                  </p:oleObj>
                </mc:Choice>
                <mc:Fallback>
                  <p:oleObj name="Equation" r:id="rId42" imgW="39348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" y="2456"/>
                          <a:ext cx="38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2705100" y="2738438"/>
            <a:ext cx="1012825" cy="411162"/>
            <a:chOff x="1704" y="1725"/>
            <a:chExt cx="638" cy="259"/>
          </a:xfrm>
        </p:grpSpPr>
        <p:sp>
          <p:nvSpPr>
            <p:cNvPr id="45166" name="Line 89"/>
            <p:cNvSpPr>
              <a:spLocks noChangeShapeType="1"/>
            </p:cNvSpPr>
            <p:nvPr/>
          </p:nvSpPr>
          <p:spPr bwMode="auto">
            <a:xfrm>
              <a:off x="1704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727" y="1725"/>
            <a:ext cx="61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5" name="Equation" r:id="rId44" imgW="596880" imgH="215640" progId="Equation.3">
                    <p:embed/>
                  </p:oleObj>
                </mc:Choice>
                <mc:Fallback>
                  <p:oleObj name="Equation" r:id="rId44" imgW="596880" imgH="215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" y="1725"/>
                          <a:ext cx="615" cy="22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787525" y="3708400"/>
            <a:ext cx="952500" cy="1930400"/>
            <a:chOff x="1126" y="2336"/>
            <a:chExt cx="600" cy="1216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1148" y="2336"/>
            <a:ext cx="54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6" name="Equation" r:id="rId46" imgW="571320" imgH="228600" progId="Equation.3">
                    <p:embed/>
                  </p:oleObj>
                </mc:Choice>
                <mc:Fallback>
                  <p:oleObj name="Equation" r:id="rId46" imgW="5713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336"/>
                          <a:ext cx="54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144" y="2688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7" name="Equation" r:id="rId48" imgW="596880" imgH="228600" progId="Equation.3">
                    <p:embed/>
                  </p:oleObj>
                </mc:Choice>
                <mc:Fallback>
                  <p:oleObj name="Equation" r:id="rId48" imgW="59688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2688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128" y="2984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8" name="Equation" r:id="rId50" imgW="596880" imgH="228600" progId="Equation.3">
                    <p:embed/>
                  </p:oleObj>
                </mc:Choice>
                <mc:Fallback>
                  <p:oleObj name="Equation" r:id="rId50" imgW="5968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" y="2984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1126" y="3336"/>
            <a:ext cx="6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9" name="Equation" r:id="rId52" imgW="634680" imgH="228600" progId="Equation.3">
                    <p:embed/>
                  </p:oleObj>
                </mc:Choice>
                <mc:Fallback>
                  <p:oleObj name="Equation" r:id="rId52" imgW="6346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3336"/>
                          <a:ext cx="60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09" name="Text Box 99"/>
          <p:cNvSpPr txBox="1">
            <a:spLocks noChangeArrowheads="1"/>
          </p:cNvSpPr>
          <p:nvPr/>
        </p:nvSpPr>
        <p:spPr bwMode="auto">
          <a:xfrm>
            <a:off x="395288" y="8636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400" dirty="0">
                <a:solidFill>
                  <a:srgbClr val="000000"/>
                </a:solidFill>
              </a:rPr>
              <a:t>Main idea: determine optimal position (state) of predecessor, for each possible position of self.  Then backtrack from best state for last vertex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57200" y="2649538"/>
            <a:ext cx="8089900" cy="3803650"/>
            <a:chOff x="288" y="1668"/>
            <a:chExt cx="5096" cy="2396"/>
          </a:xfrm>
        </p:grpSpPr>
        <p:grpSp>
          <p:nvGrpSpPr>
            <p:cNvPr id="45118" name="Group 101"/>
            <p:cNvGrpSpPr>
              <a:grpSpLocks/>
            </p:cNvGrpSpPr>
            <p:nvPr/>
          </p:nvGrpSpPr>
          <p:grpSpPr bwMode="auto">
            <a:xfrm>
              <a:off x="288" y="1668"/>
              <a:ext cx="5000" cy="2396"/>
              <a:chOff x="416" y="1484"/>
              <a:chExt cx="5000" cy="2396"/>
            </a:xfrm>
          </p:grpSpPr>
          <p:sp>
            <p:nvSpPr>
              <p:cNvPr id="45156" name="Line 102"/>
              <p:cNvSpPr>
                <a:spLocks noChangeShapeType="1"/>
              </p:cNvSpPr>
              <p:nvPr/>
            </p:nvSpPr>
            <p:spPr bwMode="auto">
              <a:xfrm>
                <a:off x="416" y="2080"/>
                <a:ext cx="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03"/>
              <p:cNvSpPr>
                <a:spLocks noChangeShapeType="1"/>
              </p:cNvSpPr>
              <p:nvPr/>
            </p:nvSpPr>
            <p:spPr bwMode="auto">
              <a:xfrm flipV="1">
                <a:off x="1144" y="1584"/>
                <a:ext cx="0" cy="2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Line 104"/>
              <p:cNvSpPr>
                <a:spLocks noChangeShapeType="1"/>
              </p:cNvSpPr>
              <p:nvPr/>
            </p:nvSpPr>
            <p:spPr bwMode="auto">
              <a:xfrm flipH="1" flipV="1">
                <a:off x="648" y="1640"/>
                <a:ext cx="504" cy="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Text Box 105"/>
              <p:cNvSpPr txBox="1">
                <a:spLocks noChangeArrowheads="1"/>
              </p:cNvSpPr>
              <p:nvPr/>
            </p:nvSpPr>
            <p:spPr bwMode="auto">
              <a:xfrm>
                <a:off x="494" y="1899"/>
                <a:ext cx="4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states</a:t>
                </a:r>
              </a:p>
            </p:txBody>
          </p:sp>
          <p:sp>
            <p:nvSpPr>
              <p:cNvPr id="45160" name="Text Box 106"/>
              <p:cNvSpPr txBox="1">
                <a:spLocks noChangeArrowheads="1"/>
              </p:cNvSpPr>
              <p:nvPr/>
            </p:nvSpPr>
            <p:spPr bwMode="auto">
              <a:xfrm>
                <a:off x="614" y="229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161" name="Text Box 107"/>
              <p:cNvSpPr txBox="1">
                <a:spLocks noChangeArrowheads="1"/>
              </p:cNvSpPr>
              <p:nvPr/>
            </p:nvSpPr>
            <p:spPr bwMode="auto">
              <a:xfrm>
                <a:off x="614" y="2621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45162" name="Text Box 108"/>
              <p:cNvSpPr txBox="1">
                <a:spLocks noChangeArrowheads="1"/>
              </p:cNvSpPr>
              <p:nvPr/>
            </p:nvSpPr>
            <p:spPr bwMode="auto">
              <a:xfrm>
                <a:off x="614" y="2944"/>
                <a:ext cx="2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45163" name="Text Box 109"/>
              <p:cNvSpPr txBox="1">
                <a:spLocks noChangeArrowheads="1"/>
              </p:cNvSpPr>
              <p:nvPr/>
            </p:nvSpPr>
            <p:spPr bwMode="auto">
              <a:xfrm>
                <a:off x="614" y="3267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45164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779" y="1672"/>
                <a:ext cx="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vertices </a:t>
                </a:r>
              </a:p>
            </p:txBody>
          </p:sp>
        </p:grpSp>
        <p:grpSp>
          <p:nvGrpSpPr>
            <p:cNvPr id="45119" name="Group 111"/>
            <p:cNvGrpSpPr>
              <a:grpSpLocks/>
            </p:cNvGrpSpPr>
            <p:nvPr/>
          </p:nvGrpSpPr>
          <p:grpSpPr bwMode="auto">
            <a:xfrm>
              <a:off x="1416" y="1786"/>
              <a:ext cx="3968" cy="366"/>
              <a:chOff x="1416" y="1602"/>
              <a:chExt cx="3968" cy="366"/>
            </a:xfrm>
          </p:grpSpPr>
          <p:grpSp>
            <p:nvGrpSpPr>
              <p:cNvPr id="45146" name="Group 112"/>
              <p:cNvGrpSpPr>
                <a:grpSpLocks/>
              </p:cNvGrpSpPr>
              <p:nvPr/>
            </p:nvGrpSpPr>
            <p:grpSpPr bwMode="auto">
              <a:xfrm>
                <a:off x="1416" y="1602"/>
                <a:ext cx="280" cy="346"/>
                <a:chOff x="1296" y="3442"/>
                <a:chExt cx="280" cy="346"/>
              </a:xfrm>
            </p:grpSpPr>
            <p:sp>
              <p:nvSpPr>
                <p:cNvPr id="45155" name="Oval 113"/>
                <p:cNvSpPr>
                  <a:spLocks noChangeArrowheads="1"/>
                </p:cNvSpPr>
                <p:nvPr/>
              </p:nvSpPr>
              <p:spPr bwMode="auto">
                <a:xfrm>
                  <a:off x="1296" y="35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3" name="Object 7"/>
                <p:cNvGraphicFramePr>
                  <a:graphicFrameLocks noChangeAspect="1"/>
                </p:cNvGraphicFramePr>
                <p:nvPr/>
              </p:nvGraphicFramePr>
              <p:xfrm>
                <a:off x="1316" y="3442"/>
                <a:ext cx="22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610" name="Equation" r:id="rId54" imgW="139680" imgH="215640" progId="Equation.3">
                        <p:embed/>
                      </p:oleObj>
                    </mc:Choice>
                    <mc:Fallback>
                      <p:oleObj name="Equation" r:id="rId54" imgW="139680" imgH="215640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6" y="3442"/>
                              <a:ext cx="22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7" name="Group 115"/>
              <p:cNvGrpSpPr>
                <a:grpSpLocks/>
              </p:cNvGrpSpPr>
              <p:nvPr/>
            </p:nvGrpSpPr>
            <p:grpSpPr bwMode="auto">
              <a:xfrm>
                <a:off x="2337" y="1602"/>
                <a:ext cx="280" cy="346"/>
                <a:chOff x="2224" y="3778"/>
                <a:chExt cx="280" cy="346"/>
              </a:xfrm>
            </p:grpSpPr>
            <p:sp>
              <p:nvSpPr>
                <p:cNvPr id="45154" name="Oval 116"/>
                <p:cNvSpPr>
                  <a:spLocks noChangeArrowheads="1"/>
                </p:cNvSpPr>
                <p:nvPr/>
              </p:nvSpPr>
              <p:spPr bwMode="auto">
                <a:xfrm>
                  <a:off x="2224" y="3840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sz="16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graphicFrame>
              <p:nvGraphicFramePr>
                <p:cNvPr id="45062" name="Object 6"/>
                <p:cNvGraphicFramePr>
                  <a:graphicFrameLocks noChangeAspect="1"/>
                </p:cNvGraphicFramePr>
                <p:nvPr/>
              </p:nvGraphicFramePr>
              <p:xfrm>
                <a:off x="2224" y="3778"/>
                <a:ext cx="26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611" name="Equation" r:id="rId56" imgW="164880" imgH="215640" progId="Equation.3">
                        <p:embed/>
                      </p:oleObj>
                    </mc:Choice>
                    <mc:Fallback>
                      <p:oleObj name="Equation" r:id="rId56" imgW="164880" imgH="21564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4" y="3778"/>
                              <a:ext cx="26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8" name="Group 118"/>
              <p:cNvGrpSpPr>
                <a:grpSpLocks/>
              </p:cNvGrpSpPr>
              <p:nvPr/>
            </p:nvGrpSpPr>
            <p:grpSpPr bwMode="auto">
              <a:xfrm>
                <a:off x="3259" y="1602"/>
                <a:ext cx="280" cy="366"/>
                <a:chOff x="3160" y="3800"/>
                <a:chExt cx="280" cy="366"/>
              </a:xfrm>
            </p:grpSpPr>
            <p:sp>
              <p:nvSpPr>
                <p:cNvPr id="45153" name="Oval 119"/>
                <p:cNvSpPr>
                  <a:spLocks noChangeArrowheads="1"/>
                </p:cNvSpPr>
                <p:nvPr/>
              </p:nvSpPr>
              <p:spPr bwMode="auto">
                <a:xfrm>
                  <a:off x="3160" y="3872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170" y="3800"/>
                <a:ext cx="244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612" name="Equation" r:id="rId58" imgW="152280" imgH="228600" progId="Equation.3">
                        <p:embed/>
                      </p:oleObj>
                    </mc:Choice>
                    <mc:Fallback>
                      <p:oleObj name="Equation" r:id="rId58" imgW="152280" imgH="2286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0" y="3800"/>
                              <a:ext cx="244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9" name="Group 121"/>
              <p:cNvGrpSpPr>
                <a:grpSpLocks/>
              </p:cNvGrpSpPr>
              <p:nvPr/>
            </p:nvGrpSpPr>
            <p:grpSpPr bwMode="auto">
              <a:xfrm>
                <a:off x="4181" y="1602"/>
                <a:ext cx="281" cy="347"/>
                <a:chOff x="4071" y="3826"/>
                <a:chExt cx="281" cy="347"/>
              </a:xfrm>
            </p:grpSpPr>
            <p:sp>
              <p:nvSpPr>
                <p:cNvPr id="45152" name="Oval 122"/>
                <p:cNvSpPr>
                  <a:spLocks noChangeArrowheads="1"/>
                </p:cNvSpPr>
                <p:nvPr/>
              </p:nvSpPr>
              <p:spPr bwMode="auto">
                <a:xfrm>
                  <a:off x="4072" y="3888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0" name="Object 4"/>
                <p:cNvGraphicFramePr>
                  <a:graphicFrameLocks noChangeAspect="1"/>
                </p:cNvGraphicFramePr>
                <p:nvPr/>
              </p:nvGraphicFramePr>
              <p:xfrm>
                <a:off x="4071" y="3826"/>
                <a:ext cx="265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613" name="Equation" r:id="rId60" imgW="164880" imgH="215640" progId="Equation.3">
                        <p:embed/>
                      </p:oleObj>
                    </mc:Choice>
                    <mc:Fallback>
                      <p:oleObj name="Equation" r:id="rId60" imgW="164880" imgH="21564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1" y="3826"/>
                              <a:ext cx="265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50" name="Group 124"/>
              <p:cNvGrpSpPr>
                <a:grpSpLocks/>
              </p:cNvGrpSpPr>
              <p:nvPr/>
            </p:nvGrpSpPr>
            <p:grpSpPr bwMode="auto">
              <a:xfrm>
                <a:off x="5104" y="1602"/>
                <a:ext cx="280" cy="366"/>
                <a:chOff x="4984" y="3832"/>
                <a:chExt cx="280" cy="366"/>
              </a:xfrm>
            </p:grpSpPr>
            <p:sp>
              <p:nvSpPr>
                <p:cNvPr id="45151" name="Oval 125"/>
                <p:cNvSpPr>
                  <a:spLocks noChangeArrowheads="1"/>
                </p:cNvSpPr>
                <p:nvPr/>
              </p:nvSpPr>
              <p:spPr bwMode="auto">
                <a:xfrm>
                  <a:off x="4984" y="39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59" name="Object 3"/>
                <p:cNvGraphicFramePr>
                  <a:graphicFrameLocks noChangeAspect="1"/>
                </p:cNvGraphicFramePr>
                <p:nvPr/>
              </p:nvGraphicFramePr>
              <p:xfrm>
                <a:off x="4984" y="3832"/>
                <a:ext cx="265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614" name="Equation" r:id="rId62" imgW="164880" imgH="228600" progId="Equation.3">
                        <p:embed/>
                      </p:oleObj>
                    </mc:Choice>
                    <mc:Fallback>
                      <p:oleObj name="Equation" r:id="rId62" imgW="164880" imgH="2286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84" y="3832"/>
                              <a:ext cx="265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45120" name="Group 127"/>
            <p:cNvGrpSpPr>
              <a:grpSpLocks/>
            </p:cNvGrpSpPr>
            <p:nvPr/>
          </p:nvGrpSpPr>
          <p:grpSpPr bwMode="auto">
            <a:xfrm>
              <a:off x="1480" y="2520"/>
              <a:ext cx="3808" cy="1112"/>
              <a:chOff x="1480" y="2336"/>
              <a:chExt cx="3808" cy="1112"/>
            </a:xfrm>
          </p:grpSpPr>
          <p:grpSp>
            <p:nvGrpSpPr>
              <p:cNvPr id="45121" name="Group 128"/>
              <p:cNvGrpSpPr>
                <a:grpSpLocks/>
              </p:cNvGrpSpPr>
              <p:nvPr/>
            </p:nvGrpSpPr>
            <p:grpSpPr bwMode="auto">
              <a:xfrm>
                <a:off x="1480" y="2336"/>
                <a:ext cx="128" cy="1112"/>
                <a:chOff x="1480" y="2336"/>
                <a:chExt cx="128" cy="1112"/>
              </a:xfrm>
            </p:grpSpPr>
            <p:sp>
              <p:nvSpPr>
                <p:cNvPr id="45142" name="Oval 129"/>
                <p:cNvSpPr>
                  <a:spLocks noChangeArrowheads="1"/>
                </p:cNvSpPr>
                <p:nvPr/>
              </p:nvSpPr>
              <p:spPr bwMode="auto">
                <a:xfrm>
                  <a:off x="148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3" name="Oval 130"/>
                <p:cNvSpPr>
                  <a:spLocks noChangeArrowheads="1"/>
                </p:cNvSpPr>
                <p:nvPr/>
              </p:nvSpPr>
              <p:spPr bwMode="auto">
                <a:xfrm>
                  <a:off x="148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4" name="Oval 131"/>
                <p:cNvSpPr>
                  <a:spLocks noChangeArrowheads="1"/>
                </p:cNvSpPr>
                <p:nvPr/>
              </p:nvSpPr>
              <p:spPr bwMode="auto">
                <a:xfrm>
                  <a:off x="148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5" name="Oval 132"/>
                <p:cNvSpPr>
                  <a:spLocks noChangeArrowheads="1"/>
                </p:cNvSpPr>
                <p:nvPr/>
              </p:nvSpPr>
              <p:spPr bwMode="auto">
                <a:xfrm>
                  <a:off x="148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2" name="Group 133"/>
              <p:cNvGrpSpPr>
                <a:grpSpLocks/>
              </p:cNvGrpSpPr>
              <p:nvPr/>
            </p:nvGrpSpPr>
            <p:grpSpPr bwMode="auto">
              <a:xfrm>
                <a:off x="2416" y="2336"/>
                <a:ext cx="128" cy="1112"/>
                <a:chOff x="2416" y="2336"/>
                <a:chExt cx="128" cy="1112"/>
              </a:xfrm>
            </p:grpSpPr>
            <p:sp>
              <p:nvSpPr>
                <p:cNvPr id="45138" name="Oval 134"/>
                <p:cNvSpPr>
                  <a:spLocks noChangeArrowheads="1"/>
                </p:cNvSpPr>
                <p:nvPr/>
              </p:nvSpPr>
              <p:spPr bwMode="auto">
                <a:xfrm>
                  <a:off x="241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9" name="Oval 135"/>
                <p:cNvSpPr>
                  <a:spLocks noChangeArrowheads="1"/>
                </p:cNvSpPr>
                <p:nvPr/>
              </p:nvSpPr>
              <p:spPr bwMode="auto">
                <a:xfrm>
                  <a:off x="241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0" name="Oval 136"/>
                <p:cNvSpPr>
                  <a:spLocks noChangeArrowheads="1"/>
                </p:cNvSpPr>
                <p:nvPr/>
              </p:nvSpPr>
              <p:spPr bwMode="auto">
                <a:xfrm>
                  <a:off x="241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1" name="Oval 137"/>
                <p:cNvSpPr>
                  <a:spLocks noChangeArrowheads="1"/>
                </p:cNvSpPr>
                <p:nvPr/>
              </p:nvSpPr>
              <p:spPr bwMode="auto">
                <a:xfrm>
                  <a:off x="241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3" name="Group 138"/>
              <p:cNvGrpSpPr>
                <a:grpSpLocks/>
              </p:cNvGrpSpPr>
              <p:nvPr/>
            </p:nvGrpSpPr>
            <p:grpSpPr bwMode="auto">
              <a:xfrm>
                <a:off x="3336" y="2336"/>
                <a:ext cx="128" cy="1112"/>
                <a:chOff x="3336" y="2336"/>
                <a:chExt cx="128" cy="1112"/>
              </a:xfrm>
            </p:grpSpPr>
            <p:sp>
              <p:nvSpPr>
                <p:cNvPr id="45134" name="Oval 139"/>
                <p:cNvSpPr>
                  <a:spLocks noChangeArrowheads="1"/>
                </p:cNvSpPr>
                <p:nvPr/>
              </p:nvSpPr>
              <p:spPr bwMode="auto">
                <a:xfrm>
                  <a:off x="333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5" name="Oval 140"/>
                <p:cNvSpPr>
                  <a:spLocks noChangeArrowheads="1"/>
                </p:cNvSpPr>
                <p:nvPr/>
              </p:nvSpPr>
              <p:spPr bwMode="auto">
                <a:xfrm>
                  <a:off x="333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6" name="Oval 141"/>
                <p:cNvSpPr>
                  <a:spLocks noChangeArrowheads="1"/>
                </p:cNvSpPr>
                <p:nvPr/>
              </p:nvSpPr>
              <p:spPr bwMode="auto">
                <a:xfrm>
                  <a:off x="333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7" name="Oval 142"/>
                <p:cNvSpPr>
                  <a:spLocks noChangeArrowheads="1"/>
                </p:cNvSpPr>
                <p:nvPr/>
              </p:nvSpPr>
              <p:spPr bwMode="auto">
                <a:xfrm>
                  <a:off x="333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4" name="Group 143"/>
              <p:cNvGrpSpPr>
                <a:grpSpLocks/>
              </p:cNvGrpSpPr>
              <p:nvPr/>
            </p:nvGrpSpPr>
            <p:grpSpPr bwMode="auto">
              <a:xfrm>
                <a:off x="4272" y="2336"/>
                <a:ext cx="128" cy="1112"/>
                <a:chOff x="4272" y="2336"/>
                <a:chExt cx="128" cy="1112"/>
              </a:xfrm>
            </p:grpSpPr>
            <p:sp>
              <p:nvSpPr>
                <p:cNvPr id="45130" name="Oval 144"/>
                <p:cNvSpPr>
                  <a:spLocks noChangeArrowheads="1"/>
                </p:cNvSpPr>
                <p:nvPr/>
              </p:nvSpPr>
              <p:spPr bwMode="auto">
                <a:xfrm>
                  <a:off x="4272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1" name="Oval 145"/>
                <p:cNvSpPr>
                  <a:spLocks noChangeArrowheads="1"/>
                </p:cNvSpPr>
                <p:nvPr/>
              </p:nvSpPr>
              <p:spPr bwMode="auto">
                <a:xfrm>
                  <a:off x="4272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2" name="Oval 146"/>
                <p:cNvSpPr>
                  <a:spLocks noChangeArrowheads="1"/>
                </p:cNvSpPr>
                <p:nvPr/>
              </p:nvSpPr>
              <p:spPr bwMode="auto">
                <a:xfrm>
                  <a:off x="4272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3" name="Oval 147"/>
                <p:cNvSpPr>
                  <a:spLocks noChangeArrowheads="1"/>
                </p:cNvSpPr>
                <p:nvPr/>
              </p:nvSpPr>
              <p:spPr bwMode="auto">
                <a:xfrm>
                  <a:off x="4272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5" name="Group 148"/>
              <p:cNvGrpSpPr>
                <a:grpSpLocks/>
              </p:cNvGrpSpPr>
              <p:nvPr/>
            </p:nvGrpSpPr>
            <p:grpSpPr bwMode="auto">
              <a:xfrm>
                <a:off x="5160" y="2336"/>
                <a:ext cx="128" cy="1112"/>
                <a:chOff x="5160" y="2336"/>
                <a:chExt cx="128" cy="1112"/>
              </a:xfrm>
            </p:grpSpPr>
            <p:sp>
              <p:nvSpPr>
                <p:cNvPr id="45126" name="Oval 149"/>
                <p:cNvSpPr>
                  <a:spLocks noChangeArrowheads="1"/>
                </p:cNvSpPr>
                <p:nvPr/>
              </p:nvSpPr>
              <p:spPr bwMode="auto">
                <a:xfrm>
                  <a:off x="516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7" name="Oval 150"/>
                <p:cNvSpPr>
                  <a:spLocks noChangeArrowheads="1"/>
                </p:cNvSpPr>
                <p:nvPr/>
              </p:nvSpPr>
              <p:spPr bwMode="auto">
                <a:xfrm>
                  <a:off x="516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8" name="Oval 151"/>
                <p:cNvSpPr>
                  <a:spLocks noChangeArrowheads="1"/>
                </p:cNvSpPr>
                <p:nvPr/>
              </p:nvSpPr>
              <p:spPr bwMode="auto">
                <a:xfrm>
                  <a:off x="516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9" name="Oval 152"/>
                <p:cNvSpPr>
                  <a:spLocks noChangeArrowheads="1"/>
                </p:cNvSpPr>
                <p:nvPr/>
              </p:nvSpPr>
              <p:spPr bwMode="auto">
                <a:xfrm>
                  <a:off x="516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42" name="Group 14"/>
          <p:cNvGrpSpPr>
            <a:grpSpLocks/>
          </p:cNvGrpSpPr>
          <p:nvPr/>
        </p:nvGrpSpPr>
        <p:grpSpPr bwMode="auto">
          <a:xfrm>
            <a:off x="228600" y="2959100"/>
            <a:ext cx="495300" cy="469900"/>
            <a:chOff x="2560" y="1616"/>
            <a:chExt cx="312" cy="296"/>
          </a:xfrm>
        </p:grpSpPr>
        <p:sp>
          <p:nvSpPr>
            <p:cNvPr id="45113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1917700" y="6057900"/>
            <a:ext cx="7623175" cy="506413"/>
            <a:chOff x="240" y="3952"/>
            <a:chExt cx="4802" cy="319"/>
          </a:xfrm>
        </p:grpSpPr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1247" y="3952"/>
            <a:ext cx="72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15" name="Equation" r:id="rId64" imgW="520560" imgH="228600" progId="Equation.3">
                    <p:embed/>
                  </p:oleObj>
                </mc:Choice>
                <mc:Fallback>
                  <p:oleObj name="Equation" r:id="rId64" imgW="52056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952"/>
                          <a:ext cx="726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5" name="Text Box 93"/>
            <p:cNvSpPr txBox="1">
              <a:spLocks noChangeArrowheads="1"/>
            </p:cNvSpPr>
            <p:nvPr/>
          </p:nvSpPr>
          <p:spPr bwMode="auto">
            <a:xfrm>
              <a:off x="240" y="3988"/>
              <a:ext cx="1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Complexity:              </a:t>
              </a:r>
            </a:p>
          </p:txBody>
        </p:sp>
        <p:sp>
          <p:nvSpPr>
            <p:cNvPr id="21696" name="Text Box 192"/>
            <p:cNvSpPr txBox="1">
              <a:spLocks noChangeArrowheads="1"/>
            </p:cNvSpPr>
            <p:nvPr/>
          </p:nvSpPr>
          <p:spPr bwMode="auto">
            <a:xfrm>
              <a:off x="2018" y="3997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vs. brute force search ____?</a:t>
              </a:r>
            </a:p>
          </p:txBody>
        </p:sp>
      </p:grpSp>
      <p:sp>
        <p:nvSpPr>
          <p:cNvPr id="45217" name="Rectangle 50"/>
          <p:cNvSpPr>
            <a:spLocks noChangeArrowheads="1"/>
          </p:cNvSpPr>
          <p:nvPr/>
        </p:nvSpPr>
        <p:spPr bwMode="auto">
          <a:xfrm>
            <a:off x="0" y="-11276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Viterbi</a:t>
            </a:r>
            <a:r>
              <a:rPr lang="en-US" sz="3600" dirty="0" smtClean="0">
                <a:solidFill>
                  <a:srgbClr val="000000"/>
                </a:solidFill>
              </a:rPr>
              <a:t> algorithm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6764405" y="6605631"/>
            <a:ext cx="2700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adapted from Y. Boykov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6123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24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25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26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27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28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29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2988" y="1985963"/>
          <a:ext cx="6080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2" name="Equation" r:id="rId4" imgW="2425680" imgH="228600" progId="Equation.3">
                  <p:embed/>
                </p:oleObj>
              </mc:Choice>
              <mc:Fallback>
                <p:oleObj name="Equation" r:id="rId4" imgW="24256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5963"/>
                        <a:ext cx="60801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5"/>
          <p:cNvSpPr txBox="1">
            <a:spLocks noChangeArrowheads="1"/>
          </p:cNvSpPr>
          <p:nvPr/>
        </p:nvSpPr>
        <p:spPr bwMode="auto">
          <a:xfrm>
            <a:off x="431800" y="1446213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DP can be applied to optimize an open ended snake 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519113" y="3859213"/>
            <a:ext cx="862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For a closed snake, a “loop” is introduced into the total energy.</a:t>
            </a:r>
          </a:p>
        </p:txBody>
      </p:sp>
      <p:grpSp>
        <p:nvGrpSpPr>
          <p:cNvPr id="46095" name="Group 49"/>
          <p:cNvGrpSpPr>
            <a:grpSpLocks/>
          </p:cNvGrpSpPr>
          <p:nvPr/>
        </p:nvGrpSpPr>
        <p:grpSpPr bwMode="auto">
          <a:xfrm>
            <a:off x="2781300" y="2665413"/>
            <a:ext cx="3414713" cy="858837"/>
            <a:chOff x="1752" y="1698"/>
            <a:chExt cx="2151" cy="541"/>
          </a:xfrm>
        </p:grpSpPr>
        <p:sp>
          <p:nvSpPr>
            <p:cNvPr id="46117" name="Freeform 12"/>
            <p:cNvSpPr>
              <a:spLocks/>
            </p:cNvSpPr>
            <p:nvPr/>
          </p:nvSpPr>
          <p:spPr bwMode="auto">
            <a:xfrm>
              <a:off x="1999" y="1783"/>
              <a:ext cx="1599" cy="436"/>
            </a:xfrm>
            <a:custGeom>
              <a:avLst/>
              <a:gdLst>
                <a:gd name="T0" fmla="*/ 0 w 1599"/>
                <a:gd name="T1" fmla="*/ 0 h 727"/>
                <a:gd name="T2" fmla="*/ 204 w 1599"/>
                <a:gd name="T3" fmla="*/ 85 h 727"/>
                <a:gd name="T4" fmla="*/ 265 w 1599"/>
                <a:gd name="T5" fmla="*/ 147 h 727"/>
                <a:gd name="T6" fmla="*/ 508 w 1599"/>
                <a:gd name="T7" fmla="*/ 144 h 727"/>
                <a:gd name="T8" fmla="*/ 689 w 1599"/>
                <a:gd name="T9" fmla="*/ 72 h 727"/>
                <a:gd name="T10" fmla="*/ 924 w 1599"/>
                <a:gd name="T11" fmla="*/ 57 h 727"/>
                <a:gd name="T12" fmla="*/ 1038 w 1599"/>
                <a:gd name="T13" fmla="*/ 113 h 727"/>
                <a:gd name="T14" fmla="*/ 1190 w 1599"/>
                <a:gd name="T15" fmla="*/ 115 h 727"/>
                <a:gd name="T16" fmla="*/ 1432 w 1599"/>
                <a:gd name="T17" fmla="*/ 72 h 727"/>
                <a:gd name="T18" fmla="*/ 1599 w 1599"/>
                <a:gd name="T19" fmla="*/ 57 h 7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9"/>
                <a:gd name="T31" fmla="*/ 0 h 727"/>
                <a:gd name="T32" fmla="*/ 1599 w 1599"/>
                <a:gd name="T33" fmla="*/ 727 h 7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9" h="727">
                  <a:moveTo>
                    <a:pt x="0" y="0"/>
                  </a:moveTo>
                  <a:cubicBezTo>
                    <a:pt x="80" y="140"/>
                    <a:pt x="160" y="280"/>
                    <a:pt x="204" y="394"/>
                  </a:cubicBezTo>
                  <a:cubicBezTo>
                    <a:pt x="248" y="508"/>
                    <a:pt x="214" y="637"/>
                    <a:pt x="265" y="682"/>
                  </a:cubicBezTo>
                  <a:cubicBezTo>
                    <a:pt x="316" y="727"/>
                    <a:pt x="437" y="725"/>
                    <a:pt x="508" y="667"/>
                  </a:cubicBezTo>
                  <a:cubicBezTo>
                    <a:pt x="579" y="609"/>
                    <a:pt x="620" y="400"/>
                    <a:pt x="689" y="333"/>
                  </a:cubicBezTo>
                  <a:cubicBezTo>
                    <a:pt x="758" y="266"/>
                    <a:pt x="866" y="233"/>
                    <a:pt x="924" y="265"/>
                  </a:cubicBezTo>
                  <a:cubicBezTo>
                    <a:pt x="982" y="297"/>
                    <a:pt x="994" y="479"/>
                    <a:pt x="1038" y="523"/>
                  </a:cubicBezTo>
                  <a:cubicBezTo>
                    <a:pt x="1082" y="567"/>
                    <a:pt x="1124" y="562"/>
                    <a:pt x="1190" y="530"/>
                  </a:cubicBezTo>
                  <a:cubicBezTo>
                    <a:pt x="1256" y="498"/>
                    <a:pt x="1364" y="377"/>
                    <a:pt x="1432" y="333"/>
                  </a:cubicBezTo>
                  <a:cubicBezTo>
                    <a:pt x="1500" y="289"/>
                    <a:pt x="1571" y="275"/>
                    <a:pt x="1599" y="2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1752" y="1698"/>
            <a:ext cx="19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53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698"/>
                          <a:ext cx="190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3699" y="1856"/>
            <a:ext cx="2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54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" y="1856"/>
                          <a:ext cx="204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18" name="Oval 15"/>
            <p:cNvSpPr>
              <a:spLocks noChangeArrowheads="1"/>
            </p:cNvSpPr>
            <p:nvPr/>
          </p:nvSpPr>
          <p:spPr bwMode="auto">
            <a:xfrm>
              <a:off x="1990" y="17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Oval 16"/>
            <p:cNvSpPr>
              <a:spLocks noChangeArrowheads="1"/>
            </p:cNvSpPr>
            <p:nvPr/>
          </p:nvSpPr>
          <p:spPr bwMode="auto">
            <a:xfrm>
              <a:off x="2116" y="19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Oval 17"/>
            <p:cNvSpPr>
              <a:spLocks noChangeArrowheads="1"/>
            </p:cNvSpPr>
            <p:nvPr/>
          </p:nvSpPr>
          <p:spPr bwMode="auto">
            <a:xfrm>
              <a:off x="2212" y="20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Oval 18"/>
            <p:cNvSpPr>
              <a:spLocks noChangeArrowheads="1"/>
            </p:cNvSpPr>
            <p:nvPr/>
          </p:nvSpPr>
          <p:spPr bwMode="auto">
            <a:xfrm>
              <a:off x="2350" y="21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Oval 19"/>
            <p:cNvSpPr>
              <a:spLocks noChangeArrowheads="1"/>
            </p:cNvSpPr>
            <p:nvPr/>
          </p:nvSpPr>
          <p:spPr bwMode="auto">
            <a:xfrm>
              <a:off x="2516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Oval 20"/>
            <p:cNvSpPr>
              <a:spLocks noChangeArrowheads="1"/>
            </p:cNvSpPr>
            <p:nvPr/>
          </p:nvSpPr>
          <p:spPr bwMode="auto">
            <a:xfrm>
              <a:off x="2661" y="19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Oval 21"/>
            <p:cNvSpPr>
              <a:spLocks noChangeArrowheads="1"/>
            </p:cNvSpPr>
            <p:nvPr/>
          </p:nvSpPr>
          <p:spPr bwMode="auto">
            <a:xfrm>
              <a:off x="2862" y="19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Oval 22"/>
            <p:cNvSpPr>
              <a:spLocks noChangeArrowheads="1"/>
            </p:cNvSpPr>
            <p:nvPr/>
          </p:nvSpPr>
          <p:spPr bwMode="auto">
            <a:xfrm>
              <a:off x="3007" y="20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3187" y="2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Oval 24"/>
            <p:cNvSpPr>
              <a:spLocks noChangeArrowheads="1"/>
            </p:cNvSpPr>
            <p:nvPr/>
          </p:nvSpPr>
          <p:spPr bwMode="auto">
            <a:xfrm>
              <a:off x="338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Oval 25"/>
            <p:cNvSpPr>
              <a:spLocks noChangeArrowheads="1"/>
            </p:cNvSpPr>
            <p:nvPr/>
          </p:nvSpPr>
          <p:spPr bwMode="auto">
            <a:xfrm>
              <a:off x="3547" y="19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14700" y="4318000"/>
            <a:ext cx="5308600" cy="1528763"/>
            <a:chOff x="2088" y="2835"/>
            <a:chExt cx="3344" cy="963"/>
          </a:xfrm>
        </p:grpSpPr>
        <p:sp>
          <p:nvSpPr>
            <p:cNvPr id="46115" name="Line 50"/>
            <p:cNvSpPr>
              <a:spLocks noChangeShapeType="1"/>
            </p:cNvSpPr>
            <p:nvPr/>
          </p:nvSpPr>
          <p:spPr bwMode="auto">
            <a:xfrm>
              <a:off x="2088" y="3638"/>
              <a:ext cx="14" cy="1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8"/>
            <p:cNvSpPr>
              <a:spLocks noChangeArrowheads="1"/>
            </p:cNvSpPr>
            <p:nvPr/>
          </p:nvSpPr>
          <p:spPr bwMode="auto">
            <a:xfrm>
              <a:off x="4469" y="2835"/>
              <a:ext cx="963" cy="48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87400" y="4406900"/>
            <a:ext cx="7831138" cy="2082800"/>
            <a:chOff x="496" y="2891"/>
            <a:chExt cx="4933" cy="1312"/>
          </a:xfrm>
        </p:grpSpPr>
        <p:graphicFrame>
          <p:nvGraphicFramePr>
            <p:cNvPr id="46083" name="Object 3"/>
            <p:cNvGraphicFramePr>
              <a:graphicFrameLocks noChangeAspect="1"/>
            </p:cNvGraphicFramePr>
            <p:nvPr/>
          </p:nvGraphicFramePr>
          <p:xfrm>
            <a:off x="496" y="2891"/>
            <a:ext cx="4933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55" name="Equation" r:id="rId10" imgW="3124080" imgH="228600" progId="Equation.3">
                    <p:embed/>
                  </p:oleObj>
                </mc:Choice>
                <mc:Fallback>
                  <p:oleObj name="Equation" r:id="rId10" imgW="312408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2891"/>
                          <a:ext cx="4933" cy="3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098" name="Group 51"/>
            <p:cNvGrpSpPr>
              <a:grpSpLocks/>
            </p:cNvGrpSpPr>
            <p:nvPr/>
          </p:nvGrpSpPr>
          <p:grpSpPr bwMode="auto">
            <a:xfrm>
              <a:off x="1867" y="3215"/>
              <a:ext cx="1636" cy="988"/>
              <a:chOff x="1867" y="3215"/>
              <a:chExt cx="1636" cy="988"/>
            </a:xfrm>
          </p:grpSpPr>
          <p:sp>
            <p:nvSpPr>
              <p:cNvPr id="46099" name="Freeform 26"/>
              <p:cNvSpPr>
                <a:spLocks/>
              </p:cNvSpPr>
              <p:nvPr/>
            </p:nvSpPr>
            <p:spPr bwMode="auto">
              <a:xfrm>
                <a:off x="2076" y="3411"/>
                <a:ext cx="1427" cy="556"/>
              </a:xfrm>
              <a:custGeom>
                <a:avLst/>
                <a:gdLst>
                  <a:gd name="T0" fmla="*/ 318 w 1427"/>
                  <a:gd name="T1" fmla="*/ 31 h 556"/>
                  <a:gd name="T2" fmla="*/ 48 w 1427"/>
                  <a:gd name="T3" fmla="*/ 148 h 556"/>
                  <a:gd name="T4" fmla="*/ 55 w 1427"/>
                  <a:gd name="T5" fmla="*/ 417 h 556"/>
                  <a:gd name="T6" fmla="*/ 376 w 1427"/>
                  <a:gd name="T7" fmla="*/ 549 h 556"/>
                  <a:gd name="T8" fmla="*/ 704 w 1427"/>
                  <a:gd name="T9" fmla="*/ 461 h 556"/>
                  <a:gd name="T10" fmla="*/ 1039 w 1427"/>
                  <a:gd name="T11" fmla="*/ 447 h 556"/>
                  <a:gd name="T12" fmla="*/ 1236 w 1427"/>
                  <a:gd name="T13" fmla="*/ 454 h 556"/>
                  <a:gd name="T14" fmla="*/ 1404 w 1427"/>
                  <a:gd name="T15" fmla="*/ 250 h 556"/>
                  <a:gd name="T16" fmla="*/ 1098 w 1427"/>
                  <a:gd name="T17" fmla="*/ 24 h 556"/>
                  <a:gd name="T18" fmla="*/ 726 w 1427"/>
                  <a:gd name="T19" fmla="*/ 104 h 556"/>
                  <a:gd name="T20" fmla="*/ 449 w 1427"/>
                  <a:gd name="T21" fmla="*/ 60 h 556"/>
                  <a:gd name="T22" fmla="*/ 318 w 1427"/>
                  <a:gd name="T23" fmla="*/ 31 h 5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7"/>
                  <a:gd name="T37" fmla="*/ 0 h 556"/>
                  <a:gd name="T38" fmla="*/ 1427 w 1427"/>
                  <a:gd name="T39" fmla="*/ 556 h 5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7" h="556">
                    <a:moveTo>
                      <a:pt x="318" y="31"/>
                    </a:moveTo>
                    <a:cubicBezTo>
                      <a:pt x="251" y="46"/>
                      <a:pt x="92" y="84"/>
                      <a:pt x="48" y="148"/>
                    </a:cubicBezTo>
                    <a:cubicBezTo>
                      <a:pt x="4" y="212"/>
                      <a:pt x="0" y="350"/>
                      <a:pt x="55" y="417"/>
                    </a:cubicBezTo>
                    <a:cubicBezTo>
                      <a:pt x="110" y="484"/>
                      <a:pt x="268" y="542"/>
                      <a:pt x="376" y="549"/>
                    </a:cubicBezTo>
                    <a:cubicBezTo>
                      <a:pt x="484" y="556"/>
                      <a:pt x="593" y="478"/>
                      <a:pt x="704" y="461"/>
                    </a:cubicBezTo>
                    <a:cubicBezTo>
                      <a:pt x="815" y="444"/>
                      <a:pt x="950" y="448"/>
                      <a:pt x="1039" y="447"/>
                    </a:cubicBezTo>
                    <a:cubicBezTo>
                      <a:pt x="1128" y="446"/>
                      <a:pt x="1175" y="487"/>
                      <a:pt x="1236" y="454"/>
                    </a:cubicBezTo>
                    <a:cubicBezTo>
                      <a:pt x="1297" y="421"/>
                      <a:pt x="1427" y="322"/>
                      <a:pt x="1404" y="250"/>
                    </a:cubicBezTo>
                    <a:cubicBezTo>
                      <a:pt x="1381" y="178"/>
                      <a:pt x="1211" y="48"/>
                      <a:pt x="1098" y="24"/>
                    </a:cubicBezTo>
                    <a:cubicBezTo>
                      <a:pt x="985" y="0"/>
                      <a:pt x="834" y="98"/>
                      <a:pt x="726" y="104"/>
                    </a:cubicBezTo>
                    <a:cubicBezTo>
                      <a:pt x="618" y="110"/>
                      <a:pt x="516" y="71"/>
                      <a:pt x="449" y="60"/>
                    </a:cubicBezTo>
                    <a:cubicBezTo>
                      <a:pt x="382" y="49"/>
                      <a:pt x="385" y="16"/>
                      <a:pt x="318" y="3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7"/>
              <p:cNvSpPr>
                <a:spLocks noChangeArrowheads="1"/>
              </p:cNvSpPr>
              <p:nvPr/>
            </p:nvSpPr>
            <p:spPr bwMode="auto">
              <a:xfrm>
                <a:off x="2385" y="340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28"/>
              <p:cNvSpPr>
                <a:spLocks noChangeArrowheads="1"/>
              </p:cNvSpPr>
              <p:nvPr/>
            </p:nvSpPr>
            <p:spPr bwMode="auto">
              <a:xfrm>
                <a:off x="2593" y="348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29"/>
              <p:cNvSpPr>
                <a:spLocks noChangeArrowheads="1"/>
              </p:cNvSpPr>
              <p:nvPr/>
            </p:nvSpPr>
            <p:spPr bwMode="auto">
              <a:xfrm>
                <a:off x="2829" y="3493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0"/>
              <p:cNvSpPr>
                <a:spLocks noChangeArrowheads="1"/>
              </p:cNvSpPr>
              <p:nvPr/>
            </p:nvSpPr>
            <p:spPr bwMode="auto">
              <a:xfrm>
                <a:off x="3030" y="34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1"/>
              <p:cNvSpPr>
                <a:spLocks noChangeArrowheads="1"/>
              </p:cNvSpPr>
              <p:nvPr/>
            </p:nvSpPr>
            <p:spPr bwMode="auto">
              <a:xfrm>
                <a:off x="3224" y="34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5" name="Oval 32"/>
              <p:cNvSpPr>
                <a:spLocks noChangeArrowheads="1"/>
              </p:cNvSpPr>
              <p:nvPr/>
            </p:nvSpPr>
            <p:spPr bwMode="auto">
              <a:xfrm>
                <a:off x="3397" y="357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Oval 33"/>
              <p:cNvSpPr>
                <a:spLocks noChangeArrowheads="1"/>
              </p:cNvSpPr>
              <p:nvPr/>
            </p:nvSpPr>
            <p:spPr bwMode="auto">
              <a:xfrm>
                <a:off x="3409" y="374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Oval 34"/>
              <p:cNvSpPr>
                <a:spLocks noChangeArrowheads="1"/>
              </p:cNvSpPr>
              <p:nvPr/>
            </p:nvSpPr>
            <p:spPr bwMode="auto">
              <a:xfrm>
                <a:off x="3246" y="38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8" name="Oval 35"/>
              <p:cNvSpPr>
                <a:spLocks noChangeArrowheads="1"/>
              </p:cNvSpPr>
              <p:nvPr/>
            </p:nvSpPr>
            <p:spPr bwMode="auto">
              <a:xfrm>
                <a:off x="3020" y="38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9" name="Oval 36"/>
              <p:cNvSpPr>
                <a:spLocks noChangeArrowheads="1"/>
              </p:cNvSpPr>
              <p:nvPr/>
            </p:nvSpPr>
            <p:spPr bwMode="auto">
              <a:xfrm>
                <a:off x="2766" y="3857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0" name="Oval 37"/>
              <p:cNvSpPr>
                <a:spLocks noChangeArrowheads="1"/>
              </p:cNvSpPr>
              <p:nvPr/>
            </p:nvSpPr>
            <p:spPr bwMode="auto">
              <a:xfrm>
                <a:off x="2442" y="393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1" name="Oval 38"/>
              <p:cNvSpPr>
                <a:spLocks noChangeArrowheads="1"/>
              </p:cNvSpPr>
              <p:nvPr/>
            </p:nvSpPr>
            <p:spPr bwMode="auto">
              <a:xfrm>
                <a:off x="2237" y="38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2" name="Oval 39"/>
              <p:cNvSpPr>
                <a:spLocks noChangeArrowheads="1"/>
              </p:cNvSpPr>
              <p:nvPr/>
            </p:nvSpPr>
            <p:spPr bwMode="auto">
              <a:xfrm>
                <a:off x="2088" y="37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3" name="Oval 40"/>
              <p:cNvSpPr>
                <a:spLocks noChangeArrowheads="1"/>
              </p:cNvSpPr>
              <p:nvPr/>
            </p:nvSpPr>
            <p:spPr bwMode="auto">
              <a:xfrm>
                <a:off x="2065" y="360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6114" name="Oval 41"/>
              <p:cNvSpPr>
                <a:spLocks noChangeArrowheads="1"/>
              </p:cNvSpPr>
              <p:nvPr/>
            </p:nvSpPr>
            <p:spPr bwMode="auto">
              <a:xfrm>
                <a:off x="2175" y="347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6084" name="Object 4"/>
              <p:cNvGraphicFramePr>
                <a:graphicFrameLocks noChangeAspect="1"/>
              </p:cNvGraphicFramePr>
              <p:nvPr/>
            </p:nvGraphicFramePr>
            <p:xfrm>
              <a:off x="1926" y="3744"/>
              <a:ext cx="190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56" name="Equation" r:id="rId12" imgW="152280" imgH="215640" progId="Equation.3">
                      <p:embed/>
                    </p:oleObj>
                  </mc:Choice>
                  <mc:Fallback>
                    <p:oleObj name="Equation" r:id="rId12" imgW="15228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6" y="3744"/>
                            <a:ext cx="190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5" name="Object 5"/>
              <p:cNvGraphicFramePr>
                <a:graphicFrameLocks noChangeAspect="1"/>
              </p:cNvGraphicFramePr>
              <p:nvPr/>
            </p:nvGraphicFramePr>
            <p:xfrm>
              <a:off x="1867" y="3444"/>
              <a:ext cx="20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57" name="Equation" r:id="rId13" imgW="164880" imgH="228600" progId="Equation.3">
                      <p:embed/>
                    </p:oleObj>
                  </mc:Choice>
                  <mc:Fallback>
                    <p:oleObj name="Equation" r:id="rId13" imgW="1648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" y="3444"/>
                            <a:ext cx="204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6"/>
              <p:cNvGraphicFramePr>
                <a:graphicFrameLocks noChangeAspect="1"/>
              </p:cNvGraphicFramePr>
              <p:nvPr/>
            </p:nvGraphicFramePr>
            <p:xfrm>
              <a:off x="2126" y="3882"/>
              <a:ext cx="206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58" name="Equation" r:id="rId14" imgW="164880" imgH="215640" progId="Equation.3">
                      <p:embed/>
                    </p:oleObj>
                  </mc:Choice>
                  <mc:Fallback>
                    <p:oleObj name="Equation" r:id="rId14" imgW="164880" imgH="2156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6" y="3882"/>
                            <a:ext cx="206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7" name="Object 7"/>
              <p:cNvGraphicFramePr>
                <a:graphicFrameLocks noChangeAspect="1"/>
              </p:cNvGraphicFramePr>
              <p:nvPr/>
            </p:nvGraphicFramePr>
            <p:xfrm>
              <a:off x="1972" y="3215"/>
              <a:ext cx="31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59" name="Equation" r:id="rId16" imgW="253800" imgH="228600" progId="Equation.3">
                      <p:embed/>
                    </p:oleObj>
                  </mc:Choice>
                  <mc:Fallback>
                    <p:oleObj name="Equation" r:id="rId16" imgW="253800" imgH="2286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2" y="3215"/>
                            <a:ext cx="31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2411" y="3920"/>
              <a:ext cx="206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60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" y="3920"/>
                            <a:ext cx="206" cy="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2717" y="3848"/>
              <a:ext cx="206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261" name="Equation" r:id="rId20" imgW="164880" imgH="215640" progId="Equation.3">
                      <p:embed/>
                    </p:oleObj>
                  </mc:Choice>
                  <mc:Fallback>
                    <p:oleObj name="Equation" r:id="rId20" imgW="164880" imgH="2156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3848"/>
                            <a:ext cx="206" cy="2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740416" y="5192713"/>
            <a:ext cx="3348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Work around: 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v</a:t>
            </a:r>
            <a:r>
              <a:rPr lang="en-US" baseline="-25000" dirty="0"/>
              <a:t>1</a:t>
            </a:r>
            <a:r>
              <a:rPr lang="en-US" dirty="0"/>
              <a:t> and solve for rest .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an intermediate node at its position found in (1), solve for rest.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minimization: 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utoUpdateAnimBg="0"/>
      <p:bldP spid="461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544" y="4049721"/>
            <a:ext cx="6207210" cy="1716111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3734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Tracking via deformable contours</a:t>
            </a:r>
          </a:p>
        </p:txBody>
      </p:sp>
      <p:sp>
        <p:nvSpPr>
          <p:cNvPr id="607234" name="Text Box 7"/>
          <p:cNvSpPr txBox="1">
            <a:spLocks noChangeArrowheads="1"/>
          </p:cNvSpPr>
          <p:nvPr/>
        </p:nvSpPr>
        <p:spPr bwMode="auto">
          <a:xfrm>
            <a:off x="811161" y="1201707"/>
            <a:ext cx="7339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Use final contour/model extracted at frame  </a:t>
            </a:r>
            <a:r>
              <a:rPr lang="en-US" sz="2400" i="1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as </a:t>
            </a:r>
            <a:r>
              <a:rPr lang="en-US" sz="2400" dirty="0">
                <a:solidFill>
                  <a:srgbClr val="000000"/>
                </a:solidFill>
              </a:rPr>
              <a:t>an initial solution for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Evolve initial contour to fit exact object boundary at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Repeat, initializing with most recent frame.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986" y="3173408"/>
            <a:ext cx="3468735" cy="34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9"/>
          <p:cNvSpPr txBox="1">
            <a:spLocks noChangeArrowheads="1"/>
          </p:cNvSpPr>
          <p:nvPr/>
        </p:nvSpPr>
        <p:spPr bwMode="auto">
          <a:xfrm>
            <a:off x="1447800" y="4114800"/>
            <a:ext cx="5922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hlinkClick r:id="rId5"/>
              </a:rPr>
              <a:t>Visual Dynamics Group</a:t>
            </a:r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, Dept. Engineering Science, University of Oxford.</a:t>
            </a:r>
          </a:p>
        </p:txBody>
      </p:sp>
      <p:sp>
        <p:nvSpPr>
          <p:cNvPr id="611331" name="Text Box 30"/>
          <p:cNvSpPr txBox="1">
            <a:spLocks noChangeArrowheads="1"/>
          </p:cNvSpPr>
          <p:nvPr/>
        </p:nvSpPr>
        <p:spPr bwMode="auto">
          <a:xfrm>
            <a:off x="2779665" y="4816494"/>
            <a:ext cx="5724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Traffic monitoring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Human-computer interaction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Animation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Surveillance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Computer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assisted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iagnosis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 medical imaging </a:t>
            </a:r>
          </a:p>
        </p:txBody>
      </p:sp>
      <p:sp>
        <p:nvSpPr>
          <p:cNvPr id="611332" name="Text Box 31"/>
          <p:cNvSpPr txBox="1">
            <a:spLocks noChangeArrowheads="1"/>
          </p:cNvSpPr>
          <p:nvPr/>
        </p:nvSpPr>
        <p:spPr bwMode="auto">
          <a:xfrm>
            <a:off x="1103265" y="4816494"/>
            <a:ext cx="1626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Applications:</a:t>
            </a:r>
          </a:p>
        </p:txBody>
      </p:sp>
      <p:pic>
        <p:nvPicPr>
          <p:cNvPr id="9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30240" y="1411658"/>
            <a:ext cx="3359196" cy="2519397"/>
          </a:xfrm>
          <a:prstGeom prst="rect">
            <a:avLst/>
          </a:prstGeom>
        </p:spPr>
      </p:pic>
      <p:pic>
        <p:nvPicPr>
          <p:cNvPr id="10" name="ca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81539" y="1384272"/>
            <a:ext cx="3468735" cy="2601551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93734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Tracking via deformable contours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dirty="0" smtClean="0"/>
              <a:t>3D active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3989404" y="2949643"/>
            <a:ext cx="8229600" cy="250792"/>
          </a:xfrm>
        </p:spPr>
        <p:txBody>
          <a:bodyPr/>
          <a:lstStyle/>
          <a:p>
            <a:r>
              <a:rPr lang="en-US" sz="1400" dirty="0" err="1" smtClean="0"/>
              <a:t>Jörgen</a:t>
            </a:r>
            <a:r>
              <a:rPr lang="en-US" sz="1400" dirty="0" smtClean="0"/>
              <a:t> </a:t>
            </a:r>
            <a:r>
              <a:rPr lang="en-US" sz="1400" dirty="0" err="1" smtClean="0"/>
              <a:t>Ahlberg</a:t>
            </a:r>
            <a:endParaRPr lang="en-US" sz="1400" dirty="0" smtClean="0"/>
          </a:p>
          <a:p>
            <a:r>
              <a:rPr lang="en-US" sz="1400" dirty="0" smtClean="0"/>
              <a:t>http://www.cvl.isy.liu.se/ScOut/Masters/Papers/Ex1708.pdf</a:t>
            </a:r>
            <a:endParaRPr lang="en-US" sz="1400" dirty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055" y="1094702"/>
            <a:ext cx="4915803" cy="55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503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over-smooth the boundary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Cannot follow topological changes of objects</a:t>
            </a:r>
          </a:p>
        </p:txBody>
      </p:sp>
      <p:sp>
        <p:nvSpPr>
          <p:cNvPr id="599048" name="Freeform 1034"/>
          <p:cNvSpPr>
            <a:spLocks/>
          </p:cNvSpPr>
          <p:nvPr/>
        </p:nvSpPr>
        <p:spPr bwMode="auto">
          <a:xfrm>
            <a:off x="930275" y="44418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49" name="Freeform 1036"/>
          <p:cNvSpPr>
            <a:spLocks/>
          </p:cNvSpPr>
          <p:nvPr/>
        </p:nvSpPr>
        <p:spPr bwMode="auto">
          <a:xfrm>
            <a:off x="1419225" y="44481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0" name="Freeform 1037"/>
          <p:cNvSpPr>
            <a:spLocks/>
          </p:cNvSpPr>
          <p:nvPr/>
        </p:nvSpPr>
        <p:spPr bwMode="auto">
          <a:xfrm>
            <a:off x="3673475" y="44291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1" name="Freeform 1038"/>
          <p:cNvSpPr>
            <a:spLocks/>
          </p:cNvSpPr>
          <p:nvPr/>
        </p:nvSpPr>
        <p:spPr bwMode="auto">
          <a:xfrm>
            <a:off x="4378325" y="44354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2" name="Freeform 1039"/>
          <p:cNvSpPr>
            <a:spLocks/>
          </p:cNvSpPr>
          <p:nvPr/>
        </p:nvSpPr>
        <p:spPr bwMode="auto">
          <a:xfrm>
            <a:off x="6505575" y="44545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3" name="Freeform 1040"/>
          <p:cNvSpPr>
            <a:spLocks/>
          </p:cNvSpPr>
          <p:nvPr/>
        </p:nvSpPr>
        <p:spPr bwMode="auto">
          <a:xfrm>
            <a:off x="7553325" y="44608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4" name="AutoShape 1041"/>
          <p:cNvSpPr>
            <a:spLocks noChangeArrowheads="1"/>
          </p:cNvSpPr>
          <p:nvPr/>
        </p:nvSpPr>
        <p:spPr bwMode="auto">
          <a:xfrm>
            <a:off x="2801938" y="4621226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5" name="AutoShape 1042"/>
          <p:cNvSpPr>
            <a:spLocks noChangeArrowheads="1"/>
          </p:cNvSpPr>
          <p:nvPr/>
        </p:nvSpPr>
        <p:spPr bwMode="auto">
          <a:xfrm>
            <a:off x="5637213" y="4649801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6" name="Freeform 1043"/>
          <p:cNvSpPr>
            <a:spLocks/>
          </p:cNvSpPr>
          <p:nvPr/>
        </p:nvSpPr>
        <p:spPr bwMode="auto">
          <a:xfrm>
            <a:off x="928688" y="4414851"/>
            <a:ext cx="1506537" cy="911225"/>
          </a:xfrm>
          <a:custGeom>
            <a:avLst/>
            <a:gdLst>
              <a:gd name="T0" fmla="*/ 2147483647 w 1057"/>
              <a:gd name="T1" fmla="*/ 2147483647 h 638"/>
              <a:gd name="T2" fmla="*/ 2147483647 w 1057"/>
              <a:gd name="T3" fmla="*/ 2147483647 h 638"/>
              <a:gd name="T4" fmla="*/ 2147483647 w 1057"/>
              <a:gd name="T5" fmla="*/ 2147483647 h 638"/>
              <a:gd name="T6" fmla="*/ 2147483647 w 1057"/>
              <a:gd name="T7" fmla="*/ 2147483647 h 638"/>
              <a:gd name="T8" fmla="*/ 2147483647 w 1057"/>
              <a:gd name="T9" fmla="*/ 2147483647 h 638"/>
              <a:gd name="T10" fmla="*/ 2147483647 w 1057"/>
              <a:gd name="T11" fmla="*/ 2147483647 h 638"/>
              <a:gd name="T12" fmla="*/ 2147483647 w 1057"/>
              <a:gd name="T13" fmla="*/ 2147483647 h 638"/>
              <a:gd name="T14" fmla="*/ 2147483647 w 1057"/>
              <a:gd name="T15" fmla="*/ 2147483647 h 638"/>
              <a:gd name="T16" fmla="*/ 2147483647 w 1057"/>
              <a:gd name="T17" fmla="*/ 2147483647 h 638"/>
              <a:gd name="T18" fmla="*/ 2147483647 w 1057"/>
              <a:gd name="T19" fmla="*/ 2147483647 h 638"/>
              <a:gd name="T20" fmla="*/ 2147483647 w 1057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7"/>
              <a:gd name="T34" fmla="*/ 0 h 638"/>
              <a:gd name="T35" fmla="*/ 1057 w 1057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7" h="638">
                <a:moveTo>
                  <a:pt x="18" y="198"/>
                </a:moveTo>
                <a:cubicBezTo>
                  <a:pt x="24" y="159"/>
                  <a:pt x="0" y="116"/>
                  <a:pt x="63" y="85"/>
                </a:cubicBezTo>
                <a:cubicBezTo>
                  <a:pt x="126" y="54"/>
                  <a:pt x="290" y="18"/>
                  <a:pt x="397" y="9"/>
                </a:cubicBezTo>
                <a:cubicBezTo>
                  <a:pt x="504" y="0"/>
                  <a:pt x="615" y="3"/>
                  <a:pt x="708" y="32"/>
                </a:cubicBezTo>
                <a:cubicBezTo>
                  <a:pt x="801" y="61"/>
                  <a:pt x="903" y="125"/>
                  <a:pt x="958" y="183"/>
                </a:cubicBezTo>
                <a:cubicBezTo>
                  <a:pt x="1013" y="241"/>
                  <a:pt x="1057" y="319"/>
                  <a:pt x="1041" y="380"/>
                </a:cubicBezTo>
                <a:cubicBezTo>
                  <a:pt x="1025" y="441"/>
                  <a:pt x="944" y="504"/>
                  <a:pt x="859" y="547"/>
                </a:cubicBezTo>
                <a:cubicBezTo>
                  <a:pt x="774" y="590"/>
                  <a:pt x="649" y="638"/>
                  <a:pt x="533" y="638"/>
                </a:cubicBezTo>
                <a:cubicBezTo>
                  <a:pt x="417" y="638"/>
                  <a:pt x="246" y="600"/>
                  <a:pt x="162" y="547"/>
                </a:cubicBezTo>
                <a:cubicBezTo>
                  <a:pt x="78" y="494"/>
                  <a:pt x="50" y="379"/>
                  <a:pt x="26" y="320"/>
                </a:cubicBezTo>
                <a:cubicBezTo>
                  <a:pt x="2" y="261"/>
                  <a:pt x="12" y="237"/>
                  <a:pt x="18" y="198"/>
                </a:cubicBezTo>
                <a:close/>
              </a:path>
            </a:pathLst>
          </a:custGeom>
          <a:solidFill>
            <a:schemeClr val="folHlink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7" name="Freeform 1044"/>
          <p:cNvSpPr>
            <a:spLocks/>
          </p:cNvSpPr>
          <p:nvPr/>
        </p:nvSpPr>
        <p:spPr bwMode="auto">
          <a:xfrm>
            <a:off x="3692525" y="4433901"/>
            <a:ext cx="1712913" cy="871537"/>
          </a:xfrm>
          <a:custGeom>
            <a:avLst/>
            <a:gdLst>
              <a:gd name="T0" fmla="*/ 2147483647 w 1202"/>
              <a:gd name="T1" fmla="*/ 2147483647 h 610"/>
              <a:gd name="T2" fmla="*/ 2147483647 w 1202"/>
              <a:gd name="T3" fmla="*/ 2147483647 h 610"/>
              <a:gd name="T4" fmla="*/ 2147483647 w 1202"/>
              <a:gd name="T5" fmla="*/ 2147483647 h 610"/>
              <a:gd name="T6" fmla="*/ 2147483647 w 1202"/>
              <a:gd name="T7" fmla="*/ 2147483647 h 610"/>
              <a:gd name="T8" fmla="*/ 2147483647 w 1202"/>
              <a:gd name="T9" fmla="*/ 2147483647 h 610"/>
              <a:gd name="T10" fmla="*/ 2147483647 w 1202"/>
              <a:gd name="T11" fmla="*/ 2147483647 h 610"/>
              <a:gd name="T12" fmla="*/ 2147483647 w 1202"/>
              <a:gd name="T13" fmla="*/ 2147483647 h 610"/>
              <a:gd name="T14" fmla="*/ 2147483647 w 1202"/>
              <a:gd name="T15" fmla="*/ 2147483647 h 610"/>
              <a:gd name="T16" fmla="*/ 2147483647 w 1202"/>
              <a:gd name="T17" fmla="*/ 2147483647 h 610"/>
              <a:gd name="T18" fmla="*/ 2147483647 w 1202"/>
              <a:gd name="T19" fmla="*/ 2147483647 h 610"/>
              <a:gd name="T20" fmla="*/ 2147483647 w 1202"/>
              <a:gd name="T21" fmla="*/ 2147483647 h 610"/>
              <a:gd name="T22" fmla="*/ 2147483647 w 1202"/>
              <a:gd name="T23" fmla="*/ 2147483647 h 610"/>
              <a:gd name="T24" fmla="*/ 2147483647 w 1202"/>
              <a:gd name="T25" fmla="*/ 2147483647 h 610"/>
              <a:gd name="T26" fmla="*/ 2147483647 w 1202"/>
              <a:gd name="T27" fmla="*/ 2147483647 h 610"/>
              <a:gd name="T28" fmla="*/ 2147483647 w 1202"/>
              <a:gd name="T29" fmla="*/ 2147483647 h 610"/>
              <a:gd name="T30" fmla="*/ 2147483647 w 1202"/>
              <a:gd name="T31" fmla="*/ 2147483647 h 610"/>
              <a:gd name="T32" fmla="*/ 2147483647 w 1202"/>
              <a:gd name="T33" fmla="*/ 2147483647 h 610"/>
              <a:gd name="T34" fmla="*/ 2147483647 w 1202"/>
              <a:gd name="T35" fmla="*/ 2147483647 h 610"/>
              <a:gd name="T36" fmla="*/ 2147483647 w 1202"/>
              <a:gd name="T37" fmla="*/ 2147483647 h 6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2"/>
              <a:gd name="T58" fmla="*/ 0 h 610"/>
              <a:gd name="T59" fmla="*/ 1202 w 1202"/>
              <a:gd name="T60" fmla="*/ 610 h 6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2" h="610">
                <a:moveTo>
                  <a:pt x="5" y="183"/>
                </a:moveTo>
                <a:cubicBezTo>
                  <a:pt x="10" y="130"/>
                  <a:pt x="26" y="98"/>
                  <a:pt x="66" y="70"/>
                </a:cubicBezTo>
                <a:cubicBezTo>
                  <a:pt x="106" y="42"/>
                  <a:pt x="179" y="27"/>
                  <a:pt x="247" y="17"/>
                </a:cubicBezTo>
                <a:cubicBezTo>
                  <a:pt x="315" y="7"/>
                  <a:pt x="421" y="0"/>
                  <a:pt x="475" y="9"/>
                </a:cubicBezTo>
                <a:cubicBezTo>
                  <a:pt x="529" y="18"/>
                  <a:pt x="544" y="60"/>
                  <a:pt x="573" y="70"/>
                </a:cubicBezTo>
                <a:cubicBezTo>
                  <a:pt x="602" y="80"/>
                  <a:pt x="620" y="80"/>
                  <a:pt x="649" y="70"/>
                </a:cubicBezTo>
                <a:cubicBezTo>
                  <a:pt x="678" y="60"/>
                  <a:pt x="706" y="12"/>
                  <a:pt x="748" y="9"/>
                </a:cubicBezTo>
                <a:cubicBezTo>
                  <a:pt x="790" y="6"/>
                  <a:pt x="849" y="35"/>
                  <a:pt x="899" y="54"/>
                </a:cubicBezTo>
                <a:cubicBezTo>
                  <a:pt x="949" y="73"/>
                  <a:pt x="1004" y="81"/>
                  <a:pt x="1051" y="123"/>
                </a:cubicBezTo>
                <a:cubicBezTo>
                  <a:pt x="1098" y="165"/>
                  <a:pt x="1162" y="258"/>
                  <a:pt x="1180" y="305"/>
                </a:cubicBezTo>
                <a:cubicBezTo>
                  <a:pt x="1198" y="352"/>
                  <a:pt x="1202" y="363"/>
                  <a:pt x="1157" y="403"/>
                </a:cubicBezTo>
                <a:cubicBezTo>
                  <a:pt x="1112" y="443"/>
                  <a:pt x="987" y="513"/>
                  <a:pt x="907" y="547"/>
                </a:cubicBezTo>
                <a:cubicBezTo>
                  <a:pt x="827" y="581"/>
                  <a:pt x="738" y="606"/>
                  <a:pt x="679" y="608"/>
                </a:cubicBezTo>
                <a:cubicBezTo>
                  <a:pt x="620" y="610"/>
                  <a:pt x="585" y="567"/>
                  <a:pt x="551" y="562"/>
                </a:cubicBezTo>
                <a:cubicBezTo>
                  <a:pt x="517" y="557"/>
                  <a:pt x="512" y="572"/>
                  <a:pt x="475" y="577"/>
                </a:cubicBezTo>
                <a:cubicBezTo>
                  <a:pt x="438" y="582"/>
                  <a:pt x="383" y="602"/>
                  <a:pt x="331" y="593"/>
                </a:cubicBezTo>
                <a:cubicBezTo>
                  <a:pt x="279" y="584"/>
                  <a:pt x="213" y="558"/>
                  <a:pt x="164" y="524"/>
                </a:cubicBezTo>
                <a:cubicBezTo>
                  <a:pt x="115" y="490"/>
                  <a:pt x="63" y="444"/>
                  <a:pt x="35" y="388"/>
                </a:cubicBezTo>
                <a:cubicBezTo>
                  <a:pt x="7" y="332"/>
                  <a:pt x="0" y="236"/>
                  <a:pt x="5" y="18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8" name="Freeform 1045"/>
          <p:cNvSpPr>
            <a:spLocks/>
          </p:cNvSpPr>
          <p:nvPr/>
        </p:nvSpPr>
        <p:spPr bwMode="auto">
          <a:xfrm>
            <a:off x="6527800" y="4451363"/>
            <a:ext cx="2105025" cy="887413"/>
          </a:xfrm>
          <a:custGeom>
            <a:avLst/>
            <a:gdLst>
              <a:gd name="T0" fmla="*/ 2147483647 w 1478"/>
              <a:gd name="T1" fmla="*/ 2147483647 h 621"/>
              <a:gd name="T2" fmla="*/ 2147483647 w 1478"/>
              <a:gd name="T3" fmla="*/ 2147483647 h 621"/>
              <a:gd name="T4" fmla="*/ 2147483647 w 1478"/>
              <a:gd name="T5" fmla="*/ 2147483647 h 621"/>
              <a:gd name="T6" fmla="*/ 2147483647 w 1478"/>
              <a:gd name="T7" fmla="*/ 2147483647 h 621"/>
              <a:gd name="T8" fmla="*/ 2147483647 w 1478"/>
              <a:gd name="T9" fmla="*/ 2147483647 h 621"/>
              <a:gd name="T10" fmla="*/ 2147483647 w 1478"/>
              <a:gd name="T11" fmla="*/ 2147483647 h 621"/>
              <a:gd name="T12" fmla="*/ 2147483647 w 1478"/>
              <a:gd name="T13" fmla="*/ 2147483647 h 621"/>
              <a:gd name="T14" fmla="*/ 2147483647 w 1478"/>
              <a:gd name="T15" fmla="*/ 2147483647 h 621"/>
              <a:gd name="T16" fmla="*/ 2147483647 w 1478"/>
              <a:gd name="T17" fmla="*/ 2147483647 h 621"/>
              <a:gd name="T18" fmla="*/ 2147483647 w 1478"/>
              <a:gd name="T19" fmla="*/ 2147483647 h 621"/>
              <a:gd name="T20" fmla="*/ 2147483647 w 1478"/>
              <a:gd name="T21" fmla="*/ 2147483647 h 621"/>
              <a:gd name="T22" fmla="*/ 2147483647 w 1478"/>
              <a:gd name="T23" fmla="*/ 2147483647 h 621"/>
              <a:gd name="T24" fmla="*/ 2147483647 w 1478"/>
              <a:gd name="T25" fmla="*/ 2147483647 h 621"/>
              <a:gd name="T26" fmla="*/ 2147483647 w 1478"/>
              <a:gd name="T27" fmla="*/ 2147483647 h 621"/>
              <a:gd name="T28" fmla="*/ 2147483647 w 1478"/>
              <a:gd name="T29" fmla="*/ 2147483647 h 621"/>
              <a:gd name="T30" fmla="*/ 2147483647 w 1478"/>
              <a:gd name="T31" fmla="*/ 2147483647 h 621"/>
              <a:gd name="T32" fmla="*/ 2147483647 w 1478"/>
              <a:gd name="T33" fmla="*/ 2147483647 h 621"/>
              <a:gd name="T34" fmla="*/ 2147483647 w 1478"/>
              <a:gd name="T35" fmla="*/ 2147483647 h 621"/>
              <a:gd name="T36" fmla="*/ 2147483647 w 1478"/>
              <a:gd name="T37" fmla="*/ 2147483647 h 621"/>
              <a:gd name="T38" fmla="*/ 2147483647 w 1478"/>
              <a:gd name="T39" fmla="*/ 2147483647 h 621"/>
              <a:gd name="T40" fmla="*/ 2147483647 w 1478"/>
              <a:gd name="T41" fmla="*/ 2147483647 h 621"/>
              <a:gd name="T42" fmla="*/ 2147483647 w 1478"/>
              <a:gd name="T43" fmla="*/ 2147483647 h 621"/>
              <a:gd name="T44" fmla="*/ 2147483647 w 1478"/>
              <a:gd name="T45" fmla="*/ 2147483647 h 621"/>
              <a:gd name="T46" fmla="*/ 2147483647 w 1478"/>
              <a:gd name="T47" fmla="*/ 2147483647 h 621"/>
              <a:gd name="T48" fmla="*/ 2147483647 w 1478"/>
              <a:gd name="T49" fmla="*/ 2147483647 h 621"/>
              <a:gd name="T50" fmla="*/ 2147483647 w 1478"/>
              <a:gd name="T51" fmla="*/ 2147483647 h 6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78"/>
              <a:gd name="T79" fmla="*/ 0 h 621"/>
              <a:gd name="T80" fmla="*/ 1478 w 1478"/>
              <a:gd name="T81" fmla="*/ 621 h 6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78" h="621">
                <a:moveTo>
                  <a:pt x="16" y="135"/>
                </a:moveTo>
                <a:cubicBezTo>
                  <a:pt x="32" y="87"/>
                  <a:pt x="68" y="80"/>
                  <a:pt x="122" y="60"/>
                </a:cubicBezTo>
                <a:cubicBezTo>
                  <a:pt x="176" y="40"/>
                  <a:pt x="279" y="22"/>
                  <a:pt x="342" y="14"/>
                </a:cubicBezTo>
                <a:cubicBezTo>
                  <a:pt x="405" y="6"/>
                  <a:pt x="459" y="0"/>
                  <a:pt x="501" y="14"/>
                </a:cubicBezTo>
                <a:cubicBezTo>
                  <a:pt x="543" y="28"/>
                  <a:pt x="560" y="77"/>
                  <a:pt x="592" y="97"/>
                </a:cubicBezTo>
                <a:cubicBezTo>
                  <a:pt x="624" y="117"/>
                  <a:pt x="643" y="131"/>
                  <a:pt x="691" y="135"/>
                </a:cubicBezTo>
                <a:cubicBezTo>
                  <a:pt x="739" y="139"/>
                  <a:pt x="836" y="132"/>
                  <a:pt x="880" y="120"/>
                </a:cubicBezTo>
                <a:cubicBezTo>
                  <a:pt x="924" y="108"/>
                  <a:pt x="931" y="78"/>
                  <a:pt x="956" y="60"/>
                </a:cubicBezTo>
                <a:cubicBezTo>
                  <a:pt x="981" y="42"/>
                  <a:pt x="995" y="15"/>
                  <a:pt x="1032" y="14"/>
                </a:cubicBezTo>
                <a:cubicBezTo>
                  <a:pt x="1069" y="13"/>
                  <a:pt x="1127" y="33"/>
                  <a:pt x="1176" y="52"/>
                </a:cubicBezTo>
                <a:cubicBezTo>
                  <a:pt x="1225" y="71"/>
                  <a:pt x="1288" y="98"/>
                  <a:pt x="1327" y="128"/>
                </a:cubicBezTo>
                <a:cubicBezTo>
                  <a:pt x="1366" y="158"/>
                  <a:pt x="1388" y="190"/>
                  <a:pt x="1411" y="234"/>
                </a:cubicBezTo>
                <a:cubicBezTo>
                  <a:pt x="1434" y="278"/>
                  <a:pt x="1478" y="350"/>
                  <a:pt x="1464" y="393"/>
                </a:cubicBezTo>
                <a:cubicBezTo>
                  <a:pt x="1450" y="436"/>
                  <a:pt x="1386" y="460"/>
                  <a:pt x="1327" y="492"/>
                </a:cubicBezTo>
                <a:cubicBezTo>
                  <a:pt x="1268" y="524"/>
                  <a:pt x="1171" y="562"/>
                  <a:pt x="1107" y="583"/>
                </a:cubicBezTo>
                <a:cubicBezTo>
                  <a:pt x="1043" y="604"/>
                  <a:pt x="985" y="621"/>
                  <a:pt x="941" y="620"/>
                </a:cubicBezTo>
                <a:cubicBezTo>
                  <a:pt x="897" y="619"/>
                  <a:pt x="872" y="603"/>
                  <a:pt x="842" y="575"/>
                </a:cubicBezTo>
                <a:cubicBezTo>
                  <a:pt x="812" y="547"/>
                  <a:pt x="789" y="488"/>
                  <a:pt x="759" y="454"/>
                </a:cubicBezTo>
                <a:cubicBezTo>
                  <a:pt x="729" y="420"/>
                  <a:pt x="695" y="372"/>
                  <a:pt x="660" y="370"/>
                </a:cubicBezTo>
                <a:cubicBezTo>
                  <a:pt x="625" y="368"/>
                  <a:pt x="572" y="414"/>
                  <a:pt x="547" y="439"/>
                </a:cubicBezTo>
                <a:cubicBezTo>
                  <a:pt x="522" y="464"/>
                  <a:pt x="527" y="498"/>
                  <a:pt x="509" y="522"/>
                </a:cubicBezTo>
                <a:cubicBezTo>
                  <a:pt x="491" y="546"/>
                  <a:pt x="485" y="576"/>
                  <a:pt x="440" y="583"/>
                </a:cubicBezTo>
                <a:cubicBezTo>
                  <a:pt x="395" y="590"/>
                  <a:pt x="290" y="585"/>
                  <a:pt x="236" y="567"/>
                </a:cubicBezTo>
                <a:cubicBezTo>
                  <a:pt x="182" y="549"/>
                  <a:pt x="150" y="512"/>
                  <a:pt x="115" y="476"/>
                </a:cubicBezTo>
                <a:cubicBezTo>
                  <a:pt x="80" y="440"/>
                  <a:pt x="42" y="403"/>
                  <a:pt x="24" y="348"/>
                </a:cubicBezTo>
                <a:cubicBezTo>
                  <a:pt x="6" y="293"/>
                  <a:pt x="0" y="183"/>
                  <a:pt x="16" y="13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532" y="2333610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750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0227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26"/>
          <p:cNvSpPr txBox="1">
            <a:spLocks noChangeArrowheads="1"/>
          </p:cNvSpPr>
          <p:nvPr/>
        </p:nvSpPr>
        <p:spPr bwMode="auto">
          <a:xfrm>
            <a:off x="457200" y="698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274733"/>
            <a:ext cx="8470900" cy="161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External energy: snake does not really “see” object boundaries in the image unless it gets very close to it.</a:t>
            </a:r>
          </a:p>
        </p:txBody>
      </p:sp>
      <p:pic>
        <p:nvPicPr>
          <p:cNvPr id="589832" name="Picture 1032" descr="snak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2347871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055"/>
          <p:cNvGrpSpPr>
            <a:grpSpLocks/>
          </p:cNvGrpSpPr>
          <p:nvPr/>
        </p:nvGrpSpPr>
        <p:grpSpPr bwMode="auto">
          <a:xfrm>
            <a:off x="1123950" y="2354221"/>
            <a:ext cx="3135313" cy="3044825"/>
            <a:chOff x="708" y="2032"/>
            <a:chExt cx="1975" cy="1918"/>
          </a:xfrm>
        </p:grpSpPr>
        <p:sp>
          <p:nvSpPr>
            <p:cNvPr id="48154" name="Rectangle 1033"/>
            <p:cNvSpPr>
              <a:spLocks noChangeArrowheads="1"/>
            </p:cNvSpPr>
            <p:nvPr/>
          </p:nvSpPr>
          <p:spPr bwMode="auto">
            <a:xfrm>
              <a:off x="708" y="2032"/>
              <a:ext cx="1975" cy="19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Freeform 1034"/>
            <p:cNvSpPr>
              <a:spLocks/>
            </p:cNvSpPr>
            <p:nvPr/>
          </p:nvSpPr>
          <p:spPr bwMode="auto">
            <a:xfrm>
              <a:off x="1126" y="2479"/>
              <a:ext cx="1085" cy="985"/>
            </a:xfrm>
            <a:custGeom>
              <a:avLst/>
              <a:gdLst>
                <a:gd name="T0" fmla="*/ 10 w 1077"/>
                <a:gd name="T1" fmla="*/ 375 h 993"/>
                <a:gd name="T2" fmla="*/ 51 w 1077"/>
                <a:gd name="T3" fmla="*/ 624 h 993"/>
                <a:gd name="T4" fmla="*/ 202 w 1077"/>
                <a:gd name="T5" fmla="*/ 849 h 993"/>
                <a:gd name="T6" fmla="*/ 373 w 1077"/>
                <a:gd name="T7" fmla="*/ 953 h 993"/>
                <a:gd name="T8" fmla="*/ 659 w 1077"/>
                <a:gd name="T9" fmla="*/ 944 h 993"/>
                <a:gd name="T10" fmla="*/ 843 w 1077"/>
                <a:gd name="T11" fmla="*/ 882 h 993"/>
                <a:gd name="T12" fmla="*/ 1029 w 1077"/>
                <a:gd name="T13" fmla="*/ 679 h 993"/>
                <a:gd name="T14" fmla="*/ 1087 w 1077"/>
                <a:gd name="T15" fmla="*/ 438 h 993"/>
                <a:gd name="T16" fmla="*/ 1087 w 1077"/>
                <a:gd name="T17" fmla="*/ 222 h 993"/>
                <a:gd name="T18" fmla="*/ 1002 w 1077"/>
                <a:gd name="T19" fmla="*/ 69 h 993"/>
                <a:gd name="T20" fmla="*/ 843 w 1077"/>
                <a:gd name="T21" fmla="*/ 22 h 993"/>
                <a:gd name="T22" fmla="*/ 683 w 1077"/>
                <a:gd name="T23" fmla="*/ 77 h 993"/>
                <a:gd name="T24" fmla="*/ 650 w 1077"/>
                <a:gd name="T25" fmla="*/ 197 h 993"/>
                <a:gd name="T26" fmla="*/ 650 w 1077"/>
                <a:gd name="T27" fmla="*/ 455 h 993"/>
                <a:gd name="T28" fmla="*/ 557 w 1077"/>
                <a:gd name="T29" fmla="*/ 529 h 993"/>
                <a:gd name="T30" fmla="*/ 455 w 1077"/>
                <a:gd name="T31" fmla="*/ 487 h 993"/>
                <a:gd name="T32" fmla="*/ 430 w 1077"/>
                <a:gd name="T33" fmla="*/ 288 h 993"/>
                <a:gd name="T34" fmla="*/ 430 w 1077"/>
                <a:gd name="T35" fmla="*/ 143 h 993"/>
                <a:gd name="T36" fmla="*/ 337 w 1077"/>
                <a:gd name="T37" fmla="*/ 30 h 993"/>
                <a:gd name="T38" fmla="*/ 186 w 1077"/>
                <a:gd name="T39" fmla="*/ 14 h 993"/>
                <a:gd name="T40" fmla="*/ 71 w 1077"/>
                <a:gd name="T41" fmla="*/ 110 h 993"/>
                <a:gd name="T42" fmla="*/ 10 w 1077"/>
                <a:gd name="T43" fmla="*/ 238 h 993"/>
                <a:gd name="T44" fmla="*/ 10 w 1077"/>
                <a:gd name="T45" fmla="*/ 375 h 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993"/>
                <a:gd name="T71" fmla="*/ 1077 w 1077"/>
                <a:gd name="T72" fmla="*/ 993 h 9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993">
                  <a:moveTo>
                    <a:pt x="10" y="384"/>
                  </a:moveTo>
                  <a:cubicBezTo>
                    <a:pt x="17" y="450"/>
                    <a:pt x="20" y="558"/>
                    <a:pt x="51" y="639"/>
                  </a:cubicBezTo>
                  <a:cubicBezTo>
                    <a:pt x="82" y="720"/>
                    <a:pt x="147" y="814"/>
                    <a:pt x="199" y="870"/>
                  </a:cubicBezTo>
                  <a:cubicBezTo>
                    <a:pt x="251" y="926"/>
                    <a:pt x="290" y="961"/>
                    <a:pt x="364" y="977"/>
                  </a:cubicBezTo>
                  <a:cubicBezTo>
                    <a:pt x="438" y="993"/>
                    <a:pt x="567" y="980"/>
                    <a:pt x="644" y="968"/>
                  </a:cubicBezTo>
                  <a:cubicBezTo>
                    <a:pt x="721" y="956"/>
                    <a:pt x="765" y="948"/>
                    <a:pt x="825" y="903"/>
                  </a:cubicBezTo>
                  <a:cubicBezTo>
                    <a:pt x="885" y="858"/>
                    <a:pt x="966" y="772"/>
                    <a:pt x="1006" y="697"/>
                  </a:cubicBezTo>
                  <a:cubicBezTo>
                    <a:pt x="1046" y="622"/>
                    <a:pt x="1054" y="528"/>
                    <a:pt x="1063" y="450"/>
                  </a:cubicBezTo>
                  <a:cubicBezTo>
                    <a:pt x="1072" y="372"/>
                    <a:pt x="1077" y="291"/>
                    <a:pt x="1063" y="228"/>
                  </a:cubicBezTo>
                  <a:cubicBezTo>
                    <a:pt x="1049" y="165"/>
                    <a:pt x="1021" y="106"/>
                    <a:pt x="981" y="72"/>
                  </a:cubicBezTo>
                  <a:cubicBezTo>
                    <a:pt x="941" y="38"/>
                    <a:pt x="877" y="21"/>
                    <a:pt x="825" y="22"/>
                  </a:cubicBezTo>
                  <a:cubicBezTo>
                    <a:pt x="773" y="23"/>
                    <a:pt x="700" y="50"/>
                    <a:pt x="668" y="80"/>
                  </a:cubicBezTo>
                  <a:cubicBezTo>
                    <a:pt x="636" y="110"/>
                    <a:pt x="640" y="139"/>
                    <a:pt x="635" y="203"/>
                  </a:cubicBezTo>
                  <a:cubicBezTo>
                    <a:pt x="630" y="267"/>
                    <a:pt x="650" y="411"/>
                    <a:pt x="635" y="467"/>
                  </a:cubicBezTo>
                  <a:cubicBezTo>
                    <a:pt x="620" y="523"/>
                    <a:pt x="576" y="536"/>
                    <a:pt x="545" y="541"/>
                  </a:cubicBezTo>
                  <a:cubicBezTo>
                    <a:pt x="514" y="546"/>
                    <a:pt x="467" y="540"/>
                    <a:pt x="446" y="499"/>
                  </a:cubicBezTo>
                  <a:cubicBezTo>
                    <a:pt x="425" y="458"/>
                    <a:pt x="425" y="353"/>
                    <a:pt x="421" y="294"/>
                  </a:cubicBezTo>
                  <a:cubicBezTo>
                    <a:pt x="417" y="235"/>
                    <a:pt x="436" y="190"/>
                    <a:pt x="421" y="146"/>
                  </a:cubicBezTo>
                  <a:cubicBezTo>
                    <a:pt x="406" y="102"/>
                    <a:pt x="371" y="52"/>
                    <a:pt x="331" y="30"/>
                  </a:cubicBezTo>
                  <a:cubicBezTo>
                    <a:pt x="291" y="8"/>
                    <a:pt x="227" y="0"/>
                    <a:pt x="183" y="14"/>
                  </a:cubicBezTo>
                  <a:cubicBezTo>
                    <a:pt x="139" y="28"/>
                    <a:pt x="97" y="75"/>
                    <a:pt x="68" y="113"/>
                  </a:cubicBezTo>
                  <a:cubicBezTo>
                    <a:pt x="39" y="151"/>
                    <a:pt x="20" y="192"/>
                    <a:pt x="10" y="244"/>
                  </a:cubicBezTo>
                  <a:cubicBezTo>
                    <a:pt x="0" y="296"/>
                    <a:pt x="3" y="318"/>
                    <a:pt x="10" y="38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35" name="Group 1054"/>
          <p:cNvGrpSpPr>
            <a:grpSpLocks/>
          </p:cNvGrpSpPr>
          <p:nvPr/>
        </p:nvGrpSpPr>
        <p:grpSpPr bwMode="auto">
          <a:xfrm>
            <a:off x="1374775" y="2878096"/>
            <a:ext cx="3668713" cy="3244850"/>
            <a:chOff x="858" y="2362"/>
            <a:chExt cx="2311" cy="2044"/>
          </a:xfrm>
        </p:grpSpPr>
        <p:grpSp>
          <p:nvGrpSpPr>
            <p:cNvPr id="48136" name="Group 1047"/>
            <p:cNvGrpSpPr>
              <a:grpSpLocks/>
            </p:cNvGrpSpPr>
            <p:nvPr/>
          </p:nvGrpSpPr>
          <p:grpSpPr bwMode="auto">
            <a:xfrm>
              <a:off x="1037" y="2362"/>
              <a:ext cx="1270" cy="1202"/>
              <a:chOff x="1037" y="2362"/>
              <a:chExt cx="1270" cy="1202"/>
            </a:xfrm>
          </p:grpSpPr>
          <p:sp>
            <p:nvSpPr>
              <p:cNvPr id="48142" name="Line 1035"/>
              <p:cNvSpPr>
                <a:spLocks noChangeShapeType="1"/>
              </p:cNvSpPr>
              <p:nvPr/>
            </p:nvSpPr>
            <p:spPr bwMode="auto">
              <a:xfrm flipV="1">
                <a:off x="1366" y="2362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Line 1036"/>
              <p:cNvSpPr>
                <a:spLocks noChangeShapeType="1"/>
              </p:cNvSpPr>
              <p:nvPr/>
            </p:nvSpPr>
            <p:spPr bwMode="auto">
              <a:xfrm flipH="1" flipV="1">
                <a:off x="1050" y="2598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1037"/>
              <p:cNvSpPr>
                <a:spLocks noChangeShapeType="1"/>
              </p:cNvSpPr>
              <p:nvPr/>
            </p:nvSpPr>
            <p:spPr bwMode="auto">
              <a:xfrm flipV="1">
                <a:off x="1558" y="2653"/>
                <a:ext cx="99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Line 1038"/>
              <p:cNvSpPr>
                <a:spLocks noChangeShapeType="1"/>
              </p:cNvSpPr>
              <p:nvPr/>
            </p:nvSpPr>
            <p:spPr bwMode="auto">
              <a:xfrm flipV="1">
                <a:off x="1662" y="291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Line 1039"/>
              <p:cNvSpPr>
                <a:spLocks noChangeShapeType="1"/>
              </p:cNvSpPr>
              <p:nvPr/>
            </p:nvSpPr>
            <p:spPr bwMode="auto">
              <a:xfrm flipH="1" flipV="1">
                <a:off x="1668" y="2515"/>
                <a:ext cx="98" cy="7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Line 1040"/>
              <p:cNvSpPr>
                <a:spLocks noChangeShapeType="1"/>
              </p:cNvSpPr>
              <p:nvPr/>
            </p:nvSpPr>
            <p:spPr bwMode="auto">
              <a:xfrm flipH="1" flipV="1">
                <a:off x="1656" y="2784"/>
                <a:ext cx="125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Line 1041"/>
              <p:cNvSpPr>
                <a:spLocks noChangeShapeType="1"/>
              </p:cNvSpPr>
              <p:nvPr/>
            </p:nvSpPr>
            <p:spPr bwMode="auto">
              <a:xfrm flipH="1">
                <a:off x="1670" y="3465"/>
                <a:ext cx="8" cy="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042"/>
              <p:cNvSpPr>
                <a:spLocks noChangeShapeType="1"/>
              </p:cNvSpPr>
              <p:nvPr/>
            </p:nvSpPr>
            <p:spPr bwMode="auto">
              <a:xfrm flipV="1">
                <a:off x="1964" y="237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Line 1043"/>
              <p:cNvSpPr>
                <a:spLocks noChangeShapeType="1"/>
              </p:cNvSpPr>
              <p:nvPr/>
            </p:nvSpPr>
            <p:spPr bwMode="auto">
              <a:xfrm flipH="1">
                <a:off x="1254" y="3335"/>
                <a:ext cx="74" cy="9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1044"/>
              <p:cNvSpPr>
                <a:spLocks noChangeShapeType="1"/>
              </p:cNvSpPr>
              <p:nvPr/>
            </p:nvSpPr>
            <p:spPr bwMode="auto">
              <a:xfrm flipH="1">
                <a:off x="1037" y="3020"/>
                <a:ext cx="107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Line 1045"/>
              <p:cNvSpPr>
                <a:spLocks noChangeShapeType="1"/>
              </p:cNvSpPr>
              <p:nvPr/>
            </p:nvSpPr>
            <p:spPr bwMode="auto">
              <a:xfrm>
                <a:off x="1997" y="3322"/>
                <a:ext cx="82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046"/>
              <p:cNvSpPr>
                <a:spLocks noChangeShapeType="1"/>
              </p:cNvSpPr>
              <p:nvPr/>
            </p:nvSpPr>
            <p:spPr bwMode="auto">
              <a:xfrm>
                <a:off x="2208" y="2924"/>
                <a:ext cx="99" cy="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1053"/>
            <p:cNvGrpSpPr>
              <a:grpSpLocks/>
            </p:cNvGrpSpPr>
            <p:nvPr/>
          </p:nvGrpSpPr>
          <p:grpSpPr bwMode="auto">
            <a:xfrm>
              <a:off x="858" y="3428"/>
              <a:ext cx="2311" cy="978"/>
              <a:chOff x="858" y="3428"/>
              <a:chExt cx="2311" cy="978"/>
            </a:xfrm>
          </p:grpSpPr>
          <p:sp>
            <p:nvSpPr>
              <p:cNvPr id="48138" name="Line 1049"/>
              <p:cNvSpPr>
                <a:spLocks noChangeShapeType="1"/>
              </p:cNvSpPr>
              <p:nvPr/>
            </p:nvSpPr>
            <p:spPr bwMode="auto">
              <a:xfrm flipH="1" flipV="1">
                <a:off x="1324" y="3448"/>
                <a:ext cx="62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39" name="Group 1052"/>
              <p:cNvGrpSpPr>
                <a:grpSpLocks/>
              </p:cNvGrpSpPr>
              <p:nvPr/>
            </p:nvGrpSpPr>
            <p:grpSpPr bwMode="auto">
              <a:xfrm>
                <a:off x="858" y="4031"/>
                <a:ext cx="2311" cy="375"/>
                <a:chOff x="378" y="4047"/>
                <a:chExt cx="2311" cy="375"/>
              </a:xfrm>
            </p:grpSpPr>
            <p:sp>
              <p:nvSpPr>
                <p:cNvPr id="4814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78" y="4056"/>
                  <a:ext cx="231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image gradients</a:t>
                  </a:r>
                </a:p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are large only directly on the boundary</a:t>
                  </a: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1383" y="4047"/>
                <a:ext cx="254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47" name="Equation" r:id="rId5" imgW="215640" imgH="177480" progId="Equation.3">
                        <p:embed/>
                      </p:oleObj>
                    </mc:Choice>
                    <mc:Fallback>
                      <p:oleObj name="Equation" r:id="rId5" imgW="215640" imgH="17748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4047"/>
                              <a:ext cx="254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8140" name="Line 1051"/>
              <p:cNvSpPr>
                <a:spLocks noChangeShapeType="1"/>
              </p:cNvSpPr>
              <p:nvPr/>
            </p:nvSpPr>
            <p:spPr bwMode="auto">
              <a:xfrm flipV="1">
                <a:off x="1955" y="3428"/>
                <a:ext cx="4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26"/>
          <p:cNvPicPr>
            <a:picLocks noChangeAspect="1" noChangeArrowheads="1"/>
          </p:cNvPicPr>
          <p:nvPr/>
        </p:nvPicPr>
        <p:blipFill>
          <a:blip r:embed="rId4"/>
          <a:srcRect b="22198"/>
          <a:stretch>
            <a:fillRect/>
          </a:stretch>
        </p:blipFill>
        <p:spPr bwMode="auto">
          <a:xfrm>
            <a:off x="2209800" y="12954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27"/>
          <p:cNvPicPr>
            <a:picLocks noChangeAspect="1" noChangeArrowheads="1"/>
          </p:cNvPicPr>
          <p:nvPr/>
        </p:nvPicPr>
        <p:blipFill>
          <a:blip r:embed="rId5"/>
          <a:srcRect t="43298"/>
          <a:stretch>
            <a:fillRect/>
          </a:stretch>
        </p:blipFill>
        <p:spPr bwMode="auto">
          <a:xfrm>
            <a:off x="168275" y="3352800"/>
            <a:ext cx="242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28"/>
          <p:cNvPicPr>
            <a:picLocks noChangeAspect="1" noChangeArrowheads="1"/>
          </p:cNvPicPr>
          <p:nvPr/>
        </p:nvPicPr>
        <p:blipFill>
          <a:blip r:embed="rId6"/>
          <a:srcRect l="35001" t="21381" r="50000" b="63628"/>
          <a:stretch>
            <a:fillRect/>
          </a:stretch>
        </p:blipFill>
        <p:spPr bwMode="auto">
          <a:xfrm>
            <a:off x="2667000" y="3276600"/>
            <a:ext cx="31734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2" name="TextBox 6"/>
          <p:cNvSpPr txBox="1">
            <a:spLocks noChangeArrowheads="1"/>
          </p:cNvSpPr>
          <p:nvPr/>
        </p:nvSpPr>
        <p:spPr bwMode="auto">
          <a:xfrm>
            <a:off x="5867400" y="1066800"/>
            <a:ext cx="3352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cs typeface="Arial" charset="0"/>
              </a:rPr>
              <a:t>Given a model of interest, we can overcome some of the missing and noisy edges using </a:t>
            </a:r>
            <a:r>
              <a:rPr lang="en-US" sz="2400" b="1">
                <a:cs typeface="Arial" charset="0"/>
              </a:rPr>
              <a:t>fitting</a:t>
            </a:r>
            <a:r>
              <a:rPr lang="en-US" sz="2400">
                <a:cs typeface="Arial" charset="0"/>
              </a:rPr>
              <a:t> techniques.  </a:t>
            </a:r>
          </a:p>
          <a:p>
            <a:endParaRPr lang="en-US" sz="2400">
              <a:cs typeface="Arial" charset="0"/>
            </a:endParaRPr>
          </a:p>
          <a:p>
            <a:r>
              <a:rPr lang="en-US" sz="2400">
                <a:cs typeface="Arial" charset="0"/>
              </a:rPr>
              <a:t>With voting methods like the </a:t>
            </a:r>
            <a:r>
              <a:rPr lang="en-US" sz="2400" b="1">
                <a:cs typeface="Arial" charset="0"/>
              </a:rPr>
              <a:t>Hough transform</a:t>
            </a:r>
            <a:r>
              <a:rPr lang="en-US" sz="2400">
                <a:cs typeface="Arial" charset="0"/>
              </a:rPr>
              <a:t>, detected points vote on possible model parameters.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smtClean="0">
                <a:latin typeface="Arial" charset="0"/>
                <a:cs typeface="Arial" charset="0"/>
              </a:rPr>
              <a:t>Fitting: Edges vs. boundaries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Distance transform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20"/>
            <a:ext cx="8229600" cy="4525963"/>
          </a:xfrm>
        </p:spPr>
        <p:txBody>
          <a:bodyPr/>
          <a:lstStyle/>
          <a:p>
            <a:r>
              <a:rPr lang="en-US" sz="2400" dirty="0" smtClean="0"/>
              <a:t>External image can instead be taken from the </a:t>
            </a:r>
            <a:r>
              <a:rPr lang="en-US" sz="2400" b="1" dirty="0" smtClean="0"/>
              <a:t>distance transform </a:t>
            </a:r>
            <a:r>
              <a:rPr lang="en-US" sz="2400" dirty="0" smtClean="0"/>
              <a:t>of the edge image. </a:t>
            </a:r>
          </a:p>
        </p:txBody>
      </p:sp>
      <p:pic>
        <p:nvPicPr>
          <p:cNvPr id="694287" name="Picture 15" descr="edge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4813272"/>
            <a:ext cx="2081241" cy="1764530"/>
          </a:xfrm>
          <a:prstGeom prst="rect">
            <a:avLst/>
          </a:prstGeom>
          <a:noFill/>
        </p:spPr>
      </p:pic>
      <p:pic>
        <p:nvPicPr>
          <p:cNvPr id="10" name="Picture 9" descr="mouse_dist_transform_color.jpg"/>
          <p:cNvPicPr>
            <a:picLocks noChangeAspect="1"/>
          </p:cNvPicPr>
          <p:nvPr/>
        </p:nvPicPr>
        <p:blipFill>
          <a:blip r:embed="rId4"/>
          <a:srcRect l="26807" t="5269" r="22260" b="9105"/>
          <a:stretch>
            <a:fillRect/>
          </a:stretch>
        </p:blipFill>
        <p:spPr>
          <a:xfrm>
            <a:off x="6215085" y="2260584"/>
            <a:ext cx="2348067" cy="2008215"/>
          </a:xfrm>
          <a:prstGeom prst="rect">
            <a:avLst/>
          </a:prstGeom>
        </p:spPr>
      </p:pic>
      <p:pic>
        <p:nvPicPr>
          <p:cNvPr id="11" name="Picture 10" descr="m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57" y="2332053"/>
            <a:ext cx="2224454" cy="1885950"/>
          </a:xfrm>
          <a:prstGeom prst="rect">
            <a:avLst/>
          </a:prstGeom>
        </p:spPr>
      </p:pic>
      <p:pic>
        <p:nvPicPr>
          <p:cNvPr id="12" name="Picture 11" descr="mousegradien__color.jpg"/>
          <p:cNvPicPr>
            <a:picLocks noChangeAspect="1"/>
          </p:cNvPicPr>
          <p:nvPr/>
        </p:nvPicPr>
        <p:blipFill>
          <a:blip r:embed="rId6"/>
          <a:srcRect l="26544" t="6529" r="22523" b="11798"/>
          <a:stretch>
            <a:fillRect/>
          </a:stretch>
        </p:blipFill>
        <p:spPr>
          <a:xfrm>
            <a:off x="3330558" y="2297097"/>
            <a:ext cx="2348067" cy="1915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057" y="4232286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6610" y="4268799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-gradient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5546" y="4268799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4506" y="6488668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6468" y="5099627"/>
            <a:ext cx="332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at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tells how far that position is from the nearest edge point (or other binary mage structure) 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091397" y="4852213"/>
            <a:ext cx="58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9494" y="6459579"/>
            <a:ext cx="31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&gt;&gt; help </a:t>
            </a:r>
            <a:r>
              <a:rPr lang="en-US" b="1" dirty="0" err="1" smtClean="0">
                <a:latin typeface="Courier" pitchFamily="49" charset="0"/>
              </a:rPr>
              <a:t>bwdist</a:t>
            </a:r>
            <a:endParaRPr lang="en-US" b="1" dirty="0">
              <a:latin typeface="Courier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0" y="142830"/>
            <a:ext cx="8971029" cy="1143000"/>
          </a:xfrm>
        </p:spPr>
        <p:txBody>
          <a:bodyPr/>
          <a:lstStyle/>
          <a:p>
            <a:r>
              <a:rPr lang="en-US" sz="4000" dirty="0" smtClean="0"/>
              <a:t>Deformable contours: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Deformable shapes and active contours are useful for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Segmentation: fit or “snap” to boundary in image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Tracking: previous frame’s estimate serves to initialize the next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Fitting active contours: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Define terms to encourage certain shapes, smoothness, low curvature, push/pulls,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weights to control relative influence of each component cost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Can optimize 2d snakes with </a:t>
            </a:r>
            <a:r>
              <a:rPr lang="en-US" sz="2000" dirty="0" err="1" smtClean="0"/>
              <a:t>Viterbi</a:t>
            </a:r>
            <a:r>
              <a:rPr lang="en-US" sz="2000" dirty="0" smtClean="0"/>
              <a:t> algorithm.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Image structure (esp. gradients) can act as attraction force for </a:t>
            </a:r>
            <a:r>
              <a:rPr lang="en-US" sz="2400" i="1" dirty="0" smtClean="0"/>
              <a:t>interactive</a:t>
            </a:r>
            <a:r>
              <a:rPr lang="en-US" sz="2400" dirty="0" smtClean="0"/>
              <a:t> segmentation methods.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Voting with Hough transform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194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Hough transform for fitting lines, circles, arbitrary shapes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4891055" y="2378583"/>
            <a:ext cx="4469478" cy="1870114"/>
            <a:chOff x="1322344" y="4810785"/>
            <a:chExt cx="4892741" cy="2047215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/>
            <a:srcRect r="52785"/>
            <a:stretch>
              <a:fillRect/>
            </a:stretch>
          </p:blipFill>
          <p:spPr bwMode="auto">
            <a:xfrm>
              <a:off x="1322344" y="4810785"/>
              <a:ext cx="2473682" cy="204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img007"/>
            <p:cNvPicPr>
              <a:picLocks noChangeAspect="1" noChangeArrowheads="1"/>
            </p:cNvPicPr>
            <p:nvPr/>
          </p:nvPicPr>
          <p:blipFill>
            <a:blip r:embed="rId3"/>
            <a:srcRect l="53306"/>
            <a:stretch>
              <a:fillRect/>
            </a:stretch>
          </p:blipFill>
          <p:spPr bwMode="auto">
            <a:xfrm>
              <a:off x="3768714" y="4810785"/>
              <a:ext cx="2446371" cy="204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23789" y="3230555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504" y="2477405"/>
            <a:ext cx="2015146" cy="1984762"/>
            <a:chOff x="536575" y="1790108"/>
            <a:chExt cx="2557462" cy="2789839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954088" y="1790108"/>
              <a:ext cx="0" cy="20278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54087" y="3817947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782887" y="3817947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17537" y="1884372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487487" y="259874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106487" y="4122747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304925" y="3802072"/>
              <a:ext cx="4032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536575" y="2451091"/>
              <a:ext cx="4032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2020887" y="237014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471586" y="2665401"/>
              <a:ext cx="860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(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x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, 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y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128820" y="2227245"/>
              <a:ext cx="8604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(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x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1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, </a:t>
              </a:r>
              <a:r>
                <a:rPr lang="en-US" i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y</a:t>
              </a:r>
              <a:r>
                <a:rPr lang="en-US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1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98958" y="2314838"/>
            <a:ext cx="2132025" cy="2092323"/>
            <a:chOff x="4764087" y="1884372"/>
            <a:chExt cx="2573338" cy="2553988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5113337" y="1989147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113337" y="3817947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942137" y="3817947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764087" y="1884372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5163554" y="3976695"/>
              <a:ext cx="20008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</a:t>
              </a:r>
              <a:r>
                <a:rPr lang="en-US" sz="24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space</a:t>
              </a:r>
              <a:endPara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5373687" y="2903547"/>
              <a:ext cx="17526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092850" y="2920992"/>
              <a:ext cx="182565" cy="18256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5448312" y="2735253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44561" y="5387084"/>
            <a:ext cx="7313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cs typeface="Arial" charset="0"/>
              </a:rPr>
              <a:t>In all cases, we knew the explicit model to fit.</a:t>
            </a:r>
            <a:endParaRPr lang="en-US" sz="2400" dirty="0"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Fitting an arbitrary shape with “active” deformable contours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2844792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3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31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32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33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34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35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Goal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Main idea</a:t>
            </a:r>
            <a:r>
              <a:rPr lang="en-US" sz="2400" dirty="0" smtClean="0"/>
              <a:t>: elastic band </a:t>
            </a:r>
            <a:r>
              <a:rPr lang="en-US" sz="2400" dirty="0"/>
              <a:t>is </a:t>
            </a:r>
            <a:r>
              <a:rPr lang="en-US" sz="2400" dirty="0" smtClean="0"/>
              <a:t>iteratively adjusted </a:t>
            </a:r>
            <a:r>
              <a:rPr lang="en-US" sz="2400" dirty="0"/>
              <a:t>so as to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near image positions with high gradients, </a:t>
            </a:r>
            <a:r>
              <a:rPr lang="en-US" sz="2400" b="1" dirty="0"/>
              <a:t>and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satisfy </a:t>
            </a:r>
            <a:r>
              <a:rPr lang="en-US" sz="2400" dirty="0"/>
              <a:t>shape “preferences” or contour priors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2354</Words>
  <Application>Microsoft Office PowerPoint</Application>
  <PresentationFormat>On-screen Show (4:3)</PresentationFormat>
  <Paragraphs>424</Paragraphs>
  <Slides>52</Slides>
  <Notes>49</Notes>
  <HiddenSlides>0</HiddenSlides>
  <MMClips>3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Office Theme</vt:lpstr>
      <vt:lpstr>3_Default Design</vt:lpstr>
      <vt:lpstr>2_Default Design</vt:lpstr>
      <vt:lpstr>Image</vt:lpstr>
      <vt:lpstr>Equation</vt:lpstr>
      <vt:lpstr>Fitting: Deformable contours</vt:lpstr>
      <vt:lpstr>Recap so far: Grouping and Fitting</vt:lpstr>
      <vt:lpstr>Grouping: Pixels vs. regions</vt:lpstr>
      <vt:lpstr>Fitting: Edges vs. boundaries</vt:lpstr>
      <vt:lpstr>PowerPoint Presentation</vt:lpstr>
      <vt:lpstr>Voting with Hough transform</vt:lpstr>
      <vt:lpstr>PowerPoint Presentation</vt:lpstr>
      <vt:lpstr>Deformable contours</vt:lpstr>
      <vt:lpstr>Deformable contours</vt:lpstr>
      <vt:lpstr>Deformable contours: intuition</vt:lpstr>
      <vt:lpstr>Deformable contours vs. Hough</vt:lpstr>
      <vt:lpstr>Why do we want to fit deformable shapes?</vt:lpstr>
      <vt:lpstr>Why do we want to fit deformable shapes?</vt:lpstr>
      <vt:lpstr>Why do we want to fit deformable shapes?</vt:lpstr>
      <vt:lpstr>PowerPoint Presentation</vt:lpstr>
      <vt:lpstr>Aspects we need to consider</vt:lpstr>
      <vt:lpstr>Representation</vt:lpstr>
      <vt:lpstr>Fitting deformable contours</vt:lpstr>
      <vt:lpstr>Energy function</vt:lpstr>
      <vt:lpstr>External energy: intuition</vt:lpstr>
      <vt:lpstr>External image energy</vt:lpstr>
      <vt:lpstr>PowerPoint Presentation</vt:lpstr>
      <vt:lpstr>PowerPoint Presentation</vt:lpstr>
      <vt:lpstr>PowerPoint Presentation</vt:lpstr>
      <vt:lpstr>Internal energy</vt:lpstr>
      <vt:lpstr>PowerPoint Presentation</vt:lpstr>
      <vt:lpstr>Example: compare curvature</vt:lpstr>
      <vt:lpstr>Penalizing elasticity</vt:lpstr>
      <vt:lpstr>Penalizing elasticity</vt:lpstr>
      <vt:lpstr>Dealing with missing data</vt:lpstr>
      <vt:lpstr>Extending the internal energy:  capture shape prior</vt:lpstr>
      <vt:lpstr>Total energy: function of the weights</vt:lpstr>
      <vt:lpstr>Total energy: function of the weights</vt:lpstr>
      <vt:lpstr>Recap: deformable contour</vt:lpstr>
      <vt:lpstr>Energy minimization</vt:lpstr>
      <vt:lpstr>Energy minimization: greedy</vt:lpstr>
      <vt:lpstr>Energy minimization</vt:lpstr>
      <vt:lpstr>Energy minimization:  dynamic programming</vt:lpstr>
      <vt:lpstr>Energy minimization:  dynamic programming</vt:lpstr>
      <vt:lpstr>Snake energy: pair-wise interactions </vt:lpstr>
      <vt:lpstr>PowerPoint Presentation</vt:lpstr>
      <vt:lpstr>Energy minimization:  dynamic programming</vt:lpstr>
      <vt:lpstr>PowerPoint Presentation</vt:lpstr>
      <vt:lpstr>Aspects we need to consider</vt:lpstr>
      <vt:lpstr>Tracking via deformable contours</vt:lpstr>
      <vt:lpstr>PowerPoint Presentation</vt:lpstr>
      <vt:lpstr>3D active contours</vt:lpstr>
      <vt:lpstr>PowerPoint Presentation</vt:lpstr>
      <vt:lpstr>Limitations</vt:lpstr>
      <vt:lpstr>Distance transform</vt:lpstr>
      <vt:lpstr>Deformable contours: pros and cons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Kristen Grauman</cp:lastModifiedBy>
  <cp:revision>155</cp:revision>
  <cp:lastPrinted>2011-02-22T01:23:00Z</cp:lastPrinted>
  <dcterms:created xsi:type="dcterms:W3CDTF">2006-08-16T00:00:00Z</dcterms:created>
  <dcterms:modified xsi:type="dcterms:W3CDTF">2011-02-22T01:23:32Z</dcterms:modified>
</cp:coreProperties>
</file>