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  <p:sldMasterId id="2147483772" r:id="rId4"/>
    <p:sldMasterId id="2147483857" r:id="rId5"/>
    <p:sldMasterId id="2147483949" r:id="rId6"/>
    <p:sldMasterId id="2147483961" r:id="rId7"/>
    <p:sldMasterId id="2147483973" r:id="rId8"/>
    <p:sldMasterId id="2147483985" r:id="rId9"/>
    <p:sldMasterId id="2147484047" r:id="rId10"/>
    <p:sldMasterId id="2147484060" r:id="rId11"/>
    <p:sldMasterId id="2147484072" r:id="rId12"/>
    <p:sldMasterId id="2147484084" r:id="rId13"/>
    <p:sldMasterId id="2147484096" r:id="rId14"/>
    <p:sldMasterId id="2147484108" r:id="rId15"/>
    <p:sldMasterId id="2147484180" r:id="rId16"/>
    <p:sldMasterId id="2147484192" r:id="rId17"/>
    <p:sldMasterId id="2147484204" r:id="rId18"/>
  </p:sldMasterIdLst>
  <p:notesMasterIdLst>
    <p:notesMasterId r:id="rId81"/>
  </p:notesMasterIdLst>
  <p:sldIdLst>
    <p:sldId id="256" r:id="rId19"/>
    <p:sldId id="257" r:id="rId20"/>
    <p:sldId id="444" r:id="rId21"/>
    <p:sldId id="471" r:id="rId22"/>
    <p:sldId id="337" r:id="rId23"/>
    <p:sldId id="386" r:id="rId24"/>
    <p:sldId id="405" r:id="rId25"/>
    <p:sldId id="472" r:id="rId26"/>
    <p:sldId id="408" r:id="rId27"/>
    <p:sldId id="409" r:id="rId28"/>
    <p:sldId id="411" r:id="rId29"/>
    <p:sldId id="412" r:id="rId30"/>
    <p:sldId id="410" r:id="rId31"/>
    <p:sldId id="388" r:id="rId32"/>
    <p:sldId id="389" r:id="rId33"/>
    <p:sldId id="390" r:id="rId34"/>
    <p:sldId id="391" r:id="rId35"/>
    <p:sldId id="392" r:id="rId36"/>
    <p:sldId id="393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45" r:id="rId56"/>
    <p:sldId id="446" r:id="rId57"/>
    <p:sldId id="447" r:id="rId58"/>
    <p:sldId id="448" r:id="rId59"/>
    <p:sldId id="473" r:id="rId60"/>
    <p:sldId id="474" r:id="rId61"/>
    <p:sldId id="475" r:id="rId62"/>
    <p:sldId id="476" r:id="rId63"/>
    <p:sldId id="477" r:id="rId64"/>
    <p:sldId id="478" r:id="rId65"/>
    <p:sldId id="479" r:id="rId66"/>
    <p:sldId id="480" r:id="rId67"/>
    <p:sldId id="481" r:id="rId68"/>
    <p:sldId id="483" r:id="rId69"/>
    <p:sldId id="484" r:id="rId70"/>
    <p:sldId id="485" r:id="rId71"/>
    <p:sldId id="486" r:id="rId72"/>
    <p:sldId id="487" r:id="rId73"/>
    <p:sldId id="488" r:id="rId74"/>
    <p:sldId id="534" r:id="rId75"/>
    <p:sldId id="535" r:id="rId76"/>
    <p:sldId id="536" r:id="rId77"/>
    <p:sldId id="493" r:id="rId78"/>
    <p:sldId id="496" r:id="rId79"/>
    <p:sldId id="533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420" autoAdjust="0"/>
  </p:normalViewPr>
  <p:slideViewPr>
    <p:cSldViewPr>
      <p:cViewPr varScale="1">
        <p:scale>
          <a:sx n="89" d="100"/>
          <a:sy n="89" d="100"/>
        </p:scale>
        <p:origin x="-41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presProps" Target="presProps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0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1D4E-1FBF-4675-84E5-65A04B6F1DC1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6174A-073C-4624-9523-17FAFA7F046F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318"/>
            <a:r>
              <a:rPr lang="en-US" dirty="0">
                <a:solidFill>
                  <a:srgbClr val="000000"/>
                </a:solidFill>
              </a:rPr>
              <a:t>Only non-maxes exceeding average (</a:t>
            </a:r>
            <a:r>
              <a:rPr lang="en-US" dirty="0" err="1">
                <a:solidFill>
                  <a:srgbClr val="000000"/>
                </a:solidFill>
              </a:rPr>
              <a:t>thresholded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FE2BC-39B3-4C3B-B909-7DEA0EA0EC20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253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527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592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8121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581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973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918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567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415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5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73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500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8284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51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429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0033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360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716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821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03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750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677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406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5259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20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4197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418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2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903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69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929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320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517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157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22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482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55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450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919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39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6022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0206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294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77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790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5067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0952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842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204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60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35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2062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356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87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804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3350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1574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3145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2118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20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569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8071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713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76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1440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4882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609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566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8602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15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142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1273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7181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6940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5052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08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781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8857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9106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75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1029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5610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8801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293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258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1246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8721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6962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8602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32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0474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226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5456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5ADA-35DA-4EE0-B21E-47669DA6F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1115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D9B1-B23E-4645-BE20-A5207F5EA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8280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EF74D-4F96-4E40-8567-3CA228EF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7177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615C5-7366-46AD-A998-55D7613D6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430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396E-013B-4D38-B0A7-33B36AB81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658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55B0-532D-4394-A2FF-4BD65336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795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ECF38-1023-4B3A-8D1F-22C9836C6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68352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D156-D716-4DD6-931D-B7BB4BDF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23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234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DF95-28A1-4449-935F-A0DA3E38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0543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B67F2-00E7-4023-A63D-41A24AB5B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1740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DA695-65B1-416C-937D-BD86CD8E0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911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90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83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40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675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98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737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905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472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358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747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83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12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57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76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95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54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77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2909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23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047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59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498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598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931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25082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01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504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1109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16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366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78248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7311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51856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95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8188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33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51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368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060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180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53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605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113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101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247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62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6C81F4-0933-4487-B34B-BA6F444CCE2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37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C0C289-0EAB-4542-94EE-C420887FC79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6714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05349-FA83-4AD1-BB44-7EDF626AD52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555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7968F9-4F28-471E-A2C6-51EECA5EB55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308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5D67A-FA9C-4A24-9DB7-0BA636D5C34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7759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F2640-A4F9-490F-AB9C-38F62D5B913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303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F3EAD-BA54-40D0-AB39-EDD2BB103ED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768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63C451-61D9-4237-99D4-9953C89E6D8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16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465E80-CD1F-4EF1-8669-9C77743FA81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808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990A5A-DFE3-4B2C-8AE3-B01A20C8946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6439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A9741-DD6D-42BE-BB2E-99A5FE57D81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656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066BC-6273-4780-9935-808B337D691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735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E47F1-10F0-41DD-9737-14BB7FD39C0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2212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4DAE2-A533-4C67-B2AE-600E5F237A2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476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F95CB-F11A-4F7F-AB18-22A7F002118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245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748787-E634-4BC0-9946-A7221CD1056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4389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F4255D-652D-4994-AA53-D45EC92E81B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889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A355ED-17C5-4970-931C-E0AD0944A76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708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B65C5-D3F8-4055-9E06-C6C3EE13368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5171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41DBD-2553-4096-8641-66805D752EA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0558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939B2-A123-4CC3-BFEE-7CEB0E69CBC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52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870B4-CE0A-4092-A653-8D19E81CC0D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6890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29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2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204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951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415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036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52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584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3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0C990-568A-4A94-8A8C-CE1746DD59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8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26035B-1974-49A0-9D19-D9A3DDC1D10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85767-F5E3-451A-8F78-BB14B62B7DC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3/6/2011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9.jpe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.jpeg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4.png"/><Relationship Id="rId5" Type="http://schemas.openxmlformats.org/officeDocument/2006/relationships/tags" Target="../tags/tag5.xml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0rboU10rPo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1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34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6.jpeg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9.xml"/><Relationship Id="rId1" Type="http://schemas.openxmlformats.org/officeDocument/2006/relationships/tags" Target="../tags/tag9.xml"/><Relationship Id="rId5" Type="http://schemas.openxmlformats.org/officeDocument/2006/relationships/image" Target="../media/image66.pn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60.xml"/><Relationship Id="rId1" Type="http://schemas.openxmlformats.org/officeDocument/2006/relationships/vmlDrawing" Target="../drawings/vmlDrawing17.v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Local features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and image matching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Wed March 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Prof. Kristen </a:t>
            </a:r>
            <a:r>
              <a:rPr lang="en-US" dirty="0" err="1" smtClean="0">
                <a:solidFill>
                  <a:schemeClr val="tx1"/>
                </a:solidFill>
              </a:rPr>
              <a:t>Grauman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UT-Austin</a:t>
            </a:r>
          </a:p>
        </p:txBody>
      </p:sp>
      <p:pic>
        <p:nvPicPr>
          <p:cNvPr id="4" name="Picture 6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9375"/>
            <a:ext cx="2402659" cy="175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7768" y="5099375"/>
            <a:ext cx="2426232" cy="175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533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81000"/>
            <a:ext cx="2287324" cy="165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p:oleObj spid="_x0000_s35855" name="Equation" r:id="rId4" imgW="1485255" imgH="583947" progId="Equation.3">
                <p:embed/>
              </p:oleObj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xmlns="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p:oleObj spid="_x0000_s37968" name="Equation" r:id="rId5" imgW="444114" imgH="215713" progId="Equation.3">
                <p:embed/>
              </p:oleObj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p:oleObj spid="_x0000_s37969" name="Equation" r:id="rId6" imgW="444114" imgH="215713" progId="Equation.3">
                <p:embed/>
              </p:oleObj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p:oleObj spid="_x0000_s37970" name="Equation" r:id="rId7" imgW="469696" imgH="215806" progId="Equation.3">
              <p:embed/>
            </p:oleObj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p:oleObj spid="_x0000_s37971" name="Equation" r:id="rId8" imgW="469696" imgH="215806" progId="Equation.3">
              <p:embed/>
            </p:oleObj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p:oleObj spid="_x0000_s37972" name="Equation" r:id="rId9" imgW="482391" imgH="228501" progId="Equation.3">
              <p:embed/>
            </p:oleObj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p:oleObj spid="_x0000_s37973" name="Equation" r:id="rId10" imgW="482391" imgH="228501" progId="Equation.3">
              <p:embed/>
            </p:oleObj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smtClean="0"/>
              <a:t>Can set scale factor </a:t>
            </a:r>
            <a:r>
              <a:rPr lang="en-US" sz="2000" i="1" smtClean="0"/>
              <a:t>i</a:t>
            </a:r>
            <a:r>
              <a:rPr lang="en-US" sz="2000" smtClean="0"/>
              <a:t>=1. So, there are 8 unknowns.</a:t>
            </a:r>
          </a:p>
          <a:p>
            <a:pPr marL="0" indent="0"/>
            <a:r>
              <a:rPr lang="en-US" sz="2000" smtClean="0"/>
              <a:t>Set up a system of linear equations:</a:t>
            </a:r>
          </a:p>
          <a:p>
            <a:pPr marL="0" indent="0" algn="ctr"/>
            <a:r>
              <a:rPr lang="en-US" sz="2000" b="1" smtClean="0"/>
              <a:t>Ah = b</a:t>
            </a:r>
          </a:p>
          <a:p>
            <a:pPr marL="0" indent="0"/>
            <a:r>
              <a:rPr lang="en-US" sz="2000" smtClean="0"/>
              <a:t>where vector of unknowns h = [a,b,c,d,e,f,g,h]</a:t>
            </a:r>
            <a:r>
              <a:rPr lang="en-US" sz="2000" baseline="30000" smtClean="0"/>
              <a:t>T</a:t>
            </a:r>
          </a:p>
          <a:p>
            <a:pPr marL="0" indent="0"/>
            <a:r>
              <a:rPr lang="en-US" sz="2000" smtClean="0"/>
              <a:t>Need at least 8 eqs, but the more the better…</a:t>
            </a:r>
          </a:p>
          <a:p>
            <a:pPr marL="0" indent="0"/>
            <a:r>
              <a:rPr lang="en-US" sz="2000" smtClean="0"/>
              <a:t>Solve for h. If overconstrained, solve using least-squares: </a:t>
            </a:r>
          </a:p>
          <a:p>
            <a:pPr marL="0" indent="0"/>
            <a:endParaRPr lang="en-US" sz="2000" smtClean="0"/>
          </a:p>
          <a:p>
            <a:pPr marL="0" indent="0"/>
            <a:endParaRPr lang="en-US" sz="1800" smtClean="0"/>
          </a:p>
          <a:p>
            <a:pPr marL="0" indent="0"/>
            <a:r>
              <a:rPr lang="en-US" sz="1800" smtClean="0"/>
              <a:t>&gt;&gt; </a:t>
            </a:r>
            <a:r>
              <a:rPr lang="en-US" sz="1800" b="1" smtClean="0">
                <a:latin typeface="Courier" pitchFamily="49" charset="0"/>
              </a:rPr>
              <a:t>help lmdivide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p:oleObj spid="_x0000_s38940" name="Equation" r:id="rId4" imgW="1536700" imgH="698500" progId="Equation.3">
              <p:embed/>
            </p:oleObj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p’</a:t>
            </a:r>
            <a:r>
              <a:rPr lang="en-US" sz="2400">
                <a:solidFill>
                  <a:srgbClr val="000000"/>
                </a:solidFill>
              </a:rPr>
              <a:t> = </a:t>
            </a:r>
            <a:r>
              <a:rPr lang="en-US" sz="2400" b="1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p:oleObj spid="_x0000_s38941" name="Equation" r:id="rId5" imgW="812447" imgH="266584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421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p:oleObj spid="_x0000_s36918" name="Equation" r:id="rId4" imgW="1485255" imgH="583947" progId="Equation.3">
                <p:embed/>
              </p:oleObj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5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5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p:oleObj spid="_x0000_s36919" name="Equation" r:id="rId6" imgW="914400" imgH="381000" progId="Equation.3">
              <p:embed/>
            </p:oleObj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p:oleObj spid="_x0000_s36920" name="Equation" r:id="rId7" imgW="545626" imgH="215713" progId="Equation.3">
              <p:embed/>
            </p:oleObj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p:oleObj spid="_x0000_s36921" name="Equation" r:id="rId8" imgW="355292" imgH="215713" progId="Equation.3">
              <p:embed/>
            </p:oleObj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apply</a:t>
            </a:r>
            <a:r>
              <a:rPr lang="en-US" sz="2400">
                <a:solidFill>
                  <a:srgbClr val="000000"/>
                </a:solidFill>
              </a:rPr>
              <a:t> a given homography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Compute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Hp   </a:t>
            </a:r>
            <a:r>
              <a:rPr lang="en-US" sz="200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Convert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from homogeneous to  image coordinates</a:t>
            </a:r>
          </a:p>
        </p:txBody>
      </p:sp>
    </p:spTree>
    <p:extLst>
      <p:ext uri="{BB962C8B-B14F-4D97-AF65-F5344CB8AC3E}">
        <p14:creationId xmlns:p14="http://schemas.microsoft.com/office/powerpoint/2010/main" xmlns="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Given a coordinate transform and a source image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), how do we compute a transformed image </a:t>
            </a:r>
            <a:r>
              <a:rPr lang="en-US" i="1" smtClean="0"/>
              <a:t>g(x’,y’)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xmlns="" val="3491497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xmlns="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xmlns="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xmlns="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</p:spTree>
    <p:extLst>
      <p:ext uri="{BB962C8B-B14F-4D97-AF65-F5344CB8AC3E}">
        <p14:creationId xmlns:p14="http://schemas.microsoft.com/office/powerpoint/2010/main" xmlns="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xmlns="" val="21642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Reminder: </a:t>
            </a:r>
            <a:r>
              <a:rPr lang="en-US" sz="2800" dirty="0" err="1" smtClean="0"/>
              <a:t>Pset</a:t>
            </a:r>
            <a:r>
              <a:rPr lang="en-US" sz="2800" dirty="0" smtClean="0"/>
              <a:t> 2 due tomorrow</a:t>
            </a:r>
          </a:p>
          <a:p>
            <a:endParaRPr lang="en-US" sz="2800" dirty="0" smtClean="0"/>
          </a:p>
          <a:p>
            <a:r>
              <a:rPr lang="en-US" sz="2800" dirty="0" smtClean="0"/>
              <a:t>Reminder: Midterm exam is Wed March 9</a:t>
            </a:r>
          </a:p>
          <a:p>
            <a:pPr lvl="1"/>
            <a:r>
              <a:rPr lang="en-US" dirty="0" smtClean="0"/>
              <a:t>See practice exam handout from last time</a:t>
            </a:r>
          </a:p>
          <a:p>
            <a:pPr lvl="1"/>
            <a:endParaRPr lang="en-US" dirty="0"/>
          </a:p>
          <a:p>
            <a:r>
              <a:rPr lang="en-US" sz="2800" dirty="0" smtClean="0"/>
              <a:t>My office hours today: </a:t>
            </a:r>
            <a:r>
              <a:rPr lang="en-US" sz="2800" dirty="0" smtClean="0"/>
              <a:t>12:15-1:15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2165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xmlns="" val="39506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p:oleObj spid="_x0000_s39977" name="Photo Editor Photo" r:id="rId4" imgW="5106113" imgH="5172797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p:oleObj spid="_x0000_s39978" name="Photo Editor Photo" r:id="rId5" imgW="5106113" imgH="5172797" progId="">
              <p:embed/>
            </p:oleObj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p:oleObj spid="_x0000_s39979" name="Photo Editor Photo" r:id="rId6" imgW="5125165" imgH="5191850" progId="">
                <p:embed/>
              </p:oleObj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xmlns="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p:oleObj spid="_x0000_s40988" name="Photo Editor Photo" r:id="rId4" imgW="5106113" imgH="5172797" progId="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p:oleObj spid="_x0000_s40989" name="Photo Editor Photo" r:id="rId5" imgW="5106113" imgH="5172797" progId="">
              <p:embed/>
            </p:oleObj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</p:spTree>
    <p:extLst>
      <p:ext uri="{BB962C8B-B14F-4D97-AF65-F5344CB8AC3E}">
        <p14:creationId xmlns:p14="http://schemas.microsoft.com/office/powerpoint/2010/main" xmlns="" val="11384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p:oleObj spid="_x0000_s42025" name="Photo Editor Photo" r:id="rId4" imgW="2819794" imgH="8152381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p:oleObj spid="_x0000_s42026" name="Photo Editor Photo" r:id="rId5" imgW="8059275" imgH="5723810" progId="">
              <p:embed/>
            </p:oleObj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p:oleObj spid="_x0000_s42027" name="Photo Editor Photo" r:id="rId6" imgW="3809524" imgH="581106" progId="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p:oleObj spid="_x0000_s43023" name="Photo Editor Photo" r:id="rId3" imgW="2819794" imgH="8152381" progId="">
              <p:embed/>
            </p:oleObj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p:oleObj spid="_x0000_s44060" name="Photo Editor Photo" r:id="rId3" imgW="4447619" imgH="4285714" progId="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p:oleObj spid="_x0000_s44061" name="Photo Editor Photo" r:id="rId4" imgW="7811590" imgH="3390476" progId="">
              <p:embed/>
            </p:oleObj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p:oleObj spid="_x0000_s45071" name="Photo Editor Photo" r:id="rId3" imgW="7811590" imgH="3390476" progId="">
              <p:embed/>
            </p:oleObj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xmlns="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xmlns="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p:oleObj spid="_x0000_s46095" name="Photo Editor Photo" r:id="rId3" imgW="4486901" imgH="3696216" progId="">
              <p:embed/>
            </p:oleObj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xmlns="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6781800" y="17526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xmlns="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Perform </a:t>
            </a:r>
            <a:r>
              <a:rPr lang="en-US" b="1" dirty="0" smtClean="0"/>
              <a:t>image warping </a:t>
            </a:r>
            <a:r>
              <a:rPr lang="en-US" dirty="0" smtClean="0"/>
              <a:t>(forward, 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4876800" cy="1143000"/>
          </a:xfrm>
        </p:spPr>
        <p:txBody>
          <a:bodyPr/>
          <a:lstStyle/>
          <a:p>
            <a:r>
              <a:rPr lang="en-US" dirty="0" smtClean="0"/>
              <a:t>Boundary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1600200"/>
            <a:ext cx="3932235" cy="4525963"/>
          </a:xfrm>
        </p:spPr>
        <p:txBody>
          <a:bodyPr/>
          <a:lstStyle/>
          <a:p>
            <a:r>
              <a:rPr lang="en-US" sz="1800" dirty="0" smtClean="0"/>
              <a:t>Wide-Angle Memories of Close-Up Scenes, Helene </a:t>
            </a:r>
            <a:r>
              <a:rPr lang="en-US" sz="1800" dirty="0" err="1" smtClean="0"/>
              <a:t>Intraub</a:t>
            </a:r>
            <a:r>
              <a:rPr lang="en-US" sz="1800" dirty="0" smtClean="0"/>
              <a:t> and Michael Richardson, Journal of Experimental Psychology: Learning, Memory, and Cognition, 1989, Vol. 15, No. 2, 179-187</a:t>
            </a:r>
            <a:endParaRPr lang="en-US" sz="1800" dirty="0"/>
          </a:p>
        </p:txBody>
      </p:sp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2" cstate="print"/>
          <a:srcRect l="47249" t="15970" r="11946" b="2965"/>
          <a:stretch>
            <a:fillRect/>
          </a:stretch>
        </p:blipFill>
        <p:spPr bwMode="auto">
          <a:xfrm>
            <a:off x="446031" y="739734"/>
            <a:ext cx="3979917" cy="572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3657600"/>
            <a:ext cx="50292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5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032574"/>
            <a:ext cx="2895600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3" y="4032575"/>
            <a:ext cx="2741613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/>
              <a:t>How to detect </a:t>
            </a:r>
            <a:r>
              <a:rPr lang="en-US" sz="2800" i="1" dirty="0" smtClean="0"/>
              <a:t>which features </a:t>
            </a:r>
            <a:r>
              <a:rPr lang="en-US" sz="2800" dirty="0" smtClean="0"/>
              <a:t>to match?</a:t>
            </a:r>
          </a:p>
        </p:txBody>
      </p: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dirty="0" smtClean="0"/>
              <a:t>Mosaics wrap-up: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</p:spTree>
    <p:extLst>
      <p:ext uri="{BB962C8B-B14F-4D97-AF65-F5344CB8AC3E}">
        <p14:creationId xmlns:p14="http://schemas.microsoft.com/office/powerpoint/2010/main" xmlns="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 cstate="print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Josef </a:t>
            </a:r>
            <a:r>
              <a:rPr lang="en-US" dirty="0" err="1" smtClean="0">
                <a:solidFill>
                  <a:srgbClr val="000000"/>
                </a:solidFill>
              </a:rPr>
              <a:t>Sivic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Biliana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Kaneva</a:t>
            </a:r>
            <a:r>
              <a:rPr lang="en-US" dirty="0" smtClean="0">
                <a:solidFill>
                  <a:srgbClr val="000000"/>
                </a:solidFill>
              </a:rPr>
              <a:t>, Antonio </a:t>
            </a:r>
            <a:r>
              <a:rPr lang="en-US" dirty="0" err="1" smtClean="0">
                <a:solidFill>
                  <a:srgbClr val="000000"/>
                </a:solidFill>
              </a:rPr>
              <a:t>Torralba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Shai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Avidan</a:t>
            </a:r>
            <a:r>
              <a:rPr lang="en-US" dirty="0" smtClean="0">
                <a:solidFill>
                  <a:srgbClr val="000000"/>
                </a:solidFill>
              </a:rPr>
              <a:t> and William T. Freeman, Internet Vision Workshop, CVPR 2008.</a:t>
            </a:r>
          </a:p>
          <a:p>
            <a:r>
              <a:rPr lang="en-US" dirty="0" smtClean="0">
                <a:solidFill>
                  <a:srgbClr val="000000"/>
                </a:solidFill>
                <a:hlinkClick r:id="rId3"/>
              </a:rPr>
              <a:t>http://www.youtube.com/watch?v=E0rboU10rPo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8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Synthesized view from new camera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view, and desired view in green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Induced camera motion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0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032574"/>
            <a:ext cx="2895600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3" y="4032575"/>
            <a:ext cx="2741613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/>
              <a:t>How to detect </a:t>
            </a:r>
            <a:r>
              <a:rPr lang="en-US" sz="2800" i="1" dirty="0" smtClean="0"/>
              <a:t>which features </a:t>
            </a:r>
            <a:r>
              <a:rPr lang="en-US" sz="2800" dirty="0" smtClean="0"/>
              <a:t>to match?</a:t>
            </a:r>
          </a:p>
        </p:txBody>
      </p: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dirty="0" smtClean="0"/>
              <a:t>Mosaics wrap-up: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</p:spTree>
    <p:extLst>
      <p:ext uri="{BB962C8B-B14F-4D97-AF65-F5344CB8AC3E}">
        <p14:creationId xmlns:p14="http://schemas.microsoft.com/office/powerpoint/2010/main" xmlns="" val="5018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Detecting local invariant features</a:t>
            </a:r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dirty="0" smtClean="0"/>
              <a:t>Detection of interest points</a:t>
            </a:r>
          </a:p>
          <a:p>
            <a:pPr lvl="1"/>
            <a:r>
              <a:rPr lang="en-US" dirty="0" smtClean="0"/>
              <a:t>Harris corner detection</a:t>
            </a:r>
          </a:p>
          <a:p>
            <a:pPr lvl="1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r>
              <a:rPr lang="en-US" dirty="0" smtClean="0"/>
              <a:t>(Next time: description of local patches)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2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p:oleObj spid="_x0000_s48138" name="Equation" r:id="rId5" imgW="1066800" imgH="241300" progId="Equation.3">
                <p:embed/>
              </p:oleObj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p:oleObj spid="_x0000_s48139" name="Equation" r:id="rId6" imgW="1117600" imgH="241300" progId="Equation.3">
                  <p:embed/>
                </p:oleObj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desired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distinctive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12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6754"/>
            <a:ext cx="8229600" cy="579409"/>
          </a:xfrm>
        </p:spPr>
        <p:txBody>
          <a:bodyPr/>
          <a:lstStyle/>
          <a:p>
            <a:r>
              <a:rPr lang="en-US" dirty="0" smtClean="0"/>
              <a:t>What points would you choose?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109" y="252369"/>
            <a:ext cx="7772400" cy="51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0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</p:spTree>
    <p:extLst>
      <p:ext uri="{BB962C8B-B14F-4D97-AF65-F5344CB8AC3E}">
        <p14:creationId xmlns:p14="http://schemas.microsoft.com/office/powerpoint/2010/main" xmlns="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 b="1" dirty="0" smtClean="0"/>
              <a:t>Corners</a:t>
            </a:r>
            <a:r>
              <a:rPr lang="en-US" sz="3000" dirty="0" smtClean="0"/>
              <a:t> as distinctive interest points</a:t>
            </a:r>
            <a:endParaRPr lang="ru-RU" sz="3000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/>
              <a:t>Shifting a window in </a:t>
            </a:r>
            <a:r>
              <a:rPr lang="en-US" i="1"/>
              <a:t>any</a:t>
            </a:r>
            <a:r>
              <a:rPr lang="en-US"/>
              <a:t> </a:t>
            </a:r>
            <a:r>
              <a:rPr lang="en-US" i="1"/>
              <a:t>direction</a:t>
            </a:r>
            <a:r>
              <a:rPr lang="en-US"/>
              <a:t> should give </a:t>
            </a:r>
            <a:r>
              <a:rPr lang="en-US" i="1"/>
              <a:t>a large change</a:t>
            </a:r>
            <a:r>
              <a:rPr lang="en-US"/>
              <a:t> in intensity</a:t>
            </a:r>
            <a:endParaRPr lang="ru-RU"/>
          </a:p>
        </p:txBody>
      </p:sp>
      <p:grpSp>
        <p:nvGrpSpPr>
          <p:cNvPr id="836612" name="Group 4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17" name="Group 9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25" name="Group 17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9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0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1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2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6633" name="Text Box 25"/>
          <p:cNvSpPr txBox="1">
            <a:spLocks noChangeArrowheads="1"/>
          </p:cNvSpPr>
          <p:nvPr/>
        </p:nvSpPr>
        <p:spPr bwMode="auto">
          <a:xfrm>
            <a:off x="-76200" y="6578769"/>
            <a:ext cx="473443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Slide credit: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Alyosha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400" kern="0" dirty="0" smtClean="0">
                <a:solidFill>
                  <a:srgbClr val="000000"/>
                </a:solidFill>
              </a:rPr>
              <a:t>Darya </a:t>
            </a:r>
            <a:r>
              <a:rPr lang="en-US" sz="140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400" kern="0" dirty="0" smtClean="0">
                <a:solidFill>
                  <a:srgbClr val="000000"/>
                </a:solidFill>
              </a:rPr>
              <a:t>, Denis </a:t>
            </a:r>
            <a:r>
              <a:rPr lang="en-US" sz="1400" kern="0" dirty="0" err="1" smtClean="0">
                <a:solidFill>
                  <a:srgbClr val="000000"/>
                </a:solidFill>
              </a:rPr>
              <a:t>Simakov</a:t>
            </a:r>
            <a:endParaRPr lang="en-US" sz="1400" kern="0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9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p:oleObj spid="_x0000_s50194" name="Equation" r:id="rId4" imgW="1790700" imgH="482600" progId="Equation.3">
              <p:embed/>
            </p:oleObj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p:oleObj spid="_x0000_s50195" name="Equation" r:id="rId5" imgW="571252" imgH="393529" progId="Equation.3">
              <p:embed/>
            </p:oleObj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7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7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7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p:oleObj spid="_x0000_s50196" name="Equation" r:id="rId8" imgW="583947" imgH="418918" progId="Equation.3">
              <p:embed/>
            </p:oleObj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p:oleObj spid="_x0000_s50197" name="Equation" r:id="rId9" imgW="889000" imgH="419100" progId="Equation.3">
              <p:embed/>
            </p:oleObj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smtClean="0">
                <a:solidFill>
                  <a:srgbClr val="000000"/>
                </a:solidFill>
              </a:rPr>
              <a:t>Corners</a:t>
            </a:r>
            <a:r>
              <a:rPr lang="en-US" sz="3000" kern="0" smtClean="0">
                <a:solidFill>
                  <a:srgbClr val="000000"/>
                </a:solidFill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pic>
        <p:nvPicPr>
          <p:cNvPr id="23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 t="-13333" b="26667"/>
          <a:stretch>
            <a:fillRect/>
          </a:stretch>
        </p:blipFill>
        <p:spPr bwMode="auto">
          <a:xfrm>
            <a:off x="3733800" y="2209800"/>
            <a:ext cx="1981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810000" y="2590800"/>
            <a:ext cx="1676400" cy="1600200"/>
            <a:chOff x="2400" y="1968"/>
            <a:chExt cx="1056" cy="1008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2400" y="240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>
              <a:off x="2400" y="2592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2400" y="2784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400" y="2976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rot="5400000" flipH="1">
              <a:off x="2688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rot="5400000" flipH="1">
              <a:off x="2880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rot="5400000" flipH="1">
              <a:off x="3072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rot="5400000" flipH="1">
              <a:off x="3264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931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1406525" y="1905000"/>
          <a:ext cx="6351588" cy="1549400"/>
        </p:xfrm>
        <a:graphic>
          <a:graphicData uri="http://schemas.openxmlformats.org/presentationml/2006/ole">
            <p:oleObj spid="_x0000_s51206" name="Equation" r:id="rId4" imgW="2082800" imgH="508000" progId="Equation.3">
              <p:embed/>
            </p:oleObj>
          </a:graphicData>
        </a:graphic>
      </p:graphicFrame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82296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means dominant gradient directions align with x or y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axis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Look for locations where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both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’s are large.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If either </a:t>
            </a:r>
            <a:r>
              <a:rPr lang="el-GR" sz="2800" dirty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 close to 0, then this is </a:t>
            </a: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corner-like.</a:t>
            </a:r>
            <a:endParaRPr lang="en-US" sz="2400" dirty="0">
              <a:solidFill>
                <a:srgbClr val="000000"/>
              </a:solidFill>
              <a:latin typeface="Symbol" pitchFamily="18" charset="2"/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7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What if we have a corner that is not aligned with the image axes?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6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p:oleObj spid="_x0000_s52234" name="Equation" r:id="rId4" imgW="1244600" imgH="482600" progId="Equation.3">
              <p:embed/>
            </p:oleObj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p:oleObj spid="_x0000_s52235" name="Equation" r:id="rId5" imgW="660400" imgH="228600" progId="Equation.3">
              <p:embed/>
            </p:oleObj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6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1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281189"/>
            <a:ext cx="3441256" cy="134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82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each image window to get their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scores.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whose surrounding window gave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7772400" cy="5184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9203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914400"/>
            <a:ext cx="6038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Compute corner response </a:t>
            </a:r>
            <a:r>
              <a:rPr lang="en-US" sz="2400" i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at every pixel.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ut_harris_blur1.5Rmap.jpg"/>
          <p:cNvPicPr>
            <a:picLocks noChangeAspect="1"/>
          </p:cNvPicPr>
          <p:nvPr/>
        </p:nvPicPr>
        <p:blipFill>
          <a:blip r:embed="rId3" cstate="print"/>
          <a:srcRect l="12500" t="6667" r="9167" b="11111"/>
          <a:stretch>
            <a:fillRect/>
          </a:stretch>
        </p:blipFill>
        <p:spPr>
          <a:xfrm>
            <a:off x="1371600" y="1447800"/>
            <a:ext cx="6400800" cy="50389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6184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thresholded_v_score.jpg"/>
          <p:cNvPicPr>
            <a:picLocks noChangeAspect="1"/>
          </p:cNvPicPr>
          <p:nvPr/>
        </p:nvPicPr>
        <p:blipFill>
          <a:blip r:embed="rId3" cstate="print"/>
          <a:srcRect l="55833"/>
          <a:stretch>
            <a:fillRect/>
          </a:stretch>
        </p:blipFill>
        <p:spPr bwMode="auto">
          <a:xfrm>
            <a:off x="701622" y="1242086"/>
            <a:ext cx="7547276" cy="5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kern="0" smtClean="0">
                <a:solidFill>
                  <a:srgbClr val="000000"/>
                </a:solidFill>
              </a:rPr>
              <a:t>Example of Harris application</a:t>
            </a:r>
            <a:endParaRPr lang="en-US" sz="3400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3076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p:oleObj spid="_x0000_s34831" name="Equation" r:id="rId4" imgW="1384300" imgH="584200" progId="">
              <p:embed/>
            </p:oleObj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0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p:oleObj spid="_x0000_s55302" name="Equation" r:id="rId3" imgW="1244600" imgH="4826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xmlns="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Image warping to create mosaic, given </a:t>
            </a:r>
            <a:r>
              <a:rPr lang="en-US" sz="2800" dirty="0" err="1" smtClean="0"/>
              <a:t>homography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smtClean="0"/>
              <a:t>Next time: </a:t>
            </a:r>
          </a:p>
          <a:p>
            <a:pPr lvl="2"/>
            <a:r>
              <a:rPr lang="en-US" sz="2000" dirty="0" err="1" smtClean="0"/>
              <a:t>Laplacian</a:t>
            </a:r>
            <a:r>
              <a:rPr lang="en-US" sz="2000" dirty="0" smtClean="0"/>
              <a:t> </a:t>
            </a:r>
            <a:r>
              <a:rPr lang="en-US" sz="2000" dirty="0" smtClean="0"/>
              <a:t>of Gaussian, automatic scale selection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066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xmlns="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xmlns="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xmlns="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2082</Words>
  <Application>Microsoft Office PowerPoint</Application>
  <PresentationFormat>On-screen Show (4:3)</PresentationFormat>
  <Paragraphs>441</Paragraphs>
  <Slides>62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82" baseType="lpstr">
      <vt:lpstr>Office Theme</vt:lpstr>
      <vt:lpstr>1_Default Design</vt:lpstr>
      <vt:lpstr>1_Blank Presentation</vt:lpstr>
      <vt:lpstr>2_Blank Presentation</vt:lpstr>
      <vt:lpstr>Custom Design</vt:lpstr>
      <vt:lpstr>2_Default Design</vt:lpstr>
      <vt:lpstr>6_Blank Presentation</vt:lpstr>
      <vt:lpstr>7_Blank Presentation</vt:lpstr>
      <vt:lpstr>Default Design</vt:lpstr>
      <vt:lpstr>4_Default Design</vt:lpstr>
      <vt:lpstr>3_Default Design</vt:lpstr>
      <vt:lpstr>5_Default Design</vt:lpstr>
      <vt:lpstr>6_Default Design</vt:lpstr>
      <vt:lpstr>3_Blank Presentation</vt:lpstr>
      <vt:lpstr>4_Blank Presentation</vt:lpstr>
      <vt:lpstr>8_Default Design</vt:lpstr>
      <vt:lpstr>5_Blank Presentation</vt:lpstr>
      <vt:lpstr>15_Default Design</vt:lpstr>
      <vt:lpstr>Equation</vt:lpstr>
      <vt:lpstr>Photo Editor Photo</vt:lpstr>
      <vt:lpstr>Local features  and image matching</vt:lpstr>
      <vt:lpstr>Announcements</vt:lpstr>
      <vt:lpstr>Last time</vt:lpstr>
      <vt:lpstr>Today</vt:lpstr>
      <vt:lpstr>Motivation for feature-based alignment: Image mosaics</vt:lpstr>
      <vt:lpstr>Projective Transformations</vt:lpstr>
      <vt:lpstr>How to stitch together a panorama (a.k.a. mosaic)?</vt:lpstr>
      <vt:lpstr>Mosaics</vt:lpstr>
      <vt:lpstr>Image reprojection</vt:lpstr>
      <vt:lpstr>Image reprojection: Homography</vt:lpstr>
      <vt:lpstr>Homography</vt:lpstr>
      <vt:lpstr>Solving for homographies</vt:lpstr>
      <vt:lpstr>Homography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Slide 30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Boundary extension</vt:lpstr>
      <vt:lpstr>Creating and Exploring a Large Photorealistic Virtual Space</vt:lpstr>
      <vt:lpstr>Creating and Exploring a Large Photorealistic Virtual Space</vt:lpstr>
      <vt:lpstr>Today</vt:lpstr>
      <vt:lpstr>Detecting local invariant features</vt:lpstr>
      <vt:lpstr>Local features: main components</vt:lpstr>
      <vt:lpstr>Local features: desired properties</vt:lpstr>
      <vt:lpstr>Goal: interest operator repeatability</vt:lpstr>
      <vt:lpstr>Slide 47</vt:lpstr>
      <vt:lpstr>Local features: main components</vt:lpstr>
      <vt:lpstr>Slide 49</vt:lpstr>
      <vt:lpstr>Corners as distinctive interest points</vt:lpstr>
      <vt:lpstr>Slide 51</vt:lpstr>
      <vt:lpstr>What does this matrix reveal?</vt:lpstr>
      <vt:lpstr>What does this matrix reveal?</vt:lpstr>
      <vt:lpstr>What does this matrix reveal?</vt:lpstr>
      <vt:lpstr>Corner response function</vt:lpstr>
      <vt:lpstr>Harris corner detector</vt:lpstr>
      <vt:lpstr>Example of Harris application</vt:lpstr>
      <vt:lpstr>Example of Harris application</vt:lpstr>
      <vt:lpstr>Slide 59</vt:lpstr>
      <vt:lpstr>Properties of the Harris corner detector</vt:lpstr>
      <vt:lpstr>Properties of the Harris corner detector</vt:lpstr>
      <vt:lpstr>Summary</vt:lpstr>
    </vt:vector>
  </TitlesOfParts>
  <Company>UT-Austin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grauman</cp:lastModifiedBy>
  <cp:revision>34</cp:revision>
  <dcterms:created xsi:type="dcterms:W3CDTF">2011-02-22T03:49:47Z</dcterms:created>
  <dcterms:modified xsi:type="dcterms:W3CDTF">2011-03-06T20:49:41Z</dcterms:modified>
</cp:coreProperties>
</file>