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2" r:id="rId2"/>
    <p:sldMasterId id="2147483857" r:id="rId3"/>
    <p:sldMasterId id="2147484060" r:id="rId4"/>
    <p:sldMasterId id="2147484096" r:id="rId5"/>
    <p:sldMasterId id="2147484216" r:id="rId6"/>
    <p:sldMasterId id="2147484228" r:id="rId7"/>
    <p:sldMasterId id="2147484240" r:id="rId8"/>
    <p:sldMasterId id="2147484252" r:id="rId9"/>
    <p:sldMasterId id="2147484288" r:id="rId10"/>
    <p:sldMasterId id="2147484300" r:id="rId11"/>
    <p:sldMasterId id="2147484312" r:id="rId12"/>
    <p:sldMasterId id="2147484324" r:id="rId13"/>
    <p:sldMasterId id="2147484349" r:id="rId14"/>
    <p:sldMasterId id="2147484401" r:id="rId15"/>
    <p:sldMasterId id="2147484414" r:id="rId16"/>
    <p:sldMasterId id="2147484551" r:id="rId17"/>
    <p:sldMasterId id="2147484564" r:id="rId18"/>
  </p:sldMasterIdLst>
  <p:notesMasterIdLst>
    <p:notesMasterId r:id="rId94"/>
  </p:notesMasterIdLst>
  <p:handoutMasterIdLst>
    <p:handoutMasterId r:id="rId95"/>
  </p:handoutMasterIdLst>
  <p:sldIdLst>
    <p:sldId id="256" r:id="rId19"/>
    <p:sldId id="672" r:id="rId20"/>
    <p:sldId id="737" r:id="rId21"/>
    <p:sldId id="738" r:id="rId22"/>
    <p:sldId id="739" r:id="rId23"/>
    <p:sldId id="740" r:id="rId24"/>
    <p:sldId id="552" r:id="rId25"/>
    <p:sldId id="475" r:id="rId26"/>
    <p:sldId id="487" r:id="rId27"/>
    <p:sldId id="585" r:id="rId28"/>
    <p:sldId id="586" r:id="rId29"/>
    <p:sldId id="589" r:id="rId30"/>
    <p:sldId id="538" r:id="rId31"/>
    <p:sldId id="539" r:id="rId32"/>
    <p:sldId id="540" r:id="rId33"/>
    <p:sldId id="547" r:id="rId34"/>
    <p:sldId id="509" r:id="rId35"/>
    <p:sldId id="553" r:id="rId36"/>
    <p:sldId id="557" r:id="rId37"/>
    <p:sldId id="558" r:id="rId38"/>
    <p:sldId id="559" r:id="rId39"/>
    <p:sldId id="562" r:id="rId40"/>
    <p:sldId id="563" r:id="rId41"/>
    <p:sldId id="564" r:id="rId42"/>
    <p:sldId id="565" r:id="rId43"/>
    <p:sldId id="567" r:id="rId44"/>
    <p:sldId id="601" r:id="rId45"/>
    <p:sldId id="450" r:id="rId46"/>
    <p:sldId id="451" r:id="rId47"/>
    <p:sldId id="452" r:id="rId48"/>
    <p:sldId id="453" r:id="rId49"/>
    <p:sldId id="454" r:id="rId50"/>
    <p:sldId id="455" r:id="rId51"/>
    <p:sldId id="569" r:id="rId52"/>
    <p:sldId id="570" r:id="rId53"/>
    <p:sldId id="571" r:id="rId54"/>
    <p:sldId id="572" r:id="rId55"/>
    <p:sldId id="741" r:id="rId56"/>
    <p:sldId id="682" r:id="rId57"/>
    <p:sldId id="683" r:id="rId58"/>
    <p:sldId id="684" r:id="rId59"/>
    <p:sldId id="685" r:id="rId60"/>
    <p:sldId id="686" r:id="rId61"/>
    <p:sldId id="687" r:id="rId62"/>
    <p:sldId id="688" r:id="rId63"/>
    <p:sldId id="689" r:id="rId64"/>
    <p:sldId id="690" r:id="rId65"/>
    <p:sldId id="691" r:id="rId66"/>
    <p:sldId id="692" r:id="rId67"/>
    <p:sldId id="693" r:id="rId68"/>
    <p:sldId id="694" r:id="rId69"/>
    <p:sldId id="695" r:id="rId70"/>
    <p:sldId id="696" r:id="rId71"/>
    <p:sldId id="697" r:id="rId72"/>
    <p:sldId id="698" r:id="rId73"/>
    <p:sldId id="701" r:id="rId74"/>
    <p:sldId id="702" r:id="rId75"/>
    <p:sldId id="731" r:id="rId76"/>
    <p:sldId id="705" r:id="rId77"/>
    <p:sldId id="706" r:id="rId78"/>
    <p:sldId id="707" r:id="rId79"/>
    <p:sldId id="708" r:id="rId80"/>
    <p:sldId id="711" r:id="rId81"/>
    <p:sldId id="742" r:id="rId82"/>
    <p:sldId id="743" r:id="rId83"/>
    <p:sldId id="744" r:id="rId84"/>
    <p:sldId id="712" r:id="rId85"/>
    <p:sldId id="713" r:id="rId86"/>
    <p:sldId id="714" r:id="rId87"/>
    <p:sldId id="716" r:id="rId88"/>
    <p:sldId id="717" r:id="rId89"/>
    <p:sldId id="718" r:id="rId90"/>
    <p:sldId id="720" r:id="rId91"/>
    <p:sldId id="726" r:id="rId92"/>
    <p:sldId id="732" r:id="rId9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882" autoAdjust="0"/>
  </p:normalViewPr>
  <p:slideViewPr>
    <p:cSldViewPr>
      <p:cViewPr varScale="1">
        <p:scale>
          <a:sx n="50" d="100"/>
          <a:sy n="50" d="100"/>
        </p:scale>
        <p:origin x="-17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slide" Target="slides/slide58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87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90" Type="http://schemas.openxmlformats.org/officeDocument/2006/relationships/slide" Target="slides/slide72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slide" Target="slides/slide75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1020B-D059-4338-989B-37FE737B5A70}" type="datetimeFigureOut">
              <a:rPr lang="en-US" smtClean="0"/>
              <a:t>3/21/2011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CS 376 Lecture 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731FF-4977-40C5-9D24-1A3076A6B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6299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4" tIns="48327" rIns="96654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4" tIns="48327" rIns="96654" bIns="48327" rtlCol="0"/>
          <a:lstStyle>
            <a:lvl1pPr algn="r">
              <a:defRPr sz="1200"/>
            </a:lvl1pPr>
          </a:lstStyle>
          <a:p>
            <a:fld id="{3F4465ED-A488-4DAD-902E-A267F0337A56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3775" cy="3602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4" tIns="48327" rIns="96654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6654" tIns="48327" rIns="96654" bIns="483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4" tIns="48327" rIns="96654" bIns="48327" rtlCol="0" anchor="b"/>
          <a:lstStyle>
            <a:lvl1pPr algn="l">
              <a:defRPr sz="1200"/>
            </a:lvl1pPr>
          </a:lstStyle>
          <a:p>
            <a:r>
              <a:rPr lang="en-US" smtClean="0"/>
              <a:t>CS 376 Lecture 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4" tIns="48327" rIns="96654" bIns="48327" rtlCol="0" anchor="b"/>
          <a:lstStyle>
            <a:lvl1pPr algn="r">
              <a:defRPr sz="12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29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5A4FD-F8F8-4775-8610-2EF5393C3C15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15963"/>
            <a:ext cx="4784725" cy="358775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6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9AEE3-AE74-4E07-9EAB-61C5C330DAC7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10AF-3DE0-4DA9-96F7-7EE5FCD42CED}" type="slidenum">
              <a:rPr lang="en-US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5963"/>
            <a:ext cx="4783137" cy="3587750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5963"/>
            <a:ext cx="4783137" cy="3587750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AF94D-A915-4A00-B6BC-422075964FF8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550506-35C8-47A8-A804-481DCF32AAAA}" type="slidenum">
              <a:rPr lang="en-US" sz="1100">
                <a:solidFill>
                  <a:prstClr val="black"/>
                </a:solidFill>
              </a:rPr>
              <a:pPr/>
              <a:t>3</a:t>
            </a:fld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AB992-4C79-4316-BE89-9B9DA2F3A987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FB76-33F4-4C50-8805-D6E6CBCA901B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1B615C-B6E7-40A3-B4D3-06D8C7FEAC79}" type="slidenum">
              <a:rPr lang="en-US" sz="1100">
                <a:solidFill>
                  <a:prstClr val="black"/>
                </a:solidFill>
              </a:rPr>
              <a:pPr/>
              <a:t>4</a:t>
            </a:fld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24A99-20BE-453D-B3D2-108C4FA6E670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A7E95A-33C7-4434-9D50-2DB54BF4B5B5}" type="slidenum">
              <a:rPr lang="en-US">
                <a:solidFill>
                  <a:prstClr val="black"/>
                </a:solidFill>
              </a:rPr>
              <a:pPr eaLnBrk="1" hangingPunct="1"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BCFF0D-5486-413E-9CB3-162919B429BB}" type="slidenum">
              <a:rPr lang="en-US">
                <a:solidFill>
                  <a:prstClr val="black"/>
                </a:solidFill>
              </a:rPr>
              <a:pPr eaLnBrk="1" hangingPunct="1"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A25390-D675-42EB-9965-00E7E93B3A5C}" type="slidenum">
              <a:rPr lang="en-US">
                <a:solidFill>
                  <a:prstClr val="black"/>
                </a:solidFill>
              </a:rPr>
              <a:pPr eaLnBrk="1" hangingPunct="1"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4EF5C49-59CA-4065-A033-BE6330781022}" type="slidenum">
              <a:rPr lang="en-US">
                <a:solidFill>
                  <a:prstClr val="black"/>
                </a:solidFill>
              </a:rPr>
              <a:pPr eaLnBrk="1" hangingPunct="1"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73005B-CEC1-4C4C-BC41-6294D8693E3D}" type="slidenum">
              <a:rPr lang="en-US">
                <a:solidFill>
                  <a:prstClr val="black"/>
                </a:solidFill>
              </a:rPr>
              <a:pPr eaLnBrk="1" hangingPunct="1"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F28E71-BB12-42B8-BB8D-C755B9A59283}" type="slidenum">
              <a:rPr lang="en-US">
                <a:solidFill>
                  <a:prstClr val="black"/>
                </a:solidFill>
              </a:rPr>
              <a:pPr eaLnBrk="1" hangingPunct="1"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661B9A-A443-427C-A795-BDE1B3E10488}" type="slidenum">
              <a:rPr lang="en-US">
                <a:solidFill>
                  <a:prstClr val="black"/>
                </a:solidFill>
              </a:rPr>
              <a:pPr eaLnBrk="1" hangingPunct="1"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4DC27-2856-445E-8712-13565CACB260}" type="slidenum">
              <a:rPr lang="en-US" sz="1100">
                <a:solidFill>
                  <a:prstClr val="black"/>
                </a:solidFill>
              </a:rPr>
              <a:pPr/>
              <a:t>5</a:t>
            </a:fld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930C4E-EEB2-4109-AFF8-18399617E0A5}" type="slidenum">
              <a:rPr lang="en-US">
                <a:solidFill>
                  <a:prstClr val="black"/>
                </a:solidFill>
              </a:rPr>
              <a:pPr eaLnBrk="1" hangingPunct="1"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9F8434-C451-458D-9E3E-1674C714892E}" type="slidenum">
              <a:rPr lang="en-US">
                <a:solidFill>
                  <a:prstClr val="black"/>
                </a:solidFill>
              </a:rPr>
              <a:pPr eaLnBrk="1" hangingPunct="1"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9CDE60-4027-424F-8291-99EF55A2E8A4}" type="slidenum">
              <a:rPr lang="en-US">
                <a:solidFill>
                  <a:prstClr val="black"/>
                </a:solidFill>
              </a:rPr>
              <a:pPr eaLnBrk="1" hangingPunct="1"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1766A3-27BF-48E0-9E10-16512277238E}" type="slidenum">
              <a:rPr lang="en-US">
                <a:solidFill>
                  <a:prstClr val="black"/>
                </a:solidFill>
              </a:rPr>
              <a:pPr eaLnBrk="1" hangingPunct="1"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2951AC-81CE-47F5-ADEB-F99289712A29}" type="slidenum">
              <a:rPr lang="en-US">
                <a:solidFill>
                  <a:prstClr val="black"/>
                </a:solidFill>
              </a:rPr>
              <a:pPr eaLnBrk="1" hangingPunct="1"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A8C2D6-E3BD-45A2-8CC6-EB8E3C6DDE1D}" type="slidenum">
              <a:rPr lang="en-US">
                <a:solidFill>
                  <a:prstClr val="black"/>
                </a:solidFill>
              </a:rPr>
              <a:pPr eaLnBrk="1" hangingPunct="1"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D257AD-CA18-4039-9D1E-626AD7A2AB1A}" type="slidenum">
              <a:rPr lang="en-US">
                <a:solidFill>
                  <a:prstClr val="black"/>
                </a:solidFill>
              </a:rPr>
              <a:pPr eaLnBrk="1" hangingPunct="1"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C59F88-67E8-46B3-BF64-708855BBC2E6}" type="slidenum">
              <a:rPr lang="en-US">
                <a:solidFill>
                  <a:prstClr val="black"/>
                </a:solidFill>
              </a:rPr>
              <a:pPr eaLnBrk="1" hangingPunct="1"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A8B87F-2591-4FCC-8866-F5024FC40258}" type="slidenum">
              <a:rPr lang="en-US">
                <a:solidFill>
                  <a:prstClr val="black"/>
                </a:solidFill>
              </a:rPr>
              <a:pPr eaLnBrk="1" hangingPunct="1"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BCFF0D-5486-413E-9CB3-162919B429BB}" type="slidenum">
              <a:rPr lang="en-US">
                <a:solidFill>
                  <a:prstClr val="black"/>
                </a:solidFill>
              </a:rPr>
              <a:pPr eaLnBrk="1" hangingPunct="1"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EDAD7A-4F57-4C00-A3AE-DECD3A94D87A}" type="slidenum">
              <a:rPr lang="en-US">
                <a:solidFill>
                  <a:prstClr val="black"/>
                </a:solidFill>
              </a:rPr>
              <a:pPr eaLnBrk="1" hangingPunct="1"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8E8098-CD0F-4600-8B3A-CCA53F7513FB}" type="slidenum">
              <a:rPr lang="en-US">
                <a:solidFill>
                  <a:prstClr val="black"/>
                </a:solidFill>
              </a:rPr>
              <a:pPr eaLnBrk="1" hangingPunct="1"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E3CC62-CE18-410F-BD4B-5AF515BD268B}" type="slidenum">
              <a:rPr lang="en-US">
                <a:solidFill>
                  <a:prstClr val="black"/>
                </a:solidFill>
              </a:rPr>
              <a:pPr eaLnBrk="1" hangingPunct="1"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9147AA-3EAD-444B-81EE-E8BE2FB4CAD4}" type="slidenum">
              <a:rPr lang="en-US">
                <a:solidFill>
                  <a:prstClr val="black"/>
                </a:solidFill>
              </a:rPr>
              <a:pPr eaLnBrk="1" hangingPunct="1"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CB4210-0BF5-4855-ADF9-D4322F1EC4E1}" type="slidenum">
              <a:rPr lang="en-US">
                <a:solidFill>
                  <a:prstClr val="black"/>
                </a:solidFill>
              </a:rPr>
              <a:pPr eaLnBrk="1" hangingPunct="1"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1449F3-5387-48A7-A40D-3CFDDDF0EB14}" type="slidenum">
              <a:rPr lang="en-US">
                <a:solidFill>
                  <a:prstClr val="black"/>
                </a:solidFill>
              </a:rPr>
              <a:pPr eaLnBrk="1" hangingPunct="1"/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66540">
              <a:defRPr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993476-8AC2-4B0E-B2EF-ADB2235C05CD}" type="slidenum">
              <a:rPr lang="en-US">
                <a:solidFill>
                  <a:prstClr val="black"/>
                </a:solidFill>
              </a:rPr>
              <a:pPr eaLnBrk="1" hangingPunct="1"/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81955D-18FB-48CB-85BE-C2F5A1056743}" type="slidenum">
              <a:rPr lang="en-US">
                <a:solidFill>
                  <a:prstClr val="black"/>
                </a:solidFill>
              </a:rPr>
              <a:pPr eaLnBrk="1" hangingPunct="1"/>
              <a:t>73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0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27" indent="-285703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1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37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63" indent="-228562" defTabSz="95710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87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1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38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63" indent="-228562" defTabSz="95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81D6DC-16CA-4A7E-9584-C5A0EE40F246}" type="slidenum">
              <a:rPr lang="en-US">
                <a:solidFill>
                  <a:prstClr val="black"/>
                </a:solidFill>
              </a:rPr>
              <a:pPr eaLnBrk="1" hangingPunct="1"/>
              <a:t>74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23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44EBB1-502A-431E-B976-739A05AE7E6A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6788" cy="3582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6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61620-39B4-4979-BF66-4A7A3CD0755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15963"/>
            <a:ext cx="4784725" cy="35877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6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2132-111E-4D20-8DA7-C0847D4EC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65D2F-1DA4-4091-8D21-FC13D0483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A8591-65FD-417A-9C85-02CB34FC8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8D55-FE41-45DF-BDFD-C70B3E259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40362-77FB-41CB-A34B-B7A6B17D2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95F70-D7C4-4BAD-A3BB-CA190878B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2D346-0424-4DB5-A013-9A3009B2A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F88C4-4DD5-49CD-9046-3527315B6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82BC5-70BC-46B0-AB13-DE23D2125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75400-1652-4F87-821D-3FBA7FAA3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72690-BA2C-4EE4-B9E3-EA43336E3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230CC-2082-4BBE-BE68-7C07C4898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8C68F-2498-4D0A-9843-338F912B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D9017F-4FCE-4024-B724-B41B7C7D8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C7DBE-DC85-4D0B-8BD6-633A58FC6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A8A58A-C606-427E-83B8-5D749A87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B528D-DC0A-4527-8A84-64D34BA6A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6BAED-F31B-456F-B141-63044CF9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75098-B9CF-4128-8EAF-1415DC303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7BCD8-FA77-47C6-A04A-75142F7BF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9921B-C40A-43A7-AED0-2E5ECF04E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6F4B-F2B2-4ACD-8D55-E62812884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8B98B-2343-4544-84A6-6AE86EA9E7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029D2-035E-498B-97EC-DE51941611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89795-8C60-4B62-A7B4-0C380BD6E1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C4B6-3D62-4C3B-8343-9D40AF9688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12AC1-1169-4BF3-AD56-B542EE7402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11675-8D8C-4AA3-8701-77AD866339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55B9F-8E68-4543-9F3B-CD54A07815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A1BE6-F5E5-4015-866B-0E4B9C7053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94780-DC45-4907-8B57-A431F3F354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BB25-DA0D-461D-808A-BF6769B1F5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2D146-BC97-4CE4-AE44-EC41559E80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668EB-85FF-4C5F-ACE1-CD66917C5F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A736-462A-43FE-80CB-34D738B787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C450C-90DC-4D09-9BEE-157E010D3D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EE5F9-AF15-458F-8E5A-6833BE012B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D7E82-1ACD-415D-8EFB-3E717A1846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4B133-5B2C-4657-8CB9-4510095CEB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D124-9553-4962-9E12-BB892B03C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41D3B-6400-4B3B-B8CA-0C8966B01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749E5-DA2E-4FDB-8689-B55A17EB47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4E49A-A368-4432-8221-E031840220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C8832-B148-4C03-8894-718474ED27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64BB-0115-4F3E-BE7A-9B2D6442F4C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CBBB9-6405-405F-A4E6-F9BF3C15F6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0197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90859-7C5E-4F93-AFF7-B806826F36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21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E76AF-052B-4CCA-B3EB-D54C770723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2310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82ED0-71D6-40C1-8E56-80E58E686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9190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DAB03-8C0B-48AF-86FE-3472A41CE3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6401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AB4AB-4A32-4290-81F6-6305AA46B9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3946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1E620-EBEA-413C-B309-1733831819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754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7068B-7F36-458B-955A-16C3D38F22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45886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F9F05-D1F7-42AD-A4D0-BCC189AF6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722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4006A-2C13-47F5-A0D8-5E3FAD9F34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37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607F-E652-4D80-82C8-3510064CB3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4156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FD52B-28D8-4F76-93CA-67D65A74B1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30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80E99-D9C9-46F3-8224-7928D642EA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2559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ABA45-62F7-4098-882C-90C4AE9CD9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3449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5B8CE-D5A5-4582-8C97-318A41DA9A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6114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5B3E5-5ED2-499B-ACF2-20E2B01E39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4782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91A6B-CCEE-4C44-8808-4F01827F6F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7354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B269D-DCA6-4E5D-A3C6-303C0EA55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3189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D7452-CA0E-4805-B731-C2C12C4D7D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2078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5E964-2D54-43DD-A978-1F46EFFFDD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71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20DBB-CC78-4AF3-B845-F2A591AF6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2581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FD157-3887-4558-A8F0-3F13E1314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56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6CAF3-B878-444E-848D-09AAB3B71B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58130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2D84E-5CC2-4934-8C9F-1C926DF5E7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4486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B04C2-6820-45E6-85B3-FD48505D54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1440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BBA29-4B82-4174-9774-22304D19DC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1068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02EB1-9E81-4A5F-9A28-0853C6BA2B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571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E683B-CFDA-4BD9-A453-F30571F6D1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0287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05A5A-2AB9-428F-BC33-1B9E8AE03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8073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06C5A-9C61-4226-995B-53CBB3EC7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9623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EB6C0-A11C-4128-9D8A-F88B7A4D3C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7836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BC7BC-4A40-4012-9E4B-454AA89E16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3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00F61-A60F-4482-B412-53861A87BB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256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343E4-FDA3-4C21-8C3F-CD3C994200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7539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A9623-3880-4EF2-8D54-E1F57B3272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48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48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373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40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105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97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317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950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71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54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31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BA24-5263-4325-9AF2-B88758140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23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4AF66-7E84-46D3-90CE-CDB33335C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287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1450-7E62-4BD2-B388-9D596858B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C12B-A70E-4ED3-8335-0BE1F7AE7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7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94C72-C9A6-4708-B37F-57A9B84D6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74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E04E1-3F15-4587-9B65-0781D3F2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01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FBB3A-AD33-472E-9153-AB9B1283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83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F11D-D48D-4CF5-85E8-5F7AD342C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31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ACF0-8C20-4CE9-8C55-0286F303B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46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D239-4614-486E-9F00-E8D9B008C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7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FB76-BDAA-41D1-B14A-110DB31EB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8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304E-D958-40AD-BF9A-0FFADB609BE9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A41127B-F871-4E8A-87A9-6FA37AE31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l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0DB48-E42D-4999-ACC0-9891DBDF58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6A2076-4C21-4875-A905-C038BD2880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C7CAC6-968F-4FCA-B170-598B052A47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73BB9F-40B6-4F23-883E-3C591C74152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8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ED500F-60DE-45B0-AD97-AB5F4071B1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2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  <p:sldLayoutId id="21474845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8C2705-33B6-46D9-942A-59C235C625B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8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566" r:id="rId2"/>
    <p:sldLayoutId id="2147484567" r:id="rId3"/>
    <p:sldLayoutId id="2147484568" r:id="rId4"/>
    <p:sldLayoutId id="2147484569" r:id="rId5"/>
    <p:sldLayoutId id="2147484570" r:id="rId6"/>
    <p:sldLayoutId id="2147484571" r:id="rId7"/>
    <p:sldLayoutId id="2147484572" r:id="rId8"/>
    <p:sldLayoutId id="2147484573" r:id="rId9"/>
    <p:sldLayoutId id="2147484574" r:id="rId10"/>
    <p:sldLayoutId id="21474845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7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7310B6-85A6-458A-BCE1-A217BDD4899A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jpeg"/><Relationship Id="rId11" Type="http://schemas.openxmlformats.org/officeDocument/2006/relationships/image" Target="../media/image40.jpeg"/><Relationship Id="rId5" Type="http://schemas.openxmlformats.org/officeDocument/2006/relationships/image" Target="../media/image35.wmf"/><Relationship Id="rId10" Type="http://schemas.openxmlformats.org/officeDocument/2006/relationships/image" Target="../media/image39.jpeg"/><Relationship Id="rId4" Type="http://schemas.openxmlformats.org/officeDocument/2006/relationships/oleObject" Target="../embeddings/oleObject4.bin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wmf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ubc.ca/~mbrown/autostitch/autostitch.html" TargetMode="External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3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oleObject" Target="../embeddings/oleObject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3.xml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4.xml"/><Relationship Id="rId7" Type="http://schemas.openxmlformats.org/officeDocument/2006/relationships/image" Target="../media/image8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48.xml"/><Relationship Id="rId5" Type="http://schemas.openxmlformats.org/officeDocument/2006/relationships/slideLayout" Target="../slideLayouts/slideLayout193.xml"/><Relationship Id="rId10" Type="http://schemas.openxmlformats.org/officeDocument/2006/relationships/image" Target="../media/image88.png"/><Relationship Id="rId4" Type="http://schemas.openxmlformats.org/officeDocument/2006/relationships/tags" Target="../tags/tag5.xml"/><Relationship Id="rId9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19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89.wmf"/><Relationship Id="rId4" Type="http://schemas.openxmlformats.org/officeDocument/2006/relationships/oleObject" Target="../embeddings/oleObject8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8.xml"/><Relationship Id="rId7" Type="http://schemas.openxmlformats.org/officeDocument/2006/relationships/image" Target="../media/image9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94.wmf"/><Relationship Id="rId5" Type="http://schemas.openxmlformats.org/officeDocument/2006/relationships/notesSlide" Target="../notesSlides/notesSlide51.xml"/><Relationship Id="rId10" Type="http://schemas.openxmlformats.org/officeDocument/2006/relationships/image" Target="../media/image98.png"/><Relationship Id="rId4" Type="http://schemas.openxmlformats.org/officeDocument/2006/relationships/slideLayout" Target="../slideLayouts/slideLayout181.xml"/><Relationship Id="rId9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10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notesSlide" Target="../notesSlides/notesSlide57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8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notesSlide" Target="../notesSlides/notesSlide58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8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3.wmf"/><Relationship Id="rId11" Type="http://schemas.openxmlformats.org/officeDocument/2006/relationships/image" Target="../media/image131.pn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30.png"/><Relationship Id="rId4" Type="http://schemas.openxmlformats.org/officeDocument/2006/relationships/image" Target="../media/image105.png"/><Relationship Id="rId9" Type="http://schemas.openxmlformats.org/officeDocument/2006/relationships/image" Target="../media/image12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notesSlide" Target="../notesSlides/notesSlide59.xml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134.png"/><Relationship Id="rId2" Type="http://schemas.openxmlformats.org/officeDocument/2006/relationships/slideLayout" Target="../slideLayouts/slideLayout18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3.wmf"/><Relationship Id="rId11" Type="http://schemas.openxmlformats.org/officeDocument/2006/relationships/image" Target="../media/image133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32.png"/><Relationship Id="rId4" Type="http://schemas.openxmlformats.org/officeDocument/2006/relationships/image" Target="../media/image105.png"/><Relationship Id="rId9" Type="http://schemas.openxmlformats.org/officeDocument/2006/relationships/image" Target="../media/image13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13" Type="http://schemas.openxmlformats.org/officeDocument/2006/relationships/image" Target="../media/image131.png"/><Relationship Id="rId3" Type="http://schemas.openxmlformats.org/officeDocument/2006/relationships/notesSlide" Target="../notesSlides/notesSlide60.xml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133.png"/><Relationship Id="rId2" Type="http://schemas.openxmlformats.org/officeDocument/2006/relationships/slideLayout" Target="../slideLayouts/slideLayout18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3.wmf"/><Relationship Id="rId11" Type="http://schemas.openxmlformats.org/officeDocument/2006/relationships/image" Target="../media/image132.pn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106.wmf"/><Relationship Id="rId4" Type="http://schemas.openxmlformats.org/officeDocument/2006/relationships/image" Target="../media/image105.pn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13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Depth_of_field" TargetMode="External"/><Relationship Id="rId3" Type="http://schemas.openxmlformats.org/officeDocument/2006/relationships/image" Target="../media/image112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1.xml"/><Relationship Id="rId6" Type="http://schemas.openxmlformats.org/officeDocument/2006/relationships/hyperlink" Target="http://en.wikipedia.org/wiki/Image:Jonquil_flowers_at_f5.jpg" TargetMode="External"/><Relationship Id="rId5" Type="http://schemas.openxmlformats.org/officeDocument/2006/relationships/image" Target="../media/image113.jpeg"/><Relationship Id="rId4" Type="http://schemas.openxmlformats.org/officeDocument/2006/relationships/hyperlink" Target="http://en.wikipedia.org/wiki/Image:Jonquil_flowers_at_f32.jp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11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4.png"/><Relationship Id="rId4" Type="http://schemas.openxmlformats.org/officeDocument/2006/relationships/image" Target="../media/image22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Monday March </a:t>
            </a:r>
            <a:r>
              <a:rPr lang="en-US" dirty="0" smtClean="0">
                <a:solidFill>
                  <a:schemeClr val="tx1"/>
                </a:solidFill>
              </a:rPr>
              <a:t>21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Prof. Kristen </a:t>
            </a:r>
            <a:r>
              <a:rPr lang="en-US" dirty="0" err="1" smtClean="0">
                <a:solidFill>
                  <a:schemeClr val="tx1"/>
                </a:solidFill>
              </a:rPr>
              <a:t>Grauman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UT-Austin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85800" y="2078019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Image formation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06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1747" name="Picture 3" descr="cows_step0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2771" name="Picture 3" descr="cows_step1_corner_respon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838200" y="762000"/>
            <a:ext cx="4052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Compute corner response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5843" name="Picture 3" descr="cows_step4_harris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810000" y="22860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400800" y="20574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133600" y="35052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181600" y="39624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2D: scale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 smtClean="0"/>
              <a:t>Laplacian</a:t>
            </a:r>
            <a:r>
              <a:rPr lang="en-US" sz="2400" dirty="0" smtClean="0"/>
              <a:t>-of-Gaussian = “blob” detector</a:t>
            </a:r>
            <a:endParaRPr lang="de-CH" sz="2400" dirty="0" smtClean="0"/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1" name="Equation" r:id="rId4" imgW="1104840" imgH="444240" progId="Equation.3">
                  <p:embed/>
                </p:oleObj>
              </mc:Choice>
              <mc:Fallback>
                <p:oleObj name="Equation" r:id="rId4" imgW="110484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920750"/>
                        <a:ext cx="2336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738135" y="1931967"/>
            <a:ext cx="2311456" cy="3573463"/>
            <a:chOff x="738135" y="1931967"/>
            <a:chExt cx="2311456" cy="3573463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322391" y="1931967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7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509716" y="3173392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000000"/>
                  </a:solidFill>
                </a:rPr>
                <a:t>filter scales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img1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08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</a:t>
            </a:r>
            <a:endParaRPr lang="en-US" dirty="0"/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</a:t>
            </a:r>
            <a:r>
              <a:rPr lang="en-US" i="1" dirty="0"/>
              <a:t>characteristic scale </a:t>
            </a:r>
            <a:r>
              <a:rPr lang="en-US" dirty="0"/>
              <a:t>as 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grpSp>
        <p:nvGrpSpPr>
          <p:cNvPr id="926724" name="Group 4"/>
          <p:cNvGrpSpPr>
            <a:grpSpLocks/>
          </p:cNvGrpSpPr>
          <p:nvPr/>
        </p:nvGrpSpPr>
        <p:grpSpPr bwMode="auto">
          <a:xfrm>
            <a:off x="1905000" y="2413000"/>
            <a:ext cx="5486400" cy="2768600"/>
            <a:chOff x="576" y="1184"/>
            <a:chExt cx="4464" cy="2252"/>
          </a:xfrm>
        </p:grpSpPr>
        <p:pic>
          <p:nvPicPr>
            <p:cNvPr id="926725" name="Picture 5" descr="scale_sel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184"/>
              <a:ext cx="4464" cy="2252"/>
            </a:xfrm>
            <a:prstGeom prst="rect">
              <a:avLst/>
            </a:prstGeom>
            <a:noFill/>
          </p:spPr>
        </p:pic>
        <p:sp>
          <p:nvSpPr>
            <p:cNvPr id="926726" name="Oval 6"/>
            <p:cNvSpPr>
              <a:spLocks noChangeArrowheads="1"/>
            </p:cNvSpPr>
            <p:nvPr/>
          </p:nvSpPr>
          <p:spPr bwMode="auto">
            <a:xfrm>
              <a:off x="1349" y="1863"/>
              <a:ext cx="706" cy="68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6727" name="Line 7"/>
          <p:cNvSpPr>
            <a:spLocks noChangeShapeType="1"/>
          </p:cNvSpPr>
          <p:nvPr/>
        </p:nvSpPr>
        <p:spPr bwMode="auto">
          <a:xfrm flipH="1" flipV="1">
            <a:off x="3352800" y="4129088"/>
            <a:ext cx="381000" cy="15097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8" name="Line 8"/>
          <p:cNvSpPr>
            <a:spLocks noChangeShapeType="1"/>
          </p:cNvSpPr>
          <p:nvPr/>
        </p:nvSpPr>
        <p:spPr bwMode="auto">
          <a:xfrm flipV="1">
            <a:off x="6248400" y="5029200"/>
            <a:ext cx="228600" cy="685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3111500" y="5500688"/>
            <a:ext cx="3213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characteristic scale</a:t>
            </a:r>
          </a:p>
        </p:txBody>
      </p:sp>
      <p:sp>
        <p:nvSpPr>
          <p:cNvPr id="926731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</a:t>
            </a:r>
          </a:p>
        </p:txBody>
      </p:sp>
      <p:pic>
        <p:nvPicPr>
          <p:cNvPr id="37891" name="Picture 5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533400"/>
            <a:ext cx="37893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9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Original image at ¾ the size</a:t>
            </a:r>
          </a:p>
        </p:txBody>
      </p:sp>
      <p:pic>
        <p:nvPicPr>
          <p:cNvPr id="37893" name="Picture 10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429000"/>
            <a:ext cx="5046663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87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1" name="Straight Arrow Connector 36"/>
          <p:cNvCxnSpPr>
            <a:cxnSpLocks noChangeShapeType="1"/>
          </p:cNvCxnSpPr>
          <p:nvPr/>
        </p:nvCxnSpPr>
        <p:spPr bwMode="auto">
          <a:xfrm rot="5400000">
            <a:off x="7566819" y="3282156"/>
            <a:ext cx="24828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33563" y="1779588"/>
            <a:ext cx="2397125" cy="4318000"/>
            <a:chOff x="2211388" y="2024063"/>
            <a:chExt cx="2397125" cy="4317444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35" name="Equation" r:id="rId4" imgW="990360" imgH="241200" progId="Equation.3">
                    <p:embed/>
                  </p:oleObj>
                </mc:Choice>
                <mc:Fallback>
                  <p:oleObj name="Equation" r:id="rId4" imgW="990360" imgH="2412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62550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1</a:t>
              </a:r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552482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2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58899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3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51755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4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5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>
              <a:off x="3857652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27" descr="su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49625"/>
            <a:ext cx="17494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41"/>
          <a:stretch>
            <a:fillRect/>
          </a:stretch>
        </p:blipFill>
        <p:spPr bwMode="auto">
          <a:xfrm>
            <a:off x="6981825" y="2473325"/>
            <a:ext cx="191293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22"/>
          <p:cNvSpPr>
            <a:spLocks noChangeShapeType="1"/>
          </p:cNvSpPr>
          <p:nvPr/>
        </p:nvSpPr>
        <p:spPr bwMode="auto">
          <a:xfrm>
            <a:off x="5886450" y="4049713"/>
            <a:ext cx="1204913" cy="1460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5886450" y="3062288"/>
            <a:ext cx="1350963" cy="4762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7" name="Line 24"/>
          <p:cNvSpPr>
            <a:spLocks noChangeShapeType="1"/>
          </p:cNvSpPr>
          <p:nvPr/>
        </p:nvSpPr>
        <p:spPr bwMode="auto">
          <a:xfrm>
            <a:off x="5881688" y="2179638"/>
            <a:ext cx="1428750" cy="736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7072313" y="5181600"/>
            <a:ext cx="20716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000" b="1" smtClean="0">
                <a:solidFill>
                  <a:srgbClr val="000000"/>
                </a:solidFill>
                <a:sym typeface="Symbol" pitchFamily="18" charset="2"/>
              </a:rPr>
              <a:t></a:t>
            </a:r>
            <a:r>
              <a:rPr lang="en-US" sz="2000" b="1" smtClean="0">
                <a:solidFill>
                  <a:srgbClr val="000000"/>
                </a:solidFill>
                <a:sym typeface="Symbol" pitchFamily="18" charset="2"/>
              </a:rPr>
              <a:t> L</a:t>
            </a:r>
            <a:r>
              <a:rPr lang="pl-PL" sz="2000" b="1" smtClean="0">
                <a:solidFill>
                  <a:srgbClr val="000000"/>
                </a:solidFill>
              </a:rPr>
              <a:t>ist of</a:t>
            </a:r>
            <a:r>
              <a:rPr lang="en-US" sz="2000" b="1" smtClean="0">
                <a:solidFill>
                  <a:srgbClr val="000000"/>
                </a:solidFill>
              </a:rPr>
              <a:t>       </a:t>
            </a:r>
            <a:br>
              <a:rPr lang="en-US" sz="2000" b="1" smtClean="0">
                <a:solidFill>
                  <a:srgbClr val="000000"/>
                </a:solidFill>
              </a:rPr>
            </a:br>
            <a:r>
              <a:rPr lang="en-US" sz="2000" b="1" i="1" smtClean="0">
                <a:solidFill>
                  <a:srgbClr val="000000"/>
                </a:solidFill>
              </a:rPr>
              <a:t>    </a:t>
            </a:r>
            <a:r>
              <a:rPr lang="pl-PL" sz="2000" b="1" i="1" smtClean="0">
                <a:solidFill>
                  <a:srgbClr val="000000"/>
                </a:solidFill>
              </a:rPr>
              <a:t>(x, y, </a:t>
            </a:r>
            <a:r>
              <a:rPr lang="el-GR" sz="2000" smtClean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pl-PL" sz="2000" b="1" i="1" smtClean="0">
                <a:solidFill>
                  <a:srgbClr val="000000"/>
                </a:solidFill>
              </a:rPr>
              <a:t>)</a:t>
            </a:r>
            <a:endParaRPr lang="en-US" sz="2000" b="1" i="1" smtClean="0">
              <a:solidFill>
                <a:srgbClr val="000000"/>
              </a:solidFill>
            </a:endParaRPr>
          </a:p>
        </p:txBody>
      </p:sp>
      <p:sp>
        <p:nvSpPr>
          <p:cNvPr id="2059" name="TextBox 34"/>
          <p:cNvSpPr txBox="1">
            <a:spLocks noChangeArrowheads="1"/>
          </p:cNvSpPr>
          <p:nvPr/>
        </p:nvSpPr>
        <p:spPr bwMode="auto">
          <a:xfrm>
            <a:off x="8413750" y="3171825"/>
            <a:ext cx="7302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2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/>
              <a:t>Scale invariant interest points</a:t>
            </a:r>
          </a:p>
        </p:txBody>
      </p:sp>
      <p:sp>
        <p:nvSpPr>
          <p:cNvPr id="2061" name="Rectangle 3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Interest points are local maxima in both position and scale.</a:t>
            </a: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 bwMode="auto">
          <a:xfrm>
            <a:off x="3878263" y="1165225"/>
            <a:ext cx="2176462" cy="5915025"/>
            <a:chOff x="3914766" y="654012"/>
            <a:chExt cx="2231073" cy="6063993"/>
          </a:xfrm>
        </p:grpSpPr>
        <p:pic>
          <p:nvPicPr>
            <p:cNvPr id="2064" name="Picture 35" descr="sunflower_out_squared1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1279" y="654012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37" descr="sunflower_out_squared2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9528" y="1783080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41" descr="sunflower_out_squared3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291781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42" descr="sunflower_out_squared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401320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43" descr="sunflower_out_squared5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5072085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" name="TextBox 45"/>
          <p:cNvSpPr txBox="1">
            <a:spLocks noChangeArrowheads="1"/>
          </p:cNvSpPr>
          <p:nvPr/>
        </p:nvSpPr>
        <p:spPr bwMode="auto">
          <a:xfrm>
            <a:off x="2016125" y="6130925"/>
            <a:ext cx="233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Squared filter response maps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062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Scale-space blob detector: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33634" name="Picture 2"/>
          <p:cNvPicPr>
            <a:picLocks noChangeAspect="1" noChangeArrowheads="1"/>
          </p:cNvPicPr>
          <p:nvPr/>
        </p:nvPicPr>
        <p:blipFill>
          <a:blip r:embed="rId3" cstate="print"/>
          <a:srcRect l="3824" t="24236" r="1838" b="2965"/>
          <a:stretch>
            <a:fillRect/>
          </a:stretch>
        </p:blipFill>
        <p:spPr bwMode="auto">
          <a:xfrm>
            <a:off x="-57276" y="1095390"/>
            <a:ext cx="9201276" cy="514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3005" y="6350040"/>
            <a:ext cx="832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T. </a:t>
            </a:r>
            <a:r>
              <a:rPr lang="en-US" dirty="0" err="1" smtClean="0">
                <a:solidFill>
                  <a:srgbClr val="000000"/>
                </a:solidFill>
              </a:rPr>
              <a:t>Lindeberg</a:t>
            </a:r>
            <a:r>
              <a:rPr lang="en-US" dirty="0" smtClean="0">
                <a:solidFill>
                  <a:srgbClr val="000000"/>
                </a:solidFill>
              </a:rPr>
              <a:t>.  Feature detection with automatic scale selection.  IJCV 1998.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33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Detection: </a:t>
            </a:r>
            <a:r>
              <a:rPr lang="en-US" sz="2400" dirty="0" smtClean="0">
                <a:solidFill>
                  <a:schemeClr val="bg2"/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874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6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875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20574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 histograms to bin pixels within sub-patches according to their orientation.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6000"/>
            <a:ext cx="4648200" cy="1905000"/>
            <a:chOff x="1381" y="2880"/>
            <a:chExt cx="3323" cy="129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0"/>
              <a:ext cx="3324" cy="1315"/>
              <a:chOff x="1056" y="2544"/>
              <a:chExt cx="4094" cy="1656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98"/>
                <a:chOff x="2725" y="2802"/>
                <a:chExt cx="2425" cy="1398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98"/>
                  <a:chOff x="4080" y="3573"/>
                  <a:chExt cx="1075" cy="699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10" name="Freeform 53"/>
                  <p:cNvSpPr>
                    <a:spLocks/>
                  </p:cNvSpPr>
                  <p:nvPr/>
                </p:nvSpPr>
                <p:spPr bwMode="auto">
                  <a:xfrm>
                    <a:off x="4350" y="4196"/>
                    <a:ext cx="11" cy="76"/>
                  </a:xfrm>
                  <a:custGeom>
                    <a:avLst/>
                    <a:gdLst>
                      <a:gd name="T0" fmla="*/ 1 w 91"/>
                      <a:gd name="T1" fmla="*/ 8 h 760"/>
                      <a:gd name="T2" fmla="*/ 1 w 91"/>
                      <a:gd name="T3" fmla="*/ 8 h 760"/>
                      <a:gd name="T4" fmla="*/ 1 w 91"/>
                      <a:gd name="T5" fmla="*/ 0 h 760"/>
                      <a:gd name="T6" fmla="*/ 0 w 91"/>
                      <a:gd name="T7" fmla="*/ 0 h 760"/>
                      <a:gd name="T8" fmla="*/ 0 w 91"/>
                      <a:gd name="T9" fmla="*/ 8 h 760"/>
                      <a:gd name="T10" fmla="*/ 1 w 91"/>
                      <a:gd name="T11" fmla="*/ 8 h 76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1"/>
                      <a:gd name="T19" fmla="*/ 0 h 760"/>
                      <a:gd name="T20" fmla="*/ 91 w 91"/>
                      <a:gd name="T21" fmla="*/ 760 h 76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1" h="760">
                        <a:moveTo>
                          <a:pt x="46" y="760"/>
                        </a:moveTo>
                        <a:lnTo>
                          <a:pt x="91" y="760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760"/>
                        </a:lnTo>
                        <a:lnTo>
                          <a:pt x="46" y="76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/>
                <a:gridCol w="454025"/>
                <a:gridCol w="452438"/>
                <a:gridCol w="452437"/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590800" y="4648200"/>
            <a:ext cx="533400" cy="5334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562600" y="4724400"/>
            <a:ext cx="533400" cy="5334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00800" y="4648200"/>
            <a:ext cx="2667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subpatches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does SIFT have some illumination invariance?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Reminder: </a:t>
            </a:r>
            <a:r>
              <a:rPr lang="en-US" dirty="0" err="1" smtClean="0"/>
              <a:t>Pset</a:t>
            </a:r>
            <a:r>
              <a:rPr lang="en-US" dirty="0" smtClean="0"/>
              <a:t> 3 due March 30</a:t>
            </a:r>
          </a:p>
          <a:p>
            <a:r>
              <a:rPr lang="en-US" dirty="0" smtClean="0"/>
              <a:t>Midterms: pick up 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5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3124200" y="450534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457346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>
          <a:xfrm>
            <a:off x="336492" y="131733"/>
            <a:ext cx="8459847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Making descriptor rotation invariant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2741634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5486400" y="2447946"/>
            <a:ext cx="1990725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4343400" y="2201884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Image from Matthew Brown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492" y="5035572"/>
            <a:ext cx="8734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Rotate patch according to its dominant gradient orientation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This puts the patches into a canonical orientation.</a:t>
            </a:r>
            <a:endParaRPr lang="ru-RU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 smtClean="0"/>
              <a:t>Extraordinarily robust 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 smtClean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8208914" y="6629400"/>
            <a:ext cx="1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Steve Seitz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</a:rPr>
              <a:t>SIFT properties</a:t>
            </a:r>
          </a:p>
        </p:txBody>
      </p:sp>
      <p:sp>
        <p:nvSpPr>
          <p:cNvPr id="4833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</a:rPr>
              <a:t>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Scale </a:t>
            </a:r>
          </a:p>
          <a:p>
            <a:pPr lvl="1"/>
            <a:r>
              <a:rPr lang="en-US" sz="2400" dirty="0" smtClean="0">
                <a:latin typeface="Arial" pitchFamily="34" charset="0"/>
              </a:rPr>
              <a:t>Rotation</a:t>
            </a:r>
          </a:p>
          <a:p>
            <a:pPr lvl="1"/>
            <a:endParaRPr lang="en-US" sz="2400" dirty="0">
              <a:latin typeface="Arial" pitchFamily="34" charset="0"/>
            </a:endParaRPr>
          </a:p>
          <a:p>
            <a:r>
              <a:rPr lang="en-US" sz="2400" dirty="0">
                <a:latin typeface="Arial" pitchFamily="34" charset="0"/>
              </a:rPr>
              <a:t>Partially 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Illumination changes</a:t>
            </a:r>
          </a:p>
          <a:p>
            <a:pPr lvl="1"/>
            <a:r>
              <a:rPr lang="en-US" sz="2400" dirty="0">
                <a:latin typeface="Arial" pitchFamily="34" charset="0"/>
              </a:rPr>
              <a:t>Camera viewpoint</a:t>
            </a:r>
          </a:p>
          <a:p>
            <a:pPr lvl="1"/>
            <a:r>
              <a:rPr lang="en-US" sz="2400" dirty="0">
                <a:latin typeface="Arial" pitchFamily="34" charset="0"/>
              </a:rPr>
              <a:t>Occlusion, clutter</a:t>
            </a:r>
          </a:p>
          <a:p>
            <a:endParaRPr lang="en-US" sz="24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Detection: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Description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:Extract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Matching local features</a:t>
            </a:r>
          </a:p>
        </p:txBody>
      </p:sp>
      <p:pic>
        <p:nvPicPr>
          <p:cNvPr id="47107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7108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Matching local features</a:t>
            </a:r>
          </a:p>
        </p:txBody>
      </p:sp>
      <p:pic>
        <p:nvPicPr>
          <p:cNvPr id="48131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8132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ilding2_siftpatches.jpg"/>
          <p:cNvPicPr>
            <a:picLocks noChangeAspect="1"/>
          </p:cNvPicPr>
          <p:nvPr/>
        </p:nvPicPr>
        <p:blipFill>
          <a:blip r:embed="rId4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ilding1_siftpatches.jpg"/>
          <p:cNvPicPr>
            <a:picLocks noChangeAspect="1"/>
          </p:cNvPicPr>
          <p:nvPr/>
        </p:nvPicPr>
        <p:blipFill>
          <a:blip r:embed="rId5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05050" y="2527300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971800" y="2087563"/>
            <a:ext cx="2743200" cy="5334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971800" y="2620963"/>
            <a:ext cx="2895600" cy="3048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620963"/>
            <a:ext cx="2971800" cy="9906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33800" y="1684338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generate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candidate matches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, find patches that have the most similar appearance (e.g., lowest SSD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Simplest approach: compare them all, take the closest (or closest k, or within a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thresholded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distance)</a:t>
            </a:r>
          </a:p>
        </p:txBody>
      </p:sp>
      <p:sp>
        <p:nvSpPr>
          <p:cNvPr id="48141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48142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Ambiguous matches</a:t>
            </a:r>
          </a:p>
        </p:txBody>
      </p:sp>
      <p:pic>
        <p:nvPicPr>
          <p:cNvPr id="50179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50180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building2_siftpatches.jpg"/>
          <p:cNvPicPr>
            <a:picLocks noChangeAspect="1"/>
          </p:cNvPicPr>
          <p:nvPr/>
        </p:nvPicPr>
        <p:blipFill>
          <a:blip r:embed="rId5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building1_siftpatches.jpg"/>
          <p:cNvPicPr>
            <a:picLocks noChangeAspect="1"/>
          </p:cNvPicPr>
          <p:nvPr/>
        </p:nvPicPr>
        <p:blipFill>
          <a:blip r:embed="rId6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46325" y="3222625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At what SSD value do we have a good match?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add robustness to matching, can consider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ratio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: distance to best match  / distance to second best match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low,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first match looks good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If high, could be ambiguous match.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50186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864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008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build="allAtOnce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Derek </a:t>
            </a:r>
            <a:r>
              <a:rPr lang="en-US" sz="1400" dirty="0" err="1" smtClean="0"/>
              <a:t>Hoiem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Recap: Features and filters</a:t>
            </a:r>
          </a:p>
        </p:txBody>
      </p:sp>
      <p:pic>
        <p:nvPicPr>
          <p:cNvPr id="45059" name="Picture 4" descr="ed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3141663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 descr="le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1233488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0088" y="1196975"/>
            <a:ext cx="273685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7" descr="fip18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3963" y="263683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8" descr="fip18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23963" y="134143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9" descr="fip18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23963" y="393858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0" descr="texture-0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03575" y="3719513"/>
            <a:ext cx="221615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2" descr="stone_texture_for_tutoria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98875" y="4167188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1" descr="honeycomb-textur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11650" y="4906963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8" name="Text Box 13"/>
          <p:cNvSpPr txBox="1">
            <a:spLocks noChangeArrowheads="1"/>
          </p:cNvSpPr>
          <p:nvPr/>
        </p:nvSpPr>
        <p:spPr bwMode="auto">
          <a:xfrm>
            <a:off x="323850" y="5265738"/>
            <a:ext cx="38528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Transforming and describing images; textures, colors, edges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0" y="65532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64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9103" y="168246"/>
            <a:ext cx="6086502" cy="1143000"/>
          </a:xfrm>
        </p:spPr>
        <p:txBody>
          <a:bodyPr/>
          <a:lstStyle/>
          <a:p>
            <a:r>
              <a:rPr lang="en-US" sz="4000" dirty="0" smtClean="0"/>
              <a:t>Applications of local invariant features</a:t>
            </a:r>
            <a:endParaRPr lang="en-US" sz="4000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31" y="1639863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Wide baseline stereo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Motion tracking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Panoramas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Mobile robot navigation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3D reconstruction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Recognition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882" name="Bitmap Image" r:id="rId4" imgW="11447619" imgH="4123810" progId="PBrush">
                    <p:embed/>
                  </p:oleObj>
                </mc:Choice>
                <mc:Fallback>
                  <p:oleObj name="Bitmap Image" r:id="rId4" imgW="11447619" imgH="4123810" progId="PBrus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>
              <a:solidFill>
                <a:srgbClr val="000000"/>
              </a:solidFill>
              <a:ea typeface="Gulim"/>
              <a:cs typeface="Guli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Wide baseline stereo</a:t>
            </a:r>
          </a:p>
        </p:txBody>
      </p:sp>
      <p:pic>
        <p:nvPicPr>
          <p:cNvPr id="503811" name="Picture 3" descr="wide_baseline_ster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401762"/>
            <a:ext cx="86487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3851275" y="6162675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[Image from T. Tuytelaars ECCV 2006 tutorial]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/>
          <a:lstStyle/>
          <a:p>
            <a:r>
              <a:rPr lang="en-US" sz="2800" dirty="0" smtClean="0"/>
              <a:t>Today:</a:t>
            </a:r>
          </a:p>
          <a:p>
            <a:pPr lvl="1"/>
            <a:r>
              <a:rPr lang="en-US" dirty="0" smtClean="0"/>
              <a:t>Local feature matching </a:t>
            </a:r>
            <a:r>
              <a:rPr lang="en-US" dirty="0" err="1" smtClean="0"/>
              <a:t>btwn</a:t>
            </a:r>
            <a:r>
              <a:rPr lang="en-US" dirty="0" smtClean="0"/>
              <a:t> views (wrap-up)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Image formation, geometry of a single view</a:t>
            </a:r>
          </a:p>
          <a:p>
            <a:endParaRPr lang="en-US" dirty="0"/>
          </a:p>
          <a:p>
            <a:r>
              <a:rPr lang="en-US" sz="2800" dirty="0" smtClean="0"/>
              <a:t>Wednesday: Multiple views and </a:t>
            </a:r>
            <a:r>
              <a:rPr lang="en-US" sz="2800" dirty="0" err="1" smtClean="0"/>
              <a:t>epipolar</a:t>
            </a:r>
            <a:r>
              <a:rPr lang="en-US" sz="2800" dirty="0" smtClean="0"/>
              <a:t> geometry</a:t>
            </a:r>
          </a:p>
          <a:p>
            <a:r>
              <a:rPr lang="en-US" sz="2800" dirty="0" smtClean="0"/>
              <a:t>Monday: Approaches for stereo correspondence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22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Image formation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are objects in the world captured in an image?</a:t>
            </a:r>
          </a:p>
        </p:txBody>
      </p:sp>
    </p:spTree>
    <p:extLst>
      <p:ext uri="{BB962C8B-B14F-4D97-AF65-F5344CB8AC3E}">
        <p14:creationId xmlns:p14="http://schemas.microsoft.com/office/powerpoint/2010/main" val="379195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572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Recap: Grouping &amp; fitting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9838"/>
            <a:ext cx="8229600" cy="4525962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5" descr="imageRes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7788" y="1052513"/>
            <a:ext cx="4854575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6"/>
          <p:cNvSpPr txBox="1">
            <a:spLocks noChangeArrowheads="1"/>
          </p:cNvSpPr>
          <p:nvPr/>
        </p:nvSpPr>
        <p:spPr bwMode="auto">
          <a:xfrm>
            <a:off x="6840538" y="4681538"/>
            <a:ext cx="2160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[fig from Shi et al]</a:t>
            </a:r>
          </a:p>
        </p:txBody>
      </p:sp>
      <p:pic>
        <p:nvPicPr>
          <p:cNvPr id="46086" name="Picture 7"/>
          <p:cNvPicPr>
            <a:picLocks noChangeAspect="1" noChangeArrowheads="1"/>
          </p:cNvPicPr>
          <p:nvPr/>
        </p:nvPicPr>
        <p:blipFill>
          <a:blip r:embed="rId4"/>
          <a:srcRect t="23639" r="64423" b="38239"/>
          <a:stretch>
            <a:fillRect/>
          </a:stretch>
        </p:blipFill>
        <p:spPr bwMode="auto">
          <a:xfrm>
            <a:off x="7127875" y="5049838"/>
            <a:ext cx="147637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9"/>
          <p:cNvPicPr>
            <a:picLocks noChangeAspect="1" noChangeArrowheads="1"/>
          </p:cNvPicPr>
          <p:nvPr/>
        </p:nvPicPr>
        <p:blipFill>
          <a:blip r:embed="rId5"/>
          <a:srcRect l="37680" t="29282" r="33452" b="7729"/>
          <a:stretch>
            <a:fillRect/>
          </a:stretch>
        </p:blipFill>
        <p:spPr bwMode="auto">
          <a:xfrm>
            <a:off x="323850" y="908050"/>
            <a:ext cx="272415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6"/>
          <a:srcRect l="38663" t="32614" r="20302" b="36258"/>
          <a:stretch>
            <a:fillRect/>
          </a:stretch>
        </p:blipFill>
        <p:spPr bwMode="auto">
          <a:xfrm>
            <a:off x="3203575" y="4400550"/>
            <a:ext cx="356393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Text Box 10"/>
          <p:cNvSpPr txBox="1">
            <a:spLocks noChangeArrowheads="1"/>
          </p:cNvSpPr>
          <p:nvPr/>
        </p:nvSpPr>
        <p:spPr bwMode="auto">
          <a:xfrm>
            <a:off x="287338" y="4797425"/>
            <a:ext cx="30607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Clustering, segmentation, fitting; what parts belong together?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0" y="65502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5959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306388"/>
            <a:ext cx="6264275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Physical parameters of image formation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Geometric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Type of projection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Camera pose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Optical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Sensor’s lens type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focal length, field of view, aperture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Photometric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Type, direction, intensity of light reaching sensor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Surfaces’ reflectance properties</a:t>
            </a:r>
          </a:p>
          <a:p>
            <a:pPr lvl="1" eaLnBrk="1" hangingPunct="1">
              <a:lnSpc>
                <a:spcPct val="90000"/>
              </a:lnSpc>
            </a:pPr>
            <a:endParaRPr lang="en-US" sz="2400" smtClean="0"/>
          </a:p>
          <a:p>
            <a:pPr lvl="1" eaLnBrk="1" hangingPunct="1">
              <a:lnSpc>
                <a:spcPct val="90000"/>
              </a:lnSpc>
            </a:pPr>
            <a:endParaRPr lang="en-US" sz="2400" smtClean="0"/>
          </a:p>
        </p:txBody>
      </p:sp>
    </p:spTree>
    <p:extLst>
      <p:ext uri="{BB962C8B-B14F-4D97-AF65-F5344CB8AC3E}">
        <p14:creationId xmlns:p14="http://schemas.microsoft.com/office/powerpoint/2010/main" val="307828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Image formation</a:t>
            </a:r>
          </a:p>
        </p:txBody>
      </p:sp>
      <p:pic>
        <p:nvPicPr>
          <p:cNvPr id="15363" name="Picture 4" descr="image-not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48481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15376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5377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5378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3" name="Line 10"/>
          <p:cNvSpPr>
            <a:spLocks noChangeShapeType="1"/>
          </p:cNvSpPr>
          <p:nvPr/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15371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15373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4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5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372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367" name="Oval 18"/>
          <p:cNvSpPr>
            <a:spLocks noChangeArrowheads="1"/>
          </p:cNvSpPr>
          <p:nvPr/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8" name="Oval 19"/>
          <p:cNvSpPr>
            <a:spLocks noChangeArrowheads="1"/>
          </p:cNvSpPr>
          <p:nvPr/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738188" y="4268788"/>
            <a:ext cx="79962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Let’s design a camera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Idea 1:  put a piece of film in front of an object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Do we get a reasonable image?</a:t>
            </a:r>
          </a:p>
        </p:txBody>
      </p:sp>
      <p:sp>
        <p:nvSpPr>
          <p:cNvPr id="15370" name="Text Box 4"/>
          <p:cNvSpPr txBox="1">
            <a:spLocks noChangeArrowheads="1"/>
          </p:cNvSpPr>
          <p:nvPr/>
        </p:nvSpPr>
        <p:spPr bwMode="auto">
          <a:xfrm>
            <a:off x="7562850" y="6584950"/>
            <a:ext cx="2303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38347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Pinhole camera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7562850" y="6584950"/>
            <a:ext cx="2303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Slide by Steve Seitz</a:t>
            </a:r>
          </a:p>
        </p:txBody>
      </p:sp>
      <p:pic>
        <p:nvPicPr>
          <p:cNvPr id="16388" name="Picture 18" descr="image-pinh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16398" name="Line 21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399" name="Line 22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400" name="Line 23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401" name="Line 24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16394" name="Line 27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395" name="Line 28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396" name="Line 29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397" name="Line 30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6391" name="Oval 31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92" name="Oval 32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685800" y="4419600"/>
            <a:ext cx="7772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Add a barrier to block off most of the rays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This reduces blurring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The opening is known as the </a:t>
            </a:r>
            <a:r>
              <a:rPr lang="en-US" sz="2400" b="1" kern="0" dirty="0">
                <a:solidFill>
                  <a:srgbClr val="000000"/>
                </a:solidFill>
              </a:rPr>
              <a:t>aperture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How does this transform the image?</a:t>
            </a:r>
          </a:p>
        </p:txBody>
      </p:sp>
    </p:spTree>
    <p:extLst>
      <p:ext uri="{BB962C8B-B14F-4D97-AF65-F5344CB8AC3E}">
        <p14:creationId xmlns:p14="http://schemas.microsoft.com/office/powerpoint/2010/main" val="166437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575" y="1201738"/>
            <a:ext cx="8423275" cy="4525962"/>
          </a:xfrm>
        </p:spPr>
        <p:txBody>
          <a:bodyPr/>
          <a:lstStyle/>
          <a:p>
            <a:pPr eaLnBrk="1" hangingPunct="1"/>
            <a:r>
              <a:rPr lang="en-US" sz="2800" smtClean="0"/>
              <a:t>Pinhole camera is a simple model to approximate imaging process, perspective </a:t>
            </a:r>
            <a:r>
              <a:rPr lang="en-US" sz="2800" b="1" smtClean="0"/>
              <a:t>projection</a:t>
            </a:r>
            <a:r>
              <a:rPr lang="en-US" sz="2800" smtClean="0"/>
              <a:t>.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45230" r="7346" b="11568"/>
          <a:stretch>
            <a:fillRect/>
          </a:stretch>
        </p:blipFill>
        <p:spPr bwMode="auto">
          <a:xfrm>
            <a:off x="1395413" y="2370138"/>
            <a:ext cx="65547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34925" y="6545263"/>
            <a:ext cx="3514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Fig from Forsyth and Ponce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811213" y="5181600"/>
            <a:ext cx="73088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If we treat pinhole as a point, only one ray from any given point can enter the camera.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2344738" y="4352925"/>
            <a:ext cx="11318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Virtual image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4754563" y="4414838"/>
            <a:ext cx="9858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pinhole</a:t>
            </a: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7456488" y="3392488"/>
            <a:ext cx="98583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7" name="Rectangle 6"/>
          <p:cNvSpPr/>
          <p:nvPr/>
        </p:nvSpPr>
        <p:spPr>
          <a:xfrm rot="10800000">
            <a:off x="2855887" y="2698740"/>
            <a:ext cx="1277956" cy="182565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3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Camera obscura</a:t>
            </a: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287338" y="4597400"/>
            <a:ext cx="8856662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"</a:t>
            </a:r>
            <a:r>
              <a:rPr lang="en-US" b="1" smtClean="0">
                <a:solidFill>
                  <a:srgbClr val="000000"/>
                </a:solidFill>
              </a:rPr>
              <a:t>Reinerus Gemma-Frisius</a:t>
            </a:r>
            <a:r>
              <a:rPr lang="en-US" smtClean="0">
                <a:solidFill>
                  <a:srgbClr val="000000"/>
                </a:solidFill>
              </a:rPr>
              <a:t>, observed an eclipse of the sun at Louvain on January 24, 1544, and later he used this illustration of the event in his book </a:t>
            </a:r>
            <a:r>
              <a:rPr lang="en-US" u="sng" smtClean="0">
                <a:solidFill>
                  <a:srgbClr val="000000"/>
                </a:solidFill>
              </a:rPr>
              <a:t>De Radio Astronomica et Geometrica</a:t>
            </a:r>
            <a:r>
              <a:rPr lang="en-US" smtClean="0">
                <a:solidFill>
                  <a:srgbClr val="000000"/>
                </a:solidFill>
              </a:rPr>
              <a:t>, 1545. It is thought to be the first published illustration of a camera obscura..."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Hammond, John H., </a:t>
            </a:r>
            <a:r>
              <a:rPr lang="en-US" u="sng" smtClean="0">
                <a:solidFill>
                  <a:srgbClr val="000000"/>
                </a:solidFill>
              </a:rPr>
              <a:t>The Camera Obscura, A Chronicle</a:t>
            </a:r>
            <a:endParaRPr lang="en-US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8436" name="Picture 6" descr="CAM_OBS_LOUVAIN_15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311275"/>
            <a:ext cx="46196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5256213" y="6575425"/>
            <a:ext cx="4032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http://www.acmi.net.au/AIC/CAMERA_OBSCURA.html</a:t>
            </a: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6156325" y="2787650"/>
            <a:ext cx="2484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smtClean="0">
                <a:solidFill>
                  <a:srgbClr val="000000"/>
                </a:solidFill>
              </a:rPr>
              <a:t>In Latin, means ‘dark room’</a:t>
            </a:r>
          </a:p>
        </p:txBody>
      </p:sp>
    </p:spTree>
    <p:extLst>
      <p:ext uri="{BB962C8B-B14F-4D97-AF65-F5344CB8AC3E}">
        <p14:creationId xmlns:p14="http://schemas.microsoft.com/office/powerpoint/2010/main" val="307041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Camera obscura</a:t>
            </a: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55987" y="1317626"/>
            <a:ext cx="25241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5444" y="1488281"/>
            <a:ext cx="287655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1508125" y="4244975"/>
            <a:ext cx="3852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Jetty at Margate England, 1898.</a:t>
            </a:r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6840538" y="6524625"/>
            <a:ext cx="3816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Adapted from R. Duraiswami</a:t>
            </a:r>
          </a:p>
        </p:txBody>
      </p: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5759450" y="6286500"/>
            <a:ext cx="3168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http://brightbytes.com/cosite/collection2.html</a:t>
            </a:r>
          </a:p>
        </p:txBody>
      </p:sp>
      <p:pic>
        <p:nvPicPr>
          <p:cNvPr id="19464" name="Picture 12" descr="park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1400175"/>
            <a:ext cx="1960562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3" descr="parktex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4135438"/>
            <a:ext cx="2506662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 Box 14"/>
          <p:cNvSpPr txBox="1">
            <a:spLocks noChangeArrowheads="1"/>
          </p:cNvSpPr>
          <p:nvPr/>
        </p:nvSpPr>
        <p:spPr bwMode="auto">
          <a:xfrm>
            <a:off x="6696075" y="5216525"/>
            <a:ext cx="2989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Around 1870s</a:t>
            </a:r>
          </a:p>
        </p:txBody>
      </p:sp>
      <p:sp>
        <p:nvSpPr>
          <p:cNvPr id="19467" name="Text Box 15"/>
          <p:cNvSpPr txBox="1">
            <a:spLocks noChangeArrowheads="1"/>
          </p:cNvSpPr>
          <p:nvPr/>
        </p:nvSpPr>
        <p:spPr bwMode="auto">
          <a:xfrm>
            <a:off x="646113" y="4856163"/>
            <a:ext cx="43211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An attraction in the late 19</a:t>
            </a:r>
            <a:r>
              <a:rPr lang="en-US" sz="2800" baseline="30000" smtClean="0">
                <a:solidFill>
                  <a:srgbClr val="000000"/>
                </a:solidFill>
              </a:rPr>
              <a:t>th</a:t>
            </a:r>
            <a:r>
              <a:rPr lang="en-US" sz="2800" smtClean="0">
                <a:solidFill>
                  <a:srgbClr val="000000"/>
                </a:solidFill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335826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Camera obscura at home</a:t>
            </a:r>
          </a:p>
        </p:txBody>
      </p:sp>
      <p:pic>
        <p:nvPicPr>
          <p:cNvPr id="20483" name="Picture 4" descr="sky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93863"/>
            <a:ext cx="33337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0" y="6491288"/>
            <a:ext cx="74882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Sketch from http://www.funsci.com/fun3_en/sky/sky.htm</a:t>
            </a:r>
          </a:p>
        </p:txBody>
      </p:sp>
      <p:pic>
        <p:nvPicPr>
          <p:cNvPr id="77829" name="Picture 6" descr="lens1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65300"/>
            <a:ext cx="3810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4860925" y="6381750"/>
            <a:ext cx="4067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http://blog.makezine.com/archive/2006/02/how_to_room_sized_camera_obscu.html</a:t>
            </a:r>
          </a:p>
        </p:txBody>
      </p:sp>
    </p:spTree>
    <p:extLst>
      <p:ext uri="{BB962C8B-B14F-4D97-AF65-F5344CB8AC3E}">
        <p14:creationId xmlns:p14="http://schemas.microsoft.com/office/powerpoint/2010/main" val="18416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Perspective effects</a:t>
            </a:r>
          </a:p>
        </p:txBody>
      </p:sp>
      <p:pic>
        <p:nvPicPr>
          <p:cNvPr id="21507" name="Picture 4" descr="pb113478_m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27476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5040313" y="2606675"/>
            <a:ext cx="1008062" cy="29162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7127875" y="3578225"/>
            <a:ext cx="396875" cy="5762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9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Perspective effects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112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Far away objects appear smaller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34925" y="6545263"/>
            <a:ext cx="2303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Forsyth and Ponce</a:t>
            </a:r>
          </a:p>
        </p:txBody>
      </p:sp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35670" r="14854" b="11340"/>
          <a:stretch>
            <a:fillRect/>
          </a:stretch>
        </p:blipFill>
        <p:spPr bwMode="auto">
          <a:xfrm>
            <a:off x="792163" y="2078038"/>
            <a:ext cx="7488237" cy="397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33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mtClean="0"/>
              <a:t>Perspective effects</a:t>
            </a:r>
          </a:p>
        </p:txBody>
      </p:sp>
      <p:pic>
        <p:nvPicPr>
          <p:cNvPr id="23555" name="Picture 4" descr="1853580788_29b3969bc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404938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28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Multiple views</a:t>
            </a: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/>
          <a:srcRect l="23732" t="24101" r="21704" b="13644"/>
          <a:stretch>
            <a:fillRect/>
          </a:stretch>
        </p:blipFill>
        <p:spPr bwMode="auto">
          <a:xfrm>
            <a:off x="153988" y="1255713"/>
            <a:ext cx="40894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153988" y="4213225"/>
            <a:ext cx="18716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Hartley and Zisserman</a:t>
            </a:r>
          </a:p>
        </p:txBody>
      </p:sp>
      <p:pic>
        <p:nvPicPr>
          <p:cNvPr id="47109" name="Picture 6" descr="smallex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900613" y="2349500"/>
            <a:ext cx="3171825" cy="1590675"/>
          </a:xfrm>
          <a:noFill/>
        </p:spPr>
      </p:pic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7356475" y="3646488"/>
            <a:ext cx="18716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</a:rPr>
              <a:t>Lowe</a:t>
            </a:r>
          </a:p>
        </p:txBody>
      </p:sp>
      <p:sp>
        <p:nvSpPr>
          <p:cNvPr id="47111" name="Text Box 16"/>
          <p:cNvSpPr txBox="1">
            <a:spLocks noChangeArrowheads="1"/>
          </p:cNvSpPr>
          <p:nvPr/>
        </p:nvSpPr>
        <p:spPr bwMode="auto">
          <a:xfrm>
            <a:off x="4754563" y="985838"/>
            <a:ext cx="41624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Multi-view geometry, matching, invariant features, stereo vision</a:t>
            </a:r>
          </a:p>
        </p:txBody>
      </p:sp>
      <p:pic>
        <p:nvPicPr>
          <p:cNvPr id="47112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2988" y="4049713"/>
            <a:ext cx="3771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4" descr="bf_middlebury.jpg"/>
          <p:cNvPicPr>
            <a:picLocks noChangeAspect="1"/>
          </p:cNvPicPr>
          <p:nvPr/>
        </p:nvPicPr>
        <p:blipFill>
          <a:blip r:embed="rId6"/>
          <a:srcRect r="30928" b="49648"/>
          <a:stretch>
            <a:fillRect/>
          </a:stretch>
        </p:blipFill>
        <p:spPr bwMode="auto">
          <a:xfrm>
            <a:off x="665163" y="4852988"/>
            <a:ext cx="324961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20000" y="65502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41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8"/>
          <p:cNvGrpSpPr>
            <a:grpSpLocks/>
          </p:cNvGrpSpPr>
          <p:nvPr/>
        </p:nvGrpSpPr>
        <p:grpSpPr bwMode="auto">
          <a:xfrm>
            <a:off x="503238" y="1920875"/>
            <a:ext cx="8102600" cy="4046538"/>
            <a:chOff x="317" y="1321"/>
            <a:chExt cx="5104" cy="2549"/>
          </a:xfrm>
        </p:grpSpPr>
        <p:pic>
          <p:nvPicPr>
            <p:cNvPr id="2458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7" t="42615" r="14865" b="5865"/>
            <a:stretch>
              <a:fillRect/>
            </a:stretch>
          </p:blipFill>
          <p:spPr bwMode="auto">
            <a:xfrm>
              <a:off x="567" y="1389"/>
              <a:ext cx="4854" cy="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Rectangle 7"/>
            <p:cNvSpPr>
              <a:spLocks noChangeArrowheads="1"/>
            </p:cNvSpPr>
            <p:nvPr/>
          </p:nvSpPr>
          <p:spPr bwMode="auto">
            <a:xfrm>
              <a:off x="317" y="1321"/>
              <a:ext cx="2109" cy="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Perspective effects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6522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Parallel lines in the scene intersect in the image</a:t>
            </a:r>
          </a:p>
          <a:p>
            <a:pPr eaLnBrk="1" hangingPunct="1"/>
            <a:r>
              <a:rPr lang="en-US" sz="2800" smtClean="0"/>
              <a:t>Converge in image on horizon line</a:t>
            </a: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5302250" y="2479675"/>
            <a:ext cx="1497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 plane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(virtual)</a:t>
            </a: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738188" y="4706938"/>
            <a:ext cx="1497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Scene</a:t>
            </a: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7646988" y="3063875"/>
            <a:ext cx="1497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pinhole</a:t>
            </a:r>
          </a:p>
        </p:txBody>
      </p:sp>
    </p:spTree>
    <p:extLst>
      <p:ext uri="{BB962C8B-B14F-4D97-AF65-F5344CB8AC3E}">
        <p14:creationId xmlns:p14="http://schemas.microsoft.com/office/powerpoint/2010/main" val="11510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Projection properties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8250"/>
            <a:ext cx="8229600" cy="5068888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en-US" sz="2800" dirty="0" smtClean="0"/>
              <a:t>Many-to-one: any points along same ray map to same point in image</a:t>
            </a:r>
          </a:p>
          <a:p>
            <a:pPr eaLnBrk="1" hangingPunct="1">
              <a:lnSpc>
                <a:spcPct val="95000"/>
              </a:lnSpc>
            </a:pPr>
            <a:r>
              <a:rPr lang="en-US" sz="2800" dirty="0" smtClean="0"/>
              <a:t>Points </a:t>
            </a:r>
            <a:r>
              <a:rPr lang="en-US" sz="2800" dirty="0" smtClean="0">
                <a:sym typeface="Wingdings" pitchFamily="2" charset="2"/>
              </a:rPr>
              <a:t> points</a:t>
            </a:r>
          </a:p>
          <a:p>
            <a:pPr eaLnBrk="1" hangingPunct="1">
              <a:lnSpc>
                <a:spcPct val="95000"/>
              </a:lnSpc>
            </a:pPr>
            <a:r>
              <a:rPr lang="en-US" sz="2800" dirty="0" smtClean="0">
                <a:sym typeface="Wingdings" pitchFamily="2" charset="2"/>
              </a:rPr>
              <a:t>Lines  lines (</a:t>
            </a:r>
            <a:r>
              <a:rPr lang="en-US" sz="2800" dirty="0" err="1" smtClean="0">
                <a:sym typeface="Wingdings" pitchFamily="2" charset="2"/>
              </a:rPr>
              <a:t>collinearity</a:t>
            </a:r>
            <a:r>
              <a:rPr lang="en-US" sz="2800" dirty="0" smtClean="0">
                <a:sym typeface="Wingdings" pitchFamily="2" charset="2"/>
              </a:rPr>
              <a:t> preserved)</a:t>
            </a:r>
          </a:p>
          <a:p>
            <a:pPr eaLnBrk="1" hangingPunct="1">
              <a:lnSpc>
                <a:spcPct val="95000"/>
              </a:lnSpc>
            </a:pPr>
            <a:r>
              <a:rPr lang="en-US" sz="2800" dirty="0" smtClean="0"/>
              <a:t>Distances and angles are </a:t>
            </a:r>
            <a:r>
              <a:rPr lang="en-US" sz="2800" b="1" dirty="0" smtClean="0"/>
              <a:t>not</a:t>
            </a:r>
            <a:r>
              <a:rPr lang="en-US" sz="2800" dirty="0" smtClean="0"/>
              <a:t> preserved</a:t>
            </a:r>
          </a:p>
          <a:p>
            <a:pPr eaLnBrk="1" hangingPunct="1">
              <a:lnSpc>
                <a:spcPct val="95000"/>
              </a:lnSpc>
            </a:pPr>
            <a:endParaRPr lang="en-US" sz="2800" dirty="0" smtClean="0"/>
          </a:p>
          <a:p>
            <a:pPr eaLnBrk="1" hangingPunct="1">
              <a:lnSpc>
                <a:spcPct val="95000"/>
              </a:lnSpc>
            </a:pPr>
            <a:r>
              <a:rPr lang="en-US" sz="2800" dirty="0" smtClean="0"/>
              <a:t>Degenerate cases:</a:t>
            </a:r>
          </a:p>
          <a:p>
            <a:pPr lvl="1" eaLnBrk="1" hangingPunct="1">
              <a:lnSpc>
                <a:spcPct val="95000"/>
              </a:lnSpc>
              <a:buFontTx/>
              <a:buNone/>
            </a:pPr>
            <a:r>
              <a:rPr lang="en-US" sz="2400" dirty="0" smtClean="0"/>
              <a:t>– Line through focal point projects to a point.</a:t>
            </a:r>
          </a:p>
          <a:p>
            <a:pPr lvl="1" eaLnBrk="1" hangingPunct="1">
              <a:lnSpc>
                <a:spcPct val="95000"/>
              </a:lnSpc>
              <a:buFontTx/>
              <a:buNone/>
            </a:pPr>
            <a:r>
              <a:rPr lang="en-US" sz="2400" dirty="0" smtClean="0"/>
              <a:t>– Plane through focal point projects to line</a:t>
            </a:r>
          </a:p>
          <a:p>
            <a:pPr lvl="1" eaLnBrk="1" hangingPunct="1">
              <a:lnSpc>
                <a:spcPct val="95000"/>
              </a:lnSpc>
              <a:buFontTx/>
              <a:buNone/>
            </a:pPr>
            <a:r>
              <a:rPr lang="en-US" sz="2400" dirty="0" smtClean="0"/>
              <a:t>– Plane perpendicular to image plane projects to part of the image.</a:t>
            </a:r>
          </a:p>
        </p:txBody>
      </p:sp>
    </p:spTree>
    <p:extLst>
      <p:ext uri="{BB962C8B-B14F-4D97-AF65-F5344CB8AC3E}">
        <p14:creationId xmlns:p14="http://schemas.microsoft.com/office/powerpoint/2010/main" val="268927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Perspective and art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01738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smtClean="0"/>
              <a:t>Use of correct perspective projection indicated in 1</a:t>
            </a:r>
            <a:r>
              <a:rPr lang="en-US" sz="2800" baseline="30000" smtClean="0"/>
              <a:t>st</a:t>
            </a:r>
            <a:r>
              <a:rPr lang="en-US" sz="2800" smtClean="0"/>
              <a:t> century B.C. frescoes</a:t>
            </a:r>
          </a:p>
          <a:p>
            <a:pPr eaLnBrk="1" hangingPunct="1"/>
            <a:r>
              <a:rPr lang="en-US" sz="2800" smtClean="0"/>
              <a:t>Skill resurfaces in Renaissance: artists develop systematic methods to determine perspective projection (around 1480-1515)</a:t>
            </a:r>
          </a:p>
          <a:p>
            <a:pPr eaLnBrk="1" hangingPunct="1"/>
            <a:endParaRPr lang="en-US" sz="2800" smtClean="0"/>
          </a:p>
        </p:txBody>
      </p:sp>
      <p:pic>
        <p:nvPicPr>
          <p:cNvPr id="26628" name="Picture 5" descr="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3632200"/>
            <a:ext cx="3784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rapha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638550"/>
            <a:ext cx="3519487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4783138" y="6275388"/>
            <a:ext cx="3708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Durer, 1525</a:t>
            </a:r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390525" y="6275388"/>
            <a:ext cx="3708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Raphael</a:t>
            </a:r>
          </a:p>
        </p:txBody>
      </p:sp>
    </p:spTree>
    <p:extLst>
      <p:ext uri="{BB962C8B-B14F-4D97-AF65-F5344CB8AC3E}">
        <p14:creationId xmlns:p14="http://schemas.microsoft.com/office/powerpoint/2010/main" val="32504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Perspective projection equations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825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3d world mapped to 2d projection in image plane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4925" y="6545263"/>
            <a:ext cx="2303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Forsyth and Ponce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5" t="47516" r="16969" b="6912"/>
          <a:stretch>
            <a:fillRect/>
          </a:stretch>
        </p:blipFill>
        <p:spPr bwMode="auto">
          <a:xfrm>
            <a:off x="360363" y="1952625"/>
            <a:ext cx="8532812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4356100" y="4103688"/>
            <a:ext cx="12969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Camera frame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792163" y="2051050"/>
            <a:ext cx="12969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5722938" y="3822700"/>
            <a:ext cx="12969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Optical axis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2987675" y="2519363"/>
            <a:ext cx="12969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Focal length</a:t>
            </a:r>
          </a:p>
        </p:txBody>
      </p:sp>
      <p:sp>
        <p:nvSpPr>
          <p:cNvPr id="27658" name="TextBox 10"/>
          <p:cNvSpPr txBox="1">
            <a:spLocks noChangeArrowheads="1"/>
          </p:cNvSpPr>
          <p:nvPr/>
        </p:nvSpPr>
        <p:spPr bwMode="auto">
          <a:xfrm>
            <a:off x="7200900" y="5108575"/>
            <a:ext cx="1716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Scene / world points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17788" y="5346700"/>
            <a:ext cx="3779837" cy="1122363"/>
            <a:chOff x="2109" y="3385"/>
            <a:chExt cx="2381" cy="707"/>
          </a:xfrm>
        </p:grpSpPr>
        <p:pic>
          <p:nvPicPr>
            <p:cNvPr id="2766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6" t="69298" r="38101" b="23660"/>
            <a:stretch>
              <a:fillRect/>
            </a:stretch>
          </p:blipFill>
          <p:spPr bwMode="auto">
            <a:xfrm>
              <a:off x="2290" y="3385"/>
              <a:ext cx="1769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5" name="Text Box 6"/>
            <p:cNvSpPr txBox="1">
              <a:spLocks noChangeArrowheads="1"/>
            </p:cNvSpPr>
            <p:nvPr/>
          </p:nvSpPr>
          <p:spPr bwMode="auto">
            <a:xfrm>
              <a:off x="2109" y="3861"/>
              <a:ext cx="106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Scene point</a:t>
              </a:r>
            </a:p>
          </p:txBody>
        </p:sp>
        <p:sp>
          <p:nvSpPr>
            <p:cNvPr id="27666" name="Text Box 7"/>
            <p:cNvSpPr txBox="1">
              <a:spLocks noChangeArrowheads="1"/>
            </p:cNvSpPr>
            <p:nvPr/>
          </p:nvSpPr>
          <p:spPr bwMode="auto">
            <a:xfrm>
              <a:off x="3174" y="3857"/>
              <a:ext cx="1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Image coordinates</a:t>
              </a:r>
            </a:p>
          </p:txBody>
        </p:sp>
      </p:grp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5" t="69658" r="47400" b="23677"/>
          <a:stretch>
            <a:fillRect/>
          </a:stretch>
        </p:blipFill>
        <p:spPr bwMode="auto">
          <a:xfrm>
            <a:off x="3951288" y="6030913"/>
            <a:ext cx="395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600325" y="5145088"/>
            <a:ext cx="3833813" cy="1460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535488" y="5303838"/>
            <a:ext cx="61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</a:rPr>
              <a:t>‘</a:t>
            </a:r>
            <a:r>
              <a:rPr lang="en-US" sz="2400" b="1" smtClean="0">
                <a:solidFill>
                  <a:srgbClr val="000000"/>
                </a:solidFill>
              </a:rPr>
              <a:t>’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237163" y="4962525"/>
            <a:ext cx="6127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</a:rPr>
              <a:t>‘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93779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0" grpId="0"/>
      <p:bldP spid="267271" grpId="0"/>
      <p:bldP spid="267272" grpId="0"/>
      <p:bldP spid="267273" grpId="0"/>
      <p:bldP spid="19" grpId="0" animBg="1"/>
      <p:bldP spid="20" grpId="0"/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Homogeneous coordinates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85800" y="1128713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kern="0">
                <a:solidFill>
                  <a:srgbClr val="000000"/>
                </a:solidFill>
              </a:rPr>
              <a:t>Is this a linear transformation?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85800" y="1509713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Trick:  add one more coordinate: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793875" y="3578225"/>
            <a:ext cx="2625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homogeneous image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coordinates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541963" y="3567113"/>
            <a:ext cx="2611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homogeneous scene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coordinates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85800" y="4481513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Converting </a:t>
            </a:r>
            <a:r>
              <a:rPr lang="en-US" sz="2800" i="1" smtClean="0">
                <a:solidFill>
                  <a:srgbClr val="000000"/>
                </a:solidFill>
              </a:rPr>
              <a:t>from</a:t>
            </a:r>
            <a:r>
              <a:rPr lang="en-US" sz="2800" smtClean="0">
                <a:solidFill>
                  <a:srgbClr val="000000"/>
                </a:solidFill>
              </a:rPr>
              <a:t> homogeneous coordinates</a:t>
            </a:r>
          </a:p>
        </p:txBody>
      </p:sp>
      <p:pic>
        <p:nvPicPr>
          <p:cNvPr id="20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427288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5053013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908550"/>
            <a:ext cx="3276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685800" y="150971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no—division by z is nonlinear</a:t>
            </a:r>
          </a:p>
        </p:txBody>
      </p:sp>
      <p:pic>
        <p:nvPicPr>
          <p:cNvPr id="24" name="Picture 1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324100"/>
            <a:ext cx="211296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76073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17838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3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Perspective Projection Matrix</a:t>
            </a:r>
          </a:p>
        </p:txBody>
      </p:sp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5943600" y="4543961"/>
            <a:ext cx="33178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divide by the third coordinate to convert back to non-homogeneous coordinates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85800" y="1384300"/>
            <a:ext cx="7772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Projection is a matrix multiplication using homogeneous coordinates: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14400" y="2374900"/>
          <a:ext cx="4953000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64" name="Equation" r:id="rId4" imgW="1892160" imgH="914400" progId="Equation.3">
                  <p:embed/>
                </p:oleObj>
              </mc:Choice>
              <mc:Fallback>
                <p:oleObj name="Equation" r:id="rId4" imgW="189216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374900"/>
                        <a:ext cx="4953000" cy="239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943600" y="3016250"/>
          <a:ext cx="243840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65" name="Equation" r:id="rId6" imgW="927000" imgH="393480" progId="Equation.3">
                  <p:embed/>
                </p:oleObj>
              </mc:Choice>
              <mc:Fallback>
                <p:oleObj name="Equation" r:id="rId6" imgW="927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016250"/>
                        <a:ext cx="2438400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76073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6983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Weak perspective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smtClean="0"/>
              <a:t>Approximation: treat magnification as constant</a:t>
            </a:r>
          </a:p>
          <a:p>
            <a:pPr eaLnBrk="1" hangingPunct="1"/>
            <a:r>
              <a:rPr lang="en-US" sz="2800" smtClean="0"/>
              <a:t>Assumes scene depth &lt;&lt; average distance to camera</a:t>
            </a:r>
          </a:p>
        </p:txBody>
      </p:sp>
      <p:pic>
        <p:nvPicPr>
          <p:cNvPr id="31748" name="Picture 4" descr="wea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CF8"/>
              </a:clrFrom>
              <a:clrTo>
                <a:srgbClr val="F8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954338"/>
            <a:ext cx="460851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292725" y="3025775"/>
            <a:ext cx="973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World points:    </a:t>
            </a:r>
            <a:endParaRPr lang="en-US" baseline="-25000" smtClean="0">
              <a:solidFill>
                <a:srgbClr val="000000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68313" y="3025775"/>
            <a:ext cx="1079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 plane</a:t>
            </a:r>
          </a:p>
        </p:txBody>
      </p:sp>
      <p:pic>
        <p:nvPicPr>
          <p:cNvPr id="173068" name="Picture 12" descr="weak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CF8"/>
              </a:clrFrom>
              <a:clrTo>
                <a:srgbClr val="F8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3111500"/>
            <a:ext cx="190500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3" descr="z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8FCF8"/>
              </a:clrFrom>
              <a:clrTo>
                <a:srgbClr val="F8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4419600"/>
            <a:ext cx="7572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Line 14"/>
          <p:cNvSpPr>
            <a:spLocks noChangeShapeType="1"/>
          </p:cNvSpPr>
          <p:nvPr/>
        </p:nvSpPr>
        <p:spPr bwMode="auto">
          <a:xfrm flipH="1" flipV="1">
            <a:off x="5148263" y="4286250"/>
            <a:ext cx="252412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1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Orthographic projection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Given camera at </a:t>
            </a:r>
            <a:r>
              <a:rPr lang="en-US" sz="2800" b="1" smtClean="0"/>
              <a:t>constant</a:t>
            </a:r>
            <a:r>
              <a:rPr lang="en-US" sz="2800" smtClean="0"/>
              <a:t> distance from scene</a:t>
            </a:r>
          </a:p>
          <a:p>
            <a:pPr eaLnBrk="1" hangingPunct="1"/>
            <a:r>
              <a:rPr lang="en-US" sz="2800" smtClean="0"/>
              <a:t>World points projected along rays parallel to optical access</a:t>
            </a:r>
          </a:p>
        </p:txBody>
      </p:sp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2844800"/>
            <a:ext cx="427037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orth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CF8"/>
              </a:clrFrom>
              <a:clrTo>
                <a:srgbClr val="F8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3384550"/>
            <a:ext cx="8636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860925"/>
            <a:ext cx="257016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1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992688"/>
            <a:ext cx="992188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1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5383213"/>
            <a:ext cx="107791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11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306388"/>
            <a:ext cx="6264275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Physical parameters of image formation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Geometric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Type of projection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Camera pose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solidFill>
                  <a:srgbClr val="0070C0"/>
                </a:solidFill>
              </a:rPr>
              <a:t>Optical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Sensor’s lens type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focal length, field of view, aperture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Photometric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Type, direction, intensity of light reaching sensor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Surfaces’ reflectance properties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18027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 noChangeAspect="1"/>
          </p:cNvGrpSpPr>
          <p:nvPr/>
        </p:nvGrpSpPr>
        <p:grpSpPr bwMode="auto">
          <a:xfrm>
            <a:off x="5400675" y="2960688"/>
            <a:ext cx="3384550" cy="1987550"/>
            <a:chOff x="5239" y="709"/>
            <a:chExt cx="3357" cy="1972"/>
          </a:xfrm>
        </p:grpSpPr>
        <p:pic>
          <p:nvPicPr>
            <p:cNvPr id="35849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56" t="19336" r="14166" b="43967"/>
            <a:stretch>
              <a:fillRect/>
            </a:stretch>
          </p:blipFill>
          <p:spPr bwMode="auto">
            <a:xfrm>
              <a:off x="5239" y="709"/>
              <a:ext cx="3357" cy="1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0" name="Oval 13"/>
            <p:cNvSpPr>
              <a:spLocks noChangeAspect="1" noChangeArrowheads="1"/>
            </p:cNvSpPr>
            <p:nvPr/>
          </p:nvSpPr>
          <p:spPr bwMode="auto">
            <a:xfrm>
              <a:off x="5760" y="2001"/>
              <a:ext cx="771" cy="6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Pinhole size / aperture</a:t>
            </a:r>
          </a:p>
        </p:txBody>
      </p:sp>
      <p:pic>
        <p:nvPicPr>
          <p:cNvPr id="191492" name="Picture 4" descr="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36334" r="49896" b="20464"/>
          <a:stretch>
            <a:fillRect/>
          </a:stretch>
        </p:blipFill>
        <p:spPr>
          <a:xfrm>
            <a:off x="847725" y="1916113"/>
            <a:ext cx="3436938" cy="4525962"/>
          </a:xfrm>
          <a:noFill/>
        </p:spPr>
      </p:pic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4283075" y="5337175"/>
            <a:ext cx="3887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Smaller</a:t>
            </a:r>
          </a:p>
        </p:txBody>
      </p:sp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4283075" y="2270125"/>
            <a:ext cx="3887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Larger</a:t>
            </a:r>
          </a:p>
        </p:txBody>
      </p:sp>
      <p:sp>
        <p:nvSpPr>
          <p:cNvPr id="74758" name="Line 7"/>
          <p:cNvSpPr>
            <a:spLocks noChangeShapeType="1"/>
          </p:cNvSpPr>
          <p:nvPr/>
        </p:nvSpPr>
        <p:spPr bwMode="auto">
          <a:xfrm>
            <a:off x="4714875" y="2708275"/>
            <a:ext cx="0" cy="252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719138" y="1016000"/>
            <a:ext cx="80660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How does the size of the aperture affect the image we’d get?</a:t>
            </a:r>
          </a:p>
        </p:txBody>
      </p:sp>
    </p:spTree>
    <p:extLst>
      <p:ext uri="{BB962C8B-B14F-4D97-AF65-F5344CB8AC3E}">
        <p14:creationId xmlns:p14="http://schemas.microsoft.com/office/powerpoint/2010/main" val="393640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/>
      <p:bldP spid="74757" grpId="0"/>
      <p:bldP spid="747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/>
          <a:lstStyle/>
          <a:p>
            <a:r>
              <a:rPr lang="en-US" sz="2800" dirty="0" smtClean="0"/>
              <a:t>Today:</a:t>
            </a:r>
          </a:p>
          <a:p>
            <a:pPr lvl="1"/>
            <a:r>
              <a:rPr lang="en-US" dirty="0" smtClean="0"/>
              <a:t>Local feature matching </a:t>
            </a:r>
            <a:r>
              <a:rPr lang="en-US" dirty="0" err="1" smtClean="0"/>
              <a:t>btwn</a:t>
            </a:r>
            <a:r>
              <a:rPr lang="en-US" dirty="0" smtClean="0"/>
              <a:t> views (wrap-up)</a:t>
            </a:r>
          </a:p>
          <a:p>
            <a:pPr lvl="1"/>
            <a:r>
              <a:rPr lang="en-US" dirty="0" smtClean="0"/>
              <a:t>Image formation, geometry of a single view</a:t>
            </a:r>
          </a:p>
          <a:p>
            <a:endParaRPr lang="en-US" dirty="0"/>
          </a:p>
          <a:p>
            <a:r>
              <a:rPr lang="en-US" sz="2800" dirty="0" smtClean="0"/>
              <a:t>Wednesday: Multiple views and </a:t>
            </a:r>
            <a:r>
              <a:rPr lang="en-US" sz="2800" dirty="0" err="1" smtClean="0"/>
              <a:t>epipolar</a:t>
            </a:r>
            <a:r>
              <a:rPr lang="en-US" sz="2800" dirty="0" smtClean="0"/>
              <a:t> geometry</a:t>
            </a:r>
          </a:p>
          <a:p>
            <a:r>
              <a:rPr lang="en-US" sz="2800" dirty="0" smtClean="0"/>
              <a:t>Monday: Approaches for stereo correspondence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65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46482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A lens focuses light onto the film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Rays passing through the center are not deviated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All parallel rays converge to one point on a plane located at the </a:t>
            </a:r>
            <a:r>
              <a:rPr lang="en-US" sz="2400" i="1" kern="0" dirty="0">
                <a:solidFill>
                  <a:srgbClr val="000000"/>
                </a:solidFill>
              </a:rPr>
              <a:t>focal length</a:t>
            </a:r>
            <a:r>
              <a:rPr lang="en-US" sz="2400" kern="0" dirty="0">
                <a:solidFill>
                  <a:srgbClr val="000000"/>
                </a:solidFill>
              </a:rPr>
              <a:t> </a:t>
            </a:r>
            <a:r>
              <a:rPr lang="en-US" sz="2800" i="1" kern="0" dirty="0">
                <a:solidFill>
                  <a:srgbClr val="000000"/>
                </a:solidFill>
              </a:rPr>
              <a:t>f</a:t>
            </a:r>
          </a:p>
        </p:txBody>
      </p:sp>
      <p:pic>
        <p:nvPicPr>
          <p:cNvPr id="36868" name="Picture 4" descr="image-l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639888"/>
            <a:ext cx="5484812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cs typeface="Arial" charset="0"/>
              </a:rPr>
              <a:t>Slide by Steve Seitz</a:t>
            </a: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2271713" y="2159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4648200" y="2401888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4572000" y="3011488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V="1">
            <a:off x="2286000" y="21732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>
            <a:off x="4648200" y="2173288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V="1">
            <a:off x="2286000" y="24018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flipV="1">
            <a:off x="2286000" y="26304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V="1">
            <a:off x="2286000" y="28590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 flipV="1">
            <a:off x="2286000" y="3087688"/>
            <a:ext cx="3657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 flipV="1">
            <a:off x="2286000" y="33162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 flipV="1">
            <a:off x="2286000" y="35448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 flipV="1">
            <a:off x="2286000" y="37734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 flipV="1">
            <a:off x="2286000" y="40020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648200" y="2630488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4" name="Line 20"/>
          <p:cNvSpPr>
            <a:spLocks noChangeShapeType="1"/>
          </p:cNvSpPr>
          <p:nvPr/>
        </p:nvSpPr>
        <p:spPr bwMode="auto">
          <a:xfrm>
            <a:off x="4648200" y="2859088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5" name="Line 21"/>
          <p:cNvSpPr>
            <a:spLocks noChangeShapeType="1"/>
          </p:cNvSpPr>
          <p:nvPr/>
        </p:nvSpPr>
        <p:spPr bwMode="auto">
          <a:xfrm flipV="1">
            <a:off x="4648200" y="3087688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 flipV="1">
            <a:off x="4648200" y="3087688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7" name="Line 23"/>
          <p:cNvSpPr>
            <a:spLocks noChangeShapeType="1"/>
          </p:cNvSpPr>
          <p:nvPr/>
        </p:nvSpPr>
        <p:spPr bwMode="auto">
          <a:xfrm flipV="1">
            <a:off x="4648200" y="3087688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8" name="Line 24"/>
          <p:cNvSpPr>
            <a:spLocks noChangeShapeType="1"/>
          </p:cNvSpPr>
          <p:nvPr/>
        </p:nvSpPr>
        <p:spPr bwMode="auto">
          <a:xfrm flipV="1">
            <a:off x="4648200" y="3087688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89" name="Oval 25"/>
          <p:cNvSpPr>
            <a:spLocks noChangeArrowheads="1"/>
          </p:cNvSpPr>
          <p:nvPr/>
        </p:nvSpPr>
        <p:spPr bwMode="auto">
          <a:xfrm>
            <a:off x="5867400" y="3011488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5622925" y="2386013"/>
            <a:ext cx="1109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focal point</a:t>
            </a: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5943600" y="3011488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92" name="Line 28"/>
          <p:cNvSpPr>
            <a:spLocks noChangeShapeType="1"/>
          </p:cNvSpPr>
          <p:nvPr/>
        </p:nvSpPr>
        <p:spPr bwMode="auto">
          <a:xfrm flipH="1">
            <a:off x="4648200" y="400208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93" name="Line 29"/>
          <p:cNvSpPr>
            <a:spLocks noChangeShapeType="1"/>
          </p:cNvSpPr>
          <p:nvPr/>
        </p:nvSpPr>
        <p:spPr bwMode="auto">
          <a:xfrm>
            <a:off x="5486400" y="400208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94" name="Line 30"/>
          <p:cNvSpPr>
            <a:spLocks noChangeShapeType="1"/>
          </p:cNvSpPr>
          <p:nvPr/>
        </p:nvSpPr>
        <p:spPr bwMode="auto">
          <a:xfrm>
            <a:off x="4648200" y="3087688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895" name="Text Box 31"/>
          <p:cNvSpPr txBox="1">
            <a:spLocks noChangeArrowheads="1"/>
          </p:cNvSpPr>
          <p:nvPr/>
        </p:nvSpPr>
        <p:spPr bwMode="auto">
          <a:xfrm>
            <a:off x="5200650" y="3697288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0000"/>
                </a:solidFill>
                <a:cs typeface="Arial" charset="0"/>
              </a:rPr>
              <a:t>f</a:t>
            </a:r>
          </a:p>
        </p:txBody>
      </p:sp>
      <p:sp>
        <p:nvSpPr>
          <p:cNvPr id="36896" name="Line 32"/>
          <p:cNvSpPr>
            <a:spLocks noChangeShapeType="1"/>
          </p:cNvSpPr>
          <p:nvPr/>
        </p:nvSpPr>
        <p:spPr bwMode="auto">
          <a:xfrm flipH="1">
            <a:off x="5943600" y="2706688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9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Pinhole vs. lens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6" t="19336" r="14166" b="14827"/>
          <a:stretch>
            <a:fillRect/>
          </a:stretch>
        </p:blipFill>
        <p:spPr bwMode="auto">
          <a:xfrm>
            <a:off x="2016125" y="1238250"/>
            <a:ext cx="5329238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2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smtClean="0"/>
              <a:t>Cameras with lenses</a:t>
            </a:r>
          </a:p>
        </p:txBody>
      </p:sp>
      <p:pic>
        <p:nvPicPr>
          <p:cNvPr id="38915" name="Picture 5" descr="lens_term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449388"/>
            <a:ext cx="53911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6534150" y="3021013"/>
            <a:ext cx="1466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</a:rPr>
              <a:t>focal point</a:t>
            </a:r>
          </a:p>
        </p:txBody>
      </p:sp>
      <p:sp>
        <p:nvSpPr>
          <p:cNvPr id="38917" name="Line 8"/>
          <p:cNvSpPr>
            <a:spLocks noChangeShapeType="1"/>
          </p:cNvSpPr>
          <p:nvPr/>
        </p:nvSpPr>
        <p:spPr bwMode="auto">
          <a:xfrm flipH="1" flipV="1">
            <a:off x="6096000" y="2820988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5867400" y="234791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1517650" y="3338513"/>
            <a:ext cx="2819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</a:rPr>
              <a:t>optical center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</a:rPr>
              <a:t>(Center Of Projection)</a:t>
            </a:r>
          </a:p>
        </p:txBody>
      </p:sp>
      <p:sp>
        <p:nvSpPr>
          <p:cNvPr id="38920" name="Line 11"/>
          <p:cNvSpPr>
            <a:spLocks noChangeShapeType="1"/>
          </p:cNvSpPr>
          <p:nvPr/>
        </p:nvSpPr>
        <p:spPr bwMode="auto">
          <a:xfrm flipV="1">
            <a:off x="3581400" y="2744788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8921" name="Rectangle 3"/>
          <p:cNvSpPr>
            <a:spLocks noChangeArrowheads="1"/>
          </p:cNvSpPr>
          <p:nvPr/>
        </p:nvSpPr>
        <p:spPr bwMode="auto">
          <a:xfrm>
            <a:off x="503238" y="4652963"/>
            <a:ext cx="82454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03225" indent="-40322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smtClean="0">
                <a:solidFill>
                  <a:srgbClr val="000000"/>
                </a:solidFill>
              </a:rPr>
              <a:t>A lens focuses parallel rays onto a single focal point</a:t>
            </a:r>
          </a:p>
          <a:p>
            <a:pPr marL="403225" indent="-403225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smtClean="0">
                <a:solidFill>
                  <a:srgbClr val="000000"/>
                </a:solidFill>
              </a:rPr>
              <a:t>Gather more light, while keeping focus; make pinhole perspective projection practical</a:t>
            </a:r>
          </a:p>
          <a:p>
            <a:pPr marL="403225" indent="-40322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6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smtClean="0"/>
              <a:t>Thin lens equation</a:t>
            </a:r>
          </a:p>
        </p:txBody>
      </p:sp>
      <p:sp>
        <p:nvSpPr>
          <p:cNvPr id="2054" name="Rectangle 3"/>
          <p:cNvSpPr>
            <a:spLocks noChangeArrowheads="1"/>
          </p:cNvSpPr>
          <p:nvPr/>
        </p:nvSpPr>
        <p:spPr bwMode="auto">
          <a:xfrm>
            <a:off x="685800" y="5105400"/>
            <a:ext cx="7772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How to relate distance of object from optical center (u) to the distance at which it will be in focus (v), given focal length f?</a:t>
            </a:r>
          </a:p>
        </p:txBody>
      </p:sp>
      <p:sp>
        <p:nvSpPr>
          <p:cNvPr id="2055" name="Rectangle 15"/>
          <p:cNvSpPr>
            <a:spLocks noChangeArrowheads="1"/>
          </p:cNvSpPr>
          <p:nvPr/>
        </p:nvSpPr>
        <p:spPr bwMode="auto">
          <a:xfrm>
            <a:off x="128588" y="2001838"/>
            <a:ext cx="57912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8"/>
          <a:stretch>
            <a:fillRect/>
          </a:stretch>
        </p:blipFill>
        <p:spPr bwMode="auto">
          <a:xfrm>
            <a:off x="509588" y="1592263"/>
            <a:ext cx="57912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1960563" y="4217988"/>
          <a:ext cx="1268412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945" name="Equation" r:id="rId5" imgW="126720" imgH="139680" progId="Equation.3">
                  <p:embed/>
                </p:oleObj>
              </mc:Choice>
              <mc:Fallback>
                <p:oleObj name="Equation" r:id="rId5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0563" y="4217988"/>
                        <a:ext cx="1268412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8"/>
          <p:cNvGraphicFramePr>
            <a:graphicFrameLocks noChangeAspect="1"/>
          </p:cNvGraphicFramePr>
          <p:nvPr/>
        </p:nvGraphicFramePr>
        <p:xfrm>
          <a:off x="4076700" y="4217988"/>
          <a:ext cx="114141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946" name="Equation" r:id="rId7" imgW="114120" imgH="139680" progId="Equation.3">
                  <p:embed/>
                </p:oleObj>
              </mc:Choice>
              <mc:Fallback>
                <p:oleObj name="Equation" r:id="rId7" imgW="1141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6700" y="4217988"/>
                        <a:ext cx="1141413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700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smtClean="0"/>
              <a:t>Thin lens equation</a:t>
            </a:r>
          </a:p>
        </p:txBody>
      </p:sp>
      <p:sp>
        <p:nvSpPr>
          <p:cNvPr id="2055" name="Rectangle 15"/>
          <p:cNvSpPr>
            <a:spLocks noChangeArrowheads="1"/>
          </p:cNvSpPr>
          <p:nvPr/>
        </p:nvSpPr>
        <p:spPr bwMode="auto">
          <a:xfrm>
            <a:off x="128588" y="2001838"/>
            <a:ext cx="57912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8"/>
          <a:stretch>
            <a:fillRect/>
          </a:stretch>
        </p:blipFill>
        <p:spPr bwMode="auto">
          <a:xfrm>
            <a:off x="509588" y="1592263"/>
            <a:ext cx="57912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1960563" y="4217988"/>
          <a:ext cx="1268412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02" name="Equation" r:id="rId5" imgW="126720" imgH="139680" progId="Equation.3">
                  <p:embed/>
                </p:oleObj>
              </mc:Choice>
              <mc:Fallback>
                <p:oleObj name="Equation" r:id="rId5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0563" y="4217988"/>
                        <a:ext cx="1268412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8"/>
          <p:cNvGraphicFramePr>
            <a:graphicFrameLocks noChangeAspect="1"/>
          </p:cNvGraphicFramePr>
          <p:nvPr/>
        </p:nvGraphicFramePr>
        <p:xfrm>
          <a:off x="4076700" y="4217988"/>
          <a:ext cx="114141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03" name="Equation" r:id="rId7" imgW="114120" imgH="139680" progId="Equation.3">
                  <p:embed/>
                </p:oleObj>
              </mc:Choice>
              <mc:Fallback>
                <p:oleObj name="Equation" r:id="rId7" imgW="1141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6700" y="4217988"/>
                        <a:ext cx="1141413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Isosceles Triangle 1"/>
          <p:cNvSpPr/>
          <p:nvPr/>
        </p:nvSpPr>
        <p:spPr>
          <a:xfrm flipV="1">
            <a:off x="3352800" y="2895600"/>
            <a:ext cx="1828800" cy="537247"/>
          </a:xfrm>
          <a:prstGeom prst="triangle">
            <a:avLst>
              <a:gd name="adj" fmla="val 10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10800000" flipV="1">
            <a:off x="1014412" y="2318054"/>
            <a:ext cx="2033588" cy="577545"/>
          </a:xfrm>
          <a:prstGeom prst="triangle">
            <a:avLst>
              <a:gd name="adj" fmla="val 10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197056" y="2995403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056" y="2995403"/>
                <a:ext cx="437940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6830" y="2362200"/>
                <a:ext cx="382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30" y="2362200"/>
                <a:ext cx="382605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85800" y="5105400"/>
            <a:ext cx="7772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How to relate distance of object from optical center (u) to the distance at which it will be in focus (v), given focal length f?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371126" y="1220980"/>
                <a:ext cx="2430714" cy="87081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126" y="1220980"/>
                <a:ext cx="2430714" cy="87081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688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smtClean="0"/>
              <a:t>Thin lens equation</a:t>
            </a:r>
          </a:p>
        </p:txBody>
      </p:sp>
      <p:sp>
        <p:nvSpPr>
          <p:cNvPr id="2055" name="Rectangle 15"/>
          <p:cNvSpPr>
            <a:spLocks noChangeArrowheads="1"/>
          </p:cNvSpPr>
          <p:nvPr/>
        </p:nvSpPr>
        <p:spPr bwMode="auto">
          <a:xfrm>
            <a:off x="128588" y="2001838"/>
            <a:ext cx="57912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8"/>
          <a:stretch>
            <a:fillRect/>
          </a:stretch>
        </p:blipFill>
        <p:spPr bwMode="auto">
          <a:xfrm>
            <a:off x="509588" y="1592263"/>
            <a:ext cx="57912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1960563" y="4217988"/>
          <a:ext cx="1268412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26" name="Equation" r:id="rId5" imgW="126720" imgH="139680" progId="Equation.3">
                  <p:embed/>
                </p:oleObj>
              </mc:Choice>
              <mc:Fallback>
                <p:oleObj name="Equation" r:id="rId5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0563" y="4217988"/>
                        <a:ext cx="1268412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8"/>
          <p:cNvGraphicFramePr>
            <a:graphicFrameLocks noChangeAspect="1"/>
          </p:cNvGraphicFramePr>
          <p:nvPr/>
        </p:nvGraphicFramePr>
        <p:xfrm>
          <a:off x="4076700" y="4217988"/>
          <a:ext cx="114141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27" name="Equation" r:id="rId7" imgW="114120" imgH="139680" progId="Equation.3">
                  <p:embed/>
                </p:oleObj>
              </mc:Choice>
              <mc:Fallback>
                <p:oleObj name="Equation" r:id="rId7" imgW="1141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6700" y="4217988"/>
                        <a:ext cx="1141413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Isosceles Triangle 1"/>
          <p:cNvSpPr/>
          <p:nvPr/>
        </p:nvSpPr>
        <p:spPr>
          <a:xfrm flipV="1">
            <a:off x="4419600" y="2979556"/>
            <a:ext cx="777456" cy="369331"/>
          </a:xfrm>
          <a:prstGeom prst="triangle">
            <a:avLst>
              <a:gd name="adj" fmla="val 10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10800000" flipV="1">
            <a:off x="3405188" y="2346354"/>
            <a:ext cx="1014412" cy="549246"/>
          </a:xfrm>
          <a:prstGeom prst="triangle">
            <a:avLst>
              <a:gd name="adj" fmla="val 10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371126" y="1220980"/>
                <a:ext cx="2430714" cy="87081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126" y="1220980"/>
                <a:ext cx="2430714" cy="87081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97056" y="2979557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056" y="2979557"/>
                <a:ext cx="437940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6830" y="2346354"/>
                <a:ext cx="382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30" y="2346354"/>
                <a:ext cx="382605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371126" y="2327982"/>
                <a:ext cx="2430714" cy="872418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𝑓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126" y="2327982"/>
                <a:ext cx="2430714" cy="87241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85800" y="5105400"/>
            <a:ext cx="7772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How to relate distance of object from optical center (u) to the distance at which it will be in focus (v), given focal length f?</a:t>
            </a:r>
          </a:p>
        </p:txBody>
      </p:sp>
    </p:spTree>
    <p:extLst>
      <p:ext uri="{BB962C8B-B14F-4D97-AF65-F5344CB8AC3E}">
        <p14:creationId xmlns:p14="http://schemas.microsoft.com/office/powerpoint/2010/main" val="242144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smtClean="0"/>
              <a:t>Thin lens equation</a:t>
            </a:r>
          </a:p>
        </p:txBody>
      </p:sp>
      <p:sp>
        <p:nvSpPr>
          <p:cNvPr id="2054" name="Rectangle 3"/>
          <p:cNvSpPr>
            <a:spLocks noChangeArrowheads="1"/>
          </p:cNvSpPr>
          <p:nvPr/>
        </p:nvSpPr>
        <p:spPr bwMode="auto">
          <a:xfrm>
            <a:off x="381000" y="5943600"/>
            <a:ext cx="8610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Any object point satisfying this equation is in focus</a:t>
            </a:r>
          </a:p>
        </p:txBody>
      </p:sp>
      <p:sp>
        <p:nvSpPr>
          <p:cNvPr id="2055" name="Rectangle 15"/>
          <p:cNvSpPr>
            <a:spLocks noChangeArrowheads="1"/>
          </p:cNvSpPr>
          <p:nvPr/>
        </p:nvSpPr>
        <p:spPr bwMode="auto">
          <a:xfrm>
            <a:off x="128588" y="2001838"/>
            <a:ext cx="57912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8"/>
          <a:stretch>
            <a:fillRect/>
          </a:stretch>
        </p:blipFill>
        <p:spPr bwMode="auto">
          <a:xfrm>
            <a:off x="509588" y="1592263"/>
            <a:ext cx="57912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1960563" y="4217988"/>
          <a:ext cx="1268412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54" name="Equation" r:id="rId5" imgW="126720" imgH="139680" progId="Equation.3">
                  <p:embed/>
                </p:oleObj>
              </mc:Choice>
              <mc:Fallback>
                <p:oleObj name="Equation" r:id="rId5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0563" y="4217988"/>
                        <a:ext cx="1268412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8"/>
          <p:cNvGraphicFramePr>
            <a:graphicFrameLocks noChangeAspect="1"/>
          </p:cNvGraphicFramePr>
          <p:nvPr/>
        </p:nvGraphicFramePr>
        <p:xfrm>
          <a:off x="4076700" y="4217988"/>
          <a:ext cx="114141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55" name="Equation" r:id="rId7" imgW="114120" imgH="139680" progId="Equation.3">
                  <p:embed/>
                </p:oleObj>
              </mc:Choice>
              <mc:Fallback>
                <p:oleObj name="Equation" r:id="rId7" imgW="1141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6700" y="4217988"/>
                        <a:ext cx="1141413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210180"/>
              </p:ext>
            </p:extLst>
          </p:nvPr>
        </p:nvGraphicFramePr>
        <p:xfrm>
          <a:off x="6613237" y="3962400"/>
          <a:ext cx="1946491" cy="1235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56" name="Equation" r:id="rId9" imgW="660240" imgH="419040" progId="Equation.3">
                  <p:embed/>
                </p:oleObj>
              </mc:Choice>
              <mc:Fallback>
                <p:oleObj name="Equation" r:id="rId9" imgW="6602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3237" y="3962400"/>
                        <a:ext cx="1946491" cy="1235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Isosceles Triangle 1"/>
          <p:cNvSpPr/>
          <p:nvPr/>
        </p:nvSpPr>
        <p:spPr>
          <a:xfrm flipV="1">
            <a:off x="4419600" y="2979556"/>
            <a:ext cx="777456" cy="369331"/>
          </a:xfrm>
          <a:prstGeom prst="triangle">
            <a:avLst>
              <a:gd name="adj" fmla="val 10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10800000" flipV="1">
            <a:off x="3405188" y="2346354"/>
            <a:ext cx="1014412" cy="549246"/>
          </a:xfrm>
          <a:prstGeom prst="triangle">
            <a:avLst>
              <a:gd name="adj" fmla="val 10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97056" y="2979557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056" y="2979557"/>
                <a:ext cx="437940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6830" y="2346354"/>
                <a:ext cx="382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30" y="2346354"/>
                <a:ext cx="382605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371126" y="1220980"/>
                <a:ext cx="2430714" cy="87081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126" y="1220980"/>
                <a:ext cx="2430714" cy="87081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371126" y="2327982"/>
                <a:ext cx="2430714" cy="872418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𝑓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126" y="2327982"/>
                <a:ext cx="2430714" cy="872418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732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Focus and depth of field</a:t>
            </a:r>
          </a:p>
        </p:txBody>
      </p:sp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6065838" y="6561138"/>
            <a:ext cx="6156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Image credit: cambridgeincolour.com</a:t>
            </a:r>
          </a:p>
        </p:txBody>
      </p:sp>
      <p:pic>
        <p:nvPicPr>
          <p:cNvPr id="41988" name="Picture 7" descr="tut_HF_depthof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89025"/>
            <a:ext cx="3810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9" descr="tut_DOF_image1-f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417888"/>
            <a:ext cx="1666875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0" descr="tut_DOF_image1-f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417888"/>
            <a:ext cx="1666875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1" descr="tut_DOF_image1-f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17888"/>
            <a:ext cx="1666875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60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Focus and depth of field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952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Depth of field: distance between image planes where blur is tolerable</a:t>
            </a:r>
          </a:p>
        </p:txBody>
      </p:sp>
      <p:pic>
        <p:nvPicPr>
          <p:cNvPr id="43012" name="Picture 4" descr="depthoffoc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11438"/>
            <a:ext cx="539432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867400" y="2647950"/>
            <a:ext cx="313213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smtClean="0">
                <a:solidFill>
                  <a:srgbClr val="000000"/>
                </a:solidFill>
              </a:rPr>
              <a:t>Thin lens: scene points at distinct depths come in focus at different image planes.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smtClean="0">
                <a:solidFill>
                  <a:srgbClr val="000000"/>
                </a:solidFill>
              </a:rPr>
              <a:t>(Real camera lens systems have greater depth of field.)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0" y="6524625"/>
            <a:ext cx="3276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Shapiro and Stockman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600450" y="5456238"/>
            <a:ext cx="2447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“circles of confusion”</a:t>
            </a: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H="1">
            <a:off x="3132138" y="5600700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>
            <a:off x="5148263" y="5600700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4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mtClean="0"/>
              <a:t>Focus and depth of field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089025"/>
            <a:ext cx="8229600" cy="4525963"/>
          </a:xfrm>
        </p:spPr>
        <p:txBody>
          <a:bodyPr/>
          <a:lstStyle/>
          <a:p>
            <a:r>
              <a:rPr lang="en-US" sz="2400" smtClean="0"/>
              <a:t>How does the aperture affect the depth of field?</a:t>
            </a:r>
          </a:p>
        </p:txBody>
      </p:sp>
      <p:sp>
        <p:nvSpPr>
          <p:cNvPr id="102404" name="Rectangle 3"/>
          <p:cNvSpPr>
            <a:spLocks noChangeArrowheads="1"/>
          </p:cNvSpPr>
          <p:nvPr/>
        </p:nvSpPr>
        <p:spPr bwMode="auto">
          <a:xfrm>
            <a:off x="685800" y="5341938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00000"/>
                </a:solidFill>
              </a:rPr>
              <a:t>A smaller aperture increases the range in which the object is approximately in focus</a:t>
            </a:r>
          </a:p>
        </p:txBody>
      </p:sp>
      <p:pic>
        <p:nvPicPr>
          <p:cNvPr id="44037" name="Picture 4" descr="depth_of_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665288"/>
            <a:ext cx="465455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Line 5"/>
          <p:cNvSpPr>
            <a:spLocks noChangeShapeType="1"/>
          </p:cNvSpPr>
          <p:nvPr/>
        </p:nvSpPr>
        <p:spPr bwMode="auto">
          <a:xfrm>
            <a:off x="5499100" y="1739900"/>
            <a:ext cx="0" cy="1219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9" name="Line 8"/>
          <p:cNvSpPr>
            <a:spLocks noChangeShapeType="1"/>
          </p:cNvSpPr>
          <p:nvPr/>
        </p:nvSpPr>
        <p:spPr bwMode="auto">
          <a:xfrm>
            <a:off x="5499100" y="3416300"/>
            <a:ext cx="0" cy="1219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02408" name="Picture 10" descr="At f/32, the background is distracting.">
            <a:hlinkClick r:id="rId4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33775"/>
            <a:ext cx="2190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9" name="Picture 12" descr="At f/5.6, the flowers are isolated from the background.">
            <a:hlinkClick r:id="rId6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28775"/>
            <a:ext cx="2190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1143000" y="6502400"/>
            <a:ext cx="7162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Flower images from Wikipedia   </a:t>
            </a:r>
            <a:r>
              <a:rPr lang="en-US" sz="1200" smtClean="0">
                <a:solidFill>
                  <a:srgbClr val="000000"/>
                </a:solidFill>
                <a:hlinkClick r:id="rId8"/>
              </a:rPr>
              <a:t>http://en.wikipedia.org/wiki/Depth_of_field</a:t>
            </a:r>
            <a:r>
              <a:rPr lang="en-US" sz="12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4045" name="Text Box 22"/>
          <p:cNvSpPr txBox="1">
            <a:spLocks noChangeArrowheads="1"/>
          </p:cNvSpPr>
          <p:nvPr/>
        </p:nvSpPr>
        <p:spPr bwMode="auto">
          <a:xfrm>
            <a:off x="7235825" y="6508750"/>
            <a:ext cx="3384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Slide from S. Seitz</a:t>
            </a:r>
          </a:p>
        </p:txBody>
      </p:sp>
    </p:spTree>
    <p:extLst>
      <p:ext uri="{BB962C8B-B14F-4D97-AF65-F5344CB8AC3E}">
        <p14:creationId xmlns:p14="http://schemas.microsoft.com/office/powerpoint/2010/main" val="266397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3800" dirty="0" smtClean="0"/>
              <a:t>Previously</a:t>
            </a:r>
            <a:endParaRPr lang="en-US" sz="3800" dirty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endParaRPr lang="en-US" sz="1200" dirty="0" smtClean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L</a:t>
            </a:r>
            <a:r>
              <a:rPr lang="en-US" sz="2800" dirty="0" smtClean="0"/>
              <a:t>ocal </a:t>
            </a:r>
            <a:r>
              <a:rPr lang="en-US" sz="2800" dirty="0"/>
              <a:t>invariant </a:t>
            </a:r>
            <a:r>
              <a:rPr lang="en-US" sz="2800" dirty="0" smtClean="0"/>
              <a:t>features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accent2"/>
                </a:solidFill>
              </a:rPr>
              <a:t>Detection of interest points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Harris corner detection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Scale invariant blob detection: </a:t>
            </a:r>
            <a:r>
              <a:rPr lang="en-US" dirty="0" err="1" smtClean="0"/>
              <a:t>LoG</a:t>
            </a:r>
            <a:endParaRPr lang="en-US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accent2"/>
                </a:solidFill>
              </a:rPr>
              <a:t>Description of local patches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SIFT : Histograms of oriented gradients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accent2"/>
                </a:solidFill>
              </a:rPr>
              <a:t>Matching descriptors</a:t>
            </a:r>
          </a:p>
          <a:p>
            <a:pPr lvl="1">
              <a:spcAft>
                <a:spcPts val="1200"/>
              </a:spcAft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Field of view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92263"/>
            <a:ext cx="2601912" cy="4525962"/>
          </a:xfrm>
        </p:spPr>
        <p:txBody>
          <a:bodyPr/>
          <a:lstStyle/>
          <a:p>
            <a:r>
              <a:rPr lang="en-US" sz="2800" smtClean="0"/>
              <a:t>Angular measure of portion of 3d space seen by the camera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4" t="37163" r="18576" b="14037"/>
          <a:stretch>
            <a:fillRect/>
          </a:stretch>
        </p:blipFill>
        <p:spPr bwMode="auto">
          <a:xfrm>
            <a:off x="2808288" y="1520825"/>
            <a:ext cx="6011862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42875" y="6502400"/>
            <a:ext cx="79930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Images from http://en.wikipedia.org/wiki/Angle_of_view</a:t>
            </a:r>
          </a:p>
        </p:txBody>
      </p:sp>
    </p:spTree>
    <p:extLst>
      <p:ext uri="{BB962C8B-B14F-4D97-AF65-F5344CB8AC3E}">
        <p14:creationId xmlns:p14="http://schemas.microsoft.com/office/powerpoint/2010/main" val="263425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0" t="21820" r="18698" b="10492"/>
          <a:stretch>
            <a:fillRect/>
          </a:stretch>
        </p:blipFill>
        <p:spPr bwMode="auto">
          <a:xfrm>
            <a:off x="4224338" y="441325"/>
            <a:ext cx="4918075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6"/>
          <p:cNvSpPr>
            <a:spLocks noChangeArrowheads="1"/>
          </p:cNvSpPr>
          <p:nvPr/>
        </p:nvSpPr>
        <p:spPr bwMode="auto">
          <a:xfrm rot="-1539029">
            <a:off x="3059113" y="3779838"/>
            <a:ext cx="1835150" cy="3097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7108" name="Rectangle 7"/>
          <p:cNvSpPr>
            <a:spLocks noChangeArrowheads="1"/>
          </p:cNvSpPr>
          <p:nvPr/>
        </p:nvSpPr>
        <p:spPr bwMode="auto">
          <a:xfrm rot="-1447472">
            <a:off x="3346450" y="1008063"/>
            <a:ext cx="1403350" cy="19097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7109" name="Rectangle 9"/>
          <p:cNvSpPr>
            <a:spLocks noChangeArrowheads="1"/>
          </p:cNvSpPr>
          <p:nvPr/>
        </p:nvSpPr>
        <p:spPr bwMode="auto">
          <a:xfrm>
            <a:off x="3995738" y="3276600"/>
            <a:ext cx="504825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03350"/>
            <a:ext cx="393541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smtClean="0"/>
              <a:t>As </a:t>
            </a:r>
            <a:r>
              <a:rPr lang="en-US" sz="2400" b="1" i="1" smtClean="0"/>
              <a:t>f </a:t>
            </a:r>
            <a:r>
              <a:rPr lang="en-US" sz="2400" smtClean="0"/>
              <a:t>gets smaller, image becomes more </a:t>
            </a:r>
            <a:r>
              <a:rPr lang="en-US" sz="2400" i="1" smtClean="0"/>
              <a:t>wide angle </a:t>
            </a:r>
            <a:endParaRPr lang="en-US" sz="2400" smtClean="0"/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smtClean="0"/>
              <a:t>more world points project onto the finite image plane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smtClean="0"/>
              <a:t>As </a:t>
            </a:r>
            <a:r>
              <a:rPr lang="en-US" sz="2400" b="1" i="1" smtClean="0"/>
              <a:t>f </a:t>
            </a:r>
            <a:r>
              <a:rPr lang="en-US" sz="2400" smtClean="0"/>
              <a:t>gets larger, image becomes more </a:t>
            </a:r>
            <a:r>
              <a:rPr lang="en-US" sz="2400" i="1" smtClean="0"/>
              <a:t>telescopic </a:t>
            </a:r>
            <a:endParaRPr lang="en-US" sz="2400" smtClean="0"/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smtClean="0"/>
              <a:t>smaller part of the world projects onto the finite image plane</a:t>
            </a:r>
          </a:p>
        </p:txBody>
      </p:sp>
      <p:sp>
        <p:nvSpPr>
          <p:cNvPr id="47111" name="Rectangle 2"/>
          <p:cNvSpPr>
            <a:spLocks noGrp="1" noChangeArrowheads="1"/>
          </p:cNvSpPr>
          <p:nvPr>
            <p:ph type="title"/>
          </p:nvPr>
        </p:nvSpPr>
        <p:spPr>
          <a:xfrm>
            <a:off x="-288925" y="53975"/>
            <a:ext cx="9612313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Field of view depends on focal length</a:t>
            </a:r>
          </a:p>
        </p:txBody>
      </p:sp>
      <p:sp>
        <p:nvSpPr>
          <p:cNvPr id="47112" name="Text Box 5"/>
          <p:cNvSpPr txBox="1">
            <a:spLocks noChangeArrowheads="1"/>
          </p:cNvSpPr>
          <p:nvPr/>
        </p:nvSpPr>
        <p:spPr bwMode="auto">
          <a:xfrm>
            <a:off x="7308850" y="6583363"/>
            <a:ext cx="24844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from R. Duraiswami </a:t>
            </a:r>
          </a:p>
        </p:txBody>
      </p:sp>
    </p:spTree>
    <p:extLst>
      <p:ext uri="{BB962C8B-B14F-4D97-AF65-F5344CB8AC3E}">
        <p14:creationId xmlns:p14="http://schemas.microsoft.com/office/powerpoint/2010/main" val="424090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230188" y="69850"/>
            <a:ext cx="8686800" cy="1143000"/>
          </a:xfrm>
        </p:spPr>
        <p:txBody>
          <a:bodyPr/>
          <a:lstStyle/>
          <a:p>
            <a:r>
              <a:rPr lang="en-US" sz="4000" smtClean="0"/>
              <a:t>Field of view depends on focal length</a:t>
            </a:r>
          </a:p>
        </p:txBody>
      </p:sp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68425"/>
            <a:ext cx="73152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041525" y="6203950"/>
            <a:ext cx="4903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cs typeface="Arial" charset="0"/>
              </a:rPr>
              <a:t>Smaller FOV = larger Focal Length</a:t>
            </a:r>
          </a:p>
        </p:txBody>
      </p:sp>
      <p:pic>
        <p:nvPicPr>
          <p:cNvPr id="481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0"/>
            <a:ext cx="680561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7712075" y="6532563"/>
            <a:ext cx="13096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cs typeface="Arial" charset="0"/>
              </a:rPr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307886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Digital cameras</a:t>
            </a:r>
          </a:p>
        </p:txBody>
      </p:sp>
      <p:sp>
        <p:nvSpPr>
          <p:cNvPr id="5017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03238" y="1341438"/>
            <a:ext cx="5076825" cy="2224087"/>
          </a:xfrm>
        </p:spPr>
        <p:txBody>
          <a:bodyPr/>
          <a:lstStyle/>
          <a:p>
            <a:pPr eaLnBrk="1" hangingPunct="1">
              <a:lnSpc>
                <a:spcPct val="95000"/>
              </a:lnSpc>
              <a:spcAft>
                <a:spcPct val="30000"/>
              </a:spcAft>
            </a:pPr>
            <a:r>
              <a:rPr lang="en-US" sz="2800" smtClean="0"/>
              <a:t>Film </a:t>
            </a:r>
            <a:r>
              <a:rPr lang="en-US" sz="2800" smtClean="0">
                <a:sym typeface="Wingdings" pitchFamily="2" charset="2"/>
              </a:rPr>
              <a:t></a:t>
            </a:r>
            <a:r>
              <a:rPr lang="en-US" sz="2800" smtClean="0"/>
              <a:t> sensor array</a:t>
            </a:r>
          </a:p>
          <a:p>
            <a:pPr eaLnBrk="1" hangingPunct="1">
              <a:lnSpc>
                <a:spcPct val="95000"/>
              </a:lnSpc>
              <a:spcAft>
                <a:spcPct val="30000"/>
              </a:spcAft>
            </a:pPr>
            <a:r>
              <a:rPr lang="en-US" sz="2800" smtClean="0"/>
              <a:t>Often an array of charge coupled devices</a:t>
            </a:r>
          </a:p>
          <a:p>
            <a:pPr eaLnBrk="1" hangingPunct="1">
              <a:lnSpc>
                <a:spcPct val="95000"/>
              </a:lnSpc>
              <a:spcAft>
                <a:spcPct val="30000"/>
              </a:spcAft>
            </a:pPr>
            <a:r>
              <a:rPr lang="en-US" sz="2800" smtClean="0"/>
              <a:t>Each CCD is light sensitive diode that converts photons (light energy) to electrons</a:t>
            </a:r>
          </a:p>
          <a:p>
            <a:pPr eaLnBrk="1" hangingPunct="1">
              <a:lnSpc>
                <a:spcPct val="95000"/>
              </a:lnSpc>
              <a:spcAft>
                <a:spcPct val="30000"/>
              </a:spcAft>
            </a:pPr>
            <a:endParaRPr lang="en-US" sz="2800" smtClean="0"/>
          </a:p>
          <a:p>
            <a:pPr eaLnBrk="1" hangingPunct="1">
              <a:lnSpc>
                <a:spcPct val="95000"/>
              </a:lnSpc>
              <a:spcAft>
                <a:spcPct val="30000"/>
              </a:spcAft>
            </a:pPr>
            <a:endParaRPr lang="en-US" sz="2800" smtClean="0"/>
          </a:p>
          <a:p>
            <a:pPr eaLnBrk="1" hangingPunct="1">
              <a:lnSpc>
                <a:spcPct val="95000"/>
              </a:lnSpc>
              <a:spcAft>
                <a:spcPct val="30000"/>
              </a:spcAft>
            </a:pPr>
            <a:endParaRPr lang="en-US" sz="2800" smtClean="0"/>
          </a:p>
          <a:p>
            <a:pPr eaLnBrk="1" hangingPunct="1">
              <a:lnSpc>
                <a:spcPct val="95000"/>
              </a:lnSpc>
              <a:spcAft>
                <a:spcPct val="30000"/>
              </a:spcAft>
            </a:pPr>
            <a:endParaRPr lang="en-US" sz="2800" smtClean="0"/>
          </a:p>
          <a:p>
            <a:pPr eaLnBrk="1" hangingPunct="1">
              <a:lnSpc>
                <a:spcPct val="95000"/>
              </a:lnSpc>
              <a:spcAft>
                <a:spcPct val="30000"/>
              </a:spcAft>
            </a:pPr>
            <a:endParaRPr lang="en-US" sz="2800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797050" y="4545013"/>
            <a:ext cx="792163" cy="873125"/>
            <a:chOff x="612" y="3770"/>
            <a:chExt cx="499" cy="550"/>
          </a:xfrm>
        </p:grpSpPr>
        <p:grpSp>
          <p:nvGrpSpPr>
            <p:cNvPr id="50195" name="Group 6"/>
            <p:cNvGrpSpPr>
              <a:grpSpLocks/>
            </p:cNvGrpSpPr>
            <p:nvPr/>
          </p:nvGrpSpPr>
          <p:grpSpPr bwMode="auto">
            <a:xfrm>
              <a:off x="657" y="3843"/>
              <a:ext cx="409" cy="477"/>
              <a:chOff x="90" y="3543"/>
              <a:chExt cx="409" cy="477"/>
            </a:xfrm>
          </p:grpSpPr>
          <p:sp>
            <p:nvSpPr>
              <p:cNvPr id="50197" name="Line 7"/>
              <p:cNvSpPr>
                <a:spLocks noChangeShapeType="1"/>
              </p:cNvSpPr>
              <p:nvPr/>
            </p:nvSpPr>
            <p:spPr bwMode="auto">
              <a:xfrm>
                <a:off x="90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" name="Line 8"/>
              <p:cNvSpPr>
                <a:spLocks noChangeShapeType="1"/>
              </p:cNvSpPr>
              <p:nvPr/>
            </p:nvSpPr>
            <p:spPr bwMode="auto">
              <a:xfrm>
                <a:off x="136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" name="Line 9"/>
              <p:cNvSpPr>
                <a:spLocks noChangeShapeType="1"/>
              </p:cNvSpPr>
              <p:nvPr/>
            </p:nvSpPr>
            <p:spPr bwMode="auto">
              <a:xfrm>
                <a:off x="181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" name="Line 10"/>
              <p:cNvSpPr>
                <a:spLocks noChangeShapeType="1"/>
              </p:cNvSpPr>
              <p:nvPr/>
            </p:nvSpPr>
            <p:spPr bwMode="auto">
              <a:xfrm>
                <a:off x="226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" name="Line 11"/>
              <p:cNvSpPr>
                <a:spLocks noChangeShapeType="1"/>
              </p:cNvSpPr>
              <p:nvPr/>
            </p:nvSpPr>
            <p:spPr bwMode="auto">
              <a:xfrm>
                <a:off x="272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" name="Line 12"/>
              <p:cNvSpPr>
                <a:spLocks noChangeShapeType="1"/>
              </p:cNvSpPr>
              <p:nvPr/>
            </p:nvSpPr>
            <p:spPr bwMode="auto">
              <a:xfrm>
                <a:off x="317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" name="Line 13"/>
              <p:cNvSpPr>
                <a:spLocks noChangeShapeType="1"/>
              </p:cNvSpPr>
              <p:nvPr/>
            </p:nvSpPr>
            <p:spPr bwMode="auto">
              <a:xfrm>
                <a:off x="363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" name="Line 14"/>
              <p:cNvSpPr>
                <a:spLocks noChangeShapeType="1"/>
              </p:cNvSpPr>
              <p:nvPr/>
            </p:nvSpPr>
            <p:spPr bwMode="auto">
              <a:xfrm>
                <a:off x="408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" name="Line 15"/>
              <p:cNvSpPr>
                <a:spLocks noChangeShapeType="1"/>
              </p:cNvSpPr>
              <p:nvPr/>
            </p:nvSpPr>
            <p:spPr bwMode="auto">
              <a:xfrm>
                <a:off x="454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" name="Line 16"/>
              <p:cNvSpPr>
                <a:spLocks noChangeShapeType="1"/>
              </p:cNvSpPr>
              <p:nvPr/>
            </p:nvSpPr>
            <p:spPr bwMode="auto">
              <a:xfrm>
                <a:off x="499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" name="Line 17"/>
              <p:cNvSpPr>
                <a:spLocks noChangeShapeType="1"/>
              </p:cNvSpPr>
              <p:nvPr/>
            </p:nvSpPr>
            <p:spPr bwMode="auto">
              <a:xfrm>
                <a:off x="90" y="4020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" name="Line 18"/>
              <p:cNvSpPr>
                <a:spLocks noChangeShapeType="1"/>
              </p:cNvSpPr>
              <p:nvPr/>
            </p:nvSpPr>
            <p:spPr bwMode="auto">
              <a:xfrm>
                <a:off x="90" y="3974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" name="Line 19"/>
              <p:cNvSpPr>
                <a:spLocks noChangeShapeType="1"/>
              </p:cNvSpPr>
              <p:nvPr/>
            </p:nvSpPr>
            <p:spPr bwMode="auto">
              <a:xfrm>
                <a:off x="90" y="3929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" name="Line 20"/>
              <p:cNvSpPr>
                <a:spLocks noChangeShapeType="1"/>
              </p:cNvSpPr>
              <p:nvPr/>
            </p:nvSpPr>
            <p:spPr bwMode="auto">
              <a:xfrm>
                <a:off x="90" y="3884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" name="Line 21"/>
              <p:cNvSpPr>
                <a:spLocks noChangeShapeType="1"/>
              </p:cNvSpPr>
              <p:nvPr/>
            </p:nvSpPr>
            <p:spPr bwMode="auto">
              <a:xfrm>
                <a:off x="90" y="3838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" name="Line 22"/>
              <p:cNvSpPr>
                <a:spLocks noChangeShapeType="1"/>
              </p:cNvSpPr>
              <p:nvPr/>
            </p:nvSpPr>
            <p:spPr bwMode="auto">
              <a:xfrm>
                <a:off x="90" y="3793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3" name="Line 23"/>
              <p:cNvSpPr>
                <a:spLocks noChangeShapeType="1"/>
              </p:cNvSpPr>
              <p:nvPr/>
            </p:nvSpPr>
            <p:spPr bwMode="auto">
              <a:xfrm>
                <a:off x="90" y="3748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4" name="Line 24"/>
              <p:cNvSpPr>
                <a:spLocks noChangeShapeType="1"/>
              </p:cNvSpPr>
              <p:nvPr/>
            </p:nvSpPr>
            <p:spPr bwMode="auto">
              <a:xfrm>
                <a:off x="90" y="3702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5" name="Line 25"/>
              <p:cNvSpPr>
                <a:spLocks noChangeShapeType="1"/>
              </p:cNvSpPr>
              <p:nvPr/>
            </p:nvSpPr>
            <p:spPr bwMode="auto">
              <a:xfrm>
                <a:off x="90" y="3657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0196" name="Rectangle 26"/>
            <p:cNvSpPr>
              <a:spLocks noChangeArrowheads="1"/>
            </p:cNvSpPr>
            <p:nvPr/>
          </p:nvSpPr>
          <p:spPr bwMode="auto">
            <a:xfrm>
              <a:off x="612" y="3770"/>
              <a:ext cx="499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0181" name="Rectangle 27"/>
          <p:cNvSpPr>
            <a:spLocks noChangeArrowheads="1"/>
          </p:cNvSpPr>
          <p:nvPr/>
        </p:nvSpPr>
        <p:spPr bwMode="auto">
          <a:xfrm>
            <a:off x="2301875" y="4948238"/>
            <a:ext cx="828675" cy="828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82" name="Oval 28"/>
          <p:cNvSpPr>
            <a:spLocks noChangeArrowheads="1"/>
          </p:cNvSpPr>
          <p:nvPr/>
        </p:nvSpPr>
        <p:spPr bwMode="auto">
          <a:xfrm>
            <a:off x="2662238" y="5200650"/>
            <a:ext cx="396875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83" name="Text Box 29"/>
          <p:cNvSpPr txBox="1">
            <a:spLocks noChangeArrowheads="1"/>
          </p:cNvSpPr>
          <p:nvPr/>
        </p:nvSpPr>
        <p:spPr bwMode="auto">
          <a:xfrm>
            <a:off x="2266950" y="4624388"/>
            <a:ext cx="1223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camera</a:t>
            </a:r>
          </a:p>
        </p:txBody>
      </p:sp>
      <p:sp>
        <p:nvSpPr>
          <p:cNvPr id="50184" name="Text Box 30"/>
          <p:cNvSpPr txBox="1">
            <a:spLocks noChangeArrowheads="1"/>
          </p:cNvSpPr>
          <p:nvPr/>
        </p:nvSpPr>
        <p:spPr bwMode="auto">
          <a:xfrm>
            <a:off x="1150938" y="4805363"/>
            <a:ext cx="12239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CCD array</a:t>
            </a:r>
          </a:p>
        </p:txBody>
      </p:sp>
      <p:sp>
        <p:nvSpPr>
          <p:cNvPr id="50185" name="Text Box 31"/>
          <p:cNvSpPr txBox="1">
            <a:spLocks noChangeArrowheads="1"/>
          </p:cNvSpPr>
          <p:nvPr/>
        </p:nvSpPr>
        <p:spPr bwMode="auto">
          <a:xfrm>
            <a:off x="2806700" y="5092700"/>
            <a:ext cx="1223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optics</a:t>
            </a:r>
          </a:p>
        </p:txBody>
      </p:sp>
      <p:sp>
        <p:nvSpPr>
          <p:cNvPr id="50186" name="Rectangle 32"/>
          <p:cNvSpPr>
            <a:spLocks noChangeArrowheads="1"/>
          </p:cNvSpPr>
          <p:nvPr/>
        </p:nvSpPr>
        <p:spPr bwMode="auto">
          <a:xfrm>
            <a:off x="4354513" y="4876800"/>
            <a:ext cx="1620837" cy="936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87" name="Text Box 33"/>
          <p:cNvSpPr txBox="1">
            <a:spLocks noChangeArrowheads="1"/>
          </p:cNvSpPr>
          <p:nvPr/>
        </p:nvSpPr>
        <p:spPr bwMode="auto">
          <a:xfrm>
            <a:off x="4498975" y="4991100"/>
            <a:ext cx="1331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frame grabber</a:t>
            </a:r>
          </a:p>
        </p:txBody>
      </p:sp>
      <p:sp>
        <p:nvSpPr>
          <p:cNvPr id="50188" name="Rectangle 34"/>
          <p:cNvSpPr>
            <a:spLocks noChangeArrowheads="1"/>
          </p:cNvSpPr>
          <p:nvPr/>
        </p:nvSpPr>
        <p:spPr bwMode="auto">
          <a:xfrm>
            <a:off x="6659563" y="4876800"/>
            <a:ext cx="1620837" cy="936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89" name="Text Box 35"/>
          <p:cNvSpPr txBox="1">
            <a:spLocks noChangeArrowheads="1"/>
          </p:cNvSpPr>
          <p:nvPr/>
        </p:nvSpPr>
        <p:spPr bwMode="auto">
          <a:xfrm>
            <a:off x="6767513" y="5129213"/>
            <a:ext cx="1331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computer</a:t>
            </a:r>
          </a:p>
        </p:txBody>
      </p:sp>
      <p:sp>
        <p:nvSpPr>
          <p:cNvPr id="50190" name="Line 36"/>
          <p:cNvSpPr>
            <a:spLocks noChangeShapeType="1"/>
          </p:cNvSpPr>
          <p:nvPr/>
        </p:nvSpPr>
        <p:spPr bwMode="auto">
          <a:xfrm>
            <a:off x="3130550" y="5381625"/>
            <a:ext cx="1187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91" name="Line 37"/>
          <p:cNvSpPr>
            <a:spLocks noChangeShapeType="1"/>
          </p:cNvSpPr>
          <p:nvPr/>
        </p:nvSpPr>
        <p:spPr bwMode="auto">
          <a:xfrm>
            <a:off x="5975350" y="538162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92" name="Line 38"/>
          <p:cNvSpPr>
            <a:spLocks noChangeShapeType="1"/>
          </p:cNvSpPr>
          <p:nvPr/>
        </p:nvSpPr>
        <p:spPr bwMode="auto">
          <a:xfrm>
            <a:off x="3094038" y="5381625"/>
            <a:ext cx="1189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93" name="Line 39"/>
          <p:cNvSpPr>
            <a:spLocks noChangeShapeType="1"/>
          </p:cNvSpPr>
          <p:nvPr/>
        </p:nvSpPr>
        <p:spPr bwMode="auto">
          <a:xfrm>
            <a:off x="5975350" y="538162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50194" name="Picture 40" descr="Sony-DSC-W90-digital-cam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44675"/>
            <a:ext cx="240665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11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Summary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371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sz="2800" dirty="0" smtClean="0"/>
              <a:t>Image formation affected by geometry, photometry, and optics.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sz="2800" dirty="0" smtClean="0"/>
              <a:t>Projection equations express how world points mapped to 2d image.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sz="2400" dirty="0" smtClean="0"/>
              <a:t>Homogenous coordinates allow linear system for projection equations.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sz="2800" dirty="0" smtClean="0"/>
              <a:t>Lenses make pinhole model practical.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sz="2800" dirty="0" smtClean="0"/>
              <a:t>Parameters (focal length, aperture, lens diameter,…) affect image obtained.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6274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Next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Geometry of two views</a:t>
            </a:r>
            <a:endParaRPr lang="en-US" dirty="0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2605101" y="3229864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 flipH="1">
            <a:off x="5272101" y="3229864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452701" y="4601464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5957901" y="4220464"/>
            <a:ext cx="609600" cy="3810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205301" y="3229864"/>
            <a:ext cx="1752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3138501" y="3229864"/>
            <a:ext cx="10668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2528901" y="4144264"/>
            <a:ext cx="609600" cy="4572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062301" y="414426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957901" y="422046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548451" y="4582414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167201" y="3153664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532201" y="2772664"/>
            <a:ext cx="145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scene point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519251" y="4753864"/>
            <a:ext cx="16700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optical center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062301" y="4234751"/>
            <a:ext cx="1504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image plane</a:t>
            </a:r>
          </a:p>
        </p:txBody>
      </p:sp>
    </p:spTree>
    <p:extLst>
      <p:ext uri="{BB962C8B-B14F-4D97-AF65-F5344CB8AC3E}">
        <p14:creationId xmlns:p14="http://schemas.microsoft.com/office/powerpoint/2010/main" val="313546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70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171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7620000" y="65502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09600" y="5486400"/>
            <a:ext cx="5498656" cy="1019822"/>
            <a:chOff x="609600" y="5486400"/>
            <a:chExt cx="5498656" cy="1019822"/>
          </a:xfrm>
        </p:grpSpPr>
        <p:pic>
          <p:nvPicPr>
            <p:cNvPr id="31" name="Picture 8" descr="txp_fi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200" y="5486400"/>
              <a:ext cx="2603056" cy="101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609600" y="5638800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One way to score the </a:t>
              </a:r>
              <a:r>
                <a:rPr lang="en-US" sz="2400" dirty="0" err="1" smtClean="0"/>
                <a:t>cornerness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3919</TotalTime>
  <Words>2406</Words>
  <Application>Microsoft Office PowerPoint</Application>
  <PresentationFormat>On-screen Show (4:3)</PresentationFormat>
  <Paragraphs>559</Paragraphs>
  <Slides>75</Slides>
  <Notes>69</Notes>
  <HiddenSlides>0</HiddenSlides>
  <MMClips>0</MMClips>
  <ScaleCrop>false</ScaleCrop>
  <HeadingPairs>
    <vt:vector size="6" baseType="variant">
      <vt:variant>
        <vt:lpstr>Theme</vt:lpstr>
      </vt:variant>
      <vt:variant>
        <vt:i4>18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95" baseType="lpstr">
      <vt:lpstr>Office Theme</vt:lpstr>
      <vt:lpstr>2_Blank Presentation</vt:lpstr>
      <vt:lpstr>Custom Design</vt:lpstr>
      <vt:lpstr>3_Default Design</vt:lpstr>
      <vt:lpstr>3_Blank Presentation</vt:lpstr>
      <vt:lpstr>8_Blank Presentation</vt:lpstr>
      <vt:lpstr>12_Blank Presentation</vt:lpstr>
      <vt:lpstr>7_Default Design</vt:lpstr>
      <vt:lpstr>9_Default Design</vt:lpstr>
      <vt:lpstr>5_Office Theme</vt:lpstr>
      <vt:lpstr>Dads Tie</vt:lpstr>
      <vt:lpstr>1_Office Theme</vt:lpstr>
      <vt:lpstr>11_Default Design</vt:lpstr>
      <vt:lpstr>9_Blank Presentation</vt:lpstr>
      <vt:lpstr>6_Office Theme</vt:lpstr>
      <vt:lpstr>Default Design</vt:lpstr>
      <vt:lpstr>12_Default Design</vt:lpstr>
      <vt:lpstr>13_Default Design</vt:lpstr>
      <vt:lpstr>Equation</vt:lpstr>
      <vt:lpstr>Bitmap Image</vt:lpstr>
      <vt:lpstr>PowerPoint Presentation</vt:lpstr>
      <vt:lpstr>Announcements</vt:lpstr>
      <vt:lpstr>Recap: Features and filters</vt:lpstr>
      <vt:lpstr>Recap: Grouping &amp; fitting</vt:lpstr>
      <vt:lpstr>Multiple views</vt:lpstr>
      <vt:lpstr>Plan</vt:lpstr>
      <vt:lpstr>Previously</vt:lpstr>
      <vt:lpstr>Local features: main components</vt:lpstr>
      <vt:lpstr>PowerPoint Presentation</vt:lpstr>
      <vt:lpstr>Harris Detector: Steps</vt:lpstr>
      <vt:lpstr>Harris Detector: Steps</vt:lpstr>
      <vt:lpstr>Harris Detector: Steps</vt:lpstr>
      <vt:lpstr>Blob detection in 2D: scale selection</vt:lpstr>
      <vt:lpstr>Blob detection in 2D</vt:lpstr>
      <vt:lpstr>Example</vt:lpstr>
      <vt:lpstr>Scale invariant interest points</vt:lpstr>
      <vt:lpstr>Scale-space blob detector: Example</vt:lpstr>
      <vt:lpstr>Local features: main components</vt:lpstr>
      <vt:lpstr>SIFT descriptor [Lowe 2004] </vt:lpstr>
      <vt:lpstr>Making descriptor rotation invariant</vt:lpstr>
      <vt:lpstr>SIFT descriptor [Lowe 2004] </vt:lpstr>
      <vt:lpstr>SIFT properties</vt:lpstr>
      <vt:lpstr>Local features: main components</vt:lpstr>
      <vt:lpstr>Matching local features</vt:lpstr>
      <vt:lpstr>Matching local features</vt:lpstr>
      <vt:lpstr>Ambiguous matches</vt:lpstr>
      <vt:lpstr>Matching SIFT Descriptors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Applications of local invariant features</vt:lpstr>
      <vt:lpstr>Automatic mosaicing</vt:lpstr>
      <vt:lpstr>Wide baseline stereo</vt:lpstr>
      <vt:lpstr>Recognition of specific objects, scenes</vt:lpstr>
      <vt:lpstr>Plan</vt:lpstr>
      <vt:lpstr>Image formation</vt:lpstr>
      <vt:lpstr>Physical parameters of image formation</vt:lpstr>
      <vt:lpstr>Image formation</vt:lpstr>
      <vt:lpstr>Pinhole camera</vt:lpstr>
      <vt:lpstr>Pinhole camera</vt:lpstr>
      <vt:lpstr>Camera obscura</vt:lpstr>
      <vt:lpstr>Camera obscura</vt:lpstr>
      <vt:lpstr>Camera obscura at home</vt:lpstr>
      <vt:lpstr>Perspective effects</vt:lpstr>
      <vt:lpstr>Perspective effects</vt:lpstr>
      <vt:lpstr>Perspective effects</vt:lpstr>
      <vt:lpstr>Perspective effects</vt:lpstr>
      <vt:lpstr>Projection properties</vt:lpstr>
      <vt:lpstr>Perspective and art</vt:lpstr>
      <vt:lpstr>Perspective projection equations</vt:lpstr>
      <vt:lpstr>Homogeneous coordinates</vt:lpstr>
      <vt:lpstr>Perspective Projection Matrix</vt:lpstr>
      <vt:lpstr>Weak perspective</vt:lpstr>
      <vt:lpstr>Orthographic projection</vt:lpstr>
      <vt:lpstr>Physical parameters of image formation</vt:lpstr>
      <vt:lpstr>Pinhole size / aperture</vt:lpstr>
      <vt:lpstr>Adding a lens</vt:lpstr>
      <vt:lpstr>Pinhole vs. lens</vt:lpstr>
      <vt:lpstr>Cameras with lenses</vt:lpstr>
      <vt:lpstr>Thin lens equation</vt:lpstr>
      <vt:lpstr>Thin lens equation</vt:lpstr>
      <vt:lpstr>Thin lens equation</vt:lpstr>
      <vt:lpstr>Thin lens equation</vt:lpstr>
      <vt:lpstr>Focus and depth of field</vt:lpstr>
      <vt:lpstr>Focus and depth of field</vt:lpstr>
      <vt:lpstr>Focus and depth of field</vt:lpstr>
      <vt:lpstr>Field of view</vt:lpstr>
      <vt:lpstr>Field of view depends on focal length</vt:lpstr>
      <vt:lpstr>Field of view depends on focal length</vt:lpstr>
      <vt:lpstr>Digital cameras</vt:lpstr>
      <vt:lpstr>Summary</vt:lpstr>
      <vt:lpstr> Next time</vt:lpstr>
    </vt:vector>
  </TitlesOfParts>
  <Company>UT-Austin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Kristen Grauman</cp:lastModifiedBy>
  <cp:revision>61</cp:revision>
  <cp:lastPrinted>2011-03-21T20:13:20Z</cp:lastPrinted>
  <dcterms:created xsi:type="dcterms:W3CDTF">2011-02-22T03:49:47Z</dcterms:created>
  <dcterms:modified xsi:type="dcterms:W3CDTF">2011-03-21T20:14:17Z</dcterms:modified>
</cp:coreProperties>
</file>