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7" r:id="rId2"/>
    <p:sldMasterId id="2147484414" r:id="rId3"/>
    <p:sldMasterId id="2147484427" r:id="rId4"/>
    <p:sldMasterId id="2147484440" r:id="rId5"/>
    <p:sldMasterId id="2147484453" r:id="rId6"/>
    <p:sldMasterId id="2147484465" r:id="rId7"/>
    <p:sldMasterId id="2147484477" r:id="rId8"/>
    <p:sldMasterId id="2147484502" r:id="rId9"/>
    <p:sldMasterId id="2147484514" r:id="rId10"/>
    <p:sldMasterId id="2147484538" r:id="rId11"/>
    <p:sldMasterId id="2147484551" r:id="rId12"/>
    <p:sldMasterId id="2147484629" r:id="rId13"/>
  </p:sldMasterIdLst>
  <p:notesMasterIdLst>
    <p:notesMasterId r:id="rId84"/>
  </p:notesMasterIdLst>
  <p:handoutMasterIdLst>
    <p:handoutMasterId r:id="rId85"/>
  </p:handoutMasterIdLst>
  <p:sldIdLst>
    <p:sldId id="256" r:id="rId14"/>
    <p:sldId id="672" r:id="rId15"/>
    <p:sldId id="726" r:id="rId16"/>
    <p:sldId id="730" r:id="rId17"/>
    <p:sldId id="731" r:id="rId18"/>
    <p:sldId id="732" r:id="rId19"/>
    <p:sldId id="733" r:id="rId20"/>
    <p:sldId id="604" r:id="rId21"/>
    <p:sldId id="605" r:id="rId22"/>
    <p:sldId id="606" r:id="rId23"/>
    <p:sldId id="607" r:id="rId24"/>
    <p:sldId id="608" r:id="rId25"/>
    <p:sldId id="715" r:id="rId26"/>
    <p:sldId id="610" r:id="rId27"/>
    <p:sldId id="611" r:id="rId28"/>
    <p:sldId id="612" r:id="rId29"/>
    <p:sldId id="737" r:id="rId30"/>
    <p:sldId id="614" r:id="rId31"/>
    <p:sldId id="709" r:id="rId32"/>
    <p:sldId id="615" r:id="rId33"/>
    <p:sldId id="616" r:id="rId34"/>
    <p:sldId id="617" r:id="rId35"/>
    <p:sldId id="618" r:id="rId36"/>
    <p:sldId id="619" r:id="rId37"/>
    <p:sldId id="620" r:id="rId38"/>
    <p:sldId id="621" r:id="rId39"/>
    <p:sldId id="622" r:id="rId40"/>
    <p:sldId id="624" r:id="rId41"/>
    <p:sldId id="625" r:id="rId42"/>
    <p:sldId id="623" r:id="rId43"/>
    <p:sldId id="626" r:id="rId44"/>
    <p:sldId id="627" r:id="rId45"/>
    <p:sldId id="628" r:id="rId46"/>
    <p:sldId id="629" r:id="rId47"/>
    <p:sldId id="736" r:id="rId48"/>
    <p:sldId id="630" r:id="rId49"/>
    <p:sldId id="675" r:id="rId50"/>
    <p:sldId id="632" r:id="rId51"/>
    <p:sldId id="633" r:id="rId52"/>
    <p:sldId id="634" r:id="rId53"/>
    <p:sldId id="635" r:id="rId54"/>
    <p:sldId id="636" r:id="rId55"/>
    <p:sldId id="637" r:id="rId56"/>
    <p:sldId id="638" r:id="rId57"/>
    <p:sldId id="639" r:id="rId58"/>
    <p:sldId id="640" r:id="rId59"/>
    <p:sldId id="642" r:id="rId60"/>
    <p:sldId id="643" r:id="rId61"/>
    <p:sldId id="641" r:id="rId62"/>
    <p:sldId id="644" r:id="rId63"/>
    <p:sldId id="735" r:id="rId64"/>
    <p:sldId id="645" r:id="rId65"/>
    <p:sldId id="646" r:id="rId66"/>
    <p:sldId id="647" r:id="rId67"/>
    <p:sldId id="648" r:id="rId68"/>
    <p:sldId id="649" r:id="rId69"/>
    <p:sldId id="650" r:id="rId70"/>
    <p:sldId id="651" r:id="rId71"/>
    <p:sldId id="652" r:id="rId72"/>
    <p:sldId id="653" r:id="rId73"/>
    <p:sldId id="654" r:id="rId74"/>
    <p:sldId id="655" r:id="rId75"/>
    <p:sldId id="658" r:id="rId76"/>
    <p:sldId id="659" r:id="rId77"/>
    <p:sldId id="660" r:id="rId78"/>
    <p:sldId id="661" r:id="rId79"/>
    <p:sldId id="678" r:id="rId80"/>
    <p:sldId id="679" r:id="rId81"/>
    <p:sldId id="662" r:id="rId82"/>
    <p:sldId id="663" r:id="rId8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5612" autoAdjust="0"/>
  </p:normalViewPr>
  <p:slideViewPr>
    <p:cSldViewPr>
      <p:cViewPr varScale="1">
        <p:scale>
          <a:sx n="42" d="100"/>
          <a:sy n="42" d="100"/>
        </p:scale>
        <p:origin x="-19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B4A50-8E84-4652-A57F-1CE45E515BB2}" type="datetimeFigureOut">
              <a:rPr lang="en-US" smtClean="0"/>
              <a:t>3/23/2011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162B-5578-4598-A63B-993799AA5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347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fr-FR" smtClean="0"/>
              <a:t>CS 376 Lecture 16: Stereo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88CB0-2487-478F-8842-BBF20F973C3F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DDF0-AB65-4B54-B0D0-67E7DFE610B5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08D8788-E595-4C7A-B02F-F564C5A7EB3E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87037-0F60-42EF-8F36-7D7A1A4B627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2480" indent="-36248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2C3CB7-9254-4B8C-86F2-05F09AE11492}" type="slidenum">
              <a:rPr 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1E3F6-FEBB-4CCD-B2E5-10BF0C1695E5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9ADA20B-80D7-4C6B-8033-8B85BDDDF6A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D17F5-F009-470C-9FBD-513920C5255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D964110-E858-41A5-A890-C46C4331A2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052F0-0870-410E-A381-C964BAC0ACA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65D4A5-A1B8-4B65-8FD3-FE24C6EC7627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EBD5C-35DB-4444-864D-99FB192EAC1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B991EDF-C586-49F7-BA79-5F5555844641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DD091-19C2-4683-9706-4E98E03AF51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F7EDB79-8C2F-4912-B7E2-1CE73657B5E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3" indent="-285725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98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5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17" indent="-228580" defTabSz="9571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7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36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69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54" indent="-228580" defTabSz="9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81D6DC-16CA-4A7E-9584-C5A0EE40F246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3E4EE-5837-441D-9C54-A4E024BE2FB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55BBC4-5184-4C09-ABB1-42DB935D60C1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0904C-4DEC-4258-A0F6-1647EAC5156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3001A5B-1B39-49CF-8D99-613AA8BD247E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B987F-FE9B-4F68-8340-E620826449A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54302-6C41-42EB-B34D-DE4D6A8E017A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C133ED9-1670-47A4-A65E-336439A92686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761B2-1E8E-4DCD-9EF3-8F016B9F2DB7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06007AA-E729-4CFF-BC64-9C98DA1E7D8C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9AB0C-5F1A-4573-AB84-3635C08179BE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95B9D9-98D8-4642-A135-B6527F07B03C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81E97-20DB-4D0D-9DD8-98DE3BA8BBF7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028C84-7C5E-4271-8A1B-1B8D99C694D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61310-4F16-4D9D-8AFA-6D7B52E7CB4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BCF0298-DEC8-4A04-BF92-D5ECBD83199B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D9101E-F5E3-4B7D-A47A-4328198A2112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75EB541-28F2-4E35-818C-C2DD31B8722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2480" indent="-36248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92118-F5BA-49E7-9C1D-0F8F27780D1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256DA-6E65-4DB7-A4E3-F698FB42F08C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ECF8E36-3179-45C3-A336-267382A77DF9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96ACE-DF3F-4E36-ABD7-6456E2A1457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C2C42-AF36-4B30-90B9-0C56895BABDA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78F59C-260C-4BCD-97E8-73F8BC77BF87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C92D1-A8B2-4B7E-89D4-85DDB95D4A0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91AF09-0D4D-4903-A3F4-022031373079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2BFF5-C3ED-459F-AEE3-AA0D18A9D5FA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22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30970-D0B8-49E0-93D3-DF692E3EC556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7A8DE-8647-4DD1-B8FD-39C943A38244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E970D-5BD9-4E98-8023-ADF2C86957FC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393F7C7-083B-49EF-9F3E-E9726474C6C7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CA16B-0076-4C2E-A851-634FED8EC24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9519198-8CC5-4C61-927B-F0D8374E85DA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1CBA0-A3C8-4DBE-BE8D-A55DA4C79334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7B08E-139F-4F43-983F-154FB97689EE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7510C-7786-4388-AE0B-F9DA9CA9E2CB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A3CA04A-3BBB-4373-8F8C-F614917658E5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EA42A-8088-434D-95E8-8466ADA77D44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4404381-0AB7-4428-A867-6AA298F0712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0521D-1074-48BA-A961-5B730DE8D865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BC2E8-87F2-42AB-989C-5CF1F70A5F9E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21B45E-1821-42CF-8D95-521D6065A6FF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BC2E8-87F2-42AB-989C-5CF1F70A5F9E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21B45E-1821-42CF-8D95-521D6065A6FF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BC2E8-87F2-42AB-989C-5CF1F70A5F9E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8058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21B45E-1821-42CF-8D95-521D6065A6FF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0025B-E3EB-4A94-8127-E4B0CB3877A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2628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980A4FB-9824-41CA-9B4C-C3C179B1ED1B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1AFFA-C6A5-4A48-98F4-A2FED6D923A4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467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28CEE37-8605-4A44-8CEC-B837146E1919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9A3F3-D63B-4243-918E-DBC8CE2D2743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8772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120772D6-75DF-4C54-B537-62DBAFD5C1FF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1AFFA-C6A5-4A48-98F4-A2FED6D923A4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467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28CEE37-8605-4A44-8CEC-B837146E1919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88607-792B-490A-A7A3-DCBFAC5C38F9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082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95C2A6F-CC12-4544-8DAE-4A2CB593D692}" type="slidenum">
              <a:rPr lang="en-US" sz="1300">
                <a:solidFill>
                  <a:prstClr val="black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8FA3A-94AA-495E-BEE7-F8511AF538BD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9012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547F13D-CDAE-4FED-B714-08C1AD86F4D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2BFF5-C3ED-459F-AEE3-AA0D18A9D5FA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10E1B-88C6-4FB7-A1CA-7715D0C01EA2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3B8544-285E-434B-8045-D7376F8ABAB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</p:spPr>
        <p:txBody>
          <a:bodyPr lIns="108232" tIns="54116" rIns="108232" bIns="54116"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E2D1C-8DC5-46CA-AAD9-3E2FEF294513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007353D-FA3F-442B-9F81-BC88510A5C52}" type="slidenum">
              <a:rPr 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FCF09C6-F9AC-4EBA-9499-56F3CC5EA1B6}" type="slidenum">
              <a:rPr lang="en-US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4DC27-2856-445E-8712-13565CACB260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9C093-A5A6-4231-84CB-AB63357308E1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07B8A28-E7C3-420B-975E-BC24091F85F2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CS 376 Lecture 16: Stereo 1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35149A-4A07-4C19-9E05-A4780F5FBA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392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8889B-4B3B-418C-BA50-5351DB0AFA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515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6FC22C-A509-43A9-AC05-3EDCE56B67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39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B14BB0-187A-41DE-B245-EF7AF38C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6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966D5-49CE-49F2-A16C-8C9A195639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210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6FD61-4C4F-40F1-BB6D-7B1C6979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316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C0DE-EA3E-4B68-AEC7-6C0B1C5F3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338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37536-6D1A-4F8F-B821-A094AC2A5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13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CF5AF-9FA6-439B-8AE4-FB7DE22A3B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886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282D-DDAC-41B5-A971-5C3C1E53C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9BF72-A01B-4B6E-9400-0B636367F4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768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E35A5-D718-43CF-93C5-97A2170E9F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71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1F3F2-C80F-4B30-8108-4897082209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80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6C363-8DD7-4BA2-9D48-7F344408D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9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F48E-8687-447C-8849-B6C768EED8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137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24B2-551D-4237-97A2-E3BFA38A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26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1364-F67B-48E3-A72D-3F2277E7A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44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9671-627B-4C78-8579-AEF12D8A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49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F2A65-A6C7-4AB5-9804-D444A25F3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865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FEBB3-7324-4662-9D73-45FC2F8CF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C3707-B12F-461D-A50E-92C6B476B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57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812F-022E-4D00-9CC8-4DCDC7303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34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762D-97F9-4235-8626-E21E67297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529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1C112-EB10-4877-A598-FBC7748EA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930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555CC-04DE-4EF4-B8FC-BE55F048F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882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93A02-C51C-40D7-9C2B-2DE5172E4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055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60B40-F40D-457F-B7EE-E44CD929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57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0E99-D9C9-46F3-8224-7928D642E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255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ABA45-62F7-4098-882C-90C4AE9CD9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344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B8CE-D5A5-4582-8C97-318A41DA9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6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B3E5-5ED2-499B-ACF2-20E2B01E39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478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1A6B-CCEE-4C44-8808-4F01827F6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B269D-DCA6-4E5D-A3C6-303C0EA55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318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D7452-CA0E-4805-B731-C2C12C4D7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207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E964-2D54-43DD-A978-1F46EFFFD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7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0DBB-CC78-4AF3-B845-F2A591AF6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258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D157-3887-4558-A8F0-3F13E131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568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6CAF3-B878-444E-848D-09AAB3B71B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13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2D84E-5CC2-4934-8C9F-1C926DF5E7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44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9593-9416-463B-AD43-A2AA70A4E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B0592-A031-473A-AAA3-0A2E61F00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97FB8-3855-4676-9228-C73A5FF14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FC004-F7B1-45E9-A9FF-8AB41877A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ED8F-FBF1-4412-880B-CE21B3AE0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CFA15-2393-4CCC-95E6-17B1ADF4D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B757E-82A0-452C-90AB-52009E1DF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72E05-CD95-4E30-863E-A6C50866DC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6552C-2D23-49C2-BFCF-CF16413F43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6EB6E-FF26-4193-8ABA-9A508727D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599AB-C32D-4762-964E-E0A8601E0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A454D-9788-45AC-91FF-D37C1E0118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CBBB9-6405-405F-A4E6-F9BF3C15F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01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90859-7C5E-4F93-AFF7-B806826F3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1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76AF-052B-4CCA-B3EB-D54C770723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3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2ED0-71D6-40C1-8E56-80E58E686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9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AB03-8C0B-48AF-86FE-3472A41CE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B4AB-4A32-4290-81F6-6305AA46B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39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1E620-EBEA-413C-B309-1733831819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7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068B-7F36-458B-955A-16C3D38F2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58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9F05-D1F7-42AD-A4D0-BCC189AF6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72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4006A-2C13-47F5-A0D8-5E3FAD9F3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3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607F-E652-4D80-82C8-3510064CB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4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FD52B-28D8-4F76-93CA-67D65A74B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2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63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83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27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5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5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7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59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1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04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76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7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3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51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5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54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6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5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34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56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3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B7BF-2808-4361-8350-510B5EEE2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5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AB43-20E6-4BB1-BBD9-598AB341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26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2CF7F-68E3-4432-8D41-5EB7513FB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9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144E-83E1-47C4-A72A-6E5030654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453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D6140-8190-4D33-9940-C112534A0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34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7DF-473A-4713-B357-68029A598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36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34F-3A8E-4720-B8D2-277C891CF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59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E573-CF67-4D92-A1C8-381E4ADD6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38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0412-08E2-4459-AD37-6C64793E8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7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8FD-225E-4D3B-899B-D0BDAA65E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05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F821-B4DD-405B-BEA2-0AAF0C4B2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4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0EAC-90A5-408A-99BC-C077F1A1F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62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D2B3-B537-4946-B27A-66DAF46BE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71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899AF-9504-4665-9E47-DD3D01AE3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110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202B-BC13-4FE4-A16E-238EE248E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15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28746-C387-45F0-A80A-EFF7C2255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99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964BC-A063-4DE1-8C32-BDF899FFD0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08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5FA6-2C76-452A-9057-E545C963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0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1C38E-252B-4258-97CA-57CF021BEA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303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D0AA-E29F-48A8-83AD-F085AD33AB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1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A6396-DECD-48C6-AE9B-6690A8A59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2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60522-5D81-4BC5-9BDB-091DE417D3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88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86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08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68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33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474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941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196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22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5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67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73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120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41904-BC88-4C05-88B6-D1547D11E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99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9AD8A4-DD1E-4E09-B673-C0D8C7BE50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58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B3C4F-94A0-49CE-97D5-8922929075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C77A54-9837-48F6-B290-1A767D873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6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879005-3A45-4606-8403-4977D51CE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93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C4E191-6CBB-4AC5-A9DA-806FF95E5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126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865D7F-DDA1-47D7-89E5-365F95EAB3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5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3/23/2011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99A105-5ACB-470B-94AE-493F3388806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85C66A-B292-417E-846D-CB1BAB1E64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D500F-60DE-45B0-AD97-AB5F4071B1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2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383825-DF09-4DA7-B0CA-0CED4551A9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73BB9F-40B6-4F23-883E-3C591C74152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8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2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0AFB-120B-4A79-B96E-6FAB916DF0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1E554B-AB8C-481A-AE71-2C34B4CECDB5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2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5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E91101-D78B-4BAA-9ADF-B025F6DA19BF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://www.ai.sri.com/~luong/research/Meta3DViewer/EpipolarGeo.html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8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0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15.bin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8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70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4.wmf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73.wmf"/><Relationship Id="rId10" Type="http://schemas.openxmlformats.org/officeDocument/2006/relationships/image" Target="../media/image75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wmf"/><Relationship Id="rId11" Type="http://schemas.openxmlformats.org/officeDocument/2006/relationships/image" Target="../media/image80.wmf"/><Relationship Id="rId5" Type="http://schemas.openxmlformats.org/officeDocument/2006/relationships/oleObject" Target="../embeddings/oleObject20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81.png"/><Relationship Id="rId9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84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ramani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hyperlink" Target="http://www.videogeometry.com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isparity_006_007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09600"/>
            <a:ext cx="6477000" cy="4741823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92786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Wednesday March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Kristen </a:t>
            </a: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Grauman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UT-Austin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85800" y="1273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bg1"/>
                </a:solidFill>
                <a:latin typeface="Arial"/>
              </a:rPr>
              <a:t>Stereo: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err="1" smtClean="0">
                <a:solidFill>
                  <a:schemeClr val="bg1"/>
                </a:solidFill>
                <a:latin typeface="Arial"/>
              </a:rPr>
              <a:t>Epipolar</a:t>
            </a:r>
            <a:r>
              <a:rPr lang="en-US" kern="0" noProof="0" dirty="0" smtClean="0">
                <a:solidFill>
                  <a:schemeClr val="bg1"/>
                </a:solidFill>
                <a:latin typeface="Arial"/>
              </a:rPr>
              <a:t> geometry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33650" y="4876800"/>
            <a:ext cx="4171950" cy="1828800"/>
            <a:chOff x="1219200" y="4891088"/>
            <a:chExt cx="4171950" cy="18288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71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4038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219200" y="633888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4724400" y="5957888"/>
              <a:ext cx="609600" cy="3810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971800" y="4967288"/>
              <a:ext cx="1752600" cy="990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1905000" y="4967288"/>
              <a:ext cx="10668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295400" y="5881688"/>
              <a:ext cx="609600" cy="4572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828800" y="58816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724400" y="59578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314950" y="631983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933700" y="4891088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20559100">
            <a:off x="2438400" y="3267170"/>
            <a:ext cx="3048000" cy="1905000"/>
          </a:xfrm>
          <a:prstGeom prst="parallelogram">
            <a:avLst>
              <a:gd name="adj" fmla="val 4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676400" y="2657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362200" y="3038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486400" y="50197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791200" y="515629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Optical center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05000" y="2443257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90800" y="2733770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P2</a:t>
            </a: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733800" y="39529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752600" y="2733770"/>
            <a:ext cx="3810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962400" y="3814857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P1’=P2’</a:t>
            </a:r>
          </a:p>
        </p:txBody>
      </p:sp>
    </p:spTree>
    <p:extLst>
      <p:ext uri="{BB962C8B-B14F-4D97-AF65-F5344CB8AC3E}">
        <p14:creationId xmlns:p14="http://schemas.microsoft.com/office/powerpoint/2010/main" val="1119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cues help us to perceive 3d shape and depth?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Shading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/>
          <a:srcRect l="23962" t="46451" r="28725" b="26711"/>
          <a:stretch>
            <a:fillRect/>
          </a:stretch>
        </p:blipFill>
        <p:spPr bwMode="auto">
          <a:xfrm>
            <a:off x="263525" y="2041506"/>
            <a:ext cx="8575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76200" y="6324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11098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Focus/defocus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427538" y="6491288"/>
            <a:ext cx="471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[figs from H. Jin and P. Favaro, 2002]</a:t>
            </a:r>
          </a:p>
        </p:txBody>
      </p:sp>
      <p:pic>
        <p:nvPicPr>
          <p:cNvPr id="45060" name="Picture 6" descr="defocu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959225"/>
            <a:ext cx="60293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defoc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150938"/>
            <a:ext cx="61817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3887788" y="34909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7235825" y="1727200"/>
            <a:ext cx="19081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Images from same point of view, different camera parameters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7235825" y="4714875"/>
            <a:ext cx="1908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3d shape / depth estimates</a:t>
            </a:r>
          </a:p>
        </p:txBody>
      </p:sp>
    </p:spTree>
    <p:extLst>
      <p:ext uri="{BB962C8B-B14F-4D97-AF65-F5344CB8AC3E}">
        <p14:creationId xmlns:p14="http://schemas.microsoft.com/office/powerpoint/2010/main" val="11570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Texture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print"/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4" cstate="print"/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[From </a:t>
            </a:r>
            <a:r>
              <a:rPr 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sz="12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17257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effects</a:t>
            </a:r>
            <a:endParaRPr lang="en-US" dirty="0"/>
          </a:p>
        </p:txBody>
      </p:sp>
      <p:pic>
        <p:nvPicPr>
          <p:cNvPr id="3" name="Picture 5" descr="brunei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1797012" y="1603350"/>
            <a:ext cx="56388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20014" y="6499225"/>
            <a:ext cx="177163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charset="0"/>
              </a:rPr>
              <a:t>Image credit</a:t>
            </a:r>
            <a:r>
              <a:rPr lang="en-US" sz="1300" dirty="0">
                <a:solidFill>
                  <a:srgbClr val="000000"/>
                </a:solidFill>
                <a:cs typeface="Arial" charset="0"/>
              </a:rPr>
              <a:t>: S. Seitz</a:t>
            </a:r>
          </a:p>
        </p:txBody>
      </p:sp>
    </p:spTree>
    <p:extLst>
      <p:ext uri="{BB962C8B-B14F-4D97-AF65-F5344CB8AC3E}">
        <p14:creationId xmlns:p14="http://schemas.microsoft.com/office/powerpoint/2010/main" val="14436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Motion</a:t>
            </a:r>
          </a:p>
        </p:txBody>
      </p:sp>
      <p:pic>
        <p:nvPicPr>
          <p:cNvPr id="111619" name="Content Placeholder 6" descr="bigcylinder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2514600"/>
            <a:ext cx="1171575" cy="1638300"/>
          </a:xfrm>
        </p:spPr>
      </p:pic>
      <p:pic>
        <p:nvPicPr>
          <p:cNvPr id="111620" name="Picture 2" descr="gar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 descr="gar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5" descr="gar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7"/>
          <p:cNvSpPr txBox="1">
            <a:spLocks noChangeArrowheads="1"/>
          </p:cNvSpPr>
          <p:nvPr/>
        </p:nvSpPr>
        <p:spPr bwMode="auto">
          <a:xfrm>
            <a:off x="0" y="6581775"/>
            <a:ext cx="3200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Figures from L. Zhang</a:t>
            </a:r>
          </a:p>
        </p:txBody>
      </p:sp>
      <p:sp>
        <p:nvSpPr>
          <p:cNvPr id="111624" name="TextBox 8"/>
          <p:cNvSpPr txBox="1">
            <a:spLocks noChangeArrowheads="1"/>
          </p:cNvSpPr>
          <p:nvPr/>
        </p:nvSpPr>
        <p:spPr bwMode="auto">
          <a:xfrm>
            <a:off x="3810000" y="6581775"/>
            <a:ext cx="533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http://www.brainconnection.com/teasers/?main=illusion/motion-shape</a:t>
            </a:r>
          </a:p>
        </p:txBody>
      </p:sp>
    </p:spTree>
    <p:extLst>
      <p:ext uri="{BB962C8B-B14F-4D97-AF65-F5344CB8AC3E}">
        <p14:creationId xmlns:p14="http://schemas.microsoft.com/office/powerpoint/2010/main" val="22787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Estimating scene shape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“Shape </a:t>
            </a:r>
            <a:r>
              <a:rPr lang="en-US" sz="2600" dirty="0"/>
              <a:t>from </a:t>
            </a:r>
            <a:r>
              <a:rPr lang="en-US" sz="2600" dirty="0" smtClean="0"/>
              <a:t>X”: </a:t>
            </a:r>
            <a:r>
              <a:rPr lang="en-US" sz="2600" dirty="0"/>
              <a:t>Shading, Texture, Focus, Motion…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600" b="1" dirty="0"/>
              <a:t>Stereo</a:t>
            </a:r>
            <a:r>
              <a:rPr lang="en-US" sz="26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shape from </a:t>
            </a:r>
            <a:r>
              <a:rPr lang="en-US" sz="2600" dirty="0" smtClean="0"/>
              <a:t>“motion” </a:t>
            </a:r>
            <a:r>
              <a:rPr lang="en-US" sz="2600" dirty="0"/>
              <a:t>between two views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infer 3d shape of scene from two (multiple) images from different viewpoints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890851" y="4670442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5557851" y="4670442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38451" y="6042042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243651" y="5661042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491051" y="4670442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424251" y="4670442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2814651" y="5584842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348051" y="558484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243651" y="566104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34201" y="6022992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452951" y="4594242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817951" y="4213242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805001" y="6194442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48051" y="5675329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161" y="4195773"/>
            <a:ext cx="244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Main idea: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Human stereopsis</a:t>
            </a:r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Stereograms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Epipolar</a:t>
            </a:r>
            <a:r>
              <a:rPr lang="en-US" sz="2800" dirty="0" smtClean="0"/>
              <a:t> geometry and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60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Human eye</a:t>
            </a:r>
          </a:p>
        </p:txBody>
      </p:sp>
      <p:pic>
        <p:nvPicPr>
          <p:cNvPr id="39939" name="Picture 4" descr="eyeb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53975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42875" y="6467475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Fig from Shapiro and Stockman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6011863" y="2184400"/>
            <a:ext cx="29527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Pupil/Iris – control amount of light passing through lens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Retina - contains sensor cells, where image is formed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Fovea – highest concentration of cones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</a:endParaRPr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665163" y="1274763"/>
            <a:ext cx="7485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Rough analogy with human visual system:</a:t>
            </a:r>
          </a:p>
        </p:txBody>
      </p:sp>
    </p:spTree>
    <p:extLst>
      <p:ext uri="{BB962C8B-B14F-4D97-AF65-F5344CB8AC3E}">
        <p14:creationId xmlns:p14="http://schemas.microsoft.com/office/powerpoint/2010/main" val="19605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Reminder: </a:t>
            </a:r>
            <a:r>
              <a:rPr lang="en-US" dirty="0" err="1" smtClean="0"/>
              <a:t>Pset</a:t>
            </a:r>
            <a:r>
              <a:rPr lang="en-US" dirty="0" smtClean="0"/>
              <a:t> 3 due next Wed, March 30</a:t>
            </a:r>
          </a:p>
        </p:txBody>
      </p:sp>
    </p:spTree>
    <p:extLst>
      <p:ext uri="{BB962C8B-B14F-4D97-AF65-F5344CB8AC3E}">
        <p14:creationId xmlns:p14="http://schemas.microsoft.com/office/powerpoint/2010/main" val="5616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 l="20000" t="31453" r="18333" b="9061"/>
          <a:stretch>
            <a:fillRect/>
          </a:stretch>
        </p:blipFill>
        <p:spPr bwMode="auto">
          <a:xfrm>
            <a:off x="381000" y="1128681"/>
            <a:ext cx="8229600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35" y="5754735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dirty="0" smtClean="0"/>
              <a:t>Human eyes </a:t>
            </a:r>
            <a:r>
              <a:rPr lang="en-US" sz="2400" b="1" dirty="0" smtClean="0"/>
              <a:t>fixate</a:t>
            </a:r>
            <a:r>
              <a:rPr lang="en-US" sz="2400" dirty="0" smtClean="0"/>
              <a:t> on point in space – rotate so that corresponding images form in centers of fovea.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6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 cstate="print"/>
          <a:srcRect l="17917" t="26831" r="45416" b="7069"/>
          <a:stretch>
            <a:fillRect/>
          </a:stretch>
        </p:blipFill>
        <p:spPr bwMode="auto">
          <a:xfrm>
            <a:off x="106363" y="1524000"/>
            <a:ext cx="47704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876800" y="2362200"/>
            <a:ext cx="4038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</a:rPr>
              <a:t>Disparity</a:t>
            </a:r>
            <a:r>
              <a:rPr lang="en-US" sz="2600" dirty="0">
                <a:solidFill>
                  <a:srgbClr val="000000"/>
                </a:solidFill>
              </a:rPr>
              <a:t> occurs when eyes </a:t>
            </a:r>
            <a:r>
              <a:rPr lang="en-US" sz="2600" dirty="0" smtClean="0">
                <a:solidFill>
                  <a:srgbClr val="000000"/>
                </a:solidFill>
              </a:rPr>
              <a:t>fixate on </a:t>
            </a:r>
            <a:r>
              <a:rPr lang="en-US" sz="2600" dirty="0">
                <a:solidFill>
                  <a:srgbClr val="000000"/>
                </a:solidFill>
              </a:rPr>
              <a:t>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</p:spTree>
    <p:extLst>
      <p:ext uri="{BB962C8B-B14F-4D97-AF65-F5344CB8AC3E}">
        <p14:creationId xmlns:p14="http://schemas.microsoft.com/office/powerpoint/2010/main" val="42781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7958138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28" name="Text Box 4"/>
          <p:cNvSpPr txBox="1">
            <a:spLocks noChangeArrowheads="1"/>
          </p:cNvSpPr>
          <p:nvPr/>
        </p:nvSpPr>
        <p:spPr bwMode="auto">
          <a:xfrm>
            <a:off x="609600" y="5791200"/>
            <a:ext cx="280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Disparity:    </a:t>
            </a:r>
            <a:r>
              <a:rPr lang="en-US" i="1">
                <a:solidFill>
                  <a:srgbClr val="000000"/>
                </a:solidFill>
              </a:rPr>
              <a:t>d =  r-l =  D-F.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0" name="Oval 6"/>
          <p:cNvSpPr>
            <a:spLocks noChangeArrowheads="1"/>
          </p:cNvSpPr>
          <p:nvPr/>
        </p:nvSpPr>
        <p:spPr bwMode="auto">
          <a:xfrm>
            <a:off x="4203700" y="1828800"/>
            <a:ext cx="3505200" cy="3505200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3" name="Oval 7"/>
          <p:cNvSpPr>
            <a:spLocks noChangeArrowheads="1"/>
          </p:cNvSpPr>
          <p:nvPr/>
        </p:nvSpPr>
        <p:spPr bwMode="auto">
          <a:xfrm>
            <a:off x="7353300" y="25527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4" name="Oval 8"/>
          <p:cNvSpPr>
            <a:spLocks noChangeArrowheads="1"/>
          </p:cNvSpPr>
          <p:nvPr/>
        </p:nvSpPr>
        <p:spPr bwMode="auto">
          <a:xfrm>
            <a:off x="7366000" y="4419600"/>
            <a:ext cx="152400" cy="152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3" name="Text Box 9"/>
          <p:cNvSpPr txBox="1">
            <a:spLocks noChangeArrowheads="1"/>
          </p:cNvSpPr>
          <p:nvPr/>
        </p:nvSpPr>
        <p:spPr bwMode="auto">
          <a:xfrm>
            <a:off x="5089525" y="4613275"/>
            <a:ext cx="66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d=0</a:t>
            </a:r>
          </a:p>
        </p:txBody>
      </p:sp>
      <p:sp>
        <p:nvSpPr>
          <p:cNvPr id="717836" name="Line 12"/>
          <p:cNvSpPr>
            <a:spLocks noChangeShapeType="1"/>
          </p:cNvSpPr>
          <p:nvPr/>
        </p:nvSpPr>
        <p:spPr bwMode="auto">
          <a:xfrm flipV="1">
            <a:off x="4667250" y="2082800"/>
            <a:ext cx="3454400" cy="269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4667250" y="4413250"/>
            <a:ext cx="3670300" cy="36195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8" name="Oval 14"/>
          <p:cNvSpPr>
            <a:spLocks noChangeArrowheads="1"/>
          </p:cNvSpPr>
          <p:nvPr/>
        </p:nvSpPr>
        <p:spPr bwMode="auto">
          <a:xfrm>
            <a:off x="4457700" y="4730750"/>
            <a:ext cx="228600" cy="222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9" name="Freeform 15"/>
          <p:cNvSpPr>
            <a:spLocks/>
          </p:cNvSpPr>
          <p:nvPr/>
        </p:nvSpPr>
        <p:spPr bwMode="auto">
          <a:xfrm>
            <a:off x="5594350" y="4051300"/>
            <a:ext cx="207963" cy="596900"/>
          </a:xfrm>
          <a:custGeom>
            <a:avLst/>
            <a:gdLst>
              <a:gd name="T0" fmla="*/ 124 w 131"/>
              <a:gd name="T1" fmla="*/ 376 h 376"/>
              <a:gd name="T2" fmla="*/ 128 w 131"/>
              <a:gd name="T3" fmla="*/ 280 h 376"/>
              <a:gd name="T4" fmla="*/ 108 w 131"/>
              <a:gd name="T5" fmla="*/ 172 h 376"/>
              <a:gd name="T6" fmla="*/ 0 w 131"/>
              <a:gd name="T7" fmla="*/ 0 h 376"/>
              <a:gd name="T8" fmla="*/ 0 60000 65536"/>
              <a:gd name="T9" fmla="*/ 0 60000 65536"/>
              <a:gd name="T10" fmla="*/ 0 60000 65536"/>
              <a:gd name="T11" fmla="*/ 0 60000 65536"/>
              <a:gd name="T12" fmla="*/ 0 w 131"/>
              <a:gd name="T13" fmla="*/ 0 h 376"/>
              <a:gd name="T14" fmla="*/ 131 w 131"/>
              <a:gd name="T15" fmla="*/ 376 h 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" h="376">
                <a:moveTo>
                  <a:pt x="124" y="376"/>
                </a:moveTo>
                <a:cubicBezTo>
                  <a:pt x="127" y="345"/>
                  <a:pt x="131" y="314"/>
                  <a:pt x="128" y="280"/>
                </a:cubicBezTo>
                <a:cubicBezTo>
                  <a:pt x="125" y="246"/>
                  <a:pt x="129" y="219"/>
                  <a:pt x="108" y="172"/>
                </a:cubicBezTo>
                <a:cubicBezTo>
                  <a:pt x="87" y="125"/>
                  <a:pt x="43" y="6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40" name="Freeform 16"/>
          <p:cNvSpPr>
            <a:spLocks/>
          </p:cNvSpPr>
          <p:nvPr/>
        </p:nvSpPr>
        <p:spPr bwMode="auto">
          <a:xfrm>
            <a:off x="5556250" y="4089400"/>
            <a:ext cx="185738" cy="558800"/>
          </a:xfrm>
          <a:custGeom>
            <a:avLst/>
            <a:gdLst>
              <a:gd name="T0" fmla="*/ 100 w 117"/>
              <a:gd name="T1" fmla="*/ 352 h 352"/>
              <a:gd name="T2" fmla="*/ 100 w 117"/>
              <a:gd name="T3" fmla="*/ 192 h 352"/>
              <a:gd name="T4" fmla="*/ 0 w 117"/>
              <a:gd name="T5" fmla="*/ 0 h 352"/>
              <a:gd name="T6" fmla="*/ 0 60000 65536"/>
              <a:gd name="T7" fmla="*/ 0 60000 65536"/>
              <a:gd name="T8" fmla="*/ 0 60000 65536"/>
              <a:gd name="T9" fmla="*/ 0 w 117"/>
              <a:gd name="T10" fmla="*/ 0 h 352"/>
              <a:gd name="T11" fmla="*/ 117 w 117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" h="352">
                <a:moveTo>
                  <a:pt x="100" y="352"/>
                </a:moveTo>
                <a:cubicBezTo>
                  <a:pt x="108" y="301"/>
                  <a:pt x="117" y="251"/>
                  <a:pt x="100" y="192"/>
                </a:cubicBezTo>
                <a:cubicBezTo>
                  <a:pt x="83" y="133"/>
                  <a:pt x="41" y="6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  <p:sp>
        <p:nvSpPr>
          <p:cNvPr id="124942" name="TextBox 18"/>
          <p:cNvSpPr txBox="1">
            <a:spLocks noChangeArrowheads="1"/>
          </p:cNvSpPr>
          <p:nvPr/>
        </p:nvSpPr>
        <p:spPr bwMode="auto">
          <a:xfrm>
            <a:off x="0" y="6581775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Forsyth &amp; Ponce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08513" y="1420785"/>
            <a:ext cx="2227293" cy="3286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8" grpId="0" autoUpdateAnimBg="0"/>
      <p:bldP spid="717830" grpId="0" animBg="1"/>
      <p:bldP spid="717833" grpId="0" autoUpdateAnimBg="0"/>
      <p:bldP spid="717836" grpId="0" animBg="1"/>
      <p:bldP spid="717837" grpId="0" animBg="1"/>
      <p:bldP spid="717838" grpId="0" animBg="1"/>
      <p:bldP spid="717839" grpId="0" animBg="1"/>
      <p:bldP spid="7178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dot </a:t>
            </a:r>
            <a:r>
              <a:rPr lang="en-US" dirty="0" err="1"/>
              <a:t>stereograms</a:t>
            </a:r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err="1"/>
              <a:t>Julesz</a:t>
            </a:r>
            <a:r>
              <a:rPr lang="en-US" sz="2800" dirty="0"/>
              <a:t> 1960: Do we identify local brightness patterns before fusion (monocular process) or after (binocular)? 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To test: pair of synthetic images obtained by randomly spraying black dots on white objects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01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76400"/>
            <a:ext cx="707866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52400" y="647700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Forsyth &amp; Ponce</a:t>
            </a:r>
          </a:p>
        </p:txBody>
      </p:sp>
    </p:spTree>
    <p:extLst>
      <p:ext uri="{BB962C8B-B14F-4D97-AF65-F5344CB8AC3E}">
        <p14:creationId xmlns:p14="http://schemas.microsoft.com/office/powerpoint/2010/main" val="17367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5465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5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When viewed </a:t>
            </a:r>
            <a:r>
              <a:rPr lang="en-US" sz="2800" dirty="0" err="1"/>
              <a:t>monocularly</a:t>
            </a:r>
            <a:r>
              <a:rPr lang="en-US" sz="2800" dirty="0"/>
              <a:t>, they appear random; when viewed stereoscopically, see 3d structure.</a:t>
            </a:r>
          </a:p>
          <a:p>
            <a:endParaRPr lang="en-US" sz="2800" dirty="0"/>
          </a:p>
          <a:p>
            <a:r>
              <a:rPr lang="en-US" sz="2800" dirty="0"/>
              <a:t>Conclusion: human binocular fusion not directly associated with the physical retinas; must involve the central nervous system</a:t>
            </a:r>
          </a:p>
          <a:p>
            <a:r>
              <a:rPr lang="en-US" sz="2800" dirty="0"/>
              <a:t>Imaginary “</a:t>
            </a:r>
            <a:r>
              <a:rPr lang="en-US" sz="2800" i="1" dirty="0"/>
              <a:t>cyclopean retina” </a:t>
            </a:r>
            <a:r>
              <a:rPr lang="en-US" sz="2800" i="1" dirty="0" smtClean="0"/>
              <a:t> </a:t>
            </a:r>
            <a:r>
              <a:rPr lang="en-US" sz="2800" dirty="0" smtClean="0"/>
              <a:t>that </a:t>
            </a:r>
            <a:r>
              <a:rPr lang="en-US" sz="2800" dirty="0"/>
              <a:t>combines the left and right image stimuli as a single unit</a:t>
            </a:r>
          </a:p>
        </p:txBody>
      </p:sp>
    </p:spTree>
    <p:extLst>
      <p:ext uri="{BB962C8B-B14F-4D97-AF65-F5344CB8AC3E}">
        <p14:creationId xmlns:p14="http://schemas.microsoft.com/office/powerpoint/2010/main" val="25504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5365839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dirty="0"/>
              <a:t>Invented by Sir Charles Wheatstone, 1838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20965"/>
            <a:ext cx="29718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698740"/>
            <a:ext cx="30289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96000" y="5365740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Image from </a:t>
            </a:r>
            <a:r>
              <a:rPr lang="en-US" sz="1200" dirty="0">
                <a:solidFill>
                  <a:srgbClr val="000000"/>
                </a:solidFill>
              </a:rPr>
              <a:t>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762000" y="1274733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15929" r="25000" b="56815"/>
          <a:stretch>
            <a:fillRect/>
          </a:stretch>
        </p:blipFill>
        <p:spPr bwMode="auto">
          <a:xfrm>
            <a:off x="0" y="2286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 t="15013" b="9920"/>
          <a:stretch>
            <a:fillRect/>
          </a:stretch>
        </p:blipFill>
        <p:spPr bwMode="auto">
          <a:xfrm>
            <a:off x="152400" y="23622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38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 cstate="print"/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</p:spTree>
    <p:extLst>
      <p:ext uri="{BB962C8B-B14F-4D97-AF65-F5344CB8AC3E}">
        <p14:creationId xmlns:p14="http://schemas.microsoft.com/office/powerpoint/2010/main" val="28078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Last time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Image formation affected by geometry, photometry, and optics.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Projection equations express how world points mapped to 2d image.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800" dirty="0" smtClean="0"/>
              <a:t>Parameters (focal length, aperture, lens diameter,…) affect image obtained.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627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600298" y="6167475"/>
            <a:ext cx="4308534" cy="6174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6" name="Picture 4" descr="KU46138small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 descr="anaglass.GIF (892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246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447800" y="5875371"/>
            <a:ext cx="640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Public Library, Stereoscopic Looking Room, Chicago, by Phillips, 1923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4" name="Picture 4" descr="Flippant_Venus_Plu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</p:spTree>
    <p:extLst>
      <p:ext uri="{BB962C8B-B14F-4D97-AF65-F5344CB8AC3E}">
        <p14:creationId xmlns:p14="http://schemas.microsoft.com/office/powerpoint/2010/main" val="1820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Autostereograms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81000" y="6400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Images from magiceye.com</a:t>
            </a:r>
          </a:p>
        </p:txBody>
      </p:sp>
      <p:pic>
        <p:nvPicPr>
          <p:cNvPr id="139269" name="Picture 6" descr="102696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5562600" y="2755900"/>
            <a:ext cx="3124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Exploit disparity as depth cue using single </a:t>
            </a:r>
            <a:r>
              <a:rPr lang="en-US" sz="2200" dirty="0" smtClean="0">
                <a:solidFill>
                  <a:srgbClr val="000000"/>
                </a:solidFill>
              </a:rPr>
              <a:t>image.</a:t>
            </a:r>
            <a:endParaRPr lang="en-US" sz="2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</p:spTree>
    <p:extLst>
      <p:ext uri="{BB962C8B-B14F-4D97-AF65-F5344CB8AC3E}">
        <p14:creationId xmlns:p14="http://schemas.microsoft.com/office/powerpoint/2010/main" val="3462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102696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381000" y="6400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Images from magiceye.com</a:t>
            </a:r>
          </a:p>
        </p:txBody>
      </p:sp>
      <p:pic>
        <p:nvPicPr>
          <p:cNvPr id="141318" name="Picture 9" descr="small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264" y="2151044"/>
            <a:ext cx="4044265" cy="34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Autostereograms</a:t>
            </a:r>
            <a:endParaRPr lang="en-US" sz="4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544" y="0"/>
            <a:ext cx="8229600" cy="1143000"/>
          </a:xfrm>
        </p:spPr>
        <p:txBody>
          <a:bodyPr/>
          <a:lstStyle/>
          <a:p>
            <a:r>
              <a:rPr lang="en-US" dirty="0" smtClean="0"/>
              <a:t>Estimating depth with stereo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544" y="1092168"/>
            <a:ext cx="8229600" cy="230031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800" b="1" dirty="0"/>
              <a:t>Stereo</a:t>
            </a:r>
            <a:r>
              <a:rPr lang="en-US" sz="2800" dirty="0"/>
              <a:t>: </a:t>
            </a:r>
            <a:r>
              <a:rPr lang="en-US" sz="2800" dirty="0" smtClean="0"/>
              <a:t>shape from “motion” between two views</a:t>
            </a:r>
          </a:p>
          <a:p>
            <a:r>
              <a:rPr lang="en-US" sz="2800" dirty="0" smtClean="0"/>
              <a:t>We’ll need to consider: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400" dirty="0" smtClean="0"/>
              <a:t>Info on camera pose (“calibration”)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400" dirty="0" smtClean="0"/>
              <a:t>Image point correspondences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057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3724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04812" y="529431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10012" y="4913313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657412" y="3922713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1590612" y="3922713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981012" y="4837113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514412" y="4837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410012" y="4913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0562" y="52752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619312" y="384651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984312" y="3465513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0440" y="5364189"/>
            <a:ext cx="11985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14412" y="4927600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064962" name="Picture 2"/>
          <p:cNvPicPr>
            <a:picLocks noChangeAspect="1" noChangeArrowheads="1"/>
          </p:cNvPicPr>
          <p:nvPr/>
        </p:nvPicPr>
        <p:blipFill>
          <a:blip r:embed="rId3" cstate="print"/>
          <a:srcRect l="51969" t="26302" r="7536" b="42700"/>
          <a:stretch>
            <a:fillRect/>
          </a:stretch>
        </p:blipFill>
        <p:spPr bwMode="auto">
          <a:xfrm>
            <a:off x="6215085" y="4597416"/>
            <a:ext cx="2300319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10188" t="26302" r="48674" b="42700"/>
          <a:stretch>
            <a:fillRect/>
          </a:stretch>
        </p:blipFill>
        <p:spPr bwMode="auto">
          <a:xfrm>
            <a:off x="6178572" y="3246435"/>
            <a:ext cx="2336832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7200936" y="3794130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420014" y="5181624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cameras, simultaneous views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moving camera and static scene</a:t>
            </a:r>
            <a:endParaRPr lang="en-US" sz="2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Stereo vision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Camera </a:t>
            </a:r>
            <a:r>
              <a:rPr lang="en-US" dirty="0" smtClean="0"/>
              <a:t>parameters</a:t>
            </a:r>
            <a:endParaRPr lang="en-US" dirty="0"/>
          </a:p>
        </p:txBody>
      </p:sp>
      <p:grpSp>
        <p:nvGrpSpPr>
          <p:cNvPr id="162820" name="Group 11"/>
          <p:cNvGrpSpPr>
            <a:grpSpLocks/>
          </p:cNvGrpSpPr>
          <p:nvPr/>
        </p:nvGrpSpPr>
        <p:grpSpPr bwMode="auto">
          <a:xfrm>
            <a:off x="576263" y="1566833"/>
            <a:ext cx="4283075" cy="1965325"/>
            <a:chOff x="363" y="1570"/>
            <a:chExt cx="2698" cy="1238"/>
          </a:xfrm>
        </p:grpSpPr>
        <p:pic>
          <p:nvPicPr>
            <p:cNvPr id="16282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7465" t="47516" r="16969" b="6912"/>
            <a:stretch>
              <a:fillRect/>
            </a:stretch>
          </p:blipFill>
          <p:spPr bwMode="auto">
            <a:xfrm>
              <a:off x="363" y="1570"/>
              <a:ext cx="2698" cy="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822" name="Text Box 5"/>
            <p:cNvSpPr txBox="1">
              <a:spLocks noChangeArrowheads="1"/>
            </p:cNvSpPr>
            <p:nvPr/>
          </p:nvSpPr>
          <p:spPr bwMode="auto">
            <a:xfrm>
              <a:off x="1451" y="2478"/>
              <a:ext cx="7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Camera </a:t>
              </a:r>
              <a:r>
                <a:rPr lang="en-US" sz="1200" dirty="0" smtClean="0">
                  <a:solidFill>
                    <a:srgbClr val="000000"/>
                  </a:solidFill>
                </a:rPr>
                <a:t>frame 1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62823" name="Oval 9"/>
            <p:cNvSpPr>
              <a:spLocks noChangeArrowheads="1"/>
            </p:cNvSpPr>
            <p:nvPr/>
          </p:nvSpPr>
          <p:spPr bwMode="auto">
            <a:xfrm>
              <a:off x="1156" y="1774"/>
              <a:ext cx="545" cy="74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046670" y="2570133"/>
            <a:ext cx="36718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Intrinsic</a:t>
            </a:r>
            <a:r>
              <a:rPr lang="en-US" dirty="0" smtClean="0">
                <a:solidFill>
                  <a:srgbClr val="000000"/>
                </a:solidFill>
              </a:rPr>
              <a:t> parameters:</a:t>
            </a:r>
            <a:endParaRPr 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Image coordinates relative to camera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 Pixel coordinates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843213" y="1489045"/>
            <a:ext cx="973137" cy="612775"/>
            <a:chOff x="1791" y="1706"/>
            <a:chExt cx="613" cy="386"/>
          </a:xfrm>
        </p:grpSpPr>
        <p:sp>
          <p:nvSpPr>
            <p:cNvPr id="162826" name="Line 12"/>
            <p:cNvSpPr>
              <a:spLocks noChangeShapeType="1"/>
            </p:cNvSpPr>
            <p:nvPr/>
          </p:nvSpPr>
          <p:spPr bwMode="auto">
            <a:xfrm flipV="1">
              <a:off x="1973" y="1842"/>
              <a:ext cx="431" cy="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827" name="Line 13"/>
            <p:cNvSpPr>
              <a:spLocks noChangeShapeType="1"/>
            </p:cNvSpPr>
            <p:nvPr/>
          </p:nvSpPr>
          <p:spPr bwMode="auto">
            <a:xfrm flipH="1" flipV="1">
              <a:off x="1791" y="1706"/>
              <a:ext cx="182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828" name="Line 14"/>
            <p:cNvSpPr>
              <a:spLocks noChangeShapeType="1"/>
            </p:cNvSpPr>
            <p:nvPr/>
          </p:nvSpPr>
          <p:spPr bwMode="auto">
            <a:xfrm flipV="1">
              <a:off x="1973" y="1707"/>
              <a:ext cx="227" cy="3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5010156" y="1670020"/>
            <a:ext cx="4067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Extrinsic</a:t>
            </a:r>
            <a:r>
              <a:rPr lang="en-US" dirty="0" smtClean="0">
                <a:solidFill>
                  <a:srgbClr val="000000"/>
                </a:solidFill>
              </a:rPr>
              <a:t> parameters:</a:t>
            </a:r>
            <a:endParaRPr 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Camera frame </a:t>
            </a:r>
            <a:r>
              <a:rPr lang="en-US" dirty="0" smtClean="0">
                <a:solidFill>
                  <a:srgbClr val="000000"/>
                </a:solidFill>
              </a:rPr>
              <a:t>1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 Camera</a:t>
            </a:r>
            <a:r>
              <a:rPr lang="en-US" dirty="0" smtClean="0">
                <a:solidFill>
                  <a:srgbClr val="000000"/>
                </a:solidFill>
              </a:rPr>
              <a:t> frame 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4162" name="Freeform 18"/>
          <p:cNvSpPr>
            <a:spLocks/>
          </p:cNvSpPr>
          <p:nvPr/>
        </p:nvSpPr>
        <p:spPr bwMode="auto">
          <a:xfrm>
            <a:off x="2232025" y="1596995"/>
            <a:ext cx="781050" cy="325438"/>
          </a:xfrm>
          <a:custGeom>
            <a:avLst/>
            <a:gdLst>
              <a:gd name="T0" fmla="*/ 59 w 445"/>
              <a:gd name="T1" fmla="*/ 379 h 379"/>
              <a:gd name="T2" fmla="*/ 0 w 445"/>
              <a:gd name="T3" fmla="*/ 222 h 379"/>
              <a:gd name="T4" fmla="*/ 66 w 445"/>
              <a:gd name="T5" fmla="*/ 13 h 379"/>
              <a:gd name="T6" fmla="*/ 138 w 445"/>
              <a:gd name="T7" fmla="*/ 0 h 379"/>
              <a:gd name="T8" fmla="*/ 380 w 445"/>
              <a:gd name="T9" fmla="*/ 32 h 379"/>
              <a:gd name="T10" fmla="*/ 445 w 445"/>
              <a:gd name="T11" fmla="*/ 104 h 3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5"/>
              <a:gd name="T19" fmla="*/ 0 h 379"/>
              <a:gd name="T20" fmla="*/ 445 w 445"/>
              <a:gd name="T21" fmla="*/ 379 h 3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5" h="379">
                <a:moveTo>
                  <a:pt x="59" y="379"/>
                </a:moveTo>
                <a:cubicBezTo>
                  <a:pt x="7" y="318"/>
                  <a:pt x="9" y="300"/>
                  <a:pt x="0" y="222"/>
                </a:cubicBezTo>
                <a:cubicBezTo>
                  <a:pt x="6" y="176"/>
                  <a:pt x="7" y="42"/>
                  <a:pt x="66" y="13"/>
                </a:cubicBezTo>
                <a:cubicBezTo>
                  <a:pt x="81" y="5"/>
                  <a:pt x="127" y="1"/>
                  <a:pt x="138" y="0"/>
                </a:cubicBezTo>
                <a:cubicBezTo>
                  <a:pt x="219" y="11"/>
                  <a:pt x="300" y="16"/>
                  <a:pt x="380" y="32"/>
                </a:cubicBezTo>
                <a:cubicBezTo>
                  <a:pt x="385" y="33"/>
                  <a:pt x="427" y="96"/>
                  <a:pt x="445" y="10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4167" name="Text Box 23"/>
          <p:cNvSpPr txBox="1">
            <a:spLocks noChangeArrowheads="1"/>
          </p:cNvSpPr>
          <p:nvPr/>
        </p:nvSpPr>
        <p:spPr bwMode="auto">
          <a:xfrm>
            <a:off x="3779838" y="1346170"/>
            <a:ext cx="7921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Camera frame 2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79388" y="1238220"/>
            <a:ext cx="792162" cy="873125"/>
            <a:chOff x="612" y="3770"/>
            <a:chExt cx="499" cy="550"/>
          </a:xfrm>
        </p:grpSpPr>
        <p:grpSp>
          <p:nvGrpSpPr>
            <p:cNvPr id="162833" name="Group 44"/>
            <p:cNvGrpSpPr>
              <a:grpSpLocks/>
            </p:cNvGrpSpPr>
            <p:nvPr/>
          </p:nvGrpSpPr>
          <p:grpSpPr bwMode="auto">
            <a:xfrm>
              <a:off x="657" y="3843"/>
              <a:ext cx="409" cy="477"/>
              <a:chOff x="90" y="3543"/>
              <a:chExt cx="409" cy="477"/>
            </a:xfrm>
          </p:grpSpPr>
          <p:sp>
            <p:nvSpPr>
              <p:cNvPr id="162834" name="Line 24"/>
              <p:cNvSpPr>
                <a:spLocks noChangeShapeType="1"/>
              </p:cNvSpPr>
              <p:nvPr/>
            </p:nvSpPr>
            <p:spPr bwMode="auto">
              <a:xfrm>
                <a:off x="90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35" name="Line 25"/>
              <p:cNvSpPr>
                <a:spLocks noChangeShapeType="1"/>
              </p:cNvSpPr>
              <p:nvPr/>
            </p:nvSpPr>
            <p:spPr bwMode="auto">
              <a:xfrm>
                <a:off x="136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36" name="Line 26"/>
              <p:cNvSpPr>
                <a:spLocks noChangeShapeType="1"/>
              </p:cNvSpPr>
              <p:nvPr/>
            </p:nvSpPr>
            <p:spPr bwMode="auto">
              <a:xfrm>
                <a:off x="181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37" name="Line 27"/>
              <p:cNvSpPr>
                <a:spLocks noChangeShapeType="1"/>
              </p:cNvSpPr>
              <p:nvPr/>
            </p:nvSpPr>
            <p:spPr bwMode="auto">
              <a:xfrm>
                <a:off x="226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38" name="Line 28"/>
              <p:cNvSpPr>
                <a:spLocks noChangeShapeType="1"/>
              </p:cNvSpPr>
              <p:nvPr/>
            </p:nvSpPr>
            <p:spPr bwMode="auto">
              <a:xfrm>
                <a:off x="272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39" name="Line 29"/>
              <p:cNvSpPr>
                <a:spLocks noChangeShapeType="1"/>
              </p:cNvSpPr>
              <p:nvPr/>
            </p:nvSpPr>
            <p:spPr bwMode="auto">
              <a:xfrm>
                <a:off x="317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0" name="Line 30"/>
              <p:cNvSpPr>
                <a:spLocks noChangeShapeType="1"/>
              </p:cNvSpPr>
              <p:nvPr/>
            </p:nvSpPr>
            <p:spPr bwMode="auto">
              <a:xfrm>
                <a:off x="363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1" name="Line 31"/>
              <p:cNvSpPr>
                <a:spLocks noChangeShapeType="1"/>
              </p:cNvSpPr>
              <p:nvPr/>
            </p:nvSpPr>
            <p:spPr bwMode="auto">
              <a:xfrm>
                <a:off x="408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2" name="Line 32"/>
              <p:cNvSpPr>
                <a:spLocks noChangeShapeType="1"/>
              </p:cNvSpPr>
              <p:nvPr/>
            </p:nvSpPr>
            <p:spPr bwMode="auto">
              <a:xfrm>
                <a:off x="454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3" name="Line 33"/>
              <p:cNvSpPr>
                <a:spLocks noChangeShapeType="1"/>
              </p:cNvSpPr>
              <p:nvPr/>
            </p:nvSpPr>
            <p:spPr bwMode="auto">
              <a:xfrm>
                <a:off x="499" y="3543"/>
                <a:ext cx="0" cy="4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4" name="Line 34"/>
              <p:cNvSpPr>
                <a:spLocks noChangeShapeType="1"/>
              </p:cNvSpPr>
              <p:nvPr/>
            </p:nvSpPr>
            <p:spPr bwMode="auto">
              <a:xfrm>
                <a:off x="90" y="4020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5" name="Line 35"/>
              <p:cNvSpPr>
                <a:spLocks noChangeShapeType="1"/>
              </p:cNvSpPr>
              <p:nvPr/>
            </p:nvSpPr>
            <p:spPr bwMode="auto">
              <a:xfrm>
                <a:off x="90" y="3974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6" name="Line 36"/>
              <p:cNvSpPr>
                <a:spLocks noChangeShapeType="1"/>
              </p:cNvSpPr>
              <p:nvPr/>
            </p:nvSpPr>
            <p:spPr bwMode="auto">
              <a:xfrm>
                <a:off x="90" y="3929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7" name="Line 37"/>
              <p:cNvSpPr>
                <a:spLocks noChangeShapeType="1"/>
              </p:cNvSpPr>
              <p:nvPr/>
            </p:nvSpPr>
            <p:spPr bwMode="auto">
              <a:xfrm>
                <a:off x="90" y="3884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8" name="Line 38"/>
              <p:cNvSpPr>
                <a:spLocks noChangeShapeType="1"/>
              </p:cNvSpPr>
              <p:nvPr/>
            </p:nvSpPr>
            <p:spPr bwMode="auto">
              <a:xfrm>
                <a:off x="90" y="3838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49" name="Line 39"/>
              <p:cNvSpPr>
                <a:spLocks noChangeShapeType="1"/>
              </p:cNvSpPr>
              <p:nvPr/>
            </p:nvSpPr>
            <p:spPr bwMode="auto">
              <a:xfrm>
                <a:off x="90" y="3793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50" name="Line 40"/>
              <p:cNvSpPr>
                <a:spLocks noChangeShapeType="1"/>
              </p:cNvSpPr>
              <p:nvPr/>
            </p:nvSpPr>
            <p:spPr bwMode="auto">
              <a:xfrm>
                <a:off x="90" y="3748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51" name="Line 41"/>
              <p:cNvSpPr>
                <a:spLocks noChangeShapeType="1"/>
              </p:cNvSpPr>
              <p:nvPr/>
            </p:nvSpPr>
            <p:spPr bwMode="auto">
              <a:xfrm>
                <a:off x="90" y="3702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852" name="Line 42"/>
              <p:cNvSpPr>
                <a:spLocks noChangeShapeType="1"/>
              </p:cNvSpPr>
              <p:nvPr/>
            </p:nvSpPr>
            <p:spPr bwMode="auto">
              <a:xfrm>
                <a:off x="90" y="3657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2853" name="Rectangle 45"/>
            <p:cNvSpPr>
              <a:spLocks noChangeArrowheads="1"/>
            </p:cNvSpPr>
            <p:nvPr/>
          </p:nvSpPr>
          <p:spPr bwMode="auto">
            <a:xfrm>
              <a:off x="612" y="3770"/>
              <a:ext cx="499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4191" name="Freeform 47"/>
          <p:cNvSpPr>
            <a:spLocks/>
          </p:cNvSpPr>
          <p:nvPr/>
        </p:nvSpPr>
        <p:spPr bwMode="auto">
          <a:xfrm>
            <a:off x="369888" y="2189133"/>
            <a:ext cx="544512" cy="692150"/>
          </a:xfrm>
          <a:custGeom>
            <a:avLst/>
            <a:gdLst>
              <a:gd name="T0" fmla="*/ 343 w 343"/>
              <a:gd name="T1" fmla="*/ 412 h 436"/>
              <a:gd name="T2" fmla="*/ 140 w 343"/>
              <a:gd name="T3" fmla="*/ 399 h 436"/>
              <a:gd name="T4" fmla="*/ 16 w 343"/>
              <a:gd name="T5" fmla="*/ 216 h 436"/>
              <a:gd name="T6" fmla="*/ 9 w 343"/>
              <a:gd name="T7" fmla="*/ 0 h 436"/>
              <a:gd name="T8" fmla="*/ 0 60000 65536"/>
              <a:gd name="T9" fmla="*/ 0 60000 65536"/>
              <a:gd name="T10" fmla="*/ 0 60000 65536"/>
              <a:gd name="T11" fmla="*/ 0 60000 65536"/>
              <a:gd name="T12" fmla="*/ 0 w 343"/>
              <a:gd name="T13" fmla="*/ 0 h 436"/>
              <a:gd name="T14" fmla="*/ 343 w 343"/>
              <a:gd name="T15" fmla="*/ 436 h 4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3" h="436">
                <a:moveTo>
                  <a:pt x="343" y="412"/>
                </a:moveTo>
                <a:cubicBezTo>
                  <a:pt x="268" y="428"/>
                  <a:pt x="250" y="436"/>
                  <a:pt x="140" y="399"/>
                </a:cubicBezTo>
                <a:cubicBezTo>
                  <a:pt x="108" y="388"/>
                  <a:pt x="29" y="245"/>
                  <a:pt x="16" y="216"/>
                </a:cubicBezTo>
                <a:cubicBezTo>
                  <a:pt x="0" y="114"/>
                  <a:pt x="9" y="186"/>
                  <a:pt x="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2855" name="Rectangle 5"/>
          <p:cNvSpPr>
            <a:spLocks noChangeArrowheads="1"/>
          </p:cNvSpPr>
          <p:nvPr/>
        </p:nvSpPr>
        <p:spPr bwMode="auto">
          <a:xfrm>
            <a:off x="539750" y="4079853"/>
            <a:ext cx="8229600" cy="193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i="1" dirty="0">
                <a:solidFill>
                  <a:srgbClr val="000000"/>
                </a:solidFill>
              </a:rPr>
              <a:t>Extrinsic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params</a:t>
            </a:r>
            <a:r>
              <a:rPr lang="en-US" sz="2200" dirty="0">
                <a:solidFill>
                  <a:srgbClr val="000000"/>
                </a:solidFill>
              </a:rPr>
              <a:t>: rotation matrix and translation vector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i="1" dirty="0">
                <a:solidFill>
                  <a:srgbClr val="000000"/>
                </a:solidFill>
              </a:rPr>
              <a:t>Intrinsic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params</a:t>
            </a:r>
            <a:r>
              <a:rPr lang="en-US" sz="2200" dirty="0">
                <a:solidFill>
                  <a:srgbClr val="000000"/>
                </a:solidFill>
              </a:rPr>
              <a:t>: focal length, pixel sizes (mm), image center point, radial distortion parameters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7674" y="5519043"/>
            <a:ext cx="733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We’ll assume for now that these parameters are given and fixed.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/>
      <p:bldP spid="134161" grpId="0"/>
      <p:bldP spid="134162" grpId="0" animBg="1"/>
      <p:bldP spid="134167" grpId="0"/>
      <p:bldP spid="134191" grpId="0" animBg="1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Human stereopsis</a:t>
            </a:r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Stereograms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Epipolar</a:t>
            </a:r>
            <a:r>
              <a:rPr lang="en-US" sz="2800" dirty="0" smtClean="0"/>
              <a:t> geometry and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2895600"/>
            <a:ext cx="7696200" cy="1295400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3291"/>
            <a:ext cx="8534400" cy="1143000"/>
          </a:xfrm>
        </p:spPr>
        <p:txBody>
          <a:bodyPr/>
          <a:lstStyle/>
          <a:p>
            <a:r>
              <a:rPr lang="en-US" sz="4000" dirty="0"/>
              <a:t>Geometry for a simple stereo system</a:t>
            </a:r>
          </a:p>
        </p:txBody>
      </p:sp>
      <p:sp>
        <p:nvSpPr>
          <p:cNvPr id="1648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r>
              <a:rPr lang="en-US" sz="2400" dirty="0"/>
              <a:t>First, assuming parallel optical axes, known camera </a:t>
            </a:r>
            <a:r>
              <a:rPr lang="en-US" sz="2400" dirty="0" smtClean="0"/>
              <a:t>parameters (i.e., calibrated cameras):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36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 l="16959" t="14497" r="15958" b="4240"/>
          <a:stretch>
            <a:fillRect/>
          </a:stretch>
        </p:blipFill>
        <p:spPr bwMode="auto">
          <a:xfrm>
            <a:off x="76200" y="0"/>
            <a:ext cx="89154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65428" y="6057936"/>
            <a:ext cx="2044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baseline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5549" y="5259250"/>
            <a:ext cx="1708236" cy="1200329"/>
            <a:chOff x="855549" y="5259250"/>
            <a:chExt cx="1708236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855549" y="5259250"/>
              <a:ext cx="17082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optical center (left)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1797012" y="5473728"/>
              <a:ext cx="620721" cy="51118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7310475" y="4926033"/>
            <a:ext cx="1971702" cy="1200329"/>
            <a:chOff x="7310475" y="4926033"/>
            <a:chExt cx="1971702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7573941" y="4926033"/>
              <a:ext cx="17082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optical center (right)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7310475" y="5437215"/>
              <a:ext cx="365130" cy="2555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263466" y="4232286"/>
            <a:ext cx="105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Focal length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36492" y="434934"/>
            <a:ext cx="3359196" cy="10223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2981" y="398421"/>
            <a:ext cx="105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World point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6032" y="2808279"/>
            <a:ext cx="2263805" cy="1497033"/>
            <a:chOff x="446032" y="2808279"/>
            <a:chExt cx="2263805" cy="1497033"/>
          </a:xfrm>
        </p:grpSpPr>
        <p:sp>
          <p:nvSpPr>
            <p:cNvPr id="21" name="TextBox 20"/>
            <p:cNvSpPr txBox="1"/>
            <p:nvPr/>
          </p:nvSpPr>
          <p:spPr>
            <a:xfrm>
              <a:off x="446032" y="2808279"/>
              <a:ext cx="1898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i</a:t>
              </a:r>
              <a:r>
                <a:rPr lang="en-US" sz="2400" dirty="0" smtClean="0">
                  <a:solidFill>
                    <a:srgbClr val="FFFFFF"/>
                  </a:solidFill>
                </a:rPr>
                <a:t>mage point (left)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468395" y="3429000"/>
              <a:ext cx="1241442" cy="876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7127910" y="2808279"/>
            <a:ext cx="2198655" cy="1387494"/>
            <a:chOff x="7127910" y="2808279"/>
            <a:chExt cx="2198655" cy="1387494"/>
          </a:xfrm>
        </p:grpSpPr>
        <p:sp>
          <p:nvSpPr>
            <p:cNvPr id="22" name="TextBox 21"/>
            <p:cNvSpPr txBox="1"/>
            <p:nvPr/>
          </p:nvSpPr>
          <p:spPr>
            <a:xfrm>
              <a:off x="7200936" y="2808279"/>
              <a:ext cx="212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i</a:t>
              </a:r>
              <a:r>
                <a:rPr lang="en-US" sz="2400" dirty="0" smtClean="0">
                  <a:solidFill>
                    <a:srgbClr val="FFFFFF"/>
                  </a:solidFill>
                </a:rPr>
                <a:t>mage point (right)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7127910" y="3684591"/>
              <a:ext cx="584208" cy="5111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3" name="Oval 22"/>
          <p:cNvSpPr/>
          <p:nvPr/>
        </p:nvSpPr>
        <p:spPr bwMode="auto">
          <a:xfrm rot="1682543">
            <a:off x="3681021" y="424886"/>
            <a:ext cx="533400" cy="412817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rot="20352562">
            <a:off x="5575603" y="381766"/>
            <a:ext cx="354993" cy="4002553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5747" y="2479662"/>
            <a:ext cx="193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Depth of </a:t>
            </a:r>
            <a:r>
              <a:rPr lang="en-US" sz="2400" b="1" dirty="0" smtClean="0">
                <a:solidFill>
                  <a:srgbClr val="FFFFFF"/>
                </a:solidFill>
              </a:rPr>
              <a:t>p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9868894">
            <a:off x="6639592" y="4485826"/>
            <a:ext cx="132015" cy="70785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1582267">
            <a:off x="2533066" y="4428718"/>
            <a:ext cx="115470" cy="7963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rabbit-no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" y="2249487"/>
            <a:ext cx="4440238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6513" y="6548438"/>
            <a:ext cx="78946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000000"/>
                </a:solidFill>
              </a:rPr>
              <a:t>http://www.mzephotos.com/gallery/mammals/rabbit-nose.html</a:t>
            </a:r>
          </a:p>
        </p:txBody>
      </p:sp>
      <p:pic>
        <p:nvPicPr>
          <p:cNvPr id="19460" name="Picture 6" descr="434631076_c7f0d9ba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2286000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5338763" y="6532563"/>
            <a:ext cx="33226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flickr.com/photos/lungstruck/434631076/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6088" y="-396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Review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82600" y="1055688"/>
            <a:ext cx="8661400" cy="4525962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How do the </a:t>
            </a:r>
            <a:r>
              <a:rPr lang="en-US" sz="2800" kern="0" dirty="0">
                <a:solidFill>
                  <a:srgbClr val="000000"/>
                </a:solidFill>
              </a:rPr>
              <a:t>perspective projection equations </a:t>
            </a:r>
            <a:r>
              <a:rPr lang="en-US" sz="2800" kern="0" dirty="0" smtClean="0">
                <a:solidFill>
                  <a:srgbClr val="000000"/>
                </a:solidFill>
              </a:rPr>
              <a:t>explain this effect? </a:t>
            </a:r>
            <a:endParaRPr lang="en-US" sz="2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07"/>
            <a:ext cx="8229600" cy="4525963"/>
          </a:xfrm>
        </p:spPr>
        <p:txBody>
          <a:bodyPr/>
          <a:lstStyle/>
          <a:p>
            <a:r>
              <a:rPr lang="en-US" sz="2400" dirty="0" smtClean="0"/>
              <a:t>Assume parallel </a:t>
            </a:r>
            <a:r>
              <a:rPr lang="en-US" sz="2400" dirty="0"/>
              <a:t>optical axes, known camera </a:t>
            </a:r>
            <a:r>
              <a:rPr lang="en-US" sz="2400" dirty="0" smtClean="0"/>
              <a:t>parameters (i.e., calibrated cameras).  </a:t>
            </a:r>
            <a:r>
              <a:rPr lang="en-US" sz="2400" b="1" dirty="0" smtClean="0"/>
              <a:t>What is expression for Z?</a:t>
            </a:r>
            <a:endParaRPr lang="en-US" sz="2400" b="1" dirty="0"/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0" y="2078019"/>
            <a:ext cx="4751388" cy="3652838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60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Similar triangles </a:t>
            </a:r>
            <a:r>
              <a:rPr lang="en-US" sz="2400" dirty="0">
                <a:solidFill>
                  <a:srgbClr val="FF0000"/>
                </a:solidFill>
              </a:rPr>
              <a:t>(p</a:t>
            </a:r>
            <a:r>
              <a:rPr lang="en-US" sz="2400" baseline="-25000" dirty="0">
                <a:solidFill>
                  <a:srgbClr val="FF0000"/>
                </a:solidFill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, P, p</a:t>
            </a:r>
            <a:r>
              <a:rPr lang="en-US" sz="2400" baseline="-25000" dirty="0">
                <a:solidFill>
                  <a:srgbClr val="FF0000"/>
                </a:solidFill>
              </a:rPr>
              <a:t>r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>
                <a:solidFill>
                  <a:srgbClr val="0070C0"/>
                </a:solidFill>
              </a:rPr>
              <a:t>(O</a:t>
            </a:r>
            <a:r>
              <a:rPr lang="en-US" sz="2400" baseline="-25000" dirty="0">
                <a:solidFill>
                  <a:srgbClr val="0070C0"/>
                </a:solidFill>
              </a:rPr>
              <a:t>l</a:t>
            </a:r>
            <a:r>
              <a:rPr lang="en-US" sz="2400" dirty="0">
                <a:solidFill>
                  <a:srgbClr val="0070C0"/>
                </a:solidFill>
              </a:rPr>
              <a:t>, P, O</a:t>
            </a:r>
            <a:r>
              <a:rPr lang="en-US" sz="2400" baseline="-25000" dirty="0">
                <a:solidFill>
                  <a:srgbClr val="0070C0"/>
                </a:solidFill>
              </a:rPr>
              <a:t>r</a:t>
            </a:r>
            <a:r>
              <a:rPr lang="en-US" sz="2400" dirty="0" smtClean="0">
                <a:solidFill>
                  <a:srgbClr val="0070C0"/>
                </a:solidFill>
              </a:rPr>
              <a:t>):</a:t>
            </a:r>
            <a:endParaRPr lang="en-US" sz="2400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29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84825" y="3173409"/>
          <a:ext cx="2884526" cy="12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32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25" y="3173409"/>
                        <a:ext cx="2884526" cy="1236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1504908" y="2516175"/>
            <a:ext cx="2044728" cy="1862163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212804" y="2516175"/>
            <a:ext cx="2373345" cy="2336832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361137" y="4889520"/>
          <a:ext cx="2338979" cy="12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33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37" y="4889520"/>
                        <a:ext cx="2338979" cy="120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310475" y="5510241"/>
            <a:ext cx="1533546" cy="6572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643" y="587537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disparity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6142059" y="5838858"/>
            <a:ext cx="1168416" cy="21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901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disparity</a:t>
            </a:r>
            <a:endParaRPr lang="en-US" dirty="0"/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I(x,y)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I´(x´,y´)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Disparity map D(x,y)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2819376" y="4679927"/>
            <a:ext cx="2850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</a:rPr>
              <a:t>(x´,y´)=(</a:t>
            </a:r>
            <a:r>
              <a:rPr lang="de-DE" sz="2400" dirty="0" smtClean="0">
                <a:solidFill>
                  <a:srgbClr val="000000"/>
                </a:solidFill>
              </a:rPr>
              <a:t>x+</a:t>
            </a:r>
            <a:r>
              <a:rPr lang="de-DE" sz="2400" dirty="0">
                <a:solidFill>
                  <a:srgbClr val="000000"/>
                </a:solidFill>
              </a:rPr>
              <a:t>D</a:t>
            </a:r>
            <a:r>
              <a:rPr lang="de-DE" sz="2400" dirty="0" smtClean="0">
                <a:solidFill>
                  <a:srgbClr val="000000"/>
                </a:solidFill>
              </a:rPr>
              <a:t>(x,y), y</a:t>
            </a:r>
            <a:r>
              <a:rPr lang="de-DE" sz="2400" dirty="0">
                <a:solidFill>
                  <a:srgbClr val="000000"/>
                </a:solidFill>
              </a:rPr>
              <a:t>)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56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if we could find the </a:t>
            </a:r>
            <a:r>
              <a:rPr lang="en-US" sz="2400" b="1" dirty="0" smtClean="0"/>
              <a:t>corresponding points </a:t>
            </a:r>
            <a:r>
              <a:rPr lang="en-US" sz="2400" dirty="0" smtClean="0"/>
              <a:t>in two images, we could </a:t>
            </a:r>
            <a:r>
              <a:rPr lang="en-US" sz="2400" b="1" dirty="0" smtClean="0"/>
              <a:t>estimate relative depth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046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Human </a:t>
            </a:r>
            <a:r>
              <a:rPr lang="en-US" sz="2800" dirty="0" err="1" smtClean="0"/>
              <a:t>stereopsis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Stereograms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Epipolar</a:t>
            </a:r>
            <a:r>
              <a:rPr lang="en-US" sz="2800" dirty="0" smtClean="0"/>
              <a:t> geometry and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11161" y="4122747"/>
            <a:ext cx="6316749" cy="620721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 smtClean="0"/>
              <a:t>General case, with calibrated cameras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33"/>
            <a:ext cx="8229600" cy="584208"/>
          </a:xfrm>
        </p:spPr>
        <p:txBody>
          <a:bodyPr/>
          <a:lstStyle/>
          <a:p>
            <a:r>
              <a:rPr lang="en-US" sz="2400" dirty="0" smtClean="0"/>
              <a:t>The two cameras need not have parallel optical axes.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635558" y="2841642"/>
            <a:ext cx="4171950" cy="1828800"/>
            <a:chOff x="4526019" y="2513025"/>
            <a:chExt cx="4171950" cy="182880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4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720 h 1104"/>
                  <a:gd name="T4" fmla="*/ 768 w 768"/>
                  <a:gd name="T5" fmla="*/ 1104 h 1104"/>
                  <a:gd name="T6" fmla="*/ 768 w 768"/>
                  <a:gd name="T7" fmla="*/ 384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720 h 1104"/>
                  <a:gd name="T4" fmla="*/ 768 w 768"/>
                  <a:gd name="T5" fmla="*/ 1104 h 1104"/>
                  <a:gd name="T6" fmla="*/ 768 w 768"/>
                  <a:gd name="T7" fmla="*/ 384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336492" y="2078019"/>
            <a:ext cx="3541761" cy="2778162"/>
            <a:chOff x="592083" y="2078019"/>
            <a:chExt cx="3541761" cy="2778162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41740" y="5400702"/>
            <a:ext cx="109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Vs.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2181186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5122824"/>
            <a:ext cx="7308900" cy="11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14" y="76200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Stereo correspondence constraints</a:t>
            </a:r>
            <a:endParaRPr lang="en-US" sz="4400" kern="0" dirty="0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048000" y="21415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24200" y="19129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76600" y="16081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95600" y="24463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2476500" y="1570023"/>
            <a:ext cx="14478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340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194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14" y="106317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Stereo correspondence constraints</a:t>
            </a:r>
            <a:endParaRPr lang="en-US" sz="44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37" y="1011260"/>
            <a:ext cx="76628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09" y="4195773"/>
            <a:ext cx="8142399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Geometry of two views constrains where the corresponding pixel for some image point in the first view must occur in the second view.</a:t>
            </a:r>
          </a:p>
          <a:p>
            <a:pPr lvl="1" indent="4572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It must be on the line carved out by a plane 	connecting the world point and optical centers.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 dirty="0" smtClean="0">
              <a:solidFill>
                <a:srgbClr val="000000"/>
              </a:solidFill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87" y="25162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87" y="2440010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87" y="251621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87" y="242096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87" y="22114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437" y="17669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737" y="13351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87" y="25098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87" y="28654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537" y="31575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constraint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1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09" y="1457298"/>
            <a:ext cx="76962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Line 4"/>
          <p:cNvSpPr>
            <a:spLocks noChangeShapeType="1"/>
          </p:cNvSpPr>
          <p:nvPr/>
        </p:nvSpPr>
        <p:spPr bwMode="auto">
          <a:xfrm flipV="1">
            <a:off x="900059" y="4321148"/>
            <a:ext cx="2098675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1" name="Line 5"/>
          <p:cNvSpPr>
            <a:spLocks noChangeShapeType="1"/>
          </p:cNvSpPr>
          <p:nvPr/>
        </p:nvSpPr>
        <p:spPr bwMode="auto">
          <a:xfrm>
            <a:off x="3351159" y="4327498"/>
            <a:ext cx="2311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2" name="Line 6"/>
          <p:cNvSpPr>
            <a:spLocks noChangeShapeType="1"/>
          </p:cNvSpPr>
          <p:nvPr/>
        </p:nvSpPr>
        <p:spPr bwMode="auto">
          <a:xfrm>
            <a:off x="6037209" y="4327498"/>
            <a:ext cx="20955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3" name="Line 7"/>
          <p:cNvSpPr>
            <a:spLocks noChangeShapeType="1"/>
          </p:cNvSpPr>
          <p:nvPr/>
        </p:nvSpPr>
        <p:spPr bwMode="auto">
          <a:xfrm>
            <a:off x="6246759" y="3032098"/>
            <a:ext cx="1885950" cy="12890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4" name="Line 8"/>
          <p:cNvSpPr>
            <a:spLocks noChangeShapeType="1"/>
          </p:cNvSpPr>
          <p:nvPr/>
        </p:nvSpPr>
        <p:spPr bwMode="auto">
          <a:xfrm>
            <a:off x="4551309" y="1863698"/>
            <a:ext cx="1466850" cy="10033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5" name="Line 9"/>
          <p:cNvSpPr>
            <a:spLocks noChangeShapeType="1"/>
          </p:cNvSpPr>
          <p:nvPr/>
        </p:nvSpPr>
        <p:spPr bwMode="auto">
          <a:xfrm flipV="1">
            <a:off x="3014609" y="1850998"/>
            <a:ext cx="1473200" cy="10096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6" name="Line 10"/>
          <p:cNvSpPr>
            <a:spLocks noChangeShapeType="1"/>
          </p:cNvSpPr>
          <p:nvPr/>
        </p:nvSpPr>
        <p:spPr bwMode="auto">
          <a:xfrm flipV="1">
            <a:off x="887359" y="3025748"/>
            <a:ext cx="1892300" cy="12827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7" name="Text Box 11"/>
          <p:cNvSpPr txBox="1">
            <a:spLocks noChangeArrowheads="1"/>
          </p:cNvSpPr>
          <p:nvPr/>
        </p:nvSpPr>
        <p:spPr bwMode="auto">
          <a:xfrm>
            <a:off x="3705162" y="2954307"/>
            <a:ext cx="1829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Epipolar</a:t>
            </a:r>
            <a:r>
              <a:rPr lang="en-US" dirty="0">
                <a:solidFill>
                  <a:srgbClr val="002060"/>
                </a:solidFill>
              </a:rPr>
              <a:t> Plane</a:t>
            </a:r>
          </a:p>
        </p:txBody>
      </p:sp>
      <p:sp>
        <p:nvSpPr>
          <p:cNvPr id="659468" name="Oval 12"/>
          <p:cNvSpPr>
            <a:spLocks noChangeArrowheads="1"/>
          </p:cNvSpPr>
          <p:nvPr/>
        </p:nvSpPr>
        <p:spPr bwMode="auto">
          <a:xfrm>
            <a:off x="2932059" y="423859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9" name="Oval 13"/>
          <p:cNvSpPr>
            <a:spLocks noChangeArrowheads="1"/>
          </p:cNvSpPr>
          <p:nvPr/>
        </p:nvSpPr>
        <p:spPr bwMode="auto">
          <a:xfrm>
            <a:off x="5929259" y="42703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0" name="Text Box 14"/>
          <p:cNvSpPr txBox="1">
            <a:spLocks noChangeArrowheads="1"/>
          </p:cNvSpPr>
          <p:nvPr/>
        </p:nvSpPr>
        <p:spPr bwMode="auto">
          <a:xfrm>
            <a:off x="1989051" y="463390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B0F0"/>
                </a:solidFill>
              </a:rPr>
              <a:t>Epipole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59471" name="Line 15"/>
          <p:cNvSpPr>
            <a:spLocks noChangeShapeType="1"/>
          </p:cNvSpPr>
          <p:nvPr/>
        </p:nvSpPr>
        <p:spPr bwMode="auto">
          <a:xfrm flipH="1" flipV="1">
            <a:off x="2779659" y="2879698"/>
            <a:ext cx="260350" cy="1581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2" name="Line 16"/>
          <p:cNvSpPr>
            <a:spLocks noChangeShapeType="1"/>
          </p:cNvSpPr>
          <p:nvPr/>
        </p:nvSpPr>
        <p:spPr bwMode="auto">
          <a:xfrm flipV="1">
            <a:off x="5986409" y="2892398"/>
            <a:ext cx="254000" cy="1587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3" name="Text Box 17"/>
          <p:cNvSpPr txBox="1">
            <a:spLocks noChangeArrowheads="1"/>
          </p:cNvSpPr>
          <p:nvPr/>
        </p:nvSpPr>
        <p:spPr bwMode="auto">
          <a:xfrm>
            <a:off x="7295450" y="2808255"/>
            <a:ext cx="153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CC3300"/>
                </a:solidFill>
              </a:rPr>
              <a:t>Epipolar</a:t>
            </a:r>
            <a:r>
              <a:rPr lang="en-US" dirty="0" smtClean="0">
                <a:solidFill>
                  <a:srgbClr val="CC3300"/>
                </a:solidFill>
              </a:rPr>
              <a:t> 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9474" name="Text Box 18"/>
          <p:cNvSpPr txBox="1">
            <a:spLocks noChangeArrowheads="1"/>
          </p:cNvSpPr>
          <p:nvPr/>
        </p:nvSpPr>
        <p:spPr bwMode="auto">
          <a:xfrm>
            <a:off x="4033779" y="4597392"/>
            <a:ext cx="1069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3399"/>
                </a:solidFill>
              </a:rPr>
              <a:t>Baseline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659475" name="Line 19"/>
          <p:cNvSpPr>
            <a:spLocks noChangeShapeType="1"/>
          </p:cNvSpPr>
          <p:nvPr/>
        </p:nvSpPr>
        <p:spPr bwMode="auto">
          <a:xfrm>
            <a:off x="893709" y="435289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6" name="Line 20"/>
          <p:cNvSpPr>
            <a:spLocks noChangeShapeType="1"/>
          </p:cNvSpPr>
          <p:nvPr/>
        </p:nvSpPr>
        <p:spPr bwMode="auto">
          <a:xfrm>
            <a:off x="3332109" y="435289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7" name="Line 21"/>
          <p:cNvSpPr>
            <a:spLocks noChangeShapeType="1"/>
          </p:cNvSpPr>
          <p:nvPr/>
        </p:nvSpPr>
        <p:spPr bwMode="auto">
          <a:xfrm>
            <a:off x="6075309" y="435289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geometry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885295" y="463390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B0F0"/>
                </a:solidFill>
              </a:rPr>
              <a:t>Epipole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4187" y="5364189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hlinkClick r:id="rId4"/>
              </a:rPr>
              <a:t>http://www.ai.sri.com/~luong/research/Meta3DViewer/EpipolarGeo.html</a:t>
            </a:r>
            <a:endParaRPr lang="en-US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3" grpId="0" animBg="1"/>
      <p:bldP spid="659464" grpId="0" animBg="1"/>
      <p:bldP spid="659465" grpId="0" animBg="1"/>
      <p:bldP spid="659466" grpId="0" animBg="1"/>
      <p:bldP spid="659467" grpId="0" autoUpdateAnimBg="0"/>
      <p:bldP spid="659468" grpId="0" animBg="1"/>
      <p:bldP spid="659469" grpId="0" animBg="1"/>
      <p:bldP spid="659470" grpId="0" autoUpdateAnimBg="0"/>
      <p:bldP spid="659471" grpId="0" animBg="1"/>
      <p:bldP spid="659472" grpId="0" animBg="1"/>
      <p:bldP spid="659473" grpId="0" autoUpdateAnimBg="0"/>
      <p:bldP spid="659474" grpId="0" autoUpdateAnimBg="0"/>
      <p:bldP spid="659475" grpId="0" animBg="1"/>
      <p:bldP spid="659476" grpId="0" animBg="1"/>
      <p:bldP spid="659477" grpId="0" animBg="1"/>
      <p:bldP spid="2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04800" y="1417637"/>
            <a:ext cx="8686800" cy="4525963"/>
          </a:xfrm>
        </p:spPr>
        <p:txBody>
          <a:bodyPr/>
          <a:lstStyle/>
          <a:p>
            <a:r>
              <a:rPr lang="en-US" sz="2400" b="1" dirty="0"/>
              <a:t>Baseline</a:t>
            </a:r>
            <a:r>
              <a:rPr lang="en-US" sz="2400" dirty="0"/>
              <a:t>: line joining the camera centers</a:t>
            </a:r>
          </a:p>
          <a:p>
            <a:r>
              <a:rPr lang="en-US" sz="2400" b="1" dirty="0" err="1"/>
              <a:t>Epipole</a:t>
            </a:r>
            <a:r>
              <a:rPr lang="en-US" sz="2400" dirty="0"/>
              <a:t>: point of intersection of baseline with </a:t>
            </a:r>
            <a:r>
              <a:rPr lang="en-US" sz="2400" dirty="0" smtClean="0"/>
              <a:t>image </a:t>
            </a:r>
            <a:r>
              <a:rPr lang="en-US" sz="2400" dirty="0"/>
              <a:t>plane</a:t>
            </a:r>
          </a:p>
          <a:p>
            <a:r>
              <a:rPr lang="en-US" sz="2400" b="1" dirty="0" err="1"/>
              <a:t>Epipolar</a:t>
            </a:r>
            <a:r>
              <a:rPr lang="en-US" sz="2400" b="1" dirty="0"/>
              <a:t> plane</a:t>
            </a:r>
            <a:r>
              <a:rPr lang="en-US" sz="2400" dirty="0"/>
              <a:t>: plane containing </a:t>
            </a:r>
            <a:r>
              <a:rPr lang="en-US" sz="2400" dirty="0" smtClean="0"/>
              <a:t>baseline and world point</a:t>
            </a:r>
            <a:endParaRPr lang="en-US" sz="2400" dirty="0"/>
          </a:p>
          <a:p>
            <a:r>
              <a:rPr lang="en-US" sz="2400" b="1" dirty="0" err="1"/>
              <a:t>Epipolar</a:t>
            </a:r>
            <a:r>
              <a:rPr lang="en-US" sz="2400" b="1" dirty="0"/>
              <a:t> line</a:t>
            </a:r>
            <a:r>
              <a:rPr lang="en-US" sz="2400" dirty="0"/>
              <a:t>: intersection of </a:t>
            </a:r>
            <a:r>
              <a:rPr lang="en-US" sz="2400" dirty="0" err="1"/>
              <a:t>epipolar</a:t>
            </a:r>
            <a:r>
              <a:rPr lang="en-US" sz="2400" dirty="0"/>
              <a:t> plane with the image plane</a:t>
            </a:r>
          </a:p>
          <a:p>
            <a:endParaRPr lang="en-US" sz="2400" dirty="0"/>
          </a:p>
          <a:p>
            <a:r>
              <a:rPr lang="en-US" sz="2400" dirty="0"/>
              <a:t>All </a:t>
            </a:r>
            <a:r>
              <a:rPr lang="en-US" sz="2400" dirty="0" err="1"/>
              <a:t>epipolar</a:t>
            </a:r>
            <a:r>
              <a:rPr lang="en-US" sz="2400" dirty="0"/>
              <a:t> lines intersect at the </a:t>
            </a:r>
            <a:r>
              <a:rPr lang="en-US" sz="2400" dirty="0" err="1"/>
              <a:t>epipole</a:t>
            </a:r>
            <a:endParaRPr lang="en-US" sz="2400" dirty="0"/>
          </a:p>
          <a:p>
            <a:r>
              <a:rPr lang="en-US" sz="2400" dirty="0"/>
              <a:t>An </a:t>
            </a:r>
            <a:r>
              <a:rPr lang="en-US" sz="2400" dirty="0" err="1"/>
              <a:t>epipolar</a:t>
            </a:r>
            <a:r>
              <a:rPr lang="en-US" sz="2400" dirty="0"/>
              <a:t> plane intersects the left and right image planes in </a:t>
            </a:r>
            <a:r>
              <a:rPr lang="en-US" sz="2400" dirty="0" err="1"/>
              <a:t>epipolar</a:t>
            </a:r>
            <a:r>
              <a:rPr lang="en-US" sz="2400" dirty="0"/>
              <a:t> lines</a:t>
            </a:r>
          </a:p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geometry: terms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6096000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</a:rPr>
              <a:t>Why is the </a:t>
            </a:r>
            <a:r>
              <a:rPr lang="en-US" sz="2800" i="1" dirty="0" err="1" smtClean="0">
                <a:solidFill>
                  <a:srgbClr val="000000"/>
                </a:solidFill>
              </a:rPr>
              <a:t>epipolar</a:t>
            </a:r>
            <a:r>
              <a:rPr lang="en-US" sz="2800" i="1" dirty="0" smtClean="0">
                <a:solidFill>
                  <a:srgbClr val="000000"/>
                </a:solidFill>
              </a:rPr>
              <a:t> constraint useful?</a:t>
            </a:r>
            <a:endParaRPr lang="en-US" sz="2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057" y="1639863"/>
            <a:ext cx="8259813" cy="226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constraint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5109" y="4305312"/>
            <a:ext cx="81423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This is useful because it reduces the correspondence problem to a 1D search along an </a:t>
            </a:r>
            <a:r>
              <a:rPr lang="en-US" sz="2400" dirty="0" err="1" smtClean="0">
                <a:solidFill>
                  <a:srgbClr val="000000"/>
                </a:solidFill>
              </a:rPr>
              <a:t>epipolar</a:t>
            </a:r>
            <a:r>
              <a:rPr lang="en-US" sz="2400" dirty="0" smtClean="0">
                <a:solidFill>
                  <a:srgbClr val="000000"/>
                </a:solidFill>
              </a:rPr>
              <a:t> line.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6584223"/>
            <a:ext cx="46815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from Andrew </a:t>
            </a:r>
            <a:r>
              <a:rPr lang="en-US" sz="1300" dirty="0" err="1" smtClean="0">
                <a:solidFill>
                  <a:srgbClr val="000000"/>
                </a:solidFill>
              </a:rPr>
              <a:t>Zisserman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faking</a:t>
            </a:r>
            <a:endParaRPr lang="en-US" dirty="0"/>
          </a:p>
        </p:txBody>
      </p:sp>
      <p:pic>
        <p:nvPicPr>
          <p:cNvPr id="4" name="Picture 3" descr="800px-Jodhpur_tilt_shi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447800"/>
            <a:ext cx="6361043" cy="4245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http://en.wikipedia.org/wiki/File:Jodhpur_tilt_shift.jpg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592449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close-up photo, the depth of field is limited.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11246"/>
            <a:ext cx="63341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Example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43000" y="3581400"/>
            <a:ext cx="6781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/>
              <a:t>What do the </a:t>
            </a:r>
            <a:r>
              <a:rPr lang="en-US" sz="3800" dirty="0" err="1" smtClean="0"/>
              <a:t>epipolar</a:t>
            </a:r>
            <a:r>
              <a:rPr lang="en-US" sz="3800" dirty="0" smtClean="0"/>
              <a:t> lines look like?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209800" y="1828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24400" y="1828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RightU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67000" y="31242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96000" y="31242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>
            <a:stCxn id="7" idx="7"/>
          </p:cNvCxnSpPr>
          <p:nvPr/>
        </p:nvCxnSpPr>
        <p:spPr bwMode="auto">
          <a:xfrm rot="5400000" flipH="1" flipV="1">
            <a:off x="2732041" y="2667001"/>
            <a:ext cx="468359" cy="4683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V="1">
            <a:off x="5715000" y="2743200"/>
            <a:ext cx="3810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0" y="3048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3124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2286000" y="4495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76800" y="4495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5181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24" name="Oval 23"/>
          <p:cNvSpPr/>
          <p:nvPr/>
        </p:nvSpPr>
        <p:spPr bwMode="auto">
          <a:xfrm>
            <a:off x="3276600" y="53340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867400" y="5345668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3600" y="5345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1600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1. 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3400" y="4648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endParaRPr lang="en-US" sz="4000" dirty="0"/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38100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24" y="3003594"/>
            <a:ext cx="3526552" cy="33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674" y="3003594"/>
            <a:ext cx="3526552" cy="33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324" y="690525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1760499" y="142830"/>
            <a:ext cx="72628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Example: converging cameras</a:t>
            </a:r>
          </a:p>
        </p:txBody>
      </p:sp>
      <p:sp>
        <p:nvSpPr>
          <p:cNvPr id="187398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6331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286" y="1201707"/>
            <a:ext cx="6340832" cy="153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6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60499" y="142830"/>
            <a:ext cx="72628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Example: </a:t>
            </a:r>
            <a:r>
              <a:rPr lang="en-US" sz="3200" dirty="0" smtClean="0">
                <a:solidFill>
                  <a:srgbClr val="000000"/>
                </a:solidFill>
              </a:rPr>
              <a:t>parallel cameras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876545" name="Picture 1"/>
          <p:cNvPicPr>
            <a:picLocks noChangeAspect="1" noChangeArrowheads="1"/>
          </p:cNvPicPr>
          <p:nvPr/>
        </p:nvPicPr>
        <p:blipFill>
          <a:blip r:embed="rId4" cstate="print"/>
          <a:srcRect l="8691" t="36635" r="9700" b="30817"/>
          <a:stretch>
            <a:fillRect/>
          </a:stretch>
        </p:blipFill>
        <p:spPr bwMode="auto">
          <a:xfrm>
            <a:off x="446031" y="3209922"/>
            <a:ext cx="7959834" cy="230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018371" y="909603"/>
            <a:ext cx="1387494" cy="19717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5570" y="873090"/>
            <a:ext cx="1387494" cy="19717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936" y="1238220"/>
            <a:ext cx="18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Where are the </a:t>
            </a:r>
            <a:r>
              <a:rPr lang="en-US" dirty="0" err="1" smtClean="0">
                <a:solidFill>
                  <a:srgbClr val="000000"/>
                </a:solidFill>
              </a:rPr>
              <a:t>epipoles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 far, we have the explanation in terms of geometry.</a:t>
            </a:r>
          </a:p>
          <a:p>
            <a:r>
              <a:rPr lang="en-US" sz="2800" dirty="0" smtClean="0"/>
              <a:t>Now, how to express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constraints algebraically?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14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3" cstate="print"/>
          <a:srcRect l="26593" t="30609" r="6039" b="8174"/>
          <a:stretch>
            <a:fillRect/>
          </a:stretch>
        </p:blipFill>
        <p:spPr bwMode="auto">
          <a:xfrm>
            <a:off x="838200" y="909603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30558" y="5546754"/>
            <a:ext cx="489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Main idea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3" cstate="print"/>
          <a:srcRect l="26593" t="30609" r="6039" b="8174"/>
          <a:stretch>
            <a:fillRect/>
          </a:stretch>
        </p:blipFill>
        <p:spPr bwMode="auto">
          <a:xfrm>
            <a:off x="838200" y="909603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5218137"/>
            <a:ext cx="86868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If the </a:t>
            </a:r>
            <a:r>
              <a:rPr lang="en-US" sz="2400" dirty="0" smtClean="0">
                <a:solidFill>
                  <a:srgbClr val="000000"/>
                </a:solidFill>
              </a:rPr>
              <a:t>stereo rig </a:t>
            </a:r>
            <a:r>
              <a:rPr lang="en-US" sz="2400" dirty="0">
                <a:solidFill>
                  <a:srgbClr val="000000"/>
                </a:solidFill>
              </a:rPr>
              <a:t>is calibrated, we know 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how to </a:t>
            </a:r>
            <a:r>
              <a:rPr lang="en-US" sz="2400" b="1" dirty="0">
                <a:solidFill>
                  <a:srgbClr val="000000"/>
                </a:solidFill>
              </a:rPr>
              <a:t>rotate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translate</a:t>
            </a:r>
            <a:r>
              <a:rPr lang="en-US" sz="2400" dirty="0">
                <a:solidFill>
                  <a:srgbClr val="000000"/>
                </a:solidFill>
              </a:rPr>
              <a:t> camera reference frame 1 to get to camera reference frame 2.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Rotation: 3 x 3 </a:t>
            </a:r>
            <a:r>
              <a:rPr lang="en-US" sz="2000" dirty="0" smtClean="0">
                <a:solidFill>
                  <a:srgbClr val="000000"/>
                </a:solidFill>
              </a:rPr>
              <a:t>matrix </a:t>
            </a:r>
            <a:r>
              <a:rPr lang="en-US" sz="2000" b="1" dirty="0" smtClean="0">
                <a:solidFill>
                  <a:srgbClr val="000000"/>
                </a:solidFill>
              </a:rPr>
              <a:t>R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>
                <a:solidFill>
                  <a:srgbClr val="000000"/>
                </a:solidFill>
              </a:rPr>
              <a:t>translation: 3 </a:t>
            </a:r>
            <a:r>
              <a:rPr lang="en-US" sz="2000" dirty="0" smtClean="0">
                <a:solidFill>
                  <a:srgbClr val="000000"/>
                </a:solidFill>
              </a:rPr>
              <a:t>vector </a:t>
            </a:r>
            <a:r>
              <a:rPr lang="en-US" sz="2000" b="1" dirty="0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title" idx="4294967295"/>
          </p:nvPr>
        </p:nvSpPr>
        <p:spPr>
          <a:xfrm>
            <a:off x="-457200" y="0"/>
            <a:ext cx="10210800" cy="1143000"/>
          </a:xfrm>
        </p:spPr>
        <p:txBody>
          <a:bodyPr/>
          <a:lstStyle/>
          <a:p>
            <a:r>
              <a:rPr lang="en-US" sz="3600"/>
              <a:t>Stereo geometry, with calibrated cameras</a:t>
            </a:r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838200" y="909603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7200" y="5218137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If the </a:t>
            </a:r>
            <a:r>
              <a:rPr lang="en-US" sz="2400" dirty="0" smtClean="0">
                <a:solidFill>
                  <a:srgbClr val="000000"/>
                </a:solidFill>
              </a:rPr>
              <a:t>stereo rig </a:t>
            </a:r>
            <a:r>
              <a:rPr lang="en-US" sz="2400" dirty="0">
                <a:solidFill>
                  <a:srgbClr val="000000"/>
                </a:solidFill>
              </a:rPr>
              <a:t>is calibrated, we know 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how to </a:t>
            </a:r>
            <a:r>
              <a:rPr lang="en-US" sz="2400" b="1" dirty="0">
                <a:solidFill>
                  <a:srgbClr val="000000"/>
                </a:solidFill>
              </a:rPr>
              <a:t>rotate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translate</a:t>
            </a:r>
            <a:r>
              <a:rPr lang="en-US" sz="2400" dirty="0">
                <a:solidFill>
                  <a:srgbClr val="000000"/>
                </a:solidFill>
              </a:rPr>
              <a:t> camera reference frame 1 to get to camera reference frame 2.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068034" name="Object 2"/>
          <p:cNvGraphicFramePr>
            <a:graphicFrameLocks noChangeAspect="1"/>
          </p:cNvGraphicFramePr>
          <p:nvPr/>
        </p:nvGraphicFramePr>
        <p:xfrm>
          <a:off x="5668963" y="6003925"/>
          <a:ext cx="257651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5" name="Equation" r:id="rId5" imgW="901309" imgH="228501" progId="Equation.3">
                  <p:embed/>
                </p:oleObj>
              </mc:Choice>
              <mc:Fallback>
                <p:oleObj name="Equation" r:id="rId5" imgW="901309" imgH="228501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963" y="6003925"/>
                        <a:ext cx="2576512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42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z="4000" dirty="0" smtClean="0"/>
              <a:t>An aside: cross </a:t>
            </a:r>
            <a:r>
              <a:rPr lang="en-US" sz="4000" dirty="0"/>
              <a:t>product</a:t>
            </a:r>
          </a:p>
        </p:txBody>
      </p:sp>
      <p:pic>
        <p:nvPicPr>
          <p:cNvPr id="281603" name="Picture 2"/>
          <p:cNvPicPr>
            <a:picLocks noChangeAspect="1" noChangeArrowheads="1"/>
          </p:cNvPicPr>
          <p:nvPr/>
        </p:nvPicPr>
        <p:blipFill>
          <a:blip r:embed="rId3" cstate="print"/>
          <a:srcRect l="53789" t="28033" r="42252" b="52470"/>
          <a:stretch>
            <a:fillRect/>
          </a:stretch>
        </p:blipFill>
        <p:spPr bwMode="auto">
          <a:xfrm>
            <a:off x="3352800" y="1676400"/>
            <a:ext cx="68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4" name="TextBox 6"/>
          <p:cNvSpPr txBox="1">
            <a:spLocks noChangeArrowheads="1"/>
          </p:cNvSpPr>
          <p:nvPr/>
        </p:nvSpPr>
        <p:spPr bwMode="auto">
          <a:xfrm>
            <a:off x="1066752" y="3575052"/>
            <a:ext cx="712003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Vector cross product takes two vectors and returns a third vector that’s perpendicular to both inputs.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So here, c is perpendicular to both a and b, which means the dot product = 0.</a:t>
            </a:r>
          </a:p>
        </p:txBody>
      </p:sp>
      <p:pic>
        <p:nvPicPr>
          <p:cNvPr id="281605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28033" r="65572" b="52470"/>
          <a:stretch>
            <a:fillRect/>
          </a:stretch>
        </p:blipFill>
        <p:spPr bwMode="auto">
          <a:xfrm>
            <a:off x="1371600" y="16764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2"/>
          <p:cNvPicPr>
            <a:picLocks noChangeAspect="1" noChangeArrowheads="1"/>
          </p:cNvPicPr>
          <p:nvPr/>
        </p:nvPicPr>
        <p:blipFill>
          <a:blip r:embed="rId3" cstate="print"/>
          <a:srcRect l="57309" t="28033" r="31250" b="52470"/>
          <a:stretch>
            <a:fillRect/>
          </a:stretch>
        </p:blipFill>
        <p:spPr bwMode="auto">
          <a:xfrm>
            <a:off x="5105400" y="1676376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7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From geometry to algebra</a:t>
            </a:r>
          </a:p>
        </p:txBody>
      </p: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693805" y="838200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03405" y="3733800"/>
            <a:ext cx="5867400" cy="1588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1303405" y="2954331"/>
            <a:ext cx="931763" cy="779469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6142059" y="2917818"/>
            <a:ext cx="1028746" cy="815982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 type="none" w="med" len="med"/>
            <a:tailEnd type="arrow" w="med" len="med"/>
          </a:ln>
        </p:spPr>
      </p:cxnSp>
      <p:sp>
        <p:nvSpPr>
          <p:cNvPr id="33" name="Rectangle 32"/>
          <p:cNvSpPr/>
          <p:nvPr/>
        </p:nvSpPr>
        <p:spPr bwMode="auto">
          <a:xfrm>
            <a:off x="2370205" y="4267200"/>
            <a:ext cx="3581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62509" y="4965720"/>
          <a:ext cx="18473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3" name="Equation" r:id="rId5" imgW="787058" imgH="165028" progId="Equation.3">
                  <p:embed/>
                </p:oleObj>
              </mc:Choice>
              <mc:Fallback>
                <p:oleObj name="Equation" r:id="rId5" imgW="787058" imgH="165028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09" y="4965720"/>
                        <a:ext cx="1847362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04871" y="5526108"/>
          <a:ext cx="3810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4" name="Equation" r:id="rId7" imgW="1459866" imgH="165028" progId="Equation.3">
                  <p:embed/>
                </p:oleObj>
              </mc:Choice>
              <mc:Fallback>
                <p:oleObj name="Equation" r:id="rId7" imgW="1459866" imgH="165028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71" y="5526108"/>
                        <a:ext cx="3810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 bwMode="auto">
          <a:xfrm>
            <a:off x="2328871" y="4889520"/>
            <a:ext cx="380976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795471" y="4889520"/>
            <a:ext cx="304800" cy="533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04871" y="4889520"/>
            <a:ext cx="457200" cy="533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865284" name="Object 4"/>
          <p:cNvGraphicFramePr>
            <a:graphicFrameLocks noChangeAspect="1"/>
          </p:cNvGraphicFramePr>
          <p:nvPr/>
        </p:nvGraphicFramePr>
        <p:xfrm>
          <a:off x="1885935" y="6257990"/>
          <a:ext cx="15906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5" name="Equation" r:id="rId9" imgW="609336" imgH="165028" progId="Equation.3">
                  <p:embed/>
                </p:oleObj>
              </mc:Choice>
              <mc:Fallback>
                <p:oleObj name="Equation" r:id="rId9" imgW="609336" imgH="165028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35" y="6257990"/>
                        <a:ext cx="15906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4791078" y="4948238"/>
          <a:ext cx="4241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6" name="Equation" r:id="rId11" imgW="1624895" imgH="215806" progId="Equation.3">
                  <p:embed/>
                </p:oleObj>
              </mc:Choice>
              <mc:Fallback>
                <p:oleObj name="Equation" r:id="rId11" imgW="1624895" imgH="215806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4948238"/>
                        <a:ext cx="4241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580215" y="5583267"/>
          <a:ext cx="719828" cy="53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7" name="Equation" r:id="rId13" imgW="241091" imgH="177646" progId="Equation.3">
                  <p:embed/>
                </p:oleObj>
              </mc:Choice>
              <mc:Fallback>
                <p:oleObj name="Equation" r:id="rId13" imgW="241091" imgH="177646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215" y="5583267"/>
                        <a:ext cx="719828" cy="53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519057" y="5921430"/>
            <a:ext cx="1935189" cy="417316"/>
            <a:chOff x="373005" y="5984910"/>
            <a:chExt cx="1935189" cy="417316"/>
          </a:xfrm>
        </p:grpSpPr>
        <p:sp>
          <p:nvSpPr>
            <p:cNvPr id="36" name="TextBox 35"/>
            <p:cNvSpPr txBox="1"/>
            <p:nvPr/>
          </p:nvSpPr>
          <p:spPr>
            <a:xfrm>
              <a:off x="373005" y="6094449"/>
              <a:ext cx="1935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Normal  to the plane</a:t>
              </a:r>
            </a:p>
          </p:txBody>
        </p:sp>
        <p:sp>
          <p:nvSpPr>
            <p:cNvPr id="39" name="Right Brace 38"/>
            <p:cNvSpPr/>
            <p:nvPr/>
          </p:nvSpPr>
          <p:spPr bwMode="auto">
            <a:xfrm rot="5400000">
              <a:off x="1085009" y="5565010"/>
              <a:ext cx="219078" cy="105887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2125629" y="5546754"/>
            <a:ext cx="2628936" cy="5476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faking</a:t>
            </a:r>
            <a:endParaRPr lang="en-US" dirty="0"/>
          </a:p>
        </p:txBody>
      </p:sp>
      <p:pic>
        <p:nvPicPr>
          <p:cNvPr id="6" name="Picture 5" descr="800px-Jodhpur_roofto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9939" y="1565299"/>
            <a:ext cx="5584122" cy="3727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itle 1"/>
          <p:cNvSpPr>
            <a:spLocks noGrp="1"/>
          </p:cNvSpPr>
          <p:nvPr>
            <p:ph type="title" idx="4294967295"/>
          </p:nvPr>
        </p:nvSpPr>
        <p:spPr>
          <a:xfrm>
            <a:off x="-328617" y="142830"/>
            <a:ext cx="9756846" cy="1143000"/>
          </a:xfrm>
        </p:spPr>
        <p:txBody>
          <a:bodyPr/>
          <a:lstStyle/>
          <a:p>
            <a:r>
              <a:rPr lang="en-US" sz="4000" dirty="0" smtClean="0"/>
              <a:t>Another aside:</a:t>
            </a:r>
            <a:br>
              <a:rPr lang="en-US" sz="4000" dirty="0" smtClean="0"/>
            </a:br>
            <a:r>
              <a:rPr lang="en-US" sz="4000" dirty="0" smtClean="0"/>
              <a:t>Matrix </a:t>
            </a:r>
            <a:r>
              <a:rPr lang="en-US" sz="4000" dirty="0"/>
              <a:t>form of cross product</a:t>
            </a:r>
          </a:p>
        </p:txBody>
      </p:sp>
      <p:pic>
        <p:nvPicPr>
          <p:cNvPr id="287747" name="Picture 2"/>
          <p:cNvPicPr>
            <a:picLocks noChangeAspect="1" noChangeArrowheads="1"/>
          </p:cNvPicPr>
          <p:nvPr/>
        </p:nvPicPr>
        <p:blipFill>
          <a:blip r:embed="rId4" cstate="print"/>
          <a:srcRect l="57429" t="28033" r="31250" b="52470"/>
          <a:stretch>
            <a:fillRect/>
          </a:stretch>
        </p:blipFill>
        <p:spPr bwMode="auto">
          <a:xfrm>
            <a:off x="7183467" y="1712889"/>
            <a:ext cx="196053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7800" y="3608388"/>
            <a:ext cx="105918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Can be expressed as a matrix multiplication.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9829" t="47530" r="31250" b="32993"/>
          <a:stretch>
            <a:fillRect/>
          </a:stretch>
        </p:blipFill>
        <p:spPr bwMode="auto">
          <a:xfrm>
            <a:off x="5181600" y="4038600"/>
            <a:ext cx="32766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92083" y="1612902"/>
          <a:ext cx="5853112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04" name="Equation" r:id="rId5" imgW="2120900" imgH="711200" progId="Equation.3">
                  <p:embed/>
                </p:oleObj>
              </mc:Choice>
              <mc:Fallback>
                <p:oleObj name="Equation" r:id="rId5" imgW="2120900" imgH="7112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083" y="1612902"/>
                        <a:ext cx="5853112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9778" name="Object 2"/>
          <p:cNvGraphicFramePr>
            <a:graphicFrameLocks noChangeAspect="1"/>
          </p:cNvGraphicFramePr>
          <p:nvPr/>
        </p:nvGraphicFramePr>
        <p:xfrm>
          <a:off x="665109" y="4451364"/>
          <a:ext cx="4276726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05" name="Equation" r:id="rId7" imgW="1548728" imgH="710891" progId="Equation.3">
                  <p:embed/>
                </p:oleObj>
              </mc:Choice>
              <mc:Fallback>
                <p:oleObj name="Equation" r:id="rId7" imgW="1548728" imgH="710891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09" y="4451364"/>
                        <a:ext cx="4276726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30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From geometry to algebra</a:t>
            </a:r>
          </a:p>
        </p:txBody>
      </p:sp>
      <p:pic>
        <p:nvPicPr>
          <p:cNvPr id="283652" name="Picture 2"/>
          <p:cNvPicPr>
            <a:picLocks noChangeAspect="1" noChangeArrowheads="1"/>
          </p:cNvPicPr>
          <p:nvPr/>
        </p:nvPicPr>
        <p:blipFill>
          <a:blip r:embed="rId4" cstate="print"/>
          <a:srcRect l="26593" t="30609" r="6039" b="8174"/>
          <a:stretch>
            <a:fillRect/>
          </a:stretch>
        </p:blipFill>
        <p:spPr bwMode="auto">
          <a:xfrm>
            <a:off x="693805" y="838200"/>
            <a:ext cx="74676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03405" y="3733800"/>
            <a:ext cx="5867400" cy="1588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1303405" y="2917818"/>
            <a:ext cx="1041302" cy="815982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>
            <a:off x="6032521" y="2844792"/>
            <a:ext cx="1138285" cy="889008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 type="none" w="med" len="med"/>
            <a:tailEnd type="arrow" w="med" len="med"/>
          </a:ln>
        </p:spPr>
      </p:cxnSp>
      <p:sp>
        <p:nvSpPr>
          <p:cNvPr id="33" name="Rectangle 32"/>
          <p:cNvSpPr/>
          <p:nvPr/>
        </p:nvSpPr>
        <p:spPr bwMode="auto">
          <a:xfrm>
            <a:off x="2370205" y="4267200"/>
            <a:ext cx="3581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62013" y="4965700"/>
          <a:ext cx="18478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61" name="Equation" r:id="rId5" imgW="787058" imgH="165028" progId="Equation.3">
                  <p:embed/>
                </p:oleObj>
              </mc:Choice>
              <mc:Fallback>
                <p:oleObj name="Equation" r:id="rId5" imgW="787058" imgH="165028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4965700"/>
                        <a:ext cx="1847850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04871" y="5526108"/>
          <a:ext cx="3810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62" name="Equation" r:id="rId7" imgW="1459866" imgH="165028" progId="Equation.3">
                  <p:embed/>
                </p:oleObj>
              </mc:Choice>
              <mc:Fallback>
                <p:oleObj name="Equation" r:id="rId7" imgW="1459866" imgH="165028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71" y="5526108"/>
                        <a:ext cx="3810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4" name="Object 4"/>
          <p:cNvGraphicFramePr>
            <a:graphicFrameLocks noChangeAspect="1"/>
          </p:cNvGraphicFramePr>
          <p:nvPr/>
        </p:nvGraphicFramePr>
        <p:xfrm>
          <a:off x="1885935" y="6257990"/>
          <a:ext cx="15906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63" name="Equation" r:id="rId9" imgW="609336" imgH="165028" progId="Equation.3">
                  <p:embed/>
                </p:oleObj>
              </mc:Choice>
              <mc:Fallback>
                <p:oleObj name="Equation" r:id="rId9" imgW="609336" imgH="165028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35" y="6257990"/>
                        <a:ext cx="159067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4791078" y="4948238"/>
          <a:ext cx="42418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64" name="Equation" r:id="rId11" imgW="1624895" imgH="215806" progId="Equation.3">
                  <p:embed/>
                </p:oleObj>
              </mc:Choice>
              <mc:Fallback>
                <p:oleObj name="Equation" r:id="rId11" imgW="1624895" imgH="215806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4948238"/>
                        <a:ext cx="4241800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6580215" y="5583267"/>
          <a:ext cx="719828" cy="53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65" name="Equation" r:id="rId13" imgW="241091" imgH="177646" progId="Equation.3">
                  <p:embed/>
                </p:oleObj>
              </mc:Choice>
              <mc:Fallback>
                <p:oleObj name="Equation" r:id="rId13" imgW="241091" imgH="177646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215" y="5583267"/>
                        <a:ext cx="719828" cy="530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9"/>
          <p:cNvGrpSpPr/>
          <p:nvPr/>
        </p:nvGrpSpPr>
        <p:grpSpPr>
          <a:xfrm>
            <a:off x="519057" y="5921430"/>
            <a:ext cx="1935189" cy="417316"/>
            <a:chOff x="373005" y="5984910"/>
            <a:chExt cx="1935189" cy="417316"/>
          </a:xfrm>
        </p:grpSpPr>
        <p:sp>
          <p:nvSpPr>
            <p:cNvPr id="36" name="TextBox 35"/>
            <p:cNvSpPr txBox="1"/>
            <p:nvPr/>
          </p:nvSpPr>
          <p:spPr>
            <a:xfrm>
              <a:off x="373005" y="6094449"/>
              <a:ext cx="1935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Normal  to the plane</a:t>
              </a:r>
            </a:p>
          </p:txBody>
        </p:sp>
        <p:sp>
          <p:nvSpPr>
            <p:cNvPr id="39" name="Right Brace 38"/>
            <p:cNvSpPr/>
            <p:nvPr/>
          </p:nvSpPr>
          <p:spPr bwMode="auto">
            <a:xfrm rot="5400000">
              <a:off x="1085009" y="5565010"/>
              <a:ext cx="219078" cy="105887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6616728" y="4779981"/>
            <a:ext cx="2527272" cy="149703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 idx="4294967295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Essential matrix</a:t>
            </a:r>
            <a:endParaRPr lang="en-US" sz="4000" dirty="0"/>
          </a:p>
        </p:txBody>
      </p:sp>
      <p:graphicFrame>
        <p:nvGraphicFramePr>
          <p:cNvPr id="289795" name="Object 2"/>
          <p:cNvGraphicFramePr>
            <a:graphicFrameLocks noChangeAspect="1"/>
          </p:cNvGraphicFramePr>
          <p:nvPr/>
        </p:nvGraphicFramePr>
        <p:xfrm>
          <a:off x="1139778" y="1347759"/>
          <a:ext cx="2540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74" name="Equation" r:id="rId4" imgW="1028254" imgH="215806" progId="Equation.3">
                  <p:embed/>
                </p:oleObj>
              </mc:Choice>
              <mc:Fallback>
                <p:oleObj name="Equation" r:id="rId4" imgW="1028254" imgH="215806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778" y="1347759"/>
                        <a:ext cx="2540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796" name="Object 3"/>
          <p:cNvGraphicFramePr>
            <a:graphicFrameLocks noChangeAspect="1"/>
          </p:cNvGraphicFramePr>
          <p:nvPr/>
        </p:nvGraphicFramePr>
        <p:xfrm>
          <a:off x="1128713" y="2066925"/>
          <a:ext cx="2570162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75" name="Equation" r:id="rId6" imgW="1041120" imgH="228600" progId="Equation.3">
                  <p:embed/>
                </p:oleObj>
              </mc:Choice>
              <mc:Fallback>
                <p:oleObj name="Equation" r:id="rId6" imgW="1041120" imgH="22860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2066925"/>
                        <a:ext cx="2570162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2083" y="4159260"/>
            <a:ext cx="81534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E</a:t>
            </a:r>
            <a:r>
              <a:rPr lang="en-US" sz="2400" dirty="0">
                <a:solidFill>
                  <a:srgbClr val="000000"/>
                </a:solidFill>
              </a:rPr>
              <a:t> is called the </a:t>
            </a:r>
            <a:r>
              <a:rPr lang="en-US" sz="2400" b="1" dirty="0">
                <a:solidFill>
                  <a:srgbClr val="000000"/>
                </a:solidFill>
              </a:rPr>
              <a:t>essential matrix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and it relates </a:t>
            </a:r>
            <a:r>
              <a:rPr lang="en-US" sz="2400" dirty="0">
                <a:solidFill>
                  <a:srgbClr val="000000"/>
                </a:solidFill>
              </a:rPr>
              <a:t>corresponding image </a:t>
            </a:r>
            <a:r>
              <a:rPr lang="en-US" sz="2400" dirty="0" smtClean="0">
                <a:solidFill>
                  <a:srgbClr val="000000"/>
                </a:solidFill>
              </a:rPr>
              <a:t>points between both cameras, given the rotation and translation.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If we observe a point in one image, its position in other image is constrained to lie on line defined by above.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Note: these points are in </a:t>
            </a:r>
            <a:r>
              <a:rPr lang="en-US" sz="2400" b="1" dirty="0" smtClean="0">
                <a:solidFill>
                  <a:srgbClr val="000000"/>
                </a:solidFill>
              </a:rPr>
              <a:t>camera coordinate systems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26593" t="30609" r="6039" b="8174"/>
          <a:stretch>
            <a:fillRect/>
          </a:stretch>
        </p:blipFill>
        <p:spPr bwMode="auto">
          <a:xfrm>
            <a:off x="4374346" y="1165194"/>
            <a:ext cx="4541054" cy="26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409518" y="2954331"/>
            <a:ext cx="720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Let</a:t>
            </a:r>
          </a:p>
        </p:txBody>
      </p:sp>
      <p:graphicFrame>
        <p:nvGraphicFramePr>
          <p:cNvPr id="289804" name="Object 3"/>
          <p:cNvGraphicFramePr>
            <a:graphicFrameLocks noChangeAspect="1"/>
          </p:cNvGraphicFramePr>
          <p:nvPr/>
        </p:nvGraphicFramePr>
        <p:xfrm>
          <a:off x="1066800" y="2895600"/>
          <a:ext cx="179228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76" name="Equation" r:id="rId9" imgW="672840" imgH="203040" progId="Equation.3">
                  <p:embed/>
                </p:oleObj>
              </mc:Choice>
              <mc:Fallback>
                <p:oleObj name="Equation" r:id="rId9" imgW="672840" imgH="20304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95600"/>
                        <a:ext cx="179228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805" name="Object 3"/>
          <p:cNvGraphicFramePr>
            <a:graphicFrameLocks noChangeAspect="1"/>
          </p:cNvGraphicFramePr>
          <p:nvPr/>
        </p:nvGraphicFramePr>
        <p:xfrm>
          <a:off x="1706686" y="3502026"/>
          <a:ext cx="1952489" cy="5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77" name="Equation" r:id="rId11" imgW="698197" imgH="203112" progId="Equation.3">
                  <p:embed/>
                </p:oleObj>
              </mc:Choice>
              <mc:Fallback>
                <p:oleObj name="Equation" r:id="rId11" imgW="698197" imgH="203112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686" y="3502026"/>
                        <a:ext cx="1952489" cy="56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 bwMode="auto">
          <a:xfrm>
            <a:off x="957212" y="1092169"/>
            <a:ext cx="2738475" cy="949338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3" grpId="0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5"/>
          <p:cNvGrpSpPr>
            <a:grpSpLocks noChangeAspect="1"/>
          </p:cNvGrpSpPr>
          <p:nvPr/>
        </p:nvGrpSpPr>
        <p:grpSpPr bwMode="auto">
          <a:xfrm>
            <a:off x="609600" y="1143000"/>
            <a:ext cx="2057400" cy="1465434"/>
            <a:chOff x="0" y="2895600"/>
            <a:chExt cx="4751989" cy="3652838"/>
          </a:xfrm>
        </p:grpSpPr>
        <p:pic>
          <p:nvPicPr>
            <p:cNvPr id="2979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98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97989" name="Object 2"/>
          <p:cNvGraphicFramePr>
            <a:graphicFrameLocks noChangeAspect="1"/>
          </p:cNvGraphicFramePr>
          <p:nvPr/>
        </p:nvGraphicFramePr>
        <p:xfrm>
          <a:off x="3597275" y="1208055"/>
          <a:ext cx="218440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11" name="Equation" r:id="rId5" imgW="863280" imgH="672840" progId="Equation.3">
                  <p:embed/>
                </p:oleObj>
              </mc:Choice>
              <mc:Fallback>
                <p:oleObj name="Equation" r:id="rId5" imgW="863280" imgH="6728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208055"/>
                        <a:ext cx="2184400" cy="170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TextBox 7"/>
          <p:cNvSpPr txBox="1">
            <a:spLocks noChangeArrowheads="1"/>
          </p:cNvSpPr>
          <p:nvPr/>
        </p:nvSpPr>
        <p:spPr bwMode="auto">
          <a:xfrm>
            <a:off x="5486400" y="2274855"/>
            <a:ext cx="190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0   0  0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0   0  </a:t>
            </a:r>
            <a:r>
              <a:rPr lang="en-US" i="1" dirty="0" smtClean="0">
                <a:solidFill>
                  <a:srgbClr val="000000"/>
                </a:solidFill>
              </a:rPr>
              <a:t>d</a:t>
            </a:r>
            <a:endParaRPr lang="en-US" i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–</a:t>
            </a:r>
            <a:r>
              <a:rPr lang="en-US" i="1" dirty="0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97991" name="Double Bracket 8"/>
          <p:cNvSpPr>
            <a:spLocks noChangeArrowheads="1"/>
          </p:cNvSpPr>
          <p:nvPr/>
        </p:nvSpPr>
        <p:spPr bwMode="auto">
          <a:xfrm>
            <a:off x="5486400" y="2274855"/>
            <a:ext cx="914400" cy="914400"/>
          </a:xfrm>
          <a:prstGeom prst="bracketPair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52260" name="Object 4"/>
          <p:cNvGraphicFramePr>
            <a:graphicFrameLocks noChangeAspect="1"/>
          </p:cNvGraphicFramePr>
          <p:nvPr/>
        </p:nvGraphicFramePr>
        <p:xfrm>
          <a:off x="519057" y="3465513"/>
          <a:ext cx="159861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12" name="Equation" r:id="rId7" imgW="647700" imgH="228600" progId="Equation.3">
                  <p:embed/>
                </p:oleObj>
              </mc:Choice>
              <mc:Fallback>
                <p:oleObj name="Equation" r:id="rId7" imgW="647700" imgH="2286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7" y="3465513"/>
                        <a:ext cx="1598613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95" name="Picture 3"/>
          <p:cNvPicPr>
            <a:picLocks noChangeAspect="1" noChangeArrowheads="1"/>
          </p:cNvPicPr>
          <p:nvPr/>
        </p:nvPicPr>
        <p:blipFill>
          <a:blip r:embed="rId9" cstate="print"/>
          <a:srcRect l="31911" t="21565" r="18892" b="23479"/>
          <a:stretch>
            <a:fillRect/>
          </a:stretch>
        </p:blipFill>
        <p:spPr bwMode="auto">
          <a:xfrm>
            <a:off x="2667000" y="3487734"/>
            <a:ext cx="39481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 bwMode="auto">
          <a:xfrm>
            <a:off x="0" y="-322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000000"/>
                </a:solidFill>
              </a:rPr>
              <a:t>Essential matrix example: parallel cameras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3026" y="5245679"/>
            <a:ext cx="33305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For the parallel cameras, image </a:t>
            </a:r>
            <a:r>
              <a:rPr lang="en-US" sz="2000" dirty="0">
                <a:solidFill>
                  <a:srgbClr val="000000"/>
                </a:solidFill>
              </a:rPr>
              <a:t>of any point must lie on same horizontal line in each image </a:t>
            </a:r>
            <a:r>
              <a:rPr lang="en-US" sz="2000" dirty="0" smtClean="0">
                <a:solidFill>
                  <a:srgbClr val="000000"/>
                </a:solidFill>
              </a:rPr>
              <a:t>plane.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98008" name="Rectangle 24"/>
          <p:cNvSpPr>
            <a:spLocks noChangeArrowheads="1"/>
          </p:cNvSpPr>
          <p:nvPr/>
        </p:nvSpPr>
        <p:spPr bwMode="auto">
          <a:xfrm>
            <a:off x="5040313" y="5838858"/>
            <a:ext cx="1655762" cy="431800"/>
          </a:xfrm>
          <a:prstGeom prst="rect">
            <a:avLst/>
          </a:prstGeom>
          <a:noFill/>
          <a:ln w="28575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243383" y="1201707"/>
            <a:ext cx="693747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06870" y="1785915"/>
            <a:ext cx="1935189" cy="5111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48312" y="2187558"/>
            <a:ext cx="2154267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709837" y="3502026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294045" y="4779982"/>
            <a:ext cx="4272021" cy="10953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316409" y="5765832"/>
            <a:ext cx="4272021" cy="9461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51662" y="1241399"/>
          <a:ext cx="2008396" cy="101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13" name="Equation" r:id="rId10" imgW="850531" imgH="431613" progId="Equation.3">
                  <p:embed/>
                </p:oleObj>
              </mc:Choice>
              <mc:Fallback>
                <p:oleObj name="Equation" r:id="rId10" imgW="850531" imgH="431613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662" y="1241399"/>
                        <a:ext cx="2008396" cy="10191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3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animBg="1"/>
      <p:bldP spid="29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I(x,y)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I´(x´,y´)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Disparity map D(x,y)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179763" y="4679927"/>
            <a:ext cx="274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(x´,y´)=(x+D(x,y),y)</a:t>
            </a: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648" y="5765832"/>
            <a:ext cx="800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What about when cameras’ optical axes are not parallel?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75286" y="4706955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86149" y="4670442"/>
            <a:ext cx="438156" cy="4381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118550 w 865"/>
              <a:gd name="T1" fmla="*/ 0 h 529"/>
              <a:gd name="T2" fmla="*/ 101615 w 865"/>
              <a:gd name="T3" fmla="*/ 38100 h 529"/>
              <a:gd name="T4" fmla="*/ 101615 w 865"/>
              <a:gd name="T5" fmla="*/ 76200 h 529"/>
              <a:gd name="T6" fmla="*/ 67743 w 865"/>
              <a:gd name="T7" fmla="*/ 114300 h 529"/>
              <a:gd name="T8" fmla="*/ 50807 w 865"/>
              <a:gd name="T9" fmla="*/ 152400 h 529"/>
              <a:gd name="T10" fmla="*/ 50807 w 865"/>
              <a:gd name="T11" fmla="*/ 190500 h 529"/>
              <a:gd name="T12" fmla="*/ 50807 w 865"/>
              <a:gd name="T13" fmla="*/ 228600 h 529"/>
              <a:gd name="T14" fmla="*/ 33872 w 865"/>
              <a:gd name="T15" fmla="*/ 266700 h 529"/>
              <a:gd name="T16" fmla="*/ 16936 w 865"/>
              <a:gd name="T17" fmla="*/ 304800 h 529"/>
              <a:gd name="T18" fmla="*/ 0 w 865"/>
              <a:gd name="T19" fmla="*/ 342900 h 529"/>
              <a:gd name="T20" fmla="*/ 0 w 865"/>
              <a:gd name="T21" fmla="*/ 381000 h 529"/>
              <a:gd name="T22" fmla="*/ 0 w 865"/>
              <a:gd name="T23" fmla="*/ 419100 h 529"/>
              <a:gd name="T24" fmla="*/ 16936 w 865"/>
              <a:gd name="T25" fmla="*/ 457200 h 529"/>
              <a:gd name="T26" fmla="*/ 16936 w 865"/>
              <a:gd name="T27" fmla="*/ 495300 h 529"/>
              <a:gd name="T28" fmla="*/ 33872 w 865"/>
              <a:gd name="T29" fmla="*/ 533400 h 529"/>
              <a:gd name="T30" fmla="*/ 33872 w 865"/>
              <a:gd name="T31" fmla="*/ 571500 h 529"/>
              <a:gd name="T32" fmla="*/ 50807 w 865"/>
              <a:gd name="T33" fmla="*/ 609600 h 529"/>
              <a:gd name="T34" fmla="*/ 50807 w 865"/>
              <a:gd name="T35" fmla="*/ 647700 h 529"/>
              <a:gd name="T36" fmla="*/ 67743 w 865"/>
              <a:gd name="T37" fmla="*/ 685800 h 529"/>
              <a:gd name="T38" fmla="*/ 84679 w 865"/>
              <a:gd name="T39" fmla="*/ 723900 h 529"/>
              <a:gd name="T40" fmla="*/ 1202440 w 865"/>
              <a:gd name="T41" fmla="*/ 838200 h 529"/>
              <a:gd name="T42" fmla="*/ 1134697 w 865"/>
              <a:gd name="T43" fmla="*/ 762000 h 529"/>
              <a:gd name="T44" fmla="*/ 1117761 w 865"/>
              <a:gd name="T45" fmla="*/ 723900 h 529"/>
              <a:gd name="T46" fmla="*/ 1100825 w 865"/>
              <a:gd name="T47" fmla="*/ 666750 h 529"/>
              <a:gd name="T48" fmla="*/ 1083890 w 865"/>
              <a:gd name="T49" fmla="*/ 628650 h 529"/>
              <a:gd name="T50" fmla="*/ 1066954 w 865"/>
              <a:gd name="T51" fmla="*/ 590550 h 529"/>
              <a:gd name="T52" fmla="*/ 1050018 w 865"/>
              <a:gd name="T53" fmla="*/ 552450 h 529"/>
              <a:gd name="T54" fmla="*/ 1050018 w 865"/>
              <a:gd name="T55" fmla="*/ 514350 h 529"/>
              <a:gd name="T56" fmla="*/ 1050018 w 865"/>
              <a:gd name="T57" fmla="*/ 457200 h 529"/>
              <a:gd name="T58" fmla="*/ 1050018 w 865"/>
              <a:gd name="T59" fmla="*/ 419100 h 529"/>
              <a:gd name="T60" fmla="*/ 1050018 w 865"/>
              <a:gd name="T61" fmla="*/ 381000 h 529"/>
              <a:gd name="T62" fmla="*/ 1083890 w 865"/>
              <a:gd name="T63" fmla="*/ 342900 h 529"/>
              <a:gd name="T64" fmla="*/ 1083890 w 865"/>
              <a:gd name="T65" fmla="*/ 304800 h 529"/>
              <a:gd name="T66" fmla="*/ 1100825 w 865"/>
              <a:gd name="T67" fmla="*/ 266700 h 529"/>
              <a:gd name="T68" fmla="*/ 1134697 w 865"/>
              <a:gd name="T69" fmla="*/ 247650 h 529"/>
              <a:gd name="T70" fmla="*/ 1134697 w 865"/>
              <a:gd name="T71" fmla="*/ 209550 h 529"/>
              <a:gd name="T72" fmla="*/ 1168568 w 865"/>
              <a:gd name="T73" fmla="*/ 171450 h 529"/>
              <a:gd name="T74" fmla="*/ 1202440 w 865"/>
              <a:gd name="T75" fmla="*/ 152400 h 529"/>
              <a:gd name="T76" fmla="*/ 1219376 w 865"/>
              <a:gd name="T77" fmla="*/ 114300 h 529"/>
              <a:gd name="T78" fmla="*/ 118550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5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6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7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474331 w 1201"/>
              <a:gd name="T1" fmla="*/ 914400 h 1009"/>
              <a:gd name="T2" fmla="*/ 1694038 w 1201"/>
              <a:gd name="T3" fmla="*/ 1600200 h 1009"/>
              <a:gd name="T4" fmla="*/ 1219707 w 1201"/>
              <a:gd name="T5" fmla="*/ 685800 h 1009"/>
              <a:gd name="T6" fmla="*/ 0 w 1201"/>
              <a:gd name="T7" fmla="*/ 0 h 1009"/>
              <a:gd name="T8" fmla="*/ 474331 w 1201"/>
              <a:gd name="T9" fmla="*/ 914400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8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0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1314450 h 1261"/>
              <a:gd name="T2" fmla="*/ 1219376 w 865"/>
              <a:gd name="T3" fmla="*/ 2000251 h 1261"/>
              <a:gd name="T4" fmla="*/ 1219376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1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320675 h 961"/>
              <a:gd name="T2" fmla="*/ 0 w 1105"/>
              <a:gd name="T3" fmla="*/ 1524000 h 961"/>
              <a:gd name="T4" fmla="*/ 1557514 w 1105"/>
              <a:gd name="T5" fmla="*/ 1203325 h 961"/>
              <a:gd name="T6" fmla="*/ 1557514 w 1105"/>
              <a:gd name="T7" fmla="*/ 0 h 961"/>
              <a:gd name="T8" fmla="*/ 0 w 1105"/>
              <a:gd name="T9" fmla="*/ 320675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2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3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1314450 h 1261"/>
              <a:gd name="T2" fmla="*/ 1219377 w 865"/>
              <a:gd name="T3" fmla="*/ 2000251 h 1261"/>
              <a:gd name="T4" fmla="*/ 1219377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4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5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6" name="Oval 14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7" name="Oval 15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8" name="Freeform 16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385763 h 244"/>
              <a:gd name="T2" fmla="*/ 208844 w 279"/>
              <a:gd name="T3" fmla="*/ 1588 h 244"/>
              <a:gd name="T4" fmla="*/ 225778 w 279"/>
              <a:gd name="T5" fmla="*/ 0 h 244"/>
              <a:gd name="T6" fmla="*/ 235656 w 279"/>
              <a:gd name="T7" fmla="*/ 4763 h 244"/>
              <a:gd name="T8" fmla="*/ 237067 w 279"/>
              <a:gd name="T9" fmla="*/ 9525 h 244"/>
              <a:gd name="T10" fmla="*/ 244122 w 279"/>
              <a:gd name="T11" fmla="*/ 7938 h 244"/>
              <a:gd name="T12" fmla="*/ 249767 w 279"/>
              <a:gd name="T13" fmla="*/ 14288 h 244"/>
              <a:gd name="T14" fmla="*/ 256822 w 279"/>
              <a:gd name="T15" fmla="*/ 11113 h 244"/>
              <a:gd name="T16" fmla="*/ 259644 w 279"/>
              <a:gd name="T17" fmla="*/ 19050 h 244"/>
              <a:gd name="T18" fmla="*/ 268111 w 279"/>
              <a:gd name="T19" fmla="*/ 20638 h 244"/>
              <a:gd name="T20" fmla="*/ 276578 w 279"/>
              <a:gd name="T21" fmla="*/ 22225 h 244"/>
              <a:gd name="T22" fmla="*/ 283633 w 279"/>
              <a:gd name="T23" fmla="*/ 23813 h 244"/>
              <a:gd name="T24" fmla="*/ 289278 w 279"/>
              <a:gd name="T25" fmla="*/ 30163 h 244"/>
              <a:gd name="T26" fmla="*/ 296333 w 279"/>
              <a:gd name="T27" fmla="*/ 31750 h 244"/>
              <a:gd name="T28" fmla="*/ 303389 w 279"/>
              <a:gd name="T29" fmla="*/ 36513 h 244"/>
              <a:gd name="T30" fmla="*/ 313267 w 279"/>
              <a:gd name="T31" fmla="*/ 39688 h 244"/>
              <a:gd name="T32" fmla="*/ 318911 w 279"/>
              <a:gd name="T33" fmla="*/ 46038 h 244"/>
              <a:gd name="T34" fmla="*/ 323144 w 279"/>
              <a:gd name="T35" fmla="*/ 50800 h 244"/>
              <a:gd name="T36" fmla="*/ 325967 w 279"/>
              <a:gd name="T37" fmla="*/ 57150 h 244"/>
              <a:gd name="T38" fmla="*/ 331611 w 279"/>
              <a:gd name="T39" fmla="*/ 61913 h 244"/>
              <a:gd name="T40" fmla="*/ 335844 w 279"/>
              <a:gd name="T41" fmla="*/ 71438 h 244"/>
              <a:gd name="T42" fmla="*/ 341489 w 279"/>
              <a:gd name="T43" fmla="*/ 73025 h 244"/>
              <a:gd name="T44" fmla="*/ 349955 w 279"/>
              <a:gd name="T45" fmla="*/ 87313 h 244"/>
              <a:gd name="T46" fmla="*/ 351367 w 279"/>
              <a:gd name="T47" fmla="*/ 92075 h 244"/>
              <a:gd name="T48" fmla="*/ 359833 w 279"/>
              <a:gd name="T49" fmla="*/ 100012 h 244"/>
              <a:gd name="T50" fmla="*/ 361244 w 279"/>
              <a:gd name="T51" fmla="*/ 106363 h 244"/>
              <a:gd name="T52" fmla="*/ 368300 w 279"/>
              <a:gd name="T53" fmla="*/ 112713 h 244"/>
              <a:gd name="T54" fmla="*/ 368300 w 279"/>
              <a:gd name="T55" fmla="*/ 119063 h 244"/>
              <a:gd name="T56" fmla="*/ 372533 w 279"/>
              <a:gd name="T57" fmla="*/ 128588 h 244"/>
              <a:gd name="T58" fmla="*/ 372533 w 279"/>
              <a:gd name="T59" fmla="*/ 136525 h 244"/>
              <a:gd name="T60" fmla="*/ 375356 w 279"/>
              <a:gd name="T61" fmla="*/ 142875 h 244"/>
              <a:gd name="T62" fmla="*/ 375356 w 279"/>
              <a:gd name="T63" fmla="*/ 150813 h 244"/>
              <a:gd name="T64" fmla="*/ 378178 w 279"/>
              <a:gd name="T65" fmla="*/ 157163 h 244"/>
              <a:gd name="T66" fmla="*/ 376767 w 279"/>
              <a:gd name="T67" fmla="*/ 163513 h 244"/>
              <a:gd name="T68" fmla="*/ 378178 w 279"/>
              <a:gd name="T69" fmla="*/ 173038 h 244"/>
              <a:gd name="T70" fmla="*/ 379589 w 279"/>
              <a:gd name="T71" fmla="*/ 179388 h 244"/>
              <a:gd name="T72" fmla="*/ 385233 w 279"/>
              <a:gd name="T73" fmla="*/ 188913 h 244"/>
              <a:gd name="T74" fmla="*/ 386644 w 279"/>
              <a:gd name="T75" fmla="*/ 196850 h 244"/>
              <a:gd name="T76" fmla="*/ 388056 w 279"/>
              <a:gd name="T77" fmla="*/ 203200 h 244"/>
              <a:gd name="T78" fmla="*/ 389467 w 279"/>
              <a:gd name="T79" fmla="*/ 212725 h 244"/>
              <a:gd name="T80" fmla="*/ 390878 w 279"/>
              <a:gd name="T81" fmla="*/ 219075 h 244"/>
              <a:gd name="T82" fmla="*/ 390878 w 279"/>
              <a:gd name="T83" fmla="*/ 227013 h 244"/>
              <a:gd name="T84" fmla="*/ 390878 w 279"/>
              <a:gd name="T85" fmla="*/ 233363 h 244"/>
              <a:gd name="T86" fmla="*/ 386644 w 279"/>
              <a:gd name="T87" fmla="*/ 242888 h 244"/>
              <a:gd name="T88" fmla="*/ 389467 w 279"/>
              <a:gd name="T89" fmla="*/ 247650 h 244"/>
              <a:gd name="T90" fmla="*/ 390878 w 279"/>
              <a:gd name="T91" fmla="*/ 257175 h 244"/>
              <a:gd name="T92" fmla="*/ 392289 w 279"/>
              <a:gd name="T93" fmla="*/ 265113 h 244"/>
              <a:gd name="T94" fmla="*/ 388056 w 279"/>
              <a:gd name="T95" fmla="*/ 273050 h 244"/>
              <a:gd name="T96" fmla="*/ 382411 w 279"/>
              <a:gd name="T97" fmla="*/ 287338 h 244"/>
              <a:gd name="T98" fmla="*/ 0 w 279"/>
              <a:gd name="T99" fmla="*/ 38576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9" name="Arc 17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050092 w 21745"/>
              <a:gd name="T3" fmla="*/ 2590266 h 21600"/>
              <a:gd name="T4" fmla="*/ 13671 w 21745"/>
              <a:gd name="T5" fmla="*/ 259026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0" name="Line 18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1" name="Oval 19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2" name="Line 20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3" name="Freeform 21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385763 h 244"/>
              <a:gd name="T2" fmla="*/ 208844 w 279"/>
              <a:gd name="T3" fmla="*/ 1588 h 244"/>
              <a:gd name="T4" fmla="*/ 225778 w 279"/>
              <a:gd name="T5" fmla="*/ 0 h 244"/>
              <a:gd name="T6" fmla="*/ 235656 w 279"/>
              <a:gd name="T7" fmla="*/ 4763 h 244"/>
              <a:gd name="T8" fmla="*/ 237067 w 279"/>
              <a:gd name="T9" fmla="*/ 9525 h 244"/>
              <a:gd name="T10" fmla="*/ 244122 w 279"/>
              <a:gd name="T11" fmla="*/ 7938 h 244"/>
              <a:gd name="T12" fmla="*/ 249767 w 279"/>
              <a:gd name="T13" fmla="*/ 14288 h 244"/>
              <a:gd name="T14" fmla="*/ 256822 w 279"/>
              <a:gd name="T15" fmla="*/ 11113 h 244"/>
              <a:gd name="T16" fmla="*/ 259644 w 279"/>
              <a:gd name="T17" fmla="*/ 19050 h 244"/>
              <a:gd name="T18" fmla="*/ 268111 w 279"/>
              <a:gd name="T19" fmla="*/ 20638 h 244"/>
              <a:gd name="T20" fmla="*/ 276578 w 279"/>
              <a:gd name="T21" fmla="*/ 22225 h 244"/>
              <a:gd name="T22" fmla="*/ 283633 w 279"/>
              <a:gd name="T23" fmla="*/ 23813 h 244"/>
              <a:gd name="T24" fmla="*/ 289278 w 279"/>
              <a:gd name="T25" fmla="*/ 30163 h 244"/>
              <a:gd name="T26" fmla="*/ 296333 w 279"/>
              <a:gd name="T27" fmla="*/ 31750 h 244"/>
              <a:gd name="T28" fmla="*/ 303389 w 279"/>
              <a:gd name="T29" fmla="*/ 36513 h 244"/>
              <a:gd name="T30" fmla="*/ 313267 w 279"/>
              <a:gd name="T31" fmla="*/ 39688 h 244"/>
              <a:gd name="T32" fmla="*/ 318911 w 279"/>
              <a:gd name="T33" fmla="*/ 46038 h 244"/>
              <a:gd name="T34" fmla="*/ 323144 w 279"/>
              <a:gd name="T35" fmla="*/ 50800 h 244"/>
              <a:gd name="T36" fmla="*/ 325967 w 279"/>
              <a:gd name="T37" fmla="*/ 57150 h 244"/>
              <a:gd name="T38" fmla="*/ 331611 w 279"/>
              <a:gd name="T39" fmla="*/ 61913 h 244"/>
              <a:gd name="T40" fmla="*/ 335844 w 279"/>
              <a:gd name="T41" fmla="*/ 71438 h 244"/>
              <a:gd name="T42" fmla="*/ 341489 w 279"/>
              <a:gd name="T43" fmla="*/ 73025 h 244"/>
              <a:gd name="T44" fmla="*/ 349955 w 279"/>
              <a:gd name="T45" fmla="*/ 87313 h 244"/>
              <a:gd name="T46" fmla="*/ 351367 w 279"/>
              <a:gd name="T47" fmla="*/ 92075 h 244"/>
              <a:gd name="T48" fmla="*/ 359833 w 279"/>
              <a:gd name="T49" fmla="*/ 100012 h 244"/>
              <a:gd name="T50" fmla="*/ 361244 w 279"/>
              <a:gd name="T51" fmla="*/ 106363 h 244"/>
              <a:gd name="T52" fmla="*/ 368300 w 279"/>
              <a:gd name="T53" fmla="*/ 112713 h 244"/>
              <a:gd name="T54" fmla="*/ 368300 w 279"/>
              <a:gd name="T55" fmla="*/ 119063 h 244"/>
              <a:gd name="T56" fmla="*/ 372533 w 279"/>
              <a:gd name="T57" fmla="*/ 128588 h 244"/>
              <a:gd name="T58" fmla="*/ 372533 w 279"/>
              <a:gd name="T59" fmla="*/ 136525 h 244"/>
              <a:gd name="T60" fmla="*/ 375356 w 279"/>
              <a:gd name="T61" fmla="*/ 142875 h 244"/>
              <a:gd name="T62" fmla="*/ 375356 w 279"/>
              <a:gd name="T63" fmla="*/ 150813 h 244"/>
              <a:gd name="T64" fmla="*/ 378178 w 279"/>
              <a:gd name="T65" fmla="*/ 157163 h 244"/>
              <a:gd name="T66" fmla="*/ 376767 w 279"/>
              <a:gd name="T67" fmla="*/ 163513 h 244"/>
              <a:gd name="T68" fmla="*/ 378178 w 279"/>
              <a:gd name="T69" fmla="*/ 173038 h 244"/>
              <a:gd name="T70" fmla="*/ 379589 w 279"/>
              <a:gd name="T71" fmla="*/ 179388 h 244"/>
              <a:gd name="T72" fmla="*/ 385233 w 279"/>
              <a:gd name="T73" fmla="*/ 188913 h 244"/>
              <a:gd name="T74" fmla="*/ 386644 w 279"/>
              <a:gd name="T75" fmla="*/ 196850 h 244"/>
              <a:gd name="T76" fmla="*/ 388056 w 279"/>
              <a:gd name="T77" fmla="*/ 203200 h 244"/>
              <a:gd name="T78" fmla="*/ 389467 w 279"/>
              <a:gd name="T79" fmla="*/ 212725 h 244"/>
              <a:gd name="T80" fmla="*/ 390878 w 279"/>
              <a:gd name="T81" fmla="*/ 219075 h 244"/>
              <a:gd name="T82" fmla="*/ 390878 w 279"/>
              <a:gd name="T83" fmla="*/ 227013 h 244"/>
              <a:gd name="T84" fmla="*/ 390878 w 279"/>
              <a:gd name="T85" fmla="*/ 233363 h 244"/>
              <a:gd name="T86" fmla="*/ 386644 w 279"/>
              <a:gd name="T87" fmla="*/ 242888 h 244"/>
              <a:gd name="T88" fmla="*/ 389467 w 279"/>
              <a:gd name="T89" fmla="*/ 247650 h 244"/>
              <a:gd name="T90" fmla="*/ 390878 w 279"/>
              <a:gd name="T91" fmla="*/ 257175 h 244"/>
              <a:gd name="T92" fmla="*/ 392289 w 279"/>
              <a:gd name="T93" fmla="*/ 265113 h 244"/>
              <a:gd name="T94" fmla="*/ 388056 w 279"/>
              <a:gd name="T95" fmla="*/ 273050 h 244"/>
              <a:gd name="T96" fmla="*/ 382411 w 279"/>
              <a:gd name="T97" fmla="*/ 287338 h 244"/>
              <a:gd name="T98" fmla="*/ 0 w 279"/>
              <a:gd name="T99" fmla="*/ 38576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4" name="Arc 22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050092 w 21745"/>
              <a:gd name="T3" fmla="*/ 2590266 h 21600"/>
              <a:gd name="T4" fmla="*/ 13671 w 21745"/>
              <a:gd name="T5" fmla="*/ 259026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5" name="Line 23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6" name="Oval 24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7" name="Line 25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8" name="Rectangle 26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Stereo image rectification</a:t>
            </a:r>
          </a:p>
        </p:txBody>
      </p:sp>
      <p:sp>
        <p:nvSpPr>
          <p:cNvPr id="155675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4724400"/>
            <a:ext cx="5943600" cy="2006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reproject image planes onto a common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	plane parallel to the line between optical centers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pixel motion is horizontal after this transformation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two homographies (3x3 transforms), one for each input image reprojection</a:t>
            </a:r>
          </a:p>
        </p:txBody>
      </p:sp>
      <p:sp>
        <p:nvSpPr>
          <p:cNvPr id="305180" name="Line 28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1" name="Line 29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7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7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80" name="Line 32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5" name="Oval 33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6" name="Oval 34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7" name="Text Box 35"/>
          <p:cNvSpPr txBox="1">
            <a:spLocks noChangeArrowheads="1"/>
          </p:cNvSpPr>
          <p:nvPr/>
        </p:nvSpPr>
        <p:spPr bwMode="auto">
          <a:xfrm>
            <a:off x="0" y="6583363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Slide credit: Li </a:t>
            </a:r>
            <a:r>
              <a:rPr lang="en-US" sz="1200" dirty="0">
                <a:solidFill>
                  <a:srgbClr val="000000"/>
                </a:solidFill>
              </a:rPr>
              <a:t>Zhang</a:t>
            </a:r>
          </a:p>
        </p:txBody>
      </p:sp>
      <p:sp>
        <p:nvSpPr>
          <p:cNvPr id="305188" name="Text Box 36"/>
          <p:cNvSpPr txBox="1">
            <a:spLocks noChangeArrowheads="1"/>
          </p:cNvSpPr>
          <p:nvPr/>
        </p:nvSpPr>
        <p:spPr bwMode="auto">
          <a:xfrm>
            <a:off x="336492" y="1128681"/>
            <a:ext cx="322896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In practice, it is convenient if image </a:t>
            </a:r>
            <a:r>
              <a:rPr lang="en-US" sz="2200" dirty="0" err="1" smtClean="0">
                <a:solidFill>
                  <a:srgbClr val="000000"/>
                </a:solidFill>
              </a:rPr>
              <a:t>scanlines</a:t>
            </a:r>
            <a:r>
              <a:rPr lang="en-US" sz="2200" dirty="0" smtClean="0">
                <a:solidFill>
                  <a:srgbClr val="000000"/>
                </a:solidFill>
              </a:rPr>
              <a:t> (rows) are the </a:t>
            </a:r>
            <a:r>
              <a:rPr lang="en-US" sz="2200" dirty="0" err="1" smtClean="0">
                <a:solidFill>
                  <a:srgbClr val="000000"/>
                </a:solidFill>
              </a:rPr>
              <a:t>epipolar</a:t>
            </a:r>
            <a:r>
              <a:rPr lang="en-US" sz="2200" dirty="0" smtClean="0">
                <a:solidFill>
                  <a:srgbClr val="000000"/>
                </a:solidFill>
              </a:rPr>
              <a:t> lines.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2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5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78" grpId="0" animBg="1"/>
      <p:bldP spid="155679" grpId="0" animBg="1"/>
      <p:bldP spid="15568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</a:t>
            </a:r>
            <a:r>
              <a:rPr lang="en-US" dirty="0" smtClean="0"/>
              <a:t>image rectification: example</a:t>
            </a:r>
            <a:endParaRPr lang="en-US" dirty="0"/>
          </a:p>
        </p:txBody>
      </p:sp>
      <p:pic>
        <p:nvPicPr>
          <p:cNvPr id="851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400"/>
            <a:ext cx="58832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002088"/>
            <a:ext cx="664051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1973" name="AutoShape 5"/>
          <p:cNvSpPr>
            <a:spLocks noChangeArrowheads="1"/>
          </p:cNvSpPr>
          <p:nvPr/>
        </p:nvSpPr>
        <p:spPr bwMode="auto">
          <a:xfrm>
            <a:off x="4191000" y="3352800"/>
            <a:ext cx="6858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7315200" y="6553200"/>
            <a:ext cx="1828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Source: </a:t>
            </a:r>
            <a:r>
              <a:rPr lang="en-US" sz="1300" dirty="0" err="1">
                <a:solidFill>
                  <a:srgbClr val="000000"/>
                </a:solidFill>
              </a:rPr>
              <a:t>Alyosha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Efros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smtClean="0"/>
              <a:t>An audio camera &amp; epipolar geometry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>
              <a:buFontTx/>
              <a:buNone/>
            </a:pPr>
            <a:r>
              <a:rPr lang="en-US" sz="2000" smtClean="0"/>
              <a:t>	Adam O' Donovan, </a:t>
            </a:r>
            <a:r>
              <a:rPr lang="en-US" sz="2000" smtClean="0">
                <a:hlinkClick r:id="rId3"/>
              </a:rPr>
              <a:t>Ramani Duraiswami</a:t>
            </a:r>
            <a:r>
              <a:rPr lang="en-US" sz="2000" smtClean="0"/>
              <a:t> and </a:t>
            </a:r>
            <a:r>
              <a:rPr lang="en-US" sz="2000" smtClean="0">
                <a:hlinkClick r:id="rId4"/>
              </a:rPr>
              <a:t>Jan Neumann</a:t>
            </a:r>
            <a:r>
              <a:rPr lang="en-US" sz="2000" smtClean="0"/>
              <a:t> Microphone Arrays as Generalized Cameras for Integrated Audio Visual Processing, IEEE Conference on Computer Vision and Pattern Recognition (CVPR), Minneapolis, 2007</a:t>
            </a:r>
            <a:br>
              <a:rPr lang="en-US" sz="2000" smtClean="0"/>
            </a:br>
            <a:endParaRPr lang="en-US" sz="2000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9111" r="17188" b="6200"/>
          <a:stretch>
            <a:fillRect/>
          </a:stretch>
        </p:blipFill>
        <p:spPr bwMode="auto">
          <a:xfrm>
            <a:off x="381000" y="1600200"/>
            <a:ext cx="42767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51752" r="6250" b="10512"/>
          <a:stretch>
            <a:fillRect/>
          </a:stretch>
        </p:blipFill>
        <p:spPr bwMode="auto">
          <a:xfrm>
            <a:off x="5486400" y="16764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5257800" y="44196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Spherical microphone array</a:t>
            </a:r>
          </a:p>
        </p:txBody>
      </p:sp>
    </p:spTree>
    <p:extLst>
      <p:ext uri="{BB962C8B-B14F-4D97-AF65-F5344CB8AC3E}">
        <p14:creationId xmlns:p14="http://schemas.microsoft.com/office/powerpoint/2010/main" val="7692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smtClean="0"/>
              <a:t>An audio camera &amp; epipolar geometry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>
              <a:buFontTx/>
              <a:buNone/>
            </a:pPr>
            <a:r>
              <a:rPr lang="en-US" sz="2000" smtClean="0"/>
              <a:t>	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17252" r="36719" b="45013"/>
          <a:stretch>
            <a:fillRect/>
          </a:stretch>
        </p:blipFill>
        <p:spPr bwMode="auto">
          <a:xfrm>
            <a:off x="0" y="1219200"/>
            <a:ext cx="441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53909" r="36719" b="2965"/>
          <a:stretch>
            <a:fillRect/>
          </a:stretch>
        </p:blipFill>
        <p:spPr bwMode="auto">
          <a:xfrm>
            <a:off x="4419600" y="9906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70485" r="35156" b="6873"/>
          <a:stretch>
            <a:fillRect/>
          </a:stretch>
        </p:blipFill>
        <p:spPr bwMode="auto">
          <a:xfrm>
            <a:off x="1905000" y="4114800"/>
            <a:ext cx="533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3356"/>
            <a:ext cx="8229600" cy="4525963"/>
          </a:xfrm>
        </p:spPr>
        <p:txBody>
          <a:bodyPr/>
          <a:lstStyle/>
          <a:p>
            <a:r>
              <a:rPr lang="en-US" sz="2800" dirty="0" smtClean="0"/>
              <a:t>Depth from stereo: main idea is to triangulate from corresponding image points.</a:t>
            </a:r>
          </a:p>
          <a:p>
            <a:r>
              <a:rPr lang="en-US" sz="2800" dirty="0" err="1" smtClean="0"/>
              <a:t>Epipolar</a:t>
            </a:r>
            <a:r>
              <a:rPr lang="en-US" sz="2800" dirty="0" smtClean="0"/>
              <a:t> geometry defined by two cameras</a:t>
            </a:r>
          </a:p>
          <a:p>
            <a:pPr lvl="1"/>
            <a:r>
              <a:rPr lang="en-US" sz="2400" dirty="0" smtClean="0"/>
              <a:t>We’ve assumed known extrinsic parameters relating their poses</a:t>
            </a:r>
          </a:p>
          <a:p>
            <a:r>
              <a:rPr lang="en-US" sz="2800" dirty="0" err="1" smtClean="0"/>
              <a:t>Epipolar</a:t>
            </a:r>
            <a:r>
              <a:rPr lang="en-US" sz="2800" dirty="0" smtClean="0"/>
              <a:t> constraint limits where points from one view will be imaged in the other</a:t>
            </a:r>
          </a:p>
          <a:p>
            <a:pPr lvl="1"/>
            <a:r>
              <a:rPr lang="en-US" sz="2400" dirty="0" smtClean="0"/>
              <a:t>Makes search for correspondences quicker</a:t>
            </a:r>
          </a:p>
          <a:p>
            <a:pPr lvl="1"/>
            <a:endParaRPr lang="en-US" sz="2400" dirty="0" smtClean="0"/>
          </a:p>
          <a:p>
            <a:r>
              <a:rPr lang="en-US" sz="2800" b="1" dirty="0" smtClean="0"/>
              <a:t>Terms</a:t>
            </a:r>
            <a:r>
              <a:rPr lang="en-US" sz="2800" dirty="0" smtClean="0"/>
              <a:t>: </a:t>
            </a:r>
            <a:r>
              <a:rPr lang="en-US" sz="2800" dirty="0" err="1" smtClean="0"/>
              <a:t>epipole</a:t>
            </a:r>
            <a:r>
              <a:rPr lang="en-US" sz="2800" dirty="0" smtClean="0"/>
              <a:t>,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plane / lines, disparity, rectification, intrinsic/extrinsic parameters, essential matrix, baseline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5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Miniature faking</a:t>
            </a:r>
            <a:endParaRPr lang="en-US" dirty="0"/>
          </a:p>
        </p:txBody>
      </p:sp>
      <p:pic>
        <p:nvPicPr>
          <p:cNvPr id="5" name="Picture 4" descr="Oregon_State_Beavers_Tilt-Shift_Miniature_Greg_Kee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701040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998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http://en.wikipedia.org/wiki/File:Oregon_State_Beavers_Tilt-Shift_Miniature_Greg_Keene.jpg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Computing correspondences</a:t>
            </a:r>
          </a:p>
          <a:p>
            <a:pPr lvl="1"/>
            <a:r>
              <a:rPr lang="en-US" dirty="0" smtClean="0"/>
              <a:t>Non-geometric stereo constraints</a:t>
            </a:r>
          </a:p>
          <a:p>
            <a:pPr lvl="1"/>
            <a:r>
              <a:rPr lang="en-US" dirty="0" smtClean="0"/>
              <a:t>Weak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Multiple views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 l="23732" t="24101" r="21704" b="13644"/>
          <a:stretch>
            <a:fillRect/>
          </a:stretch>
        </p:blipFill>
        <p:spPr bwMode="auto">
          <a:xfrm>
            <a:off x="153988" y="1255713"/>
            <a:ext cx="4089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53988" y="4213225"/>
            <a:ext cx="1871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Hartley and Zisserman</a:t>
            </a:r>
          </a:p>
        </p:txBody>
      </p:sp>
      <p:pic>
        <p:nvPicPr>
          <p:cNvPr id="47109" name="Picture 6" descr="small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00613" y="2349500"/>
            <a:ext cx="3171825" cy="1590675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7356475" y="3646488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Lowe</a:t>
            </a:r>
          </a:p>
        </p:txBody>
      </p:sp>
      <p:sp>
        <p:nvSpPr>
          <p:cNvPr id="47111" name="Text Box 16"/>
          <p:cNvSpPr txBox="1">
            <a:spLocks noChangeArrowheads="1"/>
          </p:cNvSpPr>
          <p:nvPr/>
        </p:nvSpPr>
        <p:spPr bwMode="auto">
          <a:xfrm>
            <a:off x="4754563" y="985838"/>
            <a:ext cx="4162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Multi-view geometry, matching, invariant features, stereo vision</a:t>
            </a:r>
          </a:p>
        </p:txBody>
      </p:sp>
      <p:pic>
        <p:nvPicPr>
          <p:cNvPr id="4711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4049713"/>
            <a:ext cx="3771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4" descr="bf_middlebury.jpg"/>
          <p:cNvPicPr>
            <a:picLocks noChangeAspect="1"/>
          </p:cNvPicPr>
          <p:nvPr/>
        </p:nvPicPr>
        <p:blipFill>
          <a:blip r:embed="rId6" cstate="print"/>
          <a:srcRect r="30928" b="49648"/>
          <a:stretch>
            <a:fillRect/>
          </a:stretch>
        </p:blipFill>
        <p:spPr bwMode="auto">
          <a:xfrm>
            <a:off x="665163" y="4852988"/>
            <a:ext cx="32496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57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2297097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9896" y="2589201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018371" y="6568834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Images from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</TotalTime>
  <Words>2061</Words>
  <Application>Microsoft Office PowerPoint</Application>
  <PresentationFormat>On-screen Show (4:3)</PresentationFormat>
  <Paragraphs>448</Paragraphs>
  <Slides>70</Slides>
  <Notes>59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Office Theme</vt:lpstr>
      <vt:lpstr>Custom Design</vt:lpstr>
      <vt:lpstr>Default Design</vt:lpstr>
      <vt:lpstr>1_Default Design</vt:lpstr>
      <vt:lpstr>2_Default Design</vt:lpstr>
      <vt:lpstr>4_Default Design</vt:lpstr>
      <vt:lpstr>5_Default Design</vt:lpstr>
      <vt:lpstr>6_Default Design</vt:lpstr>
      <vt:lpstr>mosaic</vt:lpstr>
      <vt:lpstr>1_mosaic</vt:lpstr>
      <vt:lpstr>10_Default Design</vt:lpstr>
      <vt:lpstr>12_Default Design</vt:lpstr>
      <vt:lpstr>3_Default Design</vt:lpstr>
      <vt:lpstr>Equation</vt:lpstr>
      <vt:lpstr>PowerPoint Presentation</vt:lpstr>
      <vt:lpstr>Announcements</vt:lpstr>
      <vt:lpstr>Last time</vt:lpstr>
      <vt:lpstr>PowerPoint Presentation</vt:lpstr>
      <vt:lpstr>Miniature faking</vt:lpstr>
      <vt:lpstr>Miniature faking</vt:lpstr>
      <vt:lpstr>Miniature faking</vt:lpstr>
      <vt:lpstr>Multiple views</vt:lpstr>
      <vt:lpstr>Why multiple views?</vt:lpstr>
      <vt:lpstr>Why multiple views?</vt:lpstr>
      <vt:lpstr>PowerPoint Presentation</vt:lpstr>
      <vt:lpstr>Shading</vt:lpstr>
      <vt:lpstr>Focus/defocus</vt:lpstr>
      <vt:lpstr>Texture</vt:lpstr>
      <vt:lpstr>Perspective effects</vt:lpstr>
      <vt:lpstr>Motion</vt:lpstr>
      <vt:lpstr>Estimating scene shape </vt:lpstr>
      <vt:lpstr>Outline</vt:lpstr>
      <vt:lpstr>Human eye</vt:lpstr>
      <vt:lpstr>Human eyes fixate on point in space – rotate so that corresponding images form in centers of fovea. </vt:lpstr>
      <vt:lpstr>PowerPoint Presentation</vt:lpstr>
      <vt:lpstr>PowerPoint Presentation</vt:lpstr>
      <vt:lpstr>Random dot stereograms</vt:lpstr>
      <vt:lpstr>Random dot stereograms</vt:lpstr>
      <vt:lpstr>Random dot stereograms</vt:lpstr>
      <vt:lpstr>Random dot stereograms</vt:lpstr>
      <vt:lpstr>Stereo photography and stereo viewers</vt:lpstr>
      <vt:lpstr>PowerPoint Presentation</vt:lpstr>
      <vt:lpstr>PowerPoint Presentation</vt:lpstr>
      <vt:lpstr>PowerPoint Presentation</vt:lpstr>
      <vt:lpstr>PowerPoint Presentation</vt:lpstr>
      <vt:lpstr>Autostereograms</vt:lpstr>
      <vt:lpstr>PowerPoint Presentation</vt:lpstr>
      <vt:lpstr>Estimating depth with stereo</vt:lpstr>
      <vt:lpstr>PowerPoint Presentation</vt:lpstr>
      <vt:lpstr>Camera parameters</vt:lpstr>
      <vt:lpstr>Outline</vt:lpstr>
      <vt:lpstr>Geometry for a simple stereo system</vt:lpstr>
      <vt:lpstr>PowerPoint Presentation</vt:lpstr>
      <vt:lpstr>PowerPoint Presentation</vt:lpstr>
      <vt:lpstr>Depth from disparity</vt:lpstr>
      <vt:lpstr>Outline</vt:lpstr>
      <vt:lpstr>General case, with calibrated cameras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the epipolar lines look like?</vt:lpstr>
      <vt:lpstr>PowerPoint Presentation</vt:lpstr>
      <vt:lpstr>PowerPoint Presentation</vt:lpstr>
      <vt:lpstr>PowerPoint Presentation</vt:lpstr>
      <vt:lpstr>Stereo geometry, with calibrated cameras</vt:lpstr>
      <vt:lpstr>Stereo geometry, with calibrated cameras</vt:lpstr>
      <vt:lpstr>Stereo geometry, with calibrated cameras</vt:lpstr>
      <vt:lpstr>An aside: cross product</vt:lpstr>
      <vt:lpstr>From geometry to algebra</vt:lpstr>
      <vt:lpstr>Another aside: Matrix form of cross product</vt:lpstr>
      <vt:lpstr>From geometry to algebra</vt:lpstr>
      <vt:lpstr>Essential matrix</vt:lpstr>
      <vt:lpstr>PowerPoint Presentation</vt:lpstr>
      <vt:lpstr>PowerPoint Presentation</vt:lpstr>
      <vt:lpstr>Stereo image rectification</vt:lpstr>
      <vt:lpstr>Stereo image rectification: example</vt:lpstr>
      <vt:lpstr>An audio camera &amp; epipolar geometry</vt:lpstr>
      <vt:lpstr>An audio camera &amp; epipolar geometry</vt:lpstr>
      <vt:lpstr>Summary</vt:lpstr>
      <vt:lpstr>Coming up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Kristen Grauman</cp:lastModifiedBy>
  <cp:revision>100</cp:revision>
  <cp:lastPrinted>2011-03-24T02:38:38Z</cp:lastPrinted>
  <dcterms:created xsi:type="dcterms:W3CDTF">2011-02-22T03:49:47Z</dcterms:created>
  <dcterms:modified xsi:type="dcterms:W3CDTF">2011-03-24T02:39:08Z</dcterms:modified>
</cp:coreProperties>
</file>