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4497" r:id="rId3"/>
    <p:sldMasterId id="2147484509" r:id="rId4"/>
    <p:sldMasterId id="2147484521" r:id="rId5"/>
    <p:sldMasterId id="2147484533" r:id="rId6"/>
    <p:sldMasterId id="2147484545" r:id="rId7"/>
    <p:sldMasterId id="2147484557" r:id="rId8"/>
    <p:sldMasterId id="2147484569" r:id="rId9"/>
    <p:sldMasterId id="2147484581" r:id="rId10"/>
    <p:sldMasterId id="2147484593" r:id="rId11"/>
    <p:sldMasterId id="2147484605" r:id="rId12"/>
    <p:sldMasterId id="2147484617" r:id="rId13"/>
    <p:sldMasterId id="2147484629" r:id="rId14"/>
  </p:sldMasterIdLst>
  <p:notesMasterIdLst>
    <p:notesMasterId r:id="rId63"/>
  </p:notesMasterIdLst>
  <p:handoutMasterIdLst>
    <p:handoutMasterId r:id="rId64"/>
  </p:handoutMasterIdLst>
  <p:sldIdLst>
    <p:sldId id="256" r:id="rId15"/>
    <p:sldId id="577" r:id="rId16"/>
    <p:sldId id="578" r:id="rId17"/>
    <p:sldId id="579" r:id="rId18"/>
    <p:sldId id="580" r:id="rId19"/>
    <p:sldId id="581" r:id="rId20"/>
    <p:sldId id="582" r:id="rId21"/>
    <p:sldId id="583" r:id="rId22"/>
    <p:sldId id="584" r:id="rId23"/>
    <p:sldId id="585" r:id="rId24"/>
    <p:sldId id="586" r:id="rId25"/>
    <p:sldId id="587" r:id="rId26"/>
    <p:sldId id="588" r:id="rId27"/>
    <p:sldId id="589" r:id="rId28"/>
    <p:sldId id="590" r:id="rId29"/>
    <p:sldId id="591" r:id="rId30"/>
    <p:sldId id="592" r:id="rId31"/>
    <p:sldId id="594" r:id="rId32"/>
    <p:sldId id="593" r:id="rId33"/>
    <p:sldId id="595" r:id="rId34"/>
    <p:sldId id="597" r:id="rId35"/>
    <p:sldId id="598" r:id="rId36"/>
    <p:sldId id="600" r:id="rId37"/>
    <p:sldId id="601" r:id="rId38"/>
    <p:sldId id="602" r:id="rId39"/>
    <p:sldId id="603" r:id="rId40"/>
    <p:sldId id="604" r:id="rId41"/>
    <p:sldId id="605" r:id="rId42"/>
    <p:sldId id="606" r:id="rId43"/>
    <p:sldId id="607" r:id="rId44"/>
    <p:sldId id="608" r:id="rId45"/>
    <p:sldId id="609" r:id="rId46"/>
    <p:sldId id="675" r:id="rId47"/>
    <p:sldId id="676" r:id="rId48"/>
    <p:sldId id="611" r:id="rId49"/>
    <p:sldId id="612" r:id="rId50"/>
    <p:sldId id="613" r:id="rId51"/>
    <p:sldId id="614" r:id="rId52"/>
    <p:sldId id="615" r:id="rId53"/>
    <p:sldId id="616" r:id="rId54"/>
    <p:sldId id="617" r:id="rId55"/>
    <p:sldId id="618" r:id="rId56"/>
    <p:sldId id="619" r:id="rId57"/>
    <p:sldId id="621" r:id="rId58"/>
    <p:sldId id="622" r:id="rId59"/>
    <p:sldId id="623" r:id="rId60"/>
    <p:sldId id="624" r:id="rId61"/>
    <p:sldId id="69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93" autoAdjust="0"/>
    <p:restoredTop sz="64874" autoAdjust="0"/>
  </p:normalViewPr>
  <p:slideViewPr>
    <p:cSldViewPr>
      <p:cViewPr varScale="1">
        <p:scale>
          <a:sx n="49" d="100"/>
          <a:sy n="49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A00D5-4A18-4E39-A339-DCC88A34FD9F}" type="datetimeFigureOut">
              <a:rPr lang="en-US" smtClean="0"/>
              <a:t>4/6/2011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C3A83-EAA7-41F2-A4D4-AEC854DBF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99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55557-A866-4D3B-9050-4DEB487AFAED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63DB073-C432-46BF-BB1E-D9F2022FC15E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10DF96-D37C-4C26-8CB5-FC291425DC11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B2C6933-216B-4A12-B791-457877A5496B}" type="slidenum">
              <a:rPr lang="en-US" sz="11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100" smtClean="0">
              <a:solidFill>
                <a:srgbClr val="000000"/>
              </a:solidFill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E603371-452F-41B2-ABC2-42BD4F697BC4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F796417-320D-43EA-9943-62A669116FC0}" type="slidenum">
              <a:rPr lang="en-US" sz="11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100" smtClean="0">
              <a:solidFill>
                <a:srgbClr val="000000"/>
              </a:solidFill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044B33C-CA9B-4986-A1E3-46A5D28B0617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F151565-A9DD-4316-8C51-DB8F1155D92A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F5089C4-845A-43C4-9E6F-F74B1A2BFF16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7" tIns="45283" rIns="90567" bIns="45283" anchor="b"/>
          <a:lstStyle>
            <a:lvl1pPr defTabSz="9048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48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48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48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48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44049EA-339A-404F-80D4-B8E895924848}" type="slidenum">
              <a:rPr lang="en-US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7" tIns="45283" rIns="90567" bIns="45283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253FDDC-7AD3-4445-988E-F0EE2DDA5904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7" tIns="45283" rIns="90567" bIns="4528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0E54C7C-A67E-45BB-ADC2-D2C6B71A41FE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2891FD1-CFBA-410D-A34E-1053F2807021}" type="slidenum">
              <a:rPr lang="en-US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fld id="{15E58C06-7FD0-43B4-B59A-3A2C4B0361D9}" type="slidenum">
              <a:rPr lang="en-US" sz="1100" b="1">
                <a:solidFill>
                  <a:srgbClr val="FFFF00"/>
                </a:solidFill>
              </a:rPr>
              <a:pPr>
                <a:spcBef>
                  <a:spcPct val="50000"/>
                </a:spcBef>
              </a:pPr>
              <a:t>25</a:t>
            </a:fld>
            <a:endParaRPr lang="en-US" sz="1100" b="1">
              <a:solidFill>
                <a:srgbClr val="FFFF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fld id="{7E39E04F-FF8E-4CF8-B4CD-226111FC8383}" type="slidenum">
              <a:rPr lang="en-US" sz="1100" b="1">
                <a:solidFill>
                  <a:srgbClr val="FFFF00"/>
                </a:solidFill>
              </a:rPr>
              <a:pPr>
                <a:spcBef>
                  <a:spcPct val="50000"/>
                </a:spcBef>
              </a:pPr>
              <a:t>26</a:t>
            </a:fld>
            <a:endParaRPr lang="en-US" sz="1100" b="1">
              <a:solidFill>
                <a:srgbClr val="FFFF00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B18E6A0-4A60-46CF-8E26-31E5903F4B90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7" tIns="45283" rIns="90567" bIns="45283" anchor="b"/>
          <a:lstStyle>
            <a:lvl1pPr defTabSz="9048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48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48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48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48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6E2B507-92F4-4A38-960B-22A5FBABCA4D}" type="slidenum">
              <a:rPr lang="en-US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22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7" tIns="45283" rIns="90567" bIns="4528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A28DA55-8EDB-4B00-9446-F2EB47894878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A4F699F-D410-49CE-B5ED-89EFA4F72DB5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B31BE2E-7F1E-4AC3-8568-F53BD60DAB99}" type="slidenum">
              <a:rPr lang="en-US" sz="11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100" smtClean="0">
              <a:solidFill>
                <a:srgbClr val="000000"/>
              </a:solidFill>
            </a:endParaRPr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3D39904-AC7E-467D-A008-75B4A12A2FD1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884EBFC-F3B1-4C90-8FD7-879572DFC121}" type="slidenum">
              <a:rPr lang="en-US" sz="11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100" smtClean="0">
              <a:solidFill>
                <a:srgbClr val="000000"/>
              </a:solidFill>
            </a:endParaRPr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138B5C5-DDB1-45B7-92D7-B77D135D1F55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18A0906-5019-49A8-9085-5C6DF9A49305}" type="slidenum">
              <a:rPr lang="en-US" sz="11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100" smtClean="0">
              <a:solidFill>
                <a:srgbClr val="000000"/>
              </a:solidFill>
            </a:endParaRPr>
          </a:p>
        </p:txBody>
      </p:sp>
      <p:sp>
        <p:nvSpPr>
          <p:cNvPr id="125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59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0748768-6848-4F26-9EEE-7169C891B6A0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69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3ED2940-9E12-40EB-8FC9-5ABD14F82475}" type="slidenum">
              <a:rPr lang="en-US" sz="110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100" smtClean="0">
              <a:solidFill>
                <a:srgbClr val="000000"/>
              </a:solidFill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ED93EBC-3741-4BDD-A523-1740820EDAE9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5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6B06191-252E-4AE1-A701-92A91CAEE698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983E2DB-91A8-4FE8-9233-7086FED19D47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DA803C3-0348-4C62-8449-236AF813F2E9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BF93453-D529-44DC-B5ED-4C58312959F5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D913DE2-5AE1-4DA7-91C7-AD8CC15F02DC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955C37F-9952-4C60-B780-E00FDD8EC3BC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C9513-DC53-477D-BC1D-06E177C79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630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3A124-7EF3-485A-AC20-AE74AC00B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461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75EA6-AC93-48B3-9831-0361F7407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607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8BB4-A266-46D6-8B41-3B6830E84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957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B6976-56FF-494D-A706-0DD83F810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386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0E52C-2F21-4B65-9E6A-EA64A8D3F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673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4F2A-BC57-4E24-A894-8361692F9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609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8D0B8-B956-47D2-A221-FBDAE6B2A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18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50323-1623-4FDB-B721-8601E981B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66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91001-DAD6-4CC3-AD78-9CBD05C66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5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48F36-E639-4A94-84A4-12B318E72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161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058B-31B5-41F1-AD12-37F4B895B8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969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F83E4-2577-4ADA-A1C5-07F083584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064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CAC8-A1E6-400C-9A5D-96D8144EC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976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62DBF-77EB-4CB9-962B-73943EDB0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212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78008-274F-4388-B24C-7276FD1406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518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6F66A-273B-4B71-86AB-4CAFAFAD4A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571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5B1A5-7AD3-4CCC-A4A0-89A083BAD8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727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6D497-C5D9-4642-AD9D-8DD04741F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7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C5BD1-55A8-410B-B259-B0746C69B7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2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604B034-F9EE-4CF8-AC0D-26760F2435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AD88B-77F7-46F3-943F-59A1F8BFF6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112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BC19A-438A-4AD6-B355-59EED5522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32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B2CF-8C0D-440E-A8B4-9C3D9F379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785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ABF49-C28C-4A9A-B33A-9AB28C006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446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3BDEE-4388-4776-9353-69025ECE8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057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8F86F-1B1D-4F87-9CE1-015122FE7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792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940E8-A3BD-4A4D-AA2D-0117161D5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041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716F-BF27-480C-A24F-3AC7FC355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86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E7AEC-34C0-487D-B827-094554FE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346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E7A72-293D-4451-B957-B135F9EC4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88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5E3BC-9F7D-48E4-BE81-C3873829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214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A38D5-09FE-4AF7-9CE2-CEC17FC34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051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B0B55-3F7A-41F5-BB5D-14B709215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691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443DFF-AA14-4E9D-8B86-329A6C3241E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139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702F0A2-8EE7-43D9-857D-EFA5E8038C2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0528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E95830-261E-409D-9F0F-59987290525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277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BC6E60-C812-42AC-B17A-D6751D9645D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276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EA9909-2D62-44B0-9939-05F8110F8D4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810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541BD8-7A41-459B-8F1B-6676722F9F4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491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2ED252-911B-46A9-B8A7-E331FBBBD2F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42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9BD21A-3499-463A-A697-420243B8F0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AFB516-A0B3-4D3C-9565-4AC9B06504C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0525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262A2A-90C0-45DD-BF5E-65981EEBADE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1008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319269-CDB7-452C-907B-C981831DE7B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862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9A4F45-C63F-46BD-B43E-9C104FC582CE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5DC1D5-5FDE-428B-BA8A-934DE0F00C1C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202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9040A6E-9496-440D-8616-59C1BECB301F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233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953F0C2-F4FD-4A6F-8E97-EC02C4B53DD9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465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00BA8B-92BA-457B-9FDB-709FFF6FEBD1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10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E294C5-7A3E-4D18-9E33-610B1A4F9C4B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936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F35516-D684-4588-99AF-273051FDF2BE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79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38542D-BE2A-44ED-93E0-E7DFA0C6A82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91A8D0-0937-483C-9314-67D229BB03A8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386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60F534-CD5A-4D57-B30F-24F92FDC05F3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978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B5F803-2D01-4FF0-AF72-3BDC2EA0CCBA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102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0A80A8-0E94-4F7B-8D74-F0BBF6A2C05C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418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063445-6ECB-4861-A883-858F5DA9B2A4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05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709C35-C242-4D76-A8FF-EE85C4976C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0C04B1-E70D-4D93-B08D-21E7727FE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F1DF-8BF8-4029-8FE6-27F723B1CD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8F16C0E-F400-4DA7-89F3-201F67AA54D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799D40-F1F7-4D61-8D80-9B40829CDCE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013176-6159-493C-B0FB-28C66560673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85C0C6-0765-446D-8BAE-85447D203C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35E37E-395D-4E05-8F09-5E6348915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19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2C8773-3E32-423C-9CC6-ABDD06F95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9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7C12F0-52BB-45B6-B0D2-F83749768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87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72B9701-AD3B-4E74-B9F7-CFF8DBCF2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33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B71FA9-9301-4AA6-A05C-887C488E4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11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7F61DC-A0A3-4051-B01D-CBBCF0B92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31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2C07FC-A39E-4EF5-ADDA-69AD3A7E8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0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FB73BD-D941-47BF-BEE4-6DAB7539B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10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0F5B9FE-838F-4C06-9407-3D4AF0FF4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89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191CDE2-7B22-47F9-B8B7-0D16F2008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52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A6730E8-81E2-475E-9C6B-2E46157F9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78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CB260-54AC-4964-BCFA-51F36F0DF6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43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104F9-960A-4CD1-869F-D036FA427C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29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9F3A5-8F3C-463F-A2EF-562485F762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9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7516-9941-4569-BE23-2D808DD9DE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45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0F681-D03F-472C-A027-6A5E50434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55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260D0-21EC-41D7-A824-0FDA93CFC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8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ABD2B-1D87-4864-A12E-1B57FD3E3E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16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B30E1-46BF-4FC9-919C-D0F48BB89C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07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01374-8CF3-4EDC-BA3D-5E8C175C9A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13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7569-52DA-47B4-821C-B6E4CDE205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74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BF5E7-A835-4B62-8708-F086835D9B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9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69495-270A-4F4F-861E-3E93BBE6205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97299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3AAFB-4471-45A2-AC87-42E458F0BCB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083665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BA137-7DE6-48E5-AD72-87316D4BB63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525668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4448E-154E-4410-86E7-A19D0FA5766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779013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BC9F1-2AF4-4F2A-B501-9FBE19A2DAD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85792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71F8E-2278-4E77-9897-3A899B68827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316812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12C1-82C7-4F47-AEB8-D71ACCFA7E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395449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CE393-A2E4-46FA-8E0C-0FB5B84920A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110102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B7159-C13A-4E68-AE61-1519B237BC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84860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E3F87-CD0E-4E50-AB62-51B0C173AD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325407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89F79-3C77-4D03-8B15-06DE0C86A30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87146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0EAA8-3582-4DF0-AF9D-B679862A9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393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2560D-ECD3-4ADC-9824-E8CBC9136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57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72D56-9FC7-4116-8D87-CFF5FE061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94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2A9FD-4435-454D-8103-1F1198B69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7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175F3-02DD-4BD6-8A5E-8F39CC147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50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0349-AE72-4865-8702-D47E6A24A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395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ED7E6-2824-4DBE-BF83-6DD81F4FD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682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48967-9B84-4368-9DF7-69DBA5ED8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708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03021-D989-4027-B2D5-5335805B7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128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529E1-4071-4859-9DE9-F7B719F51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591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FF285-4694-4AF3-A50B-9F63153F4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0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73E6C-83D3-4E49-88B8-D78646AA41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212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162B4-A490-444D-BA96-6FA802629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70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ADC0F-E8FB-4DA1-9AC3-CD1EC1F55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9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B0C8B-F1B2-4055-994E-D25DEAAF0A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05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B17AA-C108-405B-8E2D-97A155F3D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533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68F54-31AB-4F6D-9F77-0C77C432EF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491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53AAB-6126-4736-898A-525A90C738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3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89CE0-A4C2-4AB8-BF96-1B81C040C6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65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0235-45A5-41E3-AB7F-197EA2300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033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AB636-629D-480C-AC54-C29C4A04C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653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B8B52-6692-4291-82E5-9B0445173D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32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4FAF-6861-4BBF-9BC8-7AEE2AEB7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226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B0A5B-9DC2-472B-BA2C-F116D883B6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0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64034-039C-4DE7-B87F-77B27E6D6C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591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5C4FB-115E-4A55-9027-5118615008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563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DF10-23A9-4E63-A43B-A485111A8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55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44B5F-B6B4-4F45-8EF1-6BD457B4D6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52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71202-422F-4E68-95F6-F27E640E76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53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B2333-C456-4EE3-8B4F-6BA364C45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77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F5FBC-9006-4070-A415-C83AA1B3C6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520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95F5F-5A71-4379-930E-5C064D8589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96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3A2E9-53C6-4700-B560-56FE426CB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446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C3AE2-7065-4B04-9352-5F859FD14D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8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76D52-1794-4020-8EF8-6518123FC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555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E7B2-EAAF-495D-8E9F-91755C2D14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45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BAFE2-D81E-45C1-A1BF-5C5381E7E7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601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F55F0-9A2B-4116-973F-B9F72379DB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683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5AC64-90C7-41FA-95A5-A7F1813C52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46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01BAB-CC89-4D2C-ABD8-DD8D11BF24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5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163A2-94EA-4331-92BE-433A2E6AC1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643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C8BF7-80C3-4AE2-90C4-0F5AEC71C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68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0E305-1E9C-4A93-AC0F-12C0C319A4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25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0AB48-32EC-417D-B38C-ADD58CB36C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2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8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28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28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39BFB636-2DDB-4DBF-A427-68B16124C096}" type="slidenum">
              <a:rPr lang="en-US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1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589" r:id="rId8"/>
    <p:sldLayoutId id="2147484590" r:id="rId9"/>
    <p:sldLayoutId id="2147484591" r:id="rId10"/>
    <p:sldLayoutId id="21474845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3B0F3F-B8AA-40D3-AC50-29BAAE15A83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2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4" r:id="rId1"/>
    <p:sldLayoutId id="2147484595" r:id="rId2"/>
    <p:sldLayoutId id="2147484596" r:id="rId3"/>
    <p:sldLayoutId id="2147484597" r:id="rId4"/>
    <p:sldLayoutId id="2147484598" r:id="rId5"/>
    <p:sldLayoutId id="2147484599" r:id="rId6"/>
    <p:sldLayoutId id="2147484600" r:id="rId7"/>
    <p:sldLayoutId id="2147484601" r:id="rId8"/>
    <p:sldLayoutId id="2147484602" r:id="rId9"/>
    <p:sldLayoutId id="2147484603" r:id="rId10"/>
    <p:sldLayoutId id="21474846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C2368-3CBC-4B40-9A65-2CABDCFC4F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9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E3C817-DC77-4339-8B28-E958EBB6D46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DBC445-AF78-4EB4-BA9F-90F6B4C3859B}" type="slidenum">
              <a:rPr lang="ar-SA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5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EBF9950-8871-4646-84CF-5BE8BA9704C8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42889F-E6C1-4E09-A498-DE7A061E63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7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404BF-B3D6-40CC-AA0C-77A707DF7B1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8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2D5930-95D2-4774-B6BC-2F78CDAC0A06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 userDrawn="1"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 userDrawn="1"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32392239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B39753-96FE-4459-8E0B-56155FB7AB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2E376-D32B-438F-8484-691EAA3415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5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69106A-E2AC-499C-B23B-E6032B0F01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0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58AAAB-1415-411B-A9B7-ADF30BB6B29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6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0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5.png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26" Type="http://schemas.openxmlformats.org/officeDocument/2006/relationships/image" Target="../media/image81.jpeg"/><Relationship Id="rId3" Type="http://schemas.openxmlformats.org/officeDocument/2006/relationships/image" Target="../media/image58.jpeg"/><Relationship Id="rId21" Type="http://schemas.openxmlformats.org/officeDocument/2006/relationships/image" Target="../media/image76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5" Type="http://schemas.openxmlformats.org/officeDocument/2006/relationships/image" Target="../media/image80.jpeg"/><Relationship Id="rId2" Type="http://schemas.openxmlformats.org/officeDocument/2006/relationships/image" Target="../media/image57.jpeg"/><Relationship Id="rId16" Type="http://schemas.openxmlformats.org/officeDocument/2006/relationships/image" Target="../media/image71.jpeg"/><Relationship Id="rId20" Type="http://schemas.openxmlformats.org/officeDocument/2006/relationships/image" Target="../media/image75.jpeg"/><Relationship Id="rId29" Type="http://schemas.openxmlformats.org/officeDocument/2006/relationships/image" Target="../media/image84.jpe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24" Type="http://schemas.openxmlformats.org/officeDocument/2006/relationships/image" Target="../media/image79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23" Type="http://schemas.openxmlformats.org/officeDocument/2006/relationships/image" Target="../media/image78.jpeg"/><Relationship Id="rId28" Type="http://schemas.openxmlformats.org/officeDocument/2006/relationships/image" Target="../media/image83.jpeg"/><Relationship Id="rId10" Type="http://schemas.openxmlformats.org/officeDocument/2006/relationships/image" Target="../media/image65.jpeg"/><Relationship Id="rId19" Type="http://schemas.openxmlformats.org/officeDocument/2006/relationships/image" Target="../media/image74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Relationship Id="rId22" Type="http://schemas.openxmlformats.org/officeDocument/2006/relationships/image" Target="../media/image77.jpeg"/><Relationship Id="rId27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4.wmf"/><Relationship Id="rId4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3.xml"/><Relationship Id="rId7" Type="http://schemas.openxmlformats.org/officeDocument/2006/relationships/image" Target="../media/image9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4.xml"/><Relationship Id="rId11" Type="http://schemas.openxmlformats.org/officeDocument/2006/relationships/image" Target="../media/image103.png"/><Relationship Id="rId5" Type="http://schemas.openxmlformats.org/officeDocument/2006/relationships/tags" Target="../tags/tag5.xml"/><Relationship Id="rId10" Type="http://schemas.openxmlformats.org/officeDocument/2006/relationships/image" Target="../media/image102.png"/><Relationship Id="rId4" Type="http://schemas.openxmlformats.org/officeDocument/2006/relationships/tags" Target="../tags/tag4.xml"/><Relationship Id="rId9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70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Generic object recognition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6369" y="328498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Wed, April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Kristen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Grauman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49327"/>
          <a:stretch>
            <a:fillRect/>
          </a:stretch>
        </p:blipFill>
        <p:spPr bwMode="auto">
          <a:xfrm>
            <a:off x="657501" y="142830"/>
            <a:ext cx="3859670" cy="19558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50725"/>
          <a:stretch>
            <a:fillRect/>
          </a:stretch>
        </p:blipFill>
        <p:spPr bwMode="auto">
          <a:xfrm>
            <a:off x="4527879" y="142830"/>
            <a:ext cx="3987525" cy="196579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69345" name="Picture 1"/>
          <p:cNvPicPr>
            <a:picLocks noChangeAspect="1" noChangeArrowheads="1"/>
          </p:cNvPicPr>
          <p:nvPr/>
        </p:nvPicPr>
        <p:blipFill>
          <a:blip r:embed="rId3" cstate="print"/>
          <a:srcRect l="16178" t="40768" r="26546" b="19452"/>
          <a:stretch>
            <a:fillRect/>
          </a:stretch>
        </p:blipFill>
        <p:spPr bwMode="auto">
          <a:xfrm>
            <a:off x="2052603" y="4451364"/>
            <a:ext cx="5148333" cy="240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35843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Object Categorization</a:t>
            </a:r>
            <a:endParaRPr lang="de-CH" smtClean="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Task Description</a:t>
            </a:r>
          </a:p>
          <a:p>
            <a:pPr lvl="1"/>
            <a:r>
              <a:rPr lang="en-US" smtClean="0"/>
              <a:t>“Given a small number of  training images of a category, recognize a-priori unknown instances of that category and assign the correct category label.”</a:t>
            </a:r>
          </a:p>
          <a:p>
            <a:pPr lvl="1">
              <a:buFont typeface="Wingdings" pitchFamily="2" charset="2"/>
              <a:buNone/>
            </a:pPr>
            <a:endParaRPr lang="en-US" smtClean="0"/>
          </a:p>
          <a:p>
            <a:r>
              <a:rPr lang="en-US" smtClean="0"/>
              <a:t>Which categories are feasible visually?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03350" y="3962400"/>
            <a:ext cx="6624638" cy="1876425"/>
            <a:chOff x="884" y="2792"/>
            <a:chExt cx="4173" cy="1182"/>
          </a:xfrm>
        </p:grpSpPr>
        <p:pic>
          <p:nvPicPr>
            <p:cNvPr id="35847" name="Picture 5" descr="dog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2792"/>
              <a:ext cx="680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848" name="Group 6"/>
            <p:cNvGrpSpPr>
              <a:grpSpLocks/>
            </p:cNvGrpSpPr>
            <p:nvPr/>
          </p:nvGrpSpPr>
          <p:grpSpPr bwMode="auto">
            <a:xfrm>
              <a:off x="884" y="3563"/>
              <a:ext cx="4173" cy="411"/>
              <a:chOff x="884" y="3521"/>
              <a:chExt cx="4173" cy="411"/>
            </a:xfrm>
          </p:grpSpPr>
          <p:sp>
            <p:nvSpPr>
              <p:cNvPr id="35849" name="Text Box 7"/>
              <p:cNvSpPr txBox="1">
                <a:spLocks noChangeArrowheads="1"/>
              </p:cNvSpPr>
              <p:nvPr/>
            </p:nvSpPr>
            <p:spPr bwMode="auto">
              <a:xfrm>
                <a:off x="1655" y="3566"/>
                <a:ext cx="633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German</a:t>
                </a:r>
                <a:b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</a:b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shepherd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0" name="Text Box 8"/>
              <p:cNvSpPr txBox="1">
                <a:spLocks noChangeArrowheads="1"/>
              </p:cNvSpPr>
              <p:nvPr/>
            </p:nvSpPr>
            <p:spPr bwMode="auto">
              <a:xfrm>
                <a:off x="3606" y="3566"/>
                <a:ext cx="50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animal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1" name="Text Box 9"/>
              <p:cNvSpPr txBox="1">
                <a:spLocks noChangeArrowheads="1"/>
              </p:cNvSpPr>
              <p:nvPr/>
            </p:nvSpPr>
            <p:spPr bwMode="auto">
              <a:xfrm>
                <a:off x="2744" y="3566"/>
                <a:ext cx="32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dog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2" name="Text Box 10"/>
              <p:cNvSpPr txBox="1">
                <a:spLocks noChangeArrowheads="1"/>
              </p:cNvSpPr>
              <p:nvPr/>
            </p:nvSpPr>
            <p:spPr bwMode="auto">
              <a:xfrm>
                <a:off x="4422" y="3566"/>
                <a:ext cx="43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living</a:t>
                </a:r>
                <a:b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</a:b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being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3" name="Text Box 11"/>
              <p:cNvSpPr txBox="1">
                <a:spLocks noChangeArrowheads="1"/>
              </p:cNvSpPr>
              <p:nvPr/>
            </p:nvSpPr>
            <p:spPr bwMode="auto">
              <a:xfrm>
                <a:off x="884" y="3566"/>
                <a:ext cx="46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000000"/>
                    </a:solidFill>
                    <a:latin typeface="ETH Light"/>
                  </a:rPr>
                  <a:t>“Fido”</a:t>
                </a:r>
                <a:endParaRPr lang="de-CH" sz="1600" b="1" smtClean="0">
                  <a:solidFill>
                    <a:srgbClr val="000000"/>
                  </a:solidFill>
                  <a:latin typeface="ETH Light"/>
                </a:endParaRPr>
              </a:p>
            </p:txBody>
          </p:sp>
          <p:sp>
            <p:nvSpPr>
              <p:cNvPr id="35854" name="Line 12"/>
              <p:cNvSpPr>
                <a:spLocks noChangeShapeType="1"/>
              </p:cNvSpPr>
              <p:nvPr/>
            </p:nvSpPr>
            <p:spPr bwMode="auto">
              <a:xfrm>
                <a:off x="884" y="3521"/>
                <a:ext cx="4173" cy="0"/>
              </a:xfrm>
              <a:prstGeom prst="line">
                <a:avLst/>
              </a:prstGeom>
              <a:noFill/>
              <a:ln w="19050" cap="sq">
                <a:solidFill>
                  <a:schemeClr val="bg2"/>
                </a:solidFill>
                <a:round/>
                <a:headEnd type="none" w="sm" len="sm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515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3686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6227763" y="0"/>
            <a:ext cx="2916237" cy="2205038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000" smtClean="0">
              <a:solidFill>
                <a:srgbClr val="FFFFFF"/>
              </a:solidFill>
            </a:endParaRP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Visual Object Categories</a:t>
            </a:r>
          </a:p>
        </p:txBody>
      </p:sp>
      <p:sp>
        <p:nvSpPr>
          <p:cNvPr id="3687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84313"/>
            <a:ext cx="8686800" cy="4495800"/>
          </a:xfrm>
        </p:spPr>
        <p:txBody>
          <a:bodyPr/>
          <a:lstStyle/>
          <a:p>
            <a:r>
              <a:rPr lang="en-US" smtClean="0"/>
              <a:t>Basic Level Categories in human categorization </a:t>
            </a:r>
            <a:br>
              <a:rPr lang="en-US" smtClean="0"/>
            </a:br>
            <a:r>
              <a:rPr lang="en-US" sz="2000" smtClean="0"/>
              <a:t>[Rosch 76, Lakoff 87]</a:t>
            </a:r>
            <a:endParaRPr lang="en-US" smtClean="0"/>
          </a:p>
          <a:p>
            <a:pPr lvl="1"/>
            <a:r>
              <a:rPr lang="en-US" smtClean="0"/>
              <a:t>The highest level at which category members have similar perceived shape</a:t>
            </a:r>
          </a:p>
          <a:p>
            <a:pPr lvl="1"/>
            <a:r>
              <a:rPr lang="en-US" smtClean="0"/>
              <a:t>The highest level at which a single mental image reflects the entire category</a:t>
            </a:r>
          </a:p>
          <a:p>
            <a:pPr lvl="1"/>
            <a:r>
              <a:rPr lang="en-US" smtClean="0"/>
              <a:t>The level at which human subjects are usually fastest at identifying category members</a:t>
            </a:r>
          </a:p>
          <a:p>
            <a:pPr lvl="1"/>
            <a:r>
              <a:rPr lang="en-US" smtClean="0"/>
              <a:t>The first level named and understood by children </a:t>
            </a:r>
          </a:p>
          <a:p>
            <a:pPr lvl="1"/>
            <a:r>
              <a:rPr lang="en-US" smtClean="0"/>
              <a:t>The highest level at which a person uses similar motor actions for interaction with category members</a:t>
            </a:r>
          </a:p>
        </p:txBody>
      </p:sp>
    </p:spTree>
    <p:extLst>
      <p:ext uri="{BB962C8B-B14F-4D97-AF65-F5344CB8AC3E}">
        <p14:creationId xmlns:p14="http://schemas.microsoft.com/office/powerpoint/2010/main" val="30518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37891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Visual Object Categories</a:t>
            </a:r>
          </a:p>
        </p:txBody>
      </p:sp>
      <p:sp>
        <p:nvSpPr>
          <p:cNvPr id="7209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Basic-level categories in humans seem to be defined predominantly visually.</a:t>
            </a:r>
          </a:p>
          <a:p>
            <a:r>
              <a:rPr lang="en-US" smtClean="0"/>
              <a:t>There is evidence that humans (usually)</a:t>
            </a:r>
            <a:br>
              <a:rPr lang="en-US" smtClean="0"/>
            </a:br>
            <a:r>
              <a:rPr lang="en-US" smtClean="0"/>
              <a:t> start with basic-level categorization </a:t>
            </a:r>
            <a:br>
              <a:rPr lang="en-US" smtClean="0"/>
            </a:br>
            <a:r>
              <a:rPr lang="en-US" i="1" smtClean="0"/>
              <a:t>before</a:t>
            </a:r>
            <a:r>
              <a:rPr lang="en-US" smtClean="0"/>
              <a:t> doing identification.</a:t>
            </a:r>
          </a:p>
          <a:p>
            <a:pPr lvl="1">
              <a:buFont typeface="Wingdings" pitchFamily="2" charset="2"/>
              <a:buNone/>
            </a:pPr>
            <a:r>
              <a:rPr lang="en-US" smtClean="0">
                <a:sym typeface="Symbol" pitchFamily="18" charset="2"/>
              </a:rPr>
              <a:t> Basic-level c</a:t>
            </a:r>
            <a:r>
              <a:rPr lang="en-US" smtClean="0"/>
              <a:t>ategorization is easier</a:t>
            </a:r>
            <a:br>
              <a:rPr lang="en-US" smtClean="0"/>
            </a:br>
            <a:r>
              <a:rPr lang="en-US" smtClean="0"/>
              <a:t> and faster for humans than object</a:t>
            </a:r>
            <a:br>
              <a:rPr lang="en-US" smtClean="0"/>
            </a:br>
            <a:r>
              <a:rPr lang="en-US" smtClean="0"/>
              <a:t> identification!</a:t>
            </a:r>
          </a:p>
          <a:p>
            <a:pPr lvl="1">
              <a:buFont typeface="Symbol" pitchFamily="18" charset="2"/>
              <a:buChar char="Þ"/>
            </a:pPr>
            <a:r>
              <a:rPr lang="en-US" smtClean="0"/>
              <a:t>How does this transfer to automatic </a:t>
            </a:r>
          </a:p>
          <a:p>
            <a:pPr lvl="1">
              <a:buFont typeface="Wingdings" pitchFamily="2" charset="2"/>
              <a:buNone/>
            </a:pPr>
            <a:r>
              <a:rPr lang="en-US" smtClean="0"/>
              <a:t>	classification algorithms?</a:t>
            </a:r>
          </a:p>
        </p:txBody>
      </p:sp>
      <p:sp>
        <p:nvSpPr>
          <p:cNvPr id="37894" name="Text Box 4"/>
          <p:cNvSpPr txBox="1">
            <a:spLocks noChangeArrowheads="1"/>
          </p:cNvSpPr>
          <p:nvPr/>
        </p:nvSpPr>
        <p:spPr bwMode="auto">
          <a:xfrm>
            <a:off x="5292725" y="4711700"/>
            <a:ext cx="1312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rebuchet MS" pitchFamily="34" charset="0"/>
              </a:rPr>
              <a:t>Basic level</a:t>
            </a:r>
          </a:p>
        </p:txBody>
      </p:sp>
      <p:sp>
        <p:nvSpPr>
          <p:cNvPr id="37895" name="Text Box 5"/>
          <p:cNvSpPr txBox="1">
            <a:spLocks noChangeArrowheads="1"/>
          </p:cNvSpPr>
          <p:nvPr/>
        </p:nvSpPr>
        <p:spPr bwMode="auto">
          <a:xfrm>
            <a:off x="5173663" y="6021388"/>
            <a:ext cx="1298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rebuchet MS" pitchFamily="34" charset="0"/>
              </a:rPr>
              <a:t>Individual </a:t>
            </a:r>
            <a:br>
              <a:rPr lang="en-US" b="1" smtClean="0">
                <a:solidFill>
                  <a:srgbClr val="000099"/>
                </a:solidFill>
                <a:latin typeface="Trebuchet MS" pitchFamily="34" charset="0"/>
              </a:rPr>
            </a:br>
            <a:r>
              <a:rPr lang="en-US" b="1" smtClean="0">
                <a:solidFill>
                  <a:srgbClr val="000099"/>
                </a:solidFill>
                <a:latin typeface="Trebuchet MS" pitchFamily="34" charset="0"/>
              </a:rPr>
              <a:t>level</a:t>
            </a:r>
          </a:p>
        </p:txBody>
      </p:sp>
      <p:sp>
        <p:nvSpPr>
          <p:cNvPr id="37896" name="Text Box 6"/>
          <p:cNvSpPr txBox="1">
            <a:spLocks noChangeArrowheads="1"/>
          </p:cNvSpPr>
          <p:nvPr/>
        </p:nvSpPr>
        <p:spPr bwMode="auto">
          <a:xfrm>
            <a:off x="5980113" y="3360738"/>
            <a:ext cx="1147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rebuchet MS" pitchFamily="34" charset="0"/>
              </a:rPr>
              <a:t>Abstract </a:t>
            </a:r>
            <a:br>
              <a:rPr lang="en-US" b="1" smtClean="0">
                <a:solidFill>
                  <a:srgbClr val="000099"/>
                </a:solidFill>
                <a:latin typeface="Trebuchet MS" pitchFamily="34" charset="0"/>
              </a:rPr>
            </a:br>
            <a:r>
              <a:rPr lang="en-US" b="1" smtClean="0">
                <a:solidFill>
                  <a:srgbClr val="000099"/>
                </a:solidFill>
                <a:latin typeface="Trebuchet MS" pitchFamily="34" charset="0"/>
              </a:rPr>
              <a:t>levels</a:t>
            </a:r>
          </a:p>
        </p:txBody>
      </p:sp>
      <p:grpSp>
        <p:nvGrpSpPr>
          <p:cNvPr id="37897" name="Group 7"/>
          <p:cNvGrpSpPr>
            <a:grpSpLocks/>
          </p:cNvGrpSpPr>
          <p:nvPr/>
        </p:nvGrpSpPr>
        <p:grpSpPr bwMode="auto">
          <a:xfrm>
            <a:off x="7019925" y="6070600"/>
            <a:ext cx="900113" cy="466725"/>
            <a:chOff x="4422" y="3824"/>
            <a:chExt cx="567" cy="294"/>
          </a:xfrm>
        </p:grpSpPr>
        <p:sp>
          <p:nvSpPr>
            <p:cNvPr id="37942" name="Text Box 8"/>
            <p:cNvSpPr txBox="1">
              <a:spLocks noChangeArrowheads="1"/>
            </p:cNvSpPr>
            <p:nvPr/>
          </p:nvSpPr>
          <p:spPr bwMode="auto">
            <a:xfrm>
              <a:off x="4434" y="3855"/>
              <a:ext cx="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Trebuchet MS" pitchFamily="34" charset="0"/>
                </a:rPr>
                <a:t>“Fido”</a:t>
              </a:r>
            </a:p>
          </p:txBody>
        </p:sp>
        <p:sp>
          <p:nvSpPr>
            <p:cNvPr id="37943" name="Oval 9"/>
            <p:cNvSpPr>
              <a:spLocks noChangeArrowheads="1"/>
            </p:cNvSpPr>
            <p:nvPr/>
          </p:nvSpPr>
          <p:spPr bwMode="auto">
            <a:xfrm>
              <a:off x="4422" y="3824"/>
              <a:ext cx="567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7898" name="Group 10"/>
          <p:cNvGrpSpPr>
            <a:grpSpLocks/>
          </p:cNvGrpSpPr>
          <p:nvPr/>
        </p:nvGrpSpPr>
        <p:grpSpPr bwMode="auto">
          <a:xfrm>
            <a:off x="7019925" y="4691063"/>
            <a:ext cx="612775" cy="466725"/>
            <a:chOff x="4422" y="3249"/>
            <a:chExt cx="386" cy="294"/>
          </a:xfrm>
        </p:grpSpPr>
        <p:sp>
          <p:nvSpPr>
            <p:cNvPr id="37940" name="Text Box 11"/>
            <p:cNvSpPr txBox="1">
              <a:spLocks noChangeArrowheads="1"/>
            </p:cNvSpPr>
            <p:nvPr/>
          </p:nvSpPr>
          <p:spPr bwMode="auto">
            <a:xfrm>
              <a:off x="4455" y="3295"/>
              <a:ext cx="3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itchFamily="34" charset="0"/>
                </a:rPr>
                <a:t>dog</a:t>
              </a:r>
            </a:p>
          </p:txBody>
        </p:sp>
        <p:sp>
          <p:nvSpPr>
            <p:cNvPr id="37941" name="Oval 12"/>
            <p:cNvSpPr>
              <a:spLocks noChangeArrowheads="1"/>
            </p:cNvSpPr>
            <p:nvPr/>
          </p:nvSpPr>
          <p:spPr bwMode="auto">
            <a:xfrm>
              <a:off x="4422" y="3249"/>
              <a:ext cx="386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7993063" y="2997200"/>
            <a:ext cx="900112" cy="466725"/>
            <a:chOff x="4500" y="2546"/>
            <a:chExt cx="567" cy="294"/>
          </a:xfrm>
        </p:grpSpPr>
        <p:sp>
          <p:nvSpPr>
            <p:cNvPr id="37938" name="Text Box 14"/>
            <p:cNvSpPr txBox="1">
              <a:spLocks noChangeArrowheads="1"/>
            </p:cNvSpPr>
            <p:nvPr/>
          </p:nvSpPr>
          <p:spPr bwMode="auto">
            <a:xfrm>
              <a:off x="4533" y="2593"/>
              <a:ext cx="5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itchFamily="34" charset="0"/>
                </a:rPr>
                <a:t>animal</a:t>
              </a:r>
            </a:p>
          </p:txBody>
        </p:sp>
        <p:sp>
          <p:nvSpPr>
            <p:cNvPr id="37939" name="Oval 15"/>
            <p:cNvSpPr>
              <a:spLocks noChangeArrowheads="1"/>
            </p:cNvSpPr>
            <p:nvPr/>
          </p:nvSpPr>
          <p:spPr bwMode="auto">
            <a:xfrm>
              <a:off x="4500" y="2546"/>
              <a:ext cx="567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7900" name="Group 16"/>
          <p:cNvGrpSpPr>
            <a:grpSpLocks/>
          </p:cNvGrpSpPr>
          <p:nvPr/>
        </p:nvGrpSpPr>
        <p:grpSpPr bwMode="auto">
          <a:xfrm>
            <a:off x="7596188" y="3824288"/>
            <a:ext cx="1368425" cy="466725"/>
            <a:chOff x="4377" y="2795"/>
            <a:chExt cx="862" cy="294"/>
          </a:xfrm>
        </p:grpSpPr>
        <p:sp>
          <p:nvSpPr>
            <p:cNvPr id="37936" name="Text Box 17"/>
            <p:cNvSpPr txBox="1">
              <a:spLocks noChangeArrowheads="1"/>
            </p:cNvSpPr>
            <p:nvPr/>
          </p:nvSpPr>
          <p:spPr bwMode="auto">
            <a:xfrm>
              <a:off x="4444" y="2841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itchFamily="34" charset="0"/>
                </a:rPr>
                <a:t>quadruped</a:t>
              </a:r>
            </a:p>
          </p:txBody>
        </p:sp>
        <p:sp>
          <p:nvSpPr>
            <p:cNvPr id="37937" name="Oval 18"/>
            <p:cNvSpPr>
              <a:spLocks noChangeArrowheads="1"/>
            </p:cNvSpPr>
            <p:nvPr/>
          </p:nvSpPr>
          <p:spPr bwMode="auto">
            <a:xfrm>
              <a:off x="4377" y="2795"/>
              <a:ext cx="862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7901" name="Group 19"/>
          <p:cNvGrpSpPr>
            <a:grpSpLocks/>
          </p:cNvGrpSpPr>
          <p:nvPr/>
        </p:nvGrpSpPr>
        <p:grpSpPr bwMode="auto">
          <a:xfrm>
            <a:off x="6372225" y="5381625"/>
            <a:ext cx="1079500" cy="581025"/>
            <a:chOff x="4014" y="3390"/>
            <a:chExt cx="771" cy="366"/>
          </a:xfrm>
        </p:grpSpPr>
        <p:sp>
          <p:nvSpPr>
            <p:cNvPr id="37934" name="Text Box 20"/>
            <p:cNvSpPr txBox="1">
              <a:spLocks noChangeArrowheads="1"/>
            </p:cNvSpPr>
            <p:nvPr/>
          </p:nvSpPr>
          <p:spPr bwMode="auto">
            <a:xfrm>
              <a:off x="4038" y="3390"/>
              <a:ext cx="72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itchFamily="34" charset="0"/>
                </a:rPr>
                <a:t>German</a:t>
              </a:r>
              <a:br>
                <a:rPr lang="en-US" sz="1600" smtClean="0">
                  <a:solidFill>
                    <a:srgbClr val="000000"/>
                  </a:solidFill>
                  <a:latin typeface="Trebuchet MS" pitchFamily="34" charset="0"/>
                </a:rPr>
              </a:br>
              <a:r>
                <a:rPr lang="en-US" sz="1600" smtClean="0">
                  <a:solidFill>
                    <a:srgbClr val="000000"/>
                  </a:solidFill>
                  <a:latin typeface="Trebuchet MS" pitchFamily="34" charset="0"/>
                </a:rPr>
                <a:t>shepherd</a:t>
              </a:r>
            </a:p>
          </p:txBody>
        </p:sp>
        <p:sp>
          <p:nvSpPr>
            <p:cNvPr id="37935" name="Oval 21"/>
            <p:cNvSpPr>
              <a:spLocks noChangeArrowheads="1"/>
            </p:cNvSpPr>
            <p:nvPr/>
          </p:nvSpPr>
          <p:spPr bwMode="auto">
            <a:xfrm>
              <a:off x="4014" y="3390"/>
              <a:ext cx="771" cy="365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</a:endParaRPr>
            </a:p>
          </p:txBody>
        </p:sp>
      </p:grpSp>
      <p:cxnSp>
        <p:nvCxnSpPr>
          <p:cNvPr id="37902" name="AutoShape 22"/>
          <p:cNvCxnSpPr>
            <a:cxnSpLocks noChangeShapeType="1"/>
            <a:stCxn id="37939" idx="4"/>
            <a:endCxn id="37937" idx="0"/>
          </p:cNvCxnSpPr>
          <p:nvPr/>
        </p:nvCxnSpPr>
        <p:spPr bwMode="auto">
          <a:xfrm flipH="1">
            <a:off x="8280400" y="3463925"/>
            <a:ext cx="163513" cy="360363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3" name="AutoShape 23"/>
          <p:cNvCxnSpPr>
            <a:cxnSpLocks noChangeShapeType="1"/>
            <a:stCxn id="37937" idx="4"/>
            <a:endCxn id="37941" idx="0"/>
          </p:cNvCxnSpPr>
          <p:nvPr/>
        </p:nvCxnSpPr>
        <p:spPr bwMode="auto">
          <a:xfrm flipH="1">
            <a:off x="7326313" y="4291013"/>
            <a:ext cx="954087" cy="400050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4" name="AutoShape 24"/>
          <p:cNvCxnSpPr>
            <a:cxnSpLocks noChangeShapeType="1"/>
            <a:stCxn id="37935" idx="4"/>
            <a:endCxn id="37943" idx="0"/>
          </p:cNvCxnSpPr>
          <p:nvPr/>
        </p:nvCxnSpPr>
        <p:spPr bwMode="auto">
          <a:xfrm>
            <a:off x="6911975" y="5961063"/>
            <a:ext cx="558800" cy="10953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5" name="AutoShape 25"/>
          <p:cNvCxnSpPr>
            <a:cxnSpLocks noChangeShapeType="1"/>
            <a:stCxn id="37941" idx="4"/>
            <a:endCxn id="37935" idx="0"/>
          </p:cNvCxnSpPr>
          <p:nvPr/>
        </p:nvCxnSpPr>
        <p:spPr bwMode="auto">
          <a:xfrm flipH="1">
            <a:off x="6911975" y="5157788"/>
            <a:ext cx="414338" cy="22383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906" name="Group 26"/>
          <p:cNvGrpSpPr>
            <a:grpSpLocks/>
          </p:cNvGrpSpPr>
          <p:nvPr/>
        </p:nvGrpSpPr>
        <p:grpSpPr bwMode="auto">
          <a:xfrm>
            <a:off x="7637463" y="5373688"/>
            <a:ext cx="1108075" cy="574675"/>
            <a:chOff x="4808" y="3271"/>
            <a:chExt cx="818" cy="453"/>
          </a:xfrm>
        </p:grpSpPr>
        <p:sp>
          <p:nvSpPr>
            <p:cNvPr id="37932" name="Text Box 27"/>
            <p:cNvSpPr txBox="1">
              <a:spLocks noChangeArrowheads="1"/>
            </p:cNvSpPr>
            <p:nvPr/>
          </p:nvSpPr>
          <p:spPr bwMode="auto">
            <a:xfrm>
              <a:off x="4808" y="3365"/>
              <a:ext cx="81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itchFamily="34" charset="0"/>
                </a:rPr>
                <a:t>Doberman</a:t>
              </a:r>
            </a:p>
          </p:txBody>
        </p:sp>
        <p:sp>
          <p:nvSpPr>
            <p:cNvPr id="37933" name="Oval 28"/>
            <p:cNvSpPr>
              <a:spLocks noChangeArrowheads="1"/>
            </p:cNvSpPr>
            <p:nvPr/>
          </p:nvSpPr>
          <p:spPr bwMode="auto">
            <a:xfrm>
              <a:off x="4830" y="3271"/>
              <a:ext cx="771" cy="453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</a:endParaRPr>
            </a:p>
          </p:txBody>
        </p:sp>
      </p:grpSp>
      <p:cxnSp>
        <p:nvCxnSpPr>
          <p:cNvPr id="37907" name="AutoShape 29"/>
          <p:cNvCxnSpPr>
            <a:cxnSpLocks noChangeShapeType="1"/>
            <a:stCxn id="37941" idx="4"/>
            <a:endCxn id="37933" idx="0"/>
          </p:cNvCxnSpPr>
          <p:nvPr/>
        </p:nvCxnSpPr>
        <p:spPr bwMode="auto">
          <a:xfrm>
            <a:off x="7326313" y="5157788"/>
            <a:ext cx="863600" cy="215900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908" name="Group 30"/>
          <p:cNvGrpSpPr>
            <a:grpSpLocks/>
          </p:cNvGrpSpPr>
          <p:nvPr/>
        </p:nvGrpSpPr>
        <p:grpSpPr bwMode="auto">
          <a:xfrm>
            <a:off x="7702550" y="4691063"/>
            <a:ext cx="612775" cy="466725"/>
            <a:chOff x="4422" y="3249"/>
            <a:chExt cx="386" cy="294"/>
          </a:xfrm>
        </p:grpSpPr>
        <p:sp>
          <p:nvSpPr>
            <p:cNvPr id="37930" name="Text Box 31"/>
            <p:cNvSpPr txBox="1">
              <a:spLocks noChangeArrowheads="1"/>
            </p:cNvSpPr>
            <p:nvPr/>
          </p:nvSpPr>
          <p:spPr bwMode="auto">
            <a:xfrm>
              <a:off x="4467" y="3295"/>
              <a:ext cx="2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itchFamily="34" charset="0"/>
                </a:rPr>
                <a:t>cat</a:t>
              </a:r>
            </a:p>
          </p:txBody>
        </p:sp>
        <p:sp>
          <p:nvSpPr>
            <p:cNvPr id="37931" name="Oval 32"/>
            <p:cNvSpPr>
              <a:spLocks noChangeArrowheads="1"/>
            </p:cNvSpPr>
            <p:nvPr/>
          </p:nvSpPr>
          <p:spPr bwMode="auto">
            <a:xfrm>
              <a:off x="4422" y="3249"/>
              <a:ext cx="386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7909" name="Group 33"/>
          <p:cNvGrpSpPr>
            <a:grpSpLocks/>
          </p:cNvGrpSpPr>
          <p:nvPr/>
        </p:nvGrpSpPr>
        <p:grpSpPr bwMode="auto">
          <a:xfrm>
            <a:off x="8388350" y="4691063"/>
            <a:ext cx="612775" cy="466725"/>
            <a:chOff x="4422" y="3249"/>
            <a:chExt cx="386" cy="294"/>
          </a:xfrm>
        </p:grpSpPr>
        <p:sp>
          <p:nvSpPr>
            <p:cNvPr id="37928" name="Text Box 34"/>
            <p:cNvSpPr txBox="1">
              <a:spLocks noChangeArrowheads="1"/>
            </p:cNvSpPr>
            <p:nvPr/>
          </p:nvSpPr>
          <p:spPr bwMode="auto">
            <a:xfrm>
              <a:off x="4445" y="3295"/>
              <a:ext cx="34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  <a:latin typeface="Trebuchet MS" pitchFamily="34" charset="0"/>
                </a:rPr>
                <a:t>cow</a:t>
              </a:r>
            </a:p>
          </p:txBody>
        </p:sp>
        <p:sp>
          <p:nvSpPr>
            <p:cNvPr id="37929" name="Oval 35"/>
            <p:cNvSpPr>
              <a:spLocks noChangeArrowheads="1"/>
            </p:cNvSpPr>
            <p:nvPr/>
          </p:nvSpPr>
          <p:spPr bwMode="auto">
            <a:xfrm>
              <a:off x="4422" y="3249"/>
              <a:ext cx="386" cy="294"/>
            </a:xfrm>
            <a:prstGeom prst="ellips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000" smtClean="0">
                <a:solidFill>
                  <a:srgbClr val="FFFFFF"/>
                </a:solidFill>
              </a:endParaRPr>
            </a:p>
          </p:txBody>
        </p:sp>
      </p:grpSp>
      <p:cxnSp>
        <p:nvCxnSpPr>
          <p:cNvPr id="37910" name="AutoShape 36"/>
          <p:cNvCxnSpPr>
            <a:cxnSpLocks noChangeShapeType="1"/>
            <a:stCxn id="37937" idx="4"/>
            <a:endCxn id="37931" idx="0"/>
          </p:cNvCxnSpPr>
          <p:nvPr/>
        </p:nvCxnSpPr>
        <p:spPr bwMode="auto">
          <a:xfrm flipH="1">
            <a:off x="8008938" y="4291013"/>
            <a:ext cx="271462" cy="400050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1" name="AutoShape 37"/>
          <p:cNvCxnSpPr>
            <a:cxnSpLocks noChangeShapeType="1"/>
            <a:stCxn id="37937" idx="4"/>
            <a:endCxn id="37929" idx="0"/>
          </p:cNvCxnSpPr>
          <p:nvPr/>
        </p:nvCxnSpPr>
        <p:spPr bwMode="auto">
          <a:xfrm>
            <a:off x="8280400" y="4291013"/>
            <a:ext cx="414338" cy="400050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2" name="AutoShape 38"/>
          <p:cNvCxnSpPr>
            <a:cxnSpLocks noChangeShapeType="1"/>
            <a:stCxn id="37935" idx="4"/>
          </p:cNvCxnSpPr>
          <p:nvPr/>
        </p:nvCxnSpPr>
        <p:spPr bwMode="auto">
          <a:xfrm flipH="1">
            <a:off x="6696075" y="5961063"/>
            <a:ext cx="215900" cy="20478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3" name="AutoShape 39"/>
          <p:cNvCxnSpPr>
            <a:cxnSpLocks noChangeShapeType="1"/>
            <a:stCxn id="37935" idx="4"/>
          </p:cNvCxnSpPr>
          <p:nvPr/>
        </p:nvCxnSpPr>
        <p:spPr bwMode="auto">
          <a:xfrm>
            <a:off x="6911975" y="5961063"/>
            <a:ext cx="0" cy="276225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4" name="AutoShape 40"/>
          <p:cNvCxnSpPr>
            <a:cxnSpLocks noChangeShapeType="1"/>
            <a:stCxn id="37939" idx="4"/>
          </p:cNvCxnSpPr>
          <p:nvPr/>
        </p:nvCxnSpPr>
        <p:spPr bwMode="auto">
          <a:xfrm flipH="1">
            <a:off x="8027988" y="3463925"/>
            <a:ext cx="415925" cy="257175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5" name="AutoShape 41"/>
          <p:cNvCxnSpPr>
            <a:cxnSpLocks noChangeShapeType="1"/>
            <a:stCxn id="37939" idx="4"/>
          </p:cNvCxnSpPr>
          <p:nvPr/>
        </p:nvCxnSpPr>
        <p:spPr bwMode="auto">
          <a:xfrm>
            <a:off x="8443913" y="3463925"/>
            <a:ext cx="465137" cy="312738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6" name="AutoShape 42"/>
          <p:cNvCxnSpPr>
            <a:cxnSpLocks noChangeShapeType="1"/>
            <a:stCxn id="37937" idx="4"/>
          </p:cNvCxnSpPr>
          <p:nvPr/>
        </p:nvCxnSpPr>
        <p:spPr bwMode="auto">
          <a:xfrm>
            <a:off x="8280400" y="4291013"/>
            <a:ext cx="666750" cy="212725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17" name="AutoShape 43"/>
          <p:cNvSpPr>
            <a:spLocks/>
          </p:cNvSpPr>
          <p:nvPr/>
        </p:nvSpPr>
        <p:spPr bwMode="auto">
          <a:xfrm>
            <a:off x="7199313" y="3033713"/>
            <a:ext cx="109537" cy="1295400"/>
          </a:xfrm>
          <a:prstGeom prst="leftBrace">
            <a:avLst>
              <a:gd name="adj1" fmla="val 98551"/>
              <a:gd name="adj2" fmla="val 50000"/>
            </a:avLst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000" smtClean="0">
              <a:solidFill>
                <a:srgbClr val="FFFFFF"/>
              </a:solidFill>
            </a:endParaRPr>
          </a:p>
        </p:txBody>
      </p:sp>
      <p:cxnSp>
        <p:nvCxnSpPr>
          <p:cNvPr id="37918" name="AutoShape 44"/>
          <p:cNvCxnSpPr>
            <a:cxnSpLocks noChangeShapeType="1"/>
            <a:stCxn id="37933" idx="4"/>
          </p:cNvCxnSpPr>
          <p:nvPr/>
        </p:nvCxnSpPr>
        <p:spPr bwMode="auto">
          <a:xfrm>
            <a:off x="8189913" y="5948363"/>
            <a:ext cx="377825" cy="21748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9" name="AutoShape 45"/>
          <p:cNvCxnSpPr>
            <a:cxnSpLocks noChangeShapeType="1"/>
            <a:stCxn id="37933" idx="4"/>
          </p:cNvCxnSpPr>
          <p:nvPr/>
        </p:nvCxnSpPr>
        <p:spPr bwMode="auto">
          <a:xfrm>
            <a:off x="8189913" y="5948363"/>
            <a:ext cx="90487" cy="217487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20" name="AutoShape 46"/>
          <p:cNvCxnSpPr>
            <a:cxnSpLocks noChangeShapeType="1"/>
            <a:stCxn id="37933" idx="4"/>
          </p:cNvCxnSpPr>
          <p:nvPr/>
        </p:nvCxnSpPr>
        <p:spPr bwMode="auto">
          <a:xfrm flipH="1">
            <a:off x="8045450" y="5948363"/>
            <a:ext cx="144463" cy="182562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21" name="AutoShape 47"/>
          <p:cNvCxnSpPr>
            <a:cxnSpLocks noChangeShapeType="1"/>
            <a:endCxn id="37939" idx="0"/>
          </p:cNvCxnSpPr>
          <p:nvPr/>
        </p:nvCxnSpPr>
        <p:spPr bwMode="auto">
          <a:xfrm flipH="1">
            <a:off x="8443913" y="2636838"/>
            <a:ext cx="179387" cy="360362"/>
          </a:xfrm>
          <a:prstGeom prst="straightConnector1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22" name="Text Box 48"/>
          <p:cNvSpPr txBox="1">
            <a:spLocks noChangeArrowheads="1"/>
          </p:cNvSpPr>
          <p:nvPr/>
        </p:nvSpPr>
        <p:spPr bwMode="auto">
          <a:xfrm>
            <a:off x="8486775" y="23129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itchFamily="34" charset="0"/>
              </a:rPr>
              <a:t>…</a:t>
            </a:r>
          </a:p>
        </p:txBody>
      </p:sp>
      <p:sp>
        <p:nvSpPr>
          <p:cNvPr id="37923" name="Text Box 49"/>
          <p:cNvSpPr txBox="1">
            <a:spLocks noChangeArrowheads="1"/>
          </p:cNvSpPr>
          <p:nvPr/>
        </p:nvSpPr>
        <p:spPr bwMode="auto">
          <a:xfrm>
            <a:off x="8847138" y="438785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itchFamily="34" charset="0"/>
              </a:rPr>
              <a:t>…</a:t>
            </a:r>
          </a:p>
        </p:txBody>
      </p:sp>
      <p:sp>
        <p:nvSpPr>
          <p:cNvPr id="37924" name="Text Box 50"/>
          <p:cNvSpPr txBox="1">
            <a:spLocks noChangeArrowheads="1"/>
          </p:cNvSpPr>
          <p:nvPr/>
        </p:nvSpPr>
        <p:spPr bwMode="auto">
          <a:xfrm>
            <a:off x="8810625" y="36083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itchFamily="34" charset="0"/>
              </a:rPr>
              <a:t>…</a:t>
            </a:r>
          </a:p>
        </p:txBody>
      </p:sp>
      <p:sp>
        <p:nvSpPr>
          <p:cNvPr id="37925" name="Text Box 51"/>
          <p:cNvSpPr txBox="1">
            <a:spLocks noChangeArrowheads="1"/>
          </p:cNvSpPr>
          <p:nvPr/>
        </p:nvSpPr>
        <p:spPr bwMode="auto">
          <a:xfrm>
            <a:off x="7775575" y="352425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itchFamily="34" charset="0"/>
              </a:rPr>
              <a:t>…</a:t>
            </a:r>
          </a:p>
        </p:txBody>
      </p:sp>
      <p:sp>
        <p:nvSpPr>
          <p:cNvPr id="37926" name="Text Box 52"/>
          <p:cNvSpPr txBox="1">
            <a:spLocks noChangeArrowheads="1"/>
          </p:cNvSpPr>
          <p:nvPr/>
        </p:nvSpPr>
        <p:spPr bwMode="auto">
          <a:xfrm>
            <a:off x="6588125" y="6092825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itchFamily="34" charset="0"/>
              </a:rPr>
              <a:t>…</a:t>
            </a:r>
          </a:p>
        </p:txBody>
      </p:sp>
      <p:sp>
        <p:nvSpPr>
          <p:cNvPr id="37927" name="Text Box 53"/>
          <p:cNvSpPr txBox="1">
            <a:spLocks noChangeArrowheads="1"/>
          </p:cNvSpPr>
          <p:nvPr/>
        </p:nvSpPr>
        <p:spPr bwMode="auto">
          <a:xfrm>
            <a:off x="8135938" y="605790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rebuchet MS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77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sz="3200" smtClean="0"/>
              <a:t>How many object categories are there?</a:t>
            </a:r>
          </a:p>
        </p:txBody>
      </p:sp>
      <p:pic>
        <p:nvPicPr>
          <p:cNvPr id="38915" name="Picture 3" descr="dictionary-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6675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mag_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3622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1" name="WordArt 5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smtClean="0">
                <a:solidFill>
                  <a:srgbClr val="92003B"/>
                </a:solidFill>
                <a:latin typeface="Arial Black"/>
              </a:rPr>
              <a:t>~10,000 to 30,000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7207250" y="64008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Biederman 1987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2514600" y="6550025"/>
            <a:ext cx="406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Source: Fei-Fei Li, Rob Fergus, Antonio Torralba.</a:t>
            </a:r>
          </a:p>
        </p:txBody>
      </p:sp>
    </p:spTree>
    <p:extLst>
      <p:ext uri="{BB962C8B-B14F-4D97-AF65-F5344CB8AC3E}">
        <p14:creationId xmlns:p14="http://schemas.microsoft.com/office/powerpoint/2010/main" val="317816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 rot="-780172">
            <a:off x="1524000" y="1905000"/>
            <a:ext cx="65532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0" name="WordArt 4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smtClean="0">
                <a:solidFill>
                  <a:srgbClr val="92003B"/>
                </a:solidFill>
                <a:latin typeface="Arial Black"/>
              </a:rPr>
              <a:t>~10,000 to 30,000</a:t>
            </a:r>
          </a:p>
        </p:txBody>
      </p:sp>
    </p:spTree>
    <p:extLst>
      <p:ext uri="{BB962C8B-B14F-4D97-AF65-F5344CB8AC3E}">
        <p14:creationId xmlns:p14="http://schemas.microsoft.com/office/powerpoint/2010/main" val="42266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40963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Other Types of Categories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Functional Categories</a:t>
            </a:r>
          </a:p>
          <a:p>
            <a:pPr lvl="1"/>
            <a:r>
              <a:rPr lang="en-US" smtClean="0"/>
              <a:t>e.g. chairs = </a:t>
            </a:r>
            <a:r>
              <a:rPr lang="en-US" i="1" smtClean="0"/>
              <a:t>“something you can sit on”</a:t>
            </a:r>
          </a:p>
        </p:txBody>
      </p:sp>
      <p:pic>
        <p:nvPicPr>
          <p:cNvPr id="40966" name="Picture 4" descr="chai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068638"/>
            <a:ext cx="1373187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5" descr="chai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4329113"/>
            <a:ext cx="13731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6" descr="chai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2276475"/>
            <a:ext cx="12922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7" descr="chair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2347913"/>
            <a:ext cx="12827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8" descr="chair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56088"/>
            <a:ext cx="14986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9" descr="chair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55863"/>
            <a:ext cx="9890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0" descr="chair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364038"/>
            <a:ext cx="196373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95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4198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smtClean="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Other Types of Categories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Ad-hoc categories</a:t>
            </a:r>
          </a:p>
          <a:p>
            <a:pPr lvl="1"/>
            <a:r>
              <a:rPr lang="en-US" smtClean="0"/>
              <a:t>e.g. </a:t>
            </a:r>
            <a:r>
              <a:rPr lang="en-US" i="1" smtClean="0"/>
              <a:t>“something you can find in an office environment”</a:t>
            </a:r>
          </a:p>
        </p:txBody>
      </p:sp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364038"/>
            <a:ext cx="19050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616450"/>
            <a:ext cx="2190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2384425"/>
            <a:ext cx="19526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99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211513"/>
            <a:ext cx="10763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99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140075"/>
            <a:ext cx="15144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99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14725"/>
            <a:ext cx="5143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5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Why recognition?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lvl="1" eaLnBrk="1" hangingPunct="1"/>
            <a:r>
              <a:rPr lang="en-US" dirty="0" smtClean="0"/>
              <a:t>Recognition a fundamental part of perception</a:t>
            </a:r>
          </a:p>
          <a:p>
            <a:pPr lvl="2" eaLnBrk="1" hangingPunct="1"/>
            <a:r>
              <a:rPr lang="en-US" dirty="0" smtClean="0"/>
              <a:t> e.g., robots, autonomous agents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Organize and give access to visual content</a:t>
            </a:r>
          </a:p>
          <a:p>
            <a:pPr lvl="2" eaLnBrk="1" hangingPunct="1"/>
            <a:r>
              <a:rPr lang="en-US" dirty="0" smtClean="0"/>
              <a:t>Connect to information </a:t>
            </a:r>
          </a:p>
          <a:p>
            <a:pPr lvl="2" eaLnBrk="1" hangingPunct="1"/>
            <a:r>
              <a:rPr lang="en-US" dirty="0" smtClean="0"/>
              <a:t>Detect trends and themes</a:t>
            </a:r>
          </a:p>
          <a:p>
            <a:pPr lvl="2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67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smtClean="0"/>
              <a:t>Posing visual queries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7" t="41951" r="32283" b="31331"/>
          <a:stretch>
            <a:fillRect/>
          </a:stretch>
        </p:blipFill>
        <p:spPr bwMode="auto">
          <a:xfrm>
            <a:off x="4724400" y="3849688"/>
            <a:ext cx="421163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5156200" y="6262688"/>
            <a:ext cx="338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Kooaba, Bay &amp; Quack et al.</a:t>
            </a:r>
          </a:p>
        </p:txBody>
      </p:sp>
      <p:pic>
        <p:nvPicPr>
          <p:cNvPr id="45061" name="Picture 8" descr="girl-taking-a-picture-of-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030288"/>
            <a:ext cx="20828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9" descr="mdeixis-3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11763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AutoShape 10"/>
          <p:cNvSpPr>
            <a:spLocks noChangeAspect="1" noChangeArrowheads="1"/>
          </p:cNvSpPr>
          <p:nvPr/>
        </p:nvSpPr>
        <p:spPr bwMode="auto">
          <a:xfrm>
            <a:off x="2365375" y="1771650"/>
            <a:ext cx="488950" cy="195263"/>
          </a:xfrm>
          <a:prstGeom prst="rightArrow">
            <a:avLst>
              <a:gd name="adj1" fmla="val 50000"/>
              <a:gd name="adj2" fmla="val 626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64" name="Text Box 14"/>
          <p:cNvSpPr txBox="1">
            <a:spLocks noChangeArrowheads="1"/>
          </p:cNvSpPr>
          <p:nvPr/>
        </p:nvSpPr>
        <p:spPr bwMode="auto">
          <a:xfrm>
            <a:off x="1060450" y="2759075"/>
            <a:ext cx="2700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Yeh et al., MIT</a:t>
            </a:r>
          </a:p>
        </p:txBody>
      </p:sp>
      <p:pic>
        <p:nvPicPr>
          <p:cNvPr id="4506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31267" r="38281" b="18059"/>
          <a:stretch>
            <a:fillRect/>
          </a:stretch>
        </p:blipFill>
        <p:spPr bwMode="auto">
          <a:xfrm>
            <a:off x="4648200" y="990600"/>
            <a:ext cx="41894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 Box 5"/>
          <p:cNvSpPr txBox="1">
            <a:spLocks noChangeArrowheads="1"/>
          </p:cNvSpPr>
          <p:nvPr/>
        </p:nvSpPr>
        <p:spPr bwMode="auto">
          <a:xfrm>
            <a:off x="5105400" y="3429000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Belhumeur et al.</a:t>
            </a:r>
          </a:p>
        </p:txBody>
      </p:sp>
      <p:pic>
        <p:nvPicPr>
          <p:cNvPr id="4506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3342" r="18750" b="37062"/>
          <a:stretch>
            <a:fillRect/>
          </a:stretch>
        </p:blipFill>
        <p:spPr bwMode="auto">
          <a:xfrm>
            <a:off x="76200" y="3962400"/>
            <a:ext cx="4559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9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darpa.mil/grandchallenge/images/photos/high_res/D2X_0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3200400"/>
            <a:ext cx="5087937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5105400" y="6581775"/>
            <a:ext cx="426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http://www.darpa.mil/grandchallenge/gallery.asp</a:t>
            </a:r>
          </a:p>
        </p:txBody>
      </p:sp>
      <p:pic>
        <p:nvPicPr>
          <p:cNvPr id="44036" name="Picture 4" descr="http://cognoscis.files.wordpress.com/2008/02/mars_rover-smal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461168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itle 4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tabLst>
                <a:tab pos="800100" algn="l"/>
              </a:tabLst>
            </a:pPr>
            <a:r>
              <a:rPr lang="en-US" sz="4000" smtClean="0"/>
              <a:t>Autonomous agents able to detect objects </a:t>
            </a:r>
          </a:p>
        </p:txBody>
      </p:sp>
    </p:spTree>
    <p:extLst>
      <p:ext uri="{BB962C8B-B14F-4D97-AF65-F5344CB8AC3E}">
        <p14:creationId xmlns:p14="http://schemas.microsoft.com/office/powerpoint/2010/main" val="2711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76200" y="0"/>
            <a:ext cx="846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What does recognition involve?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075237" y="6550025"/>
            <a:ext cx="406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Source: Fei-Fei Li, Rob Fergus, Antonio Torralba.</a:t>
            </a:r>
          </a:p>
        </p:txBody>
      </p:sp>
    </p:spTree>
    <p:extLst>
      <p:ext uri="{BB962C8B-B14F-4D97-AF65-F5344CB8AC3E}">
        <p14:creationId xmlns:p14="http://schemas.microsoft.com/office/powerpoint/2010/main" val="307773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z="4000" smtClean="0"/>
              <a:t>Finding visually similar objects</a:t>
            </a: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t="17244" r="17662" b="2530"/>
          <a:stretch>
            <a:fillRect/>
          </a:stretch>
        </p:blipFill>
        <p:spPr bwMode="auto">
          <a:xfrm>
            <a:off x="914400" y="762000"/>
            <a:ext cx="7086600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65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smtClean="0"/>
              <a:t>Discovering visual patterns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t="32346" r="6250" b="12668"/>
          <a:stretch>
            <a:fillRect/>
          </a:stretch>
        </p:blipFill>
        <p:spPr bwMode="auto">
          <a:xfrm>
            <a:off x="228600" y="1143000"/>
            <a:ext cx="41148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37062" r="31250" b="10107"/>
          <a:stretch>
            <a:fillRect/>
          </a:stretch>
        </p:blipFill>
        <p:spPr bwMode="auto">
          <a:xfrm>
            <a:off x="5105400" y="1143000"/>
            <a:ext cx="403860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4"/>
          <p:cNvSpPr txBox="1">
            <a:spLocks noChangeArrowheads="1"/>
          </p:cNvSpPr>
          <p:nvPr/>
        </p:nvSpPr>
        <p:spPr bwMode="auto">
          <a:xfrm>
            <a:off x="2209800" y="3670300"/>
            <a:ext cx="1828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Sivic &amp; Zisserman</a:t>
            </a:r>
          </a:p>
        </p:txBody>
      </p:sp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7696200" y="4432300"/>
            <a:ext cx="1828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Lee &amp; Grauman</a:t>
            </a:r>
          </a:p>
        </p:txBody>
      </p:sp>
      <p:pic>
        <p:nvPicPr>
          <p:cNvPr id="481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42453" r="7031" b="32510"/>
          <a:stretch>
            <a:fillRect/>
          </a:stretch>
        </p:blipFill>
        <p:spPr bwMode="auto">
          <a:xfrm>
            <a:off x="685800" y="4419600"/>
            <a:ext cx="45481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7"/>
          <p:cNvSpPr txBox="1">
            <a:spLocks noChangeArrowheads="1"/>
          </p:cNvSpPr>
          <p:nvPr/>
        </p:nvSpPr>
        <p:spPr bwMode="auto">
          <a:xfrm>
            <a:off x="4191000" y="6019800"/>
            <a:ext cx="1828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Wang et al.</a:t>
            </a:r>
          </a:p>
        </p:txBody>
      </p:sp>
      <p:sp>
        <p:nvSpPr>
          <p:cNvPr id="48137" name="TextBox 8"/>
          <p:cNvSpPr txBox="1">
            <a:spLocks noChangeArrowheads="1"/>
          </p:cNvSpPr>
          <p:nvPr/>
        </p:nvSpPr>
        <p:spPr bwMode="auto">
          <a:xfrm>
            <a:off x="1295400" y="37338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Objects</a:t>
            </a:r>
          </a:p>
        </p:txBody>
      </p:sp>
      <p:sp>
        <p:nvSpPr>
          <p:cNvPr id="48138" name="TextBox 9"/>
          <p:cNvSpPr txBox="1">
            <a:spLocks noChangeArrowheads="1"/>
          </p:cNvSpPr>
          <p:nvPr/>
        </p:nvSpPr>
        <p:spPr bwMode="auto">
          <a:xfrm>
            <a:off x="2514600" y="6096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Actions</a:t>
            </a:r>
          </a:p>
        </p:txBody>
      </p:sp>
      <p:sp>
        <p:nvSpPr>
          <p:cNvPr id="48139" name="TextBox 10"/>
          <p:cNvSpPr txBox="1">
            <a:spLocks noChangeArrowheads="1"/>
          </p:cNvSpPr>
          <p:nvPr/>
        </p:nvSpPr>
        <p:spPr bwMode="auto">
          <a:xfrm>
            <a:off x="6553200" y="45720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Categories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543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4000" smtClean="0"/>
              <a:t>Auto-annotation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0485" r="11719" b="2965"/>
          <a:stretch>
            <a:fillRect/>
          </a:stretch>
        </p:blipFill>
        <p:spPr bwMode="auto">
          <a:xfrm>
            <a:off x="-152400" y="1447800"/>
            <a:ext cx="56372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1066800" y="5345113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Gammeter et al. 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1564" r="47656" b="24529"/>
          <a:stretch>
            <a:fillRect/>
          </a:stretch>
        </p:blipFill>
        <p:spPr bwMode="auto">
          <a:xfrm>
            <a:off x="5867400" y="1600200"/>
            <a:ext cx="3276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5"/>
          <p:cNvSpPr txBox="1">
            <a:spLocks noChangeArrowheads="1"/>
          </p:cNvSpPr>
          <p:nvPr/>
        </p:nvSpPr>
        <p:spPr bwMode="auto">
          <a:xfrm>
            <a:off x="6400800" y="5345113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T. Berg et al.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04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Challenges: robustness</a:t>
            </a:r>
          </a:p>
        </p:txBody>
      </p:sp>
      <p:pic>
        <p:nvPicPr>
          <p:cNvPr id="51203" name="Picture 3" descr="koala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339850"/>
            <a:ext cx="16033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koal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1573213"/>
            <a:ext cx="2127250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54025" y="3168650"/>
            <a:ext cx="1831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Illumination</a:t>
            </a:r>
          </a:p>
        </p:txBody>
      </p:sp>
      <p:pic>
        <p:nvPicPr>
          <p:cNvPr id="51206" name="Picture 6" descr="koal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339850"/>
            <a:ext cx="1362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3575050" y="3168650"/>
            <a:ext cx="1831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Object pose</a:t>
            </a:r>
          </a:p>
        </p:txBody>
      </p:sp>
      <p:pic>
        <p:nvPicPr>
          <p:cNvPr id="51208" name="Picture 8" descr="koala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7"/>
          <a:stretch>
            <a:fillRect/>
          </a:stretch>
        </p:blipFill>
        <p:spPr bwMode="auto">
          <a:xfrm>
            <a:off x="6038850" y="3824288"/>
            <a:ext cx="14636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6686550" y="3214688"/>
            <a:ext cx="2057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Clutter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6007100" y="5607050"/>
            <a:ext cx="3254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Viewpoint</a:t>
            </a:r>
          </a:p>
        </p:txBody>
      </p:sp>
      <p:grpSp>
        <p:nvGrpSpPr>
          <p:cNvPr id="51211" name="Group 11"/>
          <p:cNvGrpSpPr>
            <a:grpSpLocks/>
          </p:cNvGrpSpPr>
          <p:nvPr/>
        </p:nvGrpSpPr>
        <p:grpSpPr bwMode="auto">
          <a:xfrm>
            <a:off x="3011488" y="3900488"/>
            <a:ext cx="2690812" cy="2408237"/>
            <a:chOff x="2005" y="2990"/>
            <a:chExt cx="1695" cy="1517"/>
          </a:xfrm>
        </p:grpSpPr>
        <p:sp>
          <p:nvSpPr>
            <p:cNvPr id="51215" name="Text Box 12"/>
            <p:cNvSpPr txBox="1">
              <a:spLocks noChangeArrowheads="1"/>
            </p:cNvSpPr>
            <p:nvPr/>
          </p:nvSpPr>
          <p:spPr bwMode="auto">
            <a:xfrm>
              <a:off x="2005" y="4027"/>
              <a:ext cx="1695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200" b="1" smtClean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Intra-class appearance</a:t>
              </a:r>
            </a:p>
          </p:txBody>
        </p:sp>
        <p:pic>
          <p:nvPicPr>
            <p:cNvPr id="51216" name="Picture 13" descr="albinokoal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2990"/>
              <a:ext cx="1074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12" name="Text Box 14"/>
          <p:cNvSpPr txBox="1">
            <a:spLocks noChangeArrowheads="1"/>
          </p:cNvSpPr>
          <p:nvPr/>
        </p:nvSpPr>
        <p:spPr bwMode="auto">
          <a:xfrm>
            <a:off x="1084263" y="5565775"/>
            <a:ext cx="1831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Occlusions</a:t>
            </a:r>
          </a:p>
        </p:txBody>
      </p:sp>
      <p:pic>
        <p:nvPicPr>
          <p:cNvPr id="51213" name="Picture 15" descr="koala_occlusions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3"/>
          <a:stretch>
            <a:fillRect/>
          </a:stretch>
        </p:blipFill>
        <p:spPr bwMode="auto">
          <a:xfrm>
            <a:off x="1241425" y="3900488"/>
            <a:ext cx="1401763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16" descr="koalas_lgb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1"/>
          <a:stretch>
            <a:fillRect/>
          </a:stretch>
        </p:blipFill>
        <p:spPr bwMode="auto">
          <a:xfrm>
            <a:off x="6921500" y="1339850"/>
            <a:ext cx="162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86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Challenges: robustness</a:t>
            </a:r>
          </a:p>
        </p:txBody>
      </p:sp>
      <p:pic>
        <p:nvPicPr>
          <p:cNvPr id="52227" name="Picture 8" descr="motoScal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b="1376"/>
          <a:stretch>
            <a:fillRect/>
          </a:stretch>
        </p:blipFill>
        <p:spPr bwMode="auto">
          <a:xfrm>
            <a:off x="1371600" y="1447800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9" descr="motoScal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1376" r="533"/>
          <a:stretch>
            <a:fillRect/>
          </a:stretch>
        </p:blipFill>
        <p:spPr bwMode="auto">
          <a:xfrm>
            <a:off x="1371600" y="3206750"/>
            <a:ext cx="2159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14"/>
          <p:cNvGrpSpPr>
            <a:grpSpLocks/>
          </p:cNvGrpSpPr>
          <p:nvPr/>
        </p:nvGrpSpPr>
        <p:grpSpPr bwMode="auto">
          <a:xfrm>
            <a:off x="3924300" y="1458913"/>
            <a:ext cx="3962400" cy="3236912"/>
            <a:chOff x="3016" y="686"/>
            <a:chExt cx="2609" cy="2132"/>
          </a:xfrm>
        </p:grpSpPr>
        <p:pic>
          <p:nvPicPr>
            <p:cNvPr id="52231" name="Picture 15" descr="t1f2l15240-rects-big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686"/>
              <a:ext cx="1298" cy="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Picture 16" descr="T3F3r01440-rects-big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" y="686"/>
              <a:ext cx="1298" cy="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17" descr="T3F4r08538-rects-big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761"/>
              <a:ext cx="1298" cy="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4" name="Picture 18" descr="T3F4l06280-rects-big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" y="1761"/>
              <a:ext cx="1298" cy="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0" name="TextBox 9"/>
          <p:cNvSpPr txBox="1">
            <a:spLocks noChangeArrowheads="1"/>
          </p:cNvSpPr>
          <p:nvPr/>
        </p:nvSpPr>
        <p:spPr bwMode="auto">
          <a:xfrm>
            <a:off x="1371600" y="4953000"/>
            <a:ext cx="7239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Realistic scenes are crowded, cluttered, have overlapping objects.</a:t>
            </a:r>
          </a:p>
        </p:txBody>
      </p:sp>
    </p:spTree>
    <p:extLst>
      <p:ext uri="{BB962C8B-B14F-4D97-AF65-F5344CB8AC3E}">
        <p14:creationId xmlns:p14="http://schemas.microsoft.com/office/powerpoint/2010/main" val="355202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819400" y="762000"/>
            <a:ext cx="5715000" cy="5715000"/>
            <a:chOff x="1776" y="480"/>
            <a:chExt cx="3600" cy="3600"/>
          </a:xfrm>
        </p:grpSpPr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1776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2058" name="Image File" r:id="rId4" imgW="3251160" imgH="3251160" progId="DellImageExpertImage">
                    <p:embed/>
                  </p:oleObj>
                </mc:Choice>
                <mc:Fallback>
                  <p:oleObj name="Image File" r:id="rId4" imgW="3251160" imgH="3251160" progId="DellImageExpert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1776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2059" name="Image File" r:id="rId6" imgW="3251160" imgH="3251160" progId="DellImageExpertImage">
                    <p:embed/>
                  </p:oleObj>
                </mc:Choice>
                <mc:Fallback>
                  <p:oleObj name="Image File" r:id="rId6" imgW="3251160" imgH="3251160" progId="DellImageExpert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3648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2060" name="Image" r:id="rId8" imgW="3250794" imgH="3250794" progId="Photoshop.Image.7">
                    <p:embed/>
                  </p:oleObj>
                </mc:Choice>
                <mc:Fallback>
                  <p:oleObj name="Image" r:id="rId8" imgW="3250794" imgH="3250794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6"/>
            <p:cNvGraphicFramePr>
              <a:graphicFrameLocks noChangeAspect="1"/>
            </p:cNvGraphicFramePr>
            <p:nvPr/>
          </p:nvGraphicFramePr>
          <p:xfrm>
            <a:off x="3648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2061" name="Image" r:id="rId10" imgW="3250794" imgH="3250794" progId="Photoshop.Image.7">
                    <p:embed/>
                  </p:oleObj>
                </mc:Choice>
                <mc:Fallback>
                  <p:oleObj name="Image" r:id="rId10" imgW="3250794" imgH="3250794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971800" y="1219200"/>
            <a:ext cx="4495800" cy="5257800"/>
            <a:chOff x="1872" y="768"/>
            <a:chExt cx="2832" cy="3312"/>
          </a:xfrm>
        </p:grpSpPr>
        <p:sp>
          <p:nvSpPr>
            <p:cNvPr id="1035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FFFF00"/>
                </a:solidFill>
              </a:endParaRPr>
            </a:p>
          </p:txBody>
        </p:sp>
        <p:sp>
          <p:nvSpPr>
            <p:cNvPr id="1036" name="Oval 8"/>
            <p:cNvSpPr>
              <a:spLocks noChangeArrowheads="1"/>
            </p:cNvSpPr>
            <p:nvPr/>
          </p:nvSpPr>
          <p:spPr bwMode="auto">
            <a:xfrm>
              <a:off x="2688" y="1632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FFFF00"/>
                </a:solidFill>
              </a:endParaRPr>
            </a:p>
          </p:txBody>
        </p:sp>
        <p:sp>
          <p:nvSpPr>
            <p:cNvPr id="1037" name="Oval 9"/>
            <p:cNvSpPr>
              <a:spLocks noChangeArrowheads="1"/>
            </p:cNvSpPr>
            <p:nvPr/>
          </p:nvSpPr>
          <p:spPr bwMode="auto">
            <a:xfrm>
              <a:off x="3888" y="768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FFFF00"/>
                </a:solidFill>
              </a:endParaRPr>
            </a:p>
          </p:txBody>
        </p:sp>
        <p:sp>
          <p:nvSpPr>
            <p:cNvPr id="1038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FFFF00"/>
                </a:solidFill>
              </a:endParaRPr>
            </a:p>
          </p:txBody>
        </p:sp>
        <p:sp>
          <p:nvSpPr>
            <p:cNvPr id="1039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FFFF00"/>
                </a:solidFill>
              </a:endParaRPr>
            </a:p>
          </p:txBody>
        </p:sp>
        <p:sp>
          <p:nvSpPr>
            <p:cNvPr id="1040" name="Oval 12"/>
            <p:cNvSpPr>
              <a:spLocks noChangeArrowheads="1"/>
            </p:cNvSpPr>
            <p:nvPr/>
          </p:nvSpPr>
          <p:spPr bwMode="auto">
            <a:xfrm>
              <a:off x="2736" y="297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FFFF00"/>
                </a:solidFill>
              </a:endParaRPr>
            </a:p>
          </p:txBody>
        </p:sp>
        <p:sp>
          <p:nvSpPr>
            <p:cNvPr id="1041" name="Oval 13"/>
            <p:cNvSpPr>
              <a:spLocks noChangeArrowheads="1"/>
            </p:cNvSpPr>
            <p:nvPr/>
          </p:nvSpPr>
          <p:spPr bwMode="auto">
            <a:xfrm>
              <a:off x="3792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FFFF00"/>
                </a:solidFill>
              </a:endParaRPr>
            </a:p>
          </p:txBody>
        </p:sp>
        <p:sp>
          <p:nvSpPr>
            <p:cNvPr id="1042" name="Oval 14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66800" y="3200400"/>
          <a:ext cx="7572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062" name="Image File" r:id="rId12" imgW="3251160" imgH="3251160" progId="DellImageExpertImage">
                  <p:embed/>
                </p:oleObj>
              </mc:Choice>
              <mc:Fallback>
                <p:oleObj name="Image File" r:id="rId12" imgW="3251160" imgH="3251160" progId="Dell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757238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16"/>
          <p:cNvSpPr>
            <a:spLocks noGrp="1" noChangeArrowheads="1"/>
          </p:cNvSpPr>
          <p:nvPr>
            <p:ph type="title"/>
          </p:nvPr>
        </p:nvSpPr>
        <p:spPr>
          <a:xfrm>
            <a:off x="228600" y="127000"/>
            <a:ext cx="8229600" cy="563563"/>
          </a:xfrm>
          <a:noFill/>
        </p:spPr>
        <p:txBody>
          <a:bodyPr/>
          <a:lstStyle/>
          <a:p>
            <a:pPr eaLnBrk="1" hangingPunct="1"/>
            <a:r>
              <a:rPr lang="en-US" sz="4000" smtClean="0"/>
              <a:t>Challenges: importance of context</a:t>
            </a:r>
          </a:p>
        </p:txBody>
      </p:sp>
      <p:sp>
        <p:nvSpPr>
          <p:cNvPr id="1034" name="Text Box 18"/>
          <p:cNvSpPr txBox="1">
            <a:spLocks noChangeArrowheads="1"/>
          </p:cNvSpPr>
          <p:nvPr/>
        </p:nvSpPr>
        <p:spPr bwMode="auto">
          <a:xfrm>
            <a:off x="6253163" y="6575425"/>
            <a:ext cx="2822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slide credit: Fei-Fei,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1164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6"/>
          <p:cNvSpPr>
            <a:spLocks noGrp="1" noChangeArrowheads="1"/>
          </p:cNvSpPr>
          <p:nvPr>
            <p:ph type="title"/>
          </p:nvPr>
        </p:nvSpPr>
        <p:spPr>
          <a:xfrm>
            <a:off x="228600" y="127000"/>
            <a:ext cx="8229600" cy="563563"/>
          </a:xfrm>
          <a:noFill/>
        </p:spPr>
        <p:txBody>
          <a:bodyPr/>
          <a:lstStyle/>
          <a:p>
            <a:pPr eaLnBrk="1" hangingPunct="1"/>
            <a:r>
              <a:rPr lang="en-US" sz="4000" smtClean="0"/>
              <a:t>Challenges: importance of context</a:t>
            </a:r>
          </a:p>
        </p:txBody>
      </p:sp>
      <p:pic>
        <p:nvPicPr>
          <p:cNvPr id="53251" name="Picture 46" descr="p101017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5260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65"/>
          <p:cNvSpPr>
            <a:spLocks noChangeArrowheads="1"/>
          </p:cNvSpPr>
          <p:nvPr/>
        </p:nvSpPr>
        <p:spPr bwMode="auto">
          <a:xfrm>
            <a:off x="4483100" y="3192463"/>
            <a:ext cx="407988" cy="34766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1" name="Rectangle 66"/>
          <p:cNvSpPr>
            <a:spLocks noChangeArrowheads="1"/>
          </p:cNvSpPr>
          <p:nvPr/>
        </p:nvSpPr>
        <p:spPr bwMode="auto">
          <a:xfrm>
            <a:off x="4160838" y="3286125"/>
            <a:ext cx="530225" cy="41116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2" name="Rectangle 67"/>
          <p:cNvSpPr>
            <a:spLocks noChangeArrowheads="1"/>
          </p:cNvSpPr>
          <p:nvPr/>
        </p:nvSpPr>
        <p:spPr bwMode="auto">
          <a:xfrm>
            <a:off x="3741738" y="3378200"/>
            <a:ext cx="735012" cy="5238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705350" y="3084513"/>
            <a:ext cx="381000" cy="287337"/>
            <a:chOff x="1341" y="3648"/>
            <a:chExt cx="519" cy="336"/>
          </a:xfrm>
        </p:grpSpPr>
        <p:sp>
          <p:nvSpPr>
            <p:cNvPr id="53257" name="Rectangle 69"/>
            <p:cNvSpPr>
              <a:spLocks noChangeArrowheads="1"/>
            </p:cNvSpPr>
            <p:nvPr/>
          </p:nvSpPr>
          <p:spPr bwMode="auto">
            <a:xfrm>
              <a:off x="1349" y="3648"/>
              <a:ext cx="511" cy="96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000" b="1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53258" name="Rectangle 70"/>
            <p:cNvSpPr>
              <a:spLocks noChangeArrowheads="1"/>
            </p:cNvSpPr>
            <p:nvPr/>
          </p:nvSpPr>
          <p:spPr bwMode="auto">
            <a:xfrm>
              <a:off x="1742" y="3744"/>
              <a:ext cx="115" cy="144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000" b="1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53259" name="Rectangle 71"/>
            <p:cNvSpPr>
              <a:spLocks noChangeArrowheads="1"/>
            </p:cNvSpPr>
            <p:nvPr/>
          </p:nvSpPr>
          <p:spPr bwMode="auto">
            <a:xfrm>
              <a:off x="1344" y="3888"/>
              <a:ext cx="511" cy="96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000" b="1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53260" name="Rectangle 72"/>
            <p:cNvSpPr>
              <a:spLocks noChangeArrowheads="1"/>
            </p:cNvSpPr>
            <p:nvPr/>
          </p:nvSpPr>
          <p:spPr bwMode="auto">
            <a:xfrm>
              <a:off x="1341" y="3744"/>
              <a:ext cx="115" cy="144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000" b="1" smtClean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28" name="Rectangle 73"/>
          <p:cNvSpPr>
            <a:spLocks noChangeAspect="1" noChangeArrowheads="1"/>
          </p:cNvSpPr>
          <p:nvPr/>
        </p:nvSpPr>
        <p:spPr bwMode="auto">
          <a:xfrm>
            <a:off x="3228975" y="3473450"/>
            <a:ext cx="920750" cy="65563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smtClean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3175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Challenges: complexity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092200"/>
            <a:ext cx="84582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sz="2600" smtClean="0"/>
              <a:t>Thousands to millions of pixels in an image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sz="2600" smtClean="0"/>
              <a:t>3,000-30,000 human recognizable object categories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sz="2600" smtClean="0"/>
              <a:t>30+ degrees of freedom in the pose of articulated objects (humans)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sz="2600" smtClean="0"/>
              <a:t>Billions of images indexed by Google Image Search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sz="2600" smtClean="0"/>
              <a:t>18 billion+ prints produced from digital camera images in 2004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r>
              <a:rPr lang="en-US" sz="2600" smtClean="0"/>
              <a:t>295.5 million camera phones sold in 2005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smtClean="0"/>
              <a:t>About half of the cerebral cortex in primates is devoted to processing visual information [Felleman and van Essen 1991]</a:t>
            </a:r>
          </a:p>
          <a:p>
            <a:pPr eaLnBrk="1" hangingPunct="1">
              <a:lnSpc>
                <a:spcPct val="80000"/>
              </a:lnSpc>
              <a:spcBef>
                <a:spcPct val="45000"/>
              </a:spcBef>
            </a:pPr>
            <a:endParaRPr lang="en-US" sz="2600" smtClean="0">
              <a:solidFill>
                <a:srgbClr val="FF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86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Challenges: learning with minimal supervision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611188" y="2133600"/>
            <a:ext cx="2628900" cy="2771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227763" y="2133600"/>
            <a:ext cx="2519362" cy="2771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3455988" y="2133600"/>
            <a:ext cx="2484437" cy="2771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rebuchet MS"/>
            </a:endParaRPr>
          </a:p>
        </p:txBody>
      </p:sp>
      <p:grpSp>
        <p:nvGrpSpPr>
          <p:cNvPr id="55302" name="Group 5"/>
          <p:cNvGrpSpPr>
            <a:grpSpLocks noChangeAspect="1"/>
          </p:cNvGrpSpPr>
          <p:nvPr/>
        </p:nvGrpSpPr>
        <p:grpSpPr bwMode="auto">
          <a:xfrm>
            <a:off x="6443663" y="4184650"/>
            <a:ext cx="2166937" cy="487363"/>
            <a:chOff x="336" y="3097"/>
            <a:chExt cx="2352" cy="528"/>
          </a:xfrm>
        </p:grpSpPr>
        <p:sp>
          <p:nvSpPr>
            <p:cNvPr id="55385" name="Rectangle 6"/>
            <p:cNvSpPr>
              <a:spLocks noChangeAspect="1" noChangeArrowheads="1"/>
            </p:cNvSpPr>
            <p:nvPr/>
          </p:nvSpPr>
          <p:spPr bwMode="auto">
            <a:xfrm>
              <a:off x="336" y="3097"/>
              <a:ext cx="2352" cy="52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grpSp>
          <p:nvGrpSpPr>
            <p:cNvPr id="55386" name="Group 108"/>
            <p:cNvGrpSpPr>
              <a:grpSpLocks noChangeAspect="1"/>
            </p:cNvGrpSpPr>
            <p:nvPr/>
          </p:nvGrpSpPr>
          <p:grpSpPr bwMode="auto">
            <a:xfrm>
              <a:off x="384" y="3168"/>
              <a:ext cx="2256" cy="384"/>
              <a:chOff x="384" y="3072"/>
              <a:chExt cx="2256" cy="384"/>
            </a:xfrm>
          </p:grpSpPr>
          <p:pic>
            <p:nvPicPr>
              <p:cNvPr id="55387" name="Picture 8" descr="side%20view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06" b="30113"/>
              <a:stretch>
                <a:fillRect/>
              </a:stretch>
            </p:blipFill>
            <p:spPr bwMode="auto">
              <a:xfrm>
                <a:off x="1440" y="3072"/>
                <a:ext cx="1200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88" name="Picture 9" descr="CAR_SID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535" b="23822"/>
              <a:stretch>
                <a:fillRect/>
              </a:stretch>
            </p:blipFill>
            <p:spPr bwMode="auto">
              <a:xfrm>
                <a:off x="384" y="3072"/>
                <a:ext cx="1008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389" name="Oval 10"/>
              <p:cNvSpPr>
                <a:spLocks noChangeAspect="1" noChangeArrowheads="1"/>
              </p:cNvSpPr>
              <p:nvPr/>
            </p:nvSpPr>
            <p:spPr bwMode="auto">
              <a:xfrm>
                <a:off x="528" y="3312"/>
                <a:ext cx="144" cy="144"/>
              </a:xfrm>
              <a:prstGeom prst="ellipse">
                <a:avLst/>
              </a:prstGeom>
              <a:solidFill>
                <a:srgbClr val="4F81B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90" name="Oval 11"/>
              <p:cNvSpPr>
                <a:spLocks noChangeAspect="1" noChangeArrowheads="1"/>
              </p:cNvSpPr>
              <p:nvPr/>
            </p:nvSpPr>
            <p:spPr bwMode="auto">
              <a:xfrm>
                <a:off x="1152" y="3312"/>
                <a:ext cx="144" cy="144"/>
              </a:xfrm>
              <a:prstGeom prst="ellipse">
                <a:avLst/>
              </a:prstGeom>
              <a:solidFill>
                <a:srgbClr val="4F81B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91" name="Oval 12"/>
              <p:cNvSpPr>
                <a:spLocks noChangeAspect="1" noChangeArrowheads="1"/>
              </p:cNvSpPr>
              <p:nvPr/>
            </p:nvSpPr>
            <p:spPr bwMode="auto">
              <a:xfrm>
                <a:off x="1584" y="3264"/>
                <a:ext cx="192" cy="192"/>
              </a:xfrm>
              <a:prstGeom prst="ellipse">
                <a:avLst/>
              </a:prstGeom>
              <a:solidFill>
                <a:srgbClr val="4F81B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92" name="Oval 13"/>
              <p:cNvSpPr>
                <a:spLocks noChangeAspect="1" noChangeArrowheads="1"/>
              </p:cNvSpPr>
              <p:nvPr/>
            </p:nvSpPr>
            <p:spPr bwMode="auto">
              <a:xfrm>
                <a:off x="2304" y="3264"/>
                <a:ext cx="192" cy="192"/>
              </a:xfrm>
              <a:prstGeom prst="ellipse">
                <a:avLst/>
              </a:prstGeom>
              <a:solidFill>
                <a:srgbClr val="4F81B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93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720" y="3216"/>
                <a:ext cx="336" cy="192"/>
              </a:xfrm>
              <a:prstGeom prst="rect">
                <a:avLst/>
              </a:prstGeom>
              <a:solidFill>
                <a:srgbClr val="FF0000">
                  <a:alpha val="30196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94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920" y="3216"/>
                <a:ext cx="336" cy="192"/>
              </a:xfrm>
              <a:prstGeom prst="rect">
                <a:avLst/>
              </a:prstGeom>
              <a:solidFill>
                <a:srgbClr val="FF0000">
                  <a:alpha val="30196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95" name="Freeform 16"/>
              <p:cNvSpPr>
                <a:spLocks noChangeAspect="1"/>
              </p:cNvSpPr>
              <p:nvPr/>
            </p:nvSpPr>
            <p:spPr bwMode="auto">
              <a:xfrm>
                <a:off x="576" y="3120"/>
                <a:ext cx="528" cy="96"/>
              </a:xfrm>
              <a:custGeom>
                <a:avLst/>
                <a:gdLst>
                  <a:gd name="T0" fmla="*/ 0 w 528"/>
                  <a:gd name="T1" fmla="*/ 96 h 96"/>
                  <a:gd name="T2" fmla="*/ 96 w 528"/>
                  <a:gd name="T3" fmla="*/ 0 h 96"/>
                  <a:gd name="T4" fmla="*/ 336 w 528"/>
                  <a:gd name="T5" fmla="*/ 0 h 96"/>
                  <a:gd name="T6" fmla="*/ 528 w 528"/>
                  <a:gd name="T7" fmla="*/ 96 h 96"/>
                  <a:gd name="T8" fmla="*/ 0 w 528"/>
                  <a:gd name="T9" fmla="*/ 96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96"/>
                  <a:gd name="T17" fmla="*/ 528 w 528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96">
                    <a:moveTo>
                      <a:pt x="0" y="96"/>
                    </a:moveTo>
                    <a:lnTo>
                      <a:pt x="96" y="0"/>
                    </a:lnTo>
                    <a:lnTo>
                      <a:pt x="336" y="0"/>
                    </a:lnTo>
                    <a:lnTo>
                      <a:pt x="528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C0504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96" name="Freeform 17"/>
              <p:cNvSpPr>
                <a:spLocks noChangeAspect="1"/>
              </p:cNvSpPr>
              <p:nvPr/>
            </p:nvSpPr>
            <p:spPr bwMode="auto">
              <a:xfrm>
                <a:off x="1632" y="3072"/>
                <a:ext cx="672" cy="144"/>
              </a:xfrm>
              <a:custGeom>
                <a:avLst/>
                <a:gdLst>
                  <a:gd name="T0" fmla="*/ 59 w 672"/>
                  <a:gd name="T1" fmla="*/ 85 h 144"/>
                  <a:gd name="T2" fmla="*/ 192 w 672"/>
                  <a:gd name="T3" fmla="*/ 16 h 144"/>
                  <a:gd name="T4" fmla="*/ 432 w 672"/>
                  <a:gd name="T5" fmla="*/ 0 h 144"/>
                  <a:gd name="T6" fmla="*/ 624 w 672"/>
                  <a:gd name="T7" fmla="*/ 96 h 144"/>
                  <a:gd name="T8" fmla="*/ 672 w 672"/>
                  <a:gd name="T9" fmla="*/ 144 h 144"/>
                  <a:gd name="T10" fmla="*/ 0 w 672"/>
                  <a:gd name="T11" fmla="*/ 96 h 144"/>
                  <a:gd name="T12" fmla="*/ 59 w 672"/>
                  <a:gd name="T13" fmla="*/ 85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2"/>
                  <a:gd name="T22" fmla="*/ 0 h 144"/>
                  <a:gd name="T23" fmla="*/ 672 w 672"/>
                  <a:gd name="T24" fmla="*/ 144 h 1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2" h="144">
                    <a:moveTo>
                      <a:pt x="59" y="85"/>
                    </a:moveTo>
                    <a:cubicBezTo>
                      <a:pt x="65" y="82"/>
                      <a:pt x="173" y="16"/>
                      <a:pt x="192" y="16"/>
                    </a:cubicBezTo>
                    <a:lnTo>
                      <a:pt x="432" y="0"/>
                    </a:lnTo>
                    <a:lnTo>
                      <a:pt x="624" y="96"/>
                    </a:lnTo>
                    <a:lnTo>
                      <a:pt x="672" y="144"/>
                    </a:lnTo>
                    <a:lnTo>
                      <a:pt x="0" y="96"/>
                    </a:lnTo>
                    <a:lnTo>
                      <a:pt x="59" y="85"/>
                    </a:lnTo>
                    <a:close/>
                  </a:path>
                </a:pathLst>
              </a:custGeom>
              <a:solidFill>
                <a:srgbClr val="C0504D">
                  <a:alpha val="30196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5303" name="Group 18"/>
          <p:cNvGrpSpPr>
            <a:grpSpLocks noChangeAspect="1"/>
          </p:cNvGrpSpPr>
          <p:nvPr/>
        </p:nvGrpSpPr>
        <p:grpSpPr bwMode="auto">
          <a:xfrm>
            <a:off x="6496050" y="3249613"/>
            <a:ext cx="2035175" cy="636587"/>
            <a:chOff x="432" y="2333"/>
            <a:chExt cx="2208" cy="691"/>
          </a:xfrm>
        </p:grpSpPr>
        <p:sp>
          <p:nvSpPr>
            <p:cNvPr id="55365" name="Rectangle 19"/>
            <p:cNvSpPr>
              <a:spLocks noChangeAspect="1" noChangeArrowheads="1"/>
            </p:cNvSpPr>
            <p:nvPr/>
          </p:nvSpPr>
          <p:spPr bwMode="auto">
            <a:xfrm>
              <a:off x="432" y="2333"/>
              <a:ext cx="2208" cy="691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grpSp>
          <p:nvGrpSpPr>
            <p:cNvPr id="55366" name="Group 121"/>
            <p:cNvGrpSpPr>
              <a:grpSpLocks noChangeAspect="1"/>
            </p:cNvGrpSpPr>
            <p:nvPr/>
          </p:nvGrpSpPr>
          <p:grpSpPr bwMode="auto">
            <a:xfrm>
              <a:off x="481" y="2400"/>
              <a:ext cx="2113" cy="565"/>
              <a:chOff x="3888" y="3228"/>
              <a:chExt cx="4080" cy="1092"/>
            </a:xfrm>
          </p:grpSpPr>
          <p:pic>
            <p:nvPicPr>
              <p:cNvPr id="55382" name="Picture 21" descr="koalahead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236"/>
                <a:ext cx="1288" cy="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83" name="Picture 22" descr="KoalaStLoui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3230"/>
                <a:ext cx="1392" cy="1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84" name="Picture 23" descr="koalahead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2" y="3228"/>
                <a:ext cx="1296" cy="1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5367" name="Oval 24"/>
            <p:cNvSpPr>
              <a:spLocks noChangeAspect="1" noChangeArrowheads="1"/>
            </p:cNvSpPr>
            <p:nvPr/>
          </p:nvSpPr>
          <p:spPr bwMode="auto">
            <a:xfrm>
              <a:off x="816" y="2736"/>
              <a:ext cx="96" cy="192"/>
            </a:xfrm>
            <a:prstGeom prst="ellipse">
              <a:avLst/>
            </a:prstGeom>
            <a:solidFill>
              <a:srgbClr val="4F81BD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68" name="Oval 25"/>
            <p:cNvSpPr>
              <a:spLocks noChangeAspect="1" noChangeArrowheads="1"/>
            </p:cNvSpPr>
            <p:nvPr/>
          </p:nvSpPr>
          <p:spPr bwMode="auto">
            <a:xfrm>
              <a:off x="1536" y="2736"/>
              <a:ext cx="96" cy="144"/>
            </a:xfrm>
            <a:prstGeom prst="ellipse">
              <a:avLst/>
            </a:prstGeom>
            <a:solidFill>
              <a:srgbClr val="4F81BD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69" name="Oval 26"/>
            <p:cNvSpPr>
              <a:spLocks noChangeAspect="1" noChangeArrowheads="1"/>
            </p:cNvSpPr>
            <p:nvPr/>
          </p:nvSpPr>
          <p:spPr bwMode="auto">
            <a:xfrm>
              <a:off x="2304" y="2736"/>
              <a:ext cx="96" cy="144"/>
            </a:xfrm>
            <a:prstGeom prst="ellipse">
              <a:avLst/>
            </a:prstGeom>
            <a:solidFill>
              <a:srgbClr val="4F81BD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70" name="Oval 27"/>
            <p:cNvSpPr>
              <a:spLocks noChangeAspect="1" noChangeArrowheads="1"/>
            </p:cNvSpPr>
            <p:nvPr/>
          </p:nvSpPr>
          <p:spPr bwMode="auto">
            <a:xfrm>
              <a:off x="768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71" name="Oval 28"/>
            <p:cNvSpPr>
              <a:spLocks noChangeAspect="1" noChangeArrowheads="1"/>
            </p:cNvSpPr>
            <p:nvPr/>
          </p:nvSpPr>
          <p:spPr bwMode="auto">
            <a:xfrm>
              <a:off x="960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72" name="Oval 29"/>
            <p:cNvSpPr>
              <a:spLocks noChangeAspect="1" noChangeArrowheads="1"/>
            </p:cNvSpPr>
            <p:nvPr/>
          </p:nvSpPr>
          <p:spPr bwMode="auto">
            <a:xfrm>
              <a:off x="1440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73" name="Oval 30"/>
            <p:cNvSpPr>
              <a:spLocks noChangeAspect="1" noChangeArrowheads="1"/>
            </p:cNvSpPr>
            <p:nvPr/>
          </p:nvSpPr>
          <p:spPr bwMode="auto">
            <a:xfrm>
              <a:off x="1632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74" name="Oval 31"/>
            <p:cNvSpPr>
              <a:spLocks noChangeAspect="1" noChangeArrowheads="1"/>
            </p:cNvSpPr>
            <p:nvPr/>
          </p:nvSpPr>
          <p:spPr bwMode="auto">
            <a:xfrm>
              <a:off x="2208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75" name="Oval 32"/>
            <p:cNvSpPr>
              <a:spLocks noChangeAspect="1" noChangeArrowheads="1"/>
            </p:cNvSpPr>
            <p:nvPr/>
          </p:nvSpPr>
          <p:spPr bwMode="auto">
            <a:xfrm>
              <a:off x="2400" y="2736"/>
              <a:ext cx="48" cy="48"/>
            </a:xfrm>
            <a:prstGeom prst="ellipse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76" name="Freeform 33"/>
            <p:cNvSpPr>
              <a:spLocks noChangeAspect="1"/>
            </p:cNvSpPr>
            <p:nvPr/>
          </p:nvSpPr>
          <p:spPr bwMode="auto">
            <a:xfrm>
              <a:off x="480" y="2400"/>
              <a:ext cx="240" cy="304"/>
            </a:xfrm>
            <a:custGeom>
              <a:avLst/>
              <a:gdLst>
                <a:gd name="T0" fmla="*/ 107 w 240"/>
                <a:gd name="T1" fmla="*/ 304 h 304"/>
                <a:gd name="T2" fmla="*/ 59 w 240"/>
                <a:gd name="T3" fmla="*/ 293 h 304"/>
                <a:gd name="T4" fmla="*/ 0 w 240"/>
                <a:gd name="T5" fmla="*/ 192 h 304"/>
                <a:gd name="T6" fmla="*/ 96 w 240"/>
                <a:gd name="T7" fmla="*/ 48 h 304"/>
                <a:gd name="T8" fmla="*/ 192 w 240"/>
                <a:gd name="T9" fmla="*/ 0 h 304"/>
                <a:gd name="T10" fmla="*/ 240 w 240"/>
                <a:gd name="T11" fmla="*/ 96 h 304"/>
                <a:gd name="T12" fmla="*/ 107 w 240"/>
                <a:gd name="T13" fmla="*/ 304 h 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0"/>
                <a:gd name="T22" fmla="*/ 0 h 304"/>
                <a:gd name="T23" fmla="*/ 240 w 240"/>
                <a:gd name="T24" fmla="*/ 304 h 3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0" h="304">
                  <a:moveTo>
                    <a:pt x="107" y="304"/>
                  </a:moveTo>
                  <a:cubicBezTo>
                    <a:pt x="62" y="293"/>
                    <a:pt x="79" y="293"/>
                    <a:pt x="59" y="293"/>
                  </a:cubicBezTo>
                  <a:lnTo>
                    <a:pt x="0" y="192"/>
                  </a:lnTo>
                  <a:lnTo>
                    <a:pt x="96" y="48"/>
                  </a:lnTo>
                  <a:lnTo>
                    <a:pt x="192" y="0"/>
                  </a:lnTo>
                  <a:lnTo>
                    <a:pt x="240" y="96"/>
                  </a:lnTo>
                  <a:lnTo>
                    <a:pt x="107" y="304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377" name="Freeform 34"/>
            <p:cNvSpPr>
              <a:spLocks noChangeAspect="1"/>
            </p:cNvSpPr>
            <p:nvPr/>
          </p:nvSpPr>
          <p:spPr bwMode="auto">
            <a:xfrm>
              <a:off x="917" y="2448"/>
              <a:ext cx="235" cy="336"/>
            </a:xfrm>
            <a:custGeom>
              <a:avLst/>
              <a:gdLst>
                <a:gd name="T0" fmla="*/ 0 w 235"/>
                <a:gd name="T1" fmla="*/ 48 h 336"/>
                <a:gd name="T2" fmla="*/ 54 w 235"/>
                <a:gd name="T3" fmla="*/ 5 h 336"/>
                <a:gd name="T4" fmla="*/ 91 w 235"/>
                <a:gd name="T5" fmla="*/ 0 h 336"/>
                <a:gd name="T6" fmla="*/ 187 w 235"/>
                <a:gd name="T7" fmla="*/ 0 h 336"/>
                <a:gd name="T8" fmla="*/ 235 w 235"/>
                <a:gd name="T9" fmla="*/ 144 h 336"/>
                <a:gd name="T10" fmla="*/ 187 w 235"/>
                <a:gd name="T11" fmla="*/ 288 h 336"/>
                <a:gd name="T12" fmla="*/ 139 w 235"/>
                <a:gd name="T13" fmla="*/ 336 h 336"/>
                <a:gd name="T14" fmla="*/ 91 w 235"/>
                <a:gd name="T15" fmla="*/ 96 h 336"/>
                <a:gd name="T16" fmla="*/ 0 w 235"/>
                <a:gd name="T17" fmla="*/ 48 h 3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5"/>
                <a:gd name="T28" fmla="*/ 0 h 336"/>
                <a:gd name="T29" fmla="*/ 235 w 235"/>
                <a:gd name="T30" fmla="*/ 336 h 3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5" h="336">
                  <a:moveTo>
                    <a:pt x="0" y="48"/>
                  </a:moveTo>
                  <a:cubicBezTo>
                    <a:pt x="56" y="10"/>
                    <a:pt x="54" y="33"/>
                    <a:pt x="54" y="5"/>
                  </a:cubicBezTo>
                  <a:lnTo>
                    <a:pt x="91" y="0"/>
                  </a:lnTo>
                  <a:lnTo>
                    <a:pt x="187" y="0"/>
                  </a:lnTo>
                  <a:lnTo>
                    <a:pt x="235" y="144"/>
                  </a:lnTo>
                  <a:lnTo>
                    <a:pt x="187" y="288"/>
                  </a:lnTo>
                  <a:lnTo>
                    <a:pt x="139" y="336"/>
                  </a:lnTo>
                  <a:lnTo>
                    <a:pt x="91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378" name="Freeform 35"/>
            <p:cNvSpPr>
              <a:spLocks noChangeAspect="1"/>
            </p:cNvSpPr>
            <p:nvPr/>
          </p:nvSpPr>
          <p:spPr bwMode="auto">
            <a:xfrm>
              <a:off x="1197" y="2401"/>
              <a:ext cx="242" cy="334"/>
            </a:xfrm>
            <a:custGeom>
              <a:avLst/>
              <a:gdLst>
                <a:gd name="T0" fmla="*/ 21 w 240"/>
                <a:gd name="T1" fmla="*/ 16 h 336"/>
                <a:gd name="T2" fmla="*/ 148 w 240"/>
                <a:gd name="T3" fmla="*/ 11 h 336"/>
                <a:gd name="T4" fmla="*/ 270 w 240"/>
                <a:gd name="T5" fmla="*/ 48 h 336"/>
                <a:gd name="T6" fmla="*/ 111 w 240"/>
                <a:gd name="T7" fmla="*/ 84 h 336"/>
                <a:gd name="T8" fmla="*/ 48 w 240"/>
                <a:gd name="T9" fmla="*/ 225 h 336"/>
                <a:gd name="T10" fmla="*/ 111 w 240"/>
                <a:gd name="T11" fmla="*/ 258 h 336"/>
                <a:gd name="T12" fmla="*/ 0 w 240"/>
                <a:gd name="T13" fmla="*/ 306 h 336"/>
                <a:gd name="T14" fmla="*/ 0 w 240"/>
                <a:gd name="T15" fmla="*/ 48 h 336"/>
                <a:gd name="T16" fmla="*/ 48 w 240"/>
                <a:gd name="T17" fmla="*/ 0 h 3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336"/>
                <a:gd name="T29" fmla="*/ 240 w 240"/>
                <a:gd name="T30" fmla="*/ 336 h 3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336">
                  <a:moveTo>
                    <a:pt x="21" y="16"/>
                  </a:moveTo>
                  <a:cubicBezTo>
                    <a:pt x="105" y="10"/>
                    <a:pt x="68" y="11"/>
                    <a:pt x="133" y="11"/>
                  </a:cubicBezTo>
                  <a:lnTo>
                    <a:pt x="240" y="48"/>
                  </a:lnTo>
                  <a:lnTo>
                    <a:pt x="96" y="96"/>
                  </a:lnTo>
                  <a:lnTo>
                    <a:pt x="48" y="240"/>
                  </a:lnTo>
                  <a:lnTo>
                    <a:pt x="96" y="288"/>
                  </a:lnTo>
                  <a:lnTo>
                    <a:pt x="0" y="336"/>
                  </a:ln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379" name="Freeform 36"/>
            <p:cNvSpPr>
              <a:spLocks noChangeAspect="1"/>
            </p:cNvSpPr>
            <p:nvPr/>
          </p:nvSpPr>
          <p:spPr bwMode="auto">
            <a:xfrm>
              <a:off x="1680" y="2400"/>
              <a:ext cx="192" cy="384"/>
            </a:xfrm>
            <a:custGeom>
              <a:avLst/>
              <a:gdLst>
                <a:gd name="T0" fmla="*/ 0 w 192"/>
                <a:gd name="T1" fmla="*/ 48 h 384"/>
                <a:gd name="T2" fmla="*/ 96 w 192"/>
                <a:gd name="T3" fmla="*/ 0 h 384"/>
                <a:gd name="T4" fmla="*/ 192 w 192"/>
                <a:gd name="T5" fmla="*/ 96 h 384"/>
                <a:gd name="T6" fmla="*/ 192 w 192"/>
                <a:gd name="T7" fmla="*/ 240 h 384"/>
                <a:gd name="T8" fmla="*/ 144 w 192"/>
                <a:gd name="T9" fmla="*/ 384 h 384"/>
                <a:gd name="T10" fmla="*/ 48 w 192"/>
                <a:gd name="T11" fmla="*/ 384 h 384"/>
                <a:gd name="T12" fmla="*/ 48 w 192"/>
                <a:gd name="T13" fmla="*/ 192 h 384"/>
                <a:gd name="T14" fmla="*/ 0 w 192"/>
                <a:gd name="T15" fmla="*/ 96 h 3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2"/>
                <a:gd name="T25" fmla="*/ 0 h 384"/>
                <a:gd name="T26" fmla="*/ 192 w 192"/>
                <a:gd name="T27" fmla="*/ 384 h 3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2" h="384">
                  <a:moveTo>
                    <a:pt x="0" y="48"/>
                  </a:moveTo>
                  <a:lnTo>
                    <a:pt x="96" y="0"/>
                  </a:lnTo>
                  <a:lnTo>
                    <a:pt x="192" y="96"/>
                  </a:lnTo>
                  <a:lnTo>
                    <a:pt x="192" y="240"/>
                  </a:lnTo>
                  <a:lnTo>
                    <a:pt x="144" y="384"/>
                  </a:lnTo>
                  <a:lnTo>
                    <a:pt x="48" y="384"/>
                  </a:lnTo>
                  <a:lnTo>
                    <a:pt x="48" y="192"/>
                  </a:lnTo>
                  <a:lnTo>
                    <a:pt x="0" y="96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380" name="Freeform 37"/>
            <p:cNvSpPr>
              <a:spLocks noChangeAspect="1"/>
            </p:cNvSpPr>
            <p:nvPr/>
          </p:nvSpPr>
          <p:spPr bwMode="auto">
            <a:xfrm>
              <a:off x="1920" y="2448"/>
              <a:ext cx="240" cy="288"/>
            </a:xfrm>
            <a:custGeom>
              <a:avLst/>
              <a:gdLst>
                <a:gd name="T0" fmla="*/ 48 w 240"/>
                <a:gd name="T1" fmla="*/ 48 h 288"/>
                <a:gd name="T2" fmla="*/ 144 w 240"/>
                <a:gd name="T3" fmla="*/ 0 h 288"/>
                <a:gd name="T4" fmla="*/ 192 w 240"/>
                <a:gd name="T5" fmla="*/ 0 h 288"/>
                <a:gd name="T6" fmla="*/ 240 w 240"/>
                <a:gd name="T7" fmla="*/ 48 h 288"/>
                <a:gd name="T8" fmla="*/ 240 w 240"/>
                <a:gd name="T9" fmla="*/ 144 h 288"/>
                <a:gd name="T10" fmla="*/ 144 w 240"/>
                <a:gd name="T11" fmla="*/ 240 h 288"/>
                <a:gd name="T12" fmla="*/ 96 w 240"/>
                <a:gd name="T13" fmla="*/ 288 h 288"/>
                <a:gd name="T14" fmla="*/ 48 w 240"/>
                <a:gd name="T15" fmla="*/ 288 h 288"/>
                <a:gd name="T16" fmla="*/ 48 w 240"/>
                <a:gd name="T17" fmla="*/ 192 h 288"/>
                <a:gd name="T18" fmla="*/ 0 w 240"/>
                <a:gd name="T19" fmla="*/ 48 h 288"/>
                <a:gd name="T20" fmla="*/ 48 w 240"/>
                <a:gd name="T21" fmla="*/ 48 h 2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0"/>
                <a:gd name="T34" fmla="*/ 0 h 288"/>
                <a:gd name="T35" fmla="*/ 240 w 240"/>
                <a:gd name="T36" fmla="*/ 288 h 28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0" h="288">
                  <a:moveTo>
                    <a:pt x="48" y="48"/>
                  </a:moveTo>
                  <a:lnTo>
                    <a:pt x="144" y="0"/>
                  </a:lnTo>
                  <a:lnTo>
                    <a:pt x="192" y="0"/>
                  </a:lnTo>
                  <a:lnTo>
                    <a:pt x="240" y="48"/>
                  </a:lnTo>
                  <a:lnTo>
                    <a:pt x="240" y="144"/>
                  </a:lnTo>
                  <a:lnTo>
                    <a:pt x="144" y="240"/>
                  </a:lnTo>
                  <a:lnTo>
                    <a:pt x="96" y="288"/>
                  </a:lnTo>
                  <a:lnTo>
                    <a:pt x="48" y="288"/>
                  </a:lnTo>
                  <a:lnTo>
                    <a:pt x="48" y="192"/>
                  </a:lnTo>
                  <a:lnTo>
                    <a:pt x="0" y="48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381" name="Freeform 38"/>
            <p:cNvSpPr>
              <a:spLocks noChangeAspect="1"/>
            </p:cNvSpPr>
            <p:nvPr/>
          </p:nvSpPr>
          <p:spPr bwMode="auto">
            <a:xfrm>
              <a:off x="2352" y="2400"/>
              <a:ext cx="240" cy="336"/>
            </a:xfrm>
            <a:custGeom>
              <a:avLst/>
              <a:gdLst>
                <a:gd name="T0" fmla="*/ 0 w 240"/>
                <a:gd name="T1" fmla="*/ 48 h 336"/>
                <a:gd name="T2" fmla="*/ 96 w 240"/>
                <a:gd name="T3" fmla="*/ 0 h 336"/>
                <a:gd name="T4" fmla="*/ 192 w 240"/>
                <a:gd name="T5" fmla="*/ 48 h 336"/>
                <a:gd name="T6" fmla="*/ 240 w 240"/>
                <a:gd name="T7" fmla="*/ 144 h 336"/>
                <a:gd name="T8" fmla="*/ 192 w 240"/>
                <a:gd name="T9" fmla="*/ 288 h 336"/>
                <a:gd name="T10" fmla="*/ 144 w 240"/>
                <a:gd name="T11" fmla="*/ 336 h 336"/>
                <a:gd name="T12" fmla="*/ 96 w 240"/>
                <a:gd name="T13" fmla="*/ 240 h 336"/>
                <a:gd name="T14" fmla="*/ 48 w 240"/>
                <a:gd name="T15" fmla="*/ 144 h 336"/>
                <a:gd name="T16" fmla="*/ 0 w 240"/>
                <a:gd name="T17" fmla="*/ 96 h 336"/>
                <a:gd name="T18" fmla="*/ 0 w 240"/>
                <a:gd name="T19" fmla="*/ 48 h 3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0"/>
                <a:gd name="T31" fmla="*/ 0 h 336"/>
                <a:gd name="T32" fmla="*/ 240 w 240"/>
                <a:gd name="T33" fmla="*/ 336 h 3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0" h="336">
                  <a:moveTo>
                    <a:pt x="0" y="48"/>
                  </a:moveTo>
                  <a:lnTo>
                    <a:pt x="96" y="0"/>
                  </a:lnTo>
                  <a:lnTo>
                    <a:pt x="192" y="48"/>
                  </a:lnTo>
                  <a:lnTo>
                    <a:pt x="240" y="144"/>
                  </a:lnTo>
                  <a:lnTo>
                    <a:pt x="192" y="288"/>
                  </a:lnTo>
                  <a:lnTo>
                    <a:pt x="144" y="336"/>
                  </a:lnTo>
                  <a:lnTo>
                    <a:pt x="96" y="240"/>
                  </a:lnTo>
                  <a:lnTo>
                    <a:pt x="48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5304" name="Group 39"/>
          <p:cNvGrpSpPr>
            <a:grpSpLocks noChangeAspect="1"/>
          </p:cNvGrpSpPr>
          <p:nvPr/>
        </p:nvGrpSpPr>
        <p:grpSpPr bwMode="auto">
          <a:xfrm>
            <a:off x="6335713" y="2349500"/>
            <a:ext cx="2347912" cy="620713"/>
            <a:chOff x="288" y="1632"/>
            <a:chExt cx="2544" cy="672"/>
          </a:xfrm>
        </p:grpSpPr>
        <p:sp>
          <p:nvSpPr>
            <p:cNvPr id="55342" name="Rectangle 40"/>
            <p:cNvSpPr>
              <a:spLocks noChangeAspect="1" noChangeArrowheads="1"/>
            </p:cNvSpPr>
            <p:nvPr/>
          </p:nvSpPr>
          <p:spPr bwMode="auto">
            <a:xfrm>
              <a:off x="288" y="1632"/>
              <a:ext cx="2544" cy="6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grpSp>
          <p:nvGrpSpPr>
            <p:cNvPr id="55343" name="Group 142"/>
            <p:cNvGrpSpPr>
              <a:grpSpLocks noChangeAspect="1"/>
            </p:cNvGrpSpPr>
            <p:nvPr/>
          </p:nvGrpSpPr>
          <p:grpSpPr bwMode="auto">
            <a:xfrm>
              <a:off x="336" y="1680"/>
              <a:ext cx="2449" cy="577"/>
              <a:chOff x="672" y="2300"/>
              <a:chExt cx="1951" cy="460"/>
            </a:xfrm>
          </p:grpSpPr>
          <p:pic>
            <p:nvPicPr>
              <p:cNvPr id="55360" name="Picture 42" descr="lighting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2300"/>
                <a:ext cx="411" cy="45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61" name="Picture 43" descr="lighting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" y="2300"/>
                <a:ext cx="397" cy="45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5362" name="Group 44"/>
              <p:cNvGrpSpPr>
                <a:grpSpLocks noChangeAspect="1"/>
              </p:cNvGrpSpPr>
              <p:nvPr/>
            </p:nvGrpSpPr>
            <p:grpSpPr bwMode="auto">
              <a:xfrm>
                <a:off x="1567" y="2304"/>
                <a:ext cx="1056" cy="456"/>
                <a:chOff x="588" y="3391"/>
                <a:chExt cx="935" cy="404"/>
              </a:xfrm>
            </p:grpSpPr>
            <p:pic>
              <p:nvPicPr>
                <p:cNvPr id="55363" name="Picture 45" descr="woman2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8" y="3391"/>
                  <a:ext cx="450" cy="398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364" name="Picture 46" descr="woman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9" y="3391"/>
                  <a:ext cx="454" cy="404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5344" name="Oval 47"/>
            <p:cNvSpPr>
              <a:spLocks noChangeAspect="1" noChangeArrowheads="1"/>
            </p:cNvSpPr>
            <p:nvPr/>
          </p:nvSpPr>
          <p:spPr bwMode="auto">
            <a:xfrm>
              <a:off x="432" y="1872"/>
              <a:ext cx="144" cy="9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5345" name="Oval 48"/>
            <p:cNvSpPr>
              <a:spLocks noChangeAspect="1" noChangeArrowheads="1"/>
            </p:cNvSpPr>
            <p:nvPr/>
          </p:nvSpPr>
          <p:spPr bwMode="auto">
            <a:xfrm>
              <a:off x="624" y="1872"/>
              <a:ext cx="144" cy="9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5346" name="Oval 49"/>
            <p:cNvSpPr>
              <a:spLocks noChangeAspect="1" noChangeArrowheads="1"/>
            </p:cNvSpPr>
            <p:nvPr/>
          </p:nvSpPr>
          <p:spPr bwMode="auto">
            <a:xfrm>
              <a:off x="1008" y="1872"/>
              <a:ext cx="144" cy="9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5347" name="Oval 50"/>
            <p:cNvSpPr>
              <a:spLocks noChangeAspect="1" noChangeArrowheads="1"/>
            </p:cNvSpPr>
            <p:nvPr/>
          </p:nvSpPr>
          <p:spPr bwMode="auto">
            <a:xfrm>
              <a:off x="1200" y="1872"/>
              <a:ext cx="144" cy="96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5348" name="Oval 51"/>
            <p:cNvSpPr>
              <a:spLocks noChangeAspect="1" noChangeArrowheads="1"/>
            </p:cNvSpPr>
            <p:nvPr/>
          </p:nvSpPr>
          <p:spPr bwMode="auto">
            <a:xfrm>
              <a:off x="1632" y="1968"/>
              <a:ext cx="96" cy="4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5349" name="Oval 52"/>
            <p:cNvSpPr>
              <a:spLocks noChangeAspect="1" noChangeArrowheads="1"/>
            </p:cNvSpPr>
            <p:nvPr/>
          </p:nvSpPr>
          <p:spPr bwMode="auto">
            <a:xfrm>
              <a:off x="1824" y="1968"/>
              <a:ext cx="96" cy="4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5350" name="Oval 53"/>
            <p:cNvSpPr>
              <a:spLocks noChangeAspect="1" noChangeArrowheads="1"/>
            </p:cNvSpPr>
            <p:nvPr/>
          </p:nvSpPr>
          <p:spPr bwMode="auto">
            <a:xfrm>
              <a:off x="2304" y="1968"/>
              <a:ext cx="96" cy="4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5351" name="Oval 54"/>
            <p:cNvSpPr>
              <a:spLocks noChangeAspect="1" noChangeArrowheads="1"/>
            </p:cNvSpPr>
            <p:nvPr/>
          </p:nvSpPr>
          <p:spPr bwMode="auto">
            <a:xfrm>
              <a:off x="2496" y="1968"/>
              <a:ext cx="96" cy="4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5352" name="Freeform 55"/>
            <p:cNvSpPr>
              <a:spLocks noChangeAspect="1"/>
            </p:cNvSpPr>
            <p:nvPr/>
          </p:nvSpPr>
          <p:spPr bwMode="auto">
            <a:xfrm>
              <a:off x="480" y="2112"/>
              <a:ext cx="240" cy="48"/>
            </a:xfrm>
            <a:custGeom>
              <a:avLst/>
              <a:gdLst>
                <a:gd name="T0" fmla="*/ 0 w 240"/>
                <a:gd name="T1" fmla="*/ 0 h 48"/>
                <a:gd name="T2" fmla="*/ 48 w 240"/>
                <a:gd name="T3" fmla="*/ 0 h 48"/>
                <a:gd name="T4" fmla="*/ 192 w 240"/>
                <a:gd name="T5" fmla="*/ 0 h 48"/>
                <a:gd name="T6" fmla="*/ 240 w 240"/>
                <a:gd name="T7" fmla="*/ 0 h 48"/>
                <a:gd name="T8" fmla="*/ 144 w 240"/>
                <a:gd name="T9" fmla="*/ 48 h 48"/>
                <a:gd name="T10" fmla="*/ 48 w 240"/>
                <a:gd name="T11" fmla="*/ 48 h 48"/>
                <a:gd name="T12" fmla="*/ 0 w 240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0"/>
                <a:gd name="T22" fmla="*/ 0 h 48"/>
                <a:gd name="T23" fmla="*/ 240 w 240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0" h="48">
                  <a:moveTo>
                    <a:pt x="0" y="0"/>
                  </a:moveTo>
                  <a:lnTo>
                    <a:pt x="48" y="0"/>
                  </a:lnTo>
                  <a:lnTo>
                    <a:pt x="192" y="0"/>
                  </a:lnTo>
                  <a:lnTo>
                    <a:pt x="240" y="0"/>
                  </a:lnTo>
                  <a:lnTo>
                    <a:pt x="144" y="48"/>
                  </a:lnTo>
                  <a:lnTo>
                    <a:pt x="48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9966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353" name="Rectangle 56"/>
            <p:cNvSpPr>
              <a:spLocks noChangeAspect="1" noChangeArrowheads="1"/>
            </p:cNvSpPr>
            <p:nvPr/>
          </p:nvSpPr>
          <p:spPr bwMode="auto">
            <a:xfrm>
              <a:off x="541" y="1920"/>
              <a:ext cx="96" cy="144"/>
            </a:xfrm>
            <a:prstGeom prst="rect">
              <a:avLst/>
            </a:prstGeom>
            <a:solidFill>
              <a:srgbClr val="3366FF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54" name="Rectangle 57"/>
            <p:cNvSpPr>
              <a:spLocks noChangeAspect="1" noChangeArrowheads="1"/>
            </p:cNvSpPr>
            <p:nvPr/>
          </p:nvSpPr>
          <p:spPr bwMode="auto">
            <a:xfrm>
              <a:off x="1104" y="1920"/>
              <a:ext cx="96" cy="144"/>
            </a:xfrm>
            <a:prstGeom prst="rect">
              <a:avLst/>
            </a:prstGeom>
            <a:solidFill>
              <a:srgbClr val="3366FF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55" name="Rectangle 58"/>
            <p:cNvSpPr>
              <a:spLocks noChangeAspect="1" noChangeArrowheads="1"/>
            </p:cNvSpPr>
            <p:nvPr/>
          </p:nvSpPr>
          <p:spPr bwMode="auto">
            <a:xfrm>
              <a:off x="1728" y="1968"/>
              <a:ext cx="96" cy="144"/>
            </a:xfrm>
            <a:prstGeom prst="rect">
              <a:avLst/>
            </a:prstGeom>
            <a:solidFill>
              <a:srgbClr val="3366FF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56" name="Rectangle 59"/>
            <p:cNvSpPr>
              <a:spLocks noChangeAspect="1" noChangeArrowheads="1"/>
            </p:cNvSpPr>
            <p:nvPr/>
          </p:nvSpPr>
          <p:spPr bwMode="auto">
            <a:xfrm>
              <a:off x="2400" y="1968"/>
              <a:ext cx="96" cy="144"/>
            </a:xfrm>
            <a:prstGeom prst="rect">
              <a:avLst/>
            </a:prstGeom>
            <a:solidFill>
              <a:srgbClr val="3366FF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mtClean="0">
                <a:solidFill>
                  <a:srgbClr val="FFFFFF"/>
                </a:solidFill>
              </a:endParaRPr>
            </a:p>
          </p:txBody>
        </p:sp>
        <p:sp>
          <p:nvSpPr>
            <p:cNvPr id="55357" name="Freeform 60"/>
            <p:cNvSpPr>
              <a:spLocks noChangeAspect="1"/>
            </p:cNvSpPr>
            <p:nvPr/>
          </p:nvSpPr>
          <p:spPr bwMode="auto">
            <a:xfrm>
              <a:off x="1061" y="2093"/>
              <a:ext cx="212" cy="49"/>
            </a:xfrm>
            <a:custGeom>
              <a:avLst/>
              <a:gdLst>
                <a:gd name="T0" fmla="*/ 0 w 212"/>
                <a:gd name="T1" fmla="*/ 40 h 49"/>
                <a:gd name="T2" fmla="*/ 70 w 212"/>
                <a:gd name="T3" fmla="*/ 3 h 49"/>
                <a:gd name="T4" fmla="*/ 187 w 212"/>
                <a:gd name="T5" fmla="*/ 8 h 49"/>
                <a:gd name="T6" fmla="*/ 187 w 212"/>
                <a:gd name="T7" fmla="*/ 46 h 49"/>
                <a:gd name="T8" fmla="*/ 0 w 212"/>
                <a:gd name="T9" fmla="*/ 4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49"/>
                <a:gd name="T17" fmla="*/ 212 w 21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49">
                  <a:moveTo>
                    <a:pt x="0" y="40"/>
                  </a:moveTo>
                  <a:cubicBezTo>
                    <a:pt x="24" y="24"/>
                    <a:pt x="43" y="11"/>
                    <a:pt x="70" y="3"/>
                  </a:cubicBezTo>
                  <a:cubicBezTo>
                    <a:pt x="109" y="5"/>
                    <a:pt x="149" y="0"/>
                    <a:pt x="187" y="8"/>
                  </a:cubicBezTo>
                  <a:cubicBezTo>
                    <a:pt x="190" y="9"/>
                    <a:pt x="212" y="45"/>
                    <a:pt x="187" y="46"/>
                  </a:cubicBezTo>
                  <a:cubicBezTo>
                    <a:pt x="125" y="49"/>
                    <a:pt x="62" y="42"/>
                    <a:pt x="0" y="40"/>
                  </a:cubicBezTo>
                  <a:close/>
                </a:path>
              </a:pathLst>
            </a:custGeom>
            <a:solidFill>
              <a:srgbClr val="339966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358" name="Freeform 61"/>
            <p:cNvSpPr>
              <a:spLocks noChangeAspect="1"/>
            </p:cNvSpPr>
            <p:nvPr/>
          </p:nvSpPr>
          <p:spPr bwMode="auto">
            <a:xfrm>
              <a:off x="1655" y="2112"/>
              <a:ext cx="234" cy="71"/>
            </a:xfrm>
            <a:custGeom>
              <a:avLst/>
              <a:gdLst>
                <a:gd name="T0" fmla="*/ 25 w 234"/>
                <a:gd name="T1" fmla="*/ 27 h 71"/>
                <a:gd name="T2" fmla="*/ 222 w 234"/>
                <a:gd name="T3" fmla="*/ 27 h 71"/>
                <a:gd name="T4" fmla="*/ 217 w 234"/>
                <a:gd name="T5" fmla="*/ 64 h 71"/>
                <a:gd name="T6" fmla="*/ 190 w 234"/>
                <a:gd name="T7" fmla="*/ 69 h 71"/>
                <a:gd name="T8" fmla="*/ 9 w 234"/>
                <a:gd name="T9" fmla="*/ 53 h 71"/>
                <a:gd name="T10" fmla="*/ 4 w 234"/>
                <a:gd name="T11" fmla="*/ 32 h 71"/>
                <a:gd name="T12" fmla="*/ 25 w 234"/>
                <a:gd name="T13" fmla="*/ 27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4"/>
                <a:gd name="T22" fmla="*/ 0 h 71"/>
                <a:gd name="T23" fmla="*/ 234 w 234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4" h="71">
                  <a:moveTo>
                    <a:pt x="25" y="27"/>
                  </a:moveTo>
                  <a:cubicBezTo>
                    <a:pt x="93" y="15"/>
                    <a:pt x="150" y="0"/>
                    <a:pt x="222" y="27"/>
                  </a:cubicBezTo>
                  <a:cubicBezTo>
                    <a:pt x="234" y="31"/>
                    <a:pt x="225" y="54"/>
                    <a:pt x="217" y="64"/>
                  </a:cubicBezTo>
                  <a:cubicBezTo>
                    <a:pt x="211" y="71"/>
                    <a:pt x="199" y="67"/>
                    <a:pt x="190" y="69"/>
                  </a:cubicBezTo>
                  <a:cubicBezTo>
                    <a:pt x="130" y="64"/>
                    <a:pt x="68" y="65"/>
                    <a:pt x="9" y="53"/>
                  </a:cubicBezTo>
                  <a:cubicBezTo>
                    <a:pt x="2" y="52"/>
                    <a:pt x="0" y="38"/>
                    <a:pt x="4" y="32"/>
                  </a:cubicBezTo>
                  <a:cubicBezTo>
                    <a:pt x="8" y="26"/>
                    <a:pt x="18" y="29"/>
                    <a:pt x="25" y="27"/>
                  </a:cubicBezTo>
                  <a:close/>
                </a:path>
              </a:pathLst>
            </a:custGeom>
            <a:solidFill>
              <a:srgbClr val="339966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359" name="Freeform 62"/>
            <p:cNvSpPr>
              <a:spLocks noChangeAspect="1"/>
            </p:cNvSpPr>
            <p:nvPr/>
          </p:nvSpPr>
          <p:spPr bwMode="auto">
            <a:xfrm>
              <a:off x="2327" y="2112"/>
              <a:ext cx="217" cy="85"/>
            </a:xfrm>
            <a:custGeom>
              <a:avLst/>
              <a:gdLst>
                <a:gd name="T0" fmla="*/ 11 w 217"/>
                <a:gd name="T1" fmla="*/ 30 h 85"/>
                <a:gd name="T2" fmla="*/ 192 w 217"/>
                <a:gd name="T3" fmla="*/ 14 h 85"/>
                <a:gd name="T4" fmla="*/ 198 w 217"/>
                <a:gd name="T5" fmla="*/ 73 h 85"/>
                <a:gd name="T6" fmla="*/ 0 w 217"/>
                <a:gd name="T7" fmla="*/ 57 h 85"/>
                <a:gd name="T8" fmla="*/ 11 w 217"/>
                <a:gd name="T9" fmla="*/ 3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85"/>
                <a:gd name="T17" fmla="*/ 217 w 217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85">
                  <a:moveTo>
                    <a:pt x="11" y="30"/>
                  </a:moveTo>
                  <a:cubicBezTo>
                    <a:pt x="93" y="0"/>
                    <a:pt x="72" y="9"/>
                    <a:pt x="192" y="14"/>
                  </a:cubicBezTo>
                  <a:cubicBezTo>
                    <a:pt x="211" y="20"/>
                    <a:pt x="217" y="69"/>
                    <a:pt x="198" y="73"/>
                  </a:cubicBezTo>
                  <a:cubicBezTo>
                    <a:pt x="133" y="85"/>
                    <a:pt x="66" y="62"/>
                    <a:pt x="0" y="57"/>
                  </a:cubicBezTo>
                  <a:cubicBezTo>
                    <a:pt x="12" y="15"/>
                    <a:pt x="11" y="6"/>
                    <a:pt x="11" y="30"/>
                  </a:cubicBezTo>
                  <a:close/>
                </a:path>
              </a:pathLst>
            </a:custGeom>
            <a:solidFill>
              <a:srgbClr val="339966">
                <a:alpha val="3019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5305" name="Line 63"/>
          <p:cNvSpPr>
            <a:spLocks noChangeShapeType="1"/>
          </p:cNvSpPr>
          <p:nvPr/>
        </p:nvSpPr>
        <p:spPr bwMode="auto">
          <a:xfrm>
            <a:off x="7704138" y="1628775"/>
            <a:ext cx="1587" cy="26511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5306" name="Text Box 64"/>
          <p:cNvSpPr txBox="1">
            <a:spLocks noChangeArrowheads="1"/>
          </p:cNvSpPr>
          <p:nvPr/>
        </p:nvSpPr>
        <p:spPr bwMode="auto">
          <a:xfrm>
            <a:off x="7199313" y="1176338"/>
            <a:ext cx="11525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More</a:t>
            </a:r>
          </a:p>
        </p:txBody>
      </p:sp>
      <p:sp>
        <p:nvSpPr>
          <p:cNvPr id="55307" name="Text Box 65"/>
          <p:cNvSpPr txBox="1">
            <a:spLocks noChangeArrowheads="1"/>
          </p:cNvSpPr>
          <p:nvPr/>
        </p:nvSpPr>
        <p:spPr bwMode="auto">
          <a:xfrm>
            <a:off x="1438275" y="1233488"/>
            <a:ext cx="11525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Less</a:t>
            </a:r>
          </a:p>
        </p:txBody>
      </p:sp>
      <p:grpSp>
        <p:nvGrpSpPr>
          <p:cNvPr id="9" name="Group 67"/>
          <p:cNvGrpSpPr>
            <a:grpSpLocks noChangeAspect="1"/>
          </p:cNvGrpSpPr>
          <p:nvPr/>
        </p:nvGrpSpPr>
        <p:grpSpPr bwMode="auto">
          <a:xfrm>
            <a:off x="3671888" y="2338388"/>
            <a:ext cx="2025650" cy="2317750"/>
            <a:chOff x="1632" y="1632"/>
            <a:chExt cx="2448" cy="2592"/>
          </a:xfrm>
        </p:grpSpPr>
        <p:grpSp>
          <p:nvGrpSpPr>
            <p:cNvPr id="55329" name="Group 68"/>
            <p:cNvGrpSpPr>
              <a:grpSpLocks noChangeAspect="1"/>
            </p:cNvGrpSpPr>
            <p:nvPr/>
          </p:nvGrpSpPr>
          <p:grpSpPr bwMode="auto">
            <a:xfrm>
              <a:off x="1632" y="1632"/>
              <a:ext cx="2448" cy="816"/>
              <a:chOff x="528" y="1632"/>
              <a:chExt cx="2592" cy="864"/>
            </a:xfrm>
          </p:grpSpPr>
          <p:sp>
            <p:nvSpPr>
              <p:cNvPr id="55339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528" y="1632"/>
                <a:ext cx="2592" cy="864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5340" name="Picture 70" descr="face1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1680"/>
                <a:ext cx="1200" cy="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41" name="Picture 71" descr="face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1680"/>
                <a:ext cx="1200" cy="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5330" name="Group 72"/>
            <p:cNvGrpSpPr>
              <a:grpSpLocks noChangeAspect="1"/>
            </p:cNvGrpSpPr>
            <p:nvPr/>
          </p:nvGrpSpPr>
          <p:grpSpPr bwMode="auto">
            <a:xfrm>
              <a:off x="1728" y="3408"/>
              <a:ext cx="2304" cy="816"/>
              <a:chOff x="672" y="3408"/>
              <a:chExt cx="2400" cy="864"/>
            </a:xfrm>
          </p:grpSpPr>
          <p:sp>
            <p:nvSpPr>
              <p:cNvPr id="55336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672" y="3408"/>
                <a:ext cx="2400" cy="864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5337" name="Picture 74" descr="side%20view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460"/>
                <a:ext cx="1152" cy="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8" name="Picture 75" descr="Car_Side_Large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444"/>
                <a:ext cx="1040" cy="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5331" name="Group 76"/>
            <p:cNvGrpSpPr>
              <a:grpSpLocks noChangeAspect="1"/>
            </p:cNvGrpSpPr>
            <p:nvPr/>
          </p:nvGrpSpPr>
          <p:grpSpPr bwMode="auto">
            <a:xfrm>
              <a:off x="1776" y="2496"/>
              <a:ext cx="2112" cy="854"/>
              <a:chOff x="720" y="2496"/>
              <a:chExt cx="2256" cy="912"/>
            </a:xfrm>
          </p:grpSpPr>
          <p:sp>
            <p:nvSpPr>
              <p:cNvPr id="55332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720" y="2496"/>
                <a:ext cx="2256" cy="912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5333" name="Picture 78" descr="koala-leaf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544"/>
                <a:ext cx="696" cy="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4" name="Picture 79" descr="koala-australia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2544"/>
                <a:ext cx="660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5" name="Picture 80" descr="koala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" y="2544"/>
                <a:ext cx="575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2" name="Line 81"/>
          <p:cNvSpPr>
            <a:spLocks noChangeShapeType="1"/>
          </p:cNvSpPr>
          <p:nvPr/>
        </p:nvSpPr>
        <p:spPr bwMode="auto">
          <a:xfrm>
            <a:off x="4652963" y="1628775"/>
            <a:ext cx="0" cy="26511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755650" y="1665288"/>
            <a:ext cx="2381250" cy="2935287"/>
            <a:chOff x="113" y="1389"/>
            <a:chExt cx="1863" cy="2125"/>
          </a:xfrm>
        </p:grpSpPr>
        <p:sp>
          <p:nvSpPr>
            <p:cNvPr id="55315" name="Line 83"/>
            <p:cNvSpPr>
              <a:spLocks noChangeAspect="1" noChangeShapeType="1"/>
            </p:cNvSpPr>
            <p:nvPr/>
          </p:nvSpPr>
          <p:spPr bwMode="auto">
            <a:xfrm>
              <a:off x="1028" y="1389"/>
              <a:ext cx="1" cy="19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55316" name="Group 84"/>
            <p:cNvGrpSpPr>
              <a:grpSpLocks/>
            </p:cNvGrpSpPr>
            <p:nvPr/>
          </p:nvGrpSpPr>
          <p:grpSpPr bwMode="auto">
            <a:xfrm>
              <a:off x="113" y="1820"/>
              <a:ext cx="1863" cy="1694"/>
              <a:chOff x="113" y="1615"/>
              <a:chExt cx="1863" cy="1694"/>
            </a:xfrm>
          </p:grpSpPr>
          <p:pic>
            <p:nvPicPr>
              <p:cNvPr id="55317" name="Picture 85" descr="koala-australia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" y="2123"/>
                <a:ext cx="436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8" name="Picture 86" descr="face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" y="2191"/>
                <a:ext cx="801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9" name="Picture 87" descr="face2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717"/>
                <a:ext cx="801" cy="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0" name="Picture 88" descr="side%20view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" y="2766"/>
                <a:ext cx="780" cy="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1" name="Picture 89" descr="koala-leaf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3" y="1751"/>
                <a:ext cx="459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2" name="Picture 90" descr="carlondon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5" y="2632"/>
                <a:ext cx="881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3" name="Picture 91" descr="personkoala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1615"/>
                <a:ext cx="665" cy="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4" name="Picture 92" descr="MVO%20Parking%20Lot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" y="2699"/>
                <a:ext cx="813" cy="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5" name="Picture 93" descr="jetta0001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2225"/>
                <a:ext cx="948" cy="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6" name="Picture 94" descr="koalashu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" y="1649"/>
                <a:ext cx="734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7" name="Picture 95" descr="Car_Side_Large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5" y="2361"/>
                <a:ext cx="705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28" name="Picture 96" descr="koala3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" y="2632"/>
                <a:ext cx="380" cy="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11" name="TextBox 96"/>
          <p:cNvSpPr txBox="1">
            <a:spLocks noChangeArrowheads="1"/>
          </p:cNvSpPr>
          <p:nvPr/>
        </p:nvSpPr>
        <p:spPr bwMode="auto">
          <a:xfrm rot="2074616">
            <a:off x="6764338" y="5553075"/>
            <a:ext cx="2387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Cropped to object, parts and classes labeled</a:t>
            </a:r>
          </a:p>
        </p:txBody>
      </p:sp>
      <p:sp>
        <p:nvSpPr>
          <p:cNvPr id="199" name="TextBox 97"/>
          <p:cNvSpPr txBox="1">
            <a:spLocks noChangeArrowheads="1"/>
          </p:cNvSpPr>
          <p:nvPr/>
        </p:nvSpPr>
        <p:spPr bwMode="auto">
          <a:xfrm rot="2100000">
            <a:off x="4075113" y="5592763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Classes labeled, some clutter</a:t>
            </a:r>
          </a:p>
        </p:txBody>
      </p:sp>
      <p:sp>
        <p:nvSpPr>
          <p:cNvPr id="200" name="TextBox 98"/>
          <p:cNvSpPr txBox="1">
            <a:spLocks noChangeArrowheads="1"/>
          </p:cNvSpPr>
          <p:nvPr/>
        </p:nvSpPr>
        <p:spPr bwMode="auto">
          <a:xfrm rot="2100000">
            <a:off x="1077913" y="5475288"/>
            <a:ext cx="1976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Unlabeled, multiple objects</a:t>
            </a:r>
          </a:p>
        </p:txBody>
      </p:sp>
      <p:sp>
        <p:nvSpPr>
          <p:cNvPr id="55314" name="Line 202"/>
          <p:cNvSpPr>
            <a:spLocks noChangeShapeType="1"/>
          </p:cNvSpPr>
          <p:nvPr/>
        </p:nvSpPr>
        <p:spPr bwMode="auto">
          <a:xfrm>
            <a:off x="719138" y="1773238"/>
            <a:ext cx="7956550" cy="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38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6" grpId="0" animBg="1"/>
      <p:bldP spid="182" grpId="0" animBg="1"/>
      <p:bldP spid="199" grpId="0"/>
      <p:bldP spid="2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works most reliably today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685800"/>
          </a:xfrm>
        </p:spPr>
        <p:txBody>
          <a:bodyPr/>
          <a:lstStyle/>
          <a:p>
            <a:pPr eaLnBrk="1" hangingPunct="1"/>
            <a:r>
              <a:rPr lang="en-US" smtClean="0"/>
              <a:t>Reading license plates, zip codes, checks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3810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56325" name="TextBox 4"/>
          <p:cNvSpPr txBox="1">
            <a:spLocks noChangeArrowheads="1"/>
          </p:cNvSpPr>
          <p:nvPr/>
        </p:nvSpPr>
        <p:spPr bwMode="auto">
          <a:xfrm>
            <a:off x="7239000" y="6553200"/>
            <a:ext cx="2667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Source: Lana Lazebnik</a:t>
            </a:r>
          </a:p>
        </p:txBody>
      </p:sp>
    </p:spTree>
    <p:extLst>
      <p:ext uri="{BB962C8B-B14F-4D97-AF65-F5344CB8AC3E}">
        <p14:creationId xmlns:p14="http://schemas.microsoft.com/office/powerpoint/2010/main" val="31879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152400" y="0"/>
            <a:ext cx="567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Verification: is that a lamp?</a:t>
            </a:r>
          </a:p>
        </p:txBody>
      </p:sp>
      <p:pic>
        <p:nvPicPr>
          <p:cNvPr id="28675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Oval 3"/>
          <p:cNvSpPr>
            <a:spLocks noChangeArrowheads="1"/>
          </p:cNvSpPr>
          <p:nvPr/>
        </p:nvSpPr>
        <p:spPr bwMode="auto">
          <a:xfrm>
            <a:off x="5867400" y="4038600"/>
            <a:ext cx="1447800" cy="259080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75237" y="6550025"/>
            <a:ext cx="406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Source: Fei-Fei Li, Rob Fergus, Antonio Torralba.</a:t>
            </a:r>
          </a:p>
        </p:txBody>
      </p:sp>
    </p:spTree>
    <p:extLst>
      <p:ext uri="{BB962C8B-B14F-4D97-AF65-F5344CB8AC3E}">
        <p14:creationId xmlns:p14="http://schemas.microsoft.com/office/powerpoint/2010/main" val="287022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works most reliably today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Reading license plates, zip codes, checks</a:t>
            </a:r>
          </a:p>
          <a:p>
            <a:pPr eaLnBrk="1" hangingPunct="1"/>
            <a:r>
              <a:rPr lang="en-US" smtClean="0"/>
              <a:t>Fingerprint recognition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0"/>
            <a:ext cx="4343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7239000" y="6553200"/>
            <a:ext cx="2667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Source: Lana Lazebnik</a:t>
            </a:r>
          </a:p>
        </p:txBody>
      </p:sp>
    </p:spTree>
    <p:extLst>
      <p:ext uri="{BB962C8B-B14F-4D97-AF65-F5344CB8AC3E}">
        <p14:creationId xmlns:p14="http://schemas.microsoft.com/office/powerpoint/2010/main" val="28196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works most reliably today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Reading license plates, zip codes, checks</a:t>
            </a:r>
          </a:p>
          <a:p>
            <a:pPr eaLnBrk="1" hangingPunct="1"/>
            <a:r>
              <a:rPr lang="en-US" smtClean="0"/>
              <a:t>Fingerprint recognition</a:t>
            </a:r>
          </a:p>
          <a:p>
            <a:pPr eaLnBrk="1" hangingPunct="1"/>
            <a:r>
              <a:rPr lang="en-US" smtClean="0"/>
              <a:t>Face detection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62400"/>
            <a:ext cx="47339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5048" b="8725"/>
          <a:stretch>
            <a:fillRect/>
          </a:stretch>
        </p:blipFill>
        <p:spPr bwMode="auto">
          <a:xfrm>
            <a:off x="381000" y="3429000"/>
            <a:ext cx="35972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7239000" y="6553200"/>
            <a:ext cx="2667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Source: Lana Lazebnik</a:t>
            </a:r>
          </a:p>
        </p:txBody>
      </p:sp>
    </p:spTree>
    <p:extLst>
      <p:ext uri="{BB962C8B-B14F-4D97-AF65-F5344CB8AC3E}">
        <p14:creationId xmlns:p14="http://schemas.microsoft.com/office/powerpoint/2010/main" val="120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works most reliably today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Reading license plates, zip codes, checks</a:t>
            </a:r>
          </a:p>
          <a:p>
            <a:pPr eaLnBrk="1" hangingPunct="1"/>
            <a:r>
              <a:rPr lang="en-US" smtClean="0"/>
              <a:t>Fingerprint recognition</a:t>
            </a:r>
          </a:p>
          <a:p>
            <a:pPr eaLnBrk="1" hangingPunct="1"/>
            <a:r>
              <a:rPr lang="en-US" smtClean="0"/>
              <a:t>Face detection</a:t>
            </a:r>
          </a:p>
          <a:p>
            <a:pPr eaLnBrk="1" hangingPunct="1"/>
            <a:r>
              <a:rPr lang="en-US" smtClean="0"/>
              <a:t>Recognition of flat textured objects (CD covers, book covers, etc.)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67200"/>
            <a:ext cx="32400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7239000" y="6553200"/>
            <a:ext cx="2667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Source: Lana Lazebnik</a:t>
            </a:r>
          </a:p>
        </p:txBody>
      </p:sp>
    </p:spTree>
    <p:extLst>
      <p:ext uri="{BB962C8B-B14F-4D97-AF65-F5344CB8AC3E}">
        <p14:creationId xmlns:p14="http://schemas.microsoft.com/office/powerpoint/2010/main" val="247803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24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representation choice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First%20Bought%20Car%20Fro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7328" y="2541587"/>
            <a:ext cx="3816350" cy="2384425"/>
          </a:xfrm>
          <a:prstGeom prst="rect">
            <a:avLst/>
          </a:prstGeom>
          <a:noFill/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16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7552228" y="2606675"/>
            <a:ext cx="731838" cy="74136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872653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361478" y="3455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7920528" y="3989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6015528" y="26177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6701328" y="36083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625128" y="26939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5405928" y="2541587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8163416" y="3432175"/>
            <a:ext cx="731837" cy="742950"/>
          </a:xfrm>
          <a:prstGeom prst="ellipse">
            <a:avLst/>
          </a:prstGeom>
          <a:noFill/>
          <a:ln w="25416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720253" y="4003675"/>
            <a:ext cx="730250" cy="742950"/>
          </a:xfrm>
          <a:prstGeom prst="ellipse">
            <a:avLst/>
          </a:prstGeom>
          <a:noFill/>
          <a:ln w="25416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7699" y="2124867"/>
            <a:ext cx="1624313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80" y="2124867"/>
            <a:ext cx="1722756" cy="32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03007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Window-based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90610" y="5661248"/>
            <a:ext cx="382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Part-based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33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</a:p>
        </p:txBody>
      </p:sp>
      <p:sp>
        <p:nvSpPr>
          <p:cNvPr id="36867" name="Content Placeholder 7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400" dirty="0" smtClean="0"/>
              <a:t>Given a collection of </a:t>
            </a:r>
            <a:r>
              <a:rPr lang="en-US" sz="2400" i="1" dirty="0" smtClean="0"/>
              <a:t>labeled</a:t>
            </a:r>
            <a:r>
              <a:rPr lang="en-US" sz="2400" dirty="0" smtClean="0"/>
              <a:t> examples, come up with a function that will predict the labels of new examples.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How good is some function we come up with to do the classification?  </a:t>
            </a:r>
          </a:p>
          <a:p>
            <a:r>
              <a:rPr lang="en-US" sz="2400" dirty="0" smtClean="0"/>
              <a:t>Depends on</a:t>
            </a:r>
          </a:p>
          <a:p>
            <a:pPr lvl="1"/>
            <a:r>
              <a:rPr lang="en-US" sz="2000" dirty="0" smtClean="0"/>
              <a:t>Mistakes made</a:t>
            </a:r>
          </a:p>
          <a:p>
            <a:pPr lvl="1"/>
            <a:r>
              <a:rPr lang="en-US" sz="2000" dirty="0" smtClean="0"/>
              <a:t>Cost associated with the mistakes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/>
          <a:srcRect l="26962" t="54085" r="71376" b="43875"/>
          <a:stretch>
            <a:fillRect/>
          </a:stretch>
        </p:blipFill>
        <p:spPr bwMode="auto">
          <a:xfrm>
            <a:off x="5688013" y="2798763"/>
            <a:ext cx="863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/>
          <a:srcRect l="29913" t="51930" r="64766" b="43985"/>
          <a:stretch>
            <a:fillRect/>
          </a:stretch>
        </p:blipFill>
        <p:spPr bwMode="auto">
          <a:xfrm>
            <a:off x="2303463" y="2438400"/>
            <a:ext cx="23034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366838" y="2546350"/>
            <a:ext cx="11874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“four”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“nine”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5976938" y="3446463"/>
            <a:ext cx="503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133600" y="3906838"/>
            <a:ext cx="2736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Training examples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5364163" y="3878263"/>
            <a:ext cx="21240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Novel input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94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36872" grpId="0"/>
      <p:bldP spid="36873" grpId="0"/>
      <p:bldP spid="3687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</a:p>
        </p:txBody>
      </p:sp>
      <p:sp>
        <p:nvSpPr>
          <p:cNvPr id="36867" name="Content Placeholder 7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400" dirty="0" smtClean="0"/>
              <a:t>Given a collection of </a:t>
            </a:r>
            <a:r>
              <a:rPr lang="en-US" sz="2400" i="1" dirty="0" smtClean="0"/>
              <a:t>labeled</a:t>
            </a:r>
            <a:r>
              <a:rPr lang="en-US" sz="2400" dirty="0" smtClean="0"/>
              <a:t> examples, come up with a function that will predict the labels of new examples.</a:t>
            </a:r>
          </a:p>
          <a:p>
            <a:endParaRPr lang="en-US" sz="2400" dirty="0" smtClean="0"/>
          </a:p>
          <a:p>
            <a:r>
              <a:rPr lang="en-US" sz="2400" dirty="0" smtClean="0"/>
              <a:t>Consider the two-class (binary) decision problem</a:t>
            </a:r>
          </a:p>
          <a:p>
            <a:pPr lvl="1"/>
            <a:r>
              <a:rPr lang="en-US" sz="2000" dirty="0" smtClean="0"/>
              <a:t>L(4→9): Loss of classifying a 4 as a 9</a:t>
            </a:r>
          </a:p>
          <a:p>
            <a:pPr lvl="1"/>
            <a:r>
              <a:rPr lang="en-US" sz="2000" dirty="0" smtClean="0"/>
              <a:t>L(9→4): Loss of classifying a 9 as a 4</a:t>
            </a:r>
          </a:p>
          <a:p>
            <a:pPr lvl="1"/>
            <a:endParaRPr lang="en-US" sz="2000" dirty="0" smtClean="0"/>
          </a:p>
          <a:p>
            <a:r>
              <a:rPr lang="en-US" sz="2400" b="1" dirty="0" smtClean="0"/>
              <a:t>Risk</a:t>
            </a:r>
            <a:r>
              <a:rPr lang="en-US" sz="2400" dirty="0" smtClean="0"/>
              <a:t> of a classifier </a:t>
            </a:r>
            <a:r>
              <a:rPr lang="en-US" sz="2400" i="1" dirty="0" smtClean="0"/>
              <a:t>s</a:t>
            </a:r>
            <a:r>
              <a:rPr lang="en-US" sz="2400" dirty="0" smtClean="0"/>
              <a:t> is expected loss: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We want to choose a classifier so as to minimize this total risk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27853" y="4616450"/>
          <a:ext cx="891614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49" name="Equation" r:id="rId4" imgW="3936960" imgH="215640" progId="Equation.3">
                  <p:embed/>
                </p:oleObj>
              </mc:Choice>
              <mc:Fallback>
                <p:oleObj name="Equation" r:id="rId4" imgW="3936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53" y="4616450"/>
                        <a:ext cx="891614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722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43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 l="29913" t="51930" r="64766" b="46054"/>
          <a:stretch>
            <a:fillRect/>
          </a:stretch>
        </p:blipFill>
        <p:spPr bwMode="auto">
          <a:xfrm>
            <a:off x="471471" y="2125653"/>
            <a:ext cx="2303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 l="29913" t="53945" r="64766" b="43985"/>
          <a:stretch>
            <a:fillRect/>
          </a:stretch>
        </p:blipFill>
        <p:spPr bwMode="auto">
          <a:xfrm>
            <a:off x="2681271" y="2078026"/>
            <a:ext cx="2303462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77934" y="3315259"/>
            <a:ext cx="2884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Feature value </a:t>
            </a:r>
            <a:r>
              <a:rPr lang="en-US" sz="2200" b="1" dirty="0" smtClean="0">
                <a:solidFill>
                  <a:srgbClr val="000000"/>
                </a:solidFill>
              </a:rPr>
              <a:t>x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9518" y="2990844"/>
            <a:ext cx="4819716" cy="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77141" y="2332817"/>
            <a:ext cx="2117754" cy="158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4364" y="1274733"/>
            <a:ext cx="3257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Optimal classifier will minimize total risk.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At decision boundary, either choice of label yields same expected loss.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031" y="4159260"/>
            <a:ext cx="9164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If we choose class “four” at boundary, expected loss is: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If we choose class “nine” at boundary, expected loss is: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823915" y="4613273"/>
          <a:ext cx="6824662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080" name="Equation" r:id="rId4" imgW="3238200" imgH="431640" progId="Equation.3">
                  <p:embed/>
                </p:oleObj>
              </mc:Choice>
              <mc:Fallback>
                <p:oleObj name="Equation" r:id="rId4" imgW="3238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5" y="4613273"/>
                        <a:ext cx="6824662" cy="909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Object 3"/>
          <p:cNvGraphicFramePr>
            <a:graphicFrameLocks noChangeAspect="1"/>
          </p:cNvGraphicFramePr>
          <p:nvPr/>
        </p:nvGraphicFramePr>
        <p:xfrm>
          <a:off x="800096" y="6103980"/>
          <a:ext cx="34798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081" name="Equation" r:id="rId6" imgW="1650960" imgH="203040" progId="Equation.3">
                  <p:embed/>
                </p:oleObj>
              </mc:Choice>
              <mc:Fallback>
                <p:oleObj name="Equation" r:id="rId6" imgW="1650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096" y="6103980"/>
                        <a:ext cx="34798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74648" y="5035572"/>
            <a:ext cx="3541761" cy="511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5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43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 l="29913" t="51930" r="64766" b="46054"/>
          <a:stretch>
            <a:fillRect/>
          </a:stretch>
        </p:blipFill>
        <p:spPr bwMode="auto">
          <a:xfrm>
            <a:off x="471471" y="2125653"/>
            <a:ext cx="2303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 l="29913" t="53945" r="64766" b="43985"/>
          <a:stretch>
            <a:fillRect/>
          </a:stretch>
        </p:blipFill>
        <p:spPr bwMode="auto">
          <a:xfrm>
            <a:off x="2681271" y="2078026"/>
            <a:ext cx="2303462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77934" y="3315259"/>
            <a:ext cx="2884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Feature value </a:t>
            </a:r>
            <a:r>
              <a:rPr lang="en-US" sz="2200" b="1" dirty="0" smtClean="0">
                <a:solidFill>
                  <a:srgbClr val="000000"/>
                </a:solidFill>
              </a:rPr>
              <a:t>x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9518" y="2990844"/>
            <a:ext cx="4819716" cy="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77141" y="2332817"/>
            <a:ext cx="2117754" cy="158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4364" y="1274733"/>
            <a:ext cx="3257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Optimal classifier will minimize total risk.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At decision boundary, either choice of label yields same expected loss.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031" y="4159260"/>
            <a:ext cx="82519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So, best decision boundary is at point</a:t>
            </a:r>
            <a:r>
              <a:rPr lang="en-US" sz="2400" b="1" dirty="0" smtClean="0">
                <a:solidFill>
                  <a:srgbClr val="000000"/>
                </a:solidFill>
              </a:rPr>
              <a:t> x </a:t>
            </a:r>
            <a:r>
              <a:rPr lang="en-US" sz="2400" dirty="0" smtClean="0">
                <a:solidFill>
                  <a:srgbClr val="000000"/>
                </a:solidFill>
              </a:rPr>
              <a:t>where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To classify a new point, choose class with lowest expected loss; i.e., choose “four” if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57263" y="4706955"/>
          <a:ext cx="655637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104" name="Equation" r:id="rId5" imgW="3111480" imgH="203040" progId="Equation.3">
                  <p:embed/>
                </p:oleObj>
              </mc:Choice>
              <mc:Fallback>
                <p:oleObj name="Equation" r:id="rId5" imgW="3111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4706955"/>
                        <a:ext cx="6556375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84187" y="6057936"/>
          <a:ext cx="5504220" cy="503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105" name="Equation" r:id="rId7" imgW="2222280" imgH="203040" progId="Equation.3">
                  <p:embed/>
                </p:oleObj>
              </mc:Choice>
              <mc:Fallback>
                <p:oleObj name="Equation" r:id="rId7" imgW="222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187" y="6057936"/>
                        <a:ext cx="5504220" cy="5032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975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43"/>
            <a:ext cx="8229600" cy="1143000"/>
          </a:xfrm>
        </p:spPr>
        <p:txBody>
          <a:bodyPr/>
          <a:lstStyle/>
          <a:p>
            <a:r>
              <a:rPr lang="en-US" dirty="0" smtClean="0"/>
              <a:t>Supervised classification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77934" y="3315259"/>
            <a:ext cx="2884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Feature value </a:t>
            </a:r>
            <a:r>
              <a:rPr lang="en-US" sz="2200" b="1" dirty="0" smtClean="0">
                <a:solidFill>
                  <a:srgbClr val="000000"/>
                </a:solidFill>
              </a:rPr>
              <a:t>x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9518" y="2990844"/>
            <a:ext cx="4819716" cy="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4364" y="1274733"/>
            <a:ext cx="3257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Optimal classifier will minimize total risk.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At decision boundary, either choice of label yields same expected loss.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031" y="4159260"/>
            <a:ext cx="82519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So, best decision boundary is at point</a:t>
            </a:r>
            <a:r>
              <a:rPr lang="en-US" sz="2400" b="1" dirty="0" smtClean="0">
                <a:solidFill>
                  <a:srgbClr val="000000"/>
                </a:solidFill>
              </a:rPr>
              <a:t> x </a:t>
            </a:r>
            <a:r>
              <a:rPr lang="en-US" sz="2400" dirty="0" smtClean="0">
                <a:solidFill>
                  <a:srgbClr val="000000"/>
                </a:solidFill>
              </a:rPr>
              <a:t>where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To classify a new point, choose class with lowest expected loss; i.e., choose “four” if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57263" y="4706955"/>
          <a:ext cx="655637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128" name="Equation" r:id="rId4" imgW="3111480" imgH="203040" progId="Equation.3">
                  <p:embed/>
                </p:oleObj>
              </mc:Choice>
              <mc:Fallback>
                <p:oleObj name="Equation" r:id="rId4" imgW="3111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4706955"/>
                        <a:ext cx="6556375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84187" y="6057936"/>
          <a:ext cx="5504220" cy="503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129" name="Equation" r:id="rId6" imgW="2222280" imgH="203040" progId="Equation.3">
                  <p:embed/>
                </p:oleObj>
              </mc:Choice>
              <mc:Fallback>
                <p:oleObj name="Equation" r:id="rId6" imgW="222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187" y="6057936"/>
                        <a:ext cx="5504220" cy="5032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774648" y="5984910"/>
            <a:ext cx="1314468" cy="6207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863" y="6423066"/>
            <a:ext cx="562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How to evaluate these probabilities?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95688" y="5984910"/>
            <a:ext cx="1314468" cy="6207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V="1">
            <a:off x="409517" y="654012"/>
            <a:ext cx="45719" cy="23209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2368507" y="1857346"/>
            <a:ext cx="107950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541304" y="1493811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P(4 | </a:t>
            </a:r>
            <a:r>
              <a:rPr lang="en-US" sz="2000" b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3768714" y="1495344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P(9 </a:t>
            </a:r>
            <a:r>
              <a:rPr lang="en-US" sz="2000" dirty="0">
                <a:solidFill>
                  <a:srgbClr val="000000"/>
                </a:solidFill>
              </a:rPr>
              <a:t>| </a:t>
            </a:r>
            <a:r>
              <a:rPr lang="en-US" sz="2000" b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1577141" y="2332817"/>
            <a:ext cx="2117754" cy="1587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875798" y="1097902"/>
            <a:ext cx="2491273" cy="1903445"/>
          </a:xfrm>
          <a:custGeom>
            <a:avLst/>
            <a:gdLst>
              <a:gd name="connsiteX0" fmla="*/ 0 w 2491273"/>
              <a:gd name="connsiteY0" fmla="*/ 1831910 h 1903445"/>
              <a:gd name="connsiteX1" fmla="*/ 615820 w 2491273"/>
              <a:gd name="connsiteY1" fmla="*/ 1365380 h 1903445"/>
              <a:gd name="connsiteX2" fmla="*/ 821094 w 2491273"/>
              <a:gd name="connsiteY2" fmla="*/ 208384 h 1903445"/>
              <a:gd name="connsiteX3" fmla="*/ 1063690 w 2491273"/>
              <a:gd name="connsiteY3" fmla="*/ 115078 h 1903445"/>
              <a:gd name="connsiteX4" fmla="*/ 1212980 w 2491273"/>
              <a:gd name="connsiteY4" fmla="*/ 581608 h 1903445"/>
              <a:gd name="connsiteX5" fmla="*/ 1548882 w 2491273"/>
              <a:gd name="connsiteY5" fmla="*/ 1663959 h 1903445"/>
              <a:gd name="connsiteX6" fmla="*/ 2351314 w 2491273"/>
              <a:gd name="connsiteY6" fmla="*/ 1869233 h 1903445"/>
              <a:gd name="connsiteX7" fmla="*/ 2388637 w 2491273"/>
              <a:gd name="connsiteY7" fmla="*/ 1869233 h 190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1273" h="1903445">
                <a:moveTo>
                  <a:pt x="0" y="1831910"/>
                </a:moveTo>
                <a:cubicBezTo>
                  <a:pt x="239485" y="1733939"/>
                  <a:pt x="478971" y="1635968"/>
                  <a:pt x="615820" y="1365380"/>
                </a:cubicBezTo>
                <a:cubicBezTo>
                  <a:pt x="752669" y="1094792"/>
                  <a:pt x="746449" y="416768"/>
                  <a:pt x="821094" y="208384"/>
                </a:cubicBezTo>
                <a:cubicBezTo>
                  <a:pt x="895739" y="0"/>
                  <a:pt x="998376" y="52874"/>
                  <a:pt x="1063690" y="115078"/>
                </a:cubicBezTo>
                <a:cubicBezTo>
                  <a:pt x="1129004" y="177282"/>
                  <a:pt x="1132115" y="323461"/>
                  <a:pt x="1212980" y="581608"/>
                </a:cubicBezTo>
                <a:cubicBezTo>
                  <a:pt x="1293845" y="839755"/>
                  <a:pt x="1359160" y="1449355"/>
                  <a:pt x="1548882" y="1663959"/>
                </a:cubicBezTo>
                <a:cubicBezTo>
                  <a:pt x="1738604" y="1878563"/>
                  <a:pt x="2211355" y="1835021"/>
                  <a:pt x="2351314" y="1869233"/>
                </a:cubicBezTo>
                <a:cubicBezTo>
                  <a:pt x="2491273" y="1903445"/>
                  <a:pt x="2439955" y="1886339"/>
                  <a:pt x="2388637" y="1869233"/>
                </a:cubicBezTo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381220" y="1128681"/>
            <a:ext cx="2491273" cy="1903445"/>
          </a:xfrm>
          <a:custGeom>
            <a:avLst/>
            <a:gdLst>
              <a:gd name="connsiteX0" fmla="*/ 0 w 2491273"/>
              <a:gd name="connsiteY0" fmla="*/ 1831910 h 1903445"/>
              <a:gd name="connsiteX1" fmla="*/ 615820 w 2491273"/>
              <a:gd name="connsiteY1" fmla="*/ 1365380 h 1903445"/>
              <a:gd name="connsiteX2" fmla="*/ 821094 w 2491273"/>
              <a:gd name="connsiteY2" fmla="*/ 208384 h 1903445"/>
              <a:gd name="connsiteX3" fmla="*/ 1063690 w 2491273"/>
              <a:gd name="connsiteY3" fmla="*/ 115078 h 1903445"/>
              <a:gd name="connsiteX4" fmla="*/ 1212980 w 2491273"/>
              <a:gd name="connsiteY4" fmla="*/ 581608 h 1903445"/>
              <a:gd name="connsiteX5" fmla="*/ 1548882 w 2491273"/>
              <a:gd name="connsiteY5" fmla="*/ 1663959 h 1903445"/>
              <a:gd name="connsiteX6" fmla="*/ 2351314 w 2491273"/>
              <a:gd name="connsiteY6" fmla="*/ 1869233 h 1903445"/>
              <a:gd name="connsiteX7" fmla="*/ 2388637 w 2491273"/>
              <a:gd name="connsiteY7" fmla="*/ 1869233 h 190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1273" h="1903445">
                <a:moveTo>
                  <a:pt x="0" y="1831910"/>
                </a:moveTo>
                <a:cubicBezTo>
                  <a:pt x="239485" y="1733939"/>
                  <a:pt x="478971" y="1635968"/>
                  <a:pt x="615820" y="1365380"/>
                </a:cubicBezTo>
                <a:cubicBezTo>
                  <a:pt x="752669" y="1094792"/>
                  <a:pt x="746449" y="416768"/>
                  <a:pt x="821094" y="208384"/>
                </a:cubicBezTo>
                <a:cubicBezTo>
                  <a:pt x="895739" y="0"/>
                  <a:pt x="998376" y="52874"/>
                  <a:pt x="1063690" y="115078"/>
                </a:cubicBezTo>
                <a:cubicBezTo>
                  <a:pt x="1129004" y="177282"/>
                  <a:pt x="1132115" y="323461"/>
                  <a:pt x="1212980" y="581608"/>
                </a:cubicBezTo>
                <a:cubicBezTo>
                  <a:pt x="1293845" y="839755"/>
                  <a:pt x="1359160" y="1449355"/>
                  <a:pt x="1548882" y="1663959"/>
                </a:cubicBezTo>
                <a:cubicBezTo>
                  <a:pt x="1738604" y="1878563"/>
                  <a:pt x="2211355" y="1835021"/>
                  <a:pt x="2351314" y="1869233"/>
                </a:cubicBezTo>
                <a:cubicBezTo>
                  <a:pt x="2491273" y="1903445"/>
                  <a:pt x="2439955" y="1886339"/>
                  <a:pt x="2388637" y="1869233"/>
                </a:cubicBezTo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266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52400" y="0"/>
            <a:ext cx="594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Detection: are there people?</a:t>
            </a:r>
          </a:p>
        </p:txBody>
      </p:sp>
      <p:pic>
        <p:nvPicPr>
          <p:cNvPr id="29699" name="Picture 7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Oval 9"/>
          <p:cNvSpPr>
            <a:spLocks noChangeArrowheads="1"/>
          </p:cNvSpPr>
          <p:nvPr/>
        </p:nvSpPr>
        <p:spPr bwMode="auto">
          <a:xfrm>
            <a:off x="2057400" y="5257800"/>
            <a:ext cx="1447800" cy="160020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701" name="Oval 10"/>
          <p:cNvSpPr>
            <a:spLocks noChangeArrowheads="1"/>
          </p:cNvSpPr>
          <p:nvPr/>
        </p:nvSpPr>
        <p:spPr bwMode="auto">
          <a:xfrm>
            <a:off x="3581400" y="5943600"/>
            <a:ext cx="1676400" cy="106680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75237" y="6550025"/>
            <a:ext cx="406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Source: Fei-Fei Li, Rob Fergus, Antonio Torralba.</a:t>
            </a:r>
          </a:p>
        </p:txBody>
      </p:sp>
    </p:spTree>
    <p:extLst>
      <p:ext uri="{BB962C8B-B14F-4D97-AF65-F5344CB8AC3E}">
        <p14:creationId xmlns:p14="http://schemas.microsoft.com/office/powerpoint/2010/main" val="25364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Probability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r>
              <a:rPr lang="en-US" dirty="0" smtClean="0"/>
              <a:t>Basic probability</a:t>
            </a:r>
          </a:p>
          <a:p>
            <a:pPr lvl="1"/>
            <a:r>
              <a:rPr lang="en-US" dirty="0" smtClean="0"/>
              <a:t>X is a random variable</a:t>
            </a:r>
          </a:p>
          <a:p>
            <a:pPr lvl="1"/>
            <a:r>
              <a:rPr lang="en-US" dirty="0" smtClean="0"/>
              <a:t>P(X) is the probability that X achieves a certain value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1">
              <a:buFontTx/>
              <a:buNone/>
            </a:pPr>
            <a:endParaRPr lang="en-US" dirty="0" smtClean="0"/>
          </a:p>
          <a:p>
            <a:pPr lvl="1"/>
            <a:r>
              <a:rPr lang="en-US" dirty="0" smtClean="0"/>
              <a:t>                                    or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Conditional probability:   P(X | Y)</a:t>
            </a:r>
          </a:p>
          <a:p>
            <a:pPr lvl="2"/>
            <a:r>
              <a:rPr lang="en-US" dirty="0" smtClean="0"/>
              <a:t>probability of X given that we already know Y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2663825" y="3962400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 rot="-5400000">
            <a:off x="1787525" y="308610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0" name="Freeform 64"/>
          <p:cNvSpPr>
            <a:spLocks/>
          </p:cNvSpPr>
          <p:nvPr/>
        </p:nvSpPr>
        <p:spPr bwMode="auto">
          <a:xfrm>
            <a:off x="3124200" y="2946400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36"/>
              <a:gd name="T40" fmla="*/ 0 h 648"/>
              <a:gd name="T41" fmla="*/ 1536 w 1536"/>
              <a:gd name="T42" fmla="*/ 648 h 6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271" name="Picture 6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1925" y="4049713"/>
            <a:ext cx="255588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6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752600" y="2322513"/>
            <a:ext cx="738188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6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611313" y="4341813"/>
            <a:ext cx="15906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7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536700" y="4921250"/>
            <a:ext cx="20447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Text Box 75"/>
          <p:cNvSpPr txBox="1">
            <a:spLocks noChangeArrowheads="1"/>
          </p:cNvSpPr>
          <p:nvPr/>
        </p:nvSpPr>
        <p:spPr bwMode="auto">
          <a:xfrm>
            <a:off x="1847850" y="5410200"/>
            <a:ext cx="150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continuous X</a:t>
            </a:r>
          </a:p>
        </p:txBody>
      </p:sp>
      <p:sp>
        <p:nvSpPr>
          <p:cNvPr id="11276" name="Text Box 76"/>
          <p:cNvSpPr txBox="1">
            <a:spLocks noChangeArrowheads="1"/>
          </p:cNvSpPr>
          <p:nvPr/>
        </p:nvSpPr>
        <p:spPr bwMode="auto">
          <a:xfrm>
            <a:off x="5048250" y="54102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discrete X</a:t>
            </a:r>
          </a:p>
        </p:txBody>
      </p:sp>
      <p:pic>
        <p:nvPicPr>
          <p:cNvPr id="11277" name="Picture 77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852988" y="5016500"/>
            <a:ext cx="14827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8" name="Text Box 79"/>
          <p:cNvSpPr txBox="1">
            <a:spLocks noChangeArrowheads="1"/>
          </p:cNvSpPr>
          <p:nvPr/>
        </p:nvSpPr>
        <p:spPr bwMode="auto">
          <a:xfrm>
            <a:off x="4251325" y="2170113"/>
            <a:ext cx="417934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called a PDF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probability distribution/density </a:t>
            </a:r>
            <a:r>
              <a:rPr lang="en-US" sz="1600" dirty="0" smtClean="0">
                <a:solidFill>
                  <a:srgbClr val="000000"/>
                </a:solidFill>
              </a:rPr>
              <a:t>function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200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39371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  <p:bldP spid="1127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dirty="0" smtClean="0"/>
              <a:t>Example: learning skin colors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pic>
        <p:nvPicPr>
          <p:cNvPr id="126978" name="Picture 2" descr="http://ethnic1connection.com/images/377597~Multicultural-Group-of-People-of-Various-Ages-Pos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6" y="2297097"/>
            <a:ext cx="4682583" cy="3505248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512783" y="2844792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43043" y="3027357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36790" y="3136896"/>
            <a:ext cx="36513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89190" y="3830643"/>
            <a:ext cx="57786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101781">
            <a:off x="2974656" y="4514565"/>
            <a:ext cx="453295" cy="56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101781">
            <a:off x="2377499" y="4794665"/>
            <a:ext cx="433342" cy="44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101781">
            <a:off x="1496758" y="4851883"/>
            <a:ext cx="620014" cy="483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4173">
            <a:off x="419640" y="4511850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544173">
            <a:off x="408141" y="3874786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544173">
            <a:off x="745376" y="3013134"/>
            <a:ext cx="397759" cy="486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46669" y="2333610"/>
            <a:ext cx="3140118" cy="2220024"/>
            <a:chOff x="4645026" y="2589201"/>
            <a:chExt cx="3140118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32286"/>
              <a:ext cx="2292444" cy="4378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3695688" y="2815548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57532" y="5086623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34142" y="2187558"/>
            <a:ext cx="240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Percentage of skin pixels in each bin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259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2" grpId="0"/>
      <p:bldP spid="34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/>
      <p:bldP spid="4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dirty="0" smtClean="0"/>
              <a:t>Example: learning skin colors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grpSp>
        <p:nvGrpSpPr>
          <p:cNvPr id="4" name="Group 30"/>
          <p:cNvGrpSpPr/>
          <p:nvPr/>
        </p:nvGrpSpPr>
        <p:grpSpPr>
          <a:xfrm>
            <a:off x="5046669" y="2333610"/>
            <a:ext cx="3140118" cy="2220024"/>
            <a:chOff x="4645026" y="2589201"/>
            <a:chExt cx="3140118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32286"/>
              <a:ext cx="2292444" cy="43782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126980" name="Picture 4" descr="http://www.babble.com/CS/blogs/famecrawler/2008/02/08-15/beatles-grammy-tribute-2008-hanks-across-uni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26" y="2224071"/>
            <a:ext cx="2081241" cy="2168688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73005" y="4414851"/>
            <a:ext cx="368781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Now we get a new image, and want to label each pixel as skin or non-skin. </a:t>
            </a:r>
          </a:p>
          <a:p>
            <a:pPr>
              <a:spcAft>
                <a:spcPts val="600"/>
              </a:spcAft>
            </a:pPr>
            <a:r>
              <a:rPr lang="en-US" sz="2200" i="1" dirty="0" smtClean="0">
                <a:solidFill>
                  <a:srgbClr val="000000"/>
                </a:solidFill>
              </a:rPr>
              <a:t>What’s the probability we care about to do skin detection?</a:t>
            </a:r>
            <a:endParaRPr lang="en-US" sz="2200" i="1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906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Bayes</a:t>
            </a:r>
            <a:r>
              <a:rPr lang="en-US" dirty="0" smtClean="0"/>
              <a:t> rule</a:t>
            </a:r>
            <a:endParaRPr lang="en-US" dirty="0"/>
          </a:p>
        </p:txBody>
      </p:sp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463" y="2041525"/>
            <a:ext cx="6010275" cy="13049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0499" y="1347759"/>
            <a:ext cx="146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posterior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24" y="1347759"/>
            <a:ext cx="146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prior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2461" y="1384272"/>
            <a:ext cx="146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likelihood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98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463" y="4073525"/>
            <a:ext cx="5970587" cy="6334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6551" y="5181624"/>
            <a:ext cx="5805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Where does the prior come from?</a:t>
            </a:r>
          </a:p>
          <a:p>
            <a:endParaRPr lang="en-US" sz="2400" i="1" dirty="0" smtClean="0">
              <a:solidFill>
                <a:srgbClr val="000000"/>
              </a:solidFill>
            </a:endParaRPr>
          </a:p>
          <a:p>
            <a:r>
              <a:rPr lang="en-US" sz="2400" i="1" dirty="0" smtClean="0">
                <a:solidFill>
                  <a:srgbClr val="000000"/>
                </a:solidFill>
              </a:rPr>
              <a:t>Why use a prior?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 rot="5400000" flipH="1">
            <a:off x="6507189" y="1384272"/>
            <a:ext cx="474669" cy="1131903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 rot="5400000" flipH="1">
            <a:off x="4791077" y="1019142"/>
            <a:ext cx="438156" cy="1825650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 rot="5400000" flipH="1">
            <a:off x="2344707" y="1019142"/>
            <a:ext cx="438156" cy="1825650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Example: classifying skin pixels</a:t>
            </a:r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/>
          <a:srcRect l="12408" t="55829" r="50529" b="25819"/>
          <a:stretch>
            <a:fillRect/>
          </a:stretch>
        </p:blipFill>
        <p:spPr bwMode="auto">
          <a:xfrm>
            <a:off x="1763713" y="2409825"/>
            <a:ext cx="53340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4"/>
          <a:srcRect l="19833" t="68578" r="12630" b="20186"/>
          <a:stretch>
            <a:fillRect/>
          </a:stretch>
        </p:blipFill>
        <p:spPr bwMode="auto">
          <a:xfrm>
            <a:off x="1008063" y="4976813"/>
            <a:ext cx="7237412" cy="9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684213" y="1274733"/>
            <a:ext cx="7667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Now for </a:t>
            </a:r>
            <a:r>
              <a:rPr lang="en-US" sz="2800" dirty="0">
                <a:solidFill>
                  <a:srgbClr val="000000"/>
                </a:solidFill>
              </a:rPr>
              <a:t>every pixel in a new image, </a:t>
            </a:r>
            <a:r>
              <a:rPr lang="en-US" sz="2800" dirty="0" smtClean="0">
                <a:solidFill>
                  <a:srgbClr val="000000"/>
                </a:solidFill>
              </a:rPr>
              <a:t>we can </a:t>
            </a:r>
            <a:r>
              <a:rPr lang="en-US" sz="2800" dirty="0">
                <a:solidFill>
                  <a:srgbClr val="000000"/>
                </a:solidFill>
              </a:rPr>
              <a:t>estimate probability that it is generated by </a:t>
            </a:r>
            <a:r>
              <a:rPr lang="en-US" sz="2800" dirty="0" smtClean="0">
                <a:solidFill>
                  <a:srgbClr val="000000"/>
                </a:solidFill>
              </a:rPr>
              <a:t>skin.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719138" y="4530725"/>
            <a:ext cx="7667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Classify pixels based on these </a:t>
            </a:r>
            <a:r>
              <a:rPr lang="en-US" sz="2800" dirty="0" smtClean="0">
                <a:solidFill>
                  <a:srgbClr val="000000"/>
                </a:solidFill>
              </a:rPr>
              <a:t>probabilities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72319" y="2917818"/>
            <a:ext cx="21240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Brighter pixels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 higher probability of being skin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5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9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9382" name="Picture 6"/>
          <p:cNvPicPr>
            <a:picLocks noChangeAspect="1" noChangeArrowheads="1"/>
          </p:cNvPicPr>
          <p:nvPr/>
        </p:nvPicPr>
        <p:blipFill>
          <a:blip r:embed="rId3"/>
          <a:srcRect l="12408" t="55829" r="50529" b="17213"/>
          <a:stretch>
            <a:fillRect/>
          </a:stretch>
        </p:blipFill>
        <p:spPr bwMode="auto">
          <a:xfrm>
            <a:off x="1687473" y="3721104"/>
            <a:ext cx="533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83" name="Picture 7"/>
          <p:cNvPicPr>
            <a:picLocks noChangeAspect="1" noChangeArrowheads="1"/>
          </p:cNvPicPr>
          <p:nvPr/>
        </p:nvPicPr>
        <p:blipFill>
          <a:blip r:embed="rId4"/>
          <a:srcRect l="52118" t="52914" r="12408" b="25227"/>
          <a:stretch>
            <a:fillRect/>
          </a:stretch>
        </p:blipFill>
        <p:spPr bwMode="auto">
          <a:xfrm>
            <a:off x="1828800" y="1289052"/>
            <a:ext cx="510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Example: classifying skin pixels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2875" y="6381750"/>
            <a:ext cx="432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Gary </a:t>
            </a:r>
            <a:r>
              <a:rPr lang="en-US" dirty="0" err="1" smtClean="0">
                <a:solidFill>
                  <a:srgbClr val="000000"/>
                </a:solidFill>
              </a:rPr>
              <a:t>Bradski</a:t>
            </a:r>
            <a:r>
              <a:rPr lang="en-US" dirty="0" smtClean="0">
                <a:solidFill>
                  <a:srgbClr val="000000"/>
                </a:solidFill>
              </a:rPr>
              <a:t>, 1998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73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0" name="Picture 6"/>
          <p:cNvPicPr>
            <a:picLocks noChangeAspect="1" noChangeArrowheads="1"/>
          </p:cNvPicPr>
          <p:nvPr/>
        </p:nvPicPr>
        <p:blipFill>
          <a:blip r:embed="rId3"/>
          <a:srcRect l="52118" t="32513" r="11349" b="23770"/>
          <a:stretch>
            <a:fillRect/>
          </a:stretch>
        </p:blipFill>
        <p:spPr bwMode="auto">
          <a:xfrm>
            <a:off x="0" y="1206467"/>
            <a:ext cx="480060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1431" name="Picture 7"/>
          <p:cNvPicPr>
            <a:picLocks noChangeAspect="1" noChangeArrowheads="1"/>
          </p:cNvPicPr>
          <p:nvPr/>
        </p:nvPicPr>
        <p:blipFill>
          <a:blip r:embed="rId4"/>
          <a:srcRect l="11879" t="29599" r="50529" b="21585"/>
          <a:stretch>
            <a:fillRect/>
          </a:stretch>
        </p:blipFill>
        <p:spPr bwMode="auto">
          <a:xfrm>
            <a:off x="4343400" y="1019142"/>
            <a:ext cx="4800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2875" y="6381750"/>
            <a:ext cx="432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Gary </a:t>
            </a:r>
            <a:r>
              <a:rPr lang="en-US" dirty="0" err="1" smtClean="0">
                <a:solidFill>
                  <a:srgbClr val="000000"/>
                </a:solidFill>
              </a:rPr>
              <a:t>Bradski</a:t>
            </a:r>
            <a:r>
              <a:rPr lang="en-US" dirty="0" smtClean="0">
                <a:solidFill>
                  <a:srgbClr val="000000"/>
                </a:solidFill>
              </a:rPr>
              <a:t>, 1998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Example: classifying skin pixels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544" y="5510241"/>
            <a:ext cx="8215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Using skin color-based face detection and pose estimation as a video-based interface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66136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52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Supervised classification</a:t>
            </a:r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Want to minimize the expected misclassification</a:t>
            </a:r>
          </a:p>
          <a:p>
            <a:r>
              <a:rPr lang="en-US" sz="2800" dirty="0" smtClean="0"/>
              <a:t>Two general strategies</a:t>
            </a:r>
          </a:p>
          <a:p>
            <a:pPr lvl="1"/>
            <a:r>
              <a:rPr lang="en-US" sz="2400" dirty="0" smtClean="0"/>
              <a:t>Use the training data to build representative probability model; separately model class-conditional densities and priors (</a:t>
            </a:r>
            <a:r>
              <a:rPr lang="en-US" sz="2400" i="1" dirty="0" smtClean="0"/>
              <a:t>generative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Directly construct a good decision boundary, model the posterior (</a:t>
            </a:r>
            <a:r>
              <a:rPr lang="en-US" sz="2400" i="1" dirty="0" smtClean="0"/>
              <a:t>discriminative</a:t>
            </a:r>
            <a:r>
              <a:rPr lang="en-US" sz="2400" dirty="0" smtClean="0"/>
              <a:t>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343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Pset</a:t>
            </a:r>
            <a:r>
              <a:rPr lang="en-US" dirty="0" smtClean="0"/>
              <a:t> 4 is posted, due in 2 weeks</a:t>
            </a:r>
          </a:p>
          <a:p>
            <a:endParaRPr lang="en-US" dirty="0"/>
          </a:p>
          <a:p>
            <a:r>
              <a:rPr lang="en-US" dirty="0" smtClean="0"/>
              <a:t>Next week:</a:t>
            </a:r>
          </a:p>
          <a:p>
            <a:r>
              <a:rPr lang="en-US" dirty="0"/>
              <a:t>	</a:t>
            </a:r>
            <a:r>
              <a:rPr lang="en-US" dirty="0" smtClean="0"/>
              <a:t>Face detection</a:t>
            </a:r>
          </a:p>
          <a:p>
            <a:r>
              <a:rPr lang="en-US" dirty="0"/>
              <a:t>	</a:t>
            </a:r>
            <a:r>
              <a:rPr lang="en-US" dirty="0" smtClean="0"/>
              <a:t>Categorization with local features and part-based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152400" y="0"/>
            <a:ext cx="742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Identification: is that Potala Palace?</a:t>
            </a:r>
          </a:p>
        </p:txBody>
      </p:sp>
      <p:pic>
        <p:nvPicPr>
          <p:cNvPr id="30723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Oval 7"/>
          <p:cNvSpPr>
            <a:spLocks noChangeArrowheads="1"/>
          </p:cNvSpPr>
          <p:nvPr/>
        </p:nvSpPr>
        <p:spPr bwMode="auto">
          <a:xfrm>
            <a:off x="2057400" y="1447800"/>
            <a:ext cx="4267200" cy="160020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75237" y="6550025"/>
            <a:ext cx="406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Source: Fei-Fei Li, Rob Fergus, Antonio Torralba.</a:t>
            </a:r>
          </a:p>
        </p:txBody>
      </p:sp>
    </p:spTree>
    <p:extLst>
      <p:ext uri="{BB962C8B-B14F-4D97-AF65-F5344CB8AC3E}">
        <p14:creationId xmlns:p14="http://schemas.microsoft.com/office/powerpoint/2010/main" val="59187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2400" y="0"/>
            <a:ext cx="447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Object categorization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334000" y="1219200"/>
            <a:ext cx="19812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953000" y="3276600"/>
            <a:ext cx="1828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905000" y="2667000"/>
            <a:ext cx="1143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2286000" y="3733800"/>
            <a:ext cx="1447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5638800" y="5638800"/>
            <a:ext cx="1524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vendor</a:t>
            </a: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2743200" y="6096000"/>
            <a:ext cx="1905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31754" name="Text Box 13"/>
          <p:cNvSpPr txBox="1">
            <a:spLocks noChangeArrowheads="1"/>
          </p:cNvSpPr>
          <p:nvPr/>
        </p:nvSpPr>
        <p:spPr bwMode="auto">
          <a:xfrm>
            <a:off x="4648200" y="4648200"/>
            <a:ext cx="21336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00"/>
                </a:solidFill>
              </a:rPr>
              <a:t>street lamp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075237" y="6550025"/>
            <a:ext cx="406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Source: Fei-Fei Li, Rob Fergus, Antonio Torralba.</a:t>
            </a:r>
          </a:p>
        </p:txBody>
      </p:sp>
    </p:spTree>
    <p:extLst>
      <p:ext uri="{BB962C8B-B14F-4D97-AF65-F5344CB8AC3E}">
        <p14:creationId xmlns:p14="http://schemas.microsoft.com/office/powerpoint/2010/main" val="330495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0"/>
            <a:ext cx="694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Scene and context categorization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334000" y="990600"/>
            <a:ext cx="2057400" cy="1544638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FF00"/>
                </a:solidFill>
              </a:rPr>
              <a:t> outdoor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FF00"/>
                </a:solidFill>
              </a:rPr>
              <a:t> city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b="1" smtClean="0">
                <a:solidFill>
                  <a:srgbClr val="FFFF00"/>
                </a:solidFill>
              </a:rPr>
              <a:t> …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75237" y="6550025"/>
            <a:ext cx="406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Source: Fei-Fei Li, Rob Fergus, Antonio Torralba.</a:t>
            </a:r>
          </a:p>
        </p:txBody>
      </p:sp>
    </p:spTree>
    <p:extLst>
      <p:ext uri="{BB962C8B-B14F-4D97-AF65-F5344CB8AC3E}">
        <p14:creationId xmlns:p14="http://schemas.microsoft.com/office/powerpoint/2010/main" val="33133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i="1" smtClean="0"/>
              <a:t>Instance-level</a:t>
            </a:r>
            <a:r>
              <a:rPr lang="en-US" sz="4000" smtClean="0"/>
              <a:t> recognition problem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3051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3796" name="TextBox 8"/>
          <p:cNvSpPr txBox="1">
            <a:spLocks noChangeArrowheads="1"/>
          </p:cNvSpPr>
          <p:nvPr/>
        </p:nvSpPr>
        <p:spPr bwMode="auto">
          <a:xfrm>
            <a:off x="5334000" y="27432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John’s car</a:t>
            </a:r>
          </a:p>
        </p:txBody>
      </p:sp>
      <p:cxnSp>
        <p:nvCxnSpPr>
          <p:cNvPr id="33797" name="Straight Arrow Connector 10"/>
          <p:cNvCxnSpPr>
            <a:cxnSpLocks noChangeShapeType="1"/>
          </p:cNvCxnSpPr>
          <p:nvPr/>
        </p:nvCxnSpPr>
        <p:spPr bwMode="auto">
          <a:xfrm rot="10800000" flipV="1">
            <a:off x="3733800" y="2971800"/>
            <a:ext cx="1600200" cy="762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414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000" i="1" smtClean="0"/>
              <a:t>Generic</a:t>
            </a:r>
            <a:r>
              <a:rPr lang="en-US" sz="4000" smtClean="0"/>
              <a:t> categorization problem</a:t>
            </a:r>
          </a:p>
        </p:txBody>
      </p:sp>
      <p:grpSp>
        <p:nvGrpSpPr>
          <p:cNvPr id="34819" name="Group 4"/>
          <p:cNvGrpSpPr>
            <a:grpSpLocks/>
          </p:cNvGrpSpPr>
          <p:nvPr/>
        </p:nvGrpSpPr>
        <p:grpSpPr bwMode="auto">
          <a:xfrm>
            <a:off x="1219200" y="1828800"/>
            <a:ext cx="6794500" cy="3292475"/>
            <a:chOff x="872" y="1039"/>
            <a:chExt cx="3680" cy="1663"/>
          </a:xfrm>
        </p:grpSpPr>
        <p:pic>
          <p:nvPicPr>
            <p:cNvPr id="3482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" y="1039"/>
              <a:ext cx="1048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3482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920"/>
              <a:ext cx="1036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3482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968"/>
              <a:ext cx="104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34823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0" y="1042"/>
              <a:ext cx="1036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34824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" y="1044"/>
              <a:ext cx="1065" cy="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11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94.3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0 \leq P(X) \leq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98.6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int_{-\infty}^{\infty}  P(X) dX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40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 P(X) 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7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3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4769</TotalTime>
  <Words>1396</Words>
  <Application>Microsoft Office PowerPoint</Application>
  <PresentationFormat>On-screen Show (4:3)</PresentationFormat>
  <Paragraphs>345</Paragraphs>
  <Slides>48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Office Theme</vt:lpstr>
      <vt:lpstr>2_Default Design</vt:lpstr>
      <vt:lpstr>11_Default Design</vt:lpstr>
      <vt:lpstr>6_Default Design</vt:lpstr>
      <vt:lpstr>3_bernt</vt:lpstr>
      <vt:lpstr>7_Default Design</vt:lpstr>
      <vt:lpstr>9_Default Design</vt:lpstr>
      <vt:lpstr>13_Default Design</vt:lpstr>
      <vt:lpstr>1_Default Design</vt:lpstr>
      <vt:lpstr>14_Default Design</vt:lpstr>
      <vt:lpstr>16_Default Design</vt:lpstr>
      <vt:lpstr>17_Default Design</vt:lpstr>
      <vt:lpstr>mosaic</vt:lpstr>
      <vt:lpstr>18_Default Design</vt:lpstr>
      <vt:lpstr>Image File</vt:lpstr>
      <vt:lpstr>Image</vt:lpstr>
      <vt:lpstr>Equation</vt:lpstr>
      <vt:lpstr>Generic object 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Instance-level recognition problem</vt:lpstr>
      <vt:lpstr>Generic categorization problem</vt:lpstr>
      <vt:lpstr>Object Categorization</vt:lpstr>
      <vt:lpstr>Visual Object Categories</vt:lpstr>
      <vt:lpstr>Visual Object Categories</vt:lpstr>
      <vt:lpstr>How many object categories are there?</vt:lpstr>
      <vt:lpstr>PowerPoint Presentation</vt:lpstr>
      <vt:lpstr>Other Types of Categories</vt:lpstr>
      <vt:lpstr>Other Types of Categories</vt:lpstr>
      <vt:lpstr>Why recognition?</vt:lpstr>
      <vt:lpstr>Posing visual queries</vt:lpstr>
      <vt:lpstr>Autonomous agents able to detect objects </vt:lpstr>
      <vt:lpstr>Finding visually similar objects</vt:lpstr>
      <vt:lpstr>Discovering visual patterns</vt:lpstr>
      <vt:lpstr>Auto-annotation</vt:lpstr>
      <vt:lpstr>Challenges: robustness</vt:lpstr>
      <vt:lpstr>Challenges: robustness</vt:lpstr>
      <vt:lpstr>Challenges: importance of context</vt:lpstr>
      <vt:lpstr>Challenges: importance of context</vt:lpstr>
      <vt:lpstr>Challenges: complexity</vt:lpstr>
      <vt:lpstr>Challenges: learning with minimal supervision</vt:lpstr>
      <vt:lpstr>What works most reliably today</vt:lpstr>
      <vt:lpstr>What works most reliably today</vt:lpstr>
      <vt:lpstr>What works most reliably today</vt:lpstr>
      <vt:lpstr>What works most reliably today</vt:lpstr>
      <vt:lpstr>Generic category recognition: basic framework</vt:lpstr>
      <vt:lpstr>Generic category recognition: representation choice</vt:lpstr>
      <vt:lpstr>Supervised classification</vt:lpstr>
      <vt:lpstr>Supervised classification</vt:lpstr>
      <vt:lpstr>Supervised classification</vt:lpstr>
      <vt:lpstr>Supervised classification</vt:lpstr>
      <vt:lpstr>Supervised classification</vt:lpstr>
      <vt:lpstr>Probability</vt:lpstr>
      <vt:lpstr>Example: learning skin colors</vt:lpstr>
      <vt:lpstr>Example: learning skin colors</vt:lpstr>
      <vt:lpstr>Bayes rule</vt:lpstr>
      <vt:lpstr>Example: classifying skin pixels</vt:lpstr>
      <vt:lpstr>Example: classifying skin pixels</vt:lpstr>
      <vt:lpstr>Example: classifying skin pixels</vt:lpstr>
      <vt:lpstr>Supervised classification</vt:lpstr>
      <vt:lpstr>Coming 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Kristen Grauman</cp:lastModifiedBy>
  <cp:revision>144</cp:revision>
  <cp:lastPrinted>2011-04-06T19:12:19Z</cp:lastPrinted>
  <dcterms:created xsi:type="dcterms:W3CDTF">2006-08-16T00:00:00Z</dcterms:created>
  <dcterms:modified xsi:type="dcterms:W3CDTF">2011-04-06T19:14:11Z</dcterms:modified>
</cp:coreProperties>
</file>