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33" r:id="rId5"/>
    <p:sldMasterId id="2147483745" r:id="rId6"/>
    <p:sldMasterId id="2147483757" r:id="rId7"/>
    <p:sldMasterId id="2147483817" r:id="rId8"/>
  </p:sldMasterIdLst>
  <p:notesMasterIdLst>
    <p:notesMasterId r:id="rId57"/>
  </p:notesMasterIdLst>
  <p:handoutMasterIdLst>
    <p:handoutMasterId r:id="rId58"/>
  </p:handoutMasterIdLst>
  <p:sldIdLst>
    <p:sldId id="320" r:id="rId9"/>
    <p:sldId id="332" r:id="rId10"/>
    <p:sldId id="302" r:id="rId11"/>
    <p:sldId id="303" r:id="rId12"/>
    <p:sldId id="293" r:id="rId13"/>
    <p:sldId id="294" r:id="rId14"/>
    <p:sldId id="260" r:id="rId15"/>
    <p:sldId id="263" r:id="rId16"/>
    <p:sldId id="264" r:id="rId17"/>
    <p:sldId id="343" r:id="rId18"/>
    <p:sldId id="344" r:id="rId19"/>
    <p:sldId id="345" r:id="rId20"/>
    <p:sldId id="346" r:id="rId21"/>
    <p:sldId id="347" r:id="rId22"/>
    <p:sldId id="348" r:id="rId23"/>
    <p:sldId id="340" r:id="rId24"/>
    <p:sldId id="349" r:id="rId25"/>
    <p:sldId id="257" r:id="rId26"/>
    <p:sldId id="258" r:id="rId27"/>
    <p:sldId id="350" r:id="rId28"/>
    <p:sldId id="351" r:id="rId29"/>
    <p:sldId id="324" r:id="rId30"/>
    <p:sldId id="341" r:id="rId31"/>
    <p:sldId id="353" r:id="rId32"/>
    <p:sldId id="363" r:id="rId33"/>
    <p:sldId id="301" r:id="rId34"/>
    <p:sldId id="362" r:id="rId35"/>
    <p:sldId id="354" r:id="rId36"/>
    <p:sldId id="318" r:id="rId37"/>
    <p:sldId id="319" r:id="rId38"/>
    <p:sldId id="355" r:id="rId39"/>
    <p:sldId id="304" r:id="rId40"/>
    <p:sldId id="305" r:id="rId41"/>
    <p:sldId id="306" r:id="rId42"/>
    <p:sldId id="307" r:id="rId43"/>
    <p:sldId id="308" r:id="rId44"/>
    <p:sldId id="309" r:id="rId45"/>
    <p:sldId id="361" r:id="rId46"/>
    <p:sldId id="334" r:id="rId47"/>
    <p:sldId id="357" r:id="rId48"/>
    <p:sldId id="358" r:id="rId49"/>
    <p:sldId id="359" r:id="rId50"/>
    <p:sldId id="327" r:id="rId51"/>
    <p:sldId id="326" r:id="rId52"/>
    <p:sldId id="365" r:id="rId53"/>
    <p:sldId id="325" r:id="rId54"/>
    <p:sldId id="360" r:id="rId55"/>
    <p:sldId id="364" r:id="rId56"/>
  </p:sldIdLst>
  <p:sldSz cx="9144000" cy="6858000" type="screen4x3"/>
  <p:notesSz cx="7315200" cy="96012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698" autoAdjust="0"/>
  </p:normalViewPr>
  <p:slideViewPr>
    <p:cSldViewPr>
      <p:cViewPr>
        <p:scale>
          <a:sx n="33" d="100"/>
          <a:sy n="33" d="100"/>
        </p:scale>
        <p:origin x="-2208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E4482-A7BC-4E57-9DEA-2E3F48AEE5B6}" type="datetimeFigureOut">
              <a:rPr lang="en-US" smtClean="0"/>
              <a:t>4/26/2011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803C-5A46-47F8-AF02-703B13D66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194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FD9F633-DD35-4B72-A9C3-04A049F89ED7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CS 376 Lecture 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6784D8-D3EB-4C26-B3EF-16608A6BC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197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www.botsquare.com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679DB-D979-493A-A944-6E35ECEB4A48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4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2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758421-9D0F-43AA-86CE-85A382729DB4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B9515-F27F-4C80-95D4-BC501A23A310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245AB-3692-4B30-AB8A-2F03357897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A57D7-B678-426D-97C5-B94FC73BF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80536-3434-4F36-9B1A-215A25538C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BE504-A40A-4822-AFE8-38FCED2097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AF4D-FA4A-4320-A0B6-D8C4DCD526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CE5B5-5F4E-47FD-B21B-8538B0E426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0043A-C8A5-4560-9FE1-BDDCCF6B5F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39F3C-D8B5-4AB7-A965-104A55DD9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D278B-C428-48E1-8F0D-E73D9D6288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23899-8F0D-4A16-8871-9801E8A10D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19B06-D2E8-4A97-9EE4-2EF5EBC4F0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9A69-04AA-4378-9501-62B475C9EA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1F85B-73D3-43BE-9001-D5CA58AB8F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61519-1F72-4093-B404-3A81AB15BF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B30E3-D63B-4F45-9B52-9D426C3CA9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D817-FE47-46CC-BC8E-01EAC9371F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4A3A3-3244-406C-9F32-5BBAA6419A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9C12A-1CC7-4DAE-97AD-2AB1505158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044CE-E673-4C8D-A159-F1162BFF1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A50F8-94E3-466D-8605-BC7B7004B9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FD766-5CAA-4370-A638-08E31B94D5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8DAB2-2435-48E3-B5F3-146565DD05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03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03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02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42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59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5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26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14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66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8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53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2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2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2" y="3619502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2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5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71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6A0E88-2A56-43BB-9311-C9515836706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46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4CAE69-3076-4B39-866B-3FD3C1A4085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428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301677-BEFF-422E-8B97-69760C796C3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48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984A1-08E7-4DA0-8FCA-B9FD8ADE21A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2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72ACC7-F352-4D64-A02A-C101A5F4FB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5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095E7F-68C3-4314-88CC-654771EED6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64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111F4D-CA4E-4A69-AC03-04048CBA8E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52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3434A-4E93-4F23-8B3C-683FC5E82E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86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D59F28-463A-4661-B890-53E4846050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30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CC54FA-FA0F-468A-B3CB-2FCFD3A35C3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27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FBFFB6-0120-470C-BB50-E7B2D8A63B0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73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5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64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2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565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107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00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38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158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52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57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76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9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35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709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711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50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72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062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36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036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932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267"/>
            <a:ext cx="7772400" cy="14701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5EA0-2AE3-49FF-A087-D2CFB99DE6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0046E-5E44-4DA5-B7FC-9C475E2C38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A493D-A787-4F26-87ED-D07CB4101D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1525-11EB-4781-B7AD-87C665DDB2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67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67" y="2174558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E2307-B981-432D-9D7D-253B89E8D6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274EE-3040-4BB3-8FAD-C8C7768E6B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7D24B-593E-4A3D-9F22-6365B566A9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92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65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6276D-FA92-40D1-96B8-EEB755BAF2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737A2-C5DD-4CEE-AFDC-8A5A46B347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C93E0-13F2-4CD0-B2DC-4DFA98919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648"/>
            <a:ext cx="1943100" cy="54878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8648"/>
            <a:ext cx="5692140" cy="54878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CF081-5780-49B3-87B0-B1F30E5F03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6BC7-D0A2-401E-B1ED-6D022122558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7B7BF9-54CC-4E6A-9DDA-93B540A18A7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AABAEF-2699-417E-9BAE-4EE6FA1F601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1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522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EAF1B3-FB9A-44F8-BF37-16D02C4ED1F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0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3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8648"/>
            <a:ext cx="7772400" cy="114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0248"/>
            <a:ext cx="7772400" cy="41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7925"/>
            <a:ext cx="1905953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248" y="6247925"/>
            <a:ext cx="2897505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248" y="6247925"/>
            <a:ext cx="1907382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60CF2F6-D016-4C4F-860A-9F79923C7B34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08610" indent="-30861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28700" indent="-20574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40180" indent="-20574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5" Type="http://schemas.openxmlformats.org/officeDocument/2006/relationships/hyperlink" Target="http://www.merl.com/papers/TR94-24/" TargetMode="Externa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5.xml"/><Relationship Id="rId1" Type="http://schemas.openxmlformats.org/officeDocument/2006/relationships/video" Target="file:///C:\Users\grauman\Desktop\spring2011\lecture25_action\mt_blur.mpeg" TargetMode="Externa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file:///C:\Documents%20and%20Settings\ramanan\Desktop\efros\ICCV03\TRACK2~2.AVI" TargetMode="External"/><Relationship Id="rId1" Type="http://schemas.openxmlformats.org/officeDocument/2006/relationships/video" Target="file:///C:\Documents%20and%20Settings\ramanan\Desktop\efros\ICCV03\~FM59000.AVI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8.xml"/><Relationship Id="rId1" Type="http://schemas.openxmlformats.org/officeDocument/2006/relationships/video" Target="file:///C:\Users\grauman\Desktop\spring2011\lecture25_action\class-football.av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8.xml"/><Relationship Id="rId1" Type="http://schemas.openxmlformats.org/officeDocument/2006/relationships/video" Target="file:///C:\Users\grauman\Desktop\spring2011\lecture25_action\GregWorldCup.mpg" TargetMode="Externa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5.xml"/><Relationship Id="rId1" Type="http://schemas.openxmlformats.org/officeDocument/2006/relationships/video" Target="file:///C:\Users\grauman\Desktop\spring2011\lecture25_action\mt_blur.mpeg" TargetMode="Externa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8.xml"/><Relationship Id="rId1" Type="http://schemas.openxmlformats.org/officeDocument/2006/relationships/video" Target="file:///C:\Users\grauman\Desktop\spring2011\lecture25_action\expression_movie.mpeg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67.wmf"/><Relationship Id="rId3" Type="http://schemas.openxmlformats.org/officeDocument/2006/relationships/image" Target="../media/image69.png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8.xml"/><Relationship Id="rId1" Type="http://schemas.openxmlformats.org/officeDocument/2006/relationships/video" Target="file:///C:\Documents%20and%20Settings\efros.SCS\Desktop\Berkeley\talks\water%20talk\pool7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391" t="58925" r="10938" b="9231"/>
          <a:stretch>
            <a:fillRect/>
          </a:stretch>
        </p:blipFill>
        <p:spPr bwMode="auto">
          <a:xfrm>
            <a:off x="685800" y="0"/>
            <a:ext cx="800100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Actions in video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718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Monday, April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25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Kristen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Grauman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UT-Austin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4915880"/>
            <a:ext cx="5638800" cy="1942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 cstate="print"/>
          <a:srcRect l="16250" t="5641" r="7813" b="3590"/>
          <a:stretch>
            <a:fillRect/>
          </a:stretch>
        </p:blipFill>
        <p:spPr bwMode="auto">
          <a:xfrm>
            <a:off x="114300" y="193794"/>
            <a:ext cx="9029700" cy="657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subtraction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Simple techniques can do ok with static camera</a:t>
            </a:r>
          </a:p>
          <a:p>
            <a:r>
              <a:rPr lang="en-US" dirty="0" smtClean="0"/>
              <a:t>…But hard to do perfectly</a:t>
            </a:r>
          </a:p>
          <a:p>
            <a:endParaRPr lang="en-US" dirty="0" smtClean="0"/>
          </a:p>
          <a:p>
            <a:r>
              <a:rPr lang="en-US" dirty="0" smtClean="0"/>
              <a:t>Widely used:</a:t>
            </a:r>
          </a:p>
          <a:p>
            <a:pPr lvl="1"/>
            <a:r>
              <a:rPr lang="en-US" dirty="0" smtClean="0"/>
              <a:t>Traffic monitoring (counting vehicles, detecting &amp; tracking vehicles, pedestrians),</a:t>
            </a:r>
          </a:p>
          <a:p>
            <a:pPr lvl="1"/>
            <a:r>
              <a:rPr lang="en-US" dirty="0" smtClean="0"/>
              <a:t>Human action recognition (run, walk, jump, squat),</a:t>
            </a:r>
          </a:p>
          <a:p>
            <a:pPr lvl="1"/>
            <a:r>
              <a:rPr lang="en-US" dirty="0" smtClean="0"/>
              <a:t>Human-computer interaction</a:t>
            </a:r>
          </a:p>
          <a:p>
            <a:pPr lvl="1"/>
            <a:r>
              <a:rPr lang="en-US" dirty="0" smtClean="0"/>
              <a:t>Object tracking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 cstate="print"/>
          <a:srcRect l="16563" t="7179" r="10625" b="5641"/>
          <a:stretch>
            <a:fillRect/>
          </a:stretch>
        </p:blipFill>
        <p:spPr bwMode="auto">
          <a:xfrm>
            <a:off x="0" y="110212"/>
            <a:ext cx="9144000" cy="66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90600" y="6019800"/>
            <a:ext cx="7620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6154" r="9375" b="5641"/>
          <a:stretch>
            <a:fillRect/>
          </a:stretch>
        </p:blipFill>
        <p:spPr bwMode="auto">
          <a:xfrm>
            <a:off x="76200" y="0"/>
            <a:ext cx="9409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 l="17188" t="7692" r="13750" b="10256"/>
          <a:stretch>
            <a:fillRect/>
          </a:stretch>
        </p:blipFill>
        <p:spPr bwMode="auto">
          <a:xfrm>
            <a:off x="228600" y="228600"/>
            <a:ext cx="884110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133600" y="5562600"/>
            <a:ext cx="990600" cy="609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7179" r="10938" b="9231"/>
          <a:stretch>
            <a:fillRect/>
          </a:stretch>
        </p:blipFill>
        <p:spPr bwMode="auto">
          <a:xfrm>
            <a:off x="72929" y="152400"/>
            <a:ext cx="9071071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Frame differences</a:t>
            </a:r>
            <a:br>
              <a:rPr lang="en-US" dirty="0" smtClean="0"/>
            </a:br>
            <a:r>
              <a:rPr lang="en-US" dirty="0" smtClean="0"/>
              <a:t>vs. background subtraction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5837"/>
            <a:ext cx="8229600" cy="792163"/>
          </a:xfrm>
        </p:spPr>
        <p:txBody>
          <a:bodyPr/>
          <a:lstStyle/>
          <a:p>
            <a:r>
              <a:rPr lang="en-US" dirty="0" smtClean="0"/>
              <a:t>Toyama et al. 1999</a:t>
            </a:r>
            <a:endParaRPr lang="en-US" dirty="0"/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 cstate="print"/>
          <a:srcRect l="13437" t="24615" r="14063" b="19487"/>
          <a:stretch>
            <a:fillRect/>
          </a:stretch>
        </p:blipFill>
        <p:spPr bwMode="auto">
          <a:xfrm>
            <a:off x="0" y="1600200"/>
            <a:ext cx="924466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 cstate="print"/>
          <a:srcRect l="17187" t="6667" r="9688" b="5641"/>
          <a:stretch>
            <a:fillRect/>
          </a:stretch>
        </p:blipFill>
        <p:spPr bwMode="auto">
          <a:xfrm>
            <a:off x="0" y="99646"/>
            <a:ext cx="9144000" cy="668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Average/Median Image</a:t>
            </a:r>
          </a:p>
        </p:txBody>
      </p:sp>
      <p:pic>
        <p:nvPicPr>
          <p:cNvPr id="799748" name="Picture 4" descr="The image “http://www-2.cs.cmu.edu/~efros/temp/sphalf01500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49" name="Picture 5" descr="The image “http://www-2.cs.cmu.edu/~efros/temp/sphalf04000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0" name="Picture 6" descr="The image “http://www-2.cs.cmu.edu/~efros/temp/sphalf03000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1" name="Picture 7" descr="The image “http://www-2.cs.cmu.edu/~efros/temp/sphalf04500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2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657600"/>
            <a:ext cx="4114800" cy="2743200"/>
          </a:xfrm>
          <a:prstGeom prst="rect">
            <a:avLst/>
          </a:prstGeom>
          <a:noFill/>
        </p:spPr>
      </p:pic>
      <p:pic>
        <p:nvPicPr>
          <p:cNvPr id="799753" name="Picture 9" descr="The image “http://www-2.cs.cmu.edu/~efros/temp/sphalf02000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Subtraction</a:t>
            </a:r>
          </a:p>
        </p:txBody>
      </p:sp>
      <p:pic>
        <p:nvPicPr>
          <p:cNvPr id="800774" name="Picture 6" descr="The image “http://www-2.cs.cmu.edu/~efros/temp/im1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114800" cy="2743200"/>
          </a:xfrm>
          <a:prstGeom prst="rect">
            <a:avLst/>
          </a:prstGeom>
          <a:noFill/>
        </p:spPr>
      </p:pic>
      <p:pic>
        <p:nvPicPr>
          <p:cNvPr id="800776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14400"/>
            <a:ext cx="4114800" cy="2743200"/>
          </a:xfrm>
          <a:prstGeom prst="rect">
            <a:avLst/>
          </a:prstGeom>
          <a:noFill/>
        </p:spPr>
      </p:pic>
      <p:sp>
        <p:nvSpPr>
          <p:cNvPr id="800777" name="Text Box 9"/>
          <p:cNvSpPr txBox="1">
            <a:spLocks noChangeArrowheads="1"/>
          </p:cNvSpPr>
          <p:nvPr/>
        </p:nvSpPr>
        <p:spPr bwMode="auto">
          <a:xfrm>
            <a:off x="4419601" y="1852617"/>
            <a:ext cx="37365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</a:p>
        </p:txBody>
      </p:sp>
      <p:sp>
        <p:nvSpPr>
          <p:cNvPr id="800778" name="Text Box 10"/>
          <p:cNvSpPr txBox="1">
            <a:spLocks noChangeArrowheads="1"/>
          </p:cNvSpPr>
          <p:nvPr/>
        </p:nvSpPr>
        <p:spPr bwMode="auto">
          <a:xfrm>
            <a:off x="1524005" y="4953004"/>
            <a:ext cx="50638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</a:t>
            </a:r>
          </a:p>
        </p:txBody>
      </p:sp>
      <p:pic>
        <p:nvPicPr>
          <p:cNvPr id="800780" name="Picture 12" descr="The image “http://www-2.cs.cmu.edu/~efros/temp/diff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2" name="Picture 14" descr="The image “http://www-2.cs.cmu.edu/~efros/temp/thr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4" name="Picture 16" descr="The image “http://www-2.cs.cmu.edu/~efros/temp/open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6" name="Picture 18" descr="The image “http://www-2.cs.cmu.edu/~efros/temp/dilate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90" name="Picture 22" descr="The image “http://www-2.cs.cmu.edu/~efros/temp/final.jpg” cannot be displayed, because it contains errors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Optical flow </a:t>
            </a:r>
            <a:r>
              <a:rPr lang="en-US" dirty="0" err="1" smtClean="0"/>
              <a:t>wrapup</a:t>
            </a:r>
            <a:endParaRPr lang="en-US" dirty="0" smtClean="0"/>
          </a:p>
          <a:p>
            <a:r>
              <a:rPr lang="en-US" dirty="0" smtClean="0"/>
              <a:t>Activity in video	</a:t>
            </a:r>
          </a:p>
          <a:p>
            <a:pPr lvl="1"/>
            <a:r>
              <a:rPr lang="en-US" dirty="0" smtClean="0"/>
              <a:t>Background subtraction</a:t>
            </a:r>
          </a:p>
          <a:p>
            <a:pPr lvl="1"/>
            <a:r>
              <a:rPr lang="en-US" dirty="0" smtClean="0"/>
              <a:t>Recognition of actions based on motion patterns</a:t>
            </a:r>
          </a:p>
          <a:p>
            <a:pPr lvl="1"/>
            <a:r>
              <a:rPr lang="en-US" dirty="0" smtClean="0"/>
              <a:t>Example applications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Advantages:</a:t>
            </a:r>
          </a:p>
          <a:p>
            <a:r>
              <a:rPr lang="en-US" dirty="0" smtClean="0"/>
              <a:t>Extremely easy to implement and use!</a:t>
            </a:r>
          </a:p>
          <a:p>
            <a:r>
              <a:rPr lang="en-US" dirty="0" smtClean="0"/>
              <a:t>All pretty fast.</a:t>
            </a:r>
          </a:p>
          <a:p>
            <a:r>
              <a:rPr lang="en-US" dirty="0" smtClean="0"/>
              <a:t>Corresponding background models need not be constant, they change over time.</a:t>
            </a:r>
          </a:p>
          <a:p>
            <a:endParaRPr lang="en-US" dirty="0" smtClean="0"/>
          </a:p>
          <a:p>
            <a:pPr>
              <a:buNone/>
            </a:pPr>
            <a:r>
              <a:rPr lang="en-US" b="1" dirty="0" smtClean="0"/>
              <a:t>Disadvantages:</a:t>
            </a:r>
          </a:p>
          <a:p>
            <a:r>
              <a:rPr lang="en-US" dirty="0" smtClean="0"/>
              <a:t>Accuracy of frame differencing depends on object speed and frame rate</a:t>
            </a:r>
          </a:p>
          <a:p>
            <a:r>
              <a:rPr lang="en-US" dirty="0" smtClean="0"/>
              <a:t>Median background model: relatively high memory requirements.</a:t>
            </a:r>
          </a:p>
          <a:p>
            <a:r>
              <a:rPr lang="en-US" dirty="0" smtClean="0"/>
              <a:t>Setting global threshold </a:t>
            </a:r>
            <a:r>
              <a:rPr lang="en-US" dirty="0" err="1" smtClean="0"/>
              <a:t>Th</a:t>
            </a:r>
            <a:r>
              <a:rPr lang="en-US" dirty="0" smtClean="0"/>
              <a:t>…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" y="61722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When will this basic approach fail?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mixture models</a:t>
            </a:r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3" cstate="print"/>
          <a:srcRect l="34062" t="31795" r="24063" b="7692"/>
          <a:stretch>
            <a:fillRect/>
          </a:stretch>
        </p:blipFill>
        <p:spPr bwMode="auto">
          <a:xfrm>
            <a:off x="0" y="1295400"/>
            <a:ext cx="5410200" cy="476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77000"/>
            <a:ext cx="11201400" cy="381000"/>
          </a:xfrm>
        </p:spPr>
        <p:txBody>
          <a:bodyPr>
            <a:noAutofit/>
          </a:bodyPr>
          <a:lstStyle/>
          <a:p>
            <a:r>
              <a:rPr lang="en-US" sz="1800" dirty="0" smtClean="0"/>
              <a:t>Adaptive Background Mixture Models for Real-Time Tracking, Chris </a:t>
            </a:r>
            <a:r>
              <a:rPr lang="en-US" sz="1800" dirty="0" err="1" smtClean="0"/>
              <a:t>Stauer</a:t>
            </a:r>
            <a:r>
              <a:rPr lang="en-US" sz="1800" dirty="0" smtClean="0"/>
              <a:t> &amp; W.E.L. </a:t>
            </a:r>
            <a:r>
              <a:rPr lang="en-US" sz="1800" dirty="0" err="1" smtClean="0"/>
              <a:t>Grimson</a:t>
            </a:r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133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81600" y="4724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Idea</a:t>
            </a:r>
            <a:r>
              <a:rPr lang="en-US" sz="2400" dirty="0" smtClean="0"/>
              <a:t>: model each background pixel with a </a:t>
            </a:r>
            <a:r>
              <a:rPr lang="en-US" sz="2400" i="1" dirty="0" smtClean="0"/>
              <a:t>mixture</a:t>
            </a:r>
            <a:r>
              <a:rPr lang="en-US" sz="2400" dirty="0" smtClean="0"/>
              <a:t> of Gaussians; update its parameters over time.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Background subtraction with </a:t>
            </a:r>
            <a:r>
              <a:rPr lang="en-US" b="1" dirty="0" smtClean="0"/>
              <a:t>depth</a:t>
            </a:r>
            <a:endParaRPr lang="en-US" b="1" dirty="0"/>
          </a:p>
        </p:txBody>
      </p:sp>
      <p:pic>
        <p:nvPicPr>
          <p:cNvPr id="4" name="Picture 3" descr="kickdep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066805"/>
            <a:ext cx="73152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791205"/>
            <a:ext cx="9372600" cy="954107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800" i="1" dirty="0" smtClean="0"/>
              <a:t>How can we select foreground pixels based on depth information?</a:t>
            </a:r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Optical flow </a:t>
            </a:r>
            <a:r>
              <a:rPr lang="en-US" dirty="0" err="1" smtClean="0"/>
              <a:t>wrapup</a:t>
            </a:r>
            <a:endParaRPr lang="en-US" dirty="0" smtClean="0"/>
          </a:p>
          <a:p>
            <a:r>
              <a:rPr lang="en-US" dirty="0" smtClean="0"/>
              <a:t>Activity in video	</a:t>
            </a:r>
          </a:p>
          <a:p>
            <a:pPr lvl="1"/>
            <a:r>
              <a:rPr lang="en-US" dirty="0" smtClean="0"/>
              <a:t>Background subtraction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Recognition of action based on motion patterns</a:t>
            </a:r>
          </a:p>
          <a:p>
            <a:pPr lvl="1"/>
            <a:r>
              <a:rPr lang="en-US" dirty="0" smtClean="0"/>
              <a:t>Example applications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activity in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No universal terminology, but approximately:</a:t>
            </a:r>
          </a:p>
          <a:p>
            <a:pPr>
              <a:buNone/>
            </a:pPr>
            <a:endParaRPr lang="en-US" sz="400" dirty="0" smtClean="0"/>
          </a:p>
          <a:p>
            <a:r>
              <a:rPr lang="en-US" sz="2800" dirty="0" smtClean="0"/>
              <a:t>“</a:t>
            </a:r>
            <a:r>
              <a:rPr lang="en-US" sz="2800" b="1" dirty="0" smtClean="0"/>
              <a:t>Actions</a:t>
            </a:r>
            <a:r>
              <a:rPr lang="en-US" sz="2800" dirty="0" smtClean="0"/>
              <a:t>”: atomic motion patterns -- often gesture-like, single clear-cut trajectory, single nameable behavior (e.g., sit, wave arms)</a:t>
            </a:r>
          </a:p>
          <a:p>
            <a:endParaRPr lang="en-US" sz="2800" dirty="0" smtClean="0"/>
          </a:p>
          <a:p>
            <a:r>
              <a:rPr lang="en-US" sz="2800" dirty="0" smtClean="0"/>
              <a:t>“</a:t>
            </a:r>
            <a:r>
              <a:rPr lang="en-US" sz="2800" b="1" dirty="0" smtClean="0"/>
              <a:t>Activity</a:t>
            </a:r>
            <a:r>
              <a:rPr lang="en-US" sz="2800" dirty="0" smtClean="0"/>
              <a:t>”:  series or composition of actions (e.g., interactions between people)</a:t>
            </a:r>
          </a:p>
          <a:p>
            <a:endParaRPr lang="en-US" sz="2800" dirty="0" smtClean="0"/>
          </a:p>
          <a:p>
            <a:r>
              <a:rPr lang="en-US" sz="2800" dirty="0" smtClean="0"/>
              <a:t>“</a:t>
            </a:r>
            <a:r>
              <a:rPr lang="en-US" sz="2800" b="1" dirty="0" smtClean="0"/>
              <a:t>Event</a:t>
            </a:r>
            <a:r>
              <a:rPr lang="en-US" sz="2800" dirty="0" smtClean="0"/>
              <a:t>”: combination of activities or actions (e.g., a football game, a traffic accident)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</a:t>
            </a:r>
            <a:r>
              <a:rPr lang="en-US" sz="1400" dirty="0" err="1" smtClean="0"/>
              <a:t>Venu</a:t>
            </a:r>
            <a:r>
              <a:rPr lang="en-US" sz="1400" dirty="0" smtClean="0"/>
              <a:t> </a:t>
            </a:r>
            <a:r>
              <a:rPr lang="en-US" sz="1400" dirty="0" err="1" smtClean="0"/>
              <a:t>Govindaraju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Surveillance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 l="11875" t="23077" r="39063" b="23769"/>
          <a:stretch>
            <a:fillRect/>
          </a:stretch>
        </p:blipFill>
        <p:spPr bwMode="auto">
          <a:xfrm>
            <a:off x="609600" y="12954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021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http://users.isr.ist.utl.pt/~etienne/mypubs/Auvinetal06PETS.pdf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3" cstate="print"/>
          <a:srcRect l="17259" t="8935" r="28630" b="38144"/>
          <a:stretch>
            <a:fillRect/>
          </a:stretch>
        </p:blipFill>
        <p:spPr bwMode="auto">
          <a:xfrm>
            <a:off x="0" y="1828800"/>
            <a:ext cx="390302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2011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3750" t="17949" r="29375" b="50769"/>
          <a:stretch>
            <a:fillRect/>
          </a:stretch>
        </p:blipFill>
        <p:spPr bwMode="auto">
          <a:xfrm>
            <a:off x="4800600" y="4572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4" cstate="print"/>
          <a:srcRect l="17259" t="8935" r="28630" b="38144"/>
          <a:stretch>
            <a:fillRect/>
          </a:stretch>
        </p:blipFill>
        <p:spPr bwMode="auto">
          <a:xfrm>
            <a:off x="0" y="1828800"/>
            <a:ext cx="390302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2011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W. T. Freeman and C. </a:t>
            </a:r>
            <a:r>
              <a:rPr lang="en-US" dirty="0" err="1" smtClean="0"/>
              <a:t>Weissman</a:t>
            </a:r>
            <a:r>
              <a:rPr lang="en-US" dirty="0" smtClean="0"/>
              <a:t>, </a:t>
            </a:r>
            <a:r>
              <a:rPr lang="en-US" i="1" dirty="0" smtClean="0"/>
              <a:t>Television control by hand gestures</a:t>
            </a:r>
            <a:r>
              <a:rPr lang="en-US" dirty="0" smtClean="0"/>
              <a:t>, International Workshop on Automatic Face- and Gesture- Recognition, IEEE Computer Society, Zurich, Switzerland, June, 1995, pp. 179--183. </a:t>
            </a:r>
            <a:r>
              <a:rPr lang="en-US" dirty="0" smtClean="0">
                <a:hlinkClick r:id="rId5"/>
              </a:rPr>
              <a:t>MERL-TR94-24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1995</a:t>
            </a:r>
            <a:endParaRPr lang="en-US" sz="4800" dirty="0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 l="53750" t="51282" r="29375" b="16923"/>
          <a:stretch>
            <a:fillRect/>
          </a:stretch>
        </p:blipFill>
        <p:spPr bwMode="auto">
          <a:xfrm>
            <a:off x="4724400" y="457200"/>
            <a:ext cx="411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0060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Model-based action/activity recognition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Use human body tracking and pose estimation techniques, relate to action descriptions (or learn)</a:t>
            </a:r>
          </a:p>
          <a:p>
            <a:pPr lvl="1"/>
            <a:r>
              <a:rPr lang="en-US" dirty="0" smtClean="0"/>
              <a:t>Major challenge: accurate tracks in spite of occlusion, ambiguity, low resolution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Activity as motion, space-time appearance patterns</a:t>
            </a:r>
          </a:p>
          <a:p>
            <a:pPr lvl="1"/>
            <a:r>
              <a:rPr lang="en-US" dirty="0" smtClean="0"/>
              <a:t>Describe overall patterns, but no explicit body tracking</a:t>
            </a:r>
          </a:p>
          <a:p>
            <a:pPr lvl="1"/>
            <a:r>
              <a:rPr lang="en-US" dirty="0" smtClean="0"/>
              <a:t>Typically learn a classifier</a:t>
            </a:r>
          </a:p>
          <a:p>
            <a:pPr lvl="1"/>
            <a:r>
              <a:rPr lang="en-US" i="1" dirty="0" smtClean="0"/>
              <a:t>We’ll look at some specific instances…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 activity in video:</a:t>
            </a:r>
            <a:br>
              <a:rPr lang="en-US" dirty="0" smtClean="0"/>
            </a:br>
            <a:r>
              <a:rPr lang="en-US" dirty="0" smtClean="0"/>
              <a:t>basic approaches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4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793" y="1900241"/>
            <a:ext cx="3373437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337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4219" t="23720" r="24219" b="9249"/>
          <a:stretch>
            <a:fillRect/>
          </a:stretch>
        </p:blipFill>
        <p:spPr bwMode="auto">
          <a:xfrm>
            <a:off x="-304800" y="1143002"/>
            <a:ext cx="517711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</a:rPr>
              <a:t>Using optical flow:</a:t>
            </a:r>
            <a:br>
              <a:rPr lang="en-US" sz="3800" dirty="0">
                <a:solidFill>
                  <a:prstClr val="black"/>
                </a:solidFill>
              </a:rPr>
            </a:br>
            <a:r>
              <a:rPr lang="en-US" sz="3800" dirty="0">
                <a:solidFill>
                  <a:prstClr val="black"/>
                </a:solidFill>
              </a:rPr>
              <a:t>recognizing facial expressions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" y="6147142"/>
            <a:ext cx="5105400" cy="1015655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Recognizing Human Facial Expression (1994)</a:t>
            </a:r>
          </a:p>
          <a:p>
            <a:r>
              <a:rPr lang="en-US" sz="2000" dirty="0">
                <a:solidFill>
                  <a:prstClr val="black"/>
                </a:solidFill>
              </a:rPr>
              <a:t>by </a:t>
            </a:r>
            <a:r>
              <a:rPr lang="en-US" sz="2000" dirty="0" err="1">
                <a:solidFill>
                  <a:prstClr val="black"/>
                </a:solidFill>
              </a:rPr>
              <a:t>Yaser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Yacoob</a:t>
            </a:r>
            <a:r>
              <a:rPr lang="en-US" sz="2000" dirty="0">
                <a:solidFill>
                  <a:prstClr val="black"/>
                </a:solidFill>
              </a:rPr>
              <a:t>, Larry S. Davis </a:t>
            </a: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36719" t="20485" r="34375" b="2965"/>
          <a:stretch>
            <a:fillRect/>
          </a:stretch>
        </p:blipFill>
        <p:spPr bwMode="auto">
          <a:xfrm>
            <a:off x="5257802" y="1371600"/>
            <a:ext cx="2819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944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38759" name="Picture 7" descr="Jo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3" y="1905002"/>
            <a:ext cx="3375025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94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5" name="mt_blur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429000" y="23622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048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from Davis &amp; </a:t>
            </a:r>
            <a:r>
              <a:rPr lang="en-US" dirty="0" err="1" smtClean="0"/>
              <a:t>Bobick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2" y="1341438"/>
            <a:ext cx="8610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Features = optical flow within a region of interest</a:t>
            </a:r>
          </a:p>
          <a:p>
            <a:r>
              <a:rPr lang="en-US" sz="2400" dirty="0" smtClean="0"/>
              <a:t>Classifier = nearest neighbors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5800" y="2417830"/>
            <a:ext cx="5181600" cy="3449575"/>
            <a:chOff x="480" y="688"/>
            <a:chExt cx="4608" cy="3584"/>
          </a:xfrm>
        </p:grpSpPr>
        <p:pic>
          <p:nvPicPr>
            <p:cNvPr id="8" name="Picture 7" descr="fbnew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" y="688"/>
              <a:ext cx="4608" cy="3104"/>
            </a:xfrm>
            <a:prstGeom prst="rect">
              <a:avLst/>
            </a:prstGeom>
            <a:noFill/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824" y="3856"/>
              <a:ext cx="1801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</a:rPr>
                <a:t>The 30-Pixel Man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19802" y="2649142"/>
            <a:ext cx="2667000" cy="1865124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Challenge: low-res data, not going to be able to track each limb.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~FM59000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5" y="1600200"/>
            <a:ext cx="196412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RACK2~2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33601"/>
            <a:ext cx="4000500" cy="2667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5257806"/>
            <a:ext cx="62484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Correlation-based tracking</a:t>
            </a:r>
          </a:p>
          <a:p>
            <a:r>
              <a:rPr lang="en-US" sz="2400" dirty="0">
                <a:solidFill>
                  <a:prstClr val="black"/>
                </a:solidFill>
              </a:rPr>
              <a:t>Extract person-centered frame window</a:t>
            </a:r>
          </a:p>
        </p:txBody>
      </p:sp>
      <p:pic>
        <p:nvPicPr>
          <p:cNvPr id="7" name="Picture 5" descr="track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447800"/>
            <a:ext cx="249901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</p:spTree>
    <p:extLst>
      <p:ext uri="{BB962C8B-B14F-4D97-AF65-F5344CB8AC3E}">
        <p14:creationId xmlns:p14="http://schemas.microsoft.com/office/powerpoint/2010/main" val="270343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fig_p_actual_image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74850"/>
            <a:ext cx="4267200" cy="2652712"/>
          </a:xfrm>
          <a:prstGeom prst="rect">
            <a:avLst/>
          </a:prstGeom>
          <a:noFill/>
        </p:spPr>
      </p:pic>
      <p:pic>
        <p:nvPicPr>
          <p:cNvPr id="6" name="Picture 4" descr="fig_p_optical_flow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2" y="1981200"/>
            <a:ext cx="4267200" cy="26463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5" y="5257801"/>
            <a:ext cx="7239000" cy="466280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Extract optical flow to describe the region’s motion.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5800" y="1600200"/>
            <a:ext cx="46482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</p:spTree>
    <p:extLst>
      <p:ext uri="{BB962C8B-B14F-4D97-AF65-F5344CB8AC3E}">
        <p14:creationId xmlns:p14="http://schemas.microsoft.com/office/powerpoint/2010/main" val="11742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23"/>
          <a:stretch>
            <a:fillRect/>
          </a:stretch>
        </p:blipFill>
        <p:spPr bwMode="auto">
          <a:xfrm>
            <a:off x="1981200" y="1600205"/>
            <a:ext cx="5533278" cy="27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7838" y="1828805"/>
            <a:ext cx="109933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Input</a:t>
            </a:r>
          </a:p>
          <a:p>
            <a:r>
              <a:rPr lang="en-US" dirty="0">
                <a:solidFill>
                  <a:prstClr val="black"/>
                </a:solidFill>
              </a:rPr>
              <a:t>Sequence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7525" y="3292480"/>
            <a:ext cx="107417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Matched </a:t>
            </a:r>
          </a:p>
          <a:p>
            <a:r>
              <a:rPr lang="en-US">
                <a:solidFill>
                  <a:prstClr val="black"/>
                </a:solidFill>
              </a:rPr>
              <a:t>Frames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572006"/>
            <a:ext cx="64770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Use </a:t>
            </a:r>
            <a:r>
              <a:rPr lang="en-US" sz="2400" b="1" dirty="0">
                <a:solidFill>
                  <a:prstClr val="black"/>
                </a:solidFill>
              </a:rPr>
              <a:t>nearest neighbor </a:t>
            </a:r>
            <a:r>
              <a:rPr lang="en-US" sz="2400" dirty="0">
                <a:solidFill>
                  <a:prstClr val="black"/>
                </a:solidFill>
              </a:rPr>
              <a:t>classifier to name the actions occurring in new video frames.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</p:spTree>
    <p:extLst>
      <p:ext uri="{BB962C8B-B14F-4D97-AF65-F5344CB8AC3E}">
        <p14:creationId xmlns:p14="http://schemas.microsoft.com/office/powerpoint/2010/main" val="37349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</a:rPr>
              <a:t>Using optical flow:</a:t>
            </a:r>
            <a:br>
              <a:rPr lang="en-US" sz="3800" dirty="0">
                <a:solidFill>
                  <a:prstClr val="black"/>
                </a:solidFill>
              </a:rPr>
            </a:br>
            <a:r>
              <a:rPr lang="en-US" sz="3800" dirty="0">
                <a:solidFill>
                  <a:prstClr val="black"/>
                </a:solidFill>
              </a:rPr>
              <a:t>action recognition at a distance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19401" y="3352805"/>
            <a:ext cx="109933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Input</a:t>
            </a:r>
          </a:p>
          <a:p>
            <a:r>
              <a:rPr lang="en-US" dirty="0">
                <a:solidFill>
                  <a:prstClr val="black"/>
                </a:solidFill>
              </a:rPr>
              <a:t>Sequence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684837" y="3352804"/>
            <a:ext cx="1425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Matched NN </a:t>
            </a:r>
          </a:p>
          <a:p>
            <a:r>
              <a:rPr lang="en-US" dirty="0">
                <a:solidFill>
                  <a:prstClr val="black"/>
                </a:solidFill>
              </a:rPr>
              <a:t>Frame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572006"/>
            <a:ext cx="64770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Use </a:t>
            </a:r>
            <a:r>
              <a:rPr lang="en-US" sz="2400" b="1" dirty="0">
                <a:solidFill>
                  <a:prstClr val="black"/>
                </a:solidFill>
              </a:rPr>
              <a:t>nearest neighbor </a:t>
            </a:r>
            <a:r>
              <a:rPr lang="en-US" sz="2400" dirty="0">
                <a:solidFill>
                  <a:prstClr val="black"/>
                </a:solidFill>
              </a:rPr>
              <a:t>classifier to name the actions occurring in new video frames.</a:t>
            </a:r>
          </a:p>
        </p:txBody>
      </p:sp>
      <p:pic>
        <p:nvPicPr>
          <p:cNvPr id="10" name="class-footbal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28802" y="1600202"/>
            <a:ext cx="5801802" cy="1676400"/>
          </a:xfrm>
          <a:prstGeom prst="rect">
            <a:avLst/>
          </a:prstGeom>
        </p:spPr>
      </p:pic>
      <p:pic>
        <p:nvPicPr>
          <p:cNvPr id="9" name="class-footbal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52605" y="1600202"/>
            <a:ext cx="5867400" cy="16953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</p:spTree>
    <p:extLst>
      <p:ext uri="{BB962C8B-B14F-4D97-AF65-F5344CB8AC3E}">
        <p14:creationId xmlns:p14="http://schemas.microsoft.com/office/powerpoint/2010/main" val="41880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 as I do: motion retargeting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8768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7" name="GregWorldCup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</p:spTree>
    <p:extLst>
      <p:ext uri="{BB962C8B-B14F-4D97-AF65-F5344CB8AC3E}">
        <p14:creationId xmlns:p14="http://schemas.microsoft.com/office/powerpoint/2010/main" val="15855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5" name="mt_blur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429000" y="23622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94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latin typeface="Arial" pitchFamily="34" charset="0"/>
              </a:rPr>
              <a:t>Motion Energy Images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83" y="1408748"/>
            <a:ext cx="5169218" cy="962978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524000" y="2667000"/>
            <a:ext cx="8983980" cy="27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Arial" pitchFamily="34" charset="0"/>
              </a:rPr>
              <a:t>D(</a:t>
            </a:r>
            <a:r>
              <a:rPr lang="en-US" sz="1900" dirty="0" err="1" smtClean="0">
                <a:latin typeface="Arial" pitchFamily="34" charset="0"/>
              </a:rPr>
              <a:t>x,y,t</a:t>
            </a:r>
            <a:r>
              <a:rPr lang="en-US" sz="1900" dirty="0" smtClean="0">
                <a:latin typeface="Arial" pitchFamily="34" charset="0"/>
              </a:rPr>
              <a:t>): Binary image sequence indicating motion locations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689" y="3510439"/>
            <a:ext cx="3136106" cy="2897505"/>
          </a:xfrm>
          <a:prstGeom prst="rect">
            <a:avLst/>
          </a:prstGeom>
          <a:noFill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4905" y="3510439"/>
            <a:ext cx="3161824" cy="28560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Davis &amp; </a:t>
            </a:r>
            <a:r>
              <a:rPr lang="en-US" sz="1600" dirty="0" err="1" smtClean="0"/>
              <a:t>Bobick</a:t>
            </a:r>
            <a:r>
              <a:rPr lang="en-US" sz="1600" dirty="0" smtClean="0"/>
              <a:t> 1999: The Representation and Recognition of Action Using Temporal Templates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2031" t="21563" r="30469" b="1887"/>
          <a:stretch>
            <a:fillRect/>
          </a:stretch>
        </p:blipFill>
        <p:spPr bwMode="auto">
          <a:xfrm>
            <a:off x="228600" y="1295405"/>
            <a:ext cx="3657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</a:rPr>
              <a:t>Using optical flow:</a:t>
            </a:r>
            <a:br>
              <a:rPr lang="en-US" sz="3800" dirty="0">
                <a:solidFill>
                  <a:prstClr val="black"/>
                </a:solidFill>
              </a:rPr>
            </a:br>
            <a:r>
              <a:rPr lang="en-US" sz="3800" dirty="0">
                <a:solidFill>
                  <a:prstClr val="black"/>
                </a:solidFill>
              </a:rPr>
              <a:t>recognizing facial expressions</a:t>
            </a:r>
          </a:p>
        </p:txBody>
      </p:sp>
      <p:pic>
        <p:nvPicPr>
          <p:cNvPr id="6" name="expression_movie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48205" y="1676402"/>
            <a:ext cx="3048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solidFill>
                  <a:srgbClr val="000000"/>
                </a:solidFill>
                <a:latin typeface="Arial" pitchFamily="34" charset="0"/>
              </a:rPr>
              <a:t>Motion Energy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Davis &amp; </a:t>
            </a:r>
            <a:r>
              <a:rPr lang="en-US" sz="1600" dirty="0" err="1" smtClean="0">
                <a:solidFill>
                  <a:srgbClr val="000000"/>
                </a:solidFill>
              </a:rPr>
              <a:t>Bobick</a:t>
            </a:r>
            <a:r>
              <a:rPr lang="en-US" sz="1600" dirty="0" smtClean="0">
                <a:solidFill>
                  <a:srgbClr val="000000"/>
                </a:solidFill>
              </a:rPr>
              <a:t> 1999: The Representation and Recognition of Action Using Temporal Templates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" y="1140144"/>
            <a:ext cx="8231029" cy="5026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solidFill>
                  <a:srgbClr val="000000"/>
                </a:solidFill>
                <a:latin typeface="Arial" pitchFamily="34" charset="0"/>
              </a:rPr>
              <a:t>Motion History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Davis &amp; </a:t>
            </a:r>
            <a:r>
              <a:rPr lang="en-US" sz="1600" dirty="0" err="1" smtClean="0">
                <a:solidFill>
                  <a:srgbClr val="000000"/>
                </a:solidFill>
              </a:rPr>
              <a:t>Bobick</a:t>
            </a:r>
            <a:r>
              <a:rPr lang="en-US" sz="1600" dirty="0" smtClean="0">
                <a:solidFill>
                  <a:srgbClr val="000000"/>
                </a:solidFill>
              </a:rPr>
              <a:t> 1999: The Representation and Recognition of Action Using Temporal Templates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8229600" cy="79009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0" y="3124200"/>
            <a:ext cx="544068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moments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09800"/>
            <a:ext cx="4800600" cy="100988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85800" y="1447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Use to summarize shape given image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5800" y="3352800"/>
            <a:ext cx="7772400" cy="2939498"/>
            <a:chOff x="685800" y="3352800"/>
            <a:chExt cx="7772400" cy="2939498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r="17616"/>
            <a:stretch>
              <a:fillRect/>
            </a:stretch>
          </p:blipFill>
          <p:spPr bwMode="auto">
            <a:xfrm>
              <a:off x="1600200" y="4191000"/>
              <a:ext cx="5181600" cy="828198"/>
            </a:xfrm>
            <a:prstGeom prst="rect">
              <a:avLst/>
            </a:prstGeom>
            <a:noFill/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62200" y="5257800"/>
              <a:ext cx="1676400" cy="1034498"/>
            </a:xfrm>
            <a:prstGeom prst="rect">
              <a:avLst/>
            </a:prstGeom>
            <a:noFill/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1600" y="5257800"/>
              <a:ext cx="1676402" cy="1034498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85800" y="3352800"/>
              <a:ext cx="777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Central moments are translation invariant: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71429"/>
            <a:stretch>
              <a:fillRect/>
            </a:stretch>
          </p:blipFill>
          <p:spPr bwMode="auto">
            <a:xfrm>
              <a:off x="6705600" y="4114800"/>
              <a:ext cx="1371600" cy="10098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</a:t>
            </a:r>
            <a:r>
              <a:rPr lang="en-US" dirty="0" smtClean="0"/>
              <a:t> moments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of 7 moments</a:t>
            </a:r>
          </a:p>
          <a:p>
            <a:r>
              <a:rPr lang="en-US" dirty="0" smtClean="0"/>
              <a:t>Apply to Motion History Image for global space-time “shape” descriptor</a:t>
            </a:r>
          </a:p>
          <a:p>
            <a:r>
              <a:rPr lang="en-US" dirty="0" smtClean="0"/>
              <a:t>Translation and rotation invariant</a:t>
            </a:r>
          </a:p>
          <a:p>
            <a:r>
              <a:rPr lang="en-US" dirty="0" smtClean="0"/>
              <a:t>See handout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65826" t="50000"/>
          <a:stretch>
            <a:fillRect/>
          </a:stretch>
        </p:blipFill>
        <p:spPr bwMode="auto">
          <a:xfrm>
            <a:off x="1219200" y="4648200"/>
            <a:ext cx="18592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200400" y="5105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114800" y="4876800"/>
          <a:ext cx="4718051" cy="79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5" name="Equation" r:id="rId5" imgW="1358640" imgH="228600" progId="Equation.3">
                  <p:embed/>
                </p:oleObj>
              </mc:Choice>
              <mc:Fallback>
                <p:oleObj name="Equation" r:id="rId5" imgW="135864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4876800"/>
                        <a:ext cx="4718051" cy="7936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Pset</a:t>
            </a:r>
            <a:r>
              <a:rPr lang="en-US" dirty="0" smtClean="0"/>
              <a:t> 5</a:t>
            </a:r>
            <a:endParaRPr lang="en-US" dirty="0"/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5" y="1447805"/>
            <a:ext cx="7791450" cy="268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953002"/>
            <a:ext cx="640080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800" dirty="0" smtClean="0"/>
              <a:t>Nearest neighbor action classification with Motion History Images + </a:t>
            </a:r>
            <a:r>
              <a:rPr lang="en-US" sz="2800" dirty="0" err="1" smtClean="0"/>
              <a:t>Hu</a:t>
            </a:r>
            <a:r>
              <a:rPr lang="en-US" sz="2800" dirty="0" smtClean="0"/>
              <a:t> moments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 smtClean="0"/>
              <a:t>Depth map sequence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 smtClean="0"/>
              <a:t>Motion History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Background subtraction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Essential low-level processing tool to segment moving objects from static camera’s video</a:t>
            </a:r>
          </a:p>
          <a:p>
            <a:r>
              <a:rPr lang="en-US" b="1" dirty="0" smtClean="0"/>
              <a:t>Action recognition: </a:t>
            </a:r>
            <a:endParaRPr lang="en-US" dirty="0" smtClean="0"/>
          </a:p>
          <a:p>
            <a:pPr lvl="1"/>
            <a:r>
              <a:rPr lang="en-US" dirty="0" smtClean="0"/>
              <a:t>Increasing attention to actions as motion and appearance patterns</a:t>
            </a:r>
          </a:p>
          <a:p>
            <a:pPr lvl="1"/>
            <a:r>
              <a:rPr lang="en-US" dirty="0" smtClean="0"/>
              <a:t>For instrumented/constrained environments, relatively simple techniques allow effective  gesture or action recognition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10256" r="35000" b="27180"/>
          <a:stretch>
            <a:fillRect/>
          </a:stretch>
        </p:blipFill>
        <p:spPr bwMode="auto">
          <a:xfrm>
            <a:off x="583991" y="533400"/>
            <a:ext cx="8560009" cy="610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8204" y="533400"/>
          <a:ext cx="770204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9" name="Equation" r:id="rId4" imgW="279360" imgH="215640" progId="Equation.3">
                  <p:embed/>
                </p:oleObj>
              </mc:Choice>
              <mc:Fallback>
                <p:oleObj name="Equation" r:id="rId4" imgW="27936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204" y="533400"/>
                        <a:ext cx="770204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6" name="Object 4"/>
          <p:cNvGraphicFramePr>
            <a:graphicFrameLocks noChangeAspect="1"/>
          </p:cNvGraphicFramePr>
          <p:nvPr/>
        </p:nvGraphicFramePr>
        <p:xfrm>
          <a:off x="-34925" y="1219200"/>
          <a:ext cx="8397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20" name="Equation" r:id="rId6" imgW="304560" imgH="215640" progId="Equation.3">
                  <p:embed/>
                </p:oleObj>
              </mc:Choice>
              <mc:Fallback>
                <p:oleObj name="Equation" r:id="rId6" imgW="30456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4925" y="1219200"/>
                        <a:ext cx="839788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7" name="Object 5"/>
          <p:cNvGraphicFramePr>
            <a:graphicFrameLocks noChangeAspect="1"/>
          </p:cNvGraphicFramePr>
          <p:nvPr/>
        </p:nvGraphicFramePr>
        <p:xfrm>
          <a:off x="17463" y="1857375"/>
          <a:ext cx="80486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21" name="Equation" r:id="rId8" imgW="291960" imgH="228600" progId="Equation.3">
                  <p:embed/>
                </p:oleObj>
              </mc:Choice>
              <mc:Fallback>
                <p:oleObj name="Equation" r:id="rId8" imgW="29196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857375"/>
                        <a:ext cx="804862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8" name="Object 6"/>
          <p:cNvGraphicFramePr>
            <a:graphicFrameLocks noChangeAspect="1"/>
          </p:cNvGraphicFramePr>
          <p:nvPr/>
        </p:nvGraphicFramePr>
        <p:xfrm>
          <a:off x="-17463" y="2617788"/>
          <a:ext cx="8397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22" name="Equation" r:id="rId10" imgW="304560" imgH="215640" progId="Equation.3">
                  <p:embed/>
                </p:oleObj>
              </mc:Choice>
              <mc:Fallback>
                <p:oleObj name="Equation" r:id="rId10" imgW="30456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3" y="2617788"/>
                        <a:ext cx="839788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9" name="Object 7"/>
          <p:cNvGraphicFramePr>
            <a:graphicFrameLocks noChangeAspect="1"/>
          </p:cNvGraphicFramePr>
          <p:nvPr/>
        </p:nvGraphicFramePr>
        <p:xfrm>
          <a:off x="17463" y="3228975"/>
          <a:ext cx="80486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23" name="Equation" r:id="rId12" imgW="291960" imgH="228600" progId="Equation.3">
                  <p:embed/>
                </p:oleObj>
              </mc:Choice>
              <mc:Fallback>
                <p:oleObj name="Equation" r:id="rId12" imgW="29196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3228975"/>
                        <a:ext cx="804862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00" name="Object 8"/>
          <p:cNvGraphicFramePr>
            <a:graphicFrameLocks noChangeAspect="1"/>
          </p:cNvGraphicFramePr>
          <p:nvPr/>
        </p:nvGraphicFramePr>
        <p:xfrm>
          <a:off x="0" y="5345112"/>
          <a:ext cx="80486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24" name="Equation" r:id="rId14" imgW="291960" imgH="228600" progId="Equation.3">
                  <p:embed/>
                </p:oleObj>
              </mc:Choice>
              <mc:Fallback>
                <p:oleObj name="Equation" r:id="rId14" imgW="29196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45112"/>
                        <a:ext cx="804862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Hu moments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79487" r="27813" b="6667"/>
          <a:stretch>
            <a:fillRect/>
          </a:stretch>
        </p:blipFill>
        <p:spPr bwMode="auto">
          <a:xfrm>
            <a:off x="533400" y="533400"/>
            <a:ext cx="8610600" cy="119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42863" y="517525"/>
          <a:ext cx="8397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22" name="Equation" r:id="rId4" imgW="304560" imgH="228600" progId="Equation.3">
                  <p:embed/>
                </p:oleObj>
              </mc:Choice>
              <mc:Fallback>
                <p:oleObj name="Equation" r:id="rId4" imgW="30456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863" y="517525"/>
                        <a:ext cx="839788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09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Example use of optical flow: </a:t>
            </a:r>
            <a:br>
              <a:rPr lang="en-US" sz="3600" dirty="0" smtClean="0"/>
            </a:br>
            <a:r>
              <a:rPr lang="en-US" sz="3600" dirty="0" smtClean="0"/>
              <a:t>facial animation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684213" y="609282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/>
              <a:t>http://www.fxguide.com/article333.html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49" y="1628800"/>
            <a:ext cx="5143397" cy="3857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51" y="1628800"/>
            <a:ext cx="5143397" cy="38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99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09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Example use of optical flow: </a:t>
            </a:r>
            <a:br>
              <a:rPr lang="en-US" sz="3600" dirty="0" smtClean="0"/>
            </a:br>
            <a:r>
              <a:rPr lang="en-US" sz="3600" dirty="0" smtClean="0"/>
              <a:t>Motion Paint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684213" y="609282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/>
              <a:t>http://www.fxguide.com/article333.html</a:t>
            </a:r>
          </a:p>
        </p:txBody>
      </p:sp>
      <p:pic>
        <p:nvPicPr>
          <p:cNvPr id="10245" name="Picture 3" descr="WDMC_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3" y="3144838"/>
            <a:ext cx="45339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895855" y="3036888"/>
          <a:ext cx="3852863" cy="266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Photo Editor Photo" r:id="rId5" imgW="4772691" imgH="3296110" progId="">
                  <p:embed/>
                </p:oleObj>
              </mc:Choice>
              <mc:Fallback>
                <p:oleObj name="Photo Editor Photo" r:id="rId5" imgW="4772691" imgH="329611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5" y="3036888"/>
                        <a:ext cx="3852863" cy="266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539753" y="1557338"/>
            <a:ext cx="82089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6" rIns="91436" bIns="45716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Use optical flow to track brush strokes, in order to animate them to follow underlying scene motion.</a:t>
            </a:r>
          </a:p>
        </p:txBody>
      </p:sp>
    </p:spTree>
    <p:extLst>
      <p:ext uri="{BB962C8B-B14F-4D97-AF65-F5344CB8AC3E}">
        <p14:creationId xmlns:p14="http://schemas.microsoft.com/office/powerpoint/2010/main" val="265932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as an “Image Stack”</a:t>
            </a:r>
            <a:endParaRPr lang="en-US" dirty="0"/>
          </a:p>
        </p:txBody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2"/>
            <a:ext cx="7772400" cy="2362200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/>
              <a:t>look at video data as a </a:t>
            </a:r>
            <a:r>
              <a:rPr lang="en-US" dirty="0" err="1"/>
              <a:t>spatio</a:t>
            </a:r>
            <a:r>
              <a:rPr lang="en-US" dirty="0"/>
              <a:t>-temporal volume</a:t>
            </a:r>
          </a:p>
          <a:p>
            <a:pPr lvl="1"/>
            <a:r>
              <a:rPr lang="en-US" dirty="0"/>
              <a:t>If camera is stationary, each line through time corresponds to a single ray in </a:t>
            </a:r>
            <a:r>
              <a:rPr lang="en-US" dirty="0" smtClean="0"/>
              <a:t>space</a:t>
            </a:r>
            <a:endParaRPr lang="en-US" dirty="0"/>
          </a:p>
        </p:txBody>
      </p:sp>
      <p:pic>
        <p:nvPicPr>
          <p:cNvPr id="76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3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8005" name="Line 5"/>
          <p:cNvSpPr>
            <a:spLocks noChangeShapeType="1"/>
          </p:cNvSpPr>
          <p:nvPr/>
        </p:nvSpPr>
        <p:spPr bwMode="auto">
          <a:xfrm>
            <a:off x="2438400" y="19812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6" name="Line 6"/>
          <p:cNvSpPr>
            <a:spLocks noChangeShapeType="1"/>
          </p:cNvSpPr>
          <p:nvPr/>
        </p:nvSpPr>
        <p:spPr bwMode="auto">
          <a:xfrm>
            <a:off x="2590800" y="18288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7" name="Line 7"/>
          <p:cNvSpPr>
            <a:spLocks noChangeShapeType="1"/>
          </p:cNvSpPr>
          <p:nvPr/>
        </p:nvSpPr>
        <p:spPr bwMode="auto">
          <a:xfrm>
            <a:off x="2895600" y="17526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8" name="Line 8"/>
          <p:cNvSpPr>
            <a:spLocks noChangeShapeType="1"/>
          </p:cNvSpPr>
          <p:nvPr/>
        </p:nvSpPr>
        <p:spPr bwMode="auto">
          <a:xfrm>
            <a:off x="3124200" y="1905003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9" name="Line 9"/>
          <p:cNvSpPr>
            <a:spLocks noChangeShapeType="1"/>
          </p:cNvSpPr>
          <p:nvPr/>
        </p:nvSpPr>
        <p:spPr bwMode="auto">
          <a:xfrm>
            <a:off x="3429000" y="18288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0" name="Line 10"/>
          <p:cNvSpPr>
            <a:spLocks noChangeShapeType="1"/>
          </p:cNvSpPr>
          <p:nvPr/>
        </p:nvSpPr>
        <p:spPr bwMode="auto">
          <a:xfrm>
            <a:off x="3733800" y="19812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1" name="Line 11"/>
          <p:cNvSpPr>
            <a:spLocks noChangeShapeType="1"/>
          </p:cNvSpPr>
          <p:nvPr/>
        </p:nvSpPr>
        <p:spPr bwMode="auto">
          <a:xfrm>
            <a:off x="5715000" y="36576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2" name="Line 12"/>
          <p:cNvSpPr>
            <a:spLocks noChangeShapeType="1"/>
          </p:cNvSpPr>
          <p:nvPr/>
        </p:nvSpPr>
        <p:spPr bwMode="auto">
          <a:xfrm flipV="1">
            <a:off x="5715000" y="1905003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768013" name="AutoShape 13"/>
          <p:cNvCxnSpPr>
            <a:cxnSpLocks noChangeShapeType="1"/>
          </p:cNvCxnSpPr>
          <p:nvPr/>
        </p:nvCxnSpPr>
        <p:spPr bwMode="auto">
          <a:xfrm>
            <a:off x="5867400" y="2438402"/>
            <a:ext cx="1600200" cy="838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</p:cxnSp>
      <p:sp>
        <p:nvSpPr>
          <p:cNvPr id="768014" name="Text Box 14"/>
          <p:cNvSpPr txBox="1">
            <a:spLocks noChangeArrowheads="1"/>
          </p:cNvSpPr>
          <p:nvPr/>
        </p:nvSpPr>
        <p:spPr bwMode="auto">
          <a:xfrm>
            <a:off x="7375530" y="3622675"/>
            <a:ext cx="271227" cy="4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768015" name="Text Box 15"/>
          <p:cNvSpPr txBox="1">
            <a:spLocks noChangeArrowheads="1"/>
          </p:cNvSpPr>
          <p:nvPr/>
        </p:nvSpPr>
        <p:spPr bwMode="auto">
          <a:xfrm>
            <a:off x="5389568" y="3413127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016" name="Text Box 16"/>
          <p:cNvSpPr txBox="1">
            <a:spLocks noChangeArrowheads="1"/>
          </p:cNvSpPr>
          <p:nvPr/>
        </p:nvSpPr>
        <p:spPr bwMode="auto">
          <a:xfrm>
            <a:off x="5105400" y="1724028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255</a:t>
            </a:r>
          </a:p>
        </p:txBody>
      </p:sp>
      <p:sp>
        <p:nvSpPr>
          <p:cNvPr id="768017" name="Line 17"/>
          <p:cNvSpPr>
            <a:spLocks noChangeShapeType="1"/>
          </p:cNvSpPr>
          <p:nvPr/>
        </p:nvSpPr>
        <p:spPr bwMode="auto">
          <a:xfrm flipH="1">
            <a:off x="3733805" y="2895605"/>
            <a:ext cx="2819400" cy="638175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9" name="Line 19"/>
          <p:cNvSpPr>
            <a:spLocks noChangeShapeType="1"/>
          </p:cNvSpPr>
          <p:nvPr/>
        </p:nvSpPr>
        <p:spPr bwMode="auto">
          <a:xfrm flipV="1">
            <a:off x="1524000" y="1828800"/>
            <a:ext cx="7620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20" name="Text Box 20"/>
          <p:cNvSpPr txBox="1">
            <a:spLocks noChangeArrowheads="1"/>
          </p:cNvSpPr>
          <p:nvPr/>
        </p:nvSpPr>
        <p:spPr bwMode="auto">
          <a:xfrm>
            <a:off x="839788" y="1828803"/>
            <a:ext cx="773287" cy="4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ool7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</p:spPr>
      </p:pic>
      <p:sp>
        <p:nvSpPr>
          <p:cNvPr id="771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Input Video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3" fill="hold"/>
                                        <p:tgtEl>
                                          <p:spTgt spid="771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107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107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098" name="Picture 2" descr="pool7-me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</p:spPr>
      </p:pic>
      <p:sp>
        <p:nvSpPr>
          <p:cNvPr id="772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1066</Words>
  <Application>Microsoft Office PowerPoint</Application>
  <PresentationFormat>On-screen Show (4:3)</PresentationFormat>
  <Paragraphs>221</Paragraphs>
  <Slides>48</Slides>
  <Notes>19</Notes>
  <HiddenSlides>0</HiddenSlides>
  <MMClips>9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Office Theme</vt:lpstr>
      <vt:lpstr>Blank Presentation</vt:lpstr>
      <vt:lpstr>1_Blank Presentation</vt:lpstr>
      <vt:lpstr>2_Blank Presentation</vt:lpstr>
      <vt:lpstr>11_Default Design</vt:lpstr>
      <vt:lpstr>6_Office Theme</vt:lpstr>
      <vt:lpstr>1_Office Theme</vt:lpstr>
      <vt:lpstr>2_Default Design</vt:lpstr>
      <vt:lpstr>Photo Editor Photo</vt:lpstr>
      <vt:lpstr>Equation</vt:lpstr>
      <vt:lpstr>Actions in video</vt:lpstr>
      <vt:lpstr>Today</vt:lpstr>
      <vt:lpstr>PowerPoint Presentation</vt:lpstr>
      <vt:lpstr>PowerPoint Presentation</vt:lpstr>
      <vt:lpstr>Example use of optical flow:  facial animation</vt:lpstr>
      <vt:lpstr>Example use of optical flow:  Motion Paint</vt:lpstr>
      <vt:lpstr>Video as an “Image Stack”</vt:lpstr>
      <vt:lpstr>Input Video</vt:lpstr>
      <vt:lpstr>Average Image</vt:lpstr>
      <vt:lpstr>PowerPoint Presentation</vt:lpstr>
      <vt:lpstr>Background subtraction</vt:lpstr>
      <vt:lpstr>PowerPoint Presentation</vt:lpstr>
      <vt:lpstr>PowerPoint Presentation</vt:lpstr>
      <vt:lpstr>PowerPoint Presentation</vt:lpstr>
      <vt:lpstr>PowerPoint Presentation</vt:lpstr>
      <vt:lpstr>Frame differences vs. background subtraction</vt:lpstr>
      <vt:lpstr>PowerPoint Presentation</vt:lpstr>
      <vt:lpstr>Average/Median Image</vt:lpstr>
      <vt:lpstr>Background Subtraction</vt:lpstr>
      <vt:lpstr>Pros and cons</vt:lpstr>
      <vt:lpstr>Background mixture models</vt:lpstr>
      <vt:lpstr>Background subtraction with depth</vt:lpstr>
      <vt:lpstr>Today</vt:lpstr>
      <vt:lpstr>Human activity in video</vt:lpstr>
      <vt:lpstr>Surveillance</vt:lpstr>
      <vt:lpstr>Interfaces</vt:lpstr>
      <vt:lpstr>Interfaces</vt:lpstr>
      <vt:lpstr>Human activity in video: basic approaches</vt:lpstr>
      <vt:lpstr>Motion and perceptual organization</vt:lpstr>
      <vt:lpstr>Motion and perceptual organization</vt:lpstr>
      <vt:lpstr>Motion and perceptual organization</vt:lpstr>
      <vt:lpstr>Using optical flow: action recognition at a distance</vt:lpstr>
      <vt:lpstr>Using optical flow: action recognition at a distance</vt:lpstr>
      <vt:lpstr>Using optical flow: action recognition at a distance</vt:lpstr>
      <vt:lpstr>Using optical flow: action recognition at a distance</vt:lpstr>
      <vt:lpstr>PowerPoint Presentation</vt:lpstr>
      <vt:lpstr>Do as I do: motion retargeting</vt:lpstr>
      <vt:lpstr>Motivation</vt:lpstr>
      <vt:lpstr>PowerPoint Presentation</vt:lpstr>
      <vt:lpstr>PowerPoint Presentation</vt:lpstr>
      <vt:lpstr>PowerPoint Presentation</vt:lpstr>
      <vt:lpstr>Image moments</vt:lpstr>
      <vt:lpstr>Hu moments</vt:lpstr>
      <vt:lpstr>Pset 5</vt:lpstr>
      <vt:lpstr>Summary</vt:lpstr>
      <vt:lpstr>PowerPoint Presentation</vt:lpstr>
      <vt:lpstr>Hu moments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Kristen Grauman</cp:lastModifiedBy>
  <cp:revision>31</cp:revision>
  <cp:lastPrinted>2011-04-26T14:29:17Z</cp:lastPrinted>
  <dcterms:created xsi:type="dcterms:W3CDTF">2011-04-25T02:16:06Z</dcterms:created>
  <dcterms:modified xsi:type="dcterms:W3CDTF">2011-04-26T14:30:25Z</dcterms:modified>
</cp:coreProperties>
</file>