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76"/>
  </p:notesMasterIdLst>
  <p:handoutMasterIdLst>
    <p:handoutMasterId r:id="rId77"/>
  </p:handoutMasterIdLst>
  <p:sldIdLst>
    <p:sldId id="257" r:id="rId9"/>
    <p:sldId id="776" r:id="rId10"/>
    <p:sldId id="778" r:id="rId11"/>
    <p:sldId id="772" r:id="rId12"/>
    <p:sldId id="783" r:id="rId13"/>
    <p:sldId id="784" r:id="rId14"/>
    <p:sldId id="785" r:id="rId15"/>
    <p:sldId id="621" r:id="rId16"/>
    <p:sldId id="786" r:id="rId17"/>
    <p:sldId id="801" r:id="rId18"/>
    <p:sldId id="788" r:id="rId19"/>
    <p:sldId id="781" r:id="rId20"/>
    <p:sldId id="624" r:id="rId21"/>
    <p:sldId id="652" r:id="rId22"/>
    <p:sldId id="519" r:id="rId23"/>
    <p:sldId id="651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3" r:id="rId33"/>
    <p:sldId id="634" r:id="rId34"/>
    <p:sldId id="639" r:id="rId35"/>
    <p:sldId id="640" r:id="rId36"/>
    <p:sldId id="641" r:id="rId37"/>
    <p:sldId id="649" r:id="rId38"/>
    <p:sldId id="596" r:id="rId39"/>
    <p:sldId id="597" r:id="rId40"/>
    <p:sldId id="598" r:id="rId41"/>
    <p:sldId id="642" r:id="rId42"/>
    <p:sldId id="534" r:id="rId43"/>
    <p:sldId id="536" r:id="rId44"/>
    <p:sldId id="658" r:id="rId45"/>
    <p:sldId id="659" r:id="rId46"/>
    <p:sldId id="687" r:id="rId47"/>
    <p:sldId id="774" r:id="rId48"/>
    <p:sldId id="660" r:id="rId49"/>
    <p:sldId id="662" r:id="rId50"/>
    <p:sldId id="661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696" r:id="rId60"/>
    <p:sldId id="697" r:id="rId61"/>
    <p:sldId id="698" r:id="rId62"/>
    <p:sldId id="699" r:id="rId63"/>
    <p:sldId id="700" r:id="rId64"/>
    <p:sldId id="701" r:id="rId65"/>
    <p:sldId id="702" r:id="rId66"/>
    <p:sldId id="703" r:id="rId67"/>
    <p:sldId id="704" r:id="rId68"/>
    <p:sldId id="705" r:id="rId69"/>
    <p:sldId id="794" r:id="rId70"/>
    <p:sldId id="793" r:id="rId71"/>
    <p:sldId id="795" r:id="rId72"/>
    <p:sldId id="796" r:id="rId73"/>
    <p:sldId id="775" r:id="rId74"/>
    <p:sldId id="768" r:id="rId7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5" autoAdjust="0"/>
    <p:restoredTop sz="63051" autoAdjust="0"/>
  </p:normalViewPr>
  <p:slideViewPr>
    <p:cSldViewPr>
      <p:cViewPr varScale="1">
        <p:scale>
          <a:sx n="38" d="100"/>
          <a:sy n="38" d="100"/>
        </p:scale>
        <p:origin x="-19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D1960-97FC-4838-95E2-3E39159E71B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ones, divide by 9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32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33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37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44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55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D4D0-86D3-4670-B74E-CE6F387139C1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B7D3-85A0-4910-8A78-81D8421618DA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55B9-E3C8-4523-BC0F-A2EA53AF701C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5AB0-6880-42B6-B4A6-826394434EBE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CA6D-3FEF-4C8C-8D7E-590D42F1F30B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A923-CAD9-48BC-98B7-4492B8CBCC9E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487D-5B19-4462-8D19-BE9AABA1B786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9D62-94F9-4250-9D8F-553A7697E83C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95BC-28EA-4117-9670-32B433D3788A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89DE-D421-400E-9890-7E700E0F77A8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4413-1A4C-469B-BCBF-51A6A3F58562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D83F-9B6B-4037-B612-80409E34AC00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CC22-61AE-4103-8A76-235A2C8D62C3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6D1B-A729-4FA3-BB9F-236577BAC5DA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0D6F-03AE-4185-9248-82069CD6207F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A5EAE-88F3-44FF-B738-B7D963DC34E6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858C3D-8872-46B1-A0A8-15C6BE28C1F7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3910D2-8B33-424F-9BE7-C0C3EB7CB296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08D00E-04F7-4BA8-8CD2-C020C224E26C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1A321C-737C-426F-B6D0-381F6D030390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F05161-3B67-4E90-9C0E-E57D4B63E996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056074-CC6C-4C32-8BF2-362E8E0F7359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960CE5-E0F7-4218-BFB2-612C6B5F06A3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484459-0105-49FB-A36F-397134765B2B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02918C-4414-4511-AFFA-6E16D576E290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2E332B-EBD5-49E3-9029-6C721D8594D8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FDC075D-716A-4351-89ED-D67D9C92C60F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787DD9-5D70-4CA9-B24A-FF7FF44DE34D}" type="datetimeFigureOut">
              <a:rPr lang="en-US"/>
              <a:pPr>
                <a:defRPr/>
              </a:pPr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8.jpe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v-spring2011@cs.utexa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43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2.png"/><Relationship Id="rId5" Type="http://schemas.openxmlformats.org/officeDocument/2006/relationships/tags" Target="../tags/tag23.xml"/><Relationship Id="rId10" Type="http://schemas.openxmlformats.org/officeDocument/2006/relationships/image" Target="../media/image37.png"/><Relationship Id="rId4" Type="http://schemas.openxmlformats.org/officeDocument/2006/relationships/tags" Target="../tags/tag22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6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1.bin"/><Relationship Id="rId5" Type="http://schemas.openxmlformats.org/officeDocument/2006/relationships/tags" Target="../tags/tag28.xml"/><Relationship Id="rId10" Type="http://schemas.openxmlformats.org/officeDocument/2006/relationships/image" Target="../media/image43.png"/><Relationship Id="rId4" Type="http://schemas.openxmlformats.org/officeDocument/2006/relationships/tags" Target="../tags/tag27.xml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jpeg"/><Relationship Id="rId5" Type="http://schemas.openxmlformats.org/officeDocument/2006/relationships/image" Target="../media/image7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1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1.png"/><Relationship Id="rId4" Type="http://schemas.openxmlformats.org/officeDocument/2006/relationships/tags" Target="../tags/tag32.xml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37.xml"/><Relationship Id="rId7" Type="http://schemas.openxmlformats.org/officeDocument/2006/relationships/image" Target="../media/image7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1.png"/><Relationship Id="rId4" Type="http://schemas.openxmlformats.org/officeDocument/2006/relationships/tags" Target="../tags/tag38.xml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0.xml"/><Relationship Id="rId5" Type="http://schemas.openxmlformats.org/officeDocument/2006/relationships/image" Target="../media/image42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1.xml"/><Relationship Id="rId6" Type="http://schemas.openxmlformats.org/officeDocument/2006/relationships/image" Target="../media/image82.png"/><Relationship Id="rId5" Type="http://schemas.openxmlformats.org/officeDocument/2006/relationships/image" Target="../media/image42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3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5.xml"/><Relationship Id="rId7" Type="http://schemas.openxmlformats.org/officeDocument/2006/relationships/hyperlink" Target="http://cvcl.mit.edu/hybridimage.htm" TargetMode="External"/><Relationship Id="rId12" Type="http://schemas.openxmlformats.org/officeDocument/2006/relationships/oleObject" Target="../embeddings/oleObject4.bin"/><Relationship Id="rId2" Type="http://schemas.openxmlformats.org/officeDocument/2006/relationships/tags" Target="../tags/tag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notesSlide" Target="../notesSlides/notesSlide63.xml"/><Relationship Id="rId10" Type="http://schemas.openxmlformats.org/officeDocument/2006/relationships/image" Target="../media/image96.jpe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665163" y="267652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Linear Filters</a:t>
            </a:r>
          </a:p>
        </p:txBody>
      </p:sp>
      <p:sp>
        <p:nvSpPr>
          <p:cNvPr id="67587" name="Subtitle 2"/>
          <p:cNvSpPr>
            <a:spLocks noGrp="1"/>
          </p:cNvSpPr>
          <p:nvPr>
            <p:ph type="subTitle" idx="4294967295"/>
          </p:nvPr>
        </p:nvSpPr>
        <p:spPr>
          <a:xfrm>
            <a:off x="1368425" y="3763963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Monday, Jan 24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Prof. Kristen </a:t>
            </a:r>
            <a:r>
              <a:rPr lang="en-US" dirty="0" err="1" smtClean="0"/>
              <a:t>Grauman</a:t>
            </a: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UT-Austin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9163" r="19295" b="9784"/>
          <a:stretch>
            <a:fillRect/>
          </a:stretch>
        </p:blipFill>
        <p:spPr bwMode="auto">
          <a:xfrm>
            <a:off x="-26988" y="44450"/>
            <a:ext cx="49228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89" name="Group 13"/>
          <p:cNvGrpSpPr>
            <a:grpSpLocks noChangeAspect="1"/>
          </p:cNvGrpSpPr>
          <p:nvPr/>
        </p:nvGrpSpPr>
        <p:grpSpPr bwMode="auto">
          <a:xfrm>
            <a:off x="5580112" y="5057093"/>
            <a:ext cx="4595595" cy="1792287"/>
            <a:chOff x="109538" y="1968500"/>
            <a:chExt cx="7429500" cy="2898775"/>
          </a:xfrm>
        </p:grpSpPr>
        <p:pic>
          <p:nvPicPr>
            <p:cNvPr id="67590" name="Picture 26" descr="filter_sigma1_size3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3" name="Picture 22" descr="blurred_sigma1.jpg"/>
            <p:cNvPicPr>
              <a:picLocks noChangeAspect="1"/>
            </p:cNvPicPr>
            <p:nvPr/>
          </p:nvPicPr>
          <p:blipFill>
            <a:blip r:embed="rId6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4" name="Picture 23" descr="blurred_sigma4.jpg"/>
            <p:cNvPicPr>
              <a:picLocks noChangeAspect="1"/>
            </p:cNvPicPr>
            <p:nvPr/>
          </p:nvPicPr>
          <p:blipFill>
            <a:blip r:embed="rId7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6" name="Text Box 10"/>
            <p:cNvSpPr txBox="1">
              <a:spLocks noChangeArrowheads="1"/>
            </p:cNvSpPr>
            <p:nvPr/>
          </p:nvSpPr>
          <p:spPr bwMode="auto">
            <a:xfrm>
              <a:off x="5630863" y="2625725"/>
              <a:ext cx="19081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000000"/>
                  </a:solidFill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7391400" y="66579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Slide credit: Derek Hoiem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/>
          <a:lstStyle/>
          <a:p>
            <a:r>
              <a:rPr lang="en-US" sz="2800" smtClean="0"/>
              <a:t>Compute a function of the local neighborhood at each pixel in the image</a:t>
            </a:r>
          </a:p>
          <a:p>
            <a:pPr lvl="1"/>
            <a:r>
              <a:rPr lang="en-US" sz="2400" smtClean="0"/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smtClean="0"/>
          </a:p>
          <a:p>
            <a:pPr>
              <a:spcBef>
                <a:spcPts val="1800"/>
              </a:spcBef>
            </a:pPr>
            <a:r>
              <a:rPr lang="en-US" sz="2800" smtClean="0"/>
              <a:t>Uses of filtering:</a:t>
            </a:r>
          </a:p>
          <a:p>
            <a:pPr lvl="1"/>
            <a:r>
              <a:rPr lang="en-US" sz="2400" smtClean="0"/>
              <a:t>Enhance an image (denoise, resize, etc)</a:t>
            </a:r>
          </a:p>
          <a:p>
            <a:pPr lvl="1"/>
            <a:r>
              <a:rPr lang="en-US" sz="2400" smtClean="0"/>
              <a:t>Extract information (texture, edges, etc)</a:t>
            </a:r>
          </a:p>
          <a:p>
            <a:pPr lvl="1"/>
            <a:r>
              <a:rPr lang="en-US" sz="2400" smtClean="0"/>
              <a:t>Detect patterns (template matching)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7056438" y="6608763"/>
            <a:ext cx="381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Adapted from Derek Hoiem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</a:t>
            </a:r>
            <a:r>
              <a:rPr lang="en-US" sz="2400" b="1" smtClean="0"/>
              <a:t>same static scene </a:t>
            </a:r>
            <a:r>
              <a:rPr lang="en-US" sz="240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14" descr="noise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smtClean="0">
                <a:cs typeface="Arial" pitchFamily="34" charset="0"/>
              </a:rPr>
              <a:t>Salt and pepper noise</a:t>
            </a:r>
            <a:r>
              <a:rPr lang="en-US" sz="200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smtClean="0">
                <a:cs typeface="Arial" pitchFamily="34" charset="0"/>
              </a:rPr>
              <a:t>Impulse noise: </a:t>
            </a:r>
            <a:r>
              <a:rPr lang="en-US" sz="200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smtClean="0">
                <a:cs typeface="Arial" pitchFamily="34" charset="0"/>
              </a:rPr>
              <a:t>Gaussian noise</a:t>
            </a:r>
            <a:r>
              <a:rPr lang="en-US" sz="2000" smtClean="0">
                <a:cs typeface="Arial" pitchFamily="34" charset="0"/>
              </a:rPr>
              <a:t>: variations in intensity drawn from a Gaussian normal distribution</a:t>
            </a:r>
            <a:endParaRPr lang="en-US" sz="2000" b="1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4"/>
          <p:cNvSpPr txBox="1">
            <a:spLocks noChangeArrowheads="1"/>
          </p:cNvSpPr>
          <p:nvPr/>
        </p:nvSpPr>
        <p:spPr bwMode="auto">
          <a:xfrm>
            <a:off x="7821613" y="6569075"/>
            <a:ext cx="2811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7712075" y="6569075"/>
            <a:ext cx="2811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Fig: M. Hebert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&gt;&gt; noise = randn(size(im)).*sigma;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&gt;&gt; output = im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is impact of the sigma?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same static scene will not be identical.</a:t>
            </a:r>
          </a:p>
          <a:p>
            <a:r>
              <a:rPr lang="en-US" sz="2400" smtClean="0"/>
              <a:t>How could we reduce the noise, i.e., give an estimate of the true intensities?</a:t>
            </a:r>
          </a:p>
          <a:p>
            <a:r>
              <a:rPr lang="en-US" sz="2400" b="1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Assumptions: </a:t>
            </a:r>
          </a:p>
          <a:p>
            <a:pPr lvl="1"/>
            <a:r>
              <a:rPr lang="en-US" smtClean="0"/>
              <a:t>Expect pixels to be like their neighbors</a:t>
            </a:r>
          </a:p>
          <a:p>
            <a:pPr lvl="1"/>
            <a:r>
              <a:rPr lang="en-US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Office hours </a:t>
            </a:r>
            <a:r>
              <a:rPr lang="en-US" sz="2800" smtClean="0"/>
              <a:t>Mon-Thurs 5-6 pm</a:t>
            </a:r>
          </a:p>
          <a:p>
            <a:pPr lvl="1"/>
            <a:r>
              <a:rPr lang="en-US" sz="2400" smtClean="0"/>
              <a:t>Mon: Yong Jae, PAI 5.33</a:t>
            </a:r>
          </a:p>
          <a:p>
            <a:pPr lvl="1"/>
            <a:r>
              <a:rPr lang="en-US" sz="2400" smtClean="0"/>
              <a:t>Tues/Thurs: Shalini, PAI 5.33</a:t>
            </a:r>
          </a:p>
          <a:p>
            <a:pPr lvl="1"/>
            <a:r>
              <a:rPr lang="en-US" sz="2400" smtClean="0"/>
              <a:t>Wed: Me, ACES 3.446</a:t>
            </a:r>
          </a:p>
          <a:p>
            <a:endParaRPr lang="en-US" sz="2800" smtClean="0"/>
          </a:p>
          <a:p>
            <a:r>
              <a:rPr lang="en-US" sz="2800" smtClean="0">
                <a:hlinkClick r:id="rId3"/>
              </a:rPr>
              <a:t>cv-spring2011@cs.utexas.edu</a:t>
            </a:r>
            <a:r>
              <a:rPr lang="en-US" sz="2800" smtClean="0"/>
              <a:t> for assignment questions outside of office hours</a:t>
            </a:r>
          </a:p>
          <a:p>
            <a:endParaRPr lang="en-US" sz="2800" smtClean="0"/>
          </a:p>
          <a:p>
            <a:r>
              <a:rPr lang="en-US" sz="2800" b="1" smtClean="0"/>
              <a:t>Pset 0 </a:t>
            </a:r>
            <a:r>
              <a:rPr lang="en-US" sz="2800" smtClean="0"/>
              <a:t>due Friday Jan 28.  Drop box in PAI 5.38.  Attach cover page with name and CS 376</a:t>
            </a:r>
          </a:p>
        </p:txBody>
      </p:sp>
      <p:pic>
        <p:nvPicPr>
          <p:cNvPr id="68612" name="Picture 4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17732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440" name="Text Box 410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9464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488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512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13" name="Text Box 62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3310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11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35" name="Text Box 419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4211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3" y="1603375"/>
            <a:ext cx="73009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pic>
        <p:nvPicPr>
          <p:cNvPr id="10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38" y="4743450"/>
            <a:ext cx="71993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Loop over all pixels in neighborhood around  image pixel F[i,j]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178550" y="763588"/>
            <a:ext cx="255587" cy="4052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900613" y="5072063"/>
            <a:ext cx="255587" cy="1131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5235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201738"/>
            <a:ext cx="71993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Filtering an image: replace each pixel with a linear combination of its neighbors.</a:t>
            </a:r>
          </a:p>
          <a:p>
            <a:endParaRPr lang="en-US" sz="2400" b="0"/>
          </a:p>
          <a:p>
            <a:r>
              <a:rPr lang="en-US" sz="2400" b="0"/>
              <a:t>The filter “</a:t>
            </a:r>
            <a:r>
              <a:rPr lang="en-US" sz="2400"/>
              <a:t>kernel</a:t>
            </a:r>
            <a:r>
              <a:rPr lang="en-US" sz="2400" b="0"/>
              <a:t>” or “</a:t>
            </a:r>
            <a:r>
              <a:rPr lang="en-US" sz="2400"/>
              <a:t>mask</a:t>
            </a:r>
            <a:r>
              <a:rPr lang="en-US" sz="2400" b="0"/>
              <a:t>” </a:t>
            </a:r>
            <a:r>
              <a:rPr lang="en-US" sz="2400" b="0" i="1"/>
              <a:t>H</a:t>
            </a:r>
            <a:r>
              <a:rPr lang="en-US" sz="2400" b="0"/>
              <a:t>[</a:t>
            </a:r>
            <a:r>
              <a:rPr lang="en-US" sz="2400" b="0" i="1"/>
              <a:t>u,v</a:t>
            </a:r>
            <a:r>
              <a:rPr lang="en-US" sz="2400" b="0"/>
              <a:t>] is the prescription for the weights in the linear combination.</a:t>
            </a:r>
          </a:p>
          <a:p>
            <a:endParaRPr lang="en-US" sz="2400" b="0"/>
          </a:p>
        </p:txBody>
      </p:sp>
      <p:pic>
        <p:nvPicPr>
          <p:cNvPr id="95237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1113" y="2808288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smtClean="0"/>
              <a:t>What values belong in the kernel </a:t>
            </a:r>
            <a:r>
              <a:rPr lang="en-US" sz="2400" i="1" smtClean="0"/>
              <a:t>H</a:t>
            </a:r>
            <a:r>
              <a:rPr lang="en-US" sz="240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383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8338" y="2187575"/>
            <a:ext cx="1081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6508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9363" y="2173288"/>
            <a:ext cx="1131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77975" y="2808288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2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1038" y="5765800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3" name="Picture 1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5950" y="2187575"/>
            <a:ext cx="9985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 r="5090" b="7552"/>
          <a:stretch>
            <a:fillRect/>
          </a:stretch>
        </p:blipFill>
        <p:spPr bwMode="auto">
          <a:xfrm>
            <a:off x="0" y="512763"/>
            <a:ext cx="101536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depicts box filter: </a:t>
            </a:r>
          </a:p>
          <a:p>
            <a:r>
              <a:rPr lang="en-US" sz="1400" b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mtClean="0"/>
              <a:t>MATLAB: output size / “shape” options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‘full’: output size is sum of sizes of f and g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‘same’: output size is same as f</a:t>
            </a:r>
          </a:p>
          <a:p>
            <a:pPr lvl="1"/>
            <a:r>
              <a:rPr lang="en-US" i="1" smtClean="0"/>
              <a:t>shape</a:t>
            </a:r>
            <a:r>
              <a:rPr lang="en-US" smtClean="0"/>
              <a:t> = ‘valid’: output size is difference of sizes of f and g 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f</a:t>
            </a:r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2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4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f</a:t>
            </a:r>
          </a:p>
        </p:txBody>
      </p:sp>
      <p:sp>
        <p:nvSpPr>
          <p:cNvPr id="98315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6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7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8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19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f</a:t>
            </a:r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321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22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23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24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g</a:t>
            </a:r>
          </a:p>
        </p:txBody>
      </p:sp>
      <p:sp>
        <p:nvSpPr>
          <p:cNvPr id="98325" name="Text Box 24"/>
          <p:cNvSpPr txBox="1">
            <a:spLocks noChangeArrowheads="1"/>
          </p:cNvSpPr>
          <p:nvPr/>
        </p:nvSpPr>
        <p:spPr bwMode="auto">
          <a:xfrm>
            <a:off x="1330325" y="33162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full</a:t>
            </a:r>
          </a:p>
        </p:txBody>
      </p:sp>
      <p:sp>
        <p:nvSpPr>
          <p:cNvPr id="98326" name="Text Box 25"/>
          <p:cNvSpPr txBox="1">
            <a:spLocks noChangeArrowheads="1"/>
          </p:cNvSpPr>
          <p:nvPr/>
        </p:nvSpPr>
        <p:spPr bwMode="auto">
          <a:xfrm>
            <a:off x="4495800" y="3352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same</a:t>
            </a:r>
          </a:p>
        </p:txBody>
      </p:sp>
      <p:sp>
        <p:nvSpPr>
          <p:cNvPr id="98327" name="Text Box 26"/>
          <p:cNvSpPr txBox="1">
            <a:spLocks noChangeArrowheads="1"/>
          </p:cNvSpPr>
          <p:nvPr/>
        </p:nvSpPr>
        <p:spPr bwMode="auto">
          <a:xfrm>
            <a:off x="7391400" y="33528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valid</a:t>
            </a:r>
          </a:p>
        </p:txBody>
      </p:sp>
      <p:sp>
        <p:nvSpPr>
          <p:cNvPr id="98328" name="Text Box 14"/>
          <p:cNvSpPr txBox="1">
            <a:spLocks noChangeArrowheads="1"/>
          </p:cNvSpPr>
          <p:nvPr/>
        </p:nvSpPr>
        <p:spPr bwMode="auto">
          <a:xfrm>
            <a:off x="7258050" y="6550025"/>
            <a:ext cx="188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100356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27700" y="2005013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341563"/>
          <a:ext cx="3213140" cy="3048000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332581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0013" y="5537200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639763" y="4478338"/>
            <a:ext cx="985837" cy="912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331946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1750" y="3524250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9913" y="4533900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1055688"/>
            <a:ext cx="7772400" cy="938212"/>
          </a:xfrm>
        </p:spPr>
        <p:txBody>
          <a:bodyPr/>
          <a:lstStyle/>
          <a:p>
            <a:r>
              <a:rPr lang="en-US" sz="2400" smtClean="0"/>
              <a:t>What if we want nearest neighboring pixels to have the most influence on the output?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1100" smtClean="0"/>
          </a:p>
          <a:p>
            <a:r>
              <a:rPr lang="en-US" sz="2400" smtClean="0"/>
              <a:t>Removes high-frequency components from the image (“low-pass filter”).</a:t>
            </a:r>
          </a:p>
          <a:p>
            <a:endParaRPr lang="en-US" sz="240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2114550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p:oleObj spid="_x0000_s1026" name="Photo Editor Photo" r:id="rId11" imgW="2095793" imgH="1390844" progId="">
                <p:embed/>
              </p:oleObj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177" name="Text Box 628"/>
          <p:cNvSpPr txBox="1">
            <a:spLocks noChangeArrowheads="1"/>
          </p:cNvSpPr>
          <p:nvPr/>
        </p:nvSpPr>
        <p:spPr bwMode="auto">
          <a:xfrm>
            <a:off x="7885113" y="6584950"/>
            <a:ext cx="1287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75" y="2370138"/>
            <a:ext cx="3487738" cy="348773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hsize = 10;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h = fspecial(‘gaussian’ hsize, sigma);</a:t>
            </a:r>
          </a:p>
          <a:p>
            <a:endParaRPr lang="en-US" sz="2400">
              <a:latin typeface="Courier New" pitchFamily="49" charset="0"/>
              <a:cs typeface="Courier New" pitchFamily="49" charset="0"/>
            </a:endParaRPr>
          </a:p>
          <a:p>
            <a:endParaRPr lang="en-US" sz="2400"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mesh(h);</a:t>
            </a:r>
          </a:p>
          <a:p>
            <a:endParaRPr lang="en-US" sz="2400"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imagesc(h);</a:t>
            </a:r>
          </a:p>
          <a:p>
            <a:endParaRPr lang="en-US" sz="2400"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outim = imfilter(im, h); % correlation 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&gt;&gt; imshow(outim);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blurpanda.jpg"/>
          <p:cNvPicPr>
            <a:picLocks noChangeAspect="1"/>
          </p:cNvPicPr>
          <p:nvPr/>
        </p:nvPicPr>
        <p:blipFill>
          <a:blip r:embed="rId6" cstate="print"/>
          <a:srcRect l="12959" t="5775" r="13374" b="12080"/>
          <a:stretch>
            <a:fillRect/>
          </a:stretch>
        </p:blipFill>
        <p:spPr bwMode="auto">
          <a:xfrm>
            <a:off x="6835775" y="4889500"/>
            <a:ext cx="2011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457" name="TextBox 12"/>
          <p:cNvSpPr txBox="1">
            <a:spLocks noChangeArrowheads="1"/>
          </p:cNvSpPr>
          <p:nvPr/>
        </p:nvSpPr>
        <p:spPr bwMode="auto">
          <a:xfrm>
            <a:off x="7529513" y="6313488"/>
            <a:ext cx="116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379412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383063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	h = fspecial('gaussian‘, fsize,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	out = imfilter(im, h);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	imshow(out);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smtClean="0">
                <a:latin typeface="Courier New" pitchFamily="49" charset="0"/>
              </a:rPr>
              <a:t>end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379412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00501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196850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196850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Image noise</a:t>
            </a:r>
          </a:p>
          <a:p>
            <a:r>
              <a:rPr lang="en-US" smtClean="0"/>
              <a:t>Linear filters</a:t>
            </a:r>
          </a:p>
          <a:p>
            <a:pPr lvl="1"/>
            <a:r>
              <a:rPr lang="en-US" smtClean="0"/>
              <a:t>Examples: smoothing filters</a:t>
            </a:r>
          </a:p>
          <a:p>
            <a:r>
              <a:rPr lang="en-US" smtClean="0"/>
              <a:t>Convolution / correlation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Smoothing</a:t>
            </a:r>
          </a:p>
          <a:p>
            <a:pPr lvl="1" eaLnBrk="1" hangingPunct="1"/>
            <a:r>
              <a:rPr lang="en-US" sz="2000" smtClean="0"/>
              <a:t>Values positive </a:t>
            </a:r>
          </a:p>
          <a:p>
            <a:pPr lvl="1" eaLnBrk="1" hangingPunct="1"/>
            <a:r>
              <a:rPr lang="en-US" sz="2000" smtClean="0"/>
              <a:t>Sum to 1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constant regions same as input</a:t>
            </a:r>
          </a:p>
          <a:p>
            <a:pPr lvl="1" eaLnBrk="1" hangingPunct="1"/>
            <a:r>
              <a:rPr lang="en-US" sz="2000" smtClean="0"/>
              <a:t>Amount of smoothing proportional to mask size</a:t>
            </a:r>
          </a:p>
          <a:p>
            <a:pPr lvl="1" eaLnBrk="1" hangingPunct="1"/>
            <a:r>
              <a:rPr lang="en-US" sz="2000" smtClean="0"/>
              <a:t>Remove “high-frequency” components; “low-pass” filter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07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1763" y="4975225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08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3013" y="4121150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75" name="Picture 1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5" y="4981575"/>
            <a:ext cx="933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What is the result of filtering the impulse signal (image) </a:t>
            </a:r>
            <a:r>
              <a:rPr lang="en-US" sz="2400" b="0" i="1"/>
              <a:t>F </a:t>
            </a:r>
            <a:r>
              <a:rPr lang="en-US" sz="2400" b="0"/>
              <a:t>with the arbitrary kernel </a:t>
            </a:r>
            <a:r>
              <a:rPr lang="en-US" sz="2400" b="0" i="1"/>
              <a:t>H</a:t>
            </a:r>
            <a:r>
              <a:rPr lang="en-US" sz="2400" b="0"/>
              <a:t>?</a:t>
            </a:r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smtClean="0"/>
              <a:t>Convolution: </a:t>
            </a:r>
          </a:p>
          <a:p>
            <a:pPr lvl="1"/>
            <a:r>
              <a:rPr lang="en-US" sz="2000" smtClean="0"/>
              <a:t>Flip the filter in both dimensions (bottom to top, right to left)</a:t>
            </a:r>
          </a:p>
          <a:p>
            <a:pPr lvl="1"/>
            <a:r>
              <a:rPr lang="en-US" sz="2000" smtClean="0"/>
              <a:t>Then apply cross-correlation</a:t>
            </a:r>
          </a:p>
        </p:txBody>
      </p:sp>
      <p:pic>
        <p:nvPicPr>
          <p:cNvPr id="108548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2881313"/>
            <a:ext cx="61118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3563" y="4378325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92713" y="4195763"/>
            <a:ext cx="1058862" cy="760412"/>
            <a:chOff x="5192721" y="4195773"/>
            <a:chExt cx="1058877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338773" y="4305312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/>
                <a:t>F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200936" y="4999059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/>
                <a:t>H</a:t>
              </a:r>
            </a:p>
          </p:txBody>
        </p:sp>
      </p:grpSp>
      <p:pic>
        <p:nvPicPr>
          <p:cNvPr id="20" name="Picture 19" descr="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0613" y="4195763"/>
            <a:ext cx="1095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2465 -0.01922 0.0493 -0.03843 0.1 -0.04607 C 0.15069 -0.05371 0.30503 -0.05047 0.30382 -0.04607 C 0.3026 -0.04167 0.09479 -0.02847 0.09236 -0.02037 C 0.08993 -0.01227 0.29028 -0.00209 0.28941 0.00278 C 0.28854 0.00764 0.08507 0.00416 0.08663 0.00903 C 0.08819 0.01389 0.2993 0.02083 0.29913 0.03217 C 0.29896 0.04352 0.08507 0.06759 0.08559 0.07708 C 0.08611 0.08657 0.30069 0.08032 0.30191 0.08981 C 0.30312 0.0993 0.09392 0.12407 0.0934 0.13472 C 0.09288 0.14537 0.3 0.13912 0.29913 0.15393 C 0.29826 0.16875 0.08819 0.21088 0.08854 0.22315 C 0.08889 0.23541 0.19496 0.23171 0.30104 0.22824 " pathEditMode="relative" ptsTypes="aaaaaaaaaaa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pic>
        <p:nvPicPr>
          <p:cNvPr id="109571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063" y="1530350"/>
            <a:ext cx="59880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238" y="2808288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8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550" y="3867150"/>
            <a:ext cx="58785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4238" y="5145088"/>
            <a:ext cx="1898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smtClean="0"/>
              <a:t>Predict the outputs using correlation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1623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8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113671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114697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7391400" y="65817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Slide credit: Derek Hoiem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116744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117769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/>
          <a:srcRect l="43004" t="19810" r="37450" b="34712"/>
          <a:stretch>
            <a:fillRect/>
          </a:stretch>
        </p:blipFill>
        <p:spPr bwMode="auto">
          <a:xfrm>
            <a:off x="3111500" y="4743450"/>
            <a:ext cx="1357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b="1" smtClean="0"/>
              <a:t>Shift invariant: </a:t>
            </a:r>
          </a:p>
          <a:p>
            <a:pPr lvl="1"/>
            <a:r>
              <a:rPr lang="en-US" sz="240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b="1" smtClean="0"/>
              <a:t>Superposition:</a:t>
            </a:r>
            <a:r>
              <a:rPr lang="en-US" sz="2800" smtClean="0"/>
              <a:t> </a:t>
            </a:r>
          </a:p>
          <a:p>
            <a:pPr lvl="1"/>
            <a:r>
              <a:rPr lang="en-US" sz="2400" smtClean="0"/>
              <a:t>h * (f1 + f2) = (h * f1) +  (h * f2) </a:t>
            </a:r>
          </a:p>
          <a:p>
            <a:pPr lvl="2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488113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f * (g * h) = (f * g) * h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p:oleObj spid="_x0000_s2050" name="Equation" r:id="rId4" imgW="914400" imgH="198720" progId="">
              <p:embed/>
            </p:oleObj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5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hlinkClick r:id="rId3"/>
              </a:rPr>
              <a:t>http://electronics.howstuffworks.com/digital-camera.htm</a:t>
            </a:r>
            <a:r>
              <a:rPr lang="en-US" sz="200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TextBox 8"/>
          <p:cNvSpPr txBox="1">
            <a:spLocks noChangeArrowheads="1"/>
          </p:cNvSpPr>
          <p:nvPr/>
        </p:nvSpPr>
        <p:spPr bwMode="auto">
          <a:xfrm>
            <a:off x="7639050" y="6548438"/>
            <a:ext cx="284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Source: M. Hebert</a:t>
            </a:r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Plots of a row 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000000"/>
                </a:solidFill>
              </a:rPr>
              <a:t>Matlab: output im = medfilt2(im, [h w]);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smtClean="0"/>
              <a:t>	A. Oliva, A. Torralba, P.G. Schyns, </a:t>
            </a:r>
            <a:br>
              <a:rPr lang="en-US" sz="2400" smtClean="0"/>
            </a:br>
            <a:r>
              <a:rPr lang="en-US" sz="2400" smtClean="0">
                <a:hlinkClick r:id="rId7"/>
              </a:rPr>
              <a:t>“Hybrid Images,”</a:t>
            </a:r>
            <a:r>
              <a:rPr lang="en-US" sz="2400" smtClean="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p:oleObj spid="_x0000_s3075" name="Photo Editor Photo" r:id="rId8" imgW="4133333" imgH="2905531" progId="">
                <p:embed/>
              </p:oleObj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p:oleObj spid="_x0000_s3074" name="Photo Editor Photo" r:id="rId12" imgW="4133333" imgH="2905531" progId="">
              <p:embed/>
            </p:oleObj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Image “noise”</a:t>
            </a:r>
          </a:p>
          <a:p>
            <a:r>
              <a:rPr lang="en-US" sz="2800" smtClean="0"/>
              <a:t>Linear filters and convolution useful for</a:t>
            </a:r>
          </a:p>
          <a:p>
            <a:pPr lvl="1"/>
            <a:r>
              <a:rPr lang="en-US" sz="2400" smtClean="0"/>
              <a:t>Enhancing images (smoothing, removing noise)</a:t>
            </a:r>
          </a:p>
          <a:p>
            <a:pPr lvl="2"/>
            <a:r>
              <a:rPr lang="en-US" sz="2000" smtClean="0"/>
              <a:t>Box filter</a:t>
            </a:r>
          </a:p>
          <a:p>
            <a:pPr lvl="2"/>
            <a:r>
              <a:rPr lang="en-US" sz="2000" smtClean="0"/>
              <a:t>Gaussian filter</a:t>
            </a:r>
          </a:p>
          <a:p>
            <a:pPr lvl="2"/>
            <a:r>
              <a:rPr lang="en-US" sz="2000" smtClean="0"/>
              <a:t>Impact of scale / width of smoothing filter</a:t>
            </a:r>
          </a:p>
          <a:p>
            <a:pPr lvl="1"/>
            <a:r>
              <a:rPr lang="en-US" sz="2400" smtClean="0"/>
              <a:t>Detecting features (next time)</a:t>
            </a:r>
          </a:p>
          <a:p>
            <a:r>
              <a:rPr lang="en-US" sz="2800" smtClean="0"/>
              <a:t>Separable filters more efficient </a:t>
            </a:r>
          </a:p>
          <a:p>
            <a:r>
              <a:rPr lang="en-US" sz="2800" smtClean="0"/>
              <a:t>Median filter: a non-linear filter, edge-preserving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b="1" smtClean="0"/>
              <a:t>Wednesday: </a:t>
            </a:r>
          </a:p>
          <a:p>
            <a:pPr lvl="1"/>
            <a:r>
              <a:rPr lang="en-US" smtClean="0"/>
              <a:t>Filtering part 2: filtering for features</a:t>
            </a:r>
          </a:p>
          <a:p>
            <a:endParaRPr lang="en-US" b="1" smtClean="0"/>
          </a:p>
          <a:p>
            <a:r>
              <a:rPr lang="en-US" b="1" smtClean="0"/>
              <a:t>Friday:</a:t>
            </a:r>
            <a:endParaRPr lang="en-US" smtClean="0"/>
          </a:p>
          <a:p>
            <a:pPr lvl="1"/>
            <a:r>
              <a:rPr lang="en-US" smtClean="0"/>
              <a:t>Pset 0 is due via turnin, 11:59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7391400" y="65817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Calibri" pitchFamily="34" charset="0"/>
              </a:rPr>
              <a:t>Slide credit: Derek Hoiem</a:t>
            </a:r>
          </a:p>
        </p:txBody>
      </p:sp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smtClean="0">
                <a:solidFill>
                  <a:srgbClr val="000000"/>
                </a:solidFill>
              </a:rPr>
              <a:t>Sample</a:t>
            </a:r>
            <a:r>
              <a:rPr lang="en-US" sz="240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smtClean="0">
                <a:solidFill>
                  <a:srgbClr val="000000"/>
                </a:solidFill>
              </a:rPr>
              <a:t>Quantize</a:t>
            </a:r>
            <a:r>
              <a:rPr lang="en-US" sz="240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smtClean="0">
              <a:solidFill>
                <a:srgbClr val="000000"/>
              </a:solidFill>
            </a:endParaRPr>
          </a:p>
          <a:p>
            <a:r>
              <a:rPr lang="en-US" sz="240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smtClean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7493000" y="6605588"/>
            <a:ext cx="1679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cs typeface="Arial" pitchFamily="34" charset="0"/>
              </a:rPr>
              <a:t>Adapted from S. Seitz</a:t>
            </a:r>
          </a:p>
        </p:txBody>
      </p:sp>
      <p:pic>
        <p:nvPicPr>
          <p:cNvPr id="15" name="Picture 8" descr="smoothing-d5"/>
          <p:cNvPicPr>
            <a:picLocks noChangeAspect="1" noChangeArrowheads="1"/>
          </p:cNvPicPr>
          <p:nvPr/>
        </p:nvPicPr>
        <p:blipFill>
          <a:blip r:embed="rId5" cstate="print"/>
          <a:srcRect b="48459"/>
          <a:stretch>
            <a:fillRect/>
          </a:stretch>
        </p:blipFill>
        <p:spPr bwMode="auto">
          <a:xfrm>
            <a:off x="4316413" y="5218113"/>
            <a:ext cx="33226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58" name="Group 22"/>
          <p:cNvGrpSpPr>
            <a:grpSpLocks/>
          </p:cNvGrpSpPr>
          <p:nvPr/>
        </p:nvGrpSpPr>
        <p:grpSpPr bwMode="auto">
          <a:xfrm>
            <a:off x="960438" y="2735263"/>
            <a:ext cx="8540750" cy="2011362"/>
            <a:chOff x="960193" y="2881305"/>
            <a:chExt cx="8541062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9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813" y="3757617"/>
              <a:ext cx="1241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50225" y="5583238"/>
            <a:ext cx="124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1D</a:t>
            </a:r>
          </a:p>
        </p:txBody>
      </p: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190500" y="5143500"/>
            <a:ext cx="3395663" cy="1352550"/>
            <a:chOff x="-2840139" y="3502026"/>
            <a:chExt cx="3943404" cy="1570059"/>
          </a:xfrm>
        </p:grpSpPr>
        <p:pic>
          <p:nvPicPr>
            <p:cNvPr id="74762" name="Picture 8" descr="smoothing-d5"/>
            <p:cNvPicPr>
              <a:picLocks noChangeAspect="1" noChangeArrowheads="1"/>
            </p:cNvPicPr>
            <p:nvPr/>
          </p:nvPicPr>
          <p:blipFill>
            <a:blip r:embed="rId5" cstate="print"/>
            <a:srcRect b="48459"/>
            <a:stretch>
              <a:fillRect/>
            </a:stretch>
          </p:blipFill>
          <p:spPr bwMode="auto">
            <a:xfrm>
              <a:off x="-2840139" y="3611565"/>
              <a:ext cx="3890963" cy="146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3" name="Rectangle 20"/>
            <p:cNvSpPr>
              <a:spLocks noChangeArrowheads="1"/>
            </p:cNvSpPr>
            <p:nvPr/>
          </p:nvSpPr>
          <p:spPr bwMode="auto">
            <a:xfrm>
              <a:off x="-2657574" y="3502026"/>
              <a:ext cx="3760839" cy="11684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64" name="Freeform 19"/>
            <p:cNvSpPr>
              <a:spLocks noChangeArrowheads="1"/>
            </p:cNvSpPr>
            <p:nvPr/>
          </p:nvSpPr>
          <p:spPr bwMode="auto">
            <a:xfrm>
              <a:off x="-2621061" y="3830643"/>
              <a:ext cx="3645074" cy="843419"/>
            </a:xfrm>
            <a:custGeom>
              <a:avLst/>
              <a:gdLst>
                <a:gd name="T0" fmla="*/ 0 w 3645074"/>
                <a:gd name="T1" fmla="*/ 179539 h 843419"/>
                <a:gd name="T2" fmla="*/ 50104 w 3645074"/>
                <a:gd name="T3" fmla="*/ 179539 h 843419"/>
                <a:gd name="T4" fmla="*/ 237994 w 3645074"/>
                <a:gd name="T5" fmla="*/ 705632 h 843419"/>
                <a:gd name="T6" fmla="*/ 388307 w 3645074"/>
                <a:gd name="T7" fmla="*/ 304800 h 843419"/>
                <a:gd name="T8" fmla="*/ 501041 w 3645074"/>
                <a:gd name="T9" fmla="*/ 304800 h 843419"/>
                <a:gd name="T10" fmla="*/ 526093 w 3645074"/>
                <a:gd name="T11" fmla="*/ 480164 h 843419"/>
                <a:gd name="T12" fmla="*/ 601249 w 3645074"/>
                <a:gd name="T13" fmla="*/ 329852 h 843419"/>
                <a:gd name="T14" fmla="*/ 713983 w 3645074"/>
                <a:gd name="T15" fmla="*/ 405008 h 843419"/>
                <a:gd name="T16" fmla="*/ 751561 w 3645074"/>
                <a:gd name="T17" fmla="*/ 655528 h 843419"/>
                <a:gd name="T18" fmla="*/ 814192 w 3645074"/>
                <a:gd name="T19" fmla="*/ 480164 h 843419"/>
                <a:gd name="T20" fmla="*/ 989556 w 3645074"/>
                <a:gd name="T21" fmla="*/ 567846 h 843419"/>
                <a:gd name="T22" fmla="*/ 1077238 w 3645074"/>
                <a:gd name="T23" fmla="*/ 843419 h 843419"/>
                <a:gd name="T24" fmla="*/ 1164920 w 3645074"/>
                <a:gd name="T25" fmla="*/ 567846 h 843419"/>
                <a:gd name="T26" fmla="*/ 1365337 w 3645074"/>
                <a:gd name="T27" fmla="*/ 480164 h 843419"/>
                <a:gd name="T28" fmla="*/ 1453019 w 3645074"/>
                <a:gd name="T29" fmla="*/ 29227 h 843419"/>
                <a:gd name="T30" fmla="*/ 1553227 w 3645074"/>
                <a:gd name="T31" fmla="*/ 655528 h 843419"/>
                <a:gd name="T32" fmla="*/ 1640909 w 3645074"/>
                <a:gd name="T33" fmla="*/ 780789 h 843419"/>
                <a:gd name="T34" fmla="*/ 1678487 w 3645074"/>
                <a:gd name="T35" fmla="*/ 617950 h 843419"/>
                <a:gd name="T36" fmla="*/ 1778696 w 3645074"/>
                <a:gd name="T37" fmla="*/ 830893 h 843419"/>
                <a:gd name="T38" fmla="*/ 1828800 w 3645074"/>
                <a:gd name="T39" fmla="*/ 655528 h 843419"/>
                <a:gd name="T40" fmla="*/ 1991638 w 3645074"/>
                <a:gd name="T41" fmla="*/ 668054 h 843419"/>
                <a:gd name="T42" fmla="*/ 2116898 w 3645074"/>
                <a:gd name="T43" fmla="*/ 505216 h 843419"/>
                <a:gd name="T44" fmla="*/ 2179528 w 3645074"/>
                <a:gd name="T45" fmla="*/ 505216 h 843419"/>
                <a:gd name="T46" fmla="*/ 2254684 w 3645074"/>
                <a:gd name="T47" fmla="*/ 617950 h 843419"/>
                <a:gd name="T48" fmla="*/ 2304788 w 3645074"/>
                <a:gd name="T49" fmla="*/ 192065 h 843419"/>
                <a:gd name="T50" fmla="*/ 2417522 w 3645074"/>
                <a:gd name="T51" fmla="*/ 405008 h 843419"/>
                <a:gd name="T52" fmla="*/ 2442574 w 3645074"/>
                <a:gd name="T53" fmla="*/ 254695 h 843419"/>
                <a:gd name="T54" fmla="*/ 2567834 w 3645074"/>
                <a:gd name="T55" fmla="*/ 505216 h 843419"/>
                <a:gd name="T56" fmla="*/ 2605412 w 3645074"/>
                <a:gd name="T57" fmla="*/ 279747 h 843419"/>
                <a:gd name="T58" fmla="*/ 2680570 w 3645074"/>
                <a:gd name="T59" fmla="*/ 367430 h 843419"/>
                <a:gd name="T60" fmla="*/ 2805830 w 3645074"/>
                <a:gd name="T61" fmla="*/ 217117 h 843419"/>
                <a:gd name="T62" fmla="*/ 3018772 w 3645074"/>
                <a:gd name="T63" fmla="*/ 317326 h 843419"/>
                <a:gd name="T64" fmla="*/ 3106454 w 3645074"/>
                <a:gd name="T65" fmla="*/ 655528 h 843419"/>
                <a:gd name="T66" fmla="*/ 3181610 w 3645074"/>
                <a:gd name="T67" fmla="*/ 455112 h 843419"/>
                <a:gd name="T68" fmla="*/ 3244240 w 3645074"/>
                <a:gd name="T69" fmla="*/ 405008 h 843419"/>
                <a:gd name="T70" fmla="*/ 3331922 w 3645074"/>
                <a:gd name="T71" fmla="*/ 467638 h 843419"/>
                <a:gd name="T72" fmla="*/ 3382026 w 3645074"/>
                <a:gd name="T73" fmla="*/ 54279 h 843419"/>
                <a:gd name="T74" fmla="*/ 3494760 w 3645074"/>
                <a:gd name="T75" fmla="*/ 655528 h 843419"/>
                <a:gd name="T76" fmla="*/ 3519812 w 3645074"/>
                <a:gd name="T77" fmla="*/ 379956 h 843419"/>
                <a:gd name="T78" fmla="*/ 3620022 w 3645074"/>
                <a:gd name="T79" fmla="*/ 530268 h 843419"/>
                <a:gd name="T80" fmla="*/ 3645074 w 3645074"/>
                <a:gd name="T81" fmla="*/ 530268 h 8434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45074"/>
                <a:gd name="T124" fmla="*/ 0 h 843419"/>
                <a:gd name="T125" fmla="*/ 3645074 w 3645074"/>
                <a:gd name="T126" fmla="*/ 843419 h 8434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45074" h="843419">
                  <a:moveTo>
                    <a:pt x="0" y="179539"/>
                  </a:moveTo>
                  <a:cubicBezTo>
                    <a:pt x="5219" y="135698"/>
                    <a:pt x="10438" y="91857"/>
                    <a:pt x="50104" y="179539"/>
                  </a:cubicBezTo>
                  <a:cubicBezTo>
                    <a:pt x="89770" y="267221"/>
                    <a:pt x="181627" y="684755"/>
                    <a:pt x="237994" y="705632"/>
                  </a:cubicBezTo>
                  <a:cubicBezTo>
                    <a:pt x="294361" y="726509"/>
                    <a:pt x="344466" y="371605"/>
                    <a:pt x="388307" y="304800"/>
                  </a:cubicBezTo>
                  <a:cubicBezTo>
                    <a:pt x="432148" y="237995"/>
                    <a:pt x="478077" y="275573"/>
                    <a:pt x="501041" y="304800"/>
                  </a:cubicBezTo>
                  <a:cubicBezTo>
                    <a:pt x="524005" y="334027"/>
                    <a:pt x="509392" y="475989"/>
                    <a:pt x="526093" y="480164"/>
                  </a:cubicBezTo>
                  <a:cubicBezTo>
                    <a:pt x="542794" y="484339"/>
                    <a:pt x="569934" y="342378"/>
                    <a:pt x="601249" y="329852"/>
                  </a:cubicBezTo>
                  <a:cubicBezTo>
                    <a:pt x="632564" y="317326"/>
                    <a:pt x="688931" y="350729"/>
                    <a:pt x="713983" y="405008"/>
                  </a:cubicBezTo>
                  <a:cubicBezTo>
                    <a:pt x="739035" y="459287"/>
                    <a:pt x="734860" y="643002"/>
                    <a:pt x="751561" y="655528"/>
                  </a:cubicBezTo>
                  <a:cubicBezTo>
                    <a:pt x="768262" y="668054"/>
                    <a:pt x="774526" y="494778"/>
                    <a:pt x="814192" y="480164"/>
                  </a:cubicBezTo>
                  <a:cubicBezTo>
                    <a:pt x="853858" y="465550"/>
                    <a:pt x="945715" y="507304"/>
                    <a:pt x="989556" y="567846"/>
                  </a:cubicBezTo>
                  <a:cubicBezTo>
                    <a:pt x="1033397" y="628389"/>
                    <a:pt x="1048011" y="843419"/>
                    <a:pt x="1077238" y="843419"/>
                  </a:cubicBezTo>
                  <a:cubicBezTo>
                    <a:pt x="1106465" y="843419"/>
                    <a:pt x="1116904" y="628389"/>
                    <a:pt x="1164920" y="567846"/>
                  </a:cubicBezTo>
                  <a:cubicBezTo>
                    <a:pt x="1212937" y="507304"/>
                    <a:pt x="1317321" y="569934"/>
                    <a:pt x="1365337" y="480164"/>
                  </a:cubicBezTo>
                  <a:cubicBezTo>
                    <a:pt x="1413354" y="390394"/>
                    <a:pt x="1421704" y="0"/>
                    <a:pt x="1453019" y="29227"/>
                  </a:cubicBezTo>
                  <a:cubicBezTo>
                    <a:pt x="1484334" y="58454"/>
                    <a:pt x="1521912" y="530268"/>
                    <a:pt x="1553227" y="655528"/>
                  </a:cubicBezTo>
                  <a:cubicBezTo>
                    <a:pt x="1584542" y="780788"/>
                    <a:pt x="1620032" y="787052"/>
                    <a:pt x="1640909" y="780789"/>
                  </a:cubicBezTo>
                  <a:cubicBezTo>
                    <a:pt x="1661786" y="774526"/>
                    <a:pt x="1655522" y="609599"/>
                    <a:pt x="1678487" y="617950"/>
                  </a:cubicBezTo>
                  <a:cubicBezTo>
                    <a:pt x="1701452" y="626301"/>
                    <a:pt x="1753644" y="824630"/>
                    <a:pt x="1778696" y="830893"/>
                  </a:cubicBezTo>
                  <a:cubicBezTo>
                    <a:pt x="1803748" y="837156"/>
                    <a:pt x="1793310" y="682668"/>
                    <a:pt x="1828800" y="655528"/>
                  </a:cubicBezTo>
                  <a:cubicBezTo>
                    <a:pt x="1864290" y="628388"/>
                    <a:pt x="1943622" y="693106"/>
                    <a:pt x="1991638" y="668054"/>
                  </a:cubicBezTo>
                  <a:cubicBezTo>
                    <a:pt x="2039654" y="643002"/>
                    <a:pt x="2085583" y="532356"/>
                    <a:pt x="2116898" y="505216"/>
                  </a:cubicBezTo>
                  <a:cubicBezTo>
                    <a:pt x="2148213" y="478076"/>
                    <a:pt x="2156565" y="486427"/>
                    <a:pt x="2179529" y="505216"/>
                  </a:cubicBezTo>
                  <a:cubicBezTo>
                    <a:pt x="2202493" y="524005"/>
                    <a:pt x="2233808" y="670142"/>
                    <a:pt x="2254685" y="617950"/>
                  </a:cubicBezTo>
                  <a:cubicBezTo>
                    <a:pt x="2275562" y="565758"/>
                    <a:pt x="2277649" y="227555"/>
                    <a:pt x="2304789" y="192065"/>
                  </a:cubicBezTo>
                  <a:cubicBezTo>
                    <a:pt x="2331929" y="156575"/>
                    <a:pt x="2394559" y="394570"/>
                    <a:pt x="2417523" y="405008"/>
                  </a:cubicBezTo>
                  <a:cubicBezTo>
                    <a:pt x="2440487" y="415446"/>
                    <a:pt x="2417523" y="237994"/>
                    <a:pt x="2442575" y="254695"/>
                  </a:cubicBezTo>
                  <a:cubicBezTo>
                    <a:pt x="2467627" y="271396"/>
                    <a:pt x="2540695" y="501041"/>
                    <a:pt x="2567835" y="505216"/>
                  </a:cubicBezTo>
                  <a:cubicBezTo>
                    <a:pt x="2594975" y="509391"/>
                    <a:pt x="2586624" y="302711"/>
                    <a:pt x="2605413" y="279747"/>
                  </a:cubicBezTo>
                  <a:cubicBezTo>
                    <a:pt x="2624202" y="256783"/>
                    <a:pt x="2647167" y="377868"/>
                    <a:pt x="2680570" y="367430"/>
                  </a:cubicBezTo>
                  <a:cubicBezTo>
                    <a:pt x="2713973" y="356992"/>
                    <a:pt x="2749463" y="225468"/>
                    <a:pt x="2805830" y="217117"/>
                  </a:cubicBezTo>
                  <a:cubicBezTo>
                    <a:pt x="2862197" y="208766"/>
                    <a:pt x="2968668" y="244258"/>
                    <a:pt x="3018772" y="317326"/>
                  </a:cubicBezTo>
                  <a:cubicBezTo>
                    <a:pt x="3068876" y="390395"/>
                    <a:pt x="3079315" y="632564"/>
                    <a:pt x="3106455" y="655528"/>
                  </a:cubicBezTo>
                  <a:cubicBezTo>
                    <a:pt x="3133595" y="678492"/>
                    <a:pt x="3158647" y="496865"/>
                    <a:pt x="3181611" y="455112"/>
                  </a:cubicBezTo>
                  <a:cubicBezTo>
                    <a:pt x="3204575" y="413359"/>
                    <a:pt x="3219189" y="402920"/>
                    <a:pt x="3244241" y="405008"/>
                  </a:cubicBezTo>
                  <a:cubicBezTo>
                    <a:pt x="3269293" y="407096"/>
                    <a:pt x="3308959" y="526093"/>
                    <a:pt x="3331923" y="467638"/>
                  </a:cubicBezTo>
                  <a:cubicBezTo>
                    <a:pt x="3354887" y="409183"/>
                    <a:pt x="3354887" y="22964"/>
                    <a:pt x="3382027" y="54279"/>
                  </a:cubicBezTo>
                  <a:cubicBezTo>
                    <a:pt x="3409167" y="85594"/>
                    <a:pt x="3471797" y="601249"/>
                    <a:pt x="3494761" y="655528"/>
                  </a:cubicBezTo>
                  <a:cubicBezTo>
                    <a:pt x="3517725" y="709807"/>
                    <a:pt x="3498936" y="400833"/>
                    <a:pt x="3519813" y="379956"/>
                  </a:cubicBezTo>
                  <a:cubicBezTo>
                    <a:pt x="3540690" y="359079"/>
                    <a:pt x="3599145" y="505216"/>
                    <a:pt x="3620022" y="530268"/>
                  </a:cubicBezTo>
                  <a:cubicBezTo>
                    <a:pt x="3640899" y="555320"/>
                    <a:pt x="3642986" y="542794"/>
                    <a:pt x="3645074" y="530268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3549650" y="5692775"/>
            <a:ext cx="620713" cy="25558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mono"/>
  <p:tag name="ORIGWIDTH" val="60"/>
  <p:tag name="PICTUREFILESIZE" val="27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3690</Words>
  <Application>Microsoft Office PowerPoint</Application>
  <PresentationFormat>On-screen Show (4:3)</PresentationFormat>
  <Paragraphs>2273</Paragraphs>
  <Slides>67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Photo Editor Photo</vt:lpstr>
      <vt:lpstr>Equation</vt:lpstr>
      <vt:lpstr>Linear Filters</vt:lpstr>
      <vt:lpstr>Announcements</vt:lpstr>
      <vt:lpstr>Slide 3</vt:lpstr>
      <vt:lpstr>Plan for today</vt:lpstr>
      <vt:lpstr>Image Formation</vt:lpstr>
      <vt:lpstr>Digital camera</vt:lpstr>
      <vt:lpstr>Slide 7</vt:lpstr>
      <vt:lpstr>Digital images</vt:lpstr>
      <vt:lpstr>Slide 9</vt:lpstr>
      <vt:lpstr>Slide 10</vt:lpstr>
      <vt:lpstr>Images in Matlab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Slide 62</vt:lpstr>
      <vt:lpstr>Application: Hybrid Images</vt:lpstr>
      <vt:lpstr>Slide 64</vt:lpstr>
      <vt:lpstr>Slide 65</vt:lpstr>
      <vt:lpstr>Summary</vt:lpstr>
      <vt:lpstr>Coming up</vt:lpstr>
    </vt:vector>
  </TitlesOfParts>
  <Company>UTCS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>grauman</dc:creator>
  <cp:lastModifiedBy>Kristen Grauman</cp:lastModifiedBy>
  <cp:revision>476</cp:revision>
  <dcterms:created xsi:type="dcterms:W3CDTF">2007-08-28T20:01:12Z</dcterms:created>
  <dcterms:modified xsi:type="dcterms:W3CDTF">2011-01-26T19:41:50Z</dcterms:modified>
</cp:coreProperties>
</file>