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750" r:id="rId7"/>
    <p:sldMasterId id="2147483762" r:id="rId8"/>
    <p:sldMasterId id="2147483774" r:id="rId9"/>
    <p:sldMasterId id="2147483786" r:id="rId10"/>
    <p:sldMasterId id="2147483823" r:id="rId11"/>
    <p:sldMasterId id="2147483847" r:id="rId12"/>
    <p:sldMasterId id="2147483859" r:id="rId13"/>
    <p:sldMasterId id="2147483887" r:id="rId14"/>
    <p:sldMasterId id="2147483902" r:id="rId15"/>
    <p:sldMasterId id="2147483914" r:id="rId16"/>
  </p:sldMasterIdLst>
  <p:notesMasterIdLst>
    <p:notesMasterId r:id="rId87"/>
  </p:notesMasterIdLst>
  <p:sldIdLst>
    <p:sldId id="344" r:id="rId17"/>
    <p:sldId id="347" r:id="rId18"/>
    <p:sldId id="348" r:id="rId19"/>
    <p:sldId id="349" r:id="rId20"/>
    <p:sldId id="365" r:id="rId21"/>
    <p:sldId id="366" r:id="rId22"/>
    <p:sldId id="269" r:id="rId23"/>
    <p:sldId id="270" r:id="rId24"/>
    <p:sldId id="271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7" r:id="rId38"/>
    <p:sldId id="288" r:id="rId39"/>
    <p:sldId id="289" r:id="rId40"/>
    <p:sldId id="285" r:id="rId41"/>
    <p:sldId id="367" r:id="rId42"/>
    <p:sldId id="368" r:id="rId43"/>
    <p:sldId id="369" r:id="rId44"/>
    <p:sldId id="370" r:id="rId45"/>
    <p:sldId id="377" r:id="rId46"/>
    <p:sldId id="378" r:id="rId47"/>
    <p:sldId id="401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7" r:id="rId56"/>
    <p:sldId id="388" r:id="rId57"/>
    <p:sldId id="389" r:id="rId58"/>
    <p:sldId id="390" r:id="rId59"/>
    <p:sldId id="391" r:id="rId60"/>
    <p:sldId id="393" r:id="rId61"/>
    <p:sldId id="395" r:id="rId62"/>
    <p:sldId id="398" r:id="rId63"/>
    <p:sldId id="286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50" r:id="rId79"/>
    <p:sldId id="400" r:id="rId80"/>
    <p:sldId id="304" r:id="rId81"/>
    <p:sldId id="305" r:id="rId82"/>
    <p:sldId id="306" r:id="rId83"/>
    <p:sldId id="307" r:id="rId84"/>
    <p:sldId id="308" r:id="rId85"/>
    <p:sldId id="309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085" autoAdjust="0"/>
  </p:normalViewPr>
  <p:slideViewPr>
    <p:cSldViewPr>
      <p:cViewPr varScale="1">
        <p:scale>
          <a:sx n="40" d="100"/>
          <a:sy n="40" d="100"/>
        </p:scale>
        <p:origin x="-21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theme" Target="theme/theme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6.wmf"/><Relationship Id="rId1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6.wmf"/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D1E6-2A5A-4CBE-B74B-E103D8F012F1}" type="datetimeFigureOut">
              <a:rPr lang="en-US" smtClean="0"/>
              <a:pPr/>
              <a:t>1/26/2011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1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1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742950" lvl="1" indent="-285750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2" tIns="45716" rIns="91432" bIns="4571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 lIns="91432" tIns="45716" rIns="91432" bIns="4571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27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29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31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DB78AE-CDDB-4896-9444-FE4BDC83F89E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F5C168-4165-4F74-A2EB-F0D28E921C8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EA8E92-D95A-4752-BB96-B98723CEDFDB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2035E4-A62B-4401-A48D-A0C034BEC8AE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F6A97E-8B46-4600-A4AD-D8F0DF35CF7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3B8880-ACD1-4163-8774-8BD11B53A528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5E12C3-4C38-4B3A-A01B-F0B638373F8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A7AAB3-5580-484C-BE24-3625CA1E68F4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123E8F-076F-45A3-8558-FF748DF0749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DF48F7-AA22-44F2-AA3E-40A825B48016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343DB2-B1AC-406C-8AEB-2637F132BE2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B23F4-49C7-4B8C-9E55-737F73BB5CFF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42ED300-F484-4CA9-9436-B31F138B1A4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C331E3-6918-4B87-B5A7-190B91830DE7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B1DB9E-47AA-462E-8DEB-1385B45D0CA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41633-FBFD-48FF-B98F-39A1B7A67E97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5D9ADB-B90F-4426-AB28-13CADADC70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D63706-639C-4994-B647-361B311680D1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4C9E9-1929-4270-A64D-97DDC8C3DEE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BA5AB-5AA8-4561-BE12-88E63E2F953B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21B1C0-2A2C-4DE4-9B98-CEE57D651E4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1DD697A-C78C-4F07-B512-70FC0A892DB6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08E3-3266-4E70-BF16-B1089255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3035-467A-4518-B144-D34F8DDA0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BCB8486-4184-4E35-BDA2-799349079ECB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4A27-A1BB-42A7-8403-C0B5A8DC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44C6-88BC-4A84-8164-D7411F31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770C-A9B5-4062-AAEB-50474F936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2321-3F1D-4B98-B6F4-AEF0523A9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72FD-9DDB-41D8-AA45-39D65761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541B4-436D-4C57-9677-9C3CA58C7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77A7-7A63-482C-8D9A-9D5CD98C5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97BA-47DB-4801-ADC9-5ADB8884D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3F32-B6B7-4603-8022-84DC8FB50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2D09-2041-43A2-8F2E-618C7EC0D800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C0C4697-0A5F-416D-9AD6-2233F872969B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F6D6-90EA-4BFE-908C-BFFFDC4884BE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7B093-2A12-408D-AB92-A43BDFF06D8E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9D956-A823-485A-A3CB-18AF461E8743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C1A2-3547-41D0-AFDA-29B32A3D607D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0EAC7-8196-4692-894D-B9986F68572A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7531E-E20C-4F09-AD28-3E01B7D39BA5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A0CF0-D9FC-4880-910B-B1D563E20377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7DD5E-93F0-4B2A-BC33-BA34E90A8F08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315D6-5F0D-46FD-AB85-89888BA88E91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34826-99F2-4D38-B40A-A19DBC5CA16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B53A752-FEDB-4F5A-9115-126C7A64BD6D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38EB-494E-48AF-8AB4-EC531FB112CA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9AF6B-14FC-416C-BA4A-A8B2E4A60DC4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73F24-CC28-43AE-BC61-201B4E4AD2CF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241BC-93BB-423D-A888-4EABFC7A1757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B233AB0-952B-4E4A-BC12-6FA4EF6C7A1B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E975C6D-BF9B-46AD-B454-D189D933EABB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805DEAD-5C39-46A2-9274-5E83154903F9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3555589-795D-493C-B2A9-4D67184DF58C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0F80740-5A20-45D3-9791-90D656966BCC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625FEA-4152-456A-8474-D2CABC26C625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5E0727-ABAA-4143-932C-F7CA7125BF16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580C80-1A1B-419E-9016-CE361555F0BF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5C782EE-D34F-4A5C-8502-7AA85E721B3A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C49FD6F-7CFD-4B2A-8113-FA80D34CB5EF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E161FFA-9375-46FD-AD8D-066293C432DE}" type="datetimeFigureOut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955C83-B429-4514-AB05-C8B9ADBCE7D2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4CB8AA-28DA-4B1F-BB7E-EAB39960C1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B0872F-0E2B-42A9-920B-1A5C93C46451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0D847B-7728-44A8-9785-1C29EDA43B0F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2CF791-60CE-4E61-A972-749B9A8E3D5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B4D22A-B97B-4B96-8392-4A284F3632D2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92DFE4D-0D05-4F23-B7B0-3098EB6F294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1AE77F-1480-44A4-87F3-95ACC44DCCE3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85FB75-F00B-4242-B10A-22F78ACEFD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2FCCE9-0821-4F7F-A5CA-63BBB8C8D0BE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5EBDB3-77BE-43AE-8074-009DFEE3763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09840E-D867-4F6B-91D5-1862BF2C2030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98520E-8AFE-4EE8-9352-98BC2A81C05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800B90-0EE0-475B-8097-30340B3769A1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D4E2BF-A6CD-4A44-A7E2-1731C3781CA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D267B6-392B-457C-82BD-7F43359F626E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022310-8D17-40FB-BD6F-6E4026F8137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BACDA4-6465-4514-A703-0AC1AC15B4E4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22673E-F6DE-4E1A-B1DC-2CD66B51742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1D001-EE58-4727-AE8C-4551CB92ACB5}" type="datetimeFigureOut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0CC3C8-189F-480F-A3D5-232617370E3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315DF-5333-404C-9D88-B1C11B8B9ED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7BDA88-6C75-4C45-BC29-488B848CC84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80DC5A-5077-4F3D-9E55-A158E43481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5170DB-701B-4404-9551-321A641DA7E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BD2DE9-5EC3-4BE1-9964-E24C9DA073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76E24B-CD56-413E-8ECB-FED8706D633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A7128C-01CE-4C70-A117-85570F34446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47D819-CFDE-47FB-8967-47790F00187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4FB57B-DB9E-43A6-ABB4-7C65373B8C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02D9A4-E9B5-4872-91F7-C9998679455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283ABAC-E000-455C-A710-EFB348E00675}" type="datetimeFigureOut">
              <a:rPr lang="en-US" kern="1200" smtClean="0">
                <a:ea typeface="+mn-ea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kern="1200">
              <a:ea typeface="+mn-ea"/>
            </a:endParaRPr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</a:endParaRPr>
          </a:p>
        </p:txBody>
      </p:sp>
      <p:sp>
        <p:nvSpPr>
          <p:cNvPr id="65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1AAEA69-C581-47E1-BB33-6414A38E143D}" type="slidenum">
              <a:rPr lang="en-US" kern="1200"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93672-493E-4446-A66E-6DF1E010E3D0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170DDD-9AD0-43B4-A5A1-CFB600E923C8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C15FCA-C448-455A-9425-CE5747D5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1/26/2011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660C40E-BD4A-452B-8AD4-ACC96359B895}" type="datetimeFigureOut">
              <a:rPr lang="en-US" b="1" kern="1200" smtClean="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9F34AE5-4C59-42F6-A022-04599253767D}" type="datetimeFigureOut">
              <a:rPr lang="en-US" kern="1200" smtClean="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1/26/2011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76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6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F0764B3-535B-4368-BD92-269AF86AD785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A94F678-CA79-4075-B56B-19D48094DEF8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6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3.png"/><Relationship Id="rId5" Type="http://schemas.openxmlformats.org/officeDocument/2006/relationships/tags" Target="../tags/tag5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9.xml"/><Relationship Id="rId7" Type="http://schemas.openxmlformats.org/officeDocument/2006/relationships/oleObject" Target="../embeddings/oleObject7.bin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36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tags" Target="../tags/tag14.xml"/><Relationship Id="rId11" Type="http://schemas.openxmlformats.org/officeDocument/2006/relationships/image" Target="../media/image34.png"/><Relationship Id="rId5" Type="http://schemas.openxmlformats.org/officeDocument/2006/relationships/tags" Target="../tags/tag13.xml"/><Relationship Id="rId10" Type="http://schemas.openxmlformats.org/officeDocument/2006/relationships/image" Target="../media/image33.png"/><Relationship Id="rId4" Type="http://schemas.openxmlformats.org/officeDocument/2006/relationships/tags" Target="../tags/tag12.xml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tags" Target="../tags/tag16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4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9.png"/><Relationship Id="rId5" Type="http://schemas.openxmlformats.org/officeDocument/2006/relationships/tags" Target="../tags/tag18.xml"/><Relationship Id="rId10" Type="http://schemas.openxmlformats.org/officeDocument/2006/relationships/image" Target="../media/image35.png"/><Relationship Id="rId4" Type="http://schemas.openxmlformats.org/officeDocument/2006/relationships/tags" Target="../tags/tag17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tags" Target="../tags/tag20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5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51.png"/><Relationship Id="rId5" Type="http://schemas.openxmlformats.org/officeDocument/2006/relationships/tags" Target="../tags/tag22.xml"/><Relationship Id="rId10" Type="http://schemas.openxmlformats.org/officeDocument/2006/relationships/image" Target="../media/image35.png"/><Relationship Id="rId4" Type="http://schemas.openxmlformats.org/officeDocument/2006/relationships/tags" Target="../tags/tag21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58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57.png"/><Relationship Id="rId2" Type="http://schemas.openxmlformats.org/officeDocument/2006/relationships/tags" Target="../tags/tag23.xml"/><Relationship Id="rId16" Type="http://schemas.openxmlformats.org/officeDocument/2006/relationships/image" Target="../media/image60.png"/><Relationship Id="rId1" Type="http://schemas.openxmlformats.org/officeDocument/2006/relationships/vmlDrawing" Target="../drawings/vmlDrawing9.vml"/><Relationship Id="rId6" Type="http://schemas.openxmlformats.org/officeDocument/2006/relationships/tags" Target="../tags/tag27.xml"/><Relationship Id="rId11" Type="http://schemas.openxmlformats.org/officeDocument/2006/relationships/image" Target="../media/image56.png"/><Relationship Id="rId5" Type="http://schemas.openxmlformats.org/officeDocument/2006/relationships/tags" Target="../tags/tag26.xml"/><Relationship Id="rId15" Type="http://schemas.openxmlformats.org/officeDocument/2006/relationships/image" Target="../media/image59.png"/><Relationship Id="rId10" Type="http://schemas.openxmlformats.org/officeDocument/2006/relationships/oleObject" Target="../embeddings/oleObject15.bin"/><Relationship Id="rId4" Type="http://schemas.openxmlformats.org/officeDocument/2006/relationships/tags" Target="../tags/tag25.xml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0.xml"/><Relationship Id="rId1" Type="http://schemas.openxmlformats.org/officeDocument/2006/relationships/video" Target="file:///C:\Users\grauman\Desktop\spring2011\lecture3_gradients_seams\IMRet-All.mov" TargetMode="Externa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7.bin"/><Relationship Id="rId2" Type="http://schemas.openxmlformats.org/officeDocument/2006/relationships/tags" Target="../tags/tag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8.bin"/><Relationship Id="rId2" Type="http://schemas.openxmlformats.org/officeDocument/2006/relationships/tags" Target="../tags/tag2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1.xml"/><Relationship Id="rId9" Type="http://schemas.openxmlformats.org/officeDocument/2006/relationships/oleObject" Target="../embeddings/oleObject2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image" Target="../media/image85.png"/><Relationship Id="rId4" Type="http://schemas.openxmlformats.org/officeDocument/2006/relationships/oleObject" Target="../embeddings/oleObject2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3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6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4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/>
          <a:lstStyle/>
          <a:p>
            <a:r>
              <a:rPr lang="en-US" dirty="0" smtClean="0"/>
              <a:t>Image gradients and edges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r>
              <a:rPr lang="en-US" dirty="0" smtClean="0"/>
              <a:t>Wed, Jan 26</a:t>
            </a:r>
          </a:p>
          <a:p>
            <a:r>
              <a:rPr lang="en-US" dirty="0" smtClean="0"/>
              <a:t>Prof. Kristen </a:t>
            </a:r>
            <a:r>
              <a:rPr lang="en-US" dirty="0" err="1" smtClean="0"/>
              <a:t>Grauman</a:t>
            </a:r>
            <a:endParaRPr lang="en-US" dirty="0" smtClean="0"/>
          </a:p>
          <a:p>
            <a:r>
              <a:rPr lang="en-US" dirty="0" smtClean="0"/>
              <a:t>UT-Austin</a:t>
            </a:r>
            <a:endParaRPr lang="en-US" dirty="0"/>
          </a:p>
        </p:txBody>
      </p:sp>
      <p:pic>
        <p:nvPicPr>
          <p:cNvPr id="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6201"/>
            <a:ext cx="2039216" cy="203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953000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953000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1" name="TextBox 4"/>
          <p:cNvSpPr txBox="1">
            <a:spLocks noChangeArrowheads="1"/>
          </p:cNvSpPr>
          <p:nvPr/>
        </p:nvSpPr>
        <p:spPr bwMode="auto">
          <a:xfrm>
            <a:off x="7704138" y="6621463"/>
            <a:ext cx="2190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L. Lazebnik</a:t>
            </a:r>
          </a:p>
        </p:txBody>
      </p: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p:oleObj spid="_x0000_s14338" name="Equation" r:id="rId4" imgW="2171520" imgH="393480" progId="Equation.3">
              <p:embed/>
            </p:oleObj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p:oleObj spid="_x0000_s14339" name="Equation" r:id="rId5" imgW="19173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/>
          <a:srcRect l="48772" t="2193" r="5710" b="50317"/>
          <a:stretch>
            <a:fillRect/>
          </a:stretch>
        </p:blipFill>
        <p:spPr bwMode="auto">
          <a:xfrm>
            <a:off x="9318625" y="1384300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p:oleObj spid="_x0000_s15362" name="Equation" r:id="rId5" imgW="545760" imgH="393480" progId="Equation.3">
              <p:embed/>
            </p:oleObj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p:oleObj spid="_x0000_s15363" name="Equation" r:id="rId6" imgW="545760" imgH="419040" progId="Equation.3">
              <p:embed/>
            </p:oleObj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Assorted finite difference filters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63" y="1128713"/>
            <a:ext cx="62769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675" y="4889500"/>
            <a:ext cx="682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My = fspecial(‘sobel’);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outim = imfilter(double(im), My);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imagesc(outim);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colormap gray;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08550" y="2333625"/>
            <a:ext cx="2373313" cy="1022350"/>
          </a:xfrm>
          <a:prstGeom prst="rect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sobeltiger.jpg"/>
          <p:cNvPicPr>
            <a:picLocks noChangeAspect="1"/>
          </p:cNvPicPr>
          <p:nvPr/>
        </p:nvPicPr>
        <p:blipFill>
          <a:blip r:embed="rId4" cstate="print"/>
          <a:srcRect l="17435" t="7281" r="11356" b="11217"/>
          <a:stretch>
            <a:fillRect/>
          </a:stretch>
        </p:blipFill>
        <p:spPr bwMode="auto">
          <a:xfrm>
            <a:off x="5995988" y="4378325"/>
            <a:ext cx="24463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z="200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396" name="Rectangle 12"/>
          <p:cNvSpPr>
            <a:spLocks noChangeArrowheads="1"/>
          </p:cNvSpPr>
          <p:nvPr/>
        </p:nvSpPr>
        <p:spPr bwMode="auto">
          <a:xfrm>
            <a:off x="1066800" y="2819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112647" name="Line 13"/>
          <p:cNvSpPr>
            <a:spLocks noChangeShapeType="1"/>
          </p:cNvSpPr>
          <p:nvPr/>
        </p:nvSpPr>
        <p:spPr bwMode="auto">
          <a:xfrm>
            <a:off x="1219200" y="3352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12648" name="Oval 14"/>
          <p:cNvSpPr>
            <a:spLocks noChangeArrowheads="1"/>
          </p:cNvSpPr>
          <p:nvPr/>
        </p:nvSpPr>
        <p:spPr bwMode="auto">
          <a:xfrm>
            <a:off x="1162050" y="3314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802063" y="2819400"/>
            <a:ext cx="1882775" cy="1157288"/>
            <a:chOff x="2395" y="1776"/>
            <a:chExt cx="1186" cy="729"/>
          </a:xfrm>
        </p:grpSpPr>
        <p:pic>
          <p:nvPicPr>
            <p:cNvPr id="112662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8402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85800" y="2819400"/>
            <a:ext cx="8077200" cy="3886200"/>
            <a:chOff x="432" y="1776"/>
            <a:chExt cx="5088" cy="2448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4152" y="1776"/>
              <a:ext cx="306" cy="321"/>
              <a:chOff x="4152" y="1776"/>
              <a:chExt cx="306" cy="321"/>
            </a:xfrm>
          </p:grpSpPr>
          <p:sp>
            <p:nvSpPr>
              <p:cNvPr id="112658" name="Line 23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112659" name="Line 24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112660" name="Freeform 25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pic>
            <p:nvPicPr>
              <p:cNvPr id="112661" name="Picture 26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432" y="2592"/>
              <a:ext cx="5088" cy="1632"/>
              <a:chOff x="432" y="2592"/>
              <a:chExt cx="5088" cy="1632"/>
            </a:xfrm>
          </p:grpSpPr>
          <p:sp>
            <p:nvSpPr>
              <p:cNvPr id="112655" name="Rectangle 28"/>
              <p:cNvSpPr>
                <a:spLocks noChangeArrowheads="1"/>
              </p:cNvSpPr>
              <p:nvPr/>
            </p:nvSpPr>
            <p:spPr bwMode="auto">
              <a:xfrm>
                <a:off x="432" y="2592"/>
                <a:ext cx="5088" cy="1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The </a:t>
                </a:r>
                <a:r>
                  <a:rPr lang="en-US" sz="2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gradient direction</a:t>
                </a: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 (orientation of edge normal) is given by:</a:t>
                </a:r>
              </a:p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The </a:t>
                </a:r>
                <a:r>
                  <a:rPr lang="en-US" sz="2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edge strength </a:t>
                </a: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is given by the gradient magnitude</a:t>
                </a:r>
              </a:p>
            </p:txBody>
          </p:sp>
          <p:pic>
            <p:nvPicPr>
              <p:cNvPr id="112656" name="Picture 2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269" y="2887"/>
                <a:ext cx="1762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657" name="Picture 30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248" y="3600"/>
                <a:ext cx="2336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12652" name="Text Box 31"/>
          <p:cNvSpPr txBox="1">
            <a:spLocks noChangeArrowheads="1"/>
          </p:cNvSpPr>
          <p:nvPr/>
        </p:nvSpPr>
        <p:spPr bwMode="auto">
          <a:xfrm>
            <a:off x="0" y="6583362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Slide credit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Steve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Seitz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 cstate="print"/>
          <a:srcRect l="50763" t="49619"/>
          <a:stretch>
            <a:fillRect/>
          </a:stretch>
        </p:blipFill>
        <p:spPr bwMode="auto">
          <a:xfrm>
            <a:off x="7643435" y="5638800"/>
            <a:ext cx="1119565" cy="10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6" cstate="print"/>
          <a:srcRect t="49619" r="51650"/>
          <a:stretch>
            <a:fillRect/>
          </a:stretch>
        </p:blipFill>
        <p:spPr bwMode="auto">
          <a:xfrm>
            <a:off x="6477000" y="5638800"/>
            <a:ext cx="1099409" cy="10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685800" y="5257800"/>
            <a:ext cx="8153400" cy="144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p:oleObj spid="_x0000_s16386" name="Photo Editor Photo" r:id="rId6" imgW="5885714" imgH="2219635" progId="">
              <p:embed/>
            </p:oleObj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p:oleObj spid="_x0000_s16387" name="Photo Editor Photo" r:id="rId7" imgW="5915851" imgH="2029108" progId="">
              <p:embed/>
            </p:oleObj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6200" y="65532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Slide credit </a:t>
            </a:r>
            <a:r>
              <a:rPr lang="en-US" sz="12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Steve 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p:oleObj spid="_x0000_s17410" name="Photo Editor Photo" r:id="rId9" imgW="6419048" imgH="5285714" progId="">
              <p:embed/>
            </p:oleObj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p:oleObj spid="_x0000_s18434" name="Photo Editor Photo" r:id="rId8" imgW="6001588" imgH="4847619" progId="">
              <p:embed/>
            </p:oleObj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6200" y="65532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Slide credit </a:t>
            </a:r>
            <a:r>
              <a:rPr lang="en-US" sz="12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Steve 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p:oleObj spid="_x0000_s19459" name="Equation" r:id="rId4" imgW="736560" imgH="215640" progId="Equation.3">
                <p:embed/>
              </p:oleObj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p:oleObj spid="_x0000_s19460" name="Equation" r:id="rId5" imgW="723600" imgH="215640" progId="Equation.3">
                  <p:embed/>
                </p:oleObj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p:oleObj spid="_x0000_s19458" name="Equation" r:id="rId6" imgW="1688760" imgH="203040" progId="Equation.3">
              <p:embed/>
            </p:oleObj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3" name="Text Box 10"/>
          <p:cNvSpPr txBox="1">
            <a:spLocks noChangeArrowheads="1"/>
          </p:cNvSpPr>
          <p:nvPr/>
        </p:nvSpPr>
        <p:spPr bwMode="auto">
          <a:xfrm>
            <a:off x="7280275" y="6553200"/>
            <a:ext cx="302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L.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Various models for image “noise”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p:oleObj spid="_x0000_s20482" name="Photo Editor Photo" r:id="rId8" imgW="6125430" imgH="4971429" progId="">
              <p:embed/>
            </p:oleObj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Steve 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p:oleObj spid="_x0000_s21506" name="Photo Editor Photo" r:id="rId9" imgW="4133333" imgH="2905531" progId="">
              <p:embed/>
            </p:oleObj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p:oleObj spid="_x0000_s21507" name="Photo Editor Photo" r:id="rId10" imgW="6001588" imgH="2629267" progId="">
              <p:embed/>
            </p:oleObj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p:oleObj spid="_x0000_s21508" name="Photo Editor Photo" r:id="rId14" imgW="2600000" imgH="2638095" progId="">
                <p:embed/>
              </p:oleObj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Steve 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pic>
        <p:nvPicPr>
          <p:cNvPr id="12" name="Picture 11" descr="panda_more_smooth_edges_sigma2.jpg"/>
          <p:cNvPicPr>
            <a:picLocks noChangeAspect="1"/>
          </p:cNvPicPr>
          <p:nvPr/>
        </p:nvPicPr>
        <p:blipFill>
          <a:blip r:embed="rId3" cstate="print"/>
          <a:srcRect l="24356" t="13451" r="21236" b="22734"/>
          <a:stretch>
            <a:fillRect/>
          </a:stretch>
        </p:blipFill>
        <p:spPr bwMode="auto">
          <a:xfrm>
            <a:off x="6211888" y="1566863"/>
            <a:ext cx="29146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anda_less_smooth_edges_sigma1.jpg"/>
          <p:cNvPicPr>
            <a:picLocks noChangeAspect="1"/>
          </p:cNvPicPr>
          <p:nvPr/>
        </p:nvPicPr>
        <p:blipFill>
          <a:blip r:embed="rId4" cstate="print"/>
          <a:srcRect l="23827" t="13451" r="21109" b="21819"/>
          <a:stretch>
            <a:fillRect/>
          </a:stretch>
        </p:blipFill>
        <p:spPr bwMode="auto">
          <a:xfrm>
            <a:off x="3076575" y="1530350"/>
            <a:ext cx="29829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13" descr="blurred_sigma1.jpg"/>
          <p:cNvPicPr>
            <a:picLocks noChangeAspect="1"/>
          </p:cNvPicPr>
          <p:nvPr/>
        </p:nvPicPr>
        <p:blipFill>
          <a:blip r:embed="rId5" cstate="print"/>
          <a:srcRect l="12660" t="6389" r="12981" b="12152"/>
          <a:stretch>
            <a:fillRect/>
          </a:stretch>
        </p:blipFill>
        <p:spPr bwMode="auto">
          <a:xfrm>
            <a:off x="-65088" y="1530350"/>
            <a:ext cx="3057526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351711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51711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pic>
        <p:nvPicPr>
          <p:cNvPr id="6" name="IMRet-All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2192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99592" y="3897052"/>
            <a:ext cx="7812868" cy="1044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p:oleObj spid="_x0000_s275458" name="Equation" r:id="rId7" imgW="825480" imgH="203040" progId="Equation.3">
              <p:embed/>
            </p:oleObj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850878"/>
            <a:ext cx="7956884" cy="730250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p:oleObj spid="_x0000_s276482" name="Equation" r:id="rId7" imgW="1701720" imgH="431640" progId="Equation.3">
              <p:embed/>
            </p:oleObj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p:oleObj spid="_x0000_s276483" name="Equation" r:id="rId8" imgW="1028520" imgH="279360" progId="Equation.3">
              <p:embed/>
            </p:oleObj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p:oleObj spid="_x0000_s276484" name="Equation" r:id="rId9" imgW="825480" imgH="203040" progId="Equation.3">
              <p:embed/>
            </p:oleObj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Box 61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4" name="Group 8"/>
          <p:cNvGrpSpPr/>
          <p:nvPr/>
        </p:nvGrpSpPr>
        <p:grpSpPr>
          <a:xfrm>
            <a:off x="3384612" y="2141476"/>
            <a:ext cx="2052228" cy="2304256"/>
            <a:chOff x="1223628" y="1052736"/>
            <a:chExt cx="2052228" cy="2304256"/>
          </a:xfrm>
        </p:grpSpPr>
        <p:sp>
          <p:nvSpPr>
            <p:cNvPr id="5" name="Rectangle 4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p:oleObj spid="_x0000_s280578" name="Equation" r:id="rId4" imgW="406080" imgH="507960" progId="Equation.3">
                <p:embed/>
              </p:oleObj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771509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24572" y="62116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08140" y="36576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3005572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43174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cumulative minimum energy 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p:oleObj spid="_x0000_s277506" name="Equation" r:id="rId4" imgW="4140000" imgH="21564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2096852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p:oleObj spid="_x0000_s278530" name="Equation" r:id="rId4" imgW="406080" imgH="507960" progId="Equation.3">
                <p:embed/>
              </p:oleObj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726885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16704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726885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20304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2096852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168860"/>
          <a:ext cx="1925015" cy="2124236"/>
        </p:xfrm>
        <a:graphic>
          <a:graphicData uri="http://schemas.openxmlformats.org/presentationml/2006/ole">
            <p:oleObj spid="_x0000_s278531" name="Equation" r:id="rId7" imgW="609480" imgH="672840" progId="Equation.3">
              <p:embed/>
            </p:oleObj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204864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92494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92494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92494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64502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64502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645024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340768"/>
          <a:ext cx="8107362" cy="422275"/>
        </p:xfrm>
        <a:graphic>
          <a:graphicData uri="http://schemas.openxmlformats.org/presentationml/2006/ole">
            <p:oleObj spid="_x0000_s278532" name="Equation" r:id="rId8" imgW="4140000" imgH="215640" progId="Equation.3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2096852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p:oleObj spid="_x0000_s279554" name="Equation" r:id="rId4" imgW="406080" imgH="507960" progId="Equation.3">
                <p:embed/>
              </p:oleObj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726885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16704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726885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20304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2096852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168860"/>
          <a:ext cx="1925015" cy="2124236"/>
        </p:xfrm>
        <a:graphic>
          <a:graphicData uri="http://schemas.openxmlformats.org/presentationml/2006/ole">
            <p:oleObj spid="_x0000_s279555" name="Equation" r:id="rId7" imgW="609480" imgH="672840" progId="Equation.3">
              <p:embed/>
            </p:oleObj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340768"/>
          <a:ext cx="8107362" cy="422275"/>
        </p:xfrm>
        <a:graphic>
          <a:graphicData uri="http://schemas.openxmlformats.org/presentationml/2006/ole">
            <p:oleObj spid="_x0000_s279556" name="Equation" r:id="rId8" imgW="4140000" imgH="215640" progId="Equation.3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645024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924944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24086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645024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96094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3128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6849"/>
          <a:stretch>
            <a:fillRect/>
          </a:stretch>
        </p:blipFill>
        <p:spPr bwMode="auto">
          <a:xfrm>
            <a:off x="914401" y="3717032"/>
            <a:ext cx="7467599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4578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>
                <a:solidFill>
                  <a:prstClr val="black"/>
                </a:solidFill>
              </a:rPr>
              <a:t>Eunho</a:t>
            </a:r>
            <a:r>
              <a:rPr lang="en-US" sz="2000" b="1" dirty="0">
                <a:solidFill>
                  <a:prstClr val="black"/>
                </a:solidFill>
              </a:rPr>
              <a:t> Yang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5656" y="0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Example results from prior classes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50764"/>
          <a:stretch>
            <a:fillRect/>
          </a:stretch>
        </p:blipFill>
        <p:spPr bwMode="auto">
          <a:xfrm>
            <a:off x="1066801" y="609600"/>
            <a:ext cx="7467599" cy="3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76773"/>
            <a:ext cx="482720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1916832"/>
            <a:ext cx="4000443" cy="2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7524" y="5621178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Results from </a:t>
            </a:r>
            <a:r>
              <a:rPr lang="en-US" sz="2000" dirty="0" err="1" smtClean="0">
                <a:solidFill>
                  <a:prstClr val="black"/>
                </a:solidFill>
              </a:rPr>
              <a:t>Suyog</a:t>
            </a:r>
            <a:r>
              <a:rPr lang="en-US" sz="2000" dirty="0" smtClean="0">
                <a:solidFill>
                  <a:prstClr val="black"/>
                </a:solidFill>
              </a:rPr>
              <a:t> Jain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0882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32140" y="544522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3988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57890"/>
            <a:ext cx="43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Results from </a:t>
            </a:r>
            <a:r>
              <a:rPr lang="en-US" sz="2000" dirty="0" smtClean="0">
                <a:solidFill>
                  <a:prstClr val="black"/>
                </a:solidFill>
              </a:rPr>
              <a:t>Martin Becker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2" y="368660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2555612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812"/>
            <a:ext cx="4247963" cy="29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32" y="105273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21990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0" y="2708920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20" y="464384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57890"/>
            <a:ext cx="4391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</a:rPr>
              <a:t>Results from </a:t>
            </a:r>
            <a:r>
              <a:rPr lang="en-US" sz="2000" dirty="0" smtClean="0">
                <a:solidFill>
                  <a:prstClr val="black"/>
                </a:solidFill>
              </a:rPr>
              <a:t>Martin Becker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0748"/>
            <a:ext cx="4441447" cy="33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8660"/>
            <a:ext cx="3761487" cy="23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68" y="3284984"/>
            <a:ext cx="3609579" cy="23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Jay </a:t>
            </a:r>
            <a:r>
              <a:rPr lang="en-US" sz="2000" b="1" dirty="0" err="1">
                <a:solidFill>
                  <a:prstClr val="black"/>
                </a:solidFill>
              </a:rPr>
              <a:t>Hennig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891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Original image (599 by 799)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70892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Conventional resize (399 by 599)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068" y="562524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Seam carving (399 by 599)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4467"/>
            <a:ext cx="6781800" cy="57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457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>
                <a:solidFill>
                  <a:prstClr val="black"/>
                </a:solidFill>
              </a:rPr>
              <a:t>Donghyuk</a:t>
            </a:r>
            <a:r>
              <a:rPr lang="en-US" sz="2000" b="1" dirty="0">
                <a:solidFill>
                  <a:prstClr val="black"/>
                </a:solidFill>
              </a:rPr>
              <a:t> Shin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1556792"/>
            <a:ext cx="6142695" cy="37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78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</a:rPr>
              <a:t>Results from </a:t>
            </a:r>
            <a:r>
              <a:rPr lang="en-US" sz="2000" b="1" dirty="0" err="1" smtClean="0">
                <a:solidFill>
                  <a:prstClr val="black"/>
                </a:solidFill>
              </a:rPr>
              <a:t>Eunho</a:t>
            </a:r>
            <a:r>
              <a:rPr lang="en-US" sz="2000" b="1" dirty="0" smtClean="0">
                <a:solidFill>
                  <a:prstClr val="black"/>
                </a:solidFill>
              </a:rPr>
              <a:t> Yang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736812"/>
            <a:ext cx="615462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626" y="908721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090" y="1304764"/>
            <a:ext cx="2058211" cy="1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04" y="6577607"/>
            <a:ext cx="3455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Donghyuk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 Shin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26" y="3609020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90" y="4005064"/>
            <a:ext cx="2744282" cy="18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362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6" y="170080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4780"/>
            <a:ext cx="3455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By 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Suyog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 Jain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 marL="514350" indent="-514350">
              <a:buNone/>
              <a:defRPr/>
            </a:pP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marL="514350" indent="-514350">
              <a:buFont typeface="Arial" pitchFamily="34" charset="0"/>
              <a:buNone/>
              <a:defRPr/>
            </a:pP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Tx/>
              <a:buNone/>
              <a:defRPr/>
            </a:pPr>
            <a:r>
              <a:rPr lang="en-US" sz="2800" dirty="0" smtClean="0"/>
              <a:t>What happens if we have a smoothing filter that is </a:t>
            </a:r>
            <a:r>
              <a:rPr lang="en-US" sz="2800" i="1" dirty="0" err="1" smtClean="0"/>
              <a:t>unnormalized</a:t>
            </a:r>
            <a:r>
              <a:rPr lang="en-US" sz="2800" dirty="0" smtClean="0"/>
              <a:t> (does not sum to one)? </a:t>
            </a:r>
          </a:p>
          <a:p>
            <a:pPr>
              <a:buFontTx/>
              <a:buNone/>
              <a:defRPr/>
            </a:pP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D. Lowe,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229225" y="2552700"/>
            <a:ext cx="1971675" cy="16795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029200"/>
            <a:ext cx="7772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Check if pixel is local maximum along gradient direction, select single max across width of the edge</a:t>
            </a:r>
          </a:p>
          <a:p>
            <a:pPr lvl="1"/>
            <a:r>
              <a:rPr lang="en-US" smtClean="0"/>
              <a:t>requires checking interpolated pixels p and 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800" dirty="0" smtClean="0"/>
              <a:t>Recall: 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etc)</a:t>
            </a:r>
          </a:p>
          <a:p>
            <a:pPr lvl="1"/>
            <a:r>
              <a:rPr lang="en-US" sz="2400" dirty="0" smtClean="0"/>
              <a:t>Extract information (texture, edges, etc)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  <a:p>
            <a:pPr lvl="1"/>
            <a:endParaRPr lang="en-US" sz="2400" dirty="0" smtClean="0"/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Adapted from Derek Hoiem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308850" y="6553200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</a:t>
            </a:r>
            <a:r>
              <a:rPr lang="en-US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</a:t>
            </a: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747553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19514" y="27432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pic>
        <p:nvPicPr>
          <p:cNvPr id="133133" name="Picture 6"/>
          <p:cNvPicPr>
            <a:picLocks noChangeAspect="1" noChangeArrowheads="1"/>
          </p:cNvPicPr>
          <p:nvPr/>
        </p:nvPicPr>
        <p:blipFill>
          <a:blip r:embed="rId3" cstate="print"/>
          <a:srcRect l="34021" t="32425" r="11610" b="41121"/>
          <a:stretch>
            <a:fillRect/>
          </a:stretch>
        </p:blipFill>
        <p:spPr bwMode="auto">
          <a:xfrm rot="5400000">
            <a:off x="80434" y="2205567"/>
            <a:ext cx="29633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4" name="Text Box 7"/>
          <p:cNvSpPr txBox="1">
            <a:spLocks noChangeArrowheads="1"/>
          </p:cNvSpPr>
          <p:nvPr/>
        </p:nvSpPr>
        <p:spPr bwMode="auto">
          <a:xfrm>
            <a:off x="619126" y="4708525"/>
            <a:ext cx="181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high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(strong edges)</a:t>
            </a:r>
          </a:p>
        </p:txBody>
      </p:sp>
      <p:pic>
        <p:nvPicPr>
          <p:cNvPr id="133131" name="Picture 9"/>
          <p:cNvPicPr>
            <a:picLocks noChangeAspect="1" noChangeArrowheads="1"/>
          </p:cNvPicPr>
          <p:nvPr/>
        </p:nvPicPr>
        <p:blipFill>
          <a:blip r:embed="rId4" cstate="print"/>
          <a:srcRect l="30617" t="32394" r="14074" b="41151"/>
          <a:stretch>
            <a:fillRect/>
          </a:stretch>
        </p:blipFill>
        <p:spPr bwMode="auto">
          <a:xfrm rot="5400000">
            <a:off x="3128431" y="2205570"/>
            <a:ext cx="296333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2" name="Text Box 10"/>
          <p:cNvSpPr txBox="1">
            <a:spLocks noChangeArrowheads="1"/>
          </p:cNvSpPr>
          <p:nvPr/>
        </p:nvSpPr>
        <p:spPr bwMode="auto">
          <a:xfrm>
            <a:off x="3646489" y="4708525"/>
            <a:ext cx="170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low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(weak edges)</a:t>
            </a:r>
          </a:p>
        </p:txBody>
      </p:sp>
      <p:pic>
        <p:nvPicPr>
          <p:cNvPr id="133129" name="Picture 12"/>
          <p:cNvPicPr>
            <a:picLocks noChangeAspect="1" noChangeArrowheads="1"/>
          </p:cNvPicPr>
          <p:nvPr/>
        </p:nvPicPr>
        <p:blipFill>
          <a:blip r:embed="rId5" cstate="print"/>
          <a:srcRect l="29445" t="32322" r="13258" b="41207"/>
          <a:stretch>
            <a:fillRect/>
          </a:stretch>
        </p:blipFill>
        <p:spPr bwMode="auto">
          <a:xfrm rot="5400000">
            <a:off x="6138334" y="2167468"/>
            <a:ext cx="30395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0" name="Text Box 13"/>
          <p:cNvSpPr txBox="1">
            <a:spLocks noChangeArrowheads="1"/>
          </p:cNvSpPr>
          <p:nvPr/>
        </p:nvSpPr>
        <p:spPr bwMode="auto">
          <a:xfrm>
            <a:off x="6342064" y="4708525"/>
            <a:ext cx="244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hysteresis threshold</a:t>
            </a:r>
          </a:p>
        </p:txBody>
      </p: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747553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D. Lowe,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7378700" y="6545263"/>
            <a:ext cx="313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L.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586163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9167" t="19145" r="17500" b="30257"/>
          <a:stretch>
            <a:fillRect/>
          </a:stretch>
        </p:blipFill>
        <p:spPr bwMode="auto">
          <a:xfrm>
            <a:off x="914400" y="1752600"/>
            <a:ext cx="7391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838200" y="5486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2004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What features are responsible for perceived edges?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p:oleObj spid="_x0000_s13314" name="Bitmap Image" r:id="rId4" imgW="2161905" imgH="2324424" progId="PBrush">
              <p:embed/>
            </p:oleObj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371600"/>
            <a:ext cx="8229600" cy="4525962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Filters allow local image neighborhood to influence our description and features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Smoothing to reduce noise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Derivatives to locate contrast, gradient</a:t>
            </a:r>
            <a:endParaRPr lang="en-US" sz="2400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00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Convolution properties will influence the efficiency with which we can process images.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Associative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Filter </a:t>
            </a:r>
            <a:r>
              <a:rPr lang="en-US" sz="2000" dirty="0" err="1" smtClean="0"/>
              <a:t>separability</a:t>
            </a:r>
            <a:endParaRPr lang="en-US" sz="2000" dirty="0" smtClean="0"/>
          </a:p>
          <a:p>
            <a:pPr lvl="1">
              <a:spcBef>
                <a:spcPts val="600"/>
              </a:spcBef>
            </a:pPr>
            <a:endParaRPr lang="en-US" sz="1400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/>
              <a:t>Edge detection processes the image gradient to find curves, or chains of </a:t>
            </a:r>
            <a:r>
              <a:rPr lang="en-US" sz="2400" dirty="0" err="1" smtClean="0"/>
              <a:t>edgels</a:t>
            </a:r>
            <a:r>
              <a:rPr lang="en-US" sz="2400" dirty="0" smtClean="0"/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629400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Grauman, UT-Austin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6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7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1842</Words>
  <Application>Microsoft Office PowerPoint</Application>
  <PresentationFormat>On-screen Show (4:3)</PresentationFormat>
  <Paragraphs>417</Paragraphs>
  <Slides>70</Slides>
  <Notes>70</Notes>
  <HiddenSlides>0</HiddenSlides>
  <MMClips>1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89" baseType="lpstr"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7_Blank Presentation</vt:lpstr>
      <vt:lpstr>Blank Presentation</vt:lpstr>
      <vt:lpstr>4_Default Design</vt:lpstr>
      <vt:lpstr>8_Blank Presentation</vt:lpstr>
      <vt:lpstr>5_Default Design</vt:lpstr>
      <vt:lpstr>6_Default Design</vt:lpstr>
      <vt:lpstr>9_Default Design</vt:lpstr>
      <vt:lpstr>10_Default Design</vt:lpstr>
      <vt:lpstr>Office 佈景主題</vt:lpstr>
      <vt:lpstr>6_Office Theme</vt:lpstr>
      <vt:lpstr>Bitmap Image</vt:lpstr>
      <vt:lpstr>Equation</vt:lpstr>
      <vt:lpstr>Photo Editor Photo</vt:lpstr>
      <vt:lpstr>Image gradients and edges</vt:lpstr>
      <vt:lpstr>Last time</vt:lpstr>
      <vt:lpstr>Slide 3</vt:lpstr>
      <vt:lpstr>Slide 4</vt:lpstr>
      <vt:lpstr>Review</vt:lpstr>
      <vt:lpstr>Recall: 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Assorted finite difference filters</vt:lpstr>
      <vt:lpstr>Image gradient</vt:lpstr>
      <vt:lpstr>Effects of noise</vt:lpstr>
      <vt:lpstr>Solution:  smooth first</vt:lpstr>
      <vt:lpstr>Derivative theorem of convolution</vt:lpstr>
      <vt:lpstr>Slide 18</vt:lpstr>
      <vt:lpstr>Derivative of Gaussian filters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Slide 28</vt:lpstr>
      <vt:lpstr>Seam carving: main idea</vt:lpstr>
      <vt:lpstr>Slide 30</vt:lpstr>
      <vt:lpstr>Slide 31</vt:lpstr>
      <vt:lpstr>How to identify the minimum cost seam?</vt:lpstr>
      <vt:lpstr>Slide 33</vt:lpstr>
      <vt:lpstr>Slide 34</vt:lpstr>
      <vt:lpstr>Slide 35</vt:lpstr>
      <vt:lpstr>Real image example</vt:lpstr>
      <vt:lpstr>Slide 37</vt:lpstr>
      <vt:lpstr>Other notes on seam carving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Gradients -&gt; edges</vt:lpstr>
      <vt:lpstr>Thresholding</vt:lpstr>
      <vt:lpstr>Original image</vt:lpstr>
      <vt:lpstr>Slide 51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Slide 67</vt:lpstr>
      <vt:lpstr>What features are responsible for perceived edges?</vt:lpstr>
      <vt:lpstr>Slide 69</vt:lpstr>
      <vt:lpstr>Summary</vt:lpstr>
    </vt:vector>
  </TitlesOfParts>
  <Company>UTCS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Filters for features</dc:title>
  <dc:creator>Kristen Grauman</dc:creator>
  <cp:lastModifiedBy>Kristen Grauman</cp:lastModifiedBy>
  <cp:revision>52</cp:revision>
  <dcterms:created xsi:type="dcterms:W3CDTF">2009-09-01T18:20:06Z</dcterms:created>
  <dcterms:modified xsi:type="dcterms:W3CDTF">2011-01-26T19:45:06Z</dcterms:modified>
</cp:coreProperties>
</file>