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8" r:id="rId2"/>
    <p:sldId id="1096" r:id="rId3"/>
    <p:sldId id="1097" r:id="rId4"/>
    <p:sldId id="1099" r:id="rId5"/>
    <p:sldId id="1098" r:id="rId6"/>
    <p:sldId id="1100" r:id="rId7"/>
    <p:sldId id="1101" r:id="rId8"/>
    <p:sldId id="1089" r:id="rId9"/>
    <p:sldId id="1090" r:id="rId10"/>
    <p:sldId id="1091" r:id="rId11"/>
    <p:sldId id="1092" r:id="rId12"/>
    <p:sldId id="1093" r:id="rId13"/>
    <p:sldId id="1094" r:id="rId14"/>
    <p:sldId id="1095" r:id="rId15"/>
    <p:sldId id="1102" r:id="rId16"/>
    <p:sldId id="1103" r:id="rId17"/>
    <p:sldId id="1104" r:id="rId18"/>
    <p:sldId id="1105" r:id="rId19"/>
    <p:sldId id="1106" r:id="rId20"/>
    <p:sldId id="1107" r:id="rId21"/>
    <p:sldId id="110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41" autoAdjust="0"/>
    <p:restoredTop sz="83918" autoAdjust="0"/>
  </p:normalViewPr>
  <p:slideViewPr>
    <p:cSldViewPr>
      <p:cViewPr varScale="1">
        <p:scale>
          <a:sx n="99" d="100"/>
          <a:sy n="99" d="100"/>
        </p:scale>
        <p:origin x="384" y="4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32F60-262E-4B9D-9C85-F77AFFB16C3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529BD-EDC9-4388-8544-8723BB70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3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9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8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08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0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7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9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A891-A307-4E0A-8717-CFC80E79A0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5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8763000" cy="1470025"/>
          </a:xfrm>
        </p:spPr>
        <p:txBody>
          <a:bodyPr>
            <a:noAutofit/>
          </a:bodyPr>
          <a:lstStyle/>
          <a:p>
            <a:r>
              <a:rPr lang="en-US" sz="4000" dirty="0"/>
              <a:t>Applications of Trust Region Methods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/>
          </p:nvPr>
        </p:nvSpPr>
        <p:spPr>
          <a:xfrm>
            <a:off x="5715000" y="3023041"/>
            <a:ext cx="2743200" cy="1752600"/>
          </a:xfrm>
        </p:spPr>
        <p:txBody>
          <a:bodyPr>
            <a:normAutofit/>
          </a:bodyPr>
          <a:lstStyle/>
          <a:p>
            <a:r>
              <a:rPr lang="en-US" sz="2400" dirty="0" err="1"/>
              <a:t>Qixing</a:t>
            </a:r>
            <a:r>
              <a:rPr lang="en-US" sz="2400" dirty="0"/>
              <a:t> Huang</a:t>
            </a:r>
          </a:p>
          <a:p>
            <a:r>
              <a:rPr lang="en-US" sz="2400" dirty="0"/>
              <a:t> Sep. 28</a:t>
            </a:r>
            <a:r>
              <a:rPr lang="en-US" sz="2400" baseline="30000" dirty="0"/>
              <a:t>th</a:t>
            </a:r>
            <a:r>
              <a:rPr lang="en-US" sz="2400" dirty="0"/>
              <a:t> 2017</a:t>
            </a:r>
          </a:p>
        </p:txBody>
      </p:sp>
      <p:pic>
        <p:nvPicPr>
          <p:cNvPr id="28" name="Picture 2" descr="Image result for UT Austin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160242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A5DCBC-4EBB-4CD1-889F-B1E971F92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276600"/>
            <a:ext cx="51161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56F9-FE4E-4320-83B0-0DA87A97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Liver Segmentation with the </a:t>
            </a:r>
            <a:br>
              <a:rPr lang="en-US" dirty="0"/>
            </a:br>
            <a:r>
              <a:rPr lang="en-US" dirty="0"/>
              <a:t>Shape Prior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707AD-0656-4849-AC30-A7EA0AB2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4114800" cy="1760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68A866-11BB-4F3E-A324-CBEFA52E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4191102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762D26-DDC6-40F6-8258-E8800F0B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20" y="5867400"/>
            <a:ext cx="3589586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D56EE-6E63-4DFB-AD60-94594E6C1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5638800"/>
            <a:ext cx="1524000" cy="2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95F62-9A99-41C5-84B1-FE6DAE68A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083" y="6023215"/>
            <a:ext cx="3855333" cy="576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FAAE65-4A1F-43A4-AAD3-C0D6BC2CB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67" y="4724400"/>
            <a:ext cx="4114800" cy="389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A512D-4E99-4A77-844E-CB0837B3D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24" y="5196200"/>
            <a:ext cx="4109976" cy="4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C330-02B0-41BD-923C-4F3993F2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/>
              <a:t>Matching Target Appearance </a:t>
            </a:r>
            <a:br>
              <a:rPr lang="en-US" sz="4000" dirty="0"/>
            </a:br>
            <a:r>
              <a:rPr lang="en-US" sz="4000" dirty="0"/>
              <a:t>Using Log-likelihood Term with 15 Bins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A009A-7F04-4965-8071-F17E4CFAB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4879703" cy="44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95250-AFA4-4A3C-8D0F-C78B5E87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Matching Target Appearance</a:t>
            </a:r>
            <a:br>
              <a:rPr lang="en-US" dirty="0"/>
            </a:br>
            <a:r>
              <a:rPr lang="en-US" dirty="0"/>
              <a:t>with KL-Divergence and 100 Bins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2C571-6B6F-4033-9EE5-BA1DAD3C3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638800"/>
            <a:ext cx="5486400" cy="716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576B4-C311-44D0-BC14-BE2CD84F1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4495800" cy="173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1AE563-F787-43FD-9F13-F43918C4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99" y="1972304"/>
            <a:ext cx="4064001" cy="3056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8042A-B761-4EAD-BC77-8BBFEE49B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045020"/>
            <a:ext cx="1524000" cy="29790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44E6F6-2FBF-4BAA-BCDF-5184E911CE2B}"/>
              </a:ext>
            </a:extLst>
          </p:cNvPr>
          <p:cNvSpPr/>
          <p:nvPr/>
        </p:nvSpPr>
        <p:spPr>
          <a:xfrm>
            <a:off x="1600200" y="4038600"/>
            <a:ext cx="1981200" cy="152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6175-7C95-429F-B060-9D6DF8EC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Matching Target Distribution Using Bhattacharyya Distance with 100 Bins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97B41-40D5-46FB-8178-0BA48C570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4894844" cy="4473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39E7D-62DB-4A44-8B48-902C44784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0"/>
            <a:ext cx="3810000" cy="770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1021D-EC63-4D43-ACC3-E5C7306B4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402287"/>
            <a:ext cx="1524000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5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9EAC-3119-47E8-8853-9F505228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Robustness to Reduction Ratio tau</a:t>
            </a:r>
            <a:r>
              <a:rPr lang="en-US" baseline="-25000" dirty="0"/>
              <a:t>2</a:t>
            </a:r>
            <a:br>
              <a:rPr lang="en-US" dirty="0"/>
            </a:br>
            <a:r>
              <a:rPr lang="en-US" dirty="0"/>
              <a:t>Using KL-Divergence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D2670-2179-4CD0-AD76-5D211374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09800"/>
            <a:ext cx="3720639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28916-A250-4335-BE3D-C8EF5E6C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09800"/>
            <a:ext cx="414512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1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86B11-CED2-488C-922E-D9EF8FD50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782"/>
            <a:ext cx="9144000" cy="46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3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3687-E458-4B10-ACBC-2741875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optimization problem </a:t>
            </a:r>
            <a:br>
              <a:rPr lang="en-US" dirty="0"/>
            </a:br>
            <a:r>
              <a:rPr lang="en-US" dirty="0"/>
              <a:t>considered in this 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EF7DB-E079-4DE5-B7DD-B8666937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71800"/>
            <a:ext cx="7391400" cy="1534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14492-CD9B-4D05-833C-1DEACDD61AAD}"/>
              </a:ext>
            </a:extLst>
          </p:cNvPr>
          <p:cNvSpPr txBox="1"/>
          <p:nvPr/>
        </p:nvSpPr>
        <p:spPr>
          <a:xfrm>
            <a:off x="1066800" y="1905000"/>
            <a:ext cx="791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Estimation of the expected reward using importance sampling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5199F-3BFC-42C8-88CB-5B36D9429433}"/>
              </a:ext>
            </a:extLst>
          </p:cNvPr>
          <p:cNvCxnSpPr>
            <a:stCxn id="5" idx="2"/>
            <a:endCxn id="4" idx="0"/>
          </p:cNvCxnSpPr>
          <p:nvPr/>
        </p:nvCxnSpPr>
        <p:spPr>
          <a:xfrm flipH="1">
            <a:off x="4533900" y="2366665"/>
            <a:ext cx="491227" cy="6051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E4FD22-C241-4EE3-A527-1C181F491DE1}"/>
              </a:ext>
            </a:extLst>
          </p:cNvPr>
          <p:cNvCxnSpPr>
            <a:cxnSpLocks/>
            <a:stCxn id="13" idx="0"/>
            <a:endCxn id="4" idx="2"/>
          </p:cNvCxnSpPr>
          <p:nvPr/>
        </p:nvCxnSpPr>
        <p:spPr>
          <a:xfrm flipH="1" flipV="1">
            <a:off x="4533900" y="4505925"/>
            <a:ext cx="38100" cy="6429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6028A0-A6A2-4ECB-A95C-7261C4F2568C}"/>
              </a:ext>
            </a:extLst>
          </p:cNvPr>
          <p:cNvSpPr txBox="1"/>
          <p:nvPr/>
        </p:nvSpPr>
        <p:spPr>
          <a:xfrm>
            <a:off x="271111" y="5148829"/>
            <a:ext cx="860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measurement of the difference between the old and new policies</a:t>
            </a:r>
          </a:p>
        </p:txBody>
      </p:sp>
    </p:spTree>
    <p:extLst>
      <p:ext uri="{BB962C8B-B14F-4D97-AF65-F5344CB8AC3E}">
        <p14:creationId xmlns:p14="http://schemas.microsoft.com/office/powerpoint/2010/main" val="221011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B463-E502-4ADF-9791-7AB7A9B4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12CE3-2FF9-4537-B48D-3E547DAD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241224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5B8FA3-A331-441F-8627-32299D9A6F36}"/>
              </a:ext>
            </a:extLst>
          </p:cNvPr>
          <p:cNvSpPr txBox="1"/>
          <p:nvPr/>
        </p:nvSpPr>
        <p:spPr>
          <a:xfrm>
            <a:off x="381000" y="3581400"/>
            <a:ext cx="8578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Use the sampling strategy (single path or vine procedures) to collect a set of </a:t>
            </a:r>
          </a:p>
          <a:p>
            <a:r>
              <a:rPr lang="en-US" sz="2000" dirty="0"/>
              <a:t>       state-action pairs along with Monte Carlo estimates of their Q-values.</a:t>
            </a:r>
          </a:p>
          <a:p>
            <a:r>
              <a:rPr lang="en-US" sz="2000" dirty="0"/>
              <a:t>       By averaging over samples, construct the estimated objective and constraint.</a:t>
            </a:r>
          </a:p>
          <a:p>
            <a:endParaRPr lang="en-US" sz="2000" dirty="0"/>
          </a:p>
          <a:p>
            <a:pPr marL="342900" indent="-342900">
              <a:buAutoNum type="arabicPeriod" startAt="2"/>
            </a:pPr>
            <a:r>
              <a:rPr lang="en-US" sz="2000" dirty="0"/>
              <a:t>Approximately solve this constrained optimization problem to update the </a:t>
            </a:r>
          </a:p>
          <a:p>
            <a:r>
              <a:rPr lang="en-US" sz="2000" dirty="0"/>
              <a:t>       policy’s parameter theta.</a:t>
            </a:r>
          </a:p>
        </p:txBody>
      </p:sp>
    </p:spTree>
    <p:extLst>
      <p:ext uri="{BB962C8B-B14F-4D97-AF65-F5344CB8AC3E}">
        <p14:creationId xmlns:p14="http://schemas.microsoft.com/office/powerpoint/2010/main" val="347602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5DD9-F69C-400F-BCA9-CCEB094F4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Approximate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B3266-84CC-440D-B11E-DE5612B98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Compute a search direction, using a linear approximation to objective and quadratic approximation to the constraint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Perform a line search in that direction, ensuring that we improve the non-linear objective while satisfying the non-linear constraint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B59DF-73B1-4D6B-A029-A9543DED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13" y="3281626"/>
            <a:ext cx="1317105" cy="42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557BA-CEF9-4ABB-B625-6A8171EFC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08430"/>
            <a:ext cx="4554186" cy="42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F5EF1-9F9A-427C-ACDB-D63AB2787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77" y="5652660"/>
            <a:ext cx="4088523" cy="40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48878-091C-4200-B55C-6B66B098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332" y="5603495"/>
            <a:ext cx="1981200" cy="443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FF583-2D4E-42DB-A15F-45EA38B238B6}"/>
              </a:ext>
            </a:extLst>
          </p:cNvPr>
          <p:cNvSpPr txBox="1"/>
          <p:nvPr/>
        </p:nvSpPr>
        <p:spPr>
          <a:xfrm>
            <a:off x="3124200" y="6172200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Backtrack for line-search</a:t>
            </a:r>
          </a:p>
        </p:txBody>
      </p:sp>
    </p:spTree>
    <p:extLst>
      <p:ext uri="{BB962C8B-B14F-4D97-AF65-F5344CB8AC3E}">
        <p14:creationId xmlns:p14="http://schemas.microsoft.com/office/powerpoint/2010/main" val="219954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17CF-A4F7-4492-A16F-4BF2AD99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Connection to Natural Policy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05ADB-00F3-4D8D-A999-CB06C15F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27726"/>
            <a:ext cx="5327457" cy="2149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9B597D-AC02-4ABB-85C1-B8D5C6544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499975"/>
            <a:ext cx="4343400" cy="459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5F5F9-9992-467E-B905-00FFF0FB50DA}"/>
              </a:ext>
            </a:extLst>
          </p:cNvPr>
          <p:cNvSpPr txBox="1"/>
          <p:nvPr/>
        </p:nvSpPr>
        <p:spPr>
          <a:xfrm>
            <a:off x="228600" y="1594174"/>
            <a:ext cx="384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 in natural policy gradient: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E478F-218E-4F49-B301-34D632BB345D}"/>
              </a:ext>
            </a:extLst>
          </p:cNvPr>
          <p:cNvSpPr txBox="1"/>
          <p:nvPr/>
        </p:nvSpPr>
        <p:spPr>
          <a:xfrm>
            <a:off x="304800" y="4271375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F372F-E527-4BE3-8413-17504F195D04}"/>
              </a:ext>
            </a:extLst>
          </p:cNvPr>
          <p:cNvSpPr txBox="1"/>
          <p:nvPr/>
        </p:nvSpPr>
        <p:spPr>
          <a:xfrm>
            <a:off x="1066800" y="5261592"/>
            <a:ext cx="7431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NPG utilizes linear approximation to the objective function </a:t>
            </a:r>
          </a:p>
          <a:p>
            <a:r>
              <a:rPr lang="en-US" sz="2000" dirty="0"/>
              <a:t>         and second-order approximation to the constraint </a:t>
            </a:r>
          </a:p>
          <a:p>
            <a:r>
              <a:rPr lang="en-US" sz="2000" dirty="0"/>
              <a:t>TRPO solves better approximations (generating the objective function</a:t>
            </a:r>
          </a:p>
          <a:p>
            <a:r>
              <a:rPr lang="en-US" sz="2000" dirty="0"/>
              <a:t>         and the constraint take a lot of time)</a:t>
            </a:r>
          </a:p>
        </p:txBody>
      </p:sp>
    </p:spTree>
    <p:extLst>
      <p:ext uri="{BB962C8B-B14F-4D97-AF65-F5344CB8AC3E}">
        <p14:creationId xmlns:p14="http://schemas.microsoft.com/office/powerpoint/2010/main" val="231866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13C9C-26AC-40A5-B59A-2FDC1657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3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6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A06F6-2006-4D42-9FCA-D04D8F3D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Experiments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19F8B-FA92-4932-AFB6-C43DE93C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17638"/>
            <a:ext cx="7010400" cy="67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56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0518-3C86-4A3F-A762-9E0D555B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Practical Aspects of Trust Region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6395D-6DDD-4D8C-8118-AB905874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compute the objective function and constraint</a:t>
            </a:r>
          </a:p>
          <a:p>
            <a:endParaRPr lang="en-US" dirty="0"/>
          </a:p>
          <a:p>
            <a:r>
              <a:rPr lang="en-US" dirty="0"/>
              <a:t>You have the flexibility to solve it in the constrained form or the </a:t>
            </a:r>
            <a:r>
              <a:rPr lang="en-US" dirty="0" err="1"/>
              <a:t>Lagrangian</a:t>
            </a:r>
            <a:r>
              <a:rPr lang="en-US" dirty="0"/>
              <a:t> form</a:t>
            </a:r>
          </a:p>
          <a:p>
            <a:endParaRPr lang="en-US" dirty="0"/>
          </a:p>
          <a:p>
            <a:r>
              <a:rPr lang="en-US" dirty="0"/>
              <a:t>Approximate solutions at each iteration for some problems </a:t>
            </a:r>
          </a:p>
        </p:txBody>
      </p:sp>
    </p:spTree>
    <p:extLst>
      <p:ext uri="{BB962C8B-B14F-4D97-AF65-F5344CB8AC3E}">
        <p14:creationId xmlns:p14="http://schemas.microsoft.com/office/powerpoint/2010/main" val="149680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0C4348-7C53-453C-8CBF-7DB860FE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One Slide 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C2C7A-3056-4D51-82DF-AE9BB3B3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52600"/>
            <a:ext cx="3505200" cy="530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C223E9-DA81-4D0D-91FC-444C44AEB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714361"/>
            <a:ext cx="2895601" cy="513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BEFA9-5C2E-4A7F-93C4-63B9B8605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790" y="2495125"/>
            <a:ext cx="6464421" cy="312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04074-FC04-4739-AB66-BD4B2EBD6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5714361"/>
            <a:ext cx="3124200" cy="788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FAE3A-17A3-478F-8EC2-7324B6C1F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281134"/>
            <a:ext cx="2379785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6BA3-04B6-4F52-A7B7-2B05CEC9B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899" y="1885525"/>
            <a:ext cx="286598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0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A9CD-EAD3-4C8E-9D06-D3A09D9A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Trust Region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ECA67-1E1A-4B5A-975D-8153F44C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92222-9339-4122-B267-D6E8B3CA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Main Technical Contribution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E6195-96B0-4588-BD84-38265577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57400"/>
            <a:ext cx="4038600" cy="711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6660F-0F14-4539-B120-6B7BCEFB5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700105"/>
            <a:ext cx="4648200" cy="714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466CC-A8AB-4632-A119-F0E349E85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517488"/>
            <a:ext cx="4495800" cy="515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0A39A-076B-42B9-B935-19B9F3C97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276600"/>
            <a:ext cx="5638800" cy="311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3ADF-7D51-41DC-B355-0DFD1D90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Relation Between lambda and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19E66-8631-4D50-B4E8-EDB41D73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803" y="5181600"/>
            <a:ext cx="4383793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F64C2D-223B-4F06-9558-5E28A9024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63693"/>
            <a:ext cx="7086600" cy="2971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F3026F-868D-4E54-8D04-D88F4E8AE912}"/>
              </a:ext>
            </a:extLst>
          </p:cNvPr>
          <p:cNvSpPr/>
          <p:nvPr/>
        </p:nvSpPr>
        <p:spPr>
          <a:xfrm>
            <a:off x="838200" y="1537304"/>
            <a:ext cx="7733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RomNo9L-Regu"/>
              </a:rPr>
              <a:t>Empirical dependence between lambda </a:t>
            </a:r>
            <a:r>
              <a:rPr lang="en-US" i="1" dirty="0">
                <a:latin typeface="cmmi9" panose="020B0500000000000000" pitchFamily="34" charset="0"/>
              </a:rPr>
              <a:t> </a:t>
            </a:r>
            <a:r>
              <a:rPr lang="en-US" dirty="0">
                <a:latin typeface="NimbusRomNo9L-Regu"/>
              </a:rPr>
              <a:t>and </a:t>
            </a:r>
            <a:r>
              <a:rPr lang="en-US" i="1" dirty="0">
                <a:latin typeface="cmmi9" panose="020B0500000000000000" pitchFamily="34" charset="0"/>
              </a:rPr>
              <a:t>d  </a:t>
            </a:r>
            <a:r>
              <a:rPr lang="en-US" dirty="0">
                <a:latin typeface="NimbusRomNo9L-Regu"/>
              </a:rPr>
              <a:t>obtained in one typical iteration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76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7A6A-4685-43EC-ABD1-2F1F82D6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Fast Trust Region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1A4F3-0245-4126-BFC7-0473E700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524000"/>
            <a:ext cx="357051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3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116F-5AE4-4FA6-929A-D1193910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Synthetic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CD724-711D-4E1F-AB03-5EA371D8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4914391" cy="4656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B3DC4-E07D-47E4-930C-5697DDA0E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209800"/>
            <a:ext cx="2743200" cy="361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752DD-7FC7-40C1-8CB0-4251F716E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61070"/>
            <a:ext cx="2379785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AD2CC-FFC4-4D2C-AD3E-ECCEF631A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223" y="3579372"/>
            <a:ext cx="286598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5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DDB1-8F52-4FDD-8DEB-828A0D71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Vertebrae Segmentation with </a:t>
            </a:r>
            <a:br>
              <a:rPr lang="en-US" dirty="0"/>
            </a:br>
            <a:r>
              <a:rPr lang="en-US" dirty="0"/>
              <a:t>Range Volume Constraint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DA16A-19FA-4B2A-9BAD-B1A9B92A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4114800" cy="27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26025-94DC-4BA7-96EA-1386240C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5000"/>
            <a:ext cx="3782824" cy="3005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04B69-C5F7-4FE7-9E46-E0F02222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5943600"/>
            <a:ext cx="2865986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FD8AC-8572-4EDE-90DE-8C635D1A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744" y="5236580"/>
            <a:ext cx="3885632" cy="77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91AA1-3FB2-4BFC-BCA9-71DC20F84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257800"/>
            <a:ext cx="3733800" cy="305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5815F-DAED-40AC-9ABE-9B0FE5A67320}"/>
              </a:ext>
            </a:extLst>
          </p:cNvPr>
          <p:cNvSpPr txBox="1"/>
          <p:nvPr/>
        </p:nvSpPr>
        <p:spPr>
          <a:xfrm>
            <a:off x="4724400" y="6108817"/>
            <a:ext cx="3839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D(S) matches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1686543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15473</TotalTime>
  <Words>283</Words>
  <Application>Microsoft Office PowerPoint</Application>
  <PresentationFormat>On-screen Show (4:3)</PresentationFormat>
  <Paragraphs>47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NimbusRomNo9L-Regu</vt:lpstr>
      <vt:lpstr>Arial</vt:lpstr>
      <vt:lpstr>Calibri</vt:lpstr>
      <vt:lpstr>cmmi9</vt:lpstr>
      <vt:lpstr>Office Theme</vt:lpstr>
      <vt:lpstr>Applications of Trust Region Methods</vt:lpstr>
      <vt:lpstr>PowerPoint Presentation</vt:lpstr>
      <vt:lpstr>One Slide Summary</vt:lpstr>
      <vt:lpstr>Trust Region Framework</vt:lpstr>
      <vt:lpstr>Main Technical Contribution</vt:lpstr>
      <vt:lpstr>Relation Between lambda and d</vt:lpstr>
      <vt:lpstr>Fast Trust Region Framework</vt:lpstr>
      <vt:lpstr>Synthetic Example</vt:lpstr>
      <vt:lpstr>Vertebrae Segmentation with  Range Volume Constraint</vt:lpstr>
      <vt:lpstr>Liver Segmentation with the  Shape Prior</vt:lpstr>
      <vt:lpstr>Matching Target Appearance  Using Log-likelihood Term with 15 Bins</vt:lpstr>
      <vt:lpstr>Matching Target Appearance with KL-Divergence and 100 Bins</vt:lpstr>
      <vt:lpstr>Matching Target Distribution Using Bhattacharyya Distance with 100 Bins</vt:lpstr>
      <vt:lpstr>Robustness to Reduction Ratio tau2 Using KL-Divergence </vt:lpstr>
      <vt:lpstr>PowerPoint Presentation</vt:lpstr>
      <vt:lpstr>The optimization problem  considered in this paper</vt:lpstr>
      <vt:lpstr>Algorithm</vt:lpstr>
      <vt:lpstr>Approximate Solution</vt:lpstr>
      <vt:lpstr>Connection to Natural Policy Gradient</vt:lpstr>
      <vt:lpstr>Experiments I</vt:lpstr>
      <vt:lpstr>Practical Aspects of Trust Region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Matching from a Data-Driven Perspective</dc:title>
  <dc:creator>huangqx</dc:creator>
  <cp:lastModifiedBy>huangqx</cp:lastModifiedBy>
  <cp:revision>756</cp:revision>
  <dcterms:created xsi:type="dcterms:W3CDTF">2015-05-20T20:23:06Z</dcterms:created>
  <dcterms:modified xsi:type="dcterms:W3CDTF">2017-09-28T21:44:28Z</dcterms:modified>
</cp:coreProperties>
</file>