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8"/>
  </p:notesMasterIdLst>
  <p:sldIdLst>
    <p:sldId id="256" r:id="rId2"/>
    <p:sldId id="305" r:id="rId3"/>
    <p:sldId id="259" r:id="rId4"/>
    <p:sldId id="306" r:id="rId5"/>
    <p:sldId id="262" r:id="rId6"/>
    <p:sldId id="307" r:id="rId7"/>
    <p:sldId id="308" r:id="rId8"/>
    <p:sldId id="309" r:id="rId9"/>
    <p:sldId id="310" r:id="rId10"/>
    <p:sldId id="312" r:id="rId11"/>
    <p:sldId id="260" r:id="rId12"/>
    <p:sldId id="293" r:id="rId13"/>
    <p:sldId id="265" r:id="rId14"/>
    <p:sldId id="267" r:id="rId15"/>
    <p:sldId id="337" r:id="rId16"/>
    <p:sldId id="339" r:id="rId17"/>
    <p:sldId id="277" r:id="rId18"/>
    <p:sldId id="300" r:id="rId19"/>
    <p:sldId id="296" r:id="rId20"/>
    <p:sldId id="298" r:id="rId21"/>
    <p:sldId id="258" r:id="rId22"/>
    <p:sldId id="362" r:id="rId23"/>
    <p:sldId id="301" r:id="rId24"/>
    <p:sldId id="303" r:id="rId25"/>
    <p:sldId id="286" r:id="rId26"/>
    <p:sldId id="287" r:id="rId27"/>
    <p:sldId id="289" r:id="rId28"/>
    <p:sldId id="290" r:id="rId29"/>
    <p:sldId id="266" r:id="rId30"/>
    <p:sldId id="268" r:id="rId31"/>
    <p:sldId id="283" r:id="rId32"/>
    <p:sldId id="281" r:id="rId33"/>
    <p:sldId id="295" r:id="rId34"/>
    <p:sldId id="263" r:id="rId35"/>
    <p:sldId id="294" r:id="rId36"/>
    <p:sldId id="269" r:id="rId37"/>
    <p:sldId id="275" r:id="rId38"/>
    <p:sldId id="270" r:id="rId39"/>
    <p:sldId id="285" r:id="rId40"/>
    <p:sldId id="272" r:id="rId41"/>
    <p:sldId id="274" r:id="rId42"/>
    <p:sldId id="271" r:id="rId43"/>
    <p:sldId id="273" r:id="rId44"/>
    <p:sldId id="278" r:id="rId45"/>
    <p:sldId id="276" r:id="rId46"/>
    <p:sldId id="302" r:id="rId47"/>
    <p:sldId id="284" r:id="rId48"/>
    <p:sldId id="280" r:id="rId49"/>
    <p:sldId id="279" r:id="rId50"/>
    <p:sldId id="383" r:id="rId51"/>
    <p:sldId id="384" r:id="rId52"/>
    <p:sldId id="385" r:id="rId53"/>
    <p:sldId id="392" r:id="rId54"/>
    <p:sldId id="387" r:id="rId55"/>
    <p:sldId id="388" r:id="rId56"/>
    <p:sldId id="389"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FF"/>
    <a:srgbClr val="99FF33"/>
    <a:srgbClr val="0066FF"/>
    <a:srgbClr val="3ADE94"/>
    <a:srgbClr val="CC55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9596" autoAdjust="0"/>
    <p:restoredTop sz="86450" autoAdjust="0"/>
  </p:normalViewPr>
  <p:slideViewPr>
    <p:cSldViewPr>
      <p:cViewPr varScale="1">
        <p:scale>
          <a:sx n="93" d="100"/>
          <a:sy n="93"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DB7BD76-9316-4E1B-8A7F-D9D1F1D2964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C8F0B-C5DF-4E3C-9296-55872F8B2C8A}" type="slidenum">
              <a:rPr lang="en-US"/>
              <a:pPr/>
              <a:t>1</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8A392B-EBB1-4811-AE44-7A7ED03CD2CE}" type="slidenum">
              <a:rPr lang="en-US"/>
              <a:pPr/>
              <a:t>10</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F918D-F64C-4628-BD0D-24E6623B06A0}" type="slidenum">
              <a:rPr lang="en-US"/>
              <a:pPr/>
              <a:t>11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FA3B8-349F-4A5A-B3E9-D3F2DC43915E}" type="slidenum">
              <a:rPr lang="en-US"/>
              <a:pPr/>
              <a:t>12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9285B-4805-4004-8345-82FDC1FE392E}" type="slidenum">
              <a:rPr lang="en-US"/>
              <a:pPr/>
              <a:t>13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F536B-C4A3-4469-960F-AD174ECC3FE8}" type="slidenum">
              <a:rPr lang="en-US"/>
              <a:pPr/>
              <a:t>14</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E9B1F-E90A-45CE-ACD7-9BFB1C8E9B2F}" type="slidenum">
              <a:rPr lang="en-US"/>
              <a:pPr/>
              <a:t>15</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F49DF-3AD2-4888-B6F4-E05494672498}" type="slidenum">
              <a:rPr lang="en-US"/>
              <a:pPr/>
              <a:t>16</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7DEA5-D4AC-40FF-9410-FA83038A6BC1}" type="slidenum">
              <a:rPr lang="en-US"/>
              <a:pPr/>
              <a:t>17</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0ADAC-C32D-42EF-81E4-9EE98AB183E1}" type="slidenum">
              <a:rPr lang="en-US"/>
              <a:pPr/>
              <a:t>18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81685-07D3-40BF-85CD-68044711461A}" type="slidenum">
              <a:rPr lang="en-US"/>
              <a:pPr/>
              <a:t>19</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A3D020-8B43-44C0-B47F-3F9C911EB8E6}" type="slidenum">
              <a:rPr lang="en-US"/>
              <a:pPr/>
              <a:t>2</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3B32F-848F-44BE-B9BF-933F63E054E3}" type="slidenum">
              <a:rPr lang="en-US"/>
              <a:pPr/>
              <a:t>20</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F7402-F43F-4565-81E5-CF7D3B4A60B6}" type="slidenum">
              <a:rPr lang="en-US"/>
              <a:pPr/>
              <a:t>21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C60CEC-B007-4719-A536-08AFA2C514F3}" type="slidenum">
              <a:rPr lang="en-US"/>
              <a:pPr/>
              <a:t>22</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53462-AF45-49EE-BE8B-EC8D65385BA2}" type="slidenum">
              <a:rPr lang="en-US"/>
              <a:pPr/>
              <a:t>23</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8ACEC-7F56-4F97-AE89-8D4D4AFF4893}" type="slidenum">
              <a:rPr lang="en-US"/>
              <a:pPr/>
              <a:t>24</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57A80-DEF1-426F-9B0B-29DEE29D206A}" type="slidenum">
              <a:rPr lang="en-US"/>
              <a:pPr/>
              <a:t>25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A5AB8-5729-4EBA-A71E-07570A07FB50}" type="slidenum">
              <a:rPr lang="en-US"/>
              <a:pPr/>
              <a:t>26</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9EA0AD-D5FB-42EB-9E89-9E4862FA1664}" type="slidenum">
              <a:rPr lang="en-US"/>
              <a:pPr/>
              <a:t>27</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1FEE0-59EC-412B-876F-3238D3B1D72A}" type="slidenum">
              <a:rPr lang="en-US"/>
              <a:pPr/>
              <a:t>28</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AB0227-E3A0-41CE-B1B8-4313EAE05CC1}" type="slidenum">
              <a:rPr lang="en-US"/>
              <a:pPr/>
              <a:t>29</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E7A49-A37D-425E-A3F6-913E4D9CA84E}" type="slidenum">
              <a:rPr lang="en-US"/>
              <a:pPr/>
              <a:t>3</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85792-FCC0-42BB-8D4F-C8C64944D7CF}" type="slidenum">
              <a:rPr lang="en-US"/>
              <a:pPr/>
              <a:t>30</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CAAD5-2311-4C23-8694-CF2FB9232642}" type="slidenum">
              <a:rPr lang="en-US"/>
              <a:pPr/>
              <a:t>31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2696F-16EB-4E75-802D-EF84A8519110}" type="slidenum">
              <a:rPr lang="en-US"/>
              <a:pPr/>
              <a:t>32</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D49B8-E70D-48C5-9017-C5182073467D}" type="slidenum">
              <a:rPr lang="en-US"/>
              <a:pPr/>
              <a:t>33</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963D7-771F-4CCA-BB69-54A579565153}" type="slidenum">
              <a:rPr lang="en-US"/>
              <a:pPr/>
              <a:t>34</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00E96-A95F-48BB-9061-8A24906C81C0}" type="slidenum">
              <a:rPr lang="en-US"/>
              <a:pPr/>
              <a:t>35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B0C9F-C6C4-41EE-AC3D-2D14435A79D1}" type="slidenum">
              <a:rPr lang="en-US"/>
              <a:pPr/>
              <a:t>36</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3749-EA8B-4D84-AA12-394719E7A5C2}" type="slidenum">
              <a:rPr lang="en-US"/>
              <a:pPr/>
              <a:t>37</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FD5C8-2653-477B-892D-2CA9FE8B79A9}" type="slidenum">
              <a:rPr lang="en-US"/>
              <a:pPr/>
              <a:t>38</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2B8862-284B-4056-82B8-38425A8103FA}" type="slidenum">
              <a:rPr lang="en-US"/>
              <a:pPr/>
              <a:t>39</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79143-B221-4FCE-9236-D2874FC1F1C2}" type="slidenum">
              <a:rPr lang="en-US"/>
              <a:pPr/>
              <a:t>4</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F50C3-3519-459F-90E4-246F52CC88AE}" type="slidenum">
              <a:rPr lang="en-US"/>
              <a:pPr/>
              <a:t>40</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AC02-F8E9-4C37-BD9C-775EDC44C0F4}" type="slidenum">
              <a:rPr lang="en-US"/>
              <a:pPr/>
              <a:t>41</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3C18E-57F5-4C25-85AD-2080F4A9F7CC}" type="slidenum">
              <a:rPr lang="en-US"/>
              <a:pPr/>
              <a:t>42</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48276-CE5E-4677-9116-87EAF2E7436C}" type="slidenum">
              <a:rPr lang="en-US"/>
              <a:pPr/>
              <a:t>43</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BD99D-B43B-4382-A92A-50DCE1B3061A}" type="slidenum">
              <a:rPr lang="en-US"/>
              <a:pPr/>
              <a:t>44</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58E4EF-8382-4C1A-8508-5E95E53A45ED}" type="slidenum">
              <a:rPr lang="en-US"/>
              <a:pPr/>
              <a:t>45</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042AF-0B0C-4B37-9900-B5025EFC4C49}" type="slidenum">
              <a:rPr lang="en-US"/>
              <a:pPr/>
              <a:t>46</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B1CDC-07CD-463F-8147-6EF66270B5C4}" type="slidenum">
              <a:rPr lang="en-US"/>
              <a:pPr/>
              <a:t>47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70E2A-FF95-4147-84C0-95739F5B7151}" type="slidenum">
              <a:rPr lang="en-US"/>
              <a:pPr/>
              <a:t>48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922D2-DC1B-49CB-9DC8-B5FFF99E9841}" type="slidenum">
              <a:rPr lang="en-US"/>
              <a:pPr/>
              <a:t>49</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6B13C-DD94-47B0-9F83-1E070C863ED2}" type="slidenum">
              <a:rPr lang="en-US"/>
              <a:pPr/>
              <a:t>5</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C3A60-B1CE-4C5B-8095-EF4DB38452D2}" type="slidenum">
              <a:rPr lang="en-US"/>
              <a:pPr/>
              <a:t>50</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C9928-CAA7-4F12-8D7F-298BEA283245}" type="slidenum">
              <a:rPr lang="en-US"/>
              <a:pPr/>
              <a:t>51</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92016-667F-49FE-B7DD-4224D89C41A4}" type="slidenum">
              <a:rPr lang="en-US"/>
              <a:pPr/>
              <a:t>52</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52ABF-9EEA-4D5E-AC62-3354CC0CF60A}" type="slidenum">
              <a:rPr lang="en-US"/>
              <a:pPr/>
              <a:t>53</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643FF6-2E6A-4237-8B7A-DD1F54FAB68A}" type="slidenum">
              <a:rPr lang="en-US"/>
              <a:pPr/>
              <a:t>54</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11127-9987-4491-B670-69DFF6A77324}" type="slidenum">
              <a:rPr lang="en-US"/>
              <a:pPr/>
              <a:t>55</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BA395-0361-4C82-AEE8-4065DE21061B}" type="slidenum">
              <a:rPr lang="en-US"/>
              <a:pPr/>
              <a:t>56</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7108A-A0EB-4C74-89A1-D0F4F67CB094}" type="slidenum">
              <a:rPr lang="en-US"/>
              <a:pPr/>
              <a:t>6</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8F6E1-FCDF-4072-B7D2-947050657F12}" type="slidenum">
              <a:rPr lang="en-US"/>
              <a:pPr/>
              <a:t>7</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E5175-8E85-4195-B3DB-09CE84EBA463}" type="slidenum">
              <a:rPr lang="en-US"/>
              <a:pPr/>
              <a:t>8</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3C767-A8EA-4211-8240-D04F68BB2069}" type="slidenum">
              <a:rPr lang="en-US"/>
              <a:pPr/>
              <a:t>9</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1FBB9C-7E65-4AD1-B1A6-282990A8C9E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51A5EC-A640-4F45-A9E7-8CBF31C0523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E8E22F-AF92-4833-859D-D46A82872F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0295C8-C5E6-4F26-9C3C-CD65E827B70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6E1EE4-017D-4720-A837-F7C40F78299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8449A2-15E1-41E4-A66F-A5BDEB531B5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FFCFBDB-02D5-40E8-B7DC-BB0C5BC1898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C6F95F-A64F-43DD-98D8-A3E52CE2FE4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A7963FD-008E-4B6C-8425-631CF8BB08E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0F4E76-0E96-4526-AF85-225B6921222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6BF7AEE-48AB-40FB-B401-24CB76769E2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A921FA-E1C3-4F98-AA4E-3881BFE6F6C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fontAlgn="base">
        <a:spcBef>
          <a:spcPct val="0"/>
        </a:spcBef>
        <a:spcAft>
          <a:spcPct val="0"/>
        </a:spcAft>
        <a:defRPr sz="4400">
          <a:solidFill>
            <a:srgbClr val="CC5500"/>
          </a:solidFill>
          <a:latin typeface="+mj-lt"/>
          <a:ea typeface="+mj-ea"/>
          <a:cs typeface="+mj-cs"/>
        </a:defRPr>
      </a:lvl1pPr>
      <a:lvl2pPr algn="ctr" rtl="0" fontAlgn="base">
        <a:spcBef>
          <a:spcPct val="0"/>
        </a:spcBef>
        <a:spcAft>
          <a:spcPct val="0"/>
        </a:spcAft>
        <a:defRPr sz="4400">
          <a:solidFill>
            <a:srgbClr val="CC5500"/>
          </a:solidFill>
          <a:latin typeface="Arial" pitchFamily="34" charset="0"/>
        </a:defRPr>
      </a:lvl2pPr>
      <a:lvl3pPr algn="ctr" rtl="0" fontAlgn="base">
        <a:spcBef>
          <a:spcPct val="0"/>
        </a:spcBef>
        <a:spcAft>
          <a:spcPct val="0"/>
        </a:spcAft>
        <a:defRPr sz="4400">
          <a:solidFill>
            <a:srgbClr val="CC5500"/>
          </a:solidFill>
          <a:latin typeface="Arial" pitchFamily="34" charset="0"/>
        </a:defRPr>
      </a:lvl3pPr>
      <a:lvl4pPr algn="ctr" rtl="0" fontAlgn="base">
        <a:spcBef>
          <a:spcPct val="0"/>
        </a:spcBef>
        <a:spcAft>
          <a:spcPct val="0"/>
        </a:spcAft>
        <a:defRPr sz="4400">
          <a:solidFill>
            <a:srgbClr val="CC5500"/>
          </a:solidFill>
          <a:latin typeface="Arial" pitchFamily="34" charset="0"/>
        </a:defRPr>
      </a:lvl4pPr>
      <a:lvl5pPr algn="ctr" rtl="0" fontAlgn="base">
        <a:spcBef>
          <a:spcPct val="0"/>
        </a:spcBef>
        <a:spcAft>
          <a:spcPct val="0"/>
        </a:spcAft>
        <a:defRPr sz="4400">
          <a:solidFill>
            <a:srgbClr val="CC5500"/>
          </a:solidFill>
          <a:latin typeface="Arial" pitchFamily="34" charset="0"/>
        </a:defRPr>
      </a:lvl5pPr>
      <a:lvl6pPr marL="457200" algn="ctr" rtl="0" fontAlgn="base">
        <a:spcBef>
          <a:spcPct val="0"/>
        </a:spcBef>
        <a:spcAft>
          <a:spcPct val="0"/>
        </a:spcAft>
        <a:defRPr sz="4400">
          <a:solidFill>
            <a:srgbClr val="CC5500"/>
          </a:solidFill>
          <a:latin typeface="Arial" pitchFamily="34" charset="0"/>
        </a:defRPr>
      </a:lvl6pPr>
      <a:lvl7pPr marL="914400" algn="ctr" rtl="0" fontAlgn="base">
        <a:spcBef>
          <a:spcPct val="0"/>
        </a:spcBef>
        <a:spcAft>
          <a:spcPct val="0"/>
        </a:spcAft>
        <a:defRPr sz="4400">
          <a:solidFill>
            <a:srgbClr val="CC5500"/>
          </a:solidFill>
          <a:latin typeface="Arial" pitchFamily="34" charset="0"/>
        </a:defRPr>
      </a:lvl7pPr>
      <a:lvl8pPr marL="1371600" algn="ctr" rtl="0" fontAlgn="base">
        <a:spcBef>
          <a:spcPct val="0"/>
        </a:spcBef>
        <a:spcAft>
          <a:spcPct val="0"/>
        </a:spcAft>
        <a:defRPr sz="4400">
          <a:solidFill>
            <a:srgbClr val="CC5500"/>
          </a:solidFill>
          <a:latin typeface="Arial" pitchFamily="34" charset="0"/>
        </a:defRPr>
      </a:lvl8pPr>
      <a:lvl9pPr marL="1828800" algn="ctr" rtl="0" fontAlgn="base">
        <a:spcBef>
          <a:spcPct val="0"/>
        </a:spcBef>
        <a:spcAft>
          <a:spcPct val="0"/>
        </a:spcAft>
        <a:defRPr sz="4400">
          <a:solidFill>
            <a:srgbClr val="CC55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ischool.utexas.edu/~ml"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ml@ischool.utexas.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Rectangle 18"/>
          <p:cNvSpPr>
            <a:spLocks noChangeArrowheads="1"/>
          </p:cNvSpPr>
          <p:nvPr/>
        </p:nvSpPr>
        <p:spPr bwMode="auto">
          <a:xfrm>
            <a:off x="0" y="76200"/>
            <a:ext cx="9144000" cy="990600"/>
          </a:xfrm>
          <a:prstGeom prst="rect">
            <a:avLst/>
          </a:prstGeom>
          <a:noFill/>
          <a:ln w="9525">
            <a:noFill/>
            <a:miter lim="800000"/>
            <a:headEnd/>
            <a:tailEnd/>
          </a:ln>
          <a:effectLst/>
        </p:spPr>
        <p:txBody>
          <a:bodyPr/>
          <a:lstStyle/>
          <a:p>
            <a:pPr algn="ctr">
              <a:spcBef>
                <a:spcPct val="20000"/>
              </a:spcBef>
            </a:pPr>
            <a:r>
              <a:rPr lang="en-US" sz="3600" dirty="0" smtClean="0">
                <a:solidFill>
                  <a:srgbClr val="CC5500"/>
                </a:solidFill>
              </a:rPr>
              <a:t>INF3854 / </a:t>
            </a:r>
            <a:r>
              <a:rPr lang="en-US" sz="3600" dirty="0" smtClean="0">
                <a:solidFill>
                  <a:srgbClr val="CC5500"/>
                </a:solidFill>
              </a:rPr>
              <a:t>CS395T: </a:t>
            </a:r>
            <a:endParaRPr lang="en-US" sz="3600" dirty="0" smtClean="0">
              <a:solidFill>
                <a:srgbClr val="CC5500"/>
              </a:solidFill>
            </a:endParaRPr>
          </a:p>
          <a:p>
            <a:pPr algn="ctr">
              <a:spcBef>
                <a:spcPct val="20000"/>
              </a:spcBef>
            </a:pPr>
            <a:r>
              <a:rPr lang="en-US" sz="3600" dirty="0" smtClean="0">
                <a:solidFill>
                  <a:srgbClr val="CC5500"/>
                </a:solidFill>
              </a:rPr>
              <a:t>Concepts of Information </a:t>
            </a:r>
            <a:r>
              <a:rPr lang="en-US" sz="3600" dirty="0">
                <a:solidFill>
                  <a:srgbClr val="CC5500"/>
                </a:solidFill>
              </a:rPr>
              <a:t>Retrieval </a:t>
            </a:r>
            <a:r>
              <a:rPr lang="en-US" sz="3600" dirty="0" smtClean="0">
                <a:solidFill>
                  <a:srgbClr val="CC5500"/>
                </a:solidFill>
              </a:rPr>
              <a:t>(&amp; </a:t>
            </a:r>
            <a:r>
              <a:rPr lang="en-US" sz="3600" dirty="0">
                <a:solidFill>
                  <a:srgbClr val="CC5500"/>
                </a:solidFill>
              </a:rPr>
              <a:t>Web </a:t>
            </a:r>
            <a:r>
              <a:rPr lang="en-US" sz="3600" dirty="0" smtClean="0">
                <a:solidFill>
                  <a:srgbClr val="CC5500"/>
                </a:solidFill>
              </a:rPr>
              <a:t>Search) </a:t>
            </a:r>
            <a:endParaRPr lang="en-US" sz="3600" dirty="0">
              <a:solidFill>
                <a:srgbClr val="CC5500"/>
              </a:solidFill>
            </a:endParaRPr>
          </a:p>
          <a:p>
            <a:pPr algn="ctr">
              <a:spcBef>
                <a:spcPct val="20000"/>
              </a:spcBef>
            </a:pPr>
            <a:endParaRPr lang="en-US" sz="3600" dirty="0">
              <a:solidFill>
                <a:srgbClr val="CC5500"/>
              </a:solidFill>
            </a:endParaRPr>
          </a:p>
        </p:txBody>
      </p:sp>
      <p:sp>
        <p:nvSpPr>
          <p:cNvPr id="2050" name="Rectangle 2"/>
          <p:cNvSpPr>
            <a:spLocks noGrp="1" noChangeArrowheads="1"/>
          </p:cNvSpPr>
          <p:nvPr>
            <p:ph type="ctrTitle"/>
          </p:nvPr>
        </p:nvSpPr>
        <p:spPr>
          <a:xfrm>
            <a:off x="2057400" y="1600200"/>
            <a:ext cx="7086600" cy="2133600"/>
          </a:xfrm>
        </p:spPr>
        <p:txBody>
          <a:bodyPr/>
          <a:lstStyle/>
          <a:p>
            <a:pPr>
              <a:lnSpc>
                <a:spcPct val="120000"/>
              </a:lnSpc>
            </a:pPr>
            <a:r>
              <a:rPr lang="en-US" sz="2400" b="1" dirty="0" smtClean="0"/>
              <a:t>Instructor</a:t>
            </a:r>
            <a:r>
              <a:rPr lang="en-US" sz="2400" b="1" dirty="0"/>
              <a:t>:</a:t>
            </a:r>
            <a:r>
              <a:rPr lang="en-US" sz="2400" dirty="0"/>
              <a:t> Matt Lease</a:t>
            </a:r>
            <a:br>
              <a:rPr lang="en-US" sz="2400" dirty="0"/>
            </a:br>
            <a:r>
              <a:rPr lang="en-US" sz="1600" dirty="0">
                <a:hlinkClick r:id="rId3"/>
              </a:rPr>
              <a:t>www.ischool.utexas.edu/~ml</a:t>
            </a:r>
            <a:r>
              <a:rPr lang="en-US" sz="1600" dirty="0"/>
              <a:t/>
            </a:r>
            <a:br>
              <a:rPr lang="en-US" sz="1600" dirty="0"/>
            </a:br>
            <a:r>
              <a:rPr lang="en-US" sz="1600" dirty="0">
                <a:hlinkClick r:id="rId4"/>
              </a:rPr>
              <a:t>ml@ischool.utexas.edu</a:t>
            </a:r>
            <a:endParaRPr lang="en-US" sz="1600" dirty="0"/>
          </a:p>
        </p:txBody>
      </p:sp>
      <p:pic>
        <p:nvPicPr>
          <p:cNvPr id="2071" name="Picture 23"/>
          <p:cNvPicPr>
            <a:picLocks noChangeAspect="1" noChangeArrowheads="1"/>
          </p:cNvPicPr>
          <p:nvPr/>
        </p:nvPicPr>
        <p:blipFill>
          <a:blip r:embed="rId5"/>
          <a:srcRect/>
          <a:stretch>
            <a:fillRect/>
          </a:stretch>
        </p:blipFill>
        <p:spPr bwMode="auto">
          <a:xfrm>
            <a:off x="708025" y="1655763"/>
            <a:ext cx="3254375" cy="3602037"/>
          </a:xfrm>
          <a:prstGeom prst="rect">
            <a:avLst/>
          </a:prstGeom>
          <a:noFill/>
        </p:spPr>
      </p:pic>
      <p:pic>
        <p:nvPicPr>
          <p:cNvPr id="2077" name="Picture 29"/>
          <p:cNvPicPr>
            <a:picLocks noChangeAspect="1" noChangeArrowheads="1"/>
          </p:cNvPicPr>
          <p:nvPr/>
        </p:nvPicPr>
        <p:blipFill>
          <a:blip r:embed="rId6"/>
          <a:srcRect/>
          <a:stretch>
            <a:fillRect/>
          </a:stretch>
        </p:blipFill>
        <p:spPr bwMode="auto">
          <a:xfrm>
            <a:off x="4419600" y="4648200"/>
            <a:ext cx="4010025" cy="2057400"/>
          </a:xfrm>
          <a:prstGeom prst="rect">
            <a:avLst/>
          </a:prstGeom>
          <a:noFill/>
        </p:spPr>
      </p:pic>
      <p:pic>
        <p:nvPicPr>
          <p:cNvPr id="2078" name="Picture 30"/>
          <p:cNvPicPr>
            <a:picLocks noChangeAspect="1" noChangeArrowheads="1"/>
          </p:cNvPicPr>
          <p:nvPr/>
        </p:nvPicPr>
        <p:blipFill>
          <a:blip r:embed="rId7" cstate="print"/>
          <a:srcRect/>
          <a:stretch>
            <a:fillRect/>
          </a:stretch>
        </p:blipFill>
        <p:spPr bwMode="auto">
          <a:xfrm>
            <a:off x="7467600" y="1828800"/>
            <a:ext cx="1395413" cy="2514600"/>
          </a:xfrm>
          <a:prstGeom prst="rect">
            <a:avLst/>
          </a:prstGeom>
          <a:noFill/>
        </p:spPr>
      </p:pic>
      <p:pic>
        <p:nvPicPr>
          <p:cNvPr id="2079" name="Picture 31"/>
          <p:cNvPicPr>
            <a:picLocks noChangeAspect="1" noChangeArrowheads="1"/>
          </p:cNvPicPr>
          <p:nvPr/>
        </p:nvPicPr>
        <p:blipFill>
          <a:blip r:embed="rId8"/>
          <a:srcRect/>
          <a:stretch>
            <a:fillRect/>
          </a:stretch>
        </p:blipFill>
        <p:spPr bwMode="auto">
          <a:xfrm>
            <a:off x="228600" y="4822825"/>
            <a:ext cx="2505075" cy="1882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p:txBody>
          <a:bodyPr/>
          <a:lstStyle/>
          <a:p>
            <a:r>
              <a:rPr lang="en-US"/>
              <a:t>IR and Search Engines</a:t>
            </a:r>
          </a:p>
        </p:txBody>
      </p:sp>
      <p:sp>
        <p:nvSpPr>
          <p:cNvPr id="122883" name="Text Box 5"/>
          <p:cNvSpPr txBox="1">
            <a:spLocks noChangeArrowheads="1"/>
          </p:cNvSpPr>
          <p:nvPr/>
        </p:nvSpPr>
        <p:spPr bwMode="auto">
          <a:xfrm>
            <a:off x="990600" y="2514600"/>
            <a:ext cx="2667000" cy="2698750"/>
          </a:xfrm>
          <a:prstGeom prst="rect">
            <a:avLst/>
          </a:prstGeom>
          <a:noFill/>
          <a:ln w="6350">
            <a:solidFill>
              <a:srgbClr val="000000"/>
            </a:solidFill>
            <a:miter lim="800000"/>
            <a:headEnd/>
            <a:tailEnd/>
          </a:ln>
        </p:spPr>
        <p:txBody>
          <a:bodyPr>
            <a:spAutoFit/>
          </a:bodyPr>
          <a:lstStyle/>
          <a:p>
            <a:pPr>
              <a:lnSpc>
                <a:spcPct val="65000"/>
              </a:lnSpc>
              <a:spcBef>
                <a:spcPct val="50000"/>
              </a:spcBef>
            </a:pPr>
            <a:endParaRPr lang="en-US" sz="2000">
              <a:solidFill>
                <a:srgbClr val="000000"/>
              </a:solidFill>
              <a:latin typeface="Calibri" pitchFamily="34" charset="0"/>
            </a:endParaRPr>
          </a:p>
          <a:p>
            <a:pPr>
              <a:lnSpc>
                <a:spcPct val="65000"/>
              </a:lnSpc>
              <a:spcBef>
                <a:spcPct val="50000"/>
              </a:spcBef>
            </a:pPr>
            <a:r>
              <a:rPr lang="en-US" sz="2000">
                <a:solidFill>
                  <a:srgbClr val="000000"/>
                </a:solidFill>
                <a:latin typeface="Calibri" pitchFamily="34" charset="0"/>
              </a:rPr>
              <a:t>Relevance</a:t>
            </a:r>
          </a:p>
          <a:p>
            <a:pPr>
              <a:lnSpc>
                <a:spcPct val="65000"/>
              </a:lnSpc>
              <a:spcBef>
                <a:spcPct val="50000"/>
              </a:spcBef>
            </a:pPr>
            <a:r>
              <a:rPr lang="en-US" i="1">
                <a:solidFill>
                  <a:srgbClr val="000000"/>
                </a:solidFill>
                <a:latin typeface="Calibri" pitchFamily="34" charset="0"/>
              </a:rPr>
              <a:t>    -Effective ranking </a:t>
            </a:r>
          </a:p>
          <a:p>
            <a:pPr>
              <a:lnSpc>
                <a:spcPct val="65000"/>
              </a:lnSpc>
              <a:spcBef>
                <a:spcPct val="50000"/>
              </a:spcBef>
            </a:pPr>
            <a:r>
              <a:rPr lang="en-US" sz="2000">
                <a:solidFill>
                  <a:srgbClr val="000000"/>
                </a:solidFill>
                <a:latin typeface="Calibri" pitchFamily="34" charset="0"/>
              </a:rPr>
              <a:t>Evaluation</a:t>
            </a:r>
          </a:p>
          <a:p>
            <a:pPr>
              <a:lnSpc>
                <a:spcPct val="65000"/>
              </a:lnSpc>
              <a:spcBef>
                <a:spcPct val="50000"/>
              </a:spcBef>
            </a:pPr>
            <a:r>
              <a:rPr lang="en-US" i="1">
                <a:solidFill>
                  <a:srgbClr val="000000"/>
                </a:solidFill>
                <a:latin typeface="Calibri" pitchFamily="34" charset="0"/>
              </a:rPr>
              <a:t>    -Testing and measuring</a:t>
            </a:r>
          </a:p>
          <a:p>
            <a:pPr>
              <a:lnSpc>
                <a:spcPct val="65000"/>
              </a:lnSpc>
              <a:spcBef>
                <a:spcPct val="50000"/>
              </a:spcBef>
            </a:pPr>
            <a:r>
              <a:rPr lang="en-US" sz="2000">
                <a:solidFill>
                  <a:srgbClr val="000000"/>
                </a:solidFill>
                <a:latin typeface="Calibri" pitchFamily="34" charset="0"/>
              </a:rPr>
              <a:t>Information needs</a:t>
            </a:r>
          </a:p>
          <a:p>
            <a:pPr>
              <a:lnSpc>
                <a:spcPct val="65000"/>
              </a:lnSpc>
              <a:spcBef>
                <a:spcPct val="50000"/>
              </a:spcBef>
            </a:pPr>
            <a:r>
              <a:rPr lang="en-US" sz="2000">
                <a:solidFill>
                  <a:srgbClr val="000000"/>
                </a:solidFill>
                <a:latin typeface="Calibri" pitchFamily="34" charset="0"/>
              </a:rPr>
              <a:t>   </a:t>
            </a:r>
            <a:r>
              <a:rPr lang="en-US" i="1">
                <a:solidFill>
                  <a:srgbClr val="000000"/>
                </a:solidFill>
                <a:latin typeface="Calibri" pitchFamily="34" charset="0"/>
              </a:rPr>
              <a:t>-User interaction</a:t>
            </a:r>
          </a:p>
          <a:p>
            <a:pPr>
              <a:lnSpc>
                <a:spcPct val="65000"/>
              </a:lnSpc>
              <a:spcBef>
                <a:spcPct val="50000"/>
              </a:spcBef>
            </a:pPr>
            <a:endParaRPr lang="en-US" sz="2000" i="1">
              <a:solidFill>
                <a:srgbClr val="000000"/>
              </a:solidFill>
              <a:latin typeface="Calibri" pitchFamily="34" charset="0"/>
            </a:endParaRPr>
          </a:p>
        </p:txBody>
      </p:sp>
      <p:sp>
        <p:nvSpPr>
          <p:cNvPr id="122884" name="Text Box 6"/>
          <p:cNvSpPr txBox="1">
            <a:spLocks noChangeArrowheads="1"/>
          </p:cNvSpPr>
          <p:nvPr/>
        </p:nvSpPr>
        <p:spPr bwMode="auto">
          <a:xfrm>
            <a:off x="4876800" y="2362200"/>
            <a:ext cx="3429000" cy="4079875"/>
          </a:xfrm>
          <a:prstGeom prst="rect">
            <a:avLst/>
          </a:prstGeom>
          <a:noFill/>
          <a:ln w="6350">
            <a:solidFill>
              <a:srgbClr val="000000"/>
            </a:solidFill>
            <a:miter lim="800000"/>
            <a:headEnd/>
            <a:tailEnd/>
          </a:ln>
        </p:spPr>
        <p:txBody>
          <a:bodyPr>
            <a:spAutoFit/>
          </a:bodyPr>
          <a:lstStyle/>
          <a:p>
            <a:pPr>
              <a:lnSpc>
                <a:spcPct val="65000"/>
              </a:lnSpc>
              <a:spcBef>
                <a:spcPct val="50000"/>
              </a:spcBef>
            </a:pPr>
            <a:endParaRPr lang="en-US" sz="2000">
              <a:solidFill>
                <a:srgbClr val="000000"/>
              </a:solidFill>
              <a:latin typeface="Calibri" pitchFamily="34" charset="0"/>
            </a:endParaRPr>
          </a:p>
          <a:p>
            <a:pPr>
              <a:lnSpc>
                <a:spcPct val="65000"/>
              </a:lnSpc>
              <a:spcBef>
                <a:spcPct val="50000"/>
              </a:spcBef>
            </a:pPr>
            <a:r>
              <a:rPr lang="en-US" sz="2000">
                <a:solidFill>
                  <a:srgbClr val="000000"/>
                </a:solidFill>
                <a:latin typeface="Calibri" pitchFamily="34" charset="0"/>
              </a:rPr>
              <a:t>Performance</a:t>
            </a:r>
          </a:p>
          <a:p>
            <a:pPr>
              <a:lnSpc>
                <a:spcPct val="65000"/>
              </a:lnSpc>
              <a:spcBef>
                <a:spcPct val="50000"/>
              </a:spcBef>
            </a:pPr>
            <a:r>
              <a:rPr lang="en-US">
                <a:solidFill>
                  <a:srgbClr val="000000"/>
                </a:solidFill>
                <a:latin typeface="Calibri" pitchFamily="34" charset="0"/>
              </a:rPr>
              <a:t>    </a:t>
            </a:r>
            <a:r>
              <a:rPr lang="en-US" i="1">
                <a:solidFill>
                  <a:srgbClr val="000000"/>
                </a:solidFill>
                <a:latin typeface="Calibri" pitchFamily="34" charset="0"/>
              </a:rPr>
              <a:t>-Efficient search and indexing </a:t>
            </a:r>
          </a:p>
          <a:p>
            <a:pPr>
              <a:lnSpc>
                <a:spcPct val="65000"/>
              </a:lnSpc>
              <a:spcBef>
                <a:spcPct val="50000"/>
              </a:spcBef>
            </a:pPr>
            <a:r>
              <a:rPr lang="en-US" sz="2000">
                <a:solidFill>
                  <a:srgbClr val="000000"/>
                </a:solidFill>
                <a:latin typeface="Calibri" pitchFamily="34" charset="0"/>
              </a:rPr>
              <a:t>Incorporating new data</a:t>
            </a:r>
          </a:p>
          <a:p>
            <a:pPr>
              <a:lnSpc>
                <a:spcPct val="65000"/>
              </a:lnSpc>
              <a:spcBef>
                <a:spcPct val="50000"/>
              </a:spcBef>
            </a:pPr>
            <a:r>
              <a:rPr lang="en-US" sz="2000" i="1">
                <a:solidFill>
                  <a:srgbClr val="000000"/>
                </a:solidFill>
                <a:latin typeface="Calibri" pitchFamily="34" charset="0"/>
              </a:rPr>
              <a:t>    </a:t>
            </a:r>
            <a:r>
              <a:rPr lang="en-US" i="1">
                <a:solidFill>
                  <a:srgbClr val="000000"/>
                </a:solidFill>
                <a:latin typeface="Calibri" pitchFamily="34" charset="0"/>
              </a:rPr>
              <a:t>-Coverage and freshness</a:t>
            </a:r>
          </a:p>
          <a:p>
            <a:pPr>
              <a:lnSpc>
                <a:spcPct val="65000"/>
              </a:lnSpc>
              <a:spcBef>
                <a:spcPct val="50000"/>
              </a:spcBef>
            </a:pPr>
            <a:r>
              <a:rPr lang="en-US" sz="2000">
                <a:solidFill>
                  <a:srgbClr val="000000"/>
                </a:solidFill>
                <a:latin typeface="Calibri" pitchFamily="34" charset="0"/>
              </a:rPr>
              <a:t>Scalability</a:t>
            </a:r>
          </a:p>
          <a:p>
            <a:pPr>
              <a:lnSpc>
                <a:spcPct val="65000"/>
              </a:lnSpc>
              <a:spcBef>
                <a:spcPct val="50000"/>
              </a:spcBef>
            </a:pPr>
            <a:r>
              <a:rPr lang="en-US">
                <a:solidFill>
                  <a:srgbClr val="000000"/>
                </a:solidFill>
                <a:latin typeface="Calibri" pitchFamily="34" charset="0"/>
              </a:rPr>
              <a:t>   </a:t>
            </a:r>
            <a:r>
              <a:rPr lang="en-US" i="1">
                <a:solidFill>
                  <a:srgbClr val="000000"/>
                </a:solidFill>
                <a:latin typeface="Calibri" pitchFamily="34" charset="0"/>
              </a:rPr>
              <a:t>-Growing with data and users</a:t>
            </a:r>
          </a:p>
          <a:p>
            <a:pPr>
              <a:lnSpc>
                <a:spcPct val="65000"/>
              </a:lnSpc>
              <a:spcBef>
                <a:spcPct val="50000"/>
              </a:spcBef>
            </a:pPr>
            <a:r>
              <a:rPr lang="en-US" sz="2000">
                <a:solidFill>
                  <a:srgbClr val="000000"/>
                </a:solidFill>
                <a:latin typeface="Calibri" pitchFamily="34" charset="0"/>
              </a:rPr>
              <a:t>Adaptability</a:t>
            </a:r>
          </a:p>
          <a:p>
            <a:pPr>
              <a:lnSpc>
                <a:spcPct val="65000"/>
              </a:lnSpc>
              <a:spcBef>
                <a:spcPct val="50000"/>
              </a:spcBef>
            </a:pPr>
            <a:r>
              <a:rPr lang="en-US" sz="2000">
                <a:solidFill>
                  <a:srgbClr val="000000"/>
                </a:solidFill>
                <a:latin typeface="Calibri" pitchFamily="34" charset="0"/>
              </a:rPr>
              <a:t>   </a:t>
            </a:r>
            <a:r>
              <a:rPr lang="en-US" i="1">
                <a:solidFill>
                  <a:srgbClr val="000000"/>
                </a:solidFill>
                <a:latin typeface="Calibri" pitchFamily="34" charset="0"/>
              </a:rPr>
              <a:t>-Tuning for applications</a:t>
            </a:r>
          </a:p>
          <a:p>
            <a:pPr>
              <a:lnSpc>
                <a:spcPct val="65000"/>
              </a:lnSpc>
              <a:spcBef>
                <a:spcPct val="50000"/>
              </a:spcBef>
            </a:pPr>
            <a:r>
              <a:rPr lang="en-US" sz="2000">
                <a:solidFill>
                  <a:srgbClr val="000000"/>
                </a:solidFill>
                <a:latin typeface="Calibri" pitchFamily="34" charset="0"/>
              </a:rPr>
              <a:t>Specific problems</a:t>
            </a:r>
          </a:p>
          <a:p>
            <a:pPr>
              <a:lnSpc>
                <a:spcPct val="65000"/>
              </a:lnSpc>
              <a:spcBef>
                <a:spcPct val="50000"/>
              </a:spcBef>
            </a:pPr>
            <a:r>
              <a:rPr lang="en-US" i="1">
                <a:solidFill>
                  <a:srgbClr val="000000"/>
                </a:solidFill>
                <a:latin typeface="Calibri" pitchFamily="34" charset="0"/>
              </a:rPr>
              <a:t>   -e.g. Spam</a:t>
            </a:r>
          </a:p>
          <a:p>
            <a:pPr>
              <a:lnSpc>
                <a:spcPct val="65000"/>
              </a:lnSpc>
              <a:spcBef>
                <a:spcPct val="50000"/>
              </a:spcBef>
            </a:pPr>
            <a:endParaRPr lang="en-US" sz="2000" i="1">
              <a:solidFill>
                <a:srgbClr val="000000"/>
              </a:solidFill>
              <a:latin typeface="Calibri" pitchFamily="34" charset="0"/>
            </a:endParaRPr>
          </a:p>
        </p:txBody>
      </p:sp>
      <p:sp>
        <p:nvSpPr>
          <p:cNvPr id="122885" name="AutoShape 7"/>
          <p:cNvSpPr>
            <a:spLocks noChangeArrowheads="1"/>
          </p:cNvSpPr>
          <p:nvPr/>
        </p:nvSpPr>
        <p:spPr bwMode="auto">
          <a:xfrm>
            <a:off x="3810000" y="3352800"/>
            <a:ext cx="976313" cy="485775"/>
          </a:xfrm>
          <a:prstGeom prst="rightArrow">
            <a:avLst>
              <a:gd name="adj1" fmla="val 50000"/>
              <a:gd name="adj2" fmla="val 50245"/>
            </a:avLst>
          </a:prstGeom>
          <a:noFill/>
          <a:ln w="6350" algn="ctr">
            <a:solidFill>
              <a:srgbClr val="000000"/>
            </a:solidFill>
            <a:miter lim="800000"/>
            <a:headEnd/>
            <a:tailEnd/>
          </a:ln>
        </p:spPr>
        <p:txBody>
          <a:bodyPr wrap="none" anchor="ctr">
            <a:spAutoFit/>
          </a:bodyPr>
          <a:lstStyle/>
          <a:p>
            <a:pPr>
              <a:lnSpc>
                <a:spcPct val="65000"/>
              </a:lnSpc>
              <a:spcBef>
                <a:spcPct val="50000"/>
              </a:spcBef>
            </a:pPr>
            <a:endParaRPr lang="en-US" sz="1600">
              <a:solidFill>
                <a:srgbClr val="000000"/>
              </a:solidFill>
              <a:latin typeface="Californian FB" pitchFamily="18" charset="0"/>
            </a:endParaRPr>
          </a:p>
        </p:txBody>
      </p:sp>
      <p:sp>
        <p:nvSpPr>
          <p:cNvPr id="12" name="Text Box 8"/>
          <p:cNvSpPr txBox="1">
            <a:spLocks noChangeArrowheads="1"/>
          </p:cNvSpPr>
          <p:nvPr/>
        </p:nvSpPr>
        <p:spPr bwMode="auto">
          <a:xfrm>
            <a:off x="914400" y="1981200"/>
            <a:ext cx="2833688" cy="354013"/>
          </a:xfrm>
          <a:prstGeom prst="rect">
            <a:avLst/>
          </a:prstGeom>
          <a:noFill/>
          <a:ln w="6350" algn="ctr">
            <a:noFill/>
            <a:miter lim="800000"/>
            <a:headEnd/>
            <a:tailEnd/>
          </a:ln>
          <a:effectLst/>
        </p:spPr>
        <p:txBody>
          <a:bodyPr wrap="none">
            <a:spAutoFit/>
          </a:bodyPr>
          <a:lstStyle/>
          <a:p>
            <a:pPr>
              <a:lnSpc>
                <a:spcPct val="65000"/>
              </a:lnSpc>
              <a:spcBef>
                <a:spcPct val="50000"/>
              </a:spcBef>
              <a:defRPr/>
            </a:pPr>
            <a:r>
              <a:rPr lang="en-US" sz="2400" dirty="0">
                <a:solidFill>
                  <a:srgbClr val="000000"/>
                </a:solidFill>
                <a:latin typeface="+mj-lt"/>
              </a:rPr>
              <a:t>Information Retrieval</a:t>
            </a:r>
          </a:p>
        </p:txBody>
      </p:sp>
      <p:sp>
        <p:nvSpPr>
          <p:cNvPr id="13" name="Text Box 9"/>
          <p:cNvSpPr txBox="1">
            <a:spLocks noChangeArrowheads="1"/>
          </p:cNvSpPr>
          <p:nvPr/>
        </p:nvSpPr>
        <p:spPr bwMode="auto">
          <a:xfrm>
            <a:off x="5410200" y="1905000"/>
            <a:ext cx="2054225" cy="354013"/>
          </a:xfrm>
          <a:prstGeom prst="rect">
            <a:avLst/>
          </a:prstGeom>
          <a:noFill/>
          <a:ln w="6350" algn="ctr">
            <a:noFill/>
            <a:miter lim="800000"/>
            <a:headEnd/>
            <a:tailEnd/>
          </a:ln>
          <a:effectLst/>
        </p:spPr>
        <p:txBody>
          <a:bodyPr wrap="none">
            <a:spAutoFit/>
          </a:bodyPr>
          <a:lstStyle/>
          <a:p>
            <a:pPr>
              <a:lnSpc>
                <a:spcPct val="65000"/>
              </a:lnSpc>
              <a:spcBef>
                <a:spcPct val="50000"/>
              </a:spcBef>
              <a:defRPr/>
            </a:pPr>
            <a:r>
              <a:rPr lang="en-US" sz="2400" dirty="0">
                <a:solidFill>
                  <a:srgbClr val="000000"/>
                </a:solidFill>
                <a:latin typeface="+mj-lt"/>
              </a:rPr>
              <a:t>Search Engines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95400" y="-228600"/>
            <a:ext cx="8229600" cy="1143000"/>
          </a:xfrm>
        </p:spPr>
        <p:txBody>
          <a:bodyPr/>
          <a:lstStyle/>
          <a:p>
            <a:r>
              <a:rPr lang="en-US" dirty="0" smtClean="0"/>
              <a:t>Web Search: Google</a:t>
            </a:r>
            <a:endParaRPr lang="en-US" dirty="0"/>
          </a:p>
        </p:txBody>
      </p:sp>
      <p:pic>
        <p:nvPicPr>
          <p:cNvPr id="18438" name="Picture 6"/>
          <p:cNvPicPr>
            <a:picLocks noChangeAspect="1" noChangeArrowheads="1"/>
          </p:cNvPicPr>
          <p:nvPr/>
        </p:nvPicPr>
        <p:blipFill>
          <a:blip r:embed="rId3"/>
          <a:srcRect/>
          <a:stretch>
            <a:fillRect/>
          </a:stretch>
        </p:blipFill>
        <p:spPr bwMode="auto">
          <a:xfrm>
            <a:off x="990600" y="1066800"/>
            <a:ext cx="6934200" cy="5641975"/>
          </a:xfrm>
          <a:prstGeom prst="rect">
            <a:avLst/>
          </a:prstGeom>
          <a:noFill/>
        </p:spPr>
      </p:pic>
      <p:sp>
        <p:nvSpPr>
          <p:cNvPr id="18439" name="Oval 7"/>
          <p:cNvSpPr>
            <a:spLocks noChangeArrowheads="1"/>
          </p:cNvSpPr>
          <p:nvPr/>
        </p:nvSpPr>
        <p:spPr bwMode="auto">
          <a:xfrm>
            <a:off x="6248400" y="2057400"/>
            <a:ext cx="990600" cy="381000"/>
          </a:xfrm>
          <a:prstGeom prst="ellipse">
            <a:avLst/>
          </a:prstGeom>
          <a:noFill/>
          <a:ln w="9525">
            <a:solidFill>
              <a:srgbClr val="FF0000"/>
            </a:solidFill>
            <a:round/>
            <a:headEnd/>
            <a:tailEnd/>
          </a:ln>
          <a:effectLst/>
        </p:spPr>
        <p:txBody>
          <a:bodyPr wrap="none" anchor="ctr"/>
          <a:lstStyle/>
          <a:p>
            <a:endParaRPr lang="en-US"/>
          </a:p>
        </p:txBody>
      </p:sp>
      <p:sp>
        <p:nvSpPr>
          <p:cNvPr id="18442" name="Oval 10"/>
          <p:cNvSpPr>
            <a:spLocks noChangeArrowheads="1"/>
          </p:cNvSpPr>
          <p:nvPr/>
        </p:nvSpPr>
        <p:spPr bwMode="auto">
          <a:xfrm>
            <a:off x="762000" y="3429000"/>
            <a:ext cx="4114800" cy="304800"/>
          </a:xfrm>
          <a:prstGeom prst="ellipse">
            <a:avLst/>
          </a:prstGeom>
          <a:noFill/>
          <a:ln w="9525">
            <a:solidFill>
              <a:srgbClr val="FF0000"/>
            </a:solidFill>
            <a:round/>
            <a:headEnd/>
            <a:tailEnd/>
          </a:ln>
          <a:effectLst/>
        </p:spPr>
        <p:txBody>
          <a:bodyPr wrap="none" anchor="ctr"/>
          <a:lstStyle/>
          <a:p>
            <a:endParaRPr lang="en-US"/>
          </a:p>
        </p:txBody>
      </p:sp>
      <p:sp>
        <p:nvSpPr>
          <p:cNvPr id="18443" name="Line 11"/>
          <p:cNvSpPr>
            <a:spLocks noChangeShapeType="1"/>
          </p:cNvSpPr>
          <p:nvPr/>
        </p:nvSpPr>
        <p:spPr bwMode="auto">
          <a:xfrm flipV="1">
            <a:off x="228600" y="4343400"/>
            <a:ext cx="990600" cy="685800"/>
          </a:xfrm>
          <a:prstGeom prst="line">
            <a:avLst/>
          </a:prstGeom>
          <a:noFill/>
          <a:ln w="38100">
            <a:solidFill>
              <a:srgbClr val="FF0000"/>
            </a:solidFill>
            <a:round/>
            <a:headEnd/>
            <a:tailEnd type="triangle" w="lg" len="lg"/>
          </a:ln>
          <a:effectLst/>
        </p:spPr>
        <p:txBody>
          <a:bodyPr/>
          <a:lstStyle/>
          <a:p>
            <a:endParaRPr lang="en-US"/>
          </a:p>
        </p:txBody>
      </p:sp>
      <p:sp>
        <p:nvSpPr>
          <p:cNvPr id="18444" name="Line 12"/>
          <p:cNvSpPr>
            <a:spLocks noChangeShapeType="1"/>
          </p:cNvSpPr>
          <p:nvPr/>
        </p:nvSpPr>
        <p:spPr bwMode="auto">
          <a:xfrm>
            <a:off x="533400" y="1371600"/>
            <a:ext cx="1524000" cy="685800"/>
          </a:xfrm>
          <a:prstGeom prst="line">
            <a:avLst/>
          </a:prstGeom>
          <a:noFill/>
          <a:ln w="38100">
            <a:solidFill>
              <a:srgbClr val="FF0000"/>
            </a:solidFill>
            <a:round/>
            <a:headEnd/>
            <a:tailEnd type="triangle" w="lg" len="lg"/>
          </a:ln>
          <a:effectLst/>
        </p:spPr>
        <p:txBody>
          <a:bodyPr/>
          <a:lstStyle/>
          <a:p>
            <a:endParaRPr lang="en-US"/>
          </a:p>
        </p:txBody>
      </p:sp>
      <p:sp>
        <p:nvSpPr>
          <p:cNvPr id="18445" name="Oval 13"/>
          <p:cNvSpPr>
            <a:spLocks noChangeArrowheads="1"/>
          </p:cNvSpPr>
          <p:nvPr/>
        </p:nvSpPr>
        <p:spPr bwMode="auto">
          <a:xfrm>
            <a:off x="914400" y="3810000"/>
            <a:ext cx="990600" cy="2362200"/>
          </a:xfrm>
          <a:prstGeom prst="ellipse">
            <a:avLst/>
          </a:prstGeom>
          <a:noFill/>
          <a:ln w="9525">
            <a:solidFill>
              <a:srgbClr val="FF0000"/>
            </a:solidFill>
            <a:round/>
            <a:headEnd/>
            <a:tailEnd/>
          </a:ln>
          <a:effectLst/>
        </p:spPr>
        <p:txBody>
          <a:bodyPr wrap="none" anchor="ctr"/>
          <a:lstStyle/>
          <a:p>
            <a:endParaRPr lang="en-US"/>
          </a:p>
        </p:txBody>
      </p:sp>
      <p:sp>
        <p:nvSpPr>
          <p:cNvPr id="18447" name="Oval 15"/>
          <p:cNvSpPr>
            <a:spLocks noChangeArrowheads="1"/>
          </p:cNvSpPr>
          <p:nvPr/>
        </p:nvSpPr>
        <p:spPr bwMode="auto">
          <a:xfrm>
            <a:off x="3886200" y="3657600"/>
            <a:ext cx="609600" cy="304800"/>
          </a:xfrm>
          <a:prstGeom prst="ellipse">
            <a:avLst/>
          </a:prstGeom>
          <a:noFill/>
          <a:ln w="9525">
            <a:solidFill>
              <a:srgbClr val="FF0000"/>
            </a:solidFill>
            <a:round/>
            <a:headEnd/>
            <a:tailEnd/>
          </a:ln>
          <a:effectLst/>
        </p:spPr>
        <p:txBody>
          <a:bodyPr wrap="none" anchor="ctr"/>
          <a:lstStyle/>
          <a:p>
            <a:endParaRPr lang="en-US"/>
          </a:p>
        </p:txBody>
      </p:sp>
      <p:sp>
        <p:nvSpPr>
          <p:cNvPr id="18448" name="Line 16"/>
          <p:cNvSpPr>
            <a:spLocks noChangeShapeType="1"/>
          </p:cNvSpPr>
          <p:nvPr/>
        </p:nvSpPr>
        <p:spPr bwMode="auto">
          <a:xfrm flipH="1">
            <a:off x="3886200" y="1676400"/>
            <a:ext cx="1828800" cy="76200"/>
          </a:xfrm>
          <a:prstGeom prst="line">
            <a:avLst/>
          </a:prstGeom>
          <a:noFill/>
          <a:ln w="38100">
            <a:solidFill>
              <a:srgbClr val="FF0000"/>
            </a:solidFill>
            <a:round/>
            <a:headEnd/>
            <a:tailEnd type="triangle" w="lg" len="lg"/>
          </a:ln>
          <a:effectLst/>
        </p:spPr>
        <p:txBody>
          <a:bodyPr/>
          <a:lstStyle/>
          <a:p>
            <a:endParaRPr lang="en-US"/>
          </a:p>
        </p:txBody>
      </p:sp>
      <p:sp>
        <p:nvSpPr>
          <p:cNvPr id="18449" name="Text Box 17"/>
          <p:cNvSpPr txBox="1">
            <a:spLocks noChangeArrowheads="1"/>
          </p:cNvSpPr>
          <p:nvPr/>
        </p:nvSpPr>
        <p:spPr bwMode="auto">
          <a:xfrm>
            <a:off x="6019800" y="0"/>
            <a:ext cx="3124200" cy="1793875"/>
          </a:xfrm>
          <a:prstGeom prst="rect">
            <a:avLst/>
          </a:prstGeom>
          <a:noFill/>
          <a:ln w="9525">
            <a:noFill/>
            <a:miter lim="800000"/>
            <a:headEnd/>
            <a:tailEnd/>
          </a:ln>
          <a:effectLst/>
        </p:spPr>
        <p:txBody>
          <a:bodyPr>
            <a:spAutoFit/>
          </a:bodyPr>
          <a:lstStyle/>
          <a:p>
            <a:pPr>
              <a:spcBef>
                <a:spcPct val="50000"/>
              </a:spcBef>
            </a:pPr>
            <a:r>
              <a:rPr lang="en-US" sz="1400"/>
              <a:t>Search suggestions</a:t>
            </a:r>
          </a:p>
          <a:p>
            <a:pPr>
              <a:spcBef>
                <a:spcPct val="50000"/>
              </a:spcBef>
            </a:pPr>
            <a:r>
              <a:rPr lang="en-US" sz="1400"/>
              <a:t>Query-biased summarization / snippet generation</a:t>
            </a:r>
          </a:p>
          <a:p>
            <a:pPr>
              <a:spcBef>
                <a:spcPct val="50000"/>
              </a:spcBef>
            </a:pPr>
            <a:r>
              <a:rPr lang="en-US" sz="1400"/>
              <a:t>Sponsored search</a:t>
            </a:r>
          </a:p>
          <a:p>
            <a:pPr>
              <a:spcBef>
                <a:spcPct val="50000"/>
              </a:spcBef>
            </a:pPr>
            <a:r>
              <a:rPr lang="en-US" sz="1400"/>
              <a:t>Search shortcuts</a:t>
            </a:r>
          </a:p>
          <a:p>
            <a:pPr>
              <a:spcBef>
                <a:spcPct val="50000"/>
              </a:spcBef>
            </a:pPr>
            <a:r>
              <a:rPr lang="en-US" sz="1400"/>
              <a:t>Vertical search (news, blog, image)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066800" y="-76200"/>
            <a:ext cx="8229600" cy="1143000"/>
          </a:xfrm>
        </p:spPr>
        <p:txBody>
          <a:bodyPr/>
          <a:lstStyle/>
          <a:p>
            <a:r>
              <a:rPr lang="en-US" dirty="0" smtClean="0"/>
              <a:t>Web </a:t>
            </a:r>
            <a:r>
              <a:rPr lang="en-US" dirty="0" smtClean="0"/>
              <a:t>Search: Google </a:t>
            </a:r>
            <a:r>
              <a:rPr lang="en-US" dirty="0"/>
              <a:t>II</a:t>
            </a:r>
          </a:p>
        </p:txBody>
      </p:sp>
      <p:pic>
        <p:nvPicPr>
          <p:cNvPr id="89092" name="Picture 4"/>
          <p:cNvPicPr>
            <a:picLocks noChangeAspect="1" noChangeArrowheads="1"/>
          </p:cNvPicPr>
          <p:nvPr/>
        </p:nvPicPr>
        <p:blipFill>
          <a:blip r:embed="rId3"/>
          <a:srcRect/>
          <a:stretch>
            <a:fillRect/>
          </a:stretch>
        </p:blipFill>
        <p:spPr bwMode="auto">
          <a:xfrm>
            <a:off x="533400" y="1600200"/>
            <a:ext cx="6440488" cy="5067300"/>
          </a:xfrm>
          <a:prstGeom prst="rect">
            <a:avLst/>
          </a:prstGeom>
          <a:noFill/>
        </p:spPr>
      </p:pic>
      <p:sp>
        <p:nvSpPr>
          <p:cNvPr id="89093" name="Line 5"/>
          <p:cNvSpPr>
            <a:spLocks noChangeShapeType="1"/>
          </p:cNvSpPr>
          <p:nvPr/>
        </p:nvSpPr>
        <p:spPr bwMode="auto">
          <a:xfrm flipH="1">
            <a:off x="2514600" y="2895600"/>
            <a:ext cx="838200" cy="0"/>
          </a:xfrm>
          <a:prstGeom prst="line">
            <a:avLst/>
          </a:prstGeom>
          <a:noFill/>
          <a:ln w="38100">
            <a:solidFill>
              <a:srgbClr val="FF0000"/>
            </a:solidFill>
            <a:round/>
            <a:headEnd/>
            <a:tailEnd type="triangle" w="lg" len="lg"/>
          </a:ln>
          <a:effectLst/>
        </p:spPr>
        <p:txBody>
          <a:bodyPr/>
          <a:lstStyle/>
          <a:p>
            <a:endParaRPr lang="en-US"/>
          </a:p>
        </p:txBody>
      </p:sp>
      <p:sp>
        <p:nvSpPr>
          <p:cNvPr id="89094" name="Oval 6"/>
          <p:cNvSpPr>
            <a:spLocks noChangeArrowheads="1"/>
          </p:cNvSpPr>
          <p:nvPr/>
        </p:nvSpPr>
        <p:spPr bwMode="auto">
          <a:xfrm>
            <a:off x="2667000" y="4267200"/>
            <a:ext cx="838200" cy="381000"/>
          </a:xfrm>
          <a:prstGeom prst="ellipse">
            <a:avLst/>
          </a:prstGeom>
          <a:noFill/>
          <a:ln w="9525">
            <a:solidFill>
              <a:srgbClr val="FF0000"/>
            </a:solidFill>
            <a:round/>
            <a:headEnd/>
            <a:tailEnd/>
          </a:ln>
          <a:effectLst/>
        </p:spPr>
        <p:txBody>
          <a:bodyPr wrap="none" anchor="ctr"/>
          <a:lstStyle/>
          <a:p>
            <a:endParaRPr lang="en-US"/>
          </a:p>
        </p:txBody>
      </p:sp>
      <p:sp>
        <p:nvSpPr>
          <p:cNvPr id="89095" name="Oval 7"/>
          <p:cNvSpPr>
            <a:spLocks noChangeArrowheads="1"/>
          </p:cNvSpPr>
          <p:nvPr/>
        </p:nvSpPr>
        <p:spPr bwMode="auto">
          <a:xfrm>
            <a:off x="381000" y="5334000"/>
            <a:ext cx="1752600" cy="381000"/>
          </a:xfrm>
          <a:prstGeom prst="ellipse">
            <a:avLst/>
          </a:prstGeom>
          <a:noFill/>
          <a:ln w="9525">
            <a:solidFill>
              <a:srgbClr val="FF0000"/>
            </a:solidFill>
            <a:round/>
            <a:headEnd/>
            <a:tailEnd/>
          </a:ln>
          <a:effectLst/>
        </p:spPr>
        <p:txBody>
          <a:bodyPr wrap="none" anchor="ctr"/>
          <a:lstStyle/>
          <a:p>
            <a:endParaRPr lang="en-US"/>
          </a:p>
        </p:txBody>
      </p:sp>
      <p:sp>
        <p:nvSpPr>
          <p:cNvPr id="89096" name="Text Box 8"/>
          <p:cNvSpPr txBox="1">
            <a:spLocks noChangeArrowheads="1"/>
          </p:cNvSpPr>
          <p:nvPr/>
        </p:nvSpPr>
        <p:spPr bwMode="auto">
          <a:xfrm>
            <a:off x="6324600" y="0"/>
            <a:ext cx="2819400" cy="1155700"/>
          </a:xfrm>
          <a:prstGeom prst="rect">
            <a:avLst/>
          </a:prstGeom>
          <a:noFill/>
          <a:ln w="9525">
            <a:noFill/>
            <a:miter lim="800000"/>
            <a:headEnd/>
            <a:tailEnd/>
          </a:ln>
          <a:effectLst/>
        </p:spPr>
        <p:txBody>
          <a:bodyPr>
            <a:spAutoFit/>
          </a:bodyPr>
          <a:lstStyle/>
          <a:p>
            <a:pPr>
              <a:spcBef>
                <a:spcPct val="50000"/>
              </a:spcBef>
            </a:pPr>
            <a:r>
              <a:rPr lang="en-US" sz="1400"/>
              <a:t>Vertical search (local)</a:t>
            </a:r>
          </a:p>
          <a:p>
            <a:pPr>
              <a:spcBef>
                <a:spcPct val="50000"/>
              </a:spcBef>
            </a:pPr>
            <a:r>
              <a:rPr lang="en-US" sz="1400"/>
              <a:t>Spelling correction</a:t>
            </a:r>
          </a:p>
          <a:p>
            <a:pPr>
              <a:spcBef>
                <a:spcPct val="50000"/>
              </a:spcBef>
            </a:pPr>
            <a:r>
              <a:rPr lang="en-US" sz="1400"/>
              <a:t>Personalized search / social ranking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lstStyle/>
          <a:p>
            <a:r>
              <a:rPr lang="en-US" dirty="0" smtClean="0"/>
              <a:t>Web Search: Yahoo</a:t>
            </a:r>
            <a:endParaRPr lang="en-US" dirty="0"/>
          </a:p>
        </p:txBody>
      </p:sp>
      <p:pic>
        <p:nvPicPr>
          <p:cNvPr id="28675" name="Picture 3"/>
          <p:cNvPicPr>
            <a:picLocks noChangeAspect="1" noChangeArrowheads="1"/>
          </p:cNvPicPr>
          <p:nvPr/>
        </p:nvPicPr>
        <p:blipFill>
          <a:blip r:embed="rId3"/>
          <a:srcRect/>
          <a:stretch>
            <a:fillRect/>
          </a:stretch>
        </p:blipFill>
        <p:spPr bwMode="auto">
          <a:xfrm>
            <a:off x="395288" y="1268413"/>
            <a:ext cx="8520112" cy="543718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76200"/>
            <a:ext cx="8229600" cy="1143000"/>
          </a:xfrm>
        </p:spPr>
        <p:txBody>
          <a:bodyPr/>
          <a:lstStyle/>
          <a:p>
            <a:r>
              <a:rPr lang="en-US" dirty="0" smtClean="0"/>
              <a:t>Web Search: Bing</a:t>
            </a:r>
            <a:endParaRPr lang="en-US" dirty="0"/>
          </a:p>
        </p:txBody>
      </p:sp>
      <p:pic>
        <p:nvPicPr>
          <p:cNvPr id="30724" name="Picture 4"/>
          <p:cNvPicPr>
            <a:picLocks noChangeAspect="1" noChangeArrowheads="1"/>
          </p:cNvPicPr>
          <p:nvPr/>
        </p:nvPicPr>
        <p:blipFill>
          <a:blip r:embed="rId3"/>
          <a:srcRect/>
          <a:stretch>
            <a:fillRect/>
          </a:stretch>
        </p:blipFill>
        <p:spPr bwMode="auto">
          <a:xfrm>
            <a:off x="76200" y="1022350"/>
            <a:ext cx="8915400" cy="56832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p:txBody>
          <a:bodyPr/>
          <a:lstStyle/>
          <a:p>
            <a:r>
              <a:rPr lang="en-US"/>
              <a:t>Indexing Process</a:t>
            </a:r>
          </a:p>
        </p:txBody>
      </p:sp>
      <p:pic>
        <p:nvPicPr>
          <p:cNvPr id="157699" name="Picture 4" descr="C:\Users\croft\Desktop\chap2-1.tif"/>
          <p:cNvPicPr>
            <a:picLocks noChangeAspect="1" noChangeArrowheads="1"/>
          </p:cNvPicPr>
          <p:nvPr/>
        </p:nvPicPr>
        <p:blipFill>
          <a:blip r:embed="rId3"/>
          <a:srcRect/>
          <a:stretch>
            <a:fillRect/>
          </a:stretch>
        </p:blipFill>
        <p:spPr bwMode="auto">
          <a:xfrm>
            <a:off x="609600" y="1828800"/>
            <a:ext cx="7658100" cy="3767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p:txBody>
          <a:bodyPr/>
          <a:lstStyle/>
          <a:p>
            <a:r>
              <a:rPr lang="en-US"/>
              <a:t>Query Process</a:t>
            </a:r>
          </a:p>
        </p:txBody>
      </p:sp>
      <p:pic>
        <p:nvPicPr>
          <p:cNvPr id="159747" name="Picture 3" descr="C:\Users\croft\Desktop\chap2-2.tif"/>
          <p:cNvPicPr>
            <a:picLocks noChangeAspect="1" noChangeArrowheads="1"/>
          </p:cNvPicPr>
          <p:nvPr/>
        </p:nvPicPr>
        <p:blipFill>
          <a:blip r:embed="rId3"/>
          <a:srcRect/>
          <a:stretch>
            <a:fillRect/>
          </a:stretch>
        </p:blipFill>
        <p:spPr bwMode="auto">
          <a:xfrm>
            <a:off x="990600" y="1752600"/>
            <a:ext cx="7286625" cy="400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152400"/>
            <a:ext cx="8229600" cy="1143000"/>
          </a:xfrm>
        </p:spPr>
        <p:txBody>
          <a:bodyPr/>
          <a:lstStyle/>
          <a:p>
            <a:r>
              <a:rPr lang="en-US"/>
              <a:t>Who and Where?</a:t>
            </a:r>
          </a:p>
        </p:txBody>
      </p:sp>
      <p:pic>
        <p:nvPicPr>
          <p:cNvPr id="56324" name="Picture 4"/>
          <p:cNvPicPr>
            <a:picLocks noChangeAspect="1" noChangeArrowheads="1"/>
          </p:cNvPicPr>
          <p:nvPr/>
        </p:nvPicPr>
        <p:blipFill>
          <a:blip r:embed="rId3" cstate="print"/>
          <a:srcRect/>
          <a:stretch>
            <a:fillRect/>
          </a:stretch>
        </p:blipFill>
        <p:spPr bwMode="auto">
          <a:xfrm>
            <a:off x="228600" y="1143000"/>
            <a:ext cx="1957388" cy="2933700"/>
          </a:xfrm>
          <a:prstGeom prst="rect">
            <a:avLst/>
          </a:prstGeom>
          <a:noFill/>
          <a:ln w="9525">
            <a:noFill/>
            <a:miter lim="800000"/>
            <a:headEnd/>
            <a:tailEnd/>
          </a:ln>
          <a:effectLst/>
        </p:spPr>
      </p:pic>
      <p:pic>
        <p:nvPicPr>
          <p:cNvPr id="56325" name="Picture 5"/>
          <p:cNvPicPr>
            <a:picLocks noChangeAspect="1" noChangeArrowheads="1"/>
          </p:cNvPicPr>
          <p:nvPr/>
        </p:nvPicPr>
        <p:blipFill>
          <a:blip r:embed="rId4" cstate="print"/>
          <a:srcRect/>
          <a:stretch>
            <a:fillRect/>
          </a:stretch>
        </p:blipFill>
        <p:spPr bwMode="auto">
          <a:xfrm>
            <a:off x="6800850" y="381000"/>
            <a:ext cx="2171700" cy="2895600"/>
          </a:xfrm>
          <a:prstGeom prst="rect">
            <a:avLst/>
          </a:prstGeom>
          <a:noFill/>
          <a:ln w="9525">
            <a:noFill/>
            <a:miter lim="800000"/>
            <a:headEnd/>
            <a:tailEnd/>
          </a:ln>
          <a:effectLst/>
        </p:spPr>
      </p:pic>
      <p:pic>
        <p:nvPicPr>
          <p:cNvPr id="56326" name="Picture 6"/>
          <p:cNvPicPr>
            <a:picLocks noChangeAspect="1" noChangeArrowheads="1"/>
          </p:cNvPicPr>
          <p:nvPr/>
        </p:nvPicPr>
        <p:blipFill>
          <a:blip r:embed="rId5"/>
          <a:srcRect/>
          <a:stretch>
            <a:fillRect/>
          </a:stretch>
        </p:blipFill>
        <p:spPr bwMode="auto">
          <a:xfrm>
            <a:off x="6629400" y="3505200"/>
            <a:ext cx="2292350" cy="3219450"/>
          </a:xfrm>
          <a:prstGeom prst="rect">
            <a:avLst/>
          </a:prstGeom>
          <a:noFill/>
          <a:ln w="9525">
            <a:noFill/>
            <a:miter lim="800000"/>
            <a:headEnd/>
            <a:tailEnd/>
          </a:ln>
          <a:effectLst/>
        </p:spPr>
      </p:pic>
      <p:pic>
        <p:nvPicPr>
          <p:cNvPr id="56328" name="Picture 8"/>
          <p:cNvPicPr>
            <a:picLocks noChangeAspect="1" noChangeArrowheads="1"/>
          </p:cNvPicPr>
          <p:nvPr/>
        </p:nvPicPr>
        <p:blipFill>
          <a:blip r:embed="rId6"/>
          <a:srcRect/>
          <a:stretch>
            <a:fillRect/>
          </a:stretch>
        </p:blipFill>
        <p:spPr bwMode="auto">
          <a:xfrm>
            <a:off x="4437063" y="3429000"/>
            <a:ext cx="2116137" cy="3124200"/>
          </a:xfrm>
          <a:prstGeom prst="rect">
            <a:avLst/>
          </a:prstGeom>
          <a:noFill/>
          <a:ln w="9525">
            <a:noFill/>
            <a:miter lim="800000"/>
            <a:headEnd/>
            <a:tailEnd/>
          </a:ln>
          <a:effectLst/>
        </p:spPr>
      </p:pic>
      <p:pic>
        <p:nvPicPr>
          <p:cNvPr id="56329" name="Picture 9"/>
          <p:cNvPicPr>
            <a:picLocks noChangeAspect="1" noChangeArrowheads="1"/>
          </p:cNvPicPr>
          <p:nvPr/>
        </p:nvPicPr>
        <p:blipFill>
          <a:blip r:embed="rId7"/>
          <a:srcRect/>
          <a:stretch>
            <a:fillRect/>
          </a:stretch>
        </p:blipFill>
        <p:spPr bwMode="auto">
          <a:xfrm>
            <a:off x="76200" y="3467100"/>
            <a:ext cx="2895600" cy="1866900"/>
          </a:xfrm>
          <a:prstGeom prst="rect">
            <a:avLst/>
          </a:prstGeom>
          <a:noFill/>
          <a:ln w="9525">
            <a:noFill/>
            <a:miter lim="800000"/>
            <a:headEnd/>
            <a:tailEnd/>
          </a:ln>
          <a:effectLst/>
        </p:spPr>
      </p:pic>
      <p:pic>
        <p:nvPicPr>
          <p:cNvPr id="56330" name="Picture 10"/>
          <p:cNvPicPr>
            <a:picLocks noChangeAspect="1" noChangeArrowheads="1"/>
          </p:cNvPicPr>
          <p:nvPr/>
        </p:nvPicPr>
        <p:blipFill>
          <a:blip r:embed="rId8"/>
          <a:srcRect/>
          <a:stretch>
            <a:fillRect/>
          </a:stretch>
        </p:blipFill>
        <p:spPr bwMode="auto">
          <a:xfrm>
            <a:off x="2819400" y="1066800"/>
            <a:ext cx="3352800" cy="2230438"/>
          </a:xfrm>
          <a:prstGeom prst="rect">
            <a:avLst/>
          </a:prstGeom>
          <a:noFill/>
          <a:ln w="9525">
            <a:noFill/>
            <a:miter lim="800000"/>
            <a:headEnd/>
            <a:tailEnd/>
          </a:ln>
          <a:effectLst/>
        </p:spPr>
      </p:pic>
      <p:pic>
        <p:nvPicPr>
          <p:cNvPr id="56327" name="Picture 7"/>
          <p:cNvPicPr>
            <a:picLocks noChangeAspect="1" noChangeArrowheads="1"/>
          </p:cNvPicPr>
          <p:nvPr/>
        </p:nvPicPr>
        <p:blipFill>
          <a:blip r:embed="rId9"/>
          <a:srcRect/>
          <a:stretch>
            <a:fillRect/>
          </a:stretch>
        </p:blipFill>
        <p:spPr bwMode="auto">
          <a:xfrm>
            <a:off x="1371600" y="4724400"/>
            <a:ext cx="2933700" cy="1951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0"/>
            <a:ext cx="8229600" cy="1143000"/>
          </a:xfrm>
        </p:spPr>
        <p:txBody>
          <a:bodyPr/>
          <a:lstStyle/>
          <a:p>
            <a:r>
              <a:rPr lang="en-US"/>
              <a:t>Query Disambiguation</a:t>
            </a:r>
          </a:p>
        </p:txBody>
      </p:sp>
      <p:pic>
        <p:nvPicPr>
          <p:cNvPr id="103428" name="Picture 4"/>
          <p:cNvPicPr>
            <a:picLocks noChangeAspect="1" noChangeArrowheads="1"/>
          </p:cNvPicPr>
          <p:nvPr/>
        </p:nvPicPr>
        <p:blipFill>
          <a:blip r:embed="rId3"/>
          <a:srcRect/>
          <a:stretch>
            <a:fillRect/>
          </a:stretch>
        </p:blipFill>
        <p:spPr bwMode="auto">
          <a:xfrm>
            <a:off x="2133600" y="3176588"/>
            <a:ext cx="5105400" cy="3878262"/>
          </a:xfrm>
          <a:prstGeom prst="rect">
            <a:avLst/>
          </a:prstGeom>
          <a:noFill/>
        </p:spPr>
      </p:pic>
      <p:sp>
        <p:nvSpPr>
          <p:cNvPr id="103429" name="Rectangle 5"/>
          <p:cNvSpPr>
            <a:spLocks noGrp="1" noChangeArrowheads="1"/>
          </p:cNvSpPr>
          <p:nvPr>
            <p:ph type="body" idx="1"/>
          </p:nvPr>
        </p:nvSpPr>
        <p:spPr>
          <a:xfrm>
            <a:off x="152400" y="1066800"/>
            <a:ext cx="8991600" cy="4525963"/>
          </a:xfrm>
        </p:spPr>
        <p:txBody>
          <a:bodyPr/>
          <a:lstStyle/>
          <a:p>
            <a:r>
              <a:rPr lang="en-US"/>
              <a:t>Given (typically terse like “apple”) query, infer possible underlying intents / needs / tasks</a:t>
            </a:r>
          </a:p>
          <a:p>
            <a:r>
              <a:rPr lang="en-US"/>
              <a:t>With longer queries, detect key concepts and/or segment (e.g. “new york times square”)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90" name="Picture 10"/>
          <p:cNvPicPr>
            <a:picLocks noChangeAspect="1" noChangeArrowheads="1"/>
          </p:cNvPicPr>
          <p:nvPr/>
        </p:nvPicPr>
        <p:blipFill>
          <a:blip r:embed="rId3"/>
          <a:srcRect/>
          <a:stretch>
            <a:fillRect/>
          </a:stretch>
        </p:blipFill>
        <p:spPr bwMode="auto">
          <a:xfrm>
            <a:off x="3962400" y="5219700"/>
            <a:ext cx="1866900" cy="1333500"/>
          </a:xfrm>
          <a:prstGeom prst="rect">
            <a:avLst/>
          </a:prstGeom>
          <a:noFill/>
          <a:ln w="9525">
            <a:noFill/>
            <a:miter lim="800000"/>
            <a:headEnd/>
            <a:tailEnd/>
          </a:ln>
          <a:effectLst/>
        </p:spPr>
      </p:pic>
      <p:sp>
        <p:nvSpPr>
          <p:cNvPr id="97282" name="Rectangle 2"/>
          <p:cNvSpPr>
            <a:spLocks noGrp="1" noChangeArrowheads="1"/>
          </p:cNvSpPr>
          <p:nvPr>
            <p:ph type="title"/>
          </p:nvPr>
        </p:nvSpPr>
        <p:spPr>
          <a:xfrm>
            <a:off x="457200" y="-76200"/>
            <a:ext cx="8229600" cy="1143000"/>
          </a:xfrm>
        </p:spPr>
        <p:txBody>
          <a:bodyPr/>
          <a:lstStyle/>
          <a:p>
            <a:r>
              <a:rPr lang="en-US" sz="3200"/>
              <a:t>User &lt;-&gt; Search Engine Feedback Cycle</a:t>
            </a:r>
          </a:p>
        </p:txBody>
      </p:sp>
      <p:sp>
        <p:nvSpPr>
          <p:cNvPr id="97283" name="Rectangle 3"/>
          <p:cNvSpPr>
            <a:spLocks noGrp="1" noChangeArrowheads="1"/>
          </p:cNvSpPr>
          <p:nvPr>
            <p:ph type="body" idx="1"/>
          </p:nvPr>
        </p:nvSpPr>
        <p:spPr>
          <a:xfrm>
            <a:off x="0" y="884238"/>
            <a:ext cx="9144000" cy="4602162"/>
          </a:xfrm>
        </p:spPr>
        <p:txBody>
          <a:bodyPr/>
          <a:lstStyle/>
          <a:p>
            <a:pPr>
              <a:spcBef>
                <a:spcPct val="30000"/>
              </a:spcBef>
              <a:buFontTx/>
              <a:buNone/>
            </a:pPr>
            <a:r>
              <a:rPr lang="en-US"/>
              <a:t>Query formulation reflects an ongoing dialog between users and search engines</a:t>
            </a:r>
          </a:p>
          <a:p>
            <a:pPr>
              <a:spcBef>
                <a:spcPct val="30000"/>
              </a:spcBef>
            </a:pPr>
            <a:r>
              <a:rPr lang="en-US" sz="2600"/>
              <a:t>Users formulate queries </a:t>
            </a:r>
            <a:r>
              <a:rPr lang="en-US" sz="2600" i="1"/>
              <a:t>for the</a:t>
            </a:r>
            <a:r>
              <a:rPr lang="en-US" sz="2600"/>
              <a:t> search engine, based on a mental model of what it “understands”</a:t>
            </a:r>
          </a:p>
          <a:p>
            <a:pPr>
              <a:spcBef>
                <a:spcPct val="30000"/>
              </a:spcBef>
            </a:pPr>
            <a:r>
              <a:rPr lang="en-US" sz="2600"/>
              <a:t>Search engines optimize their “understanding” </a:t>
            </a:r>
            <a:r>
              <a:rPr lang="en-US" sz="2600" i="1"/>
              <a:t>for the</a:t>
            </a:r>
            <a:r>
              <a:rPr lang="en-US" sz="2600"/>
              <a:t> (most frequent) submitted queries </a:t>
            </a:r>
          </a:p>
          <a:p>
            <a:pPr>
              <a:spcBef>
                <a:spcPct val="30000"/>
              </a:spcBef>
            </a:pPr>
            <a:r>
              <a:rPr lang="en-US" sz="2600"/>
              <a:t>Individual session and long term, personal and aggregate</a:t>
            </a:r>
          </a:p>
          <a:p>
            <a:pPr>
              <a:spcBef>
                <a:spcPct val="30000"/>
              </a:spcBef>
              <a:buFontTx/>
              <a:buNone/>
            </a:pPr>
            <a:r>
              <a:rPr lang="en-US"/>
              <a:t>Result: query “language” is continually evolving </a:t>
            </a:r>
            <a:endParaRPr lang="en-US" sz="2600"/>
          </a:p>
        </p:txBody>
      </p:sp>
      <p:pic>
        <p:nvPicPr>
          <p:cNvPr id="97284" name="Picture 4" descr="j0195384"/>
          <p:cNvPicPr>
            <a:picLocks noChangeAspect="1" noChangeArrowheads="1"/>
          </p:cNvPicPr>
          <p:nvPr/>
        </p:nvPicPr>
        <p:blipFill>
          <a:blip r:embed="rId4"/>
          <a:srcRect/>
          <a:stretch>
            <a:fillRect/>
          </a:stretch>
        </p:blipFill>
        <p:spPr bwMode="auto">
          <a:xfrm>
            <a:off x="381000" y="5638800"/>
            <a:ext cx="1058863" cy="1079500"/>
          </a:xfrm>
          <a:prstGeom prst="rect">
            <a:avLst/>
          </a:prstGeom>
          <a:noFill/>
        </p:spPr>
      </p:pic>
      <p:grpSp>
        <p:nvGrpSpPr>
          <p:cNvPr id="97291" name="Group 11"/>
          <p:cNvGrpSpPr>
            <a:grpSpLocks/>
          </p:cNvGrpSpPr>
          <p:nvPr/>
        </p:nvGrpSpPr>
        <p:grpSpPr bwMode="auto">
          <a:xfrm>
            <a:off x="1371600" y="5105400"/>
            <a:ext cx="914400" cy="609600"/>
            <a:chOff x="3600" y="528"/>
            <a:chExt cx="2064" cy="1680"/>
          </a:xfrm>
        </p:grpSpPr>
        <p:sp>
          <p:nvSpPr>
            <p:cNvPr id="97292" name="AutoShape 12"/>
            <p:cNvSpPr>
              <a:spLocks noChangeArrowheads="1"/>
            </p:cNvSpPr>
            <p:nvPr/>
          </p:nvSpPr>
          <p:spPr bwMode="auto">
            <a:xfrm>
              <a:off x="3600" y="528"/>
              <a:ext cx="2064" cy="1680"/>
            </a:xfrm>
            <a:prstGeom prst="cloudCallout">
              <a:avLst>
                <a:gd name="adj1" fmla="val -18653"/>
                <a:gd name="adj2" fmla="val 66903"/>
              </a:avLst>
            </a:prstGeom>
            <a:solidFill>
              <a:schemeClr val="folHlink"/>
            </a:solidFill>
            <a:ln w="9525">
              <a:solidFill>
                <a:schemeClr val="tx1"/>
              </a:solidFill>
              <a:round/>
              <a:headEnd/>
              <a:tailEnd/>
            </a:ln>
            <a:effectLst/>
          </p:spPr>
          <p:txBody>
            <a:bodyPr/>
            <a:lstStyle/>
            <a:p>
              <a:pPr algn="ctr" eaLnBrk="0" hangingPunct="0"/>
              <a:endParaRPr lang="en-US" b="1">
                <a:latin typeface="Tahoma" pitchFamily="34" charset="0"/>
              </a:endParaRPr>
            </a:p>
          </p:txBody>
        </p:sp>
        <p:pic>
          <p:nvPicPr>
            <p:cNvPr id="97293" name="Picture 13"/>
            <p:cNvPicPr>
              <a:picLocks noChangeAspect="1" noChangeArrowheads="1"/>
            </p:cNvPicPr>
            <p:nvPr/>
          </p:nvPicPr>
          <p:blipFill>
            <a:blip r:embed="rId5" cstate="print"/>
            <a:srcRect/>
            <a:stretch>
              <a:fillRect/>
            </a:stretch>
          </p:blipFill>
          <p:spPr bwMode="auto">
            <a:xfrm>
              <a:off x="3936" y="804"/>
              <a:ext cx="1392" cy="1038"/>
            </a:xfrm>
            <a:prstGeom prst="rect">
              <a:avLst/>
            </a:prstGeom>
            <a:noFill/>
            <a:ln w="9525">
              <a:noFill/>
              <a:miter lim="800000"/>
              <a:headEnd/>
              <a:tailEnd/>
            </a:ln>
            <a:effectLst/>
          </p:spPr>
        </p:pic>
      </p:grpSp>
      <p:sp>
        <p:nvSpPr>
          <p:cNvPr id="97294" name="Line 14"/>
          <p:cNvSpPr>
            <a:spLocks noChangeShapeType="1"/>
          </p:cNvSpPr>
          <p:nvPr/>
        </p:nvSpPr>
        <p:spPr bwMode="auto">
          <a:xfrm>
            <a:off x="1752600" y="6248400"/>
            <a:ext cx="762000" cy="0"/>
          </a:xfrm>
          <a:prstGeom prst="line">
            <a:avLst/>
          </a:prstGeom>
          <a:noFill/>
          <a:ln w="38100">
            <a:solidFill>
              <a:srgbClr val="FF0000"/>
            </a:solidFill>
            <a:round/>
            <a:headEnd/>
            <a:tailEnd type="triangle" w="lg" len="lg"/>
          </a:ln>
          <a:effectLst/>
        </p:spPr>
        <p:txBody>
          <a:bodyPr/>
          <a:lstStyle/>
          <a:p>
            <a:endParaRPr lang="en-US"/>
          </a:p>
        </p:txBody>
      </p:sp>
      <p:sp>
        <p:nvSpPr>
          <p:cNvPr id="97295" name="Text Box 15"/>
          <p:cNvSpPr txBox="1">
            <a:spLocks noChangeArrowheads="1"/>
          </p:cNvSpPr>
          <p:nvPr/>
        </p:nvSpPr>
        <p:spPr bwMode="auto">
          <a:xfrm>
            <a:off x="2667000" y="5905500"/>
            <a:ext cx="1600200" cy="641350"/>
          </a:xfrm>
          <a:prstGeom prst="rect">
            <a:avLst/>
          </a:prstGeom>
          <a:noFill/>
          <a:ln w="9525">
            <a:noFill/>
            <a:miter lim="800000"/>
            <a:headEnd/>
            <a:tailEnd/>
          </a:ln>
          <a:effectLst/>
        </p:spPr>
        <p:txBody>
          <a:bodyPr>
            <a:spAutoFit/>
          </a:bodyPr>
          <a:lstStyle/>
          <a:p>
            <a:pPr>
              <a:spcBef>
                <a:spcPct val="50000"/>
              </a:spcBef>
            </a:pPr>
            <a:r>
              <a:rPr lang="en-US" i="1"/>
              <a:t>“Handwriting recognition”</a:t>
            </a:r>
          </a:p>
        </p:txBody>
      </p:sp>
      <p:pic>
        <p:nvPicPr>
          <p:cNvPr id="97296" name="Picture 16"/>
          <p:cNvPicPr>
            <a:picLocks noChangeAspect="1" noChangeArrowheads="1"/>
          </p:cNvPicPr>
          <p:nvPr/>
        </p:nvPicPr>
        <p:blipFill>
          <a:blip r:embed="rId6"/>
          <a:srcRect/>
          <a:stretch>
            <a:fillRect/>
          </a:stretch>
        </p:blipFill>
        <p:spPr bwMode="auto">
          <a:xfrm>
            <a:off x="5943600" y="5257800"/>
            <a:ext cx="2514600" cy="1287463"/>
          </a:xfrm>
          <a:prstGeom prst="rect">
            <a:avLst/>
          </a:prstGeom>
          <a:noFill/>
          <a:ln w="9525">
            <a:solidFill>
              <a:srgbClr val="00CCFF"/>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idx="4294967295"/>
          </p:nvPr>
        </p:nvSpPr>
        <p:spPr/>
        <p:txBody>
          <a:bodyPr/>
          <a:lstStyle/>
          <a:p>
            <a:r>
              <a:rPr lang="en-US"/>
              <a:t>Dimensions of IR</a:t>
            </a:r>
          </a:p>
        </p:txBody>
      </p:sp>
      <p:graphicFrame>
        <p:nvGraphicFramePr>
          <p:cNvPr id="4" name="Table 3"/>
          <p:cNvGraphicFramePr>
            <a:graphicFrameLocks noGrp="1"/>
          </p:cNvGraphicFramePr>
          <p:nvPr/>
        </p:nvGraphicFramePr>
        <p:xfrm>
          <a:off x="1143000" y="1828800"/>
          <a:ext cx="6858000" cy="3169920"/>
        </p:xfrm>
        <a:graphic>
          <a:graphicData uri="http://schemas.openxmlformats.org/drawingml/2006/table">
            <a:tbl>
              <a:tblPr/>
              <a:tblGrid>
                <a:gridCol w="2286000"/>
                <a:gridCol w="2286000"/>
                <a:gridCol w="2286000"/>
              </a:tblGrid>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Content</a:t>
                      </a:r>
                    </a:p>
                  </a:txBody>
                  <a:tcP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Applications</a:t>
                      </a:r>
                    </a:p>
                  </a:txBody>
                  <a:tcP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rPr>
                        <a:t>Tasks</a:t>
                      </a:r>
                    </a:p>
                  </a:txBody>
                  <a:tcPr horzOverflow="overflow">
                    <a:lnL>
                      <a:noFill/>
                    </a:lnL>
                    <a:lnR>
                      <a:noFill/>
                    </a:lnR>
                    <a:lnT>
                      <a:noFill/>
                    </a:lnT>
                    <a:lnB>
                      <a:noFill/>
                    </a:lnB>
                    <a:lnTlToBr>
                      <a:noFill/>
                    </a:lnTlToBr>
                    <a:lnBlToTr>
                      <a:noFill/>
                    </a:lnBlToTr>
                    <a:solidFill>
                      <a:schemeClr val="tx1"/>
                    </a:solid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Text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Web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Ad hoc search</a:t>
                      </a: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Images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Vertical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Filtering</a:t>
                      </a: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Video</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Enterprise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Classification</a:t>
                      </a: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Scanned docs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Desktop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Question answering</a:t>
                      </a: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Audio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Forum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Music</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P2P search</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Literature search</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5741" name="Rectangle 29"/>
          <p:cNvSpPr>
            <a:spLocks noChangeArrowheads="1"/>
          </p:cNvSpPr>
          <p:nvPr/>
        </p:nvSpPr>
        <p:spPr bwMode="auto">
          <a:xfrm>
            <a:off x="6046788" y="6553200"/>
            <a:ext cx="3097212" cy="304800"/>
          </a:xfrm>
          <a:prstGeom prst="rect">
            <a:avLst/>
          </a:prstGeom>
          <a:noFill/>
          <a:ln w="9525">
            <a:noFill/>
            <a:miter lim="800000"/>
            <a:headEnd/>
            <a:tailEnd/>
          </a:ln>
          <a:effectLst/>
        </p:spPr>
        <p:txBody>
          <a:bodyPr wrap="none">
            <a:spAutoFit/>
          </a:bodyPr>
          <a:lstStyle/>
          <a:p>
            <a:r>
              <a:rPr lang="en-US" sz="1400"/>
              <a:t>Some slides ©Addison Wesley, 2008</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1625" y="-76200"/>
            <a:ext cx="8540750" cy="1143000"/>
          </a:xfrm>
        </p:spPr>
        <p:txBody>
          <a:bodyPr/>
          <a:lstStyle/>
          <a:p>
            <a:r>
              <a:rPr lang="en-US"/>
              <a:t>Verbosity and Complexity</a:t>
            </a:r>
            <a:endParaRPr lang="en-US">
              <a:solidFill>
                <a:srgbClr val="0066FF"/>
              </a:solidFill>
            </a:endParaRPr>
          </a:p>
        </p:txBody>
      </p:sp>
      <p:sp>
        <p:nvSpPr>
          <p:cNvPr id="99331" name="Rectangle 3"/>
          <p:cNvSpPr>
            <a:spLocks noGrp="1" noChangeArrowheads="1"/>
          </p:cNvSpPr>
          <p:nvPr>
            <p:ph type="body" idx="4294967295"/>
          </p:nvPr>
        </p:nvSpPr>
        <p:spPr>
          <a:xfrm>
            <a:off x="0" y="990600"/>
            <a:ext cx="8915400" cy="5638800"/>
          </a:xfrm>
        </p:spPr>
        <p:txBody>
          <a:bodyPr/>
          <a:lstStyle/>
          <a:p>
            <a:pPr>
              <a:spcBef>
                <a:spcPct val="50000"/>
              </a:spcBef>
            </a:pPr>
            <a:r>
              <a:rPr lang="en-US" sz="2800">
                <a:solidFill>
                  <a:srgbClr val="CC5500"/>
                </a:solidFill>
              </a:rPr>
              <a:t>Complex information requires complex description</a:t>
            </a:r>
          </a:p>
          <a:p>
            <a:pPr lvl="1">
              <a:spcBef>
                <a:spcPct val="50000"/>
              </a:spcBef>
            </a:pPr>
            <a:r>
              <a:rPr lang="en-US" sz="2400"/>
              <a:t>Information theory [Shannon’51]</a:t>
            </a:r>
            <a:endParaRPr lang="en-US" sz="2400">
              <a:solidFill>
                <a:srgbClr val="FFFF00"/>
              </a:solidFill>
            </a:endParaRPr>
          </a:p>
          <a:p>
            <a:pPr lvl="1">
              <a:spcBef>
                <a:spcPct val="50000"/>
              </a:spcBef>
            </a:pPr>
            <a:r>
              <a:rPr lang="en-US" sz="2400"/>
              <a:t>Human discourse implicitly respects this [Grice’67]</a:t>
            </a:r>
          </a:p>
          <a:p>
            <a:pPr>
              <a:spcBef>
                <a:spcPct val="50000"/>
              </a:spcBef>
            </a:pPr>
            <a:r>
              <a:rPr lang="en-US" sz="2800">
                <a:solidFill>
                  <a:srgbClr val="CC5500"/>
                </a:solidFill>
              </a:rPr>
              <a:t>Simple searches easily expressed in keywords</a:t>
            </a:r>
          </a:p>
          <a:p>
            <a:pPr lvl="1">
              <a:spcBef>
                <a:spcPct val="50000"/>
              </a:spcBef>
            </a:pPr>
            <a:r>
              <a:rPr lang="en-US" sz="2400"/>
              <a:t>navigation: “alaska airlines”</a:t>
            </a:r>
          </a:p>
          <a:p>
            <a:pPr lvl="1">
              <a:spcBef>
                <a:spcPct val="50000"/>
              </a:spcBef>
            </a:pPr>
            <a:r>
              <a:rPr lang="en-US" sz="2400"/>
              <a:t>information: “american revolution”</a:t>
            </a:r>
          </a:p>
          <a:p>
            <a:pPr>
              <a:spcBef>
                <a:spcPct val="50000"/>
              </a:spcBef>
            </a:pPr>
            <a:r>
              <a:rPr lang="en-US" sz="2800">
                <a:solidFill>
                  <a:srgbClr val="CC5500"/>
                </a:solidFill>
              </a:rPr>
              <a:t>Verbosity naturally increases with complexity</a:t>
            </a:r>
          </a:p>
          <a:p>
            <a:pPr lvl="1">
              <a:spcBef>
                <a:spcPct val="50000"/>
              </a:spcBef>
            </a:pPr>
            <a:r>
              <a:rPr lang="en-US" sz="2400"/>
              <a:t>More specific information needs [Phan et al.’07]</a:t>
            </a:r>
          </a:p>
          <a:p>
            <a:pPr lvl="1">
              <a:spcBef>
                <a:spcPct val="50000"/>
              </a:spcBef>
            </a:pPr>
            <a:r>
              <a:rPr lang="en-US" sz="2400"/>
              <a:t>Iterative reformulation [Lau and Horvitz’99]</a:t>
            </a:r>
          </a:p>
          <a:p>
            <a:pPr>
              <a:spcBef>
                <a:spcPct val="50000"/>
              </a:spcBef>
            </a:pPr>
            <a:endParaRPr lang="en-US" sz="28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6" name="Picture 16"/>
          <p:cNvPicPr>
            <a:picLocks noChangeAspect="1" noChangeArrowheads="1"/>
          </p:cNvPicPr>
          <p:nvPr/>
        </p:nvPicPr>
        <p:blipFill>
          <a:blip r:embed="rId3"/>
          <a:srcRect/>
          <a:stretch>
            <a:fillRect/>
          </a:stretch>
        </p:blipFill>
        <p:spPr bwMode="auto">
          <a:xfrm>
            <a:off x="2743200" y="5943600"/>
            <a:ext cx="2120900" cy="541338"/>
          </a:xfrm>
          <a:prstGeom prst="rect">
            <a:avLst/>
          </a:prstGeom>
          <a:noFill/>
          <a:ln w="9525">
            <a:noFill/>
            <a:miter lim="800000"/>
            <a:headEnd/>
            <a:tailEnd/>
          </a:ln>
          <a:effectLst/>
        </p:spPr>
      </p:pic>
      <p:sp>
        <p:nvSpPr>
          <p:cNvPr id="15362" name="Rectangle 2"/>
          <p:cNvSpPr>
            <a:spLocks noGrp="1" noChangeArrowheads="1"/>
          </p:cNvSpPr>
          <p:nvPr>
            <p:ph type="title"/>
          </p:nvPr>
        </p:nvSpPr>
        <p:spPr/>
        <p:txBody>
          <a:bodyPr/>
          <a:lstStyle/>
          <a:p>
            <a:r>
              <a:rPr lang="en-US"/>
              <a:t>Vertical Search</a:t>
            </a:r>
          </a:p>
        </p:txBody>
      </p:sp>
      <p:sp>
        <p:nvSpPr>
          <p:cNvPr id="15363" name="Rectangle 3"/>
          <p:cNvSpPr>
            <a:spLocks noGrp="1" noChangeArrowheads="1"/>
          </p:cNvSpPr>
          <p:nvPr>
            <p:ph type="body" idx="1"/>
          </p:nvPr>
        </p:nvSpPr>
        <p:spPr>
          <a:xfrm>
            <a:off x="76200" y="1265238"/>
            <a:ext cx="8686800" cy="4525962"/>
          </a:xfrm>
        </p:spPr>
        <p:txBody>
          <a:bodyPr/>
          <a:lstStyle/>
          <a:p>
            <a:r>
              <a:rPr lang="en-US"/>
              <a:t>Aka/related: federated / distributed / specialty</a:t>
            </a:r>
          </a:p>
          <a:p>
            <a:r>
              <a:rPr lang="en-US"/>
              <a:t>Searching the “Deep” web</a:t>
            </a:r>
          </a:p>
          <a:p>
            <a:r>
              <a:rPr lang="en-US"/>
              <a:t>One-size-fits-all vs. niche search</a:t>
            </a:r>
          </a:p>
          <a:p>
            <a:pPr lvl="1"/>
            <a:r>
              <a:rPr lang="en-US"/>
              <a:t>Query formulation, content, usability/presentation</a:t>
            </a:r>
          </a:p>
        </p:txBody>
      </p:sp>
      <p:pic>
        <p:nvPicPr>
          <p:cNvPr id="15364" name="Picture 4"/>
          <p:cNvPicPr>
            <a:picLocks noChangeAspect="1" noChangeArrowheads="1"/>
          </p:cNvPicPr>
          <p:nvPr/>
        </p:nvPicPr>
        <p:blipFill>
          <a:blip r:embed="rId4"/>
          <a:srcRect/>
          <a:stretch>
            <a:fillRect/>
          </a:stretch>
        </p:blipFill>
        <p:spPr bwMode="auto">
          <a:xfrm>
            <a:off x="4848225" y="3657600"/>
            <a:ext cx="4067175" cy="3035300"/>
          </a:xfrm>
          <a:prstGeom prst="rect">
            <a:avLst/>
          </a:prstGeom>
          <a:noFill/>
          <a:ln w="9525">
            <a:noFill/>
            <a:miter lim="800000"/>
            <a:headEnd/>
            <a:tailEnd/>
          </a:ln>
          <a:effectLst/>
        </p:spPr>
      </p:pic>
      <p:pic>
        <p:nvPicPr>
          <p:cNvPr id="15366" name="Picture 6"/>
          <p:cNvPicPr>
            <a:picLocks noChangeAspect="1" noChangeArrowheads="1"/>
          </p:cNvPicPr>
          <p:nvPr/>
        </p:nvPicPr>
        <p:blipFill>
          <a:blip r:embed="rId5"/>
          <a:srcRect/>
          <a:stretch>
            <a:fillRect/>
          </a:stretch>
        </p:blipFill>
        <p:spPr bwMode="auto">
          <a:xfrm>
            <a:off x="914400" y="3778250"/>
            <a:ext cx="1352550" cy="412750"/>
          </a:xfrm>
          <a:prstGeom prst="rect">
            <a:avLst/>
          </a:prstGeom>
          <a:noFill/>
          <a:ln w="9525">
            <a:noFill/>
            <a:miter lim="800000"/>
            <a:headEnd/>
            <a:tailEnd/>
          </a:ln>
          <a:effectLst/>
        </p:spPr>
      </p:pic>
      <p:pic>
        <p:nvPicPr>
          <p:cNvPr id="15368" name="Picture 8"/>
          <p:cNvPicPr>
            <a:picLocks noChangeAspect="1" noChangeArrowheads="1"/>
          </p:cNvPicPr>
          <p:nvPr/>
        </p:nvPicPr>
        <p:blipFill>
          <a:blip r:embed="rId6"/>
          <a:srcRect/>
          <a:stretch>
            <a:fillRect/>
          </a:stretch>
        </p:blipFill>
        <p:spPr bwMode="auto">
          <a:xfrm>
            <a:off x="2743200" y="5334000"/>
            <a:ext cx="1346200" cy="412750"/>
          </a:xfrm>
          <a:prstGeom prst="rect">
            <a:avLst/>
          </a:prstGeom>
          <a:noFill/>
          <a:ln w="9525">
            <a:noFill/>
            <a:miter lim="800000"/>
            <a:headEnd/>
            <a:tailEnd/>
          </a:ln>
          <a:effectLst/>
        </p:spPr>
      </p:pic>
      <p:pic>
        <p:nvPicPr>
          <p:cNvPr id="15369" name="Picture 9"/>
          <p:cNvPicPr>
            <a:picLocks noChangeAspect="1" noChangeArrowheads="1"/>
          </p:cNvPicPr>
          <p:nvPr/>
        </p:nvPicPr>
        <p:blipFill>
          <a:blip r:embed="rId7"/>
          <a:srcRect/>
          <a:stretch>
            <a:fillRect/>
          </a:stretch>
        </p:blipFill>
        <p:spPr bwMode="auto">
          <a:xfrm>
            <a:off x="938213" y="4572000"/>
            <a:ext cx="1195387" cy="428625"/>
          </a:xfrm>
          <a:prstGeom prst="rect">
            <a:avLst/>
          </a:prstGeom>
          <a:noFill/>
        </p:spPr>
      </p:pic>
      <p:pic>
        <p:nvPicPr>
          <p:cNvPr id="15370" name="Picture 10"/>
          <p:cNvPicPr>
            <a:picLocks noChangeAspect="1" noChangeArrowheads="1"/>
          </p:cNvPicPr>
          <p:nvPr/>
        </p:nvPicPr>
        <p:blipFill>
          <a:blip r:embed="rId8"/>
          <a:srcRect/>
          <a:stretch>
            <a:fillRect/>
          </a:stretch>
        </p:blipFill>
        <p:spPr bwMode="auto">
          <a:xfrm>
            <a:off x="298450" y="5330825"/>
            <a:ext cx="2063750" cy="384175"/>
          </a:xfrm>
          <a:prstGeom prst="rect">
            <a:avLst/>
          </a:prstGeom>
          <a:noFill/>
          <a:ln w="9525">
            <a:noFill/>
            <a:miter lim="800000"/>
            <a:headEnd/>
            <a:tailEnd/>
          </a:ln>
          <a:effectLst/>
        </p:spPr>
      </p:pic>
      <p:pic>
        <p:nvPicPr>
          <p:cNvPr id="15372" name="Picture 12"/>
          <p:cNvPicPr>
            <a:picLocks noChangeAspect="1" noChangeArrowheads="1"/>
          </p:cNvPicPr>
          <p:nvPr/>
        </p:nvPicPr>
        <p:blipFill>
          <a:blip r:embed="rId9"/>
          <a:srcRect/>
          <a:stretch>
            <a:fillRect/>
          </a:stretch>
        </p:blipFill>
        <p:spPr bwMode="auto">
          <a:xfrm>
            <a:off x="2751138" y="4381500"/>
            <a:ext cx="1373187" cy="647700"/>
          </a:xfrm>
          <a:prstGeom prst="rect">
            <a:avLst/>
          </a:prstGeom>
          <a:noFill/>
          <a:ln w="9525">
            <a:noFill/>
            <a:miter lim="800000"/>
            <a:headEnd/>
            <a:tailEnd/>
          </a:ln>
          <a:effectLst/>
        </p:spPr>
      </p:pic>
      <p:pic>
        <p:nvPicPr>
          <p:cNvPr id="15375" name="Picture 15"/>
          <p:cNvPicPr>
            <a:picLocks noChangeAspect="1" noChangeArrowheads="1"/>
          </p:cNvPicPr>
          <p:nvPr/>
        </p:nvPicPr>
        <p:blipFill>
          <a:blip r:embed="rId10" cstate="print"/>
          <a:srcRect/>
          <a:stretch>
            <a:fillRect/>
          </a:stretch>
        </p:blipFill>
        <p:spPr bwMode="auto">
          <a:xfrm>
            <a:off x="2590800" y="3657600"/>
            <a:ext cx="1538288" cy="628650"/>
          </a:xfrm>
          <a:prstGeom prst="rect">
            <a:avLst/>
          </a:prstGeom>
          <a:noFill/>
          <a:ln w="38100">
            <a:noFill/>
            <a:miter lim="800000"/>
            <a:headEnd/>
            <a:tailEnd/>
          </a:ln>
          <a:effectLst/>
        </p:spPr>
      </p:pic>
      <p:pic>
        <p:nvPicPr>
          <p:cNvPr id="15377" name="Picture 17"/>
          <p:cNvPicPr>
            <a:picLocks noChangeAspect="1" noChangeArrowheads="1"/>
          </p:cNvPicPr>
          <p:nvPr/>
        </p:nvPicPr>
        <p:blipFill>
          <a:blip r:embed="rId11"/>
          <a:srcRect/>
          <a:stretch>
            <a:fillRect/>
          </a:stretch>
        </p:blipFill>
        <p:spPr bwMode="auto">
          <a:xfrm>
            <a:off x="838200" y="5943600"/>
            <a:ext cx="1428750" cy="466725"/>
          </a:xfrm>
          <a:prstGeom prst="rect">
            <a:avLst/>
          </a:prstGeom>
          <a:noFill/>
          <a:ln w="9525">
            <a:noFill/>
            <a:miter lim="800000"/>
            <a:headEnd/>
            <a:tailEnd/>
          </a:ln>
          <a:effectLst/>
        </p:spPr>
      </p:pic>
      <p:pic>
        <p:nvPicPr>
          <p:cNvPr id="15378" name="Picture 18"/>
          <p:cNvPicPr>
            <a:picLocks noChangeAspect="1" noChangeArrowheads="1"/>
          </p:cNvPicPr>
          <p:nvPr/>
        </p:nvPicPr>
        <p:blipFill>
          <a:blip r:embed="rId12"/>
          <a:srcRect/>
          <a:stretch>
            <a:fillRect/>
          </a:stretch>
        </p:blipFill>
        <p:spPr bwMode="auto">
          <a:xfrm>
            <a:off x="4343400" y="3733800"/>
            <a:ext cx="1266825" cy="247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idx="4294967295"/>
          </p:nvPr>
        </p:nvSpPr>
        <p:spPr/>
        <p:txBody>
          <a:bodyPr/>
          <a:lstStyle/>
          <a:p>
            <a:r>
              <a:rPr lang="en-US"/>
              <a:t>Cross-Lingual IR</a:t>
            </a:r>
          </a:p>
        </p:txBody>
      </p:sp>
      <p:sp>
        <p:nvSpPr>
          <p:cNvPr id="209923" name="Content Placeholder 2"/>
          <p:cNvSpPr>
            <a:spLocks noGrp="1"/>
          </p:cNvSpPr>
          <p:nvPr>
            <p:ph idx="4294967295"/>
          </p:nvPr>
        </p:nvSpPr>
        <p:spPr>
          <a:xfrm>
            <a:off x="457200" y="1600200"/>
            <a:ext cx="8229600" cy="4724400"/>
          </a:xfrm>
        </p:spPr>
        <p:txBody>
          <a:bodyPr/>
          <a:lstStyle/>
          <a:p>
            <a:r>
              <a:rPr lang="en-US"/>
              <a:t>2/3 of the Web is in English</a:t>
            </a:r>
          </a:p>
          <a:p>
            <a:r>
              <a:rPr lang="en-US"/>
              <a:t>About 50% of Web users do not use English as their primary language</a:t>
            </a:r>
          </a:p>
          <a:p>
            <a:r>
              <a:rPr lang="en-US"/>
              <a:t>Many (maybe most) search applications have to deal with multiple languages</a:t>
            </a:r>
          </a:p>
          <a:p>
            <a:pPr lvl="1"/>
            <a:r>
              <a:rPr lang="en-US" i="1"/>
              <a:t>monolingual search</a:t>
            </a:r>
            <a:r>
              <a:rPr lang="en-US"/>
              <a:t>: search in one language, but with many possible languages</a:t>
            </a:r>
          </a:p>
          <a:p>
            <a:pPr lvl="1"/>
            <a:r>
              <a:rPr lang="en-US" i="1"/>
              <a:t>cross-language search</a:t>
            </a:r>
            <a:r>
              <a:rPr lang="en-US"/>
              <a:t>: search in multiple languages at the same time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r>
              <a:rPr lang="en-US"/>
              <a:t>Cross-Lingual IR</a:t>
            </a:r>
          </a:p>
        </p:txBody>
      </p:sp>
      <p:sp>
        <p:nvSpPr>
          <p:cNvPr id="107523" name="Rectangle 3"/>
          <p:cNvSpPr>
            <a:spLocks noGrp="1" noChangeArrowheads="1"/>
          </p:cNvSpPr>
          <p:nvPr>
            <p:ph type="body" idx="1"/>
          </p:nvPr>
        </p:nvSpPr>
        <p:spPr>
          <a:xfrm>
            <a:off x="152400" y="1143000"/>
            <a:ext cx="8534400" cy="4525963"/>
          </a:xfrm>
        </p:spPr>
        <p:txBody>
          <a:bodyPr/>
          <a:lstStyle/>
          <a:p>
            <a:pPr>
              <a:buFontTx/>
              <a:buNone/>
            </a:pPr>
            <a:r>
              <a:rPr lang="en-US"/>
              <a:t>Ideal</a:t>
            </a:r>
          </a:p>
          <a:p>
            <a:r>
              <a:rPr lang="en-US"/>
              <a:t>Let user express query in native language</a:t>
            </a:r>
          </a:p>
          <a:p>
            <a:r>
              <a:rPr lang="en-US"/>
              <a:t>Search information in multiple languages</a:t>
            </a:r>
          </a:p>
          <a:p>
            <a:r>
              <a:rPr lang="en-US"/>
              <a:t>Translate results into user’s native language</a:t>
            </a:r>
          </a:p>
        </p:txBody>
      </p:sp>
      <p:pic>
        <p:nvPicPr>
          <p:cNvPr id="107524" name="Picture 4"/>
          <p:cNvPicPr>
            <a:picLocks noChangeAspect="1" noChangeArrowheads="1"/>
          </p:cNvPicPr>
          <p:nvPr/>
        </p:nvPicPr>
        <p:blipFill>
          <a:blip r:embed="rId3"/>
          <a:srcRect/>
          <a:stretch>
            <a:fillRect/>
          </a:stretch>
        </p:blipFill>
        <p:spPr bwMode="auto">
          <a:xfrm>
            <a:off x="76200" y="3827463"/>
            <a:ext cx="8686800" cy="2916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Routing / Filtering</a:t>
            </a:r>
          </a:p>
        </p:txBody>
      </p:sp>
      <p:pic>
        <p:nvPicPr>
          <p:cNvPr id="111620" name="Picture 4"/>
          <p:cNvPicPr>
            <a:picLocks noChangeAspect="1" noChangeArrowheads="1"/>
          </p:cNvPicPr>
          <p:nvPr/>
        </p:nvPicPr>
        <p:blipFill>
          <a:blip r:embed="rId3"/>
          <a:srcRect/>
          <a:stretch>
            <a:fillRect/>
          </a:stretch>
        </p:blipFill>
        <p:spPr bwMode="auto">
          <a:xfrm>
            <a:off x="4038600" y="3381375"/>
            <a:ext cx="4648200" cy="3476625"/>
          </a:xfrm>
          <a:prstGeom prst="rect">
            <a:avLst/>
          </a:prstGeom>
          <a:noFill/>
          <a:ln w="9525">
            <a:noFill/>
            <a:miter lim="800000"/>
            <a:headEnd/>
            <a:tailEnd/>
          </a:ln>
          <a:effectLst/>
        </p:spPr>
      </p:pic>
      <p:sp>
        <p:nvSpPr>
          <p:cNvPr id="111621" name="Rectangle 5"/>
          <p:cNvSpPr>
            <a:spLocks noGrp="1" noChangeArrowheads="1"/>
          </p:cNvSpPr>
          <p:nvPr>
            <p:ph type="body" idx="1"/>
          </p:nvPr>
        </p:nvSpPr>
        <p:spPr>
          <a:xfrm>
            <a:off x="228600" y="1265238"/>
            <a:ext cx="8686800" cy="4525962"/>
          </a:xfrm>
        </p:spPr>
        <p:txBody>
          <a:bodyPr/>
          <a:lstStyle/>
          <a:p>
            <a:r>
              <a:rPr lang="en-US"/>
              <a:t>Given standing query, analyze new information as it arrives</a:t>
            </a:r>
          </a:p>
          <a:p>
            <a:pPr lvl="1"/>
            <a:r>
              <a:rPr lang="en-US"/>
              <a:t>Input: all email, RSS feed or listserv, …</a:t>
            </a:r>
          </a:p>
          <a:p>
            <a:pPr lvl="1"/>
            <a:r>
              <a:rPr lang="en-US"/>
              <a:t>Typically classification rather than ranking</a:t>
            </a:r>
          </a:p>
          <a:p>
            <a:pPr lvl="1"/>
            <a:r>
              <a:rPr lang="en-US"/>
              <a:t>Simple example: Ham vs. spam</a:t>
            </a:r>
          </a:p>
          <a:p>
            <a:pPr lvl="1"/>
            <a:r>
              <a:rPr lang="en-US"/>
              <a:t>Anomaly detection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76200"/>
            <a:ext cx="8229600" cy="1143000"/>
          </a:xfrm>
        </p:spPr>
        <p:txBody>
          <a:bodyPr/>
          <a:lstStyle/>
          <a:p>
            <a:r>
              <a:rPr lang="en-US"/>
              <a:t>Location-based Search</a:t>
            </a:r>
          </a:p>
        </p:txBody>
      </p:sp>
      <p:pic>
        <p:nvPicPr>
          <p:cNvPr id="68612" name="Picture 4"/>
          <p:cNvPicPr>
            <a:picLocks noChangeAspect="1" noChangeArrowheads="1"/>
          </p:cNvPicPr>
          <p:nvPr/>
        </p:nvPicPr>
        <p:blipFill>
          <a:blip r:embed="rId3"/>
          <a:srcRect/>
          <a:stretch>
            <a:fillRect/>
          </a:stretch>
        </p:blipFill>
        <p:spPr bwMode="auto">
          <a:xfrm>
            <a:off x="228600" y="1524000"/>
            <a:ext cx="4572000" cy="2438400"/>
          </a:xfrm>
          <a:prstGeom prst="rect">
            <a:avLst/>
          </a:prstGeom>
          <a:noFill/>
          <a:ln w="9525">
            <a:noFill/>
            <a:miter lim="800000"/>
            <a:headEnd/>
            <a:tailEnd/>
          </a:ln>
          <a:effectLst/>
        </p:spPr>
      </p:pic>
      <p:pic>
        <p:nvPicPr>
          <p:cNvPr id="68613" name="Picture 5"/>
          <p:cNvPicPr>
            <a:picLocks noChangeAspect="1" noChangeArrowheads="1"/>
          </p:cNvPicPr>
          <p:nvPr/>
        </p:nvPicPr>
        <p:blipFill>
          <a:blip r:embed="rId4"/>
          <a:srcRect/>
          <a:stretch>
            <a:fillRect/>
          </a:stretch>
        </p:blipFill>
        <p:spPr bwMode="auto">
          <a:xfrm>
            <a:off x="4953000" y="1828800"/>
            <a:ext cx="3978275" cy="4911725"/>
          </a:xfrm>
          <a:prstGeom prst="rect">
            <a:avLst/>
          </a:prstGeom>
          <a:noFill/>
        </p:spPr>
      </p:pic>
      <p:pic>
        <p:nvPicPr>
          <p:cNvPr id="68614" name="Picture 6"/>
          <p:cNvPicPr>
            <a:picLocks noChangeAspect="1" noChangeArrowheads="1"/>
          </p:cNvPicPr>
          <p:nvPr/>
        </p:nvPicPr>
        <p:blipFill>
          <a:blip r:embed="rId5"/>
          <a:srcRect/>
          <a:stretch>
            <a:fillRect/>
          </a:stretch>
        </p:blipFill>
        <p:spPr bwMode="auto">
          <a:xfrm>
            <a:off x="228600" y="990600"/>
            <a:ext cx="2152650" cy="581025"/>
          </a:xfrm>
          <a:prstGeom prst="rect">
            <a:avLst/>
          </a:prstGeom>
          <a:noFill/>
        </p:spPr>
      </p:pic>
      <p:pic>
        <p:nvPicPr>
          <p:cNvPr id="68615" name="Picture 7"/>
          <p:cNvPicPr>
            <a:picLocks noChangeAspect="1" noChangeArrowheads="1"/>
          </p:cNvPicPr>
          <p:nvPr/>
        </p:nvPicPr>
        <p:blipFill>
          <a:blip r:embed="rId6"/>
          <a:srcRect/>
          <a:stretch>
            <a:fillRect/>
          </a:stretch>
        </p:blipFill>
        <p:spPr bwMode="auto">
          <a:xfrm>
            <a:off x="1676400" y="4267200"/>
            <a:ext cx="3048000" cy="2378075"/>
          </a:xfrm>
          <a:prstGeom prst="rect">
            <a:avLst/>
          </a:prstGeom>
          <a:noFill/>
        </p:spPr>
      </p:pic>
      <p:pic>
        <p:nvPicPr>
          <p:cNvPr id="68616" name="Picture 8"/>
          <p:cNvPicPr>
            <a:picLocks noChangeAspect="1" noChangeArrowheads="1"/>
          </p:cNvPicPr>
          <p:nvPr/>
        </p:nvPicPr>
        <p:blipFill>
          <a:blip r:embed="rId7"/>
          <a:srcRect/>
          <a:stretch>
            <a:fillRect/>
          </a:stretch>
        </p:blipFill>
        <p:spPr bwMode="auto">
          <a:xfrm>
            <a:off x="228600" y="4953000"/>
            <a:ext cx="1552575" cy="133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p:cNvPicPr>
            <a:picLocks noChangeAspect="1" noChangeArrowheads="1"/>
          </p:cNvPicPr>
          <p:nvPr/>
        </p:nvPicPr>
        <p:blipFill>
          <a:blip r:embed="rId3"/>
          <a:srcRect/>
          <a:stretch>
            <a:fillRect/>
          </a:stretch>
        </p:blipFill>
        <p:spPr bwMode="auto">
          <a:xfrm>
            <a:off x="914400" y="228600"/>
            <a:ext cx="6858000" cy="65262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p:cNvPicPr>
            <a:picLocks noChangeAspect="1" noChangeArrowheads="1"/>
          </p:cNvPicPr>
          <p:nvPr/>
        </p:nvPicPr>
        <p:blipFill>
          <a:blip r:embed="rId3"/>
          <a:srcRect/>
          <a:stretch>
            <a:fillRect/>
          </a:stretch>
        </p:blipFill>
        <p:spPr bwMode="auto">
          <a:xfrm>
            <a:off x="609600" y="2743200"/>
            <a:ext cx="1990725" cy="3943350"/>
          </a:xfrm>
          <a:prstGeom prst="rect">
            <a:avLst/>
          </a:prstGeom>
          <a:noFill/>
        </p:spPr>
      </p:pic>
      <p:pic>
        <p:nvPicPr>
          <p:cNvPr id="81926" name="Picture 6"/>
          <p:cNvPicPr>
            <a:picLocks noChangeAspect="1" noChangeArrowheads="1"/>
          </p:cNvPicPr>
          <p:nvPr/>
        </p:nvPicPr>
        <p:blipFill>
          <a:blip r:embed="rId4"/>
          <a:srcRect/>
          <a:stretch>
            <a:fillRect/>
          </a:stretch>
        </p:blipFill>
        <p:spPr bwMode="auto">
          <a:xfrm>
            <a:off x="3124200" y="2667000"/>
            <a:ext cx="977900" cy="1981200"/>
          </a:xfrm>
          <a:prstGeom prst="rect">
            <a:avLst/>
          </a:prstGeom>
          <a:noFill/>
        </p:spPr>
      </p:pic>
      <p:pic>
        <p:nvPicPr>
          <p:cNvPr id="81927" name="Picture 7"/>
          <p:cNvPicPr>
            <a:picLocks noChangeAspect="1" noChangeArrowheads="1"/>
          </p:cNvPicPr>
          <p:nvPr/>
        </p:nvPicPr>
        <p:blipFill>
          <a:blip r:embed="rId5"/>
          <a:srcRect/>
          <a:stretch>
            <a:fillRect/>
          </a:stretch>
        </p:blipFill>
        <p:spPr bwMode="auto">
          <a:xfrm>
            <a:off x="3124200" y="4572000"/>
            <a:ext cx="958850" cy="1981200"/>
          </a:xfrm>
          <a:prstGeom prst="rect">
            <a:avLst/>
          </a:prstGeom>
          <a:noFill/>
        </p:spPr>
      </p:pic>
      <p:pic>
        <p:nvPicPr>
          <p:cNvPr id="81928" name="Picture 8"/>
          <p:cNvPicPr>
            <a:picLocks noChangeAspect="1" noChangeArrowheads="1"/>
          </p:cNvPicPr>
          <p:nvPr/>
        </p:nvPicPr>
        <p:blipFill>
          <a:blip r:embed="rId6"/>
          <a:srcRect/>
          <a:stretch>
            <a:fillRect/>
          </a:stretch>
        </p:blipFill>
        <p:spPr bwMode="auto">
          <a:xfrm>
            <a:off x="5105400" y="2819400"/>
            <a:ext cx="1847850" cy="3810000"/>
          </a:xfrm>
          <a:prstGeom prst="rect">
            <a:avLst/>
          </a:prstGeom>
          <a:noFill/>
        </p:spPr>
      </p:pic>
      <p:sp>
        <p:nvSpPr>
          <p:cNvPr id="81929" name="Line 9"/>
          <p:cNvSpPr>
            <a:spLocks noChangeShapeType="1"/>
          </p:cNvSpPr>
          <p:nvPr/>
        </p:nvSpPr>
        <p:spPr bwMode="auto">
          <a:xfrm flipV="1">
            <a:off x="1676400" y="3733800"/>
            <a:ext cx="1371600" cy="1752600"/>
          </a:xfrm>
          <a:prstGeom prst="line">
            <a:avLst/>
          </a:prstGeom>
          <a:noFill/>
          <a:ln w="38100">
            <a:solidFill>
              <a:srgbClr val="FF6600"/>
            </a:solidFill>
            <a:round/>
            <a:headEnd/>
            <a:tailEnd type="triangle" w="lg" len="lg"/>
          </a:ln>
          <a:effectLst/>
        </p:spPr>
        <p:txBody>
          <a:bodyPr/>
          <a:lstStyle/>
          <a:p>
            <a:endParaRPr lang="en-US"/>
          </a:p>
        </p:txBody>
      </p:sp>
      <p:sp>
        <p:nvSpPr>
          <p:cNvPr id="81930" name="Line 10"/>
          <p:cNvSpPr>
            <a:spLocks noChangeShapeType="1"/>
          </p:cNvSpPr>
          <p:nvPr/>
        </p:nvSpPr>
        <p:spPr bwMode="auto">
          <a:xfrm flipV="1">
            <a:off x="2286000" y="5562600"/>
            <a:ext cx="762000" cy="0"/>
          </a:xfrm>
          <a:prstGeom prst="line">
            <a:avLst/>
          </a:prstGeom>
          <a:noFill/>
          <a:ln w="38100">
            <a:solidFill>
              <a:srgbClr val="FF6600"/>
            </a:solidFill>
            <a:round/>
            <a:headEnd/>
            <a:tailEnd type="triangle" w="lg" len="lg"/>
          </a:ln>
          <a:effectLst/>
        </p:spPr>
        <p:txBody>
          <a:bodyPr/>
          <a:lstStyle/>
          <a:p>
            <a:endParaRPr lang="en-US"/>
          </a:p>
        </p:txBody>
      </p:sp>
      <p:sp>
        <p:nvSpPr>
          <p:cNvPr id="81931" name="Line 11"/>
          <p:cNvSpPr>
            <a:spLocks noChangeShapeType="1"/>
          </p:cNvSpPr>
          <p:nvPr/>
        </p:nvSpPr>
        <p:spPr bwMode="auto">
          <a:xfrm>
            <a:off x="4191000" y="3505200"/>
            <a:ext cx="914400" cy="228600"/>
          </a:xfrm>
          <a:prstGeom prst="line">
            <a:avLst/>
          </a:prstGeom>
          <a:noFill/>
          <a:ln w="38100">
            <a:solidFill>
              <a:srgbClr val="FF6600"/>
            </a:solidFill>
            <a:round/>
            <a:headEnd/>
            <a:tailEnd type="triangle" w="lg" len="lg"/>
          </a:ln>
          <a:effectLst/>
        </p:spPr>
        <p:txBody>
          <a:bodyPr/>
          <a:lstStyle/>
          <a:p>
            <a:endParaRPr lang="en-US"/>
          </a:p>
        </p:txBody>
      </p:sp>
      <p:sp>
        <p:nvSpPr>
          <p:cNvPr id="81932" name="Line 12"/>
          <p:cNvSpPr>
            <a:spLocks noChangeShapeType="1"/>
          </p:cNvSpPr>
          <p:nvPr/>
        </p:nvSpPr>
        <p:spPr bwMode="auto">
          <a:xfrm flipV="1">
            <a:off x="4038600" y="4953000"/>
            <a:ext cx="990600" cy="609600"/>
          </a:xfrm>
          <a:prstGeom prst="line">
            <a:avLst/>
          </a:prstGeom>
          <a:noFill/>
          <a:ln w="38100">
            <a:solidFill>
              <a:srgbClr val="FF6600"/>
            </a:solidFill>
            <a:round/>
            <a:headEnd/>
            <a:tailEnd type="triangle" w="lg" len="lg"/>
          </a:ln>
          <a:effectLst/>
        </p:spPr>
        <p:txBody>
          <a:bodyPr/>
          <a:lstStyle/>
          <a:p>
            <a:endParaRPr lang="en-US"/>
          </a:p>
        </p:txBody>
      </p:sp>
      <p:pic>
        <p:nvPicPr>
          <p:cNvPr id="81933" name="Picture 13"/>
          <p:cNvPicPr>
            <a:picLocks noChangeAspect="1" noChangeArrowheads="1"/>
          </p:cNvPicPr>
          <p:nvPr/>
        </p:nvPicPr>
        <p:blipFill>
          <a:blip r:embed="rId7"/>
          <a:srcRect/>
          <a:stretch>
            <a:fillRect/>
          </a:stretch>
        </p:blipFill>
        <p:spPr bwMode="auto">
          <a:xfrm>
            <a:off x="7010400" y="4267200"/>
            <a:ext cx="1905000" cy="604838"/>
          </a:xfrm>
          <a:prstGeom prst="rect">
            <a:avLst/>
          </a:prstGeom>
          <a:noFill/>
          <a:ln w="9525">
            <a:noFill/>
            <a:miter lim="800000"/>
            <a:headEnd/>
            <a:tailEnd/>
          </a:ln>
          <a:effectLst/>
        </p:spPr>
      </p:pic>
      <p:pic>
        <p:nvPicPr>
          <p:cNvPr id="81934" name="Picture 14"/>
          <p:cNvPicPr>
            <a:picLocks noChangeAspect="1" noChangeArrowheads="1"/>
          </p:cNvPicPr>
          <p:nvPr/>
        </p:nvPicPr>
        <p:blipFill>
          <a:blip r:embed="rId8"/>
          <a:srcRect/>
          <a:stretch>
            <a:fillRect/>
          </a:stretch>
        </p:blipFill>
        <p:spPr bwMode="auto">
          <a:xfrm>
            <a:off x="533400" y="131763"/>
            <a:ext cx="7620000" cy="2078037"/>
          </a:xfrm>
          <a:prstGeom prst="rect">
            <a:avLst/>
          </a:prstGeom>
          <a:noFill/>
        </p:spPr>
      </p:pic>
      <p:pic>
        <p:nvPicPr>
          <p:cNvPr id="81936" name="Picture 16"/>
          <p:cNvPicPr>
            <a:picLocks noChangeAspect="1" noChangeArrowheads="1"/>
          </p:cNvPicPr>
          <p:nvPr/>
        </p:nvPicPr>
        <p:blipFill>
          <a:blip r:embed="rId9"/>
          <a:srcRect/>
          <a:stretch>
            <a:fillRect/>
          </a:stretch>
        </p:blipFill>
        <p:spPr bwMode="auto">
          <a:xfrm>
            <a:off x="228600" y="1447800"/>
            <a:ext cx="2514600" cy="523875"/>
          </a:xfrm>
          <a:prstGeom prst="rect">
            <a:avLst/>
          </a:prstGeom>
          <a:noFill/>
        </p:spPr>
      </p:pic>
      <p:pic>
        <p:nvPicPr>
          <p:cNvPr id="81937" name="Picture 17"/>
          <p:cNvPicPr>
            <a:picLocks noChangeAspect="1" noChangeArrowheads="1"/>
          </p:cNvPicPr>
          <p:nvPr/>
        </p:nvPicPr>
        <p:blipFill>
          <a:blip r:embed="rId10"/>
          <a:srcRect/>
          <a:stretch>
            <a:fillRect/>
          </a:stretch>
        </p:blipFill>
        <p:spPr bwMode="auto">
          <a:xfrm>
            <a:off x="3657600" y="1971675"/>
            <a:ext cx="2428875" cy="39052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Content-based music search</a:t>
            </a:r>
          </a:p>
        </p:txBody>
      </p:sp>
      <p:pic>
        <p:nvPicPr>
          <p:cNvPr id="82948" name="Picture 4"/>
          <p:cNvPicPr>
            <a:picLocks noChangeAspect="1" noChangeArrowheads="1"/>
          </p:cNvPicPr>
          <p:nvPr/>
        </p:nvPicPr>
        <p:blipFill>
          <a:blip r:embed="rId3"/>
          <a:srcRect/>
          <a:stretch>
            <a:fillRect/>
          </a:stretch>
        </p:blipFill>
        <p:spPr bwMode="auto">
          <a:xfrm>
            <a:off x="228600" y="2438400"/>
            <a:ext cx="2667000" cy="2314575"/>
          </a:xfrm>
          <a:prstGeom prst="rect">
            <a:avLst/>
          </a:prstGeom>
          <a:noFill/>
        </p:spPr>
      </p:pic>
      <p:pic>
        <p:nvPicPr>
          <p:cNvPr id="82949" name="Picture 5"/>
          <p:cNvPicPr>
            <a:picLocks noChangeAspect="1" noChangeArrowheads="1"/>
          </p:cNvPicPr>
          <p:nvPr/>
        </p:nvPicPr>
        <p:blipFill>
          <a:blip r:embed="rId4"/>
          <a:srcRect/>
          <a:stretch>
            <a:fillRect/>
          </a:stretch>
        </p:blipFill>
        <p:spPr bwMode="auto">
          <a:xfrm>
            <a:off x="2895600" y="1752600"/>
            <a:ext cx="2838450" cy="685800"/>
          </a:xfrm>
          <a:prstGeom prst="rect">
            <a:avLst/>
          </a:prstGeom>
          <a:noFill/>
        </p:spPr>
      </p:pic>
      <p:pic>
        <p:nvPicPr>
          <p:cNvPr id="82951" name="Picture 7"/>
          <p:cNvPicPr>
            <a:picLocks noChangeAspect="1" noChangeArrowheads="1"/>
          </p:cNvPicPr>
          <p:nvPr/>
        </p:nvPicPr>
        <p:blipFill>
          <a:blip r:embed="rId5"/>
          <a:srcRect/>
          <a:stretch>
            <a:fillRect/>
          </a:stretch>
        </p:blipFill>
        <p:spPr bwMode="auto">
          <a:xfrm>
            <a:off x="1600200" y="2438400"/>
            <a:ext cx="4286250" cy="2438400"/>
          </a:xfrm>
          <a:prstGeom prst="rect">
            <a:avLst/>
          </a:prstGeom>
          <a:noFill/>
          <a:ln w="9525">
            <a:noFill/>
            <a:miter lim="800000"/>
            <a:headEnd/>
            <a:tailEnd/>
          </a:ln>
          <a:effectLst/>
        </p:spPr>
      </p:pic>
      <p:pic>
        <p:nvPicPr>
          <p:cNvPr id="82952" name="Picture 8"/>
          <p:cNvPicPr>
            <a:picLocks noChangeAspect="1" noChangeArrowheads="1"/>
          </p:cNvPicPr>
          <p:nvPr/>
        </p:nvPicPr>
        <p:blipFill>
          <a:blip r:embed="rId6"/>
          <a:srcRect/>
          <a:stretch>
            <a:fillRect/>
          </a:stretch>
        </p:blipFill>
        <p:spPr bwMode="auto">
          <a:xfrm>
            <a:off x="6553200" y="2667000"/>
            <a:ext cx="1314450" cy="22669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Spoken “Document” Retrieval</a:t>
            </a:r>
          </a:p>
        </p:txBody>
      </p:sp>
      <p:pic>
        <p:nvPicPr>
          <p:cNvPr id="29701" name="Picture 5"/>
          <p:cNvPicPr>
            <a:picLocks noChangeAspect="1" noChangeArrowheads="1"/>
          </p:cNvPicPr>
          <p:nvPr/>
        </p:nvPicPr>
        <p:blipFill>
          <a:blip r:embed="rId3"/>
          <a:srcRect/>
          <a:stretch>
            <a:fillRect/>
          </a:stretch>
        </p:blipFill>
        <p:spPr bwMode="auto">
          <a:xfrm>
            <a:off x="3505200" y="5943600"/>
            <a:ext cx="5410200" cy="801688"/>
          </a:xfrm>
          <a:prstGeom prst="rect">
            <a:avLst/>
          </a:prstGeom>
          <a:noFill/>
        </p:spPr>
      </p:pic>
      <p:pic>
        <p:nvPicPr>
          <p:cNvPr id="29702" name="Picture 6"/>
          <p:cNvPicPr>
            <a:picLocks noChangeAspect="1" noChangeArrowheads="1"/>
          </p:cNvPicPr>
          <p:nvPr/>
        </p:nvPicPr>
        <p:blipFill>
          <a:blip r:embed="rId4"/>
          <a:srcRect/>
          <a:stretch>
            <a:fillRect/>
          </a:stretch>
        </p:blipFill>
        <p:spPr bwMode="auto">
          <a:xfrm>
            <a:off x="8077200" y="5181600"/>
            <a:ext cx="990600" cy="779463"/>
          </a:xfrm>
          <a:prstGeom prst="rect">
            <a:avLst/>
          </a:prstGeom>
          <a:noFill/>
        </p:spPr>
      </p:pic>
      <p:pic>
        <p:nvPicPr>
          <p:cNvPr id="29703" name="Picture 7"/>
          <p:cNvPicPr>
            <a:picLocks noChangeAspect="1" noChangeArrowheads="1"/>
          </p:cNvPicPr>
          <p:nvPr/>
        </p:nvPicPr>
        <p:blipFill>
          <a:blip r:embed="rId5"/>
          <a:srcRect/>
          <a:stretch>
            <a:fillRect/>
          </a:stretch>
        </p:blipFill>
        <p:spPr bwMode="auto">
          <a:xfrm>
            <a:off x="7467600" y="1295400"/>
            <a:ext cx="1381125" cy="2286000"/>
          </a:xfrm>
          <a:prstGeom prst="rect">
            <a:avLst/>
          </a:prstGeom>
          <a:noFill/>
          <a:ln w="9525">
            <a:noFill/>
            <a:miter lim="800000"/>
            <a:headEnd/>
            <a:tailEnd/>
          </a:ln>
          <a:effectLst/>
        </p:spPr>
      </p:pic>
      <p:pic>
        <p:nvPicPr>
          <p:cNvPr id="29704" name="Picture 8"/>
          <p:cNvPicPr>
            <a:picLocks noChangeAspect="1" noChangeArrowheads="1"/>
          </p:cNvPicPr>
          <p:nvPr/>
        </p:nvPicPr>
        <p:blipFill>
          <a:blip r:embed="rId6"/>
          <a:srcRect/>
          <a:stretch>
            <a:fillRect/>
          </a:stretch>
        </p:blipFill>
        <p:spPr bwMode="auto">
          <a:xfrm>
            <a:off x="228600" y="1524000"/>
            <a:ext cx="2305050" cy="1682750"/>
          </a:xfrm>
          <a:prstGeom prst="rect">
            <a:avLst/>
          </a:prstGeom>
          <a:noFill/>
          <a:ln w="9525">
            <a:noFill/>
            <a:miter lim="800000"/>
            <a:headEnd/>
            <a:tailEnd/>
          </a:ln>
          <a:effectLst/>
        </p:spPr>
      </p:pic>
      <p:pic>
        <p:nvPicPr>
          <p:cNvPr id="29705" name="Picture 9"/>
          <p:cNvPicPr>
            <a:picLocks noChangeAspect="1" noChangeArrowheads="1"/>
          </p:cNvPicPr>
          <p:nvPr/>
        </p:nvPicPr>
        <p:blipFill>
          <a:blip r:embed="rId7"/>
          <a:srcRect/>
          <a:stretch>
            <a:fillRect/>
          </a:stretch>
        </p:blipFill>
        <p:spPr bwMode="auto">
          <a:xfrm>
            <a:off x="228600" y="3352800"/>
            <a:ext cx="2286000" cy="1714500"/>
          </a:xfrm>
          <a:prstGeom prst="rect">
            <a:avLst/>
          </a:prstGeom>
          <a:noFill/>
          <a:ln w="9525">
            <a:noFill/>
            <a:miter lim="800000"/>
            <a:headEnd/>
            <a:tailEnd/>
          </a:ln>
          <a:effectLst/>
        </p:spPr>
      </p:pic>
      <p:pic>
        <p:nvPicPr>
          <p:cNvPr id="29707" name="Picture 11"/>
          <p:cNvPicPr>
            <a:picLocks noChangeAspect="1" noChangeArrowheads="1"/>
          </p:cNvPicPr>
          <p:nvPr/>
        </p:nvPicPr>
        <p:blipFill>
          <a:blip r:embed="rId8"/>
          <a:srcRect/>
          <a:stretch>
            <a:fillRect/>
          </a:stretch>
        </p:blipFill>
        <p:spPr bwMode="auto">
          <a:xfrm>
            <a:off x="2819400" y="3276600"/>
            <a:ext cx="2790825" cy="2266950"/>
          </a:xfrm>
          <a:prstGeom prst="rect">
            <a:avLst/>
          </a:prstGeom>
          <a:noFill/>
        </p:spPr>
      </p:pic>
      <p:pic>
        <p:nvPicPr>
          <p:cNvPr id="29708" name="Picture 12"/>
          <p:cNvPicPr>
            <a:picLocks noChangeAspect="1" noChangeArrowheads="1"/>
          </p:cNvPicPr>
          <p:nvPr/>
        </p:nvPicPr>
        <p:blipFill>
          <a:blip r:embed="rId9"/>
          <a:srcRect/>
          <a:stretch>
            <a:fillRect/>
          </a:stretch>
        </p:blipFill>
        <p:spPr bwMode="auto">
          <a:xfrm>
            <a:off x="3124200" y="1295400"/>
            <a:ext cx="3124200" cy="1820863"/>
          </a:xfrm>
          <a:prstGeom prst="rect">
            <a:avLst/>
          </a:prstGeom>
          <a:noFill/>
          <a:ln w="9525">
            <a:noFill/>
            <a:miter lim="800000"/>
            <a:headEnd/>
            <a:tailEnd/>
          </a:ln>
          <a:effectLst/>
        </p:spPr>
      </p:pic>
      <p:pic>
        <p:nvPicPr>
          <p:cNvPr id="29709" name="Picture 13"/>
          <p:cNvPicPr>
            <a:picLocks noChangeAspect="1" noChangeArrowheads="1"/>
          </p:cNvPicPr>
          <p:nvPr/>
        </p:nvPicPr>
        <p:blipFill>
          <a:blip r:embed="rId10"/>
          <a:srcRect/>
          <a:stretch>
            <a:fillRect/>
          </a:stretch>
        </p:blipFill>
        <p:spPr bwMode="auto">
          <a:xfrm>
            <a:off x="5715000" y="3657600"/>
            <a:ext cx="2057400" cy="1455738"/>
          </a:xfrm>
          <a:prstGeom prst="rect">
            <a:avLst/>
          </a:prstGeom>
          <a:noFill/>
        </p:spPr>
      </p:pic>
      <p:pic>
        <p:nvPicPr>
          <p:cNvPr id="29711" name="Picture 15"/>
          <p:cNvPicPr>
            <a:picLocks noChangeAspect="1" noChangeArrowheads="1"/>
          </p:cNvPicPr>
          <p:nvPr/>
        </p:nvPicPr>
        <p:blipFill>
          <a:blip r:embed="rId11"/>
          <a:srcRect/>
          <a:stretch>
            <a:fillRect/>
          </a:stretch>
        </p:blipFill>
        <p:spPr bwMode="auto">
          <a:xfrm>
            <a:off x="152400" y="5022850"/>
            <a:ext cx="2590800" cy="172878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838200"/>
            <a:ext cx="9144000" cy="6019800"/>
          </a:xfrm>
        </p:spPr>
        <p:txBody>
          <a:bodyPr/>
          <a:lstStyle/>
          <a:p>
            <a:pPr>
              <a:lnSpc>
                <a:spcPct val="90000"/>
              </a:lnSpc>
            </a:pPr>
            <a:r>
              <a:rPr lang="en-US">
                <a:solidFill>
                  <a:srgbClr val="CC5500"/>
                </a:solidFill>
              </a:rPr>
              <a:t>Verticals/content</a:t>
            </a:r>
            <a:r>
              <a:rPr lang="en-US"/>
              <a:t>: news, sports, classifieds, …</a:t>
            </a:r>
          </a:p>
          <a:p>
            <a:pPr>
              <a:lnSpc>
                <a:spcPct val="90000"/>
              </a:lnSpc>
            </a:pPr>
            <a:r>
              <a:rPr lang="en-US">
                <a:solidFill>
                  <a:srgbClr val="CC5500"/>
                </a:solidFill>
              </a:rPr>
              <a:t>Format</a:t>
            </a:r>
            <a:r>
              <a:rPr lang="en-US"/>
              <a:t>: text, images, audio, video</a:t>
            </a:r>
          </a:p>
          <a:p>
            <a:pPr lvl="1">
              <a:lnSpc>
                <a:spcPct val="90000"/>
              </a:lnSpc>
            </a:pPr>
            <a:r>
              <a:rPr lang="en-US"/>
              <a:t>text: html/xml, text, email, chat, transcribed, blog, …</a:t>
            </a:r>
          </a:p>
          <a:p>
            <a:pPr>
              <a:lnSpc>
                <a:spcPct val="90000"/>
              </a:lnSpc>
            </a:pPr>
            <a:endParaRPr lang="en-US">
              <a:solidFill>
                <a:srgbClr val="CC5500"/>
              </a:solidFill>
            </a:endParaRPr>
          </a:p>
          <a:p>
            <a:pPr>
              <a:lnSpc>
                <a:spcPct val="90000"/>
              </a:lnSpc>
            </a:pPr>
            <a:endParaRPr lang="en-US">
              <a:solidFill>
                <a:srgbClr val="CC5500"/>
              </a:solidFill>
            </a:endParaRPr>
          </a:p>
          <a:p>
            <a:pPr>
              <a:lnSpc>
                <a:spcPct val="90000"/>
              </a:lnSpc>
            </a:pPr>
            <a:r>
              <a:rPr lang="en-US">
                <a:solidFill>
                  <a:srgbClr val="CC5500"/>
                </a:solidFill>
              </a:rPr>
              <a:t>Repository/archive/collection</a:t>
            </a:r>
            <a:endParaRPr lang="en-US"/>
          </a:p>
          <a:p>
            <a:pPr lvl="1">
              <a:lnSpc>
                <a:spcPct val="90000"/>
              </a:lnSpc>
            </a:pPr>
            <a:r>
              <a:rPr lang="en-US"/>
              <a:t>desktop/mobile, enterprise, </a:t>
            </a:r>
            <a:r>
              <a:rPr lang="en-US" i="1">
                <a:solidFill>
                  <a:srgbClr val="0066FF"/>
                </a:solidFill>
              </a:rPr>
              <a:t>Web</a:t>
            </a:r>
          </a:p>
          <a:p>
            <a:pPr>
              <a:lnSpc>
                <a:spcPct val="90000"/>
              </a:lnSpc>
            </a:pPr>
            <a:r>
              <a:rPr lang="en-US">
                <a:solidFill>
                  <a:srgbClr val="CC5500"/>
                </a:solidFill>
              </a:rPr>
              <a:t>Query</a:t>
            </a:r>
            <a:r>
              <a:rPr lang="en-US"/>
              <a:t>: descriptive (textual/spoken), by example</a:t>
            </a:r>
          </a:p>
          <a:p>
            <a:pPr lvl="1">
              <a:lnSpc>
                <a:spcPct val="90000"/>
              </a:lnSpc>
            </a:pPr>
            <a:r>
              <a:rPr lang="en-US"/>
              <a:t>Typically inexact (NOT ISBN, barcode, GUID, etc.)</a:t>
            </a:r>
          </a:p>
          <a:p>
            <a:pPr>
              <a:lnSpc>
                <a:spcPct val="90000"/>
              </a:lnSpc>
            </a:pPr>
            <a:r>
              <a:rPr lang="en-US"/>
              <a:t>Typically both content &amp; query are </a:t>
            </a:r>
            <a:r>
              <a:rPr lang="en-US">
                <a:solidFill>
                  <a:srgbClr val="CC5500"/>
                </a:solidFill>
              </a:rPr>
              <a:t>unstructured </a:t>
            </a:r>
            <a:r>
              <a:rPr lang="en-US"/>
              <a:t>or only </a:t>
            </a:r>
            <a:r>
              <a:rPr lang="en-US">
                <a:solidFill>
                  <a:srgbClr val="CC5500"/>
                </a:solidFill>
              </a:rPr>
              <a:t>semi-structured </a:t>
            </a:r>
            <a:r>
              <a:rPr lang="en-US"/>
              <a:t>(e.g., not database)</a:t>
            </a:r>
          </a:p>
        </p:txBody>
      </p:sp>
      <p:sp>
        <p:nvSpPr>
          <p:cNvPr id="17410" name="Rectangle 2"/>
          <p:cNvSpPr>
            <a:spLocks noGrp="1" noChangeArrowheads="1"/>
          </p:cNvSpPr>
          <p:nvPr>
            <p:ph type="title"/>
          </p:nvPr>
        </p:nvSpPr>
        <p:spPr>
          <a:xfrm>
            <a:off x="457200" y="-228600"/>
            <a:ext cx="8229600" cy="1143000"/>
          </a:xfrm>
        </p:spPr>
        <p:txBody>
          <a:bodyPr/>
          <a:lstStyle/>
          <a:p>
            <a:r>
              <a:rPr lang="en-US"/>
              <a:t>Search/Retrieval Landscape</a:t>
            </a:r>
          </a:p>
        </p:txBody>
      </p:sp>
      <p:pic>
        <p:nvPicPr>
          <p:cNvPr id="17412" name="Picture 4"/>
          <p:cNvPicPr>
            <a:picLocks noChangeAspect="1" noChangeArrowheads="1"/>
          </p:cNvPicPr>
          <p:nvPr/>
        </p:nvPicPr>
        <p:blipFill>
          <a:blip r:embed="rId3"/>
          <a:srcRect/>
          <a:stretch>
            <a:fillRect/>
          </a:stretch>
        </p:blipFill>
        <p:spPr bwMode="auto">
          <a:xfrm>
            <a:off x="381000" y="2362200"/>
            <a:ext cx="1371600" cy="989013"/>
          </a:xfrm>
          <a:prstGeom prst="rect">
            <a:avLst/>
          </a:prstGeom>
          <a:noFill/>
          <a:ln w="9525">
            <a:noFill/>
            <a:miter lim="800000"/>
            <a:headEnd/>
            <a:tailEnd/>
          </a:ln>
          <a:effectLst/>
        </p:spPr>
      </p:pic>
      <p:pic>
        <p:nvPicPr>
          <p:cNvPr id="17413" name="Picture 5"/>
          <p:cNvPicPr>
            <a:picLocks noChangeAspect="1" noChangeArrowheads="1"/>
          </p:cNvPicPr>
          <p:nvPr/>
        </p:nvPicPr>
        <p:blipFill>
          <a:blip r:embed="rId4"/>
          <a:srcRect/>
          <a:stretch>
            <a:fillRect/>
          </a:stretch>
        </p:blipFill>
        <p:spPr bwMode="auto">
          <a:xfrm>
            <a:off x="6934200" y="2620963"/>
            <a:ext cx="1981200" cy="159226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5"/>
          <a:srcRect/>
          <a:stretch>
            <a:fillRect/>
          </a:stretch>
        </p:blipFill>
        <p:spPr bwMode="auto">
          <a:xfrm>
            <a:off x="1752600" y="2505075"/>
            <a:ext cx="5105400" cy="7556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52400"/>
            <a:ext cx="8229600" cy="1143000"/>
          </a:xfrm>
        </p:spPr>
        <p:txBody>
          <a:bodyPr/>
          <a:lstStyle/>
          <a:p>
            <a:r>
              <a:rPr lang="en-US"/>
              <a:t>Other Visual Interfaces</a:t>
            </a:r>
          </a:p>
        </p:txBody>
      </p:sp>
      <p:pic>
        <p:nvPicPr>
          <p:cNvPr id="38916" name="Picture 4"/>
          <p:cNvPicPr>
            <a:picLocks noChangeAspect="1" noChangeArrowheads="1"/>
          </p:cNvPicPr>
          <p:nvPr/>
        </p:nvPicPr>
        <p:blipFill>
          <a:blip r:embed="rId3"/>
          <a:srcRect/>
          <a:stretch>
            <a:fillRect/>
          </a:stretch>
        </p:blipFill>
        <p:spPr bwMode="auto">
          <a:xfrm>
            <a:off x="0" y="990600"/>
            <a:ext cx="3995738" cy="3035300"/>
          </a:xfrm>
          <a:prstGeom prst="rect">
            <a:avLst/>
          </a:prstGeom>
          <a:noFill/>
        </p:spPr>
      </p:pic>
      <p:pic>
        <p:nvPicPr>
          <p:cNvPr id="38917" name="Picture 5"/>
          <p:cNvPicPr>
            <a:picLocks noChangeAspect="1" noChangeArrowheads="1"/>
          </p:cNvPicPr>
          <p:nvPr/>
        </p:nvPicPr>
        <p:blipFill>
          <a:blip r:embed="rId4"/>
          <a:srcRect/>
          <a:stretch>
            <a:fillRect/>
          </a:stretch>
        </p:blipFill>
        <p:spPr bwMode="auto">
          <a:xfrm>
            <a:off x="152400" y="3792538"/>
            <a:ext cx="5181600" cy="2876550"/>
          </a:xfrm>
          <a:prstGeom prst="rect">
            <a:avLst/>
          </a:prstGeom>
          <a:noFill/>
        </p:spPr>
      </p:pic>
      <p:pic>
        <p:nvPicPr>
          <p:cNvPr id="38918" name="Picture 6"/>
          <p:cNvPicPr>
            <a:picLocks noChangeAspect="1" noChangeArrowheads="1"/>
          </p:cNvPicPr>
          <p:nvPr/>
        </p:nvPicPr>
        <p:blipFill>
          <a:blip r:embed="rId5"/>
          <a:srcRect/>
          <a:stretch>
            <a:fillRect/>
          </a:stretch>
        </p:blipFill>
        <p:spPr bwMode="auto">
          <a:xfrm>
            <a:off x="4029075" y="762000"/>
            <a:ext cx="5114925" cy="3838575"/>
          </a:xfrm>
          <a:prstGeom prst="rect">
            <a:avLst/>
          </a:prstGeom>
          <a:noFill/>
          <a:ln w="9525">
            <a:noFill/>
            <a:miter lim="800000"/>
            <a:headEnd/>
            <a:tailEnd/>
          </a:ln>
          <a:effectLst/>
        </p:spPr>
      </p:pic>
      <p:pic>
        <p:nvPicPr>
          <p:cNvPr id="38919" name="Picture 7"/>
          <p:cNvPicPr>
            <a:picLocks noChangeAspect="1" noChangeArrowheads="1"/>
          </p:cNvPicPr>
          <p:nvPr/>
        </p:nvPicPr>
        <p:blipFill>
          <a:blip r:embed="rId6"/>
          <a:srcRect/>
          <a:stretch>
            <a:fillRect/>
          </a:stretch>
        </p:blipFill>
        <p:spPr bwMode="auto">
          <a:xfrm>
            <a:off x="6858000" y="4724400"/>
            <a:ext cx="1819275" cy="762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76200"/>
            <a:ext cx="9144000" cy="1143000"/>
          </a:xfrm>
        </p:spPr>
        <p:txBody>
          <a:bodyPr/>
          <a:lstStyle/>
          <a:p>
            <a:r>
              <a:rPr lang="en-US" sz="4000"/>
              <a:t>Retrieving Information, not Documents</a:t>
            </a:r>
          </a:p>
        </p:txBody>
      </p:sp>
      <p:pic>
        <p:nvPicPr>
          <p:cNvPr id="65541" name="Picture 5"/>
          <p:cNvPicPr>
            <a:picLocks noChangeAspect="1" noChangeArrowheads="1"/>
          </p:cNvPicPr>
          <p:nvPr/>
        </p:nvPicPr>
        <p:blipFill>
          <a:blip r:embed="rId3"/>
          <a:srcRect/>
          <a:stretch>
            <a:fillRect/>
          </a:stretch>
        </p:blipFill>
        <p:spPr bwMode="auto">
          <a:xfrm>
            <a:off x="685800" y="909638"/>
            <a:ext cx="7543800" cy="579596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Entity Search</a:t>
            </a:r>
          </a:p>
        </p:txBody>
      </p:sp>
      <p:pic>
        <p:nvPicPr>
          <p:cNvPr id="63492" name="Picture 4"/>
          <p:cNvPicPr>
            <a:picLocks noChangeAspect="1" noChangeArrowheads="1"/>
          </p:cNvPicPr>
          <p:nvPr/>
        </p:nvPicPr>
        <p:blipFill>
          <a:blip r:embed="rId3"/>
          <a:srcRect/>
          <a:stretch>
            <a:fillRect/>
          </a:stretch>
        </p:blipFill>
        <p:spPr bwMode="auto">
          <a:xfrm>
            <a:off x="609600" y="1358900"/>
            <a:ext cx="8001000" cy="49657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p:cNvPicPr>
            <a:picLocks noChangeAspect="1" noChangeArrowheads="1"/>
          </p:cNvPicPr>
          <p:nvPr/>
        </p:nvPicPr>
        <p:blipFill>
          <a:blip r:embed="rId3"/>
          <a:srcRect/>
          <a:stretch>
            <a:fillRect/>
          </a:stretch>
        </p:blipFill>
        <p:spPr bwMode="auto">
          <a:xfrm>
            <a:off x="5276850" y="1143000"/>
            <a:ext cx="3790950" cy="3400425"/>
          </a:xfrm>
          <a:prstGeom prst="rect">
            <a:avLst/>
          </a:prstGeom>
          <a:noFill/>
          <a:ln w="9525">
            <a:noFill/>
            <a:miter lim="800000"/>
            <a:headEnd/>
            <a:tailEnd/>
          </a:ln>
          <a:effectLst/>
        </p:spPr>
      </p:pic>
      <p:sp>
        <p:nvSpPr>
          <p:cNvPr id="91138" name="Rectangle 2"/>
          <p:cNvSpPr>
            <a:spLocks noGrp="1" noChangeArrowheads="1"/>
          </p:cNvSpPr>
          <p:nvPr>
            <p:ph type="title"/>
          </p:nvPr>
        </p:nvSpPr>
        <p:spPr>
          <a:xfrm>
            <a:off x="457200" y="-152400"/>
            <a:ext cx="8229600" cy="1143000"/>
          </a:xfrm>
        </p:spPr>
        <p:txBody>
          <a:bodyPr/>
          <a:lstStyle/>
          <a:p>
            <a:r>
              <a:rPr lang="en-US" sz="3200"/>
              <a:t>Question Answering &amp; Focused Retrieval</a:t>
            </a:r>
          </a:p>
        </p:txBody>
      </p:sp>
      <p:pic>
        <p:nvPicPr>
          <p:cNvPr id="91140" name="Picture 4"/>
          <p:cNvPicPr>
            <a:picLocks noChangeAspect="1" noChangeArrowheads="1"/>
          </p:cNvPicPr>
          <p:nvPr/>
        </p:nvPicPr>
        <p:blipFill>
          <a:blip r:embed="rId4"/>
          <a:srcRect/>
          <a:stretch>
            <a:fillRect/>
          </a:stretch>
        </p:blipFill>
        <p:spPr bwMode="auto">
          <a:xfrm>
            <a:off x="114300" y="1219200"/>
            <a:ext cx="4991100" cy="2081213"/>
          </a:xfrm>
          <a:prstGeom prst="rect">
            <a:avLst/>
          </a:prstGeom>
          <a:noFill/>
          <a:ln w="9525">
            <a:noFill/>
            <a:miter lim="800000"/>
            <a:headEnd/>
            <a:tailEnd/>
          </a:ln>
          <a:effectLst/>
        </p:spPr>
      </p:pic>
      <p:pic>
        <p:nvPicPr>
          <p:cNvPr id="91143" name="Picture 7"/>
          <p:cNvPicPr>
            <a:picLocks noChangeAspect="1" noChangeArrowheads="1"/>
          </p:cNvPicPr>
          <p:nvPr/>
        </p:nvPicPr>
        <p:blipFill>
          <a:blip r:embed="rId5"/>
          <a:srcRect/>
          <a:stretch>
            <a:fillRect/>
          </a:stretch>
        </p:blipFill>
        <p:spPr bwMode="auto">
          <a:xfrm>
            <a:off x="76200" y="4038600"/>
            <a:ext cx="8201025" cy="2667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228600"/>
            <a:ext cx="8540750" cy="1143000"/>
          </a:xfrm>
        </p:spPr>
        <p:txBody>
          <a:bodyPr/>
          <a:lstStyle/>
          <a:p>
            <a:r>
              <a:rPr lang="en-US"/>
              <a:t>Community QA</a:t>
            </a:r>
          </a:p>
        </p:txBody>
      </p:sp>
      <p:pic>
        <p:nvPicPr>
          <p:cNvPr id="24579" name="Picture 3"/>
          <p:cNvPicPr>
            <a:picLocks noChangeAspect="1" noChangeArrowheads="1"/>
          </p:cNvPicPr>
          <p:nvPr/>
        </p:nvPicPr>
        <p:blipFill>
          <a:blip r:embed="rId3"/>
          <a:srcRect/>
          <a:stretch>
            <a:fillRect/>
          </a:stretch>
        </p:blipFill>
        <p:spPr bwMode="auto">
          <a:xfrm>
            <a:off x="152400" y="1524000"/>
            <a:ext cx="4010025" cy="4724400"/>
          </a:xfrm>
          <a:prstGeom prst="rect">
            <a:avLst/>
          </a:prstGeom>
          <a:noFill/>
        </p:spPr>
      </p:pic>
      <p:pic>
        <p:nvPicPr>
          <p:cNvPr id="24580" name="Picture 4"/>
          <p:cNvPicPr>
            <a:picLocks noChangeAspect="1" noChangeArrowheads="1"/>
          </p:cNvPicPr>
          <p:nvPr/>
        </p:nvPicPr>
        <p:blipFill>
          <a:blip r:embed="rId4"/>
          <a:srcRect/>
          <a:stretch>
            <a:fillRect/>
          </a:stretch>
        </p:blipFill>
        <p:spPr bwMode="auto">
          <a:xfrm>
            <a:off x="3600450" y="838200"/>
            <a:ext cx="5457825" cy="3343275"/>
          </a:xfrm>
          <a:prstGeom prst="rect">
            <a:avLst/>
          </a:prstGeom>
          <a:noFill/>
          <a:ln w="50800">
            <a:solidFill>
              <a:srgbClr val="99CC00"/>
            </a:solidFill>
            <a:miter lim="800000"/>
            <a:headEnd/>
            <a:tailEnd/>
          </a:ln>
        </p:spPr>
      </p:pic>
      <p:pic>
        <p:nvPicPr>
          <p:cNvPr id="24581" name="Picture 5"/>
          <p:cNvPicPr>
            <a:picLocks noChangeAspect="1" noChangeArrowheads="1"/>
          </p:cNvPicPr>
          <p:nvPr/>
        </p:nvPicPr>
        <p:blipFill>
          <a:blip r:embed="rId5"/>
          <a:srcRect/>
          <a:stretch>
            <a:fillRect/>
          </a:stretch>
        </p:blipFill>
        <p:spPr bwMode="auto">
          <a:xfrm>
            <a:off x="3057525" y="3581400"/>
            <a:ext cx="6010275" cy="3019425"/>
          </a:xfrm>
          <a:prstGeom prst="rect">
            <a:avLst/>
          </a:prstGeom>
          <a:noFill/>
          <a:ln w="508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76200"/>
            <a:ext cx="8229600" cy="1143000"/>
          </a:xfrm>
        </p:spPr>
        <p:txBody>
          <a:bodyPr/>
          <a:lstStyle/>
          <a:p>
            <a:r>
              <a:rPr lang="en-US"/>
              <a:t>Expertise Search</a:t>
            </a:r>
          </a:p>
        </p:txBody>
      </p:sp>
      <p:pic>
        <p:nvPicPr>
          <p:cNvPr id="90116" name="Picture 4"/>
          <p:cNvPicPr>
            <a:picLocks noChangeAspect="1" noChangeArrowheads="1"/>
          </p:cNvPicPr>
          <p:nvPr/>
        </p:nvPicPr>
        <p:blipFill>
          <a:blip r:embed="rId3"/>
          <a:srcRect/>
          <a:stretch>
            <a:fillRect/>
          </a:stretch>
        </p:blipFill>
        <p:spPr bwMode="auto">
          <a:xfrm>
            <a:off x="214313" y="1828800"/>
            <a:ext cx="4586287" cy="4505325"/>
          </a:xfrm>
          <a:prstGeom prst="rect">
            <a:avLst/>
          </a:prstGeom>
          <a:noFill/>
        </p:spPr>
      </p:pic>
      <p:pic>
        <p:nvPicPr>
          <p:cNvPr id="90117" name="Picture 5"/>
          <p:cNvPicPr>
            <a:picLocks noChangeAspect="1" noChangeArrowheads="1"/>
          </p:cNvPicPr>
          <p:nvPr/>
        </p:nvPicPr>
        <p:blipFill>
          <a:blip r:embed="rId4"/>
          <a:srcRect/>
          <a:stretch>
            <a:fillRect/>
          </a:stretch>
        </p:blipFill>
        <p:spPr bwMode="auto">
          <a:xfrm>
            <a:off x="1128713" y="1524000"/>
            <a:ext cx="1914525" cy="219075"/>
          </a:xfrm>
          <a:prstGeom prst="rect">
            <a:avLst/>
          </a:prstGeom>
          <a:noFill/>
        </p:spPr>
      </p:pic>
      <p:pic>
        <p:nvPicPr>
          <p:cNvPr id="90118" name="Picture 6"/>
          <p:cNvPicPr>
            <a:picLocks noChangeAspect="1" noChangeArrowheads="1"/>
          </p:cNvPicPr>
          <p:nvPr/>
        </p:nvPicPr>
        <p:blipFill>
          <a:blip r:embed="rId5"/>
          <a:srcRect/>
          <a:stretch>
            <a:fillRect/>
          </a:stretch>
        </p:blipFill>
        <p:spPr bwMode="auto">
          <a:xfrm>
            <a:off x="5257800" y="1447800"/>
            <a:ext cx="3371850" cy="1493838"/>
          </a:xfrm>
          <a:prstGeom prst="rect">
            <a:avLst/>
          </a:prstGeom>
          <a:noFill/>
        </p:spPr>
      </p:pic>
      <p:pic>
        <p:nvPicPr>
          <p:cNvPr id="90119" name="Picture 7"/>
          <p:cNvPicPr>
            <a:picLocks noChangeAspect="1" noChangeArrowheads="1"/>
          </p:cNvPicPr>
          <p:nvPr/>
        </p:nvPicPr>
        <p:blipFill>
          <a:blip r:embed="rId6"/>
          <a:srcRect/>
          <a:stretch>
            <a:fillRect/>
          </a:stretch>
        </p:blipFill>
        <p:spPr bwMode="auto">
          <a:xfrm>
            <a:off x="5410200" y="3200400"/>
            <a:ext cx="3295650" cy="746125"/>
          </a:xfrm>
          <a:prstGeom prst="rect">
            <a:avLst/>
          </a:prstGeom>
          <a:noFill/>
        </p:spPr>
      </p:pic>
      <p:pic>
        <p:nvPicPr>
          <p:cNvPr id="90120" name="Picture 8"/>
          <p:cNvPicPr>
            <a:picLocks noChangeAspect="1" noChangeArrowheads="1"/>
          </p:cNvPicPr>
          <p:nvPr/>
        </p:nvPicPr>
        <p:blipFill>
          <a:blip r:embed="rId7"/>
          <a:srcRect/>
          <a:stretch>
            <a:fillRect/>
          </a:stretch>
        </p:blipFill>
        <p:spPr bwMode="auto">
          <a:xfrm>
            <a:off x="5299075" y="4267200"/>
            <a:ext cx="3692525" cy="1897063"/>
          </a:xfrm>
          <a:prstGeom prst="rect">
            <a:avLst/>
          </a:prstGeom>
          <a:noFill/>
        </p:spPr>
      </p:pic>
      <p:sp>
        <p:nvSpPr>
          <p:cNvPr id="90121" name="Line 9"/>
          <p:cNvSpPr>
            <a:spLocks noChangeShapeType="1"/>
          </p:cNvSpPr>
          <p:nvPr/>
        </p:nvSpPr>
        <p:spPr bwMode="auto">
          <a:xfrm flipV="1">
            <a:off x="4876800" y="1219200"/>
            <a:ext cx="0" cy="5486400"/>
          </a:xfrm>
          <a:prstGeom prst="line">
            <a:avLst/>
          </a:prstGeom>
          <a:noFill/>
          <a:ln w="9525">
            <a:solidFill>
              <a:schemeClr val="tx1"/>
            </a:solidFill>
            <a:round/>
            <a:headEnd/>
            <a:tailEnd/>
          </a:ln>
          <a:effec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05000" y="-152400"/>
            <a:ext cx="8229600" cy="1143000"/>
          </a:xfrm>
        </p:spPr>
        <p:txBody>
          <a:bodyPr/>
          <a:lstStyle/>
          <a:p>
            <a:r>
              <a:rPr lang="en-US"/>
              <a:t>Social Media</a:t>
            </a:r>
          </a:p>
        </p:txBody>
      </p:sp>
      <p:pic>
        <p:nvPicPr>
          <p:cNvPr id="39940" name="Picture 4"/>
          <p:cNvPicPr>
            <a:picLocks noChangeAspect="1" noChangeArrowheads="1"/>
          </p:cNvPicPr>
          <p:nvPr/>
        </p:nvPicPr>
        <p:blipFill>
          <a:blip r:embed="rId3"/>
          <a:srcRect/>
          <a:stretch>
            <a:fillRect/>
          </a:stretch>
        </p:blipFill>
        <p:spPr bwMode="auto">
          <a:xfrm>
            <a:off x="1524000" y="1066800"/>
            <a:ext cx="3505200" cy="2247900"/>
          </a:xfrm>
          <a:prstGeom prst="rect">
            <a:avLst/>
          </a:prstGeom>
          <a:noFill/>
          <a:ln w="9525">
            <a:noFill/>
            <a:miter lim="800000"/>
            <a:headEnd/>
            <a:tailEnd/>
          </a:ln>
          <a:effectLst/>
        </p:spPr>
      </p:pic>
      <p:pic>
        <p:nvPicPr>
          <p:cNvPr id="39941" name="Picture 5"/>
          <p:cNvPicPr>
            <a:picLocks noChangeAspect="1" noChangeArrowheads="1"/>
          </p:cNvPicPr>
          <p:nvPr/>
        </p:nvPicPr>
        <p:blipFill>
          <a:blip r:embed="rId4"/>
          <a:srcRect/>
          <a:stretch>
            <a:fillRect/>
          </a:stretch>
        </p:blipFill>
        <p:spPr bwMode="auto">
          <a:xfrm>
            <a:off x="5524500" y="2667000"/>
            <a:ext cx="3467100" cy="3962400"/>
          </a:xfrm>
          <a:prstGeom prst="rect">
            <a:avLst/>
          </a:prstGeom>
          <a:noFill/>
          <a:ln w="9525">
            <a:noFill/>
            <a:miter lim="800000"/>
            <a:headEnd/>
            <a:tailEnd/>
          </a:ln>
          <a:effectLst/>
        </p:spPr>
      </p:pic>
      <p:pic>
        <p:nvPicPr>
          <p:cNvPr id="39942" name="Picture 6"/>
          <p:cNvPicPr>
            <a:picLocks noChangeAspect="1" noChangeArrowheads="1"/>
          </p:cNvPicPr>
          <p:nvPr/>
        </p:nvPicPr>
        <p:blipFill>
          <a:blip r:embed="rId5" cstate="print"/>
          <a:srcRect/>
          <a:stretch>
            <a:fillRect/>
          </a:stretch>
        </p:blipFill>
        <p:spPr bwMode="auto">
          <a:xfrm>
            <a:off x="5715000" y="2667000"/>
            <a:ext cx="2057400" cy="760413"/>
          </a:xfrm>
          <a:prstGeom prst="rect">
            <a:avLst/>
          </a:prstGeom>
          <a:noFill/>
          <a:ln w="9525">
            <a:noFill/>
            <a:miter lim="800000"/>
            <a:headEnd/>
            <a:tailEnd/>
          </a:ln>
          <a:effectLst/>
        </p:spPr>
      </p:pic>
      <p:pic>
        <p:nvPicPr>
          <p:cNvPr id="39944" name="Picture 8"/>
          <p:cNvPicPr>
            <a:picLocks noChangeAspect="1" noChangeArrowheads="1"/>
          </p:cNvPicPr>
          <p:nvPr/>
        </p:nvPicPr>
        <p:blipFill>
          <a:blip r:embed="rId6"/>
          <a:srcRect/>
          <a:stretch>
            <a:fillRect/>
          </a:stretch>
        </p:blipFill>
        <p:spPr bwMode="auto">
          <a:xfrm>
            <a:off x="1220788" y="3557588"/>
            <a:ext cx="3046412" cy="3224212"/>
          </a:xfrm>
          <a:prstGeom prst="rect">
            <a:avLst/>
          </a:prstGeom>
          <a:noFill/>
        </p:spPr>
      </p:pic>
      <p:pic>
        <p:nvPicPr>
          <p:cNvPr id="39945" name="Picture 9"/>
          <p:cNvPicPr>
            <a:picLocks noChangeAspect="1" noChangeArrowheads="1"/>
          </p:cNvPicPr>
          <p:nvPr/>
        </p:nvPicPr>
        <p:blipFill>
          <a:blip r:embed="rId7"/>
          <a:srcRect/>
          <a:stretch>
            <a:fillRect/>
          </a:stretch>
        </p:blipFill>
        <p:spPr bwMode="auto">
          <a:xfrm>
            <a:off x="304800" y="1143000"/>
            <a:ext cx="1504950" cy="400050"/>
          </a:xfrm>
          <a:prstGeom prst="rect">
            <a:avLst/>
          </a:prstGeom>
          <a:noFill/>
          <a:ln w="9525">
            <a:noFill/>
            <a:miter lim="800000"/>
            <a:headEnd/>
            <a:tailEnd/>
          </a:ln>
          <a:effectLst/>
        </p:spPr>
      </p:pic>
      <p:pic>
        <p:nvPicPr>
          <p:cNvPr id="39946" name="Picture 10"/>
          <p:cNvPicPr>
            <a:picLocks noChangeAspect="1" noChangeArrowheads="1"/>
          </p:cNvPicPr>
          <p:nvPr/>
        </p:nvPicPr>
        <p:blipFill>
          <a:blip r:embed="rId8"/>
          <a:srcRect/>
          <a:stretch>
            <a:fillRect/>
          </a:stretch>
        </p:blipFill>
        <p:spPr bwMode="auto">
          <a:xfrm>
            <a:off x="152400" y="3048000"/>
            <a:ext cx="1752600" cy="1314450"/>
          </a:xfrm>
          <a:prstGeom prst="rect">
            <a:avLst/>
          </a:prstGeom>
          <a:noFill/>
          <a:ln w="9525">
            <a:noFill/>
            <a:miter lim="800000"/>
            <a:headEnd/>
            <a:tailEnd/>
          </a:ln>
          <a:effectLst/>
        </p:spPr>
      </p:pic>
      <p:pic>
        <p:nvPicPr>
          <p:cNvPr id="39947" name="Picture 11"/>
          <p:cNvPicPr>
            <a:picLocks noChangeAspect="1" noChangeArrowheads="1"/>
          </p:cNvPicPr>
          <p:nvPr/>
        </p:nvPicPr>
        <p:blipFill>
          <a:blip r:embed="rId9"/>
          <a:srcRect/>
          <a:stretch>
            <a:fillRect/>
          </a:stretch>
        </p:blipFill>
        <p:spPr bwMode="auto">
          <a:xfrm>
            <a:off x="5133975" y="0"/>
            <a:ext cx="4010025" cy="21113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8600"/>
            <a:ext cx="8229600" cy="1143000"/>
          </a:xfrm>
        </p:spPr>
        <p:txBody>
          <a:bodyPr/>
          <a:lstStyle/>
          <a:p>
            <a:r>
              <a:rPr lang="en-US"/>
              <a:t>Blog Search</a:t>
            </a:r>
          </a:p>
        </p:txBody>
      </p:sp>
      <p:pic>
        <p:nvPicPr>
          <p:cNvPr id="46084" name="Picture 4"/>
          <p:cNvPicPr>
            <a:picLocks noChangeAspect="1" noChangeArrowheads="1"/>
          </p:cNvPicPr>
          <p:nvPr/>
        </p:nvPicPr>
        <p:blipFill>
          <a:blip r:embed="rId3"/>
          <a:srcRect/>
          <a:stretch>
            <a:fillRect/>
          </a:stretch>
        </p:blipFill>
        <p:spPr bwMode="auto">
          <a:xfrm>
            <a:off x="76200" y="762000"/>
            <a:ext cx="4906963" cy="5943600"/>
          </a:xfrm>
          <a:prstGeom prst="rect">
            <a:avLst/>
          </a:prstGeom>
          <a:noFill/>
          <a:ln w="9525">
            <a:solidFill>
              <a:srgbClr val="339966"/>
            </a:solidFill>
            <a:miter lim="800000"/>
            <a:headEnd/>
            <a:tailEnd/>
          </a:ln>
        </p:spPr>
      </p:pic>
      <p:pic>
        <p:nvPicPr>
          <p:cNvPr id="46085" name="Picture 5"/>
          <p:cNvPicPr>
            <a:picLocks noChangeAspect="1" noChangeArrowheads="1"/>
          </p:cNvPicPr>
          <p:nvPr/>
        </p:nvPicPr>
        <p:blipFill>
          <a:blip r:embed="rId4"/>
          <a:srcRect/>
          <a:stretch>
            <a:fillRect/>
          </a:stretch>
        </p:blipFill>
        <p:spPr bwMode="auto">
          <a:xfrm>
            <a:off x="5105400" y="1371600"/>
            <a:ext cx="3913188" cy="4876800"/>
          </a:xfrm>
          <a:prstGeom prst="rect">
            <a:avLst/>
          </a:prstGeom>
          <a:noFill/>
          <a:ln w="9525">
            <a:solidFill>
              <a:srgbClr val="3366FF"/>
            </a:solid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1143000"/>
          </a:xfrm>
        </p:spPr>
        <p:txBody>
          <a:bodyPr/>
          <a:lstStyle/>
          <a:p>
            <a:r>
              <a:rPr lang="en-US"/>
              <a:t>μ-Blog Search (e.g. Twitter) </a:t>
            </a:r>
          </a:p>
        </p:txBody>
      </p:sp>
      <p:pic>
        <p:nvPicPr>
          <p:cNvPr id="40964" name="Picture 4"/>
          <p:cNvPicPr>
            <a:picLocks noChangeAspect="1" noChangeArrowheads="1"/>
          </p:cNvPicPr>
          <p:nvPr/>
        </p:nvPicPr>
        <p:blipFill>
          <a:blip r:embed="rId3"/>
          <a:srcRect/>
          <a:stretch>
            <a:fillRect/>
          </a:stretch>
        </p:blipFill>
        <p:spPr bwMode="auto">
          <a:xfrm>
            <a:off x="249238" y="2590800"/>
            <a:ext cx="8437562" cy="4090988"/>
          </a:xfrm>
          <a:prstGeom prst="rect">
            <a:avLst/>
          </a:prstGeom>
          <a:noFill/>
        </p:spPr>
      </p:pic>
      <p:pic>
        <p:nvPicPr>
          <p:cNvPr id="40965" name="Picture 5"/>
          <p:cNvPicPr>
            <a:picLocks noChangeAspect="1" noChangeArrowheads="1"/>
          </p:cNvPicPr>
          <p:nvPr/>
        </p:nvPicPr>
        <p:blipFill>
          <a:blip r:embed="rId4"/>
          <a:srcRect/>
          <a:stretch>
            <a:fillRect/>
          </a:stretch>
        </p:blipFill>
        <p:spPr bwMode="auto">
          <a:xfrm>
            <a:off x="304800" y="838200"/>
            <a:ext cx="8358188" cy="17081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What’s Happening / Trending?</a:t>
            </a:r>
          </a:p>
        </p:txBody>
      </p:sp>
      <p:pic>
        <p:nvPicPr>
          <p:cNvPr id="67588" name="Picture 4"/>
          <p:cNvPicPr>
            <a:picLocks noChangeAspect="1" noChangeArrowheads="1"/>
          </p:cNvPicPr>
          <p:nvPr/>
        </p:nvPicPr>
        <p:blipFill>
          <a:blip r:embed="rId3"/>
          <a:srcRect/>
          <a:stretch>
            <a:fillRect/>
          </a:stretch>
        </p:blipFill>
        <p:spPr bwMode="auto">
          <a:xfrm>
            <a:off x="914400" y="1371600"/>
            <a:ext cx="7256463" cy="498157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a:xfrm>
            <a:off x="457200" y="0"/>
            <a:ext cx="8229600" cy="1143000"/>
          </a:xfrm>
        </p:spPr>
        <p:txBody>
          <a:bodyPr/>
          <a:lstStyle/>
          <a:p>
            <a:r>
              <a:rPr lang="en-US"/>
              <a:t>Some IR Tasks</a:t>
            </a:r>
          </a:p>
        </p:txBody>
      </p:sp>
      <p:sp>
        <p:nvSpPr>
          <p:cNvPr id="3" name="Content Placeholder 2"/>
          <p:cNvSpPr>
            <a:spLocks noGrp="1"/>
          </p:cNvSpPr>
          <p:nvPr>
            <p:ph idx="4294967295"/>
          </p:nvPr>
        </p:nvSpPr>
        <p:spPr>
          <a:xfrm>
            <a:off x="76200" y="1143000"/>
            <a:ext cx="8915400" cy="5105400"/>
          </a:xfrm>
        </p:spPr>
        <p:txBody>
          <a:bodyPr>
            <a:normAutofit lnSpcReduction="10000"/>
          </a:bodyPr>
          <a:lstStyle/>
          <a:p>
            <a:pPr>
              <a:spcBef>
                <a:spcPct val="50000"/>
              </a:spcBef>
            </a:pPr>
            <a:r>
              <a:rPr lang="en-US"/>
              <a:t>Ad-hoc search</a:t>
            </a:r>
          </a:p>
          <a:p>
            <a:pPr lvl="1">
              <a:spcBef>
                <a:spcPct val="50000"/>
              </a:spcBef>
            </a:pPr>
            <a:r>
              <a:rPr lang="en-US"/>
              <a:t>Find relevant documents for an arbitrary text query</a:t>
            </a:r>
          </a:p>
          <a:p>
            <a:pPr>
              <a:spcBef>
                <a:spcPct val="50000"/>
              </a:spcBef>
            </a:pPr>
            <a:r>
              <a:rPr lang="en-US"/>
              <a:t>Filtering</a:t>
            </a:r>
          </a:p>
          <a:p>
            <a:pPr lvl="1">
              <a:spcBef>
                <a:spcPct val="50000"/>
              </a:spcBef>
            </a:pPr>
            <a:r>
              <a:rPr lang="en-US"/>
              <a:t>Identify relevant user profiles for a new document</a:t>
            </a:r>
          </a:p>
          <a:p>
            <a:pPr>
              <a:spcBef>
                <a:spcPct val="50000"/>
              </a:spcBef>
            </a:pPr>
            <a:r>
              <a:rPr lang="en-US"/>
              <a:t>Classification</a:t>
            </a:r>
          </a:p>
          <a:p>
            <a:pPr lvl="1">
              <a:spcBef>
                <a:spcPct val="50000"/>
              </a:spcBef>
            </a:pPr>
            <a:r>
              <a:rPr lang="en-US"/>
              <a:t>Identify relevant labels for documents</a:t>
            </a:r>
          </a:p>
          <a:p>
            <a:pPr>
              <a:spcBef>
                <a:spcPct val="50000"/>
              </a:spcBef>
            </a:pPr>
            <a:r>
              <a:rPr lang="en-US"/>
              <a:t>Question answering</a:t>
            </a:r>
          </a:p>
          <a:p>
            <a:pPr lvl="1">
              <a:spcBef>
                <a:spcPct val="50000"/>
              </a:spcBef>
            </a:pPr>
            <a:r>
              <a:rPr lang="en-US"/>
              <a:t>Give a specific answer to a question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76200"/>
            <a:ext cx="8229600" cy="1143000"/>
          </a:xfrm>
        </p:spPr>
        <p:txBody>
          <a:bodyPr/>
          <a:lstStyle/>
          <a:p>
            <a:r>
              <a:rPr lang="en-US"/>
              <a:t>Social Bookmarking/Tagging</a:t>
            </a:r>
          </a:p>
        </p:txBody>
      </p:sp>
      <p:pic>
        <p:nvPicPr>
          <p:cNvPr id="43012" name="Picture 4"/>
          <p:cNvPicPr>
            <a:picLocks noChangeAspect="1" noChangeArrowheads="1"/>
          </p:cNvPicPr>
          <p:nvPr/>
        </p:nvPicPr>
        <p:blipFill>
          <a:blip r:embed="rId3"/>
          <a:srcRect/>
          <a:stretch>
            <a:fillRect/>
          </a:stretch>
        </p:blipFill>
        <p:spPr bwMode="auto">
          <a:xfrm>
            <a:off x="609600" y="1273175"/>
            <a:ext cx="7543800" cy="543242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1143000"/>
          </a:xfrm>
        </p:spPr>
        <p:txBody>
          <a:bodyPr/>
          <a:lstStyle/>
          <a:p>
            <a:r>
              <a:rPr lang="en-US"/>
              <a:t>News Tracking (</a:t>
            </a:r>
            <a:r>
              <a:rPr lang="en-US" i="1"/>
              <a:t>Living Stories</a:t>
            </a:r>
            <a:r>
              <a:rPr lang="en-US"/>
              <a:t>)</a:t>
            </a:r>
          </a:p>
        </p:txBody>
      </p:sp>
      <p:pic>
        <p:nvPicPr>
          <p:cNvPr id="45060" name="Picture 4"/>
          <p:cNvPicPr>
            <a:picLocks noChangeAspect="1" noChangeArrowheads="1"/>
          </p:cNvPicPr>
          <p:nvPr/>
        </p:nvPicPr>
        <p:blipFill>
          <a:blip r:embed="rId3"/>
          <a:srcRect/>
          <a:stretch>
            <a:fillRect/>
          </a:stretch>
        </p:blipFill>
        <p:spPr bwMode="auto">
          <a:xfrm>
            <a:off x="685800" y="990600"/>
            <a:ext cx="7696200" cy="564515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Memetracker</a:t>
            </a:r>
          </a:p>
        </p:txBody>
      </p:sp>
      <p:pic>
        <p:nvPicPr>
          <p:cNvPr id="41988" name="Picture 4"/>
          <p:cNvPicPr>
            <a:picLocks noChangeAspect="1" noChangeArrowheads="1"/>
          </p:cNvPicPr>
          <p:nvPr/>
        </p:nvPicPr>
        <p:blipFill>
          <a:blip r:embed="rId3"/>
          <a:srcRect/>
          <a:stretch>
            <a:fillRect/>
          </a:stretch>
        </p:blipFill>
        <p:spPr bwMode="auto">
          <a:xfrm>
            <a:off x="381000" y="2292350"/>
            <a:ext cx="8382000" cy="395605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1143000"/>
          </a:xfrm>
        </p:spPr>
        <p:txBody>
          <a:bodyPr/>
          <a:lstStyle/>
          <a:p>
            <a:r>
              <a:rPr lang="en-US"/>
              <a:t>“Hyper-local” Search</a:t>
            </a:r>
          </a:p>
        </p:txBody>
      </p:sp>
      <p:pic>
        <p:nvPicPr>
          <p:cNvPr id="44037" name="Picture 5"/>
          <p:cNvPicPr>
            <a:picLocks noChangeAspect="1" noChangeArrowheads="1"/>
          </p:cNvPicPr>
          <p:nvPr/>
        </p:nvPicPr>
        <p:blipFill>
          <a:blip r:embed="rId3"/>
          <a:srcRect/>
          <a:stretch>
            <a:fillRect/>
          </a:stretch>
        </p:blipFill>
        <p:spPr bwMode="auto">
          <a:xfrm>
            <a:off x="609600" y="1106488"/>
            <a:ext cx="7943850" cy="55991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04800" y="-228600"/>
            <a:ext cx="8229600" cy="1143000"/>
          </a:xfrm>
        </p:spPr>
        <p:txBody>
          <a:bodyPr/>
          <a:lstStyle/>
          <a:p>
            <a:r>
              <a:rPr lang="en-US"/>
              <a:t>e-Discovery</a:t>
            </a:r>
          </a:p>
        </p:txBody>
      </p:sp>
      <p:pic>
        <p:nvPicPr>
          <p:cNvPr id="59397" name="Picture 5"/>
          <p:cNvPicPr>
            <a:picLocks noChangeAspect="1" noChangeArrowheads="1"/>
          </p:cNvPicPr>
          <p:nvPr/>
        </p:nvPicPr>
        <p:blipFill>
          <a:blip r:embed="rId3"/>
          <a:srcRect/>
          <a:stretch>
            <a:fillRect/>
          </a:stretch>
        </p:blipFill>
        <p:spPr bwMode="auto">
          <a:xfrm>
            <a:off x="304800" y="771525"/>
            <a:ext cx="5715000" cy="2886075"/>
          </a:xfrm>
          <a:prstGeom prst="rect">
            <a:avLst/>
          </a:prstGeom>
          <a:noFill/>
          <a:ln w="9525">
            <a:noFill/>
            <a:miter lim="800000"/>
            <a:headEnd/>
            <a:tailEnd/>
          </a:ln>
          <a:effectLst/>
        </p:spPr>
      </p:pic>
      <p:pic>
        <p:nvPicPr>
          <p:cNvPr id="59396" name="Picture 4"/>
          <p:cNvPicPr>
            <a:picLocks noChangeAspect="1" noChangeArrowheads="1"/>
          </p:cNvPicPr>
          <p:nvPr/>
        </p:nvPicPr>
        <p:blipFill>
          <a:blip r:embed="rId4"/>
          <a:srcRect/>
          <a:stretch>
            <a:fillRect/>
          </a:stretch>
        </p:blipFill>
        <p:spPr bwMode="auto">
          <a:xfrm>
            <a:off x="5105400" y="4038600"/>
            <a:ext cx="3505200" cy="2578100"/>
          </a:xfrm>
          <a:prstGeom prst="rect">
            <a:avLst/>
          </a:prstGeom>
          <a:noFill/>
          <a:ln w="9525">
            <a:noFill/>
            <a:miter lim="800000"/>
            <a:headEnd/>
            <a:tailEnd/>
          </a:ln>
          <a:effectLst/>
        </p:spPr>
      </p:pic>
      <p:pic>
        <p:nvPicPr>
          <p:cNvPr id="59399" name="Picture 7"/>
          <p:cNvPicPr>
            <a:picLocks noChangeAspect="1" noChangeArrowheads="1"/>
          </p:cNvPicPr>
          <p:nvPr/>
        </p:nvPicPr>
        <p:blipFill>
          <a:blip r:embed="rId5"/>
          <a:srcRect/>
          <a:stretch>
            <a:fillRect/>
          </a:stretch>
        </p:blipFill>
        <p:spPr bwMode="auto">
          <a:xfrm>
            <a:off x="7848600" y="0"/>
            <a:ext cx="1104900" cy="1390650"/>
          </a:xfrm>
          <a:prstGeom prst="rect">
            <a:avLst/>
          </a:prstGeom>
          <a:noFill/>
          <a:ln w="9525">
            <a:noFill/>
            <a:miter lim="800000"/>
            <a:headEnd/>
            <a:tailEnd/>
          </a:ln>
          <a:effectLst/>
        </p:spPr>
      </p:pic>
      <p:pic>
        <p:nvPicPr>
          <p:cNvPr id="59400" name="Picture 8"/>
          <p:cNvPicPr>
            <a:picLocks noChangeAspect="1" noChangeArrowheads="1"/>
          </p:cNvPicPr>
          <p:nvPr/>
        </p:nvPicPr>
        <p:blipFill>
          <a:blip r:embed="rId6"/>
          <a:srcRect/>
          <a:stretch>
            <a:fillRect/>
          </a:stretch>
        </p:blipFill>
        <p:spPr bwMode="auto">
          <a:xfrm>
            <a:off x="76200" y="3738563"/>
            <a:ext cx="3886200" cy="3119437"/>
          </a:xfrm>
          <a:prstGeom prst="rect">
            <a:avLst/>
          </a:prstGeom>
          <a:noFill/>
        </p:spPr>
      </p:pic>
      <p:pic>
        <p:nvPicPr>
          <p:cNvPr id="59401" name="Picture 9"/>
          <p:cNvPicPr>
            <a:picLocks noChangeAspect="1" noChangeArrowheads="1"/>
          </p:cNvPicPr>
          <p:nvPr/>
        </p:nvPicPr>
        <p:blipFill>
          <a:blip r:embed="rId7"/>
          <a:srcRect/>
          <a:stretch>
            <a:fillRect/>
          </a:stretch>
        </p:blipFill>
        <p:spPr bwMode="auto">
          <a:xfrm>
            <a:off x="6248400" y="1477963"/>
            <a:ext cx="2743200" cy="2103437"/>
          </a:xfrm>
          <a:prstGeom prst="rect">
            <a:avLst/>
          </a:prstGeom>
          <a:noFill/>
          <a:ln w="9525">
            <a:noFill/>
            <a:miter lim="800000"/>
            <a:headEnd/>
            <a:tailEnd/>
          </a:ln>
          <a:effectLst/>
        </p:spPr>
      </p:pic>
      <p:pic>
        <p:nvPicPr>
          <p:cNvPr id="59398" name="Picture 6"/>
          <p:cNvPicPr>
            <a:picLocks noChangeAspect="1" noChangeArrowheads="1"/>
          </p:cNvPicPr>
          <p:nvPr/>
        </p:nvPicPr>
        <p:blipFill>
          <a:blip r:embed="rId8"/>
          <a:srcRect/>
          <a:stretch>
            <a:fillRect/>
          </a:stretch>
        </p:blipFill>
        <p:spPr bwMode="auto">
          <a:xfrm>
            <a:off x="6324600" y="228600"/>
            <a:ext cx="1123950" cy="104775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152400"/>
            <a:ext cx="8229600" cy="1143000"/>
          </a:xfrm>
        </p:spPr>
        <p:txBody>
          <a:bodyPr/>
          <a:lstStyle/>
          <a:p>
            <a:r>
              <a:rPr lang="en-US"/>
              <a:t>Collaborative Search</a:t>
            </a:r>
          </a:p>
        </p:txBody>
      </p:sp>
      <p:pic>
        <p:nvPicPr>
          <p:cNvPr id="55301" name="Picture 5"/>
          <p:cNvPicPr>
            <a:picLocks noChangeAspect="1" noChangeArrowheads="1"/>
          </p:cNvPicPr>
          <p:nvPr/>
        </p:nvPicPr>
        <p:blipFill>
          <a:blip r:embed="rId3"/>
          <a:srcRect/>
          <a:stretch>
            <a:fillRect/>
          </a:stretch>
        </p:blipFill>
        <p:spPr bwMode="auto">
          <a:xfrm>
            <a:off x="1143000" y="3309938"/>
            <a:ext cx="7848600" cy="3471862"/>
          </a:xfrm>
          <a:prstGeom prst="rect">
            <a:avLst/>
          </a:prstGeom>
          <a:noFill/>
        </p:spPr>
      </p:pic>
      <p:pic>
        <p:nvPicPr>
          <p:cNvPr id="55300" name="Picture 4"/>
          <p:cNvPicPr>
            <a:picLocks noChangeAspect="1" noChangeArrowheads="1"/>
          </p:cNvPicPr>
          <p:nvPr/>
        </p:nvPicPr>
        <p:blipFill>
          <a:blip r:embed="rId4"/>
          <a:srcRect/>
          <a:stretch>
            <a:fillRect/>
          </a:stretch>
        </p:blipFill>
        <p:spPr bwMode="auto">
          <a:xfrm>
            <a:off x="228600" y="838200"/>
            <a:ext cx="2905125" cy="239395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Book Search</a:t>
            </a:r>
          </a:p>
        </p:txBody>
      </p:sp>
      <p:sp>
        <p:nvSpPr>
          <p:cNvPr id="109571" name="Rectangle 3"/>
          <p:cNvSpPr>
            <a:spLocks noGrp="1" noChangeArrowheads="1"/>
          </p:cNvSpPr>
          <p:nvPr>
            <p:ph type="body" idx="1"/>
          </p:nvPr>
        </p:nvSpPr>
        <p:spPr>
          <a:xfrm>
            <a:off x="152400" y="1600200"/>
            <a:ext cx="8839200" cy="4525963"/>
          </a:xfrm>
        </p:spPr>
        <p:txBody>
          <a:bodyPr/>
          <a:lstStyle/>
          <a:p>
            <a:r>
              <a:rPr lang="en-US"/>
              <a:t>Find books or more focused results</a:t>
            </a:r>
          </a:p>
          <a:p>
            <a:r>
              <a:rPr lang="en-US"/>
              <a:t>Detect / generate / link table of contents</a:t>
            </a:r>
          </a:p>
          <a:p>
            <a:r>
              <a:rPr lang="en-US"/>
              <a:t>Classification: detect genre (e.g. for browsing)</a:t>
            </a:r>
          </a:p>
          <a:p>
            <a:r>
              <a:rPr lang="en-US"/>
              <a:t>Detect related books, revised editions</a:t>
            </a:r>
          </a:p>
          <a:p>
            <a:r>
              <a:rPr lang="en-US"/>
              <a:t>Challenges</a:t>
            </a:r>
          </a:p>
          <a:p>
            <a:pPr lvl="1"/>
            <a:r>
              <a:rPr lang="en-US"/>
              <a:t>Variable scan quality, OCR accuracy</a:t>
            </a:r>
          </a:p>
          <a:p>
            <a:pPr lvl="1"/>
            <a:r>
              <a:rPr lang="en-US"/>
              <a:t>Copyright</a:t>
            </a:r>
          </a:p>
          <a:p>
            <a:pPr lvl="1"/>
            <a:r>
              <a:rPr lang="en-US"/>
              <a:t>Monetary model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The Information’s Out There</a:t>
            </a:r>
          </a:p>
        </p:txBody>
      </p:sp>
      <p:pic>
        <p:nvPicPr>
          <p:cNvPr id="66564" name="Picture 4"/>
          <p:cNvPicPr>
            <a:picLocks noChangeAspect="1" noChangeArrowheads="1"/>
          </p:cNvPicPr>
          <p:nvPr/>
        </p:nvPicPr>
        <p:blipFill>
          <a:blip r:embed="rId3"/>
          <a:srcRect/>
          <a:stretch>
            <a:fillRect/>
          </a:stretch>
        </p:blipFill>
        <p:spPr bwMode="auto">
          <a:xfrm>
            <a:off x="228600" y="1371600"/>
            <a:ext cx="6610350" cy="489108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 y="0"/>
            <a:ext cx="5029200" cy="914400"/>
          </a:xfrm>
        </p:spPr>
        <p:txBody>
          <a:bodyPr/>
          <a:lstStyle/>
          <a:p>
            <a:r>
              <a:rPr lang="en-US"/>
              <a:t>Crowdsourcing</a:t>
            </a:r>
          </a:p>
        </p:txBody>
      </p:sp>
      <p:pic>
        <p:nvPicPr>
          <p:cNvPr id="62468" name="Picture 4"/>
          <p:cNvPicPr>
            <a:picLocks noChangeAspect="1" noChangeArrowheads="1"/>
          </p:cNvPicPr>
          <p:nvPr/>
        </p:nvPicPr>
        <p:blipFill>
          <a:blip r:embed="rId3"/>
          <a:srcRect/>
          <a:stretch>
            <a:fillRect/>
          </a:stretch>
        </p:blipFill>
        <p:spPr bwMode="auto">
          <a:xfrm>
            <a:off x="228600" y="2971800"/>
            <a:ext cx="5791200" cy="3756025"/>
          </a:xfrm>
          <a:prstGeom prst="rect">
            <a:avLst/>
          </a:prstGeom>
          <a:noFill/>
        </p:spPr>
      </p:pic>
      <p:pic>
        <p:nvPicPr>
          <p:cNvPr id="62469" name="Picture 5"/>
          <p:cNvPicPr>
            <a:picLocks noChangeAspect="1" noChangeArrowheads="1"/>
          </p:cNvPicPr>
          <p:nvPr/>
        </p:nvPicPr>
        <p:blipFill>
          <a:blip r:embed="rId4"/>
          <a:srcRect/>
          <a:stretch>
            <a:fillRect/>
          </a:stretch>
        </p:blipFill>
        <p:spPr bwMode="auto">
          <a:xfrm>
            <a:off x="6630988" y="2743200"/>
            <a:ext cx="2341562" cy="3886200"/>
          </a:xfrm>
          <a:prstGeom prst="rect">
            <a:avLst/>
          </a:prstGeom>
          <a:noFill/>
        </p:spPr>
      </p:pic>
      <p:pic>
        <p:nvPicPr>
          <p:cNvPr id="62471" name="Picture 7"/>
          <p:cNvPicPr>
            <a:picLocks noChangeAspect="1" noChangeArrowheads="1"/>
          </p:cNvPicPr>
          <p:nvPr/>
        </p:nvPicPr>
        <p:blipFill>
          <a:blip r:embed="rId5"/>
          <a:srcRect/>
          <a:stretch>
            <a:fillRect/>
          </a:stretch>
        </p:blipFill>
        <p:spPr bwMode="auto">
          <a:xfrm>
            <a:off x="304800" y="1447800"/>
            <a:ext cx="4467225" cy="923925"/>
          </a:xfrm>
          <a:prstGeom prst="rect">
            <a:avLst/>
          </a:prstGeom>
          <a:noFill/>
        </p:spPr>
      </p:pic>
      <p:pic>
        <p:nvPicPr>
          <p:cNvPr id="62472" name="Picture 8"/>
          <p:cNvPicPr>
            <a:picLocks noChangeAspect="1" noChangeArrowheads="1"/>
          </p:cNvPicPr>
          <p:nvPr/>
        </p:nvPicPr>
        <p:blipFill>
          <a:blip r:embed="rId6"/>
          <a:srcRect/>
          <a:stretch>
            <a:fillRect/>
          </a:stretch>
        </p:blipFill>
        <p:spPr bwMode="auto">
          <a:xfrm>
            <a:off x="5257800" y="95250"/>
            <a:ext cx="3800475" cy="259873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Mechanical Turk</a:t>
            </a:r>
          </a:p>
        </p:txBody>
      </p:sp>
      <p:pic>
        <p:nvPicPr>
          <p:cNvPr id="61444" name="Picture 4"/>
          <p:cNvPicPr>
            <a:picLocks noChangeAspect="1" noChangeArrowheads="1"/>
          </p:cNvPicPr>
          <p:nvPr/>
        </p:nvPicPr>
        <p:blipFill>
          <a:blip r:embed="rId3"/>
          <a:srcRect/>
          <a:stretch>
            <a:fillRect/>
          </a:stretch>
        </p:blipFill>
        <p:spPr bwMode="auto">
          <a:xfrm>
            <a:off x="533400" y="1447800"/>
            <a:ext cx="2428875" cy="390525"/>
          </a:xfrm>
          <a:prstGeom prst="rect">
            <a:avLst/>
          </a:prstGeom>
          <a:noFill/>
          <a:ln w="9525">
            <a:noFill/>
            <a:miter lim="800000"/>
            <a:headEnd/>
            <a:tailEnd/>
          </a:ln>
          <a:effectLst/>
        </p:spPr>
      </p:pic>
      <p:pic>
        <p:nvPicPr>
          <p:cNvPr id="61445" name="Picture 5"/>
          <p:cNvPicPr>
            <a:picLocks noChangeAspect="1" noChangeArrowheads="1"/>
          </p:cNvPicPr>
          <p:nvPr/>
        </p:nvPicPr>
        <p:blipFill>
          <a:blip r:embed="rId4"/>
          <a:srcRect/>
          <a:stretch>
            <a:fillRect/>
          </a:stretch>
        </p:blipFill>
        <p:spPr bwMode="auto">
          <a:xfrm>
            <a:off x="381000" y="2743200"/>
            <a:ext cx="8399463" cy="3876675"/>
          </a:xfrm>
          <a:prstGeom prst="rect">
            <a:avLst/>
          </a:prstGeom>
          <a:noFill/>
        </p:spPr>
      </p:pic>
      <p:pic>
        <p:nvPicPr>
          <p:cNvPr id="61446" name="Picture 6"/>
          <p:cNvPicPr>
            <a:picLocks noChangeAspect="1" noChangeArrowheads="1"/>
          </p:cNvPicPr>
          <p:nvPr/>
        </p:nvPicPr>
        <p:blipFill>
          <a:blip r:embed="rId5"/>
          <a:srcRect/>
          <a:stretch>
            <a:fillRect/>
          </a:stretch>
        </p:blipFill>
        <p:spPr bwMode="auto">
          <a:xfrm>
            <a:off x="3276600" y="1371600"/>
            <a:ext cx="1895475" cy="6858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381000"/>
            <a:ext cx="8229600" cy="1143000"/>
          </a:xfrm>
        </p:spPr>
        <p:txBody>
          <a:bodyPr/>
          <a:lstStyle/>
          <a:p>
            <a:r>
              <a:rPr lang="en-US"/>
              <a:t>Beginnings</a:t>
            </a:r>
          </a:p>
        </p:txBody>
      </p:sp>
      <p:sp>
        <p:nvSpPr>
          <p:cNvPr id="23555" name="Rectangle 3"/>
          <p:cNvSpPr>
            <a:spLocks noGrp="1" noChangeArrowheads="1"/>
          </p:cNvSpPr>
          <p:nvPr>
            <p:ph type="body" idx="1"/>
          </p:nvPr>
        </p:nvSpPr>
        <p:spPr>
          <a:xfrm>
            <a:off x="0" y="2057400"/>
            <a:ext cx="9144000" cy="5029200"/>
          </a:xfrm>
        </p:spPr>
        <p:txBody>
          <a:bodyPr/>
          <a:lstStyle/>
          <a:p>
            <a:pPr>
              <a:lnSpc>
                <a:spcPct val="80000"/>
              </a:lnSpc>
            </a:pPr>
            <a:r>
              <a:rPr lang="en-US" sz="2100" b="1"/>
              <a:t>Vannevar Bush</a:t>
            </a:r>
            <a:r>
              <a:rPr lang="en-US" sz="2100"/>
              <a:t> (1890 – 1974). </a:t>
            </a:r>
            <a:r>
              <a:rPr lang="en-US" sz="2100" b="1"/>
              <a:t>1945</a:t>
            </a:r>
            <a:r>
              <a:rPr lang="en-US" sz="2100"/>
              <a:t>:  “</a:t>
            </a:r>
            <a:r>
              <a:rPr lang="en-US" sz="2100" i="1"/>
              <a:t>Consider a future device for individual use, which is a sort of mechanized private file and library. It needs a name, and, to coin one at random, "memex" will do. </a:t>
            </a:r>
            <a:r>
              <a:rPr lang="en-US" sz="2100" b="1" i="1"/>
              <a:t>A memex is a device in which an individual stores all his books, records, and communications, and which is mechanized so that it may be consulted with exceeding speed and flexibility</a:t>
            </a:r>
            <a:r>
              <a:rPr lang="en-US" sz="2100" i="1"/>
              <a:t>. … Books of all sorts, pictures, current periodicals, newspapers… Business correspondence… longhand notes, photographs, memoranda, all sorts of things… There is, of course, provision for consultation of the record by the usual scheme of indexing. If the user wishes to consult a certain book, he taps its code on the keyboard, and the title page of the book promptly appears…”</a:t>
            </a:r>
          </a:p>
          <a:p>
            <a:pPr>
              <a:lnSpc>
                <a:spcPct val="80000"/>
              </a:lnSpc>
            </a:pPr>
            <a:endParaRPr lang="en-US" sz="2100" i="1"/>
          </a:p>
          <a:p>
            <a:pPr>
              <a:lnSpc>
                <a:spcPct val="80000"/>
              </a:lnSpc>
            </a:pPr>
            <a:r>
              <a:rPr lang="en-US" sz="2100" b="1"/>
              <a:t>Calvin N. Mooers</a:t>
            </a:r>
            <a:r>
              <a:rPr lang="en-US" sz="2100"/>
              <a:t> (1919–1994). </a:t>
            </a:r>
            <a:r>
              <a:rPr lang="en-US" sz="2100" b="1"/>
              <a:t>1951</a:t>
            </a:r>
            <a:r>
              <a:rPr lang="en-US" sz="2100"/>
              <a:t>: IR “</a:t>
            </a:r>
            <a:r>
              <a:rPr lang="en-US" sz="2100" i="1"/>
              <a:t>embraces the intellectual aspects of the description of information and its specification for search, and also whatever systems, technique, or machines that are employed to carry out the operation</a:t>
            </a:r>
            <a:r>
              <a:rPr lang="en-US" sz="2100"/>
              <a:t>”</a:t>
            </a:r>
          </a:p>
        </p:txBody>
      </p:sp>
      <p:pic>
        <p:nvPicPr>
          <p:cNvPr id="23557" name="Picture 5"/>
          <p:cNvPicPr>
            <a:picLocks noChangeAspect="1" noChangeArrowheads="1"/>
          </p:cNvPicPr>
          <p:nvPr/>
        </p:nvPicPr>
        <p:blipFill>
          <a:blip r:embed="rId3"/>
          <a:srcRect/>
          <a:stretch>
            <a:fillRect/>
          </a:stretch>
        </p:blipFill>
        <p:spPr bwMode="auto">
          <a:xfrm>
            <a:off x="6858000" y="228600"/>
            <a:ext cx="1447800" cy="1433513"/>
          </a:xfrm>
          <a:prstGeom prst="rect">
            <a:avLst/>
          </a:prstGeom>
          <a:noFill/>
          <a:ln w="9525">
            <a:noFill/>
            <a:miter lim="800000"/>
            <a:headEnd/>
            <a:tailEnd/>
          </a:ln>
          <a:effectLst/>
        </p:spPr>
      </p:pic>
      <p:pic>
        <p:nvPicPr>
          <p:cNvPr id="23558" name="Picture 6"/>
          <p:cNvPicPr>
            <a:picLocks noChangeAspect="1" noChangeArrowheads="1"/>
          </p:cNvPicPr>
          <p:nvPr/>
        </p:nvPicPr>
        <p:blipFill>
          <a:blip r:embed="rId4" cstate="print"/>
          <a:srcRect/>
          <a:stretch>
            <a:fillRect/>
          </a:stretch>
        </p:blipFill>
        <p:spPr bwMode="auto">
          <a:xfrm>
            <a:off x="457200" y="228600"/>
            <a:ext cx="1905000" cy="1497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152400" y="274638"/>
            <a:ext cx="8839200" cy="1143000"/>
          </a:xfrm>
        </p:spPr>
        <p:txBody>
          <a:bodyPr/>
          <a:lstStyle/>
          <a:p>
            <a:r>
              <a:rPr lang="en-US" sz="3600" b="1"/>
              <a:t>Big Tent Challenges and Opportunities</a:t>
            </a:r>
          </a:p>
        </p:txBody>
      </p:sp>
      <p:pic>
        <p:nvPicPr>
          <p:cNvPr id="261123" name="Picture 3"/>
          <p:cNvPicPr>
            <a:picLocks noChangeAspect="1" noChangeArrowheads="1"/>
          </p:cNvPicPr>
          <p:nvPr/>
        </p:nvPicPr>
        <p:blipFill>
          <a:blip r:embed="rId3"/>
          <a:srcRect/>
          <a:stretch>
            <a:fillRect/>
          </a:stretch>
        </p:blipFill>
        <p:spPr bwMode="auto">
          <a:xfrm>
            <a:off x="457200" y="1436688"/>
            <a:ext cx="8229600" cy="4430712"/>
          </a:xfrm>
          <a:prstGeom prst="rect">
            <a:avLst/>
          </a:prstGeom>
          <a:noFill/>
          <a:ln w="9525">
            <a:noFill/>
            <a:miter lim="800000"/>
            <a:headEnd/>
            <a:tailEnd/>
          </a:ln>
          <a:effectLst/>
        </p:spPr>
      </p:pic>
      <p:pic>
        <p:nvPicPr>
          <p:cNvPr id="261124" name="Picture 4"/>
          <p:cNvPicPr>
            <a:picLocks noChangeAspect="1" noChangeArrowheads="1"/>
          </p:cNvPicPr>
          <p:nvPr/>
        </p:nvPicPr>
        <p:blipFill>
          <a:blip r:embed="rId4" cstate="print"/>
          <a:srcRect/>
          <a:stretch>
            <a:fillRect/>
          </a:stretch>
        </p:blipFill>
        <p:spPr bwMode="auto">
          <a:xfrm>
            <a:off x="3852863" y="4267200"/>
            <a:ext cx="169862" cy="228600"/>
          </a:xfrm>
          <a:prstGeom prst="rect">
            <a:avLst/>
          </a:prstGeom>
          <a:noFill/>
        </p:spPr>
      </p:pic>
      <p:sp>
        <p:nvSpPr>
          <p:cNvPr id="261125" name="Line 5"/>
          <p:cNvSpPr>
            <a:spLocks noChangeShapeType="1"/>
          </p:cNvSpPr>
          <p:nvPr/>
        </p:nvSpPr>
        <p:spPr bwMode="auto">
          <a:xfrm flipV="1">
            <a:off x="2057400" y="4648200"/>
            <a:ext cx="1828800" cy="1524000"/>
          </a:xfrm>
          <a:prstGeom prst="line">
            <a:avLst/>
          </a:prstGeom>
          <a:noFill/>
          <a:ln w="38100">
            <a:solidFill>
              <a:srgbClr val="FF0000"/>
            </a:solidFill>
            <a:round/>
            <a:headEnd/>
            <a:tailEnd type="triangle" w="lg" len="lg"/>
          </a:ln>
          <a:effectLst/>
        </p:spPr>
        <p:txBody>
          <a:bodyPr/>
          <a:lstStyle/>
          <a:p>
            <a:endParaRPr lang="en-US"/>
          </a:p>
        </p:txBody>
      </p:sp>
      <p:sp>
        <p:nvSpPr>
          <p:cNvPr id="261126" name="Text Box 6"/>
          <p:cNvSpPr txBox="1">
            <a:spLocks noChangeArrowheads="1"/>
          </p:cNvSpPr>
          <p:nvPr/>
        </p:nvSpPr>
        <p:spPr bwMode="auto">
          <a:xfrm>
            <a:off x="1219200" y="6172200"/>
            <a:ext cx="1981200" cy="366713"/>
          </a:xfrm>
          <a:prstGeom prst="rect">
            <a:avLst/>
          </a:prstGeom>
          <a:noFill/>
          <a:ln w="9525">
            <a:noFill/>
            <a:miter lim="800000"/>
            <a:headEnd/>
            <a:tailEnd/>
          </a:ln>
          <a:effectLst/>
        </p:spPr>
        <p:txBody>
          <a:bodyPr>
            <a:spAutoFit/>
          </a:bodyPr>
          <a:lstStyle/>
          <a:p>
            <a:pPr>
              <a:spcBef>
                <a:spcPct val="50000"/>
              </a:spcBef>
            </a:pPr>
            <a:r>
              <a:rPr lang="en-US"/>
              <a:t>Your guide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sz="4000" b="1"/>
              <a:t>Usability Lab and Faculty</a:t>
            </a:r>
          </a:p>
        </p:txBody>
      </p:sp>
      <p:pic>
        <p:nvPicPr>
          <p:cNvPr id="263171" name="Picture 3"/>
          <p:cNvPicPr>
            <a:picLocks noChangeAspect="1" noChangeArrowheads="1"/>
          </p:cNvPicPr>
          <p:nvPr/>
        </p:nvPicPr>
        <p:blipFill>
          <a:blip r:embed="rId3"/>
          <a:srcRect/>
          <a:stretch>
            <a:fillRect/>
          </a:stretch>
        </p:blipFill>
        <p:spPr bwMode="auto">
          <a:xfrm>
            <a:off x="4038600" y="1981200"/>
            <a:ext cx="4800600" cy="3621088"/>
          </a:xfrm>
          <a:prstGeom prst="rect">
            <a:avLst/>
          </a:prstGeom>
          <a:noFill/>
          <a:ln w="9525">
            <a:noFill/>
            <a:miter lim="800000"/>
            <a:headEnd/>
            <a:tailEnd/>
          </a:ln>
          <a:effectLst/>
        </p:spPr>
      </p:pic>
      <p:pic>
        <p:nvPicPr>
          <p:cNvPr id="263172" name="Picture 4"/>
          <p:cNvPicPr>
            <a:picLocks noChangeAspect="1" noChangeArrowheads="1"/>
          </p:cNvPicPr>
          <p:nvPr/>
        </p:nvPicPr>
        <p:blipFill>
          <a:blip r:embed="rId4"/>
          <a:srcRect/>
          <a:stretch>
            <a:fillRect/>
          </a:stretch>
        </p:blipFill>
        <p:spPr bwMode="auto">
          <a:xfrm>
            <a:off x="381000" y="1533525"/>
            <a:ext cx="2816225" cy="3705225"/>
          </a:xfrm>
          <a:prstGeom prst="rect">
            <a:avLst/>
          </a:prstGeom>
          <a:noFill/>
        </p:spPr>
      </p:pic>
      <p:pic>
        <p:nvPicPr>
          <p:cNvPr id="263173" name="Picture 5"/>
          <p:cNvPicPr>
            <a:picLocks noChangeAspect="1" noChangeArrowheads="1"/>
          </p:cNvPicPr>
          <p:nvPr/>
        </p:nvPicPr>
        <p:blipFill>
          <a:blip r:embed="rId5"/>
          <a:srcRect/>
          <a:stretch>
            <a:fillRect/>
          </a:stretch>
        </p:blipFill>
        <p:spPr bwMode="auto">
          <a:xfrm>
            <a:off x="457200" y="5419725"/>
            <a:ext cx="2743200" cy="75247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152400"/>
            <a:ext cx="8229600" cy="1143000"/>
          </a:xfrm>
        </p:spPr>
        <p:txBody>
          <a:bodyPr/>
          <a:lstStyle/>
          <a:p>
            <a:r>
              <a:rPr lang="en-US" sz="4000"/>
              <a:t>Human-Computer Interaction (HCI)</a:t>
            </a:r>
          </a:p>
        </p:txBody>
      </p:sp>
      <p:pic>
        <p:nvPicPr>
          <p:cNvPr id="264195" name="Picture 3"/>
          <p:cNvPicPr>
            <a:picLocks noChangeAspect="1" noChangeArrowheads="1"/>
          </p:cNvPicPr>
          <p:nvPr/>
        </p:nvPicPr>
        <p:blipFill>
          <a:blip r:embed="rId3"/>
          <a:srcRect/>
          <a:stretch>
            <a:fillRect/>
          </a:stretch>
        </p:blipFill>
        <p:spPr bwMode="auto">
          <a:xfrm>
            <a:off x="533400" y="4627563"/>
            <a:ext cx="2667000" cy="2051050"/>
          </a:xfrm>
          <a:prstGeom prst="rect">
            <a:avLst/>
          </a:prstGeom>
          <a:noFill/>
          <a:ln w="9525">
            <a:noFill/>
            <a:miter lim="800000"/>
            <a:headEnd/>
            <a:tailEnd/>
          </a:ln>
          <a:effectLst/>
        </p:spPr>
      </p:pic>
      <p:pic>
        <p:nvPicPr>
          <p:cNvPr id="264196" name="Picture 4"/>
          <p:cNvPicPr>
            <a:picLocks noChangeAspect="1" noChangeArrowheads="1"/>
          </p:cNvPicPr>
          <p:nvPr/>
        </p:nvPicPr>
        <p:blipFill>
          <a:blip r:embed="rId4"/>
          <a:srcRect/>
          <a:stretch>
            <a:fillRect/>
          </a:stretch>
        </p:blipFill>
        <p:spPr bwMode="auto">
          <a:xfrm>
            <a:off x="533400" y="2346325"/>
            <a:ext cx="2667000" cy="2133600"/>
          </a:xfrm>
          <a:prstGeom prst="rect">
            <a:avLst/>
          </a:prstGeom>
          <a:noFill/>
          <a:ln w="9525">
            <a:noFill/>
            <a:miter lim="800000"/>
            <a:headEnd/>
            <a:tailEnd/>
          </a:ln>
          <a:effectLst/>
        </p:spPr>
      </p:pic>
      <p:pic>
        <p:nvPicPr>
          <p:cNvPr id="264197" name="Picture 5"/>
          <p:cNvPicPr>
            <a:picLocks noChangeAspect="1" noChangeArrowheads="1"/>
          </p:cNvPicPr>
          <p:nvPr/>
        </p:nvPicPr>
        <p:blipFill>
          <a:blip r:embed="rId5"/>
          <a:srcRect/>
          <a:stretch>
            <a:fillRect/>
          </a:stretch>
        </p:blipFill>
        <p:spPr bwMode="auto">
          <a:xfrm>
            <a:off x="6153150" y="2895600"/>
            <a:ext cx="2800350" cy="3733800"/>
          </a:xfrm>
          <a:prstGeom prst="rect">
            <a:avLst/>
          </a:prstGeom>
          <a:noFill/>
        </p:spPr>
      </p:pic>
      <p:pic>
        <p:nvPicPr>
          <p:cNvPr id="264198" name="Picture 6"/>
          <p:cNvPicPr>
            <a:picLocks noChangeAspect="1" noChangeArrowheads="1"/>
          </p:cNvPicPr>
          <p:nvPr/>
        </p:nvPicPr>
        <p:blipFill>
          <a:blip r:embed="rId6"/>
          <a:srcRect/>
          <a:stretch>
            <a:fillRect/>
          </a:stretch>
        </p:blipFill>
        <p:spPr bwMode="auto">
          <a:xfrm>
            <a:off x="3352800" y="4648200"/>
            <a:ext cx="2590800" cy="1943100"/>
          </a:xfrm>
          <a:prstGeom prst="rect">
            <a:avLst/>
          </a:prstGeom>
          <a:noFill/>
        </p:spPr>
      </p:pic>
      <p:sp>
        <p:nvSpPr>
          <p:cNvPr id="264199" name="Text Box 7"/>
          <p:cNvSpPr txBox="1">
            <a:spLocks noChangeArrowheads="1"/>
          </p:cNvSpPr>
          <p:nvPr/>
        </p:nvSpPr>
        <p:spPr bwMode="auto">
          <a:xfrm>
            <a:off x="3581400" y="3657600"/>
            <a:ext cx="2209800" cy="366713"/>
          </a:xfrm>
          <a:prstGeom prst="rect">
            <a:avLst/>
          </a:prstGeom>
          <a:noFill/>
          <a:ln w="9525">
            <a:noFill/>
            <a:miter lim="800000"/>
            <a:headEnd/>
            <a:tailEnd/>
          </a:ln>
          <a:effectLst/>
        </p:spPr>
        <p:txBody>
          <a:bodyPr>
            <a:spAutoFit/>
          </a:bodyPr>
          <a:lstStyle/>
          <a:p>
            <a:pPr>
              <a:spcBef>
                <a:spcPct val="50000"/>
              </a:spcBef>
            </a:pPr>
            <a:r>
              <a:rPr lang="en-US"/>
              <a:t>3 Multi-touch kiosks</a:t>
            </a:r>
          </a:p>
        </p:txBody>
      </p:sp>
      <p:pic>
        <p:nvPicPr>
          <p:cNvPr id="264200" name="Picture 8"/>
          <p:cNvPicPr>
            <a:picLocks noChangeAspect="1" noChangeArrowheads="1"/>
          </p:cNvPicPr>
          <p:nvPr/>
        </p:nvPicPr>
        <p:blipFill>
          <a:blip r:embed="rId7"/>
          <a:srcRect/>
          <a:stretch>
            <a:fillRect/>
          </a:stretch>
        </p:blipFill>
        <p:spPr bwMode="auto">
          <a:xfrm>
            <a:off x="3352800" y="762000"/>
            <a:ext cx="3743325" cy="19716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t>HCI</a:t>
            </a:r>
          </a:p>
        </p:txBody>
      </p:sp>
      <p:pic>
        <p:nvPicPr>
          <p:cNvPr id="279558" name="Picture 6"/>
          <p:cNvPicPr>
            <a:picLocks noChangeAspect="1" noChangeArrowheads="1"/>
          </p:cNvPicPr>
          <p:nvPr/>
        </p:nvPicPr>
        <p:blipFill>
          <a:blip r:embed="rId3"/>
          <a:srcRect/>
          <a:stretch>
            <a:fillRect/>
          </a:stretch>
        </p:blipFill>
        <p:spPr bwMode="auto">
          <a:xfrm>
            <a:off x="533400" y="1371600"/>
            <a:ext cx="3219450" cy="2152650"/>
          </a:xfrm>
          <a:prstGeom prst="rect">
            <a:avLst/>
          </a:prstGeom>
          <a:noFill/>
        </p:spPr>
      </p:pic>
      <p:sp>
        <p:nvSpPr>
          <p:cNvPr id="279559" name="Text Box 7"/>
          <p:cNvSpPr txBox="1">
            <a:spLocks noChangeArrowheads="1"/>
          </p:cNvSpPr>
          <p:nvPr/>
        </p:nvSpPr>
        <p:spPr bwMode="auto">
          <a:xfrm>
            <a:off x="2209800" y="2743200"/>
            <a:ext cx="5029200" cy="641350"/>
          </a:xfrm>
          <a:prstGeom prst="rect">
            <a:avLst/>
          </a:prstGeom>
          <a:noFill/>
          <a:ln w="9525">
            <a:noFill/>
            <a:miter lim="800000"/>
            <a:headEnd/>
            <a:tailEnd/>
          </a:ln>
          <a:effectLst/>
        </p:spPr>
        <p:txBody>
          <a:bodyPr>
            <a:spAutoFit/>
          </a:bodyPr>
          <a:lstStyle/>
          <a:p>
            <a:pPr>
              <a:spcBef>
                <a:spcPct val="50000"/>
              </a:spcBef>
            </a:pPr>
            <a:r>
              <a:rPr lang="en-US" b="1"/>
              <a:t>Focus</a:t>
            </a:r>
            <a:r>
              <a:rPr lang="en-US"/>
              <a:t>: designing software interfaces to support students and scholars in their tasks. </a:t>
            </a:r>
          </a:p>
        </p:txBody>
      </p:sp>
      <p:pic>
        <p:nvPicPr>
          <p:cNvPr id="279560" name="Picture 8"/>
          <p:cNvPicPr>
            <a:picLocks noChangeAspect="1" noChangeArrowheads="1"/>
          </p:cNvPicPr>
          <p:nvPr/>
        </p:nvPicPr>
        <p:blipFill>
          <a:blip r:embed="rId4"/>
          <a:srcRect/>
          <a:stretch>
            <a:fillRect/>
          </a:stretch>
        </p:blipFill>
        <p:spPr bwMode="auto">
          <a:xfrm>
            <a:off x="1066800" y="3962400"/>
            <a:ext cx="2514600" cy="1833563"/>
          </a:xfrm>
          <a:prstGeom prst="rect">
            <a:avLst/>
          </a:prstGeom>
          <a:noFill/>
        </p:spPr>
      </p:pic>
      <p:pic>
        <p:nvPicPr>
          <p:cNvPr id="279561" name="Picture 9"/>
          <p:cNvPicPr>
            <a:picLocks noChangeAspect="1" noChangeArrowheads="1"/>
          </p:cNvPicPr>
          <p:nvPr/>
        </p:nvPicPr>
        <p:blipFill>
          <a:blip r:embed="rId5"/>
          <a:srcRect/>
          <a:stretch>
            <a:fillRect/>
          </a:stretch>
        </p:blipFill>
        <p:spPr bwMode="auto">
          <a:xfrm>
            <a:off x="4724400" y="3505200"/>
            <a:ext cx="2286000" cy="28194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914400" y="152400"/>
            <a:ext cx="8229600" cy="1143000"/>
          </a:xfrm>
        </p:spPr>
        <p:txBody>
          <a:bodyPr/>
          <a:lstStyle/>
          <a:p>
            <a:r>
              <a:rPr lang="en-US" sz="4000" b="1" dirty="0"/>
              <a:t>Cognitive </a:t>
            </a:r>
            <a:r>
              <a:rPr lang="en-US" sz="4000" b="1" dirty="0" smtClean="0"/>
              <a:t>&amp; Health IR</a:t>
            </a:r>
            <a:endParaRPr lang="en-US" sz="4000" b="1" dirty="0"/>
          </a:p>
        </p:txBody>
      </p:sp>
      <p:sp>
        <p:nvSpPr>
          <p:cNvPr id="266243" name="Rectangle 3"/>
          <p:cNvSpPr>
            <a:spLocks noGrp="1" noChangeArrowheads="1"/>
          </p:cNvSpPr>
          <p:nvPr>
            <p:ph type="body" idx="1"/>
          </p:nvPr>
        </p:nvSpPr>
        <p:spPr>
          <a:xfrm>
            <a:off x="533400" y="2743200"/>
            <a:ext cx="8229600" cy="4525963"/>
          </a:xfrm>
        </p:spPr>
        <p:txBody>
          <a:bodyPr/>
          <a:lstStyle/>
          <a:p>
            <a:pPr>
              <a:buFontTx/>
              <a:buNone/>
            </a:pPr>
            <a:r>
              <a:rPr lang="en-US"/>
              <a:t>Research interests in main two areas: </a:t>
            </a:r>
          </a:p>
          <a:p>
            <a:r>
              <a:rPr lang="en-US"/>
              <a:t>Psychological processes involved in people’s interaction with information systems, particularly web-based IR</a:t>
            </a:r>
          </a:p>
          <a:p>
            <a:r>
              <a:rPr lang="en-US"/>
              <a:t>Consumer health information needs and information seeking, as well as the design of consumer health information systems. </a:t>
            </a:r>
          </a:p>
        </p:txBody>
      </p:sp>
      <p:pic>
        <p:nvPicPr>
          <p:cNvPr id="266244" name="Picture 4"/>
          <p:cNvPicPr>
            <a:picLocks noChangeAspect="1" noChangeArrowheads="1"/>
          </p:cNvPicPr>
          <p:nvPr/>
        </p:nvPicPr>
        <p:blipFill>
          <a:blip r:embed="rId3"/>
          <a:srcRect/>
          <a:stretch>
            <a:fillRect/>
          </a:stretch>
        </p:blipFill>
        <p:spPr bwMode="auto">
          <a:xfrm>
            <a:off x="457200" y="152400"/>
            <a:ext cx="2266950" cy="2509838"/>
          </a:xfrm>
          <a:prstGeom prst="rect">
            <a:avLst/>
          </a:prstGeom>
          <a:noFill/>
          <a:ln w="9525">
            <a:noFill/>
            <a:miter lim="800000"/>
            <a:headEnd/>
            <a:tailEnd/>
          </a:ln>
          <a:effectLst/>
        </p:spPr>
      </p:pic>
      <p:sp>
        <p:nvSpPr>
          <p:cNvPr id="266245" name="Text Box 5"/>
          <p:cNvSpPr txBox="1">
            <a:spLocks noChangeArrowheads="1"/>
          </p:cNvSpPr>
          <p:nvPr/>
        </p:nvSpPr>
        <p:spPr bwMode="auto">
          <a:xfrm>
            <a:off x="2895600" y="1447800"/>
            <a:ext cx="4495800" cy="1190625"/>
          </a:xfrm>
          <a:prstGeom prst="rect">
            <a:avLst/>
          </a:prstGeom>
          <a:noFill/>
          <a:ln w="9525">
            <a:noFill/>
            <a:miter lim="800000"/>
            <a:headEnd/>
            <a:tailEnd/>
          </a:ln>
          <a:effectLst/>
        </p:spPr>
        <p:txBody>
          <a:bodyPr>
            <a:spAutoFit/>
          </a:bodyPr>
          <a:lstStyle/>
          <a:p>
            <a:r>
              <a:rPr lang="en-US" b="1"/>
              <a:t>Yan Zhang</a:t>
            </a:r>
          </a:p>
          <a:p>
            <a:r>
              <a:rPr lang="en-US"/>
              <a:t>Assistant professor</a:t>
            </a:r>
          </a:p>
          <a:p>
            <a:r>
              <a:rPr lang="en-US"/>
              <a:t>School of Information</a:t>
            </a:r>
          </a:p>
          <a:p>
            <a:r>
              <a:rPr lang="en-US" b="1">
                <a:solidFill>
                  <a:srgbClr val="CC5500"/>
                </a:solidFill>
              </a:rPr>
              <a:t>Guest Lecture: March 26, 2010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t>Natural Language Processing</a:t>
            </a:r>
          </a:p>
        </p:txBody>
      </p:sp>
      <p:sp>
        <p:nvSpPr>
          <p:cNvPr id="267267" name="AutoShape 3"/>
          <p:cNvSpPr>
            <a:spLocks noGrp="1" noChangeAspect="1" noChangeArrowheads="1"/>
          </p:cNvSpPr>
          <p:nvPr>
            <p:ph type="body" idx="1"/>
          </p:nvPr>
        </p:nvSpPr>
        <p:spPr>
          <a:xfrm>
            <a:off x="457200" y="3581400"/>
            <a:ext cx="8229600" cy="2544763"/>
          </a:xfrm>
        </p:spPr>
        <p:txBody>
          <a:bodyPr/>
          <a:lstStyle/>
          <a:p>
            <a:r>
              <a:rPr lang="en-US"/>
              <a:t>Syntactic and Semantic Analysis</a:t>
            </a:r>
          </a:p>
          <a:p>
            <a:r>
              <a:rPr lang="en-US"/>
              <a:t>Named-Entity Recognition</a:t>
            </a:r>
          </a:p>
          <a:p>
            <a:r>
              <a:rPr lang="en-US"/>
              <a:t>Also Machine Learning </a:t>
            </a:r>
          </a:p>
        </p:txBody>
      </p:sp>
      <p:pic>
        <p:nvPicPr>
          <p:cNvPr id="267268" name="Picture 4"/>
          <p:cNvPicPr>
            <a:picLocks noChangeAspect="1" noChangeArrowheads="1"/>
          </p:cNvPicPr>
          <p:nvPr/>
        </p:nvPicPr>
        <p:blipFill>
          <a:blip r:embed="rId3"/>
          <a:srcRect/>
          <a:stretch>
            <a:fillRect/>
          </a:stretch>
        </p:blipFill>
        <p:spPr bwMode="auto">
          <a:xfrm>
            <a:off x="609600" y="1447800"/>
            <a:ext cx="1428750" cy="1695450"/>
          </a:xfrm>
          <a:prstGeom prst="rect">
            <a:avLst/>
          </a:prstGeom>
          <a:noFill/>
          <a:ln w="9525">
            <a:noFill/>
            <a:miter lim="800000"/>
            <a:headEnd/>
            <a:tailEnd/>
          </a:ln>
          <a:effectLst/>
        </p:spPr>
      </p:pic>
      <p:sp>
        <p:nvSpPr>
          <p:cNvPr id="267269" name="Text Box 5"/>
          <p:cNvSpPr txBox="1">
            <a:spLocks noChangeArrowheads="1"/>
          </p:cNvSpPr>
          <p:nvPr/>
        </p:nvSpPr>
        <p:spPr bwMode="auto">
          <a:xfrm>
            <a:off x="2286000" y="1752600"/>
            <a:ext cx="3733800" cy="1054100"/>
          </a:xfrm>
          <a:prstGeom prst="rect">
            <a:avLst/>
          </a:prstGeom>
          <a:noFill/>
          <a:ln w="9525">
            <a:noFill/>
            <a:miter lim="800000"/>
            <a:headEnd/>
            <a:tailEnd/>
          </a:ln>
          <a:effectLst/>
        </p:spPr>
        <p:txBody>
          <a:bodyPr>
            <a:spAutoFit/>
          </a:bodyPr>
          <a:lstStyle/>
          <a:p>
            <a:pPr>
              <a:spcBef>
                <a:spcPct val="50000"/>
              </a:spcBef>
            </a:pPr>
            <a:r>
              <a:rPr lang="en-US" b="1"/>
              <a:t>Raymond J. Mooney</a:t>
            </a:r>
          </a:p>
          <a:p>
            <a:pPr>
              <a:spcBef>
                <a:spcPct val="50000"/>
              </a:spcBef>
            </a:pPr>
            <a:r>
              <a:rPr lang="en-US"/>
              <a:t>Professor of Computer Science The University of Texas at Austin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0"/>
            <a:ext cx="8229600" cy="1143000"/>
          </a:xfrm>
        </p:spPr>
        <p:txBody>
          <a:bodyPr/>
          <a:lstStyle/>
          <a:p>
            <a:r>
              <a:rPr lang="en-US" sz="4000" b="1"/>
              <a:t>Content-based Image Retrieval</a:t>
            </a:r>
          </a:p>
        </p:txBody>
      </p:sp>
      <p:pic>
        <p:nvPicPr>
          <p:cNvPr id="273412" name="Picture 4"/>
          <p:cNvPicPr>
            <a:picLocks noChangeAspect="1" noChangeArrowheads="1"/>
          </p:cNvPicPr>
          <p:nvPr/>
        </p:nvPicPr>
        <p:blipFill>
          <a:blip r:embed="rId3"/>
          <a:srcRect/>
          <a:stretch>
            <a:fillRect/>
          </a:stretch>
        </p:blipFill>
        <p:spPr bwMode="auto">
          <a:xfrm>
            <a:off x="533400" y="1066800"/>
            <a:ext cx="1524000" cy="2028825"/>
          </a:xfrm>
          <a:prstGeom prst="rect">
            <a:avLst/>
          </a:prstGeom>
          <a:noFill/>
          <a:ln w="9525">
            <a:noFill/>
            <a:miter lim="800000"/>
            <a:headEnd/>
            <a:tailEnd/>
          </a:ln>
          <a:effectLst/>
        </p:spPr>
      </p:pic>
      <p:sp>
        <p:nvSpPr>
          <p:cNvPr id="273413" name="Text Box 5"/>
          <p:cNvSpPr txBox="1">
            <a:spLocks noChangeArrowheads="1"/>
          </p:cNvSpPr>
          <p:nvPr/>
        </p:nvSpPr>
        <p:spPr bwMode="auto">
          <a:xfrm>
            <a:off x="2057400" y="1371600"/>
            <a:ext cx="3886200" cy="1200329"/>
          </a:xfrm>
          <a:prstGeom prst="rect">
            <a:avLst/>
          </a:prstGeom>
          <a:noFill/>
          <a:ln w="9525">
            <a:noFill/>
            <a:miter lim="800000"/>
            <a:headEnd/>
            <a:tailEnd/>
          </a:ln>
          <a:effectLst/>
        </p:spPr>
        <p:txBody>
          <a:bodyPr>
            <a:spAutoFit/>
          </a:bodyPr>
          <a:lstStyle/>
          <a:p>
            <a:pPr>
              <a:spcBef>
                <a:spcPct val="50000"/>
              </a:spcBef>
            </a:pPr>
            <a:r>
              <a:rPr lang="en-US" b="1" dirty="0"/>
              <a:t>Kristen </a:t>
            </a:r>
            <a:r>
              <a:rPr lang="en-US" b="1" dirty="0" err="1"/>
              <a:t>Grauman</a:t>
            </a:r>
            <a:r>
              <a:rPr lang="en-US" dirty="0"/>
              <a:t> </a:t>
            </a:r>
          </a:p>
          <a:p>
            <a:pPr>
              <a:spcBef>
                <a:spcPct val="50000"/>
              </a:spcBef>
            </a:pPr>
            <a:r>
              <a:rPr lang="en-US" dirty="0"/>
              <a:t>Assistant Professor</a:t>
            </a:r>
          </a:p>
          <a:p>
            <a:pPr>
              <a:spcBef>
                <a:spcPct val="50000"/>
              </a:spcBef>
            </a:pPr>
            <a:r>
              <a:rPr lang="en-US" dirty="0"/>
              <a:t>Department of Computer </a:t>
            </a:r>
            <a:r>
              <a:rPr lang="en-US" dirty="0" smtClean="0"/>
              <a:t>Sciences</a:t>
            </a:r>
            <a:endParaRPr lang="en-US" dirty="0"/>
          </a:p>
        </p:txBody>
      </p:sp>
      <p:pic>
        <p:nvPicPr>
          <p:cNvPr id="273414" name="Picture 6"/>
          <p:cNvPicPr>
            <a:picLocks noChangeAspect="1" noChangeArrowheads="1"/>
          </p:cNvPicPr>
          <p:nvPr/>
        </p:nvPicPr>
        <p:blipFill>
          <a:blip r:embed="rId4"/>
          <a:srcRect/>
          <a:stretch>
            <a:fillRect/>
          </a:stretch>
        </p:blipFill>
        <p:spPr bwMode="auto">
          <a:xfrm>
            <a:off x="533400" y="3505200"/>
            <a:ext cx="4905375" cy="1276350"/>
          </a:xfrm>
          <a:prstGeom prst="rect">
            <a:avLst/>
          </a:prstGeom>
          <a:noFill/>
          <a:ln w="9525">
            <a:noFill/>
            <a:miter lim="800000"/>
            <a:headEnd/>
            <a:tailEnd/>
          </a:ln>
          <a:effectLst/>
        </p:spPr>
      </p:pic>
      <p:pic>
        <p:nvPicPr>
          <p:cNvPr id="273415" name="Picture 7"/>
          <p:cNvPicPr>
            <a:picLocks noChangeAspect="1" noChangeArrowheads="1"/>
          </p:cNvPicPr>
          <p:nvPr/>
        </p:nvPicPr>
        <p:blipFill>
          <a:blip r:embed="rId5"/>
          <a:srcRect/>
          <a:stretch>
            <a:fillRect/>
          </a:stretch>
        </p:blipFill>
        <p:spPr bwMode="auto">
          <a:xfrm>
            <a:off x="5715000" y="4495800"/>
            <a:ext cx="3200400" cy="2162175"/>
          </a:xfrm>
          <a:prstGeom prst="rect">
            <a:avLst/>
          </a:prstGeom>
          <a:noFill/>
          <a:ln w="9525">
            <a:noFill/>
            <a:miter lim="800000"/>
            <a:headEnd/>
            <a:tailEnd/>
          </a:ln>
          <a:effectLst/>
        </p:spPr>
      </p:pic>
      <p:pic>
        <p:nvPicPr>
          <p:cNvPr id="273416" name="Picture 8"/>
          <p:cNvPicPr>
            <a:picLocks noChangeAspect="1" noChangeArrowheads="1"/>
          </p:cNvPicPr>
          <p:nvPr/>
        </p:nvPicPr>
        <p:blipFill>
          <a:blip r:embed="rId6"/>
          <a:srcRect/>
          <a:stretch>
            <a:fillRect/>
          </a:stretch>
        </p:blipFill>
        <p:spPr bwMode="auto">
          <a:xfrm>
            <a:off x="990600" y="5029200"/>
            <a:ext cx="3762375" cy="1571625"/>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idx="4294967295"/>
          </p:nvPr>
        </p:nvSpPr>
        <p:spPr/>
        <p:txBody>
          <a:bodyPr/>
          <a:lstStyle/>
          <a:p>
            <a:r>
              <a:rPr lang="en-US"/>
              <a:t>Relevance</a:t>
            </a:r>
          </a:p>
        </p:txBody>
      </p:sp>
      <p:sp>
        <p:nvSpPr>
          <p:cNvPr id="3" name="Content Placeholder 2"/>
          <p:cNvSpPr>
            <a:spLocks noGrp="1"/>
          </p:cNvSpPr>
          <p:nvPr>
            <p:ph idx="4294967295"/>
          </p:nvPr>
        </p:nvSpPr>
        <p:spPr/>
        <p:txBody>
          <a:bodyPr>
            <a:normAutofit/>
          </a:bodyPr>
          <a:lstStyle/>
          <a:p>
            <a:pPr>
              <a:spcBef>
                <a:spcPct val="50000"/>
              </a:spcBef>
            </a:pPr>
            <a:r>
              <a:rPr lang="en-US"/>
              <a:t>What is it?</a:t>
            </a:r>
          </a:p>
          <a:p>
            <a:pPr lvl="1">
              <a:spcBef>
                <a:spcPct val="50000"/>
              </a:spcBef>
            </a:pPr>
            <a:r>
              <a:rPr lang="en-US">
                <a:solidFill>
                  <a:srgbClr val="CC5500"/>
                </a:solidFill>
              </a:rPr>
              <a:t>Simplistic definition</a:t>
            </a:r>
            <a:r>
              <a:rPr lang="en-US"/>
              <a:t>: A relevant document contains the information that a person was looking for when they submitted a query to the search engine</a:t>
            </a:r>
          </a:p>
          <a:p>
            <a:pPr lvl="1">
              <a:spcBef>
                <a:spcPct val="50000"/>
              </a:spcBef>
            </a:pPr>
            <a:r>
              <a:rPr lang="en-US"/>
              <a:t>Many factors influence a person’s decision about what is relevant: e.g., task, context, novelty, style</a:t>
            </a:r>
          </a:p>
          <a:p>
            <a:pPr lvl="1">
              <a:spcBef>
                <a:spcPct val="50000"/>
              </a:spcBef>
            </a:pPr>
            <a:r>
              <a:rPr lang="en-US" i="1">
                <a:solidFill>
                  <a:srgbClr val="CC5500"/>
                </a:solidFill>
              </a:rPr>
              <a:t>Topical relevance</a:t>
            </a:r>
            <a:r>
              <a:rPr lang="en-US" i="1"/>
              <a:t> </a:t>
            </a:r>
            <a:r>
              <a:rPr lang="en-US"/>
              <a:t>vs. </a:t>
            </a:r>
            <a:r>
              <a:rPr lang="en-US" i="1">
                <a:solidFill>
                  <a:srgbClr val="CC5500"/>
                </a:solidFill>
              </a:rPr>
              <a:t>user relevance</a:t>
            </a:r>
            <a:endParaRPr lang="en-US">
              <a:solidFill>
                <a:srgbClr val="CC55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r>
              <a:rPr lang="en-US"/>
              <a:t>Modeling Relevance</a:t>
            </a:r>
          </a:p>
        </p:txBody>
      </p:sp>
      <p:sp>
        <p:nvSpPr>
          <p:cNvPr id="3" name="Content Placeholder 2"/>
          <p:cNvSpPr>
            <a:spLocks noGrp="1"/>
          </p:cNvSpPr>
          <p:nvPr>
            <p:ph idx="4294967295"/>
          </p:nvPr>
        </p:nvSpPr>
        <p:spPr>
          <a:xfrm>
            <a:off x="152400" y="1600200"/>
            <a:ext cx="8763000" cy="4953000"/>
          </a:xfrm>
        </p:spPr>
        <p:txBody>
          <a:bodyPr>
            <a:normAutofit/>
          </a:bodyPr>
          <a:lstStyle/>
          <a:p>
            <a:pPr>
              <a:lnSpc>
                <a:spcPct val="90000"/>
              </a:lnSpc>
            </a:pPr>
            <a:r>
              <a:rPr lang="en-US" i="1">
                <a:solidFill>
                  <a:srgbClr val="CC5500"/>
                </a:solidFill>
              </a:rPr>
              <a:t>Retrieval models</a:t>
            </a:r>
            <a:r>
              <a:rPr lang="en-US" i="1"/>
              <a:t> </a:t>
            </a:r>
            <a:r>
              <a:rPr lang="en-US"/>
              <a:t>define a view of relevance</a:t>
            </a:r>
          </a:p>
          <a:p>
            <a:pPr>
              <a:lnSpc>
                <a:spcPct val="90000"/>
              </a:lnSpc>
            </a:pPr>
            <a:r>
              <a:rPr lang="en-US" i="1">
                <a:solidFill>
                  <a:srgbClr val="CC5500"/>
                </a:solidFill>
              </a:rPr>
              <a:t>Ranking algorithms</a:t>
            </a:r>
            <a:r>
              <a:rPr lang="en-US" i="1"/>
              <a:t> </a:t>
            </a:r>
            <a:r>
              <a:rPr lang="en-US"/>
              <a:t>used in search engines are based on retrieval models</a:t>
            </a:r>
          </a:p>
          <a:p>
            <a:pPr>
              <a:lnSpc>
                <a:spcPct val="90000"/>
              </a:lnSpc>
            </a:pPr>
            <a:r>
              <a:rPr lang="en-US"/>
              <a:t>Ranking is typically statistical and more often (for text) based on its </a:t>
            </a:r>
            <a:r>
              <a:rPr lang="en-US" i="1"/>
              <a:t>observable</a:t>
            </a:r>
            <a:r>
              <a:rPr lang="en-US"/>
              <a:t> properties rather than </a:t>
            </a:r>
            <a:r>
              <a:rPr lang="en-US" i="1"/>
              <a:t>latent </a:t>
            </a:r>
            <a:r>
              <a:rPr lang="en-US"/>
              <a:t>linguistics</a:t>
            </a:r>
          </a:p>
          <a:p>
            <a:pPr lvl="1">
              <a:lnSpc>
                <a:spcPct val="90000"/>
              </a:lnSpc>
            </a:pPr>
            <a:r>
              <a:rPr lang="en-US"/>
              <a:t>i.e. counting simple text features such as words instead of inferring underlying linguistic syntax</a:t>
            </a:r>
          </a:p>
          <a:p>
            <a:pPr lvl="1">
              <a:lnSpc>
                <a:spcPct val="90000"/>
              </a:lnSpc>
            </a:pPr>
            <a:r>
              <a:rPr lang="en-US"/>
              <a:t>However, both kinds of </a:t>
            </a:r>
            <a:r>
              <a:rPr lang="en-US" i="1"/>
              <a:t>features </a:t>
            </a:r>
            <a:r>
              <a:rPr lang="en-US"/>
              <a:t>/</a:t>
            </a:r>
            <a:r>
              <a:rPr lang="en-US" i="1"/>
              <a:t> evidence </a:t>
            </a:r>
            <a:r>
              <a:rPr lang="en-US"/>
              <a:t>can be incorporated into a statistical model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a:xfrm>
            <a:off x="457200" y="0"/>
            <a:ext cx="8229600" cy="1143000"/>
          </a:xfrm>
        </p:spPr>
        <p:txBody>
          <a:bodyPr/>
          <a:lstStyle/>
          <a:p>
            <a:r>
              <a:rPr lang="en-US"/>
              <a:t>Evaluation</a:t>
            </a:r>
          </a:p>
        </p:txBody>
      </p:sp>
      <p:sp>
        <p:nvSpPr>
          <p:cNvPr id="119811" name="Content Placeholder 2"/>
          <p:cNvSpPr>
            <a:spLocks noGrp="1"/>
          </p:cNvSpPr>
          <p:nvPr>
            <p:ph idx="4294967295"/>
          </p:nvPr>
        </p:nvSpPr>
        <p:spPr>
          <a:xfrm>
            <a:off x="0" y="1143000"/>
            <a:ext cx="9144000" cy="4800600"/>
          </a:xfrm>
        </p:spPr>
        <p:txBody>
          <a:bodyPr/>
          <a:lstStyle/>
          <a:p>
            <a:pPr>
              <a:spcBef>
                <a:spcPct val="50000"/>
              </a:spcBef>
            </a:pPr>
            <a:r>
              <a:rPr lang="en-US"/>
              <a:t>Experimental procedures and measures for comparing system output to user expectations</a:t>
            </a:r>
          </a:p>
          <a:p>
            <a:pPr lvl="1">
              <a:spcBef>
                <a:spcPct val="50000"/>
              </a:spcBef>
            </a:pPr>
            <a:r>
              <a:rPr lang="en-US"/>
              <a:t>Originated in Cranfield experiments in the 60s</a:t>
            </a:r>
          </a:p>
          <a:p>
            <a:pPr>
              <a:spcBef>
                <a:spcPct val="50000"/>
              </a:spcBef>
            </a:pPr>
            <a:r>
              <a:rPr lang="en-US"/>
              <a:t>Experiments often use one or more pre-defined </a:t>
            </a:r>
            <a:r>
              <a:rPr lang="en-US" i="1"/>
              <a:t>test collections </a:t>
            </a:r>
            <a:r>
              <a:rPr lang="en-US"/>
              <a:t>of documents, queries, and relevance judgments</a:t>
            </a:r>
          </a:p>
          <a:p>
            <a:pPr>
              <a:spcBef>
                <a:spcPct val="50000"/>
              </a:spcBef>
            </a:pPr>
            <a:r>
              <a:rPr lang="en-US" i="1"/>
              <a:t>Recall</a:t>
            </a:r>
            <a:r>
              <a:rPr lang="en-US"/>
              <a:t> and </a:t>
            </a:r>
            <a:r>
              <a:rPr lang="en-US" i="1"/>
              <a:t>precision</a:t>
            </a:r>
            <a:r>
              <a:rPr lang="en-US"/>
              <a:t> are two examples of </a:t>
            </a:r>
            <a:r>
              <a:rPr lang="en-US" u="sng"/>
              <a:t>effectiveness</a:t>
            </a:r>
            <a:r>
              <a:rPr lang="en-US"/>
              <a:t> measures</a:t>
            </a:r>
          </a:p>
          <a:p>
            <a:pPr lvl="1"/>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p:txBody>
          <a:bodyPr/>
          <a:lstStyle/>
          <a:p>
            <a:r>
              <a:rPr lang="en-US"/>
              <a:t>Users and Information Needs</a:t>
            </a:r>
          </a:p>
        </p:txBody>
      </p:sp>
      <p:sp>
        <p:nvSpPr>
          <p:cNvPr id="120835" name="Content Placeholder 2"/>
          <p:cNvSpPr>
            <a:spLocks noGrp="1"/>
          </p:cNvSpPr>
          <p:nvPr>
            <p:ph idx="4294967295"/>
          </p:nvPr>
        </p:nvSpPr>
        <p:spPr>
          <a:xfrm>
            <a:off x="457200" y="685800"/>
            <a:ext cx="8229600" cy="5059363"/>
          </a:xfrm>
        </p:spPr>
        <p:txBody>
          <a:bodyPr/>
          <a:lstStyle/>
          <a:p>
            <a:endParaRPr lang="en-US"/>
          </a:p>
          <a:p>
            <a:pPr>
              <a:spcBef>
                <a:spcPct val="50000"/>
              </a:spcBef>
            </a:pPr>
            <a:r>
              <a:rPr lang="en-US"/>
              <a:t>Search evaluation is user-centered</a:t>
            </a:r>
          </a:p>
          <a:p>
            <a:pPr>
              <a:spcBef>
                <a:spcPct val="50000"/>
              </a:spcBef>
            </a:pPr>
            <a:r>
              <a:rPr lang="en-US"/>
              <a:t>Keyword queries are often poor descriptions of actual information needs</a:t>
            </a:r>
          </a:p>
          <a:p>
            <a:pPr>
              <a:spcBef>
                <a:spcPct val="50000"/>
              </a:spcBef>
            </a:pPr>
            <a:r>
              <a:rPr lang="en-US"/>
              <a:t>Interaction and context are important for inferring user intent</a:t>
            </a:r>
          </a:p>
          <a:p>
            <a:pPr>
              <a:spcBef>
                <a:spcPct val="50000"/>
              </a:spcBef>
            </a:pPr>
            <a:r>
              <a:rPr lang="en-US"/>
              <a:t>Query refinement techniques such as </a:t>
            </a:r>
            <a:r>
              <a:rPr lang="en-US" i="1">
                <a:solidFill>
                  <a:srgbClr val="CC5500"/>
                </a:solidFill>
              </a:rPr>
              <a:t>query expansion</a:t>
            </a:r>
            <a:r>
              <a:rPr lang="en-US">
                <a:solidFill>
                  <a:srgbClr val="CC5500"/>
                </a:solidFill>
              </a:rPr>
              <a:t>, </a:t>
            </a:r>
            <a:r>
              <a:rPr lang="en-US" i="1">
                <a:solidFill>
                  <a:srgbClr val="CC5500"/>
                </a:solidFill>
              </a:rPr>
              <a:t>query suggestion</a:t>
            </a:r>
            <a:r>
              <a:rPr lang="en-US">
                <a:solidFill>
                  <a:srgbClr val="CC5500"/>
                </a:solidFill>
              </a:rPr>
              <a:t>, </a:t>
            </a:r>
            <a:r>
              <a:rPr lang="en-US" i="1">
                <a:solidFill>
                  <a:srgbClr val="CC5500"/>
                </a:solidFill>
              </a:rPr>
              <a:t>relevance feedback </a:t>
            </a:r>
            <a:r>
              <a:rPr lang="en-US"/>
              <a:t>improve ranking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2504</TotalTime>
  <Words>1316</Words>
  <Application>Microsoft Office PowerPoint</Application>
  <PresentationFormat>On-screen Show (4:3)</PresentationFormat>
  <Paragraphs>261</Paragraphs>
  <Slides>56</Slides>
  <Notes>56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Default Design</vt:lpstr>
      <vt:lpstr>Instructor: Matt Lease www.ischool.utexas.edu/~ml ml@ischool.utexas.edu</vt:lpstr>
      <vt:lpstr>Dimensions of IR</vt:lpstr>
      <vt:lpstr>Search/Retrieval Landscape</vt:lpstr>
      <vt:lpstr>Some IR Tasks</vt:lpstr>
      <vt:lpstr>Beginnings</vt:lpstr>
      <vt:lpstr>Relevance</vt:lpstr>
      <vt:lpstr>Modeling Relevance</vt:lpstr>
      <vt:lpstr>Evaluation</vt:lpstr>
      <vt:lpstr>Users and Information Needs</vt:lpstr>
      <vt:lpstr>IR and Search Engines</vt:lpstr>
      <vt:lpstr>Web Search: Google</vt:lpstr>
      <vt:lpstr>Web Search: Google II</vt:lpstr>
      <vt:lpstr>Web Search: Yahoo</vt:lpstr>
      <vt:lpstr>Web Search: Bing</vt:lpstr>
      <vt:lpstr>Indexing Process</vt:lpstr>
      <vt:lpstr>Query Process</vt:lpstr>
      <vt:lpstr>Who and Where?</vt:lpstr>
      <vt:lpstr>Query Disambiguation</vt:lpstr>
      <vt:lpstr>User &lt;-&gt; Search Engine Feedback Cycle</vt:lpstr>
      <vt:lpstr>Verbosity and Complexity</vt:lpstr>
      <vt:lpstr>Vertical Search</vt:lpstr>
      <vt:lpstr>Cross-Lingual IR</vt:lpstr>
      <vt:lpstr>Cross-Lingual IR</vt:lpstr>
      <vt:lpstr>Routing / Filtering</vt:lpstr>
      <vt:lpstr>Location-based Search</vt:lpstr>
      <vt:lpstr>Slide 26</vt:lpstr>
      <vt:lpstr>Slide 27</vt:lpstr>
      <vt:lpstr>Content-based music search</vt:lpstr>
      <vt:lpstr>Spoken “Document” Retrieval</vt:lpstr>
      <vt:lpstr>Other Visual Interfaces</vt:lpstr>
      <vt:lpstr>Retrieving Information, not Documents</vt:lpstr>
      <vt:lpstr>Entity Search</vt:lpstr>
      <vt:lpstr>Question Answering &amp; Focused Retrieval</vt:lpstr>
      <vt:lpstr>Community QA</vt:lpstr>
      <vt:lpstr>Expertise Search</vt:lpstr>
      <vt:lpstr>Social Media</vt:lpstr>
      <vt:lpstr>Blog Search</vt:lpstr>
      <vt:lpstr>μ-Blog Search (e.g. Twitter) </vt:lpstr>
      <vt:lpstr>What’s Happening / Trending?</vt:lpstr>
      <vt:lpstr>Social Bookmarking/Tagging</vt:lpstr>
      <vt:lpstr>News Tracking (Living Stories)</vt:lpstr>
      <vt:lpstr>Memetracker</vt:lpstr>
      <vt:lpstr>“Hyper-local” Search</vt:lpstr>
      <vt:lpstr>e-Discovery</vt:lpstr>
      <vt:lpstr>Collaborative Search</vt:lpstr>
      <vt:lpstr>Book Search</vt:lpstr>
      <vt:lpstr>The Information’s Out There</vt:lpstr>
      <vt:lpstr>Crowdsourcing</vt:lpstr>
      <vt:lpstr>Mechanical Turk</vt:lpstr>
      <vt:lpstr>Big Tent Challenges and Opportunities</vt:lpstr>
      <vt:lpstr>Usability Lab and Faculty</vt:lpstr>
      <vt:lpstr>Human-Computer Interaction (HCI)</vt:lpstr>
      <vt:lpstr>HCI</vt:lpstr>
      <vt:lpstr>Cognitive &amp; Health IR</vt:lpstr>
      <vt:lpstr>Natural Language Processing</vt:lpstr>
      <vt:lpstr>Content-based Image Retrieval</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Lease</dc:creator>
  <cp:lastModifiedBy>Change preferred owner in ~/.wine/system.reg</cp:lastModifiedBy>
  <cp:revision>39</cp:revision>
  <dcterms:created xsi:type="dcterms:W3CDTF">2009-11-09T14:08:10Z</dcterms:created>
  <dcterms:modified xsi:type="dcterms:W3CDTF">2012-08-31T16:52:36Z</dcterms:modified>
</cp:coreProperties>
</file>