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70" r:id="rId3"/>
    <p:sldId id="257" r:id="rId4"/>
    <p:sldId id="293" r:id="rId5"/>
    <p:sldId id="296" r:id="rId6"/>
    <p:sldId id="297" r:id="rId7"/>
    <p:sldId id="271" r:id="rId8"/>
    <p:sldId id="258" r:id="rId9"/>
    <p:sldId id="259" r:id="rId10"/>
    <p:sldId id="260" r:id="rId11"/>
    <p:sldId id="272" r:id="rId12"/>
    <p:sldId id="261" r:id="rId13"/>
    <p:sldId id="273" r:id="rId14"/>
    <p:sldId id="294" r:id="rId15"/>
    <p:sldId id="295" r:id="rId16"/>
    <p:sldId id="274" r:id="rId17"/>
    <p:sldId id="262" r:id="rId18"/>
    <p:sldId id="290" r:id="rId19"/>
    <p:sldId id="263" r:id="rId20"/>
    <p:sldId id="264" r:id="rId21"/>
    <p:sldId id="266" r:id="rId22"/>
    <p:sldId id="269" r:id="rId23"/>
    <p:sldId id="267" r:id="rId24"/>
    <p:sldId id="275" r:id="rId25"/>
    <p:sldId id="268" r:id="rId26"/>
    <p:sldId id="276" r:id="rId27"/>
    <p:sldId id="277" r:id="rId28"/>
    <p:sldId id="278" r:id="rId29"/>
    <p:sldId id="279" r:id="rId30"/>
    <p:sldId id="291" r:id="rId31"/>
    <p:sldId id="292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Marlett" pitchFamily="2" charset="2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buFontTx/>
              <a:buNone/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9E193502-88EF-484C-9D84-6D4E932B7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50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4F14C5-BBF5-4892-A299-5040DBFA49BA}" type="slidenum">
              <a:rPr lang="en-US" sz="1300">
                <a:latin typeface="Times New Roman" pitchFamily="18" charset="0"/>
              </a:rPr>
              <a:pPr eaLnBrk="1" hangingPunct="1"/>
              <a:t>1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7BBCB-8A7C-4619-983F-7D3005CE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9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98498-D384-4D78-B017-88F246473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-152400"/>
            <a:ext cx="21717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3627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A4B7-1491-4E83-A46D-25AB2CD3B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0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D1889-5E2B-46FB-979E-4D4C09D5E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6EC88-55FD-4967-894D-4403F616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0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A92D-A687-4223-B8A5-996067AC1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1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276B2-3EAD-46E0-AE4E-50FE17229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5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B3897-641B-4EEC-9363-68EC81721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4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534C8-8AF3-43BF-AC50-6402D55AF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7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64CB4-3169-4723-9307-F5FF6C36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3129-F676-4013-AA34-1A8916CA6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0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800" b="1" smtClean="0">
                <a:latin typeface="Arial" pitchFamily="34" charset="0"/>
              </a:defRPr>
            </a:lvl1pPr>
          </a:lstStyle>
          <a:p>
            <a:pPr>
              <a:defRPr/>
            </a:pPr>
            <a:fld id="{1C3C8A8D-6CB0-4F3B-80A2-9EF5A5DED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arlett" pitchFamily="2" charset="2"/>
        <a:buChar char="8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s.mcgill.ca/jargon/jargon.html#think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Topic 22 </a:t>
            </a:r>
            <a:br>
              <a:rPr lang="en-US" dirty="0"/>
            </a:br>
            <a:r>
              <a:rPr lang="en-US" dirty="0"/>
              <a:t>Hash Tables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133600"/>
            <a:ext cx="8534400" cy="40386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sz="2200" dirty="0"/>
              <a:t>"</a:t>
            </a:r>
            <a:r>
              <a:rPr lang="en-US" sz="2200" b="1" dirty="0"/>
              <a:t>hash collision</a:t>
            </a:r>
            <a:r>
              <a:rPr lang="en-US" sz="2200" dirty="0"/>
              <a:t> n.  [from the </a:t>
            </a:r>
            <a:r>
              <a:rPr lang="en-US" sz="2200" dirty="0" err="1"/>
              <a:t>techspeak</a:t>
            </a:r>
            <a:r>
              <a:rPr lang="en-US" sz="2200" dirty="0"/>
              <a:t>] (var. `hash clash') When used of people, signifies a confusion in associative memory or imagination, especially a persistent one (see </a:t>
            </a:r>
            <a:r>
              <a:rPr lang="en-US" sz="2200" b="1" dirty="0" err="1">
                <a:hlinkClick r:id="rId3"/>
              </a:rPr>
              <a:t>thinko</a:t>
            </a:r>
            <a:r>
              <a:rPr lang="en-US" sz="2200" dirty="0"/>
              <a:t>). </a:t>
            </a:r>
          </a:p>
          <a:p>
            <a:pPr algn="l" eaLnBrk="1" hangingPunct="1"/>
            <a:r>
              <a:rPr lang="en-US" sz="2200" dirty="0"/>
              <a:t>	True story: One of us was once on the phone with a friend about to move out to Berkeley. When asked what he expected Berkeley to be like, the friend replied: 'Well, I have this mental picture of </a:t>
            </a:r>
            <a:r>
              <a:rPr lang="en-US" sz="2200"/>
              <a:t>naked people </a:t>
            </a:r>
            <a:r>
              <a:rPr lang="en-US" sz="2200" dirty="0"/>
              <a:t>throwing Molotov cocktails, but I think that's just a collision in my hash tables.'"</a:t>
            </a:r>
          </a:p>
          <a:p>
            <a:pPr algn="l" eaLnBrk="1" hangingPunct="1"/>
            <a:r>
              <a:rPr lang="en-US" sz="4000" dirty="0"/>
              <a:t>	-The Hacker's Dictionary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B6F793-0704-41AB-AB74-D3A49B1A9C07}" type="slidenum">
              <a:rPr lang="en-US" sz="1800"/>
              <a:pPr eaLnBrk="1" hangingPunct="1"/>
              <a:t>10</a:t>
            </a:fld>
            <a:endParaRPr lang="en-US" sz="18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Why are Binary Trees Better?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Divide and Conquer - splitting problem into smaller problems</a:t>
            </a:r>
          </a:p>
          <a:p>
            <a:pPr eaLnBrk="1" hangingPunct="1"/>
            <a:r>
              <a:rPr lang="en-US" dirty="0"/>
              <a:t>Can we reduce the work by a bigger factor? 3? 10? More?</a:t>
            </a:r>
          </a:p>
          <a:p>
            <a:pPr eaLnBrk="1" hangingPunct="1"/>
            <a:r>
              <a:rPr lang="en-US" dirty="0"/>
              <a:t>An ArrayList does this in a way when </a:t>
            </a:r>
            <a:r>
              <a:rPr lang="en-US" i="1" dirty="0"/>
              <a:t>accessing</a:t>
            </a:r>
            <a:r>
              <a:rPr lang="en-US" dirty="0"/>
              <a:t> elements</a:t>
            </a:r>
          </a:p>
          <a:p>
            <a:pPr lvl="1" eaLnBrk="1" hangingPunct="1"/>
            <a:r>
              <a:rPr lang="en-US" i="1" dirty="0"/>
              <a:t>but must use an integer value</a:t>
            </a:r>
          </a:p>
          <a:p>
            <a:pPr lvl="1" eaLnBrk="1" hangingPunct="1"/>
            <a:r>
              <a:rPr lang="en-US" i="1" dirty="0"/>
              <a:t>each position holds a single element</a:t>
            </a:r>
          </a:p>
          <a:p>
            <a:pPr lvl="1" eaLnBrk="1" hangingPunct="1"/>
            <a:r>
              <a:rPr lang="en-US" b="1" i="1" dirty="0"/>
              <a:t>given the index in an array, I can access that element rather quickly</a:t>
            </a:r>
          </a:p>
          <a:p>
            <a:pPr lvl="1" eaLnBrk="1" hangingPunct="1"/>
            <a:r>
              <a:rPr lang="en-US" b="1" i="1" dirty="0"/>
              <a:t>determining the address of the element requires a multiply op and an add op 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 Tables maintaining the fast access of arrays but improve the order for insertion, and deletion compare to array based lists.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Hash tables use an </a:t>
            </a:r>
            <a:r>
              <a:rPr lang="en-US" i="1" dirty="0"/>
              <a:t>array</a:t>
            </a:r>
            <a:r>
              <a:rPr lang="en-US" dirty="0"/>
              <a:t> and </a:t>
            </a:r>
            <a:r>
              <a:rPr lang="en-US" i="1" dirty="0"/>
              <a:t>hash functions </a:t>
            </a:r>
            <a:r>
              <a:rPr lang="en-US" dirty="0"/>
              <a:t>to determine the index for each element.</a:t>
            </a:r>
          </a:p>
        </p:txBody>
      </p:sp>
      <p:pic>
        <p:nvPicPr>
          <p:cNvPr id="9224" name="Picture 5" descr="Hash browns. A potato that has been sliced, diced, and then fried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667000"/>
            <a:ext cx="2381250" cy="20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A whole potato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718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7"/>
          <p:cNvSpPr>
            <a:spLocks noChangeShapeType="1"/>
          </p:cNvSpPr>
          <p:nvPr/>
        </p:nvSpPr>
        <p:spPr bwMode="auto">
          <a:xfrm>
            <a:off x="3810000" y="3581400"/>
            <a:ext cx="11430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345DE3-7C77-4D9A-B212-67C890E74031}" type="slidenum">
              <a:rPr lang="en-US" sz="1800"/>
              <a:pPr eaLnBrk="1" hangingPunct="1"/>
              <a:t>12</a:t>
            </a:fld>
            <a:endParaRPr lang="en-US" sz="180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Functions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Hash: "From the French hatcher, </a:t>
            </a:r>
            <a:br>
              <a:rPr lang="en-US" dirty="0"/>
            </a:br>
            <a:r>
              <a:rPr lang="en-US" dirty="0"/>
              <a:t>which means 'to chop'. "</a:t>
            </a:r>
          </a:p>
          <a:p>
            <a:pPr eaLnBrk="1" hangingPunct="1"/>
            <a:r>
              <a:rPr lang="en-US" i="1" dirty="0"/>
              <a:t>to hash</a:t>
            </a:r>
            <a:r>
              <a:rPr lang="en-US" dirty="0"/>
              <a:t> to mix randomly or shuffle (To cut up, to slash or hack about; to mangle)</a:t>
            </a:r>
          </a:p>
          <a:p>
            <a:pPr eaLnBrk="1" hangingPunct="1"/>
            <a:r>
              <a:rPr lang="en-US" dirty="0"/>
              <a:t>Hash Function: Take a piece of data and transforms it to a different piece of data (typically smaller), usually a single integer. </a:t>
            </a:r>
          </a:p>
          <a:p>
            <a:pPr lvl="1" eaLnBrk="1" hangingPunct="1"/>
            <a:r>
              <a:rPr lang="en-US" dirty="0"/>
              <a:t>A function or algorithm</a:t>
            </a:r>
          </a:p>
          <a:p>
            <a:pPr lvl="1" eaLnBrk="1" hangingPunct="1"/>
            <a:r>
              <a:rPr lang="en-US" dirty="0"/>
              <a:t>The input need not be integers!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C8D504-B8B4-4838-A9BE-A73BDA7AC387}" type="slidenum">
              <a:rPr lang="en-US" sz="1800"/>
              <a:pPr eaLnBrk="1" hangingPunct="1"/>
              <a:t>13</a:t>
            </a:fld>
            <a:endParaRPr lang="en-US" sz="1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Hash Function</a:t>
            </a:r>
          </a:p>
        </p:txBody>
      </p:sp>
      <p:pic>
        <p:nvPicPr>
          <p:cNvPr id="11270" name="Picture 4" descr="Mike Scott circa 199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5716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2743200" y="3429000"/>
            <a:ext cx="2098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"Mike Scott"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959100" y="2753730"/>
            <a:ext cx="24945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Manchester, VT</a:t>
            </a:r>
          </a:p>
        </p:txBody>
      </p:sp>
      <p:sp>
        <p:nvSpPr>
          <p:cNvPr id="11273" name="Text Box 7"/>
          <p:cNvSpPr txBox="1">
            <a:spLocks noChangeArrowheads="1"/>
          </p:cNvSpPr>
          <p:nvPr/>
        </p:nvSpPr>
        <p:spPr bwMode="auto">
          <a:xfrm>
            <a:off x="471642" y="4114218"/>
            <a:ext cx="4695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urier New" pitchFamily="49" charset="0"/>
              </a:rPr>
              <a:t>mscott61729@gmail.com</a:t>
            </a:r>
          </a:p>
        </p:txBody>
      </p:sp>
      <p:sp>
        <p:nvSpPr>
          <p:cNvPr id="11275" name="Oval 9"/>
          <p:cNvSpPr>
            <a:spLocks noChangeArrowheads="1"/>
          </p:cNvSpPr>
          <p:nvPr/>
        </p:nvSpPr>
        <p:spPr bwMode="auto">
          <a:xfrm>
            <a:off x="152400" y="1143000"/>
            <a:ext cx="5486400" cy="4495800"/>
          </a:xfrm>
          <a:prstGeom prst="ellips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0"/>
          <p:cNvSpPr>
            <a:spLocks noChangeShapeType="1"/>
          </p:cNvSpPr>
          <p:nvPr/>
        </p:nvSpPr>
        <p:spPr bwMode="auto">
          <a:xfrm>
            <a:off x="5791199" y="3429000"/>
            <a:ext cx="19653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7756525" y="3113088"/>
            <a:ext cx="581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12</a:t>
            </a:r>
          </a:p>
        </p:txBody>
      </p:sp>
      <p:sp>
        <p:nvSpPr>
          <p:cNvPr id="11278" name="Text Box 12"/>
          <p:cNvSpPr txBox="1">
            <a:spLocks noChangeArrowheads="1"/>
          </p:cNvSpPr>
          <p:nvPr/>
        </p:nvSpPr>
        <p:spPr bwMode="auto">
          <a:xfrm>
            <a:off x="6003925" y="3494088"/>
            <a:ext cx="14319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folHlink"/>
                </a:solidFill>
              </a:rPr>
              <a:t>hash</a:t>
            </a:r>
            <a:br>
              <a:rPr lang="en-US">
                <a:solidFill>
                  <a:schemeClr val="folHlink"/>
                </a:solidFill>
              </a:rPr>
            </a:br>
            <a:r>
              <a:rPr lang="en-US">
                <a:solidFill>
                  <a:schemeClr val="folHlink"/>
                </a:solidFill>
              </a:rPr>
              <a:t>function</a:t>
            </a:r>
          </a:p>
        </p:txBody>
      </p:sp>
      <p:sp>
        <p:nvSpPr>
          <p:cNvPr id="11279" name="Text Box 13"/>
          <p:cNvSpPr txBox="1">
            <a:spLocks noChangeArrowheads="1"/>
          </p:cNvSpPr>
          <p:nvPr/>
        </p:nvSpPr>
        <p:spPr bwMode="auto">
          <a:xfrm>
            <a:off x="3048000" y="4525825"/>
            <a:ext cx="13404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"Olivia"</a:t>
            </a:r>
          </a:p>
        </p:txBody>
      </p:sp>
      <p:sp>
        <p:nvSpPr>
          <p:cNvPr id="11280" name="Text Box 14"/>
          <p:cNvSpPr txBox="1">
            <a:spLocks noChangeArrowheads="1"/>
          </p:cNvSpPr>
          <p:nvPr/>
        </p:nvSpPr>
        <p:spPr bwMode="auto">
          <a:xfrm>
            <a:off x="2346325" y="1385888"/>
            <a:ext cx="1917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omic Sans MS" pitchFamily="66" charset="0"/>
              </a:rPr>
              <a:t>5/17/1971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3124200" y="2135188"/>
            <a:ext cx="1784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Times New Roman" pitchFamily="18" charset="0"/>
              </a:rPr>
              <a:t>555389085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02822" y="4420384"/>
            <a:ext cx="12202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"Kelly"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117725" y="5094288"/>
            <a:ext cx="1666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"Isabelle"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a fingerprint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134 Megabytes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Documentation for downloading the Apache OpenOffice software. Includes links to the expected SHA512 hash code for the download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5" y="1600200"/>
            <a:ext cx="8819283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2286000" y="4191000"/>
            <a:ext cx="5410200" cy="6858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arlett" pitchFamily="2" charset="2"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18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 </a:t>
            </a:r>
            <a:r>
              <a:rPr lang="en-US"/>
              <a:t>512 Hash code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Result of the SHA 512 hash code function on the Apache OpenOffice software. A string of 128 hexadecimal, base 16, digit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752600"/>
            <a:ext cx="9162763" cy="271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0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9F1A57-DBB5-48A6-9E8E-62F67FBCC383}" type="slidenum">
              <a:rPr lang="en-US" sz="1800"/>
              <a:pPr eaLnBrk="1" hangingPunct="1"/>
              <a:t>16</a:t>
            </a:fld>
            <a:endParaRPr lang="en-US" sz="18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Simple Example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Assume we are using names as our </a:t>
            </a:r>
            <a:r>
              <a:rPr lang="en-US" i="1"/>
              <a:t>key</a:t>
            </a:r>
            <a:endParaRPr lang="en-US"/>
          </a:p>
          <a:p>
            <a:pPr lvl="1" eaLnBrk="1" hangingPunct="1"/>
            <a:r>
              <a:rPr lang="en-US" i="1"/>
              <a:t>take 3rd letter of name, take int value of letter </a:t>
            </a:r>
            <a:br>
              <a:rPr lang="en-US" i="1"/>
            </a:br>
            <a:r>
              <a:rPr lang="en-US" i="1"/>
              <a:t>(a = 0, b = 1, ...), divide by 6 and take remainder</a:t>
            </a:r>
          </a:p>
          <a:p>
            <a:pPr eaLnBrk="1" hangingPunct="1"/>
            <a:r>
              <a:rPr lang="en-US"/>
              <a:t>What does "Bellers" hash to?</a:t>
            </a:r>
          </a:p>
          <a:p>
            <a:pPr eaLnBrk="1" hangingPunct="1"/>
            <a:r>
              <a:rPr lang="en-US"/>
              <a:t>L -&gt; 11 -&gt; 11 % 6 = 5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D5B06A-5A0C-4DA9-9A5A-1EF774A425C4}" type="slidenum">
              <a:rPr lang="en-US" sz="1800"/>
              <a:pPr eaLnBrk="1" hangingPunct="1"/>
              <a:t>17</a:t>
            </a:fld>
            <a:endParaRPr lang="en-US" sz="18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Result of Hash Function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Mike = (10 % 6) = 4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Kelly = (11 % 6) = 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Olivia = (8 % 6) = 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Isabelle = (0 % 6) = 0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David = (21 % 6) = 3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Margaret = (17 % 6) = 5 (uh oh)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Wendy = (13 % 6) = 1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This is an imperfect hash function. A perfect hash function yields a one to one mapping from the keys to the hash values.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What is the maximum number of values this function can hash perfectly?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3 - Hash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Assume the hash function for String adds up the Unicode value for each character.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public int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(String s)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result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for (int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0;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&lt;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s.length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();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++)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    result +=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s.charAt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    return result;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dirty="0" err="1">
                <a:cs typeface="Courier New" pitchFamily="49" charset="0"/>
              </a:rPr>
              <a:t>Hashcode</a:t>
            </a:r>
            <a:r>
              <a:rPr lang="en-US" dirty="0">
                <a:cs typeface="Courier New" pitchFamily="49" charset="0"/>
              </a:rPr>
              <a:t> for "DAB" and "BAD"?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301	103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4		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412   	214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5       	5</a:t>
            </a:r>
          </a:p>
          <a:p>
            <a:pPr marL="514350" indent="-514350">
              <a:spcBef>
                <a:spcPts val="100"/>
              </a:spcBef>
              <a:buFont typeface="+mj-lt"/>
              <a:buAutoNum type="alphaUcPeriod"/>
            </a:pPr>
            <a:r>
              <a:rPr lang="en-US" sz="2800" dirty="0"/>
              <a:t>199    	199</a:t>
            </a:r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5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0EE68-969C-4A8B-A891-AB91B588C5E4}" type="slidenum">
              <a:rPr lang="en-US" sz="1800"/>
              <a:pPr eaLnBrk="1" hangingPunct="1"/>
              <a:t>19</a:t>
            </a:fld>
            <a:endParaRPr lang="en-US" sz="18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on Hash Functions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transform the key (which may not be an integer) into an integer value</a:t>
            </a:r>
          </a:p>
          <a:p>
            <a:pPr eaLnBrk="1" hangingPunct="1"/>
            <a:r>
              <a:rPr lang="en-US" dirty="0"/>
              <a:t>The transformation can use one of four techniques</a:t>
            </a:r>
          </a:p>
          <a:p>
            <a:pPr lvl="1" eaLnBrk="1" hangingPunct="1"/>
            <a:r>
              <a:rPr lang="en-US" dirty="0"/>
              <a:t>Mapping</a:t>
            </a:r>
          </a:p>
          <a:p>
            <a:pPr lvl="1" eaLnBrk="1" hangingPunct="1"/>
            <a:r>
              <a:rPr lang="en-US" dirty="0"/>
              <a:t>Folding</a:t>
            </a:r>
          </a:p>
          <a:p>
            <a:pPr lvl="1" eaLnBrk="1" hangingPunct="1"/>
            <a:r>
              <a:rPr lang="en-US" dirty="0"/>
              <a:t>Shifting</a:t>
            </a:r>
          </a:p>
          <a:p>
            <a:pPr lvl="1" eaLnBrk="1" hangingPunct="1"/>
            <a:r>
              <a:rPr lang="en-US" dirty="0"/>
              <a:t>Casting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508C5CF-8D9C-4F35-BB8B-56B048B08E0D}" type="slidenum">
              <a:rPr lang="en-US" sz="1800"/>
              <a:pPr eaLnBrk="1" hangingPunct="1"/>
              <a:t>2</a:t>
            </a:fld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Programming Pearls by Jon Bentley</a:t>
            </a:r>
          </a:p>
        </p:txBody>
      </p:sp>
      <p:pic>
        <p:nvPicPr>
          <p:cNvPr id="3078" name="Picture 4" descr="The book Programming Pearls by Jon Bentle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25431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 descr=" Jon Bentle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24" y="833437"/>
            <a:ext cx="19812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 Jon Bentley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89247"/>
            <a:ext cx="12795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Text Box 7"/>
          <p:cNvSpPr txBox="1">
            <a:spLocks noChangeArrowheads="1"/>
          </p:cNvSpPr>
          <p:nvPr/>
        </p:nvSpPr>
        <p:spPr bwMode="auto">
          <a:xfrm>
            <a:off x="2971800" y="2895600"/>
            <a:ext cx="601980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Marlett" pitchFamily="2" charset="2"/>
              <a:buChar char="8"/>
            </a:pPr>
            <a:r>
              <a:rPr lang="en-US" dirty="0"/>
              <a:t>Jon was </a:t>
            </a:r>
            <a:r>
              <a:rPr lang="en-US" i="1" dirty="0"/>
              <a:t>senior programmer</a:t>
            </a:r>
            <a:r>
              <a:rPr lang="en-US" dirty="0"/>
              <a:t> on a large programming project. 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 dirty="0"/>
              <a:t>Senior programmer spend a lot of time helping junior programmers.</a:t>
            </a:r>
          </a:p>
          <a:p>
            <a:pPr eaLnBrk="1" hangingPunct="1">
              <a:buFont typeface="Marlett" pitchFamily="2" charset="2"/>
              <a:buChar char="8"/>
            </a:pPr>
            <a:r>
              <a:rPr lang="en-US" dirty="0"/>
              <a:t>Junior programmer to Jon: "I need help writing a </a:t>
            </a:r>
            <a:r>
              <a:rPr lang="en-US" i="1" u="sng" dirty="0"/>
              <a:t>sorting algorithm</a:t>
            </a:r>
            <a:r>
              <a:rPr lang="en-US" dirty="0"/>
              <a:t>."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92A3E3-ADFE-4869-9DC8-044E63DF4F4C}" type="slidenum">
              <a:rPr lang="en-US" sz="1800"/>
              <a:pPr eaLnBrk="1" hangingPunct="1"/>
              <a:t>20</a:t>
            </a:fld>
            <a:endParaRPr lang="en-US" sz="18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Hashing Techniques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Mapping</a:t>
            </a:r>
          </a:p>
          <a:p>
            <a:pPr lvl="1" eaLnBrk="1" hangingPunct="1"/>
            <a:r>
              <a:rPr lang="en-US"/>
              <a:t>As seen in the example</a:t>
            </a:r>
          </a:p>
          <a:p>
            <a:pPr lvl="1" eaLnBrk="1" hangingPunct="1"/>
            <a:r>
              <a:rPr lang="en-US"/>
              <a:t>integer values or things that can be easily converted to integer values in key</a:t>
            </a:r>
          </a:p>
          <a:p>
            <a:pPr eaLnBrk="1" hangingPunct="1"/>
            <a:r>
              <a:rPr lang="en-US"/>
              <a:t>Folding</a:t>
            </a:r>
          </a:p>
          <a:p>
            <a:pPr lvl="1" eaLnBrk="1" hangingPunct="1"/>
            <a:r>
              <a:rPr lang="en-US"/>
              <a:t>partition key into several parts and the integer values for the various parts are combined</a:t>
            </a:r>
          </a:p>
          <a:p>
            <a:pPr lvl="1" eaLnBrk="1" hangingPunct="1"/>
            <a:r>
              <a:rPr lang="en-US"/>
              <a:t>the parts may be hashed first</a:t>
            </a:r>
          </a:p>
          <a:p>
            <a:pPr lvl="1" eaLnBrk="1" hangingPunct="1"/>
            <a:r>
              <a:rPr lang="en-US"/>
              <a:t>combine using addition, multiplication, shifting, logical exclusive OR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683C0-2451-429C-B311-2C26FA1D03D4}" type="slidenum">
              <a:rPr lang="en-US" sz="1800"/>
              <a:pPr eaLnBrk="1" hangingPunct="1"/>
              <a:t>21</a:t>
            </a:fld>
            <a:endParaRPr lang="en-US" sz="18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Shifting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More complicated with shifting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= 0;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= </a:t>
            </a:r>
            <a:r>
              <a:rPr lang="en-US" sz="2000" dirty="0" err="1">
                <a:latin typeface="Courier New" pitchFamily="49" charset="0"/>
              </a:rPr>
              <a:t>str.length</a:t>
            </a:r>
            <a:r>
              <a:rPr lang="en-US" sz="2000" dirty="0">
                <a:latin typeface="Courier New" pitchFamily="49" charset="0"/>
              </a:rPr>
              <a:t>() - 1;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while(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 &gt; 0)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{ 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= (</a:t>
            </a:r>
            <a:r>
              <a:rPr lang="en-US" sz="2000" dirty="0" err="1">
                <a:latin typeface="Courier New" pitchFamily="49" charset="0"/>
              </a:rPr>
              <a:t>hashVal</a:t>
            </a:r>
            <a:r>
              <a:rPr lang="en-US" sz="2000" dirty="0">
                <a:latin typeface="Courier New" pitchFamily="49" charset="0"/>
              </a:rPr>
              <a:t> &lt;&lt; 1) + 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) </a:t>
            </a:r>
            <a:r>
              <a:rPr lang="en-US" sz="2000" dirty="0" err="1">
                <a:latin typeface="Courier New" pitchFamily="49" charset="0"/>
              </a:rPr>
              <a:t>str.charAt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);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</a:t>
            </a:r>
            <a:r>
              <a:rPr lang="en-US" sz="2000" dirty="0">
                <a:latin typeface="Courier New" pitchFamily="49" charset="0"/>
              </a:rPr>
              <a:t>--;</a:t>
            </a:r>
            <a:br>
              <a:rPr lang="en-US" sz="2000" dirty="0">
                <a:latin typeface="Courier New" pitchFamily="49" charset="0"/>
              </a:rPr>
            </a:br>
            <a:r>
              <a:rPr lang="en-US" sz="2000" dirty="0">
                <a:latin typeface="Courier New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/>
              <a:t>different answers for "dog" and "god"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/>
              <a:t>	Shifting may give a better range of hash values when compared to just folding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r>
              <a:rPr lang="en-US" sz="2800" dirty="0"/>
              <a:t>Casts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Very simple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essentially casting as part of fold and shift when working with chars.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sz="2800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85395-FE6B-482E-AFF3-F91C9A63583B}" type="slidenum">
              <a:rPr lang="en-US" sz="1800"/>
              <a:pPr eaLnBrk="1" hangingPunct="1"/>
              <a:t>22</a:t>
            </a:fld>
            <a:endParaRPr lang="en-US" sz="180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The Java String class </a:t>
            </a:r>
            <a:r>
              <a:rPr lang="en-US" dirty="0" err="1"/>
              <a:t>hashCode</a:t>
            </a:r>
            <a:r>
              <a:rPr lang="en-US" dirty="0"/>
              <a:t> method</a:t>
            </a:r>
          </a:p>
        </p:txBody>
      </p:sp>
      <p:sp>
        <p:nvSpPr>
          <p:cNvPr id="18438" name="Rectangle 3"/>
          <p:cNvSpPr>
            <a:spLocks noChangeArrowheads="1"/>
          </p:cNvSpPr>
          <p:nvPr/>
        </p:nvSpPr>
        <p:spPr bwMode="auto">
          <a:xfrm>
            <a:off x="304800" y="1676400"/>
            <a:ext cx="8839200" cy="374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public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</a:t>
            </a:r>
            <a:r>
              <a:rPr lang="en-US" sz="2400" dirty="0" err="1">
                <a:latin typeface="Courier New" pitchFamily="49" charset="0"/>
              </a:rPr>
              <a:t>hashCode</a:t>
            </a:r>
            <a:r>
              <a:rPr lang="en-US" sz="2400" dirty="0">
                <a:latin typeface="Courier New" pitchFamily="49" charset="0"/>
              </a:rPr>
              <a:t>() {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</a:t>
            </a:r>
            <a:r>
              <a:rPr lang="en-US" sz="2400" dirty="0" err="1">
                <a:latin typeface="Courier New" pitchFamily="49" charset="0"/>
              </a:rPr>
              <a:t>int</a:t>
            </a:r>
            <a:r>
              <a:rPr lang="en-US" sz="2400" dirty="0">
                <a:latin typeface="Courier New" pitchFamily="49" charset="0"/>
              </a:rPr>
              <a:t> h = hash;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if (h == 0 &amp;&amp; </a:t>
            </a:r>
            <a:r>
              <a:rPr lang="en-US" sz="2400" dirty="0" err="1">
                <a:latin typeface="Courier New" pitchFamily="49" charset="0"/>
              </a:rPr>
              <a:t>value.length</a:t>
            </a:r>
            <a:r>
              <a:rPr lang="en-US" sz="2400" dirty="0">
                <a:latin typeface="Courier New" pitchFamily="49" charset="0"/>
              </a:rPr>
              <a:t> &gt; 0) {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	  char[]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 = value;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for (int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= 0;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 &lt; </a:t>
            </a:r>
            <a:r>
              <a:rPr lang="en-US" sz="2400" dirty="0" err="1">
                <a:latin typeface="Courier New" pitchFamily="49" charset="0"/>
              </a:rPr>
              <a:t>val.length</a:t>
            </a:r>
            <a:r>
              <a:rPr lang="en-US" sz="2400" dirty="0">
                <a:latin typeface="Courier New" pitchFamily="49" charset="0"/>
              </a:rPr>
              <a:t>; 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++) {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     h = 31 * h + </a:t>
            </a:r>
            <a:r>
              <a:rPr lang="en-US" sz="2400" dirty="0" err="1">
                <a:latin typeface="Courier New" pitchFamily="49" charset="0"/>
              </a:rPr>
              <a:t>val</a:t>
            </a:r>
            <a:r>
              <a:rPr lang="en-US" sz="2400" dirty="0">
                <a:latin typeface="Courier New" pitchFamily="49" charset="0"/>
              </a:rPr>
              <a:t>[</a:t>
            </a:r>
            <a:r>
              <a:rPr lang="en-US" sz="2400" dirty="0" err="1">
                <a:latin typeface="Courier New" pitchFamily="49" charset="0"/>
              </a:rPr>
              <a:t>i</a:t>
            </a:r>
            <a:r>
              <a:rPr lang="en-US" sz="2400" dirty="0">
                <a:latin typeface="Courier New" pitchFamily="49" charset="0"/>
              </a:rPr>
              <a:t>];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}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   hash =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}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    return h;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latin typeface="Courier New" pitchFamily="49" charset="0"/>
              </a:rPr>
              <a:t>}</a:t>
            </a:r>
          </a:p>
        </p:txBody>
      </p:sp>
      <p:pic>
        <p:nvPicPr>
          <p:cNvPr id="18439" name="Picture 4" descr="A roll of str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4657725"/>
            <a:ext cx="22002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48670-FCD5-4C4B-BD8D-342C292889B0}" type="slidenum">
              <a:rPr lang="en-US" sz="1800"/>
              <a:pPr eaLnBrk="1" hangingPunct="1"/>
              <a:t>23</a:t>
            </a:fld>
            <a:endParaRPr lang="en-US" sz="180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Mapping Results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Transform hashed key value into a legal index in the hash table</a:t>
            </a:r>
          </a:p>
          <a:p>
            <a:pPr eaLnBrk="1" hangingPunct="1"/>
            <a:r>
              <a:rPr lang="en-US" sz="2800" dirty="0"/>
              <a:t>Hash table is normally uses an array as its underlying storage container</a:t>
            </a:r>
          </a:p>
          <a:p>
            <a:pPr eaLnBrk="1" hangingPunct="1"/>
            <a:r>
              <a:rPr lang="en-US" sz="2800" dirty="0"/>
              <a:t>Normally get location on table by taking result of hash function, dividing by size of table, and taking remainder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index = key mod n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n is size of hash table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empirical evidence shows a prime number is best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10 element hash table, move up to 11 or 13 elements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BEE953A-DA81-4DBB-82D5-9655BB881821}" type="slidenum">
              <a:rPr lang="en-US" sz="1800"/>
              <a:pPr eaLnBrk="1" hangingPunct="1"/>
              <a:t>24</a:t>
            </a:fld>
            <a:endParaRPr lang="en-US" sz="180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Mapping Results</a:t>
            </a:r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304800" y="117475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  <p:sp>
        <p:nvSpPr>
          <p:cNvPr id="20487" name="Line 5"/>
          <p:cNvSpPr>
            <a:spLocks noChangeShapeType="1"/>
          </p:cNvSpPr>
          <p:nvPr/>
        </p:nvSpPr>
        <p:spPr bwMode="auto">
          <a:xfrm>
            <a:off x="2667000" y="1447800"/>
            <a:ext cx="1066800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Rectangle 6"/>
          <p:cNvSpPr>
            <a:spLocks noChangeArrowheads="1"/>
          </p:cNvSpPr>
          <p:nvPr/>
        </p:nvSpPr>
        <p:spPr bwMode="auto">
          <a:xfrm>
            <a:off x="3810000" y="1244600"/>
            <a:ext cx="182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</a:t>
            </a:r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981200" y="1600200"/>
            <a:ext cx="18859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latin typeface="Courier New" pitchFamily="49" charset="0"/>
              </a:rPr>
              <a:t>hashCode</a:t>
            </a:r>
            <a:br>
              <a:rPr lang="en-US">
                <a:latin typeface="Courier New" pitchFamily="49" charset="0"/>
              </a:rPr>
            </a:br>
            <a:r>
              <a:rPr lang="en-US">
                <a:latin typeface="Courier New" pitchFamily="49" charset="0"/>
              </a:rPr>
              <a:t>method</a:t>
            </a:r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5867400" y="1447800"/>
            <a:ext cx="838200" cy="990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4495800" y="2743200"/>
            <a:ext cx="4383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hlink"/>
                </a:solidFill>
                <a:latin typeface="Courier New" pitchFamily="49" charset="0"/>
              </a:rPr>
              <a:t>230492619  %  997 = 177</a:t>
            </a:r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53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Line 12"/>
          <p:cNvSpPr>
            <a:spLocks noChangeShapeType="1"/>
          </p:cNvSpPr>
          <p:nvPr/>
        </p:nvSpPr>
        <p:spPr bwMode="auto">
          <a:xfrm>
            <a:off x="99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3"/>
          <p:cNvSpPr>
            <a:spLocks noChangeShapeType="1"/>
          </p:cNvSpPr>
          <p:nvPr/>
        </p:nvSpPr>
        <p:spPr bwMode="auto">
          <a:xfrm>
            <a:off x="198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4"/>
          <p:cNvSpPr>
            <a:spLocks noChangeShapeType="1"/>
          </p:cNvSpPr>
          <p:nvPr/>
        </p:nvSpPr>
        <p:spPr bwMode="auto">
          <a:xfrm>
            <a:off x="144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Rectangle 15"/>
          <p:cNvSpPr>
            <a:spLocks noChangeArrowheads="1"/>
          </p:cNvSpPr>
          <p:nvPr/>
        </p:nvSpPr>
        <p:spPr bwMode="auto">
          <a:xfrm>
            <a:off x="243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289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388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8"/>
          <p:cNvSpPr>
            <a:spLocks noChangeShapeType="1"/>
          </p:cNvSpPr>
          <p:nvPr/>
        </p:nvSpPr>
        <p:spPr bwMode="auto">
          <a:xfrm>
            <a:off x="335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Rectangle 19"/>
          <p:cNvSpPr>
            <a:spLocks noChangeArrowheads="1"/>
          </p:cNvSpPr>
          <p:nvPr/>
        </p:nvSpPr>
        <p:spPr bwMode="auto">
          <a:xfrm>
            <a:off x="4343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Line 20"/>
          <p:cNvSpPr>
            <a:spLocks noChangeShapeType="1"/>
          </p:cNvSpPr>
          <p:nvPr/>
        </p:nvSpPr>
        <p:spPr bwMode="auto">
          <a:xfrm>
            <a:off x="4800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Line 21"/>
          <p:cNvSpPr>
            <a:spLocks noChangeShapeType="1"/>
          </p:cNvSpPr>
          <p:nvPr/>
        </p:nvSpPr>
        <p:spPr bwMode="auto">
          <a:xfrm>
            <a:off x="5791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3" name="Line 22"/>
          <p:cNvSpPr>
            <a:spLocks noChangeShapeType="1"/>
          </p:cNvSpPr>
          <p:nvPr/>
        </p:nvSpPr>
        <p:spPr bwMode="auto">
          <a:xfrm>
            <a:off x="5257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4" name="Rectangle 23"/>
          <p:cNvSpPr>
            <a:spLocks noChangeArrowheads="1"/>
          </p:cNvSpPr>
          <p:nvPr/>
        </p:nvSpPr>
        <p:spPr bwMode="auto">
          <a:xfrm>
            <a:off x="6248400" y="4267200"/>
            <a:ext cx="19050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Line 24"/>
          <p:cNvSpPr>
            <a:spLocks noChangeShapeType="1"/>
          </p:cNvSpPr>
          <p:nvPr/>
        </p:nvSpPr>
        <p:spPr bwMode="auto">
          <a:xfrm>
            <a:off x="67056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6" name="Line 25"/>
          <p:cNvSpPr>
            <a:spLocks noChangeShapeType="1"/>
          </p:cNvSpPr>
          <p:nvPr/>
        </p:nvSpPr>
        <p:spPr bwMode="auto">
          <a:xfrm>
            <a:off x="76962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7" name="Line 26"/>
          <p:cNvSpPr>
            <a:spLocks noChangeShapeType="1"/>
          </p:cNvSpPr>
          <p:nvPr/>
        </p:nvSpPr>
        <p:spPr bwMode="auto">
          <a:xfrm>
            <a:off x="7162800" y="4267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Text Box 27"/>
          <p:cNvSpPr txBox="1">
            <a:spLocks noChangeArrowheads="1"/>
          </p:cNvSpPr>
          <p:nvPr/>
        </p:nvSpPr>
        <p:spPr bwMode="auto">
          <a:xfrm>
            <a:off x="593725" y="3678238"/>
            <a:ext cx="7842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latin typeface="Courier New" pitchFamily="49" charset="0"/>
              </a:rPr>
              <a:t>0 1 2 3 .........177............ 996</a:t>
            </a:r>
          </a:p>
        </p:txBody>
      </p:sp>
      <p:sp>
        <p:nvSpPr>
          <p:cNvPr id="20509" name="Line 28"/>
          <p:cNvSpPr>
            <a:spLocks noChangeShapeType="1"/>
          </p:cNvSpPr>
          <p:nvPr/>
        </p:nvSpPr>
        <p:spPr bwMode="auto">
          <a:xfrm flipH="1">
            <a:off x="4876800" y="3200400"/>
            <a:ext cx="18288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29"/>
          <p:cNvSpPr>
            <a:spLocks noChangeShapeType="1"/>
          </p:cNvSpPr>
          <p:nvPr/>
        </p:nvSpPr>
        <p:spPr bwMode="auto">
          <a:xfrm>
            <a:off x="4495800" y="4724400"/>
            <a:ext cx="0" cy="838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1" name="Text Box 30"/>
          <p:cNvSpPr txBox="1">
            <a:spLocks noChangeArrowheads="1"/>
          </p:cNvSpPr>
          <p:nvPr/>
        </p:nvSpPr>
        <p:spPr bwMode="auto">
          <a:xfrm>
            <a:off x="3276600" y="5638800"/>
            <a:ext cx="231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folHlink"/>
                </a:solidFill>
                <a:latin typeface="Courier New" pitchFamily="49" charset="0"/>
              </a:rPr>
              <a:t>"Isabelle"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13D193-84EB-4424-815B-3FDE320890EA}" type="slidenum">
              <a:rPr lang="en-US" sz="1800"/>
              <a:pPr eaLnBrk="1" hangingPunct="1"/>
              <a:t>25</a:t>
            </a:fld>
            <a:endParaRPr lang="en-US" sz="18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Handling Collisions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What to do when inserting an element and already something present?</a:t>
            </a:r>
          </a:p>
        </p:txBody>
      </p:sp>
      <p:pic>
        <p:nvPicPr>
          <p:cNvPr id="21511" name="Picture 4" descr="A collision between two cars at an intersec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43200"/>
            <a:ext cx="43434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1F118-E538-42FD-BC0C-59B447367AA2}" type="slidenum">
              <a:rPr lang="en-US" sz="1800"/>
              <a:pPr eaLnBrk="1" hangingPunct="1"/>
              <a:t>26</a:t>
            </a:fld>
            <a:endParaRPr lang="en-US" sz="18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Open Addressing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66294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Could search forward or backwards for an open space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Linear probing: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move forward 1 spot. Open?, 2 spots, 3 spots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reach the end?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When removing, insert a blank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null if never occupied, blank if once occupied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Quadratic probing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1 spot, 2 spots, 4 spots, 8 spots, 16 spots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Resize when </a:t>
            </a:r>
            <a:r>
              <a:rPr lang="en-US" sz="2800" i="1"/>
              <a:t>load factor </a:t>
            </a:r>
            <a:r>
              <a:rPr lang="en-US" sz="2800"/>
              <a:t>reaches some limit</a:t>
            </a:r>
          </a:p>
        </p:txBody>
      </p:sp>
      <p:pic>
        <p:nvPicPr>
          <p:cNvPr id="22535" name="Picture 4" descr="A probe satellite such as Voyager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50" y="4114800"/>
            <a:ext cx="21399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13641-794A-4F45-80FF-62CD9F311083}" type="slidenum">
              <a:rPr lang="en-US" sz="1800"/>
              <a:pPr eaLnBrk="1" hangingPunct="1"/>
              <a:t>27</a:t>
            </a:fld>
            <a:endParaRPr lang="en-US" sz="18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Closed Addressing: Chaining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7239000" cy="5486400"/>
          </a:xfrm>
        </p:spPr>
        <p:txBody>
          <a:bodyPr/>
          <a:lstStyle/>
          <a:p>
            <a:pPr eaLnBrk="1" hangingPunct="1"/>
            <a:r>
              <a:rPr lang="en-US" dirty="0"/>
              <a:t>Each element of hash table be another data structure</a:t>
            </a:r>
          </a:p>
          <a:p>
            <a:pPr lvl="1" eaLnBrk="1" hangingPunct="1"/>
            <a:r>
              <a:rPr lang="en-US" dirty="0"/>
              <a:t>linked list, balanced binary tree</a:t>
            </a:r>
          </a:p>
          <a:p>
            <a:pPr lvl="1" eaLnBrk="1" hangingPunct="1"/>
            <a:r>
              <a:rPr lang="en-US" dirty="0"/>
              <a:t>More space, but somewhat easier</a:t>
            </a:r>
          </a:p>
          <a:p>
            <a:pPr lvl="1" eaLnBrk="1" hangingPunct="1"/>
            <a:r>
              <a:rPr lang="en-US" dirty="0"/>
              <a:t>everything goes in its spot</a:t>
            </a:r>
          </a:p>
          <a:p>
            <a:pPr eaLnBrk="1" hangingPunct="1"/>
            <a:r>
              <a:rPr lang="en-US" dirty="0"/>
              <a:t>What happens when resizing? </a:t>
            </a:r>
          </a:p>
          <a:p>
            <a:pPr lvl="1" eaLnBrk="1" hangingPunct="1"/>
            <a:r>
              <a:rPr lang="en-US" dirty="0"/>
              <a:t>Why don't things just collide again?</a:t>
            </a:r>
          </a:p>
          <a:p>
            <a:pPr eaLnBrk="1" hangingPunct="1"/>
            <a:endParaRPr lang="en-US" dirty="0"/>
          </a:p>
        </p:txBody>
      </p:sp>
      <p:pic>
        <p:nvPicPr>
          <p:cNvPr id="23559" name="Picture 4" descr="Chai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3" y="4419600"/>
            <a:ext cx="2319337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9FAC92-09D2-47DD-88DD-08B366E7AE7C}" type="slidenum">
              <a:rPr lang="en-US" sz="1800"/>
              <a:pPr eaLnBrk="1" hangingPunct="1"/>
              <a:t>28</a:t>
            </a:fld>
            <a:endParaRPr lang="en-US" sz="180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 in Java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/>
              <a:t> method in </a:t>
            </a:r>
            <a:r>
              <a:rPr lang="en-US" dirty="0">
                <a:latin typeface="Courier New" pitchFamily="49" charset="0"/>
              </a:rPr>
              <a:t>Object</a:t>
            </a:r>
          </a:p>
          <a:p>
            <a:pPr eaLnBrk="1" hangingPunct="1"/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urier New" pitchFamily="49" charset="0"/>
              </a:rPr>
              <a:t>equals</a:t>
            </a:r>
          </a:p>
          <a:p>
            <a:pPr lvl="1" eaLnBrk="1" hangingPunct="1"/>
            <a:r>
              <a:rPr lang="en-US" dirty="0">
                <a:latin typeface="Courier New" pitchFamily="49" charset="0"/>
              </a:rPr>
              <a:t>"</a:t>
            </a:r>
            <a:r>
              <a:rPr lang="en-US" dirty="0"/>
              <a:t>If two objects are equal according to the equals (</a:t>
            </a:r>
            <a:r>
              <a:rPr lang="en-US" dirty="0">
                <a:latin typeface="Courier New" pitchFamily="49" charset="0"/>
              </a:rPr>
              <a:t>Object</a:t>
            </a:r>
            <a:r>
              <a:rPr lang="en-US" dirty="0"/>
              <a:t>) method, then calling the </a:t>
            </a:r>
            <a:r>
              <a:rPr lang="en-US" dirty="0" err="1">
                <a:latin typeface="Courier New" pitchFamily="49" charset="0"/>
              </a:rPr>
              <a:t>hashCode</a:t>
            </a:r>
            <a:r>
              <a:rPr lang="en-US" dirty="0"/>
              <a:t> method on each of the two objects must produce the same integer result. "</a:t>
            </a:r>
          </a:p>
          <a:p>
            <a:pPr lvl="1" eaLnBrk="1" hangingPunct="1"/>
            <a:r>
              <a:rPr lang="en-US" dirty="0"/>
              <a:t>if you override </a:t>
            </a:r>
            <a:r>
              <a:rPr lang="en-US" dirty="0">
                <a:latin typeface="Courier New" pitchFamily="49" charset="0"/>
              </a:rPr>
              <a:t>equals</a:t>
            </a:r>
            <a:r>
              <a:rPr lang="en-US" dirty="0"/>
              <a:t> you need to override </a:t>
            </a:r>
            <a:r>
              <a:rPr lang="en-US" dirty="0" err="1">
                <a:latin typeface="Courier New" pitchFamily="49" charset="0"/>
              </a:rPr>
              <a:t>hashCode</a:t>
            </a:r>
            <a:endParaRPr lang="en-US" dirty="0">
              <a:latin typeface="Courier New" pitchFamily="49" charset="0"/>
            </a:endParaRPr>
          </a:p>
          <a:p>
            <a:pPr eaLnBrk="1" hangingPunct="1"/>
            <a:r>
              <a:rPr lang="en-US" sz="2800" dirty="0"/>
              <a:t>Overriding one of </a:t>
            </a:r>
            <a:r>
              <a:rPr lang="en-US" sz="2800" dirty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sz="2800" dirty="0"/>
              <a:t> and </a:t>
            </a:r>
            <a:r>
              <a:rPr lang="en-US" sz="2800" dirty="0" err="1">
                <a:latin typeface="Courier New" pitchFamily="49" charset="0"/>
                <a:cs typeface="Courier New" pitchFamily="49" charset="0"/>
              </a:rPr>
              <a:t>hashCode</a:t>
            </a:r>
            <a:r>
              <a:rPr lang="en-US" sz="2800" dirty="0"/>
              <a:t>, but not the other, can cause logic errors that are difficult to track down if objects added to hash tables.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93B91D-D749-4B9C-A203-A1F3B1378664}" type="slidenum">
              <a:rPr lang="en-US" sz="1800"/>
              <a:pPr eaLnBrk="1" hangingPunct="1"/>
              <a:t>29</a:t>
            </a:fld>
            <a:endParaRPr lang="en-US" sz="18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Hash Tables in Java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HashTable class</a:t>
            </a:r>
          </a:p>
          <a:p>
            <a:pPr eaLnBrk="1" hangingPunct="1"/>
            <a:r>
              <a:rPr lang="en-US"/>
              <a:t>HashSet class</a:t>
            </a:r>
          </a:p>
          <a:p>
            <a:pPr lvl="1" eaLnBrk="1" hangingPunct="1"/>
            <a:r>
              <a:rPr lang="en-US"/>
              <a:t>implements Set interface with internal storage container that is a HashTable</a:t>
            </a:r>
          </a:p>
          <a:p>
            <a:pPr lvl="1" eaLnBrk="1" hangingPunct="1"/>
            <a:r>
              <a:rPr lang="en-US"/>
              <a:t>compare to TreeSet class, internal storage container is a Red Black Tree</a:t>
            </a:r>
          </a:p>
          <a:p>
            <a:pPr eaLnBrk="1" hangingPunct="1"/>
            <a:r>
              <a:rPr lang="en-US"/>
              <a:t>HashMap class</a:t>
            </a:r>
          </a:p>
          <a:p>
            <a:pPr lvl="1" eaLnBrk="1" hangingPunct="1"/>
            <a:r>
              <a:rPr lang="en-US"/>
              <a:t>implements the Map interface, internal storage container for keys is a hash table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909D6-DF16-43B9-8050-19629069F8BF}" type="slidenum">
              <a:rPr lang="en-US" sz="1800"/>
              <a:pPr eaLnBrk="1" hangingPunct="1"/>
              <a:t>3</a:t>
            </a:fld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 Problem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/>
              <a:t>From </a:t>
            </a:r>
            <a:r>
              <a:rPr lang="en-US" i="1" dirty="0"/>
              <a:t>Programming Pearls (Jon in Italics)</a:t>
            </a:r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1200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en-US" sz="2000" i="1" dirty="0"/>
              <a:t>Why do you want to write your own sort at all? Why not use a sort provided by your system? </a:t>
            </a:r>
            <a:br>
              <a:rPr lang="en-US" sz="2000" dirty="0"/>
            </a:br>
            <a:r>
              <a:rPr lang="en-US" sz="2000" dirty="0"/>
              <a:t>I need the sort in the middle of a large system, and for obscure technical reasons, I can't use the system file-sorting program. </a:t>
            </a:r>
            <a:br>
              <a:rPr lang="en-US" sz="2000" dirty="0"/>
            </a:br>
            <a:r>
              <a:rPr lang="en-US" sz="2000" i="1" dirty="0"/>
              <a:t>What exactly are you sorting? How many records are in the file? What is the format of each record? </a:t>
            </a:r>
            <a:br>
              <a:rPr lang="en-US" sz="2000" dirty="0"/>
            </a:br>
            <a:r>
              <a:rPr lang="en-US" sz="2000" dirty="0"/>
              <a:t>The file contains at most ten million records; each record is a seven-digit integer. </a:t>
            </a:r>
            <a:br>
              <a:rPr lang="en-US" sz="2000" dirty="0"/>
            </a:br>
            <a:r>
              <a:rPr lang="en-US" sz="2000" i="1" dirty="0"/>
              <a:t>Wait a minute. If the file is that small, why bother going to disk at all? Why not just sort it in main memory? </a:t>
            </a:r>
            <a:br>
              <a:rPr lang="en-US" sz="2000" dirty="0"/>
            </a:br>
            <a:r>
              <a:rPr lang="en-US" sz="2000" dirty="0"/>
              <a:t>Although the machine has </a:t>
            </a:r>
            <a:r>
              <a:rPr lang="en-US" sz="2000" b="1" dirty="0"/>
              <a:t>many megabytes of main memory</a:t>
            </a:r>
            <a:r>
              <a:rPr lang="en-US" sz="2000" dirty="0"/>
              <a:t>, this function is part of a big system. I expect that I'll have only about a megabyte free at that point. </a:t>
            </a:r>
            <a:br>
              <a:rPr lang="en-US" sz="2000" dirty="0"/>
            </a:br>
            <a:r>
              <a:rPr lang="en-US" sz="2000" i="1" dirty="0"/>
              <a:t>Is there anything else you can tell me about the records? </a:t>
            </a:r>
            <a:br>
              <a:rPr lang="en-US" sz="2000" dirty="0"/>
            </a:br>
            <a:r>
              <a:rPr lang="en-US" sz="2000" dirty="0"/>
              <a:t>Each one is a seven-digit positive integer with no other associated data, and no integer can appear more than once. </a:t>
            </a:r>
          </a:p>
          <a:p>
            <a:pPr eaLnBrk="1" hangingPunct="1"/>
            <a:endParaRPr 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Compare these data structures for speed:</a:t>
            </a:r>
          </a:p>
          <a:p>
            <a:r>
              <a:rPr lang="en-US" dirty="0"/>
              <a:t>Java </a:t>
            </a:r>
            <a:r>
              <a:rPr lang="en-US" dirty="0" err="1"/>
              <a:t>HashSet</a:t>
            </a:r>
            <a:endParaRPr lang="en-US" dirty="0"/>
          </a:p>
          <a:p>
            <a:r>
              <a:rPr lang="en-US" dirty="0"/>
              <a:t>Java </a:t>
            </a:r>
            <a:r>
              <a:rPr lang="en-US" dirty="0" err="1"/>
              <a:t>TreeSet</a:t>
            </a:r>
            <a:endParaRPr lang="en-US" dirty="0"/>
          </a:p>
          <a:p>
            <a:r>
              <a:rPr lang="en-US" dirty="0"/>
              <a:t>our naïve Binary Search Tree</a:t>
            </a:r>
          </a:p>
          <a:p>
            <a:r>
              <a:rPr lang="en-US" dirty="0"/>
              <a:t>our </a:t>
            </a:r>
            <a:r>
              <a:rPr lang="en-US" dirty="0" err="1"/>
              <a:t>HashTable</a:t>
            </a:r>
            <a:endParaRPr lang="en-US" dirty="0"/>
          </a:p>
          <a:p>
            <a:r>
              <a:rPr lang="en-US" dirty="0"/>
              <a:t>Insert random </a:t>
            </a:r>
            <a:r>
              <a:rPr lang="en-US" dirty="0" err="1"/>
              <a:t>ints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245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Clicker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be order from fastest to slowest?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HashSet</a:t>
            </a:r>
            <a:r>
              <a:rPr lang="en-US" dirty="0"/>
              <a:t>  </a:t>
            </a:r>
            <a:r>
              <a:rPr lang="en-US" dirty="0" err="1"/>
              <a:t>TreeSet</a:t>
            </a:r>
            <a:r>
              <a:rPr lang="en-US" dirty="0"/>
              <a:t>  HashTable314  BST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HashSet</a:t>
            </a:r>
            <a:r>
              <a:rPr lang="en-US" dirty="0"/>
              <a:t>  HashTable314  </a:t>
            </a:r>
            <a:r>
              <a:rPr lang="en-US" dirty="0" err="1"/>
              <a:t>TreeSet</a:t>
            </a:r>
            <a:r>
              <a:rPr lang="en-US" dirty="0"/>
              <a:t>  BST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/>
              <a:t>TreeSet</a:t>
            </a:r>
            <a:r>
              <a:rPr lang="en-US" dirty="0"/>
              <a:t>  </a:t>
            </a:r>
            <a:r>
              <a:rPr lang="en-US" dirty="0" err="1"/>
              <a:t>HashSet</a:t>
            </a:r>
            <a:r>
              <a:rPr lang="en-US" dirty="0"/>
              <a:t>  BST  HashTable314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HashTable314  </a:t>
            </a:r>
            <a:r>
              <a:rPr lang="en-US" dirty="0" err="1"/>
              <a:t>HashSet</a:t>
            </a:r>
            <a:r>
              <a:rPr lang="en-US" dirty="0"/>
              <a:t>  BST  </a:t>
            </a:r>
            <a:r>
              <a:rPr lang="en-US" dirty="0" err="1"/>
              <a:t>TreeSet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None of these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1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Output of the cat (concatenation) command on a file on a Unix system. The file is simply a list of words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06" y="2133598"/>
            <a:ext cx="3581400" cy="303532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3810000" y="3651262"/>
            <a:ext cx="1143000" cy="0"/>
          </a:xfrm>
          <a:prstGeom prst="straightConnector1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0" name="Picture 9" descr="Output of the sort command on a file on a Unix system. The file is simply a list of words. The output has the words in sorted order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998254"/>
            <a:ext cx="4048013" cy="330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1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Other Programs</a:t>
            </a:r>
          </a:p>
        </p:txBody>
      </p:sp>
      <p:pic>
        <p:nvPicPr>
          <p:cNvPr id="7" name="Content Placeholder 6" descr="Documentation of the System.getRuntime method in Java. Getting the Runtime object allows our Java program to start other programs. Any other program, not just Java programs. 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19200"/>
            <a:ext cx="8686800" cy="423869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14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Other Programs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CS314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Hash Tables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D1889-5E2B-46FB-979E-4D4C09D5E7D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 descr="Documentation of the Runtime.exec(string) method. Send this method the name of the program you wish to start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763000" cy="50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7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5A2F02-7CF0-45EB-B77D-37EC22052D7F}" type="slidenum">
              <a:rPr lang="en-US" sz="1800"/>
              <a:pPr eaLnBrk="1" hangingPunct="1"/>
              <a:t>7</a:t>
            </a:fld>
            <a:endParaRPr lang="en-US" sz="18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Clicker 1 and 2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372600" cy="5486400"/>
          </a:xfrm>
        </p:spPr>
        <p:txBody>
          <a:bodyPr/>
          <a:lstStyle/>
          <a:p>
            <a:pPr eaLnBrk="1" hangingPunct="1"/>
            <a:r>
              <a:rPr lang="en-US" dirty="0"/>
              <a:t>When did this conversation take place?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1965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1975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1985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1995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circa 2005</a:t>
            </a:r>
          </a:p>
          <a:p>
            <a:pPr eaLnBrk="1" hangingPunct="1"/>
            <a:r>
              <a:rPr lang="en-US" dirty="0"/>
              <a:t>What were they sorting?</a:t>
            </a:r>
          </a:p>
          <a:p>
            <a:pPr marL="514350" indent="-514350" eaLnBrk="1" hangingPunct="1">
              <a:buAutoNum type="alphaUcPeriod"/>
            </a:pPr>
            <a:r>
              <a:rPr lang="en-US" dirty="0"/>
              <a:t>SSNs.  B. Random values  C. Street Addresses</a:t>
            </a:r>
          </a:p>
          <a:p>
            <a:pPr marL="0" indent="0" eaLnBrk="1" hangingPunct="1">
              <a:buNone/>
            </a:pPr>
            <a:r>
              <a:rPr lang="en-US" dirty="0"/>
              <a:t>D. Personal Incomes   E. Phone Numbers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B17446-AF7D-41D4-82B3-1BA441996417}" type="slidenum">
              <a:rPr lang="en-US" sz="1800"/>
              <a:pPr eaLnBrk="1" hangingPunct="1"/>
              <a:t>8</a:t>
            </a:fld>
            <a:endParaRPr lang="en-US" sz="18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 Solution</a:t>
            </a: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8499443" cy="487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1: initialize set to empty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bit[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] = 0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2: insert present elements into the set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each </a:t>
            </a:r>
            <a:r>
              <a:rPr lang="en-US" dirty="0" err="1">
                <a:latin typeface="Arial Unicode MS" pitchFamily="34" charset="-128"/>
              </a:rPr>
              <a:t>num_in_file</a:t>
            </a:r>
            <a:r>
              <a:rPr lang="en-US" dirty="0">
                <a:latin typeface="Arial Unicode MS" pitchFamily="34" charset="-128"/>
              </a:rPr>
              <a:t> in the input file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bit[</a:t>
            </a:r>
            <a:r>
              <a:rPr lang="en-US" dirty="0" err="1">
                <a:latin typeface="Arial Unicode MS" pitchFamily="34" charset="-128"/>
              </a:rPr>
              <a:t>num_in_file</a:t>
            </a:r>
            <a:r>
              <a:rPr lang="en-US" dirty="0">
                <a:latin typeface="Arial Unicode MS" pitchFamily="34" charset="-128"/>
              </a:rPr>
              <a:t>] = 1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Arial Unicode MS" pitchFamily="34" charset="-128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/* phase 3: write sorted output */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for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= [0, n)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dirty="0">
                <a:latin typeface="Arial Unicode MS" pitchFamily="34" charset="-128"/>
              </a:rPr>
              <a:t>	if bit[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] == 1 write </a:t>
            </a:r>
            <a:r>
              <a:rPr lang="en-US" dirty="0" err="1">
                <a:latin typeface="Arial Unicode MS" pitchFamily="34" charset="-128"/>
              </a:rPr>
              <a:t>i</a:t>
            </a:r>
            <a:r>
              <a:rPr lang="en-US" dirty="0">
                <a:latin typeface="Arial Unicode MS" pitchFamily="34" charset="-128"/>
              </a:rPr>
              <a:t> on the output file 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CS314</a:t>
            </a:r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/>
              <a:t>Hash Tables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CC2C00-FA65-499C-9297-651C8C225F4C}" type="slidenum">
              <a:rPr lang="en-US" sz="1800"/>
              <a:pPr eaLnBrk="1" hangingPunct="1"/>
              <a:t>9</a:t>
            </a:fld>
            <a:endParaRPr lang="en-US" sz="18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Some Structures so Far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ArrayLists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O(1)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insertion (average case), better at end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deletion (average case)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LinkedLists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insertion (average case), better at front and back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O(N) deletion (average case), better at front and back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Binary Search Trees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access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insertion if balanced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O(log N) deletion if balanced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FF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Marlett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4861</TotalTime>
  <Words>1857</Words>
  <Application>Microsoft Office PowerPoint</Application>
  <PresentationFormat>On-screen Show (4:3)</PresentationFormat>
  <Paragraphs>303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Unicode MS</vt:lpstr>
      <vt:lpstr>Comic Sans MS</vt:lpstr>
      <vt:lpstr>Courier New</vt:lpstr>
      <vt:lpstr>Marlett</vt:lpstr>
      <vt:lpstr>Times New Roman</vt:lpstr>
      <vt:lpstr>Default Design</vt:lpstr>
      <vt:lpstr>Topic 22  Hash Tables</vt:lpstr>
      <vt:lpstr>Programming Pearls by Jon Bentley</vt:lpstr>
      <vt:lpstr>A Problem</vt:lpstr>
      <vt:lpstr>System Sort</vt:lpstr>
      <vt:lpstr>Starting Other Programs</vt:lpstr>
      <vt:lpstr>Starting Other Programs</vt:lpstr>
      <vt:lpstr>Clicker 1 and 2</vt:lpstr>
      <vt:lpstr>A Solution</vt:lpstr>
      <vt:lpstr>Some Structures so Far</vt:lpstr>
      <vt:lpstr>Why are Binary Trees Better?</vt:lpstr>
      <vt:lpstr>Hash Tables</vt:lpstr>
      <vt:lpstr>Hash Functions</vt:lpstr>
      <vt:lpstr>Hash Function</vt:lpstr>
      <vt:lpstr>Hash Functions</vt:lpstr>
      <vt:lpstr>Hash Function</vt:lpstr>
      <vt:lpstr>Simple Example</vt:lpstr>
      <vt:lpstr>Result of Hash Function</vt:lpstr>
      <vt:lpstr>Clicker 3 - Hash Function</vt:lpstr>
      <vt:lpstr>More on Hash Functions</vt:lpstr>
      <vt:lpstr>Hashing Techniques</vt:lpstr>
      <vt:lpstr>Shifting</vt:lpstr>
      <vt:lpstr>The Java String class hashCode method</vt:lpstr>
      <vt:lpstr>Mapping Results</vt:lpstr>
      <vt:lpstr>Mapping Results</vt:lpstr>
      <vt:lpstr>Handling Collisions</vt:lpstr>
      <vt:lpstr>Open Addressing</vt:lpstr>
      <vt:lpstr>Closed Addressing: Chaining</vt:lpstr>
      <vt:lpstr>Hash Tables in Java</vt:lpstr>
      <vt:lpstr>Hash Tables in Java</vt:lpstr>
      <vt:lpstr>Comparison</vt:lpstr>
      <vt:lpstr>Clicker 4</vt:lpstr>
    </vt:vector>
  </TitlesOfParts>
  <Company>U of 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Scott</dc:creator>
  <cp:lastModifiedBy>Michael Scott</cp:lastModifiedBy>
  <cp:revision>103</cp:revision>
  <cp:lastPrinted>2011-11-21T15:30:53Z</cp:lastPrinted>
  <dcterms:created xsi:type="dcterms:W3CDTF">2001-06-29T19:12:00Z</dcterms:created>
  <dcterms:modified xsi:type="dcterms:W3CDTF">2024-04-18T20:14:23Z</dcterms:modified>
</cp:coreProperties>
</file>