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3DEBA-6571-498E-BD4C-830B2FD9792F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717DB-D012-4FF6-B797-4E1B3158F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3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90AD-C074-4763-8FC8-3309AC62E51B}" type="datetime1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51CB-8DEB-4AA1-BAE5-8EE4A4999B21}" type="datetime1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5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55DC-55B3-43CD-BFBD-7C7CA96B939E}" type="datetime1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5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771B-1081-4982-9512-583FF6482446}" type="datetime1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7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B7370-BABC-4FD5-B86C-2F86EB90CBFC}" type="datetime1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2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F4579-6835-442F-A77F-325DCCF869AB}" type="datetime1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0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EB561-C8CC-4428-888B-AAB1A567859B}" type="datetime1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3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3FA81-C790-4143-B601-D685ED8772D8}" type="datetime1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4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2B00-F575-42CA-AA40-59759A1A2B30}" type="datetime1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3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DFEA-136B-47BB-B00D-F58344C1F582}" type="datetime1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7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D593-1A5D-493D-97FD-EAA6EF5DBEA9}" type="datetime1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2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1E477-D093-49E1-9405-5E29D0E5F39C}" type="datetime1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534CA-F78D-4B6E-B352-BBB0E911E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anofstudents.utexas.edu/sjs/spot_honorcode.ph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anofstudents.utexas.edu/sjs/acint_student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texas.edu/academics/conduc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eanofstudents.utexas.edu/sj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https://cns.utexas.edu/career-services/career-events/career-fai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dirty="0" smtClean="0"/>
              <a:t>Academic Integrity</a:t>
            </a:r>
            <a:endParaRPr lang="en-US" sz="7200" dirty="0"/>
          </a:p>
        </p:txBody>
      </p:sp>
      <p:grpSp>
        <p:nvGrpSpPr>
          <p:cNvPr id="5" name="Group 4"/>
          <p:cNvGrpSpPr/>
          <p:nvPr/>
        </p:nvGrpSpPr>
        <p:grpSpPr>
          <a:xfrm>
            <a:off x="5943456" y="4932947"/>
            <a:ext cx="3162300" cy="1828800"/>
            <a:chOff x="228600" y="323850"/>
            <a:chExt cx="2628900" cy="14478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323850"/>
              <a:ext cx="2628900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133600" y="838200"/>
              <a:ext cx="228600" cy="2667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66800" y="3124200"/>
            <a:ext cx="347909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Mike Scott</a:t>
            </a:r>
          </a:p>
          <a:p>
            <a:r>
              <a:rPr lang="en-US" sz="2800" dirty="0" smtClean="0"/>
              <a:t>Lecturer, CS Dept.</a:t>
            </a:r>
          </a:p>
          <a:p>
            <a:r>
              <a:rPr lang="en-US" sz="2800" dirty="0" smtClean="0"/>
              <a:t>scottm@cs.utexas.edu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" y="5401824"/>
            <a:ext cx="5938013" cy="113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6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UT Honor Code</a:t>
            </a:r>
            <a:endParaRPr lang="en-US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As a student of The University of Texas at Austin, I shall abide by the core values of the University and uphold academic integrity.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hlinkClick r:id="rId2"/>
              </a:rPr>
              <a:t>Academic Integrity</a:t>
            </a:r>
            <a:endParaRPr lang="en-US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At a minimum, you should complete any assignments, exams, and other scholastic endeavors with the utmost honesty, which requires you to: </a:t>
            </a:r>
          </a:p>
          <a:p>
            <a:r>
              <a:rPr lang="en-US" dirty="0" smtClean="0"/>
              <a:t>acknowledge the contributions of other sources to your scholastic efforts;</a:t>
            </a:r>
          </a:p>
          <a:p>
            <a:r>
              <a:rPr lang="en-US" b="1" dirty="0" smtClean="0"/>
              <a:t>complete your assignments independently unless expressly authorized to seek or obtain assistance in preparing them;</a:t>
            </a:r>
          </a:p>
          <a:p>
            <a:r>
              <a:rPr lang="en-US" b="1" dirty="0" smtClean="0"/>
              <a:t>follow instructions for assignments and exams, and observe the standards of your academic discipline; and</a:t>
            </a:r>
          </a:p>
          <a:p>
            <a:r>
              <a:rPr lang="en-US" dirty="0" smtClean="0"/>
              <a:t>avoid engaging in any form of academic dishonesty on behalf of yourself or another student.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5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hlinkClick r:id="rId2"/>
              </a:rPr>
              <a:t>UTCS Rules to Live By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piece of work that you turn in with your name on it must be yours and yours alone unless explicitly allowed by an instructor in a particular class. Specifically, unless otherwise authorized by an instructor:</a:t>
            </a:r>
          </a:p>
          <a:p>
            <a:r>
              <a:rPr lang="en-US" dirty="0" smtClean="0"/>
              <a:t>Students may not discuss their work with anyone except the instructor and other members of the instructional staff (TA, Section Leader or Lab Proctor).</a:t>
            </a:r>
          </a:p>
          <a:p>
            <a:pPr algn="just"/>
            <a:r>
              <a:rPr lang="en-US" b="1" u="sng" dirty="0" smtClean="0"/>
              <a:t>Students may not acquire from any source (e.g., another student or an internet site) a partial or complete solution to a problem or project that has been assigned.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UTCS Rules to Live By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You are responsible for complying with this policy in two ways:</a:t>
            </a:r>
          </a:p>
          <a:p>
            <a:r>
              <a:rPr lang="en-US" dirty="0" smtClean="0"/>
              <a:t>You must not turn in work that is not yours, except as expressly permitted by the instructor of each course.</a:t>
            </a:r>
          </a:p>
          <a:p>
            <a:r>
              <a:rPr lang="en-US" b="1" u="sng" dirty="0" smtClean="0"/>
              <a:t>You must take all reasonable precautions to prevent your work from being stolen.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Class is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heck course syllabus.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if syllabus doesn't cover this or you are unclear about expectations?</a:t>
            </a:r>
          </a:p>
          <a:p>
            <a:r>
              <a:rPr lang="en-US" dirty="0" smtClean="0"/>
              <a:t>Many instructors use plagiarism detection software to check your submissions against others in the class and past classes.</a:t>
            </a:r>
          </a:p>
          <a:p>
            <a:r>
              <a:rPr lang="en-US" dirty="0" smtClean="0"/>
              <a:t>We know how to search the web too.</a:t>
            </a:r>
          </a:p>
          <a:p>
            <a:pPr lvl="1"/>
            <a:r>
              <a:rPr lang="en-US" dirty="0" smtClean="0"/>
              <a:t>GitHub, </a:t>
            </a:r>
            <a:r>
              <a:rPr lang="en-US" dirty="0" err="1" smtClean="0"/>
              <a:t>Stackoverflow</a:t>
            </a:r>
            <a:r>
              <a:rPr lang="en-US" dirty="0" smtClean="0"/>
              <a:t>, </a:t>
            </a:r>
            <a:r>
              <a:rPr lang="en-US" dirty="0" err="1" smtClean="0"/>
              <a:t>Pastebin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2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Dishonesty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Initiated by Instructors</a:t>
            </a:r>
          </a:p>
          <a:p>
            <a:r>
              <a:rPr lang="en-US" smtClean="0">
                <a:hlinkClick r:id="rId2"/>
              </a:rPr>
              <a:t>Student </a:t>
            </a:r>
            <a:r>
              <a:rPr lang="en-US" dirty="0" smtClean="0">
                <a:hlinkClick r:id="rId2"/>
              </a:rPr>
              <a:t>Judicial Services</a:t>
            </a:r>
            <a:endParaRPr lang="en-US" dirty="0" smtClean="0"/>
          </a:p>
          <a:p>
            <a:pPr lvl="1"/>
            <a:r>
              <a:rPr lang="en-US" dirty="0" smtClean="0"/>
              <a:t>division of Office of the Dean of Students</a:t>
            </a:r>
          </a:p>
          <a:p>
            <a:r>
              <a:rPr lang="en-US" dirty="0" smtClean="0"/>
              <a:t>Faculty Disposition</a:t>
            </a:r>
          </a:p>
          <a:p>
            <a:pPr lvl="1"/>
            <a:r>
              <a:rPr lang="en-US" dirty="0" smtClean="0"/>
              <a:t>admit to violation and accept Faculty's penalty</a:t>
            </a:r>
          </a:p>
          <a:p>
            <a:pPr lvl="1"/>
            <a:r>
              <a:rPr lang="en-US" dirty="0" smtClean="0"/>
              <a:t>on record with SJS</a:t>
            </a:r>
          </a:p>
          <a:p>
            <a:r>
              <a:rPr lang="en-US" dirty="0" smtClean="0"/>
              <a:t>Referral to SJS</a:t>
            </a:r>
          </a:p>
          <a:p>
            <a:pPr lvl="1"/>
            <a:r>
              <a:rPr lang="en-US" dirty="0" smtClean="0"/>
              <a:t>evidence sent to SJS and they handle investigation, determination, and penalty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en-US" dirty="0" smtClean="0"/>
              <a:t>I'll ask questions.</a:t>
            </a:r>
          </a:p>
          <a:p>
            <a:r>
              <a:rPr lang="en-US" dirty="0"/>
              <a:t>T</a:t>
            </a:r>
            <a:r>
              <a:rPr lang="en-US" dirty="0" smtClean="0"/>
              <a:t>ry to answer my questions and ask your own questions.</a:t>
            </a:r>
          </a:p>
          <a:p>
            <a:r>
              <a:rPr lang="en-US" b="1" i="1" dirty="0" smtClean="0"/>
              <a:t>Be the first Penguin.</a:t>
            </a:r>
          </a:p>
          <a:p>
            <a:endParaRPr lang="en-US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2</a:t>
            </a:fld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7" name="ShockwaveFlash1" r:id="rId2" imgW="5334745" imgH="3277057"/>
        </mc:Choice>
        <mc:Fallback>
          <p:control name="ShockwaveFlash1" r:id="rId2" imgW="5334745" imgH="327705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5000" y="3352800"/>
                  <a:ext cx="5334000" cy="3276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5436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What do UTCS students do after they graduate?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 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go to graduate school. </a:t>
            </a:r>
          </a:p>
          <a:p>
            <a:r>
              <a:rPr lang="en-US" dirty="0" smtClean="0"/>
              <a:t>They go to work, usually as software developers.</a:t>
            </a:r>
          </a:p>
          <a:p>
            <a:r>
              <a:rPr lang="en-US" dirty="0" smtClean="0"/>
              <a:t>Some start their own companies, become teachers, attend professional schools, and more.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3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 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 ou</a:t>
            </a:r>
            <a:r>
              <a:rPr lang="en-US" dirty="0"/>
              <a:t>r</a:t>
            </a:r>
            <a:r>
              <a:rPr lang="en-US" dirty="0" smtClean="0"/>
              <a:t> students go to graduate school?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5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09600" y="2286000"/>
            <a:ext cx="8077200" cy="4321629"/>
            <a:chOff x="609600" y="2286000"/>
            <a:chExt cx="8077200" cy="4321629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2286000"/>
              <a:ext cx="1917353" cy="2331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5841" y="2470063"/>
              <a:ext cx="1917353" cy="2166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" name="Group 3"/>
            <p:cNvGrpSpPr/>
            <p:nvPr/>
          </p:nvGrpSpPr>
          <p:grpSpPr>
            <a:xfrm>
              <a:off x="5371377" y="2447402"/>
              <a:ext cx="3315423" cy="1903570"/>
              <a:chOff x="5371377" y="2447402"/>
              <a:chExt cx="3315423" cy="1903570"/>
            </a:xfrm>
          </p:grpSpPr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1377" y="2447402"/>
                <a:ext cx="3315423" cy="19035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Rectangle 7"/>
              <p:cNvSpPr/>
              <p:nvPr/>
            </p:nvSpPr>
            <p:spPr>
              <a:xfrm>
                <a:off x="7773857" y="3123670"/>
                <a:ext cx="288298" cy="35065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4835425"/>
              <a:ext cx="1757573" cy="1772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4617183"/>
              <a:ext cx="2316801" cy="1814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4825264"/>
              <a:ext cx="1857375" cy="176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216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 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 our students go to work?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71849" y="1239520"/>
            <a:ext cx="8950380" cy="5629366"/>
            <a:chOff x="171849" y="1239520"/>
            <a:chExt cx="8950380" cy="5629366"/>
          </a:xfrm>
        </p:grpSpPr>
        <p:grpSp>
          <p:nvGrpSpPr>
            <p:cNvPr id="4" name="Group 3"/>
            <p:cNvGrpSpPr/>
            <p:nvPr/>
          </p:nvGrpSpPr>
          <p:grpSpPr>
            <a:xfrm>
              <a:off x="171849" y="2360153"/>
              <a:ext cx="8950380" cy="4508733"/>
              <a:chOff x="171849" y="2360153"/>
              <a:chExt cx="8950380" cy="4508733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2449286"/>
                <a:ext cx="1524000" cy="1524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99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7400" y="2360153"/>
                <a:ext cx="1874212" cy="1702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0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1612" y="2590800"/>
                <a:ext cx="1384989" cy="1552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1" name="Picture 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2600" y="2394999"/>
                <a:ext cx="1475455" cy="1495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2" name="Picture 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5943" y="4180012"/>
                <a:ext cx="2220686" cy="11608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3" name="Picture 7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89399" y="2394999"/>
                <a:ext cx="1486610" cy="12228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4" name="Picture 8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58786" y="4412287"/>
                <a:ext cx="2287214" cy="1003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5" name="Picture 9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3629" y="4829095"/>
                <a:ext cx="4038600" cy="697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6" name="Picture 10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49" y="5329238"/>
                <a:ext cx="1576482" cy="1539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7" name="Picture 11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5000" y="5586958"/>
                <a:ext cx="1562100" cy="1133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8" name="Picture 12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6301" y="5540354"/>
                <a:ext cx="1090495" cy="11702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9" name="Picture 13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16601" y="3936037"/>
                <a:ext cx="1333500" cy="952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0" name="Picture 14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094" y="5638256"/>
                <a:ext cx="1088571" cy="1169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1" name="Picture 15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7303" y="5724531"/>
                <a:ext cx="1229866" cy="8905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2" name="Picture 16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04004" y="5705482"/>
                <a:ext cx="977034" cy="944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3" name="Picture 17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27169" y="3755344"/>
                <a:ext cx="1053869" cy="108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4" name="Picture 18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49998" y="3752332"/>
                <a:ext cx="923925" cy="1073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5" name="Picture 19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60883" y="5725259"/>
                <a:ext cx="943091" cy="9217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2033" y="1239520"/>
              <a:ext cx="1855952" cy="990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8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Spring 2016 CNS Career 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</a:t>
            </a:r>
            <a:r>
              <a:rPr lang="en-US" dirty="0" smtClean="0">
                <a:hlinkClick r:id="rId2"/>
              </a:rPr>
              <a:t>all 2016 Career CNS Career Fair</a:t>
            </a:r>
            <a:endParaRPr lang="en-US" dirty="0" smtClean="0"/>
          </a:p>
          <a:p>
            <a:r>
              <a:rPr lang="en-US" dirty="0" smtClean="0"/>
              <a:t>Tuesday, September 20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1 - 6 pm</a:t>
            </a:r>
          </a:p>
          <a:p>
            <a:r>
              <a:rPr lang="en-US" dirty="0" smtClean="0"/>
              <a:t>GO!!!!!</a:t>
            </a:r>
          </a:p>
          <a:p>
            <a:pPr lvl="1"/>
            <a:r>
              <a:rPr lang="en-US" dirty="0" smtClean="0"/>
              <a:t>but don't skip class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95960"/>
            <a:ext cx="7498080" cy="6073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04800" y="1219200"/>
            <a:ext cx="2133600" cy="5257800"/>
            <a:chOff x="304800" y="1219200"/>
            <a:chExt cx="2133600" cy="5257800"/>
          </a:xfrm>
        </p:grpSpPr>
        <p:sp>
          <p:nvSpPr>
            <p:cNvPr id="4" name="Rounded Rectangle 3"/>
            <p:cNvSpPr/>
            <p:nvPr/>
          </p:nvSpPr>
          <p:spPr>
            <a:xfrm>
              <a:off x="360680" y="6172200"/>
              <a:ext cx="2057400" cy="304800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04800" y="2514600"/>
              <a:ext cx="2057400" cy="304800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1000" y="1219200"/>
              <a:ext cx="2057400" cy="304800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30200" y="914400"/>
            <a:ext cx="2108200" cy="5283200"/>
            <a:chOff x="330200" y="914400"/>
            <a:chExt cx="2108200" cy="5283200"/>
          </a:xfrm>
        </p:grpSpPr>
        <p:sp>
          <p:nvSpPr>
            <p:cNvPr id="6" name="Rounded Rectangle 5"/>
            <p:cNvSpPr/>
            <p:nvPr/>
          </p:nvSpPr>
          <p:spPr>
            <a:xfrm>
              <a:off x="381000" y="914400"/>
              <a:ext cx="2057400" cy="304800"/>
            </a:xfrm>
            <a:prstGeom prst="roundRect">
              <a:avLst/>
            </a:pr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30200" y="5892800"/>
              <a:ext cx="2057400" cy="304800"/>
            </a:xfrm>
            <a:prstGeom prst="roundRect">
              <a:avLst/>
            </a:pr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81000" y="5105400"/>
              <a:ext cx="2057400" cy="304800"/>
            </a:xfrm>
            <a:prstGeom prst="roundRect">
              <a:avLst/>
            </a:pr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2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 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Why is that? How?</a:t>
            </a:r>
          </a:p>
          <a:p>
            <a:r>
              <a:rPr lang="en-US" sz="4000" dirty="0" smtClean="0"/>
              <a:t>Our faculty, students, and staff are extraordinarily talented.</a:t>
            </a:r>
          </a:p>
          <a:p>
            <a:r>
              <a:rPr lang="en-US" sz="4000" dirty="0"/>
              <a:t>P</a:t>
            </a:r>
            <a:r>
              <a:rPr lang="en-US" sz="4000" dirty="0" smtClean="0"/>
              <a:t>ast students succeeded in graduate school and at companies.</a:t>
            </a:r>
          </a:p>
          <a:p>
            <a:r>
              <a:rPr lang="en-US" sz="4000" dirty="0" smtClean="0"/>
              <a:t>Our program is </a:t>
            </a:r>
            <a:r>
              <a:rPr lang="en-US" sz="4000" b="1" i="1" dirty="0" smtClean="0"/>
              <a:t>rigorous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The </a:t>
            </a:r>
            <a:r>
              <a:rPr lang="en-US" sz="4000" b="1" i="1" dirty="0" smtClean="0"/>
              <a:t>reputation</a:t>
            </a:r>
            <a:r>
              <a:rPr lang="en-US" sz="4000" dirty="0"/>
              <a:t> </a:t>
            </a:r>
            <a:r>
              <a:rPr lang="en-US" sz="4000" dirty="0" smtClean="0"/>
              <a:t>afforded a UTCS degree is quite high.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0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 5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do we maintain the reputation of the UTCS undergraduate degree?</a:t>
            </a:r>
          </a:p>
          <a:p>
            <a:r>
              <a:rPr lang="en-US" sz="4400" dirty="0" smtClean="0"/>
              <a:t>Among other things, we have high standards of </a:t>
            </a:r>
            <a:br>
              <a:rPr lang="en-US" sz="4400" dirty="0" smtClean="0"/>
            </a:br>
            <a:r>
              <a:rPr lang="en-US" sz="4400" dirty="0" smtClean="0"/>
              <a:t>academic integrity.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34CA-F78D-4B6E-B352-BBB0E911E4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577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Academic Integrity</vt:lpstr>
      <vt:lpstr>Expectations</vt:lpstr>
      <vt:lpstr>Question 1</vt:lpstr>
      <vt:lpstr>Question 1</vt:lpstr>
      <vt:lpstr>Question 2</vt:lpstr>
      <vt:lpstr>Question 3</vt:lpstr>
      <vt:lpstr>Spring 2016 CNS Career Fair</vt:lpstr>
      <vt:lpstr>Question 4</vt:lpstr>
      <vt:lpstr>Question 5</vt:lpstr>
      <vt:lpstr>UT Honor Code</vt:lpstr>
      <vt:lpstr>Academic Integrity</vt:lpstr>
      <vt:lpstr>UTCS Rules to Live By</vt:lpstr>
      <vt:lpstr>UTCS Rules to Live By</vt:lpstr>
      <vt:lpstr>Each Class is Different</vt:lpstr>
      <vt:lpstr>Academic Dishonesty Cases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Integrity</dc:title>
  <dc:creator>Michael D. Scott</dc:creator>
  <cp:lastModifiedBy>Michael D. Scott</cp:lastModifiedBy>
  <cp:revision>31</cp:revision>
  <dcterms:created xsi:type="dcterms:W3CDTF">2015-08-25T14:27:56Z</dcterms:created>
  <dcterms:modified xsi:type="dcterms:W3CDTF">2016-08-23T20:27:05Z</dcterms:modified>
</cp:coreProperties>
</file>