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charts/chart1.xml" ContentType="application/vnd.openxmlformats-officedocument.drawingml.char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Default Extension="bin" ContentType="application/vnd.openxmlformats-officedocument.presentationml.printerSettings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0" r:id="rId2"/>
    <p:sldId id="257" r:id="rId3"/>
    <p:sldId id="266" r:id="rId4"/>
    <p:sldId id="273" r:id="rId5"/>
    <p:sldId id="261" r:id="rId6"/>
    <p:sldId id="263" r:id="rId7"/>
    <p:sldId id="272" r:id="rId8"/>
    <p:sldId id="270" r:id="rId9"/>
    <p:sldId id="271" r:id="rId1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767878"/>
    <a:srgbClr val="3B3D3C"/>
    <a:srgbClr val="E46C0A"/>
    <a:srgbClr val="85BB32"/>
    <a:srgbClr val="4F51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817" autoAdjust="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14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gpie:Chair%20Projects:Capital%20Campaign%20PPT:AnnualDegrees_and_AverageJobOpening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 sz="1800">
                <a:solidFill>
                  <a:srgbClr val="3B3D3C"/>
                </a:solidFill>
              </a:defRPr>
            </a:pPr>
            <a:r>
              <a:rPr lang="en-US" sz="1800" dirty="0" smtClean="0">
                <a:solidFill>
                  <a:srgbClr val="E46C0A"/>
                </a:solidFill>
              </a:rPr>
              <a:t>The U.S.</a:t>
            </a:r>
            <a:r>
              <a:rPr lang="en-US" sz="1800" baseline="0" dirty="0" smtClean="0">
                <a:solidFill>
                  <a:srgbClr val="E46C0A"/>
                </a:solidFill>
              </a:rPr>
              <a:t> Under-Produces CS Graduates:</a:t>
            </a:r>
          </a:p>
          <a:p>
            <a:pPr>
              <a:defRPr sz="1800">
                <a:solidFill>
                  <a:srgbClr val="3B3D3C"/>
                </a:solidFill>
              </a:defRPr>
            </a:pPr>
            <a:r>
              <a:rPr lang="en-US" sz="1800" b="0" baseline="0" dirty="0" smtClean="0">
                <a:solidFill>
                  <a:srgbClr val="3B3D3C"/>
                </a:solidFill>
              </a:rPr>
              <a:t>Expected Supply and Demand 2004-2014</a:t>
            </a:r>
            <a:endParaRPr lang="en-US" sz="1800" b="0" dirty="0">
              <a:solidFill>
                <a:srgbClr val="3B3D3C"/>
              </a:solidFill>
            </a:endParaRPr>
          </a:p>
        </c:rich>
      </c:tx>
      <c:layout>
        <c:manualLayout>
          <c:xMode val="edge"/>
          <c:yMode val="edge"/>
          <c:x val="0.213430562065193"/>
          <c:y val="0.0344565327039078"/>
        </c:manualLayout>
      </c:layout>
    </c:title>
    <c:plotArea>
      <c:layout>
        <c:manualLayout>
          <c:layoutTarget val="inner"/>
          <c:xMode val="edge"/>
          <c:yMode val="edge"/>
          <c:x val="0.164778588876804"/>
          <c:y val="0.200747885207717"/>
          <c:w val="0.672089571550035"/>
          <c:h val="0.53339267780125"/>
        </c:manualLayout>
      </c:layout>
      <c:barChart>
        <c:barDir val="col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Bachelors</c:v>
                </c:pt>
              </c:strCache>
            </c:strRef>
          </c:tx>
          <c:spPr>
            <a:solidFill>
              <a:srgbClr val="E46C0A"/>
            </a:solidFill>
            <a:ln>
              <a:noFill/>
            </a:ln>
            <a:effectLst>
              <a:outerShdw blurRad="40000" dist="23000" dir="5400000" rotWithShape="0">
                <a:srgbClr val="E46C0A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Sheet1!$B$2:$E$2</c:f>
              <c:strCache>
                <c:ptCount val="4"/>
                <c:pt idx="0">
                  <c:v>Engineering</c:v>
                </c:pt>
                <c:pt idx="1">
                  <c:v>Physical Sciences</c:v>
                </c:pt>
                <c:pt idx="2">
                  <c:v>Mathematical/ Computer Sciences</c:v>
                </c:pt>
                <c:pt idx="3">
                  <c:v>Biological/ Agricultural Sciences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65000.0</c:v>
                </c:pt>
                <c:pt idx="1">
                  <c:v>14000.0</c:v>
                </c:pt>
                <c:pt idx="2">
                  <c:v>70100.0</c:v>
                </c:pt>
                <c:pt idx="3">
                  <c:v>80100.0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Job Openings</c:v>
                </c:pt>
              </c:strCache>
            </c:strRef>
          </c:tx>
          <c:spPr>
            <a:solidFill>
              <a:srgbClr val="A4A7A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Sheet1!$B$2:$E$2</c:f>
              <c:strCache>
                <c:ptCount val="4"/>
                <c:pt idx="0">
                  <c:v>Engineering</c:v>
                </c:pt>
                <c:pt idx="1">
                  <c:v>Physical Sciences</c:v>
                </c:pt>
                <c:pt idx="2">
                  <c:v>Mathematical/ Computer Sciences</c:v>
                </c:pt>
                <c:pt idx="3">
                  <c:v>Biological/ Agricultural Sciences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51000.0</c:v>
                </c:pt>
                <c:pt idx="1">
                  <c:v>9500.0</c:v>
                </c:pt>
                <c:pt idx="2">
                  <c:v>130850.0</c:v>
                </c:pt>
                <c:pt idx="3">
                  <c:v>4500.0</c:v>
                </c:pt>
              </c:numCache>
            </c:numRef>
          </c:val>
        </c:ser>
        <c:axId val="783530024"/>
        <c:axId val="783523640"/>
      </c:barChart>
      <c:catAx>
        <c:axId val="7835300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900" b="0">
                    <a:solidFill>
                      <a:srgbClr val="3B3D3C"/>
                    </a:solidFill>
                  </a:defRPr>
                </a:pPr>
                <a:r>
                  <a:rPr lang="en-US" sz="900" b="0" dirty="0">
                    <a:solidFill>
                      <a:srgbClr val="3B3D3C"/>
                    </a:solidFill>
                  </a:rPr>
                  <a:t>Degree data from National Science Foundation, </a:t>
                </a:r>
                <a:r>
                  <a:rPr lang="en-US" sz="900" b="0" i="1" dirty="0">
                    <a:solidFill>
                      <a:srgbClr val="3B3D3C"/>
                    </a:solidFill>
                  </a:rPr>
                  <a:t>Science and Engineering Degrees, 1966-2004</a:t>
                </a:r>
                <a:r>
                  <a:rPr lang="en-US" sz="900" b="0" dirty="0">
                    <a:solidFill>
                      <a:srgbClr val="3B3D3C"/>
                    </a:solidFill>
                  </a:rPr>
                  <a:t>. Jobs Data from Bureau of Labor Statistics, </a:t>
                </a:r>
                <a:r>
                  <a:rPr lang="en-US" sz="900" b="0" i="1" dirty="0">
                    <a:solidFill>
                      <a:srgbClr val="3B3D3C"/>
                    </a:solidFill>
                  </a:rPr>
                  <a:t>November 2005 Monthly Labor Review</a:t>
                </a:r>
                <a:r>
                  <a:rPr lang="en-US" sz="900" b="0" dirty="0">
                    <a:solidFill>
                      <a:srgbClr val="3B3D3C"/>
                    </a:solidFill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0.105650823695667"/>
              <c:y val="0.890714558220214"/>
            </c:manualLayout>
          </c:layout>
        </c:title>
        <c:tickLblPos val="nextTo"/>
        <c:txPr>
          <a:bodyPr rot="0" vert="horz"/>
          <a:lstStyle/>
          <a:p>
            <a:pPr>
              <a:defRPr sz="1100">
                <a:solidFill>
                  <a:srgbClr val="3B3D3C"/>
                </a:solidFill>
              </a:defRPr>
            </a:pPr>
            <a:endParaRPr lang="en-US"/>
          </a:p>
        </c:txPr>
        <c:crossAx val="783523640"/>
        <c:crosses val="autoZero"/>
        <c:auto val="1"/>
        <c:lblAlgn val="ctr"/>
        <c:lblOffset val="100"/>
      </c:catAx>
      <c:valAx>
        <c:axId val="783523640"/>
        <c:scaling>
          <c:orientation val="minMax"/>
        </c:scaling>
        <c:axPos val="l"/>
        <c:majorGridlines>
          <c:spPr>
            <a:ln>
              <a:solidFill>
                <a:srgbClr val="3B3D3C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</c:majorGridlines>
        <c:numFmt formatCode="General" sourceLinked="1"/>
        <c:tickLblPos val="nextTo"/>
        <c:txPr>
          <a:bodyPr/>
          <a:lstStyle/>
          <a:p>
            <a:pPr>
              <a:defRPr sz="1100">
                <a:solidFill>
                  <a:srgbClr val="4F5150"/>
                </a:solidFill>
              </a:defRPr>
            </a:pPr>
            <a:endParaRPr lang="en-US"/>
          </a:p>
        </c:txPr>
        <c:crossAx val="78353002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100">
                <a:solidFill>
                  <a:srgbClr val="4F5150"/>
                </a:solidFill>
                <a:latin typeface="Helvetica Neue"/>
                <a:ea typeface="+mn-ea"/>
                <a:cs typeface="Helvetica Neue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100">
                <a:solidFill>
                  <a:srgbClr val="4F5150"/>
                </a:solidFill>
                <a:latin typeface="Helvetica Neue"/>
                <a:ea typeface="+mn-ea"/>
                <a:cs typeface="Helvetica Neue"/>
              </a:defRPr>
            </a:pPr>
            <a:endParaRPr lang="en-US"/>
          </a:p>
        </c:txPr>
      </c:legendEntry>
      <c:layout>
        <c:manualLayout>
          <c:xMode val="edge"/>
          <c:yMode val="edge"/>
          <c:x val="0.830306065041447"/>
          <c:y val="0.518695824642933"/>
          <c:w val="0.160799816981929"/>
          <c:h val="0.102559736540773"/>
        </c:manualLayout>
      </c:layout>
      <c:spPr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c:spPr>
      <c:txPr>
        <a:bodyPr/>
        <a:lstStyle/>
        <a:p>
          <a:pPr>
            <a:defRPr sz="1100">
              <a:solidFill>
                <a:schemeClr val="lt1"/>
              </a:solidFill>
              <a:latin typeface="Helvetica Neue"/>
              <a:ea typeface="+mn-ea"/>
              <a:cs typeface="Helvetica Neue"/>
            </a:defRPr>
          </a:pPr>
          <a:endParaRPr lang="en-US"/>
        </a:p>
      </c:txPr>
    </c:legend>
    <c:plotVisOnly val="1"/>
  </c:chart>
  <c:spPr>
    <a:solidFill>
      <a:schemeClr val="bg1"/>
    </a:solidFill>
  </c:spPr>
  <c:txPr>
    <a:bodyPr/>
    <a:lstStyle/>
    <a:p>
      <a:pPr>
        <a:defRPr>
          <a:latin typeface="Helvetica Neue"/>
          <a:cs typeface="Helvetica Neue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fld id="{DCA3C179-7F4E-8C4D-AEE3-AAF3B2F81783}" type="datetimeFigureOut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fld id="{69779DF4-5EE4-0549-9B11-ED24F7FC71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FD5220D-5B1A-9B40-9B71-E0A0B80BD7A2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4229F14-9EAE-B148-B75F-7E8D3DF6FE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Google data center – the traditional way that computers are deployed.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A music studio – electronic gadgets with computers to synthesize and assemble music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A modern computer-scape – computers in cars, traffic lights, parking meters, cell phones, etc.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4A1B4B-63A2-4A46-9B51-B92B5DBF6E19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rgbClr val="3B3D3C"/>
                </a:solidFill>
              </a:rPr>
              <a:t>Here show an animation with these steps: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solidFill>
                  <a:srgbClr val="626464"/>
                </a:solidFill>
              </a:rPr>
              <a:t>At the center of the screen, a supercomputer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solidFill>
                  <a:srgbClr val="626464"/>
                </a:solidFill>
              </a:rPr>
              <a:t>Surrounding the computer, spiraling outward, a set of applications, such as: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solidFill>
                  <a:srgbClr val="767878"/>
                </a:solidFill>
              </a:rPr>
              <a:t>Computer network, e-commerce, telecommunications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solidFill>
                  <a:srgbClr val="767878"/>
                </a:solidFill>
              </a:rPr>
              <a:t>Biology: gene sequencing, computer modeling and simulation of a cell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solidFill>
                  <a:srgbClr val="767878"/>
                </a:solidFill>
              </a:rPr>
              <a:t>Autonomous vehicle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53F60D-4F9E-D347-A65A-FFC4EABB4959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2400" smtClean="0">
                <a:solidFill>
                  <a:srgbClr val="FF0000"/>
                </a:solidFill>
              </a:rPr>
              <a:t>As with the last slide, I would like to shrink the graphics of the bookcase to make space for text that explains the bookcase.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A62944-89C5-6247-B91B-068CB97536F5}" type="slidenum">
              <a:rPr lang="en-US" smtClean="0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2597A-7277-2D43-A03C-E475810B98F4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2CEFB-38A3-D940-9A36-E98E70DE8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E489D-A8B3-004E-9A34-CA14931AC02C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03907-29E8-1C43-A844-55829DD9C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CBD4F-0712-B247-B41F-180E9404C53C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9C8C0-0A5B-D248-B840-00E6BF0CC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739D7-17E0-8643-9B4B-750AFDD807BC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E4EA-DF37-BE49-828B-33DF56307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2CD80-87E4-E546-A409-0074139D9616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1DF27-F6D7-5D4D-8150-C043E9101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022FE-7E55-B24D-A8F1-EF5A4E8E4035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89A84-7EE8-6D47-B570-521F07881E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2678A-00D2-234C-9588-E89EFAC694C1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608DF-0BC8-1A4B-8F5F-FDEAC7C2A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DBA10-1D46-8440-BC3B-263E009EDCD0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8D4D8-AB64-0A42-B283-34248FD30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8ADAB-BCDE-5343-88E8-73B3DF4B442E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C3A81-9E0F-694A-9112-25C5C6CAB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CFF98-D95F-F541-B79C-E28A02E93C40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2E34D-A99D-1748-AA70-C5025EA3B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A3C0D-49A8-E047-8AB6-8A97B2F4340A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415C8-B740-DF4B-9390-2B92CED14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B36A7D0-6270-AD43-A2EF-C756AA6CB294}" type="datetime1">
              <a:rPr lang="en-US"/>
              <a:pPr>
                <a:defRPr/>
              </a:pPr>
              <a:t>3/15/10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6A8F8F1-019E-AB43-97D2-5334A19489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w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wmf"/><Relationship Id="rId5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9" Type="http://schemas.openxmlformats.org/officeDocument/2006/relationships/image" Target="../media/image15.png"/><Relationship Id="rId3" Type="http://schemas.openxmlformats.org/officeDocument/2006/relationships/image" Target="../media/image9.png"/><Relationship Id="rId6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slide" Target="slide9.xml"/><Relationship Id="rId3" Type="http://schemas.openxmlformats.org/officeDocument/2006/relationships/image" Target="../media/image16.jpeg"/><Relationship Id="rId5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9.png"/><Relationship Id="rId4" Type="http://schemas.openxmlformats.org/officeDocument/2006/relationships/image" Target="../media/image19.png"/><Relationship Id="rId7" Type="http://schemas.openxmlformats.org/officeDocument/2006/relationships/image" Target="../media/image22.png"/><Relationship Id="rId11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0" Type="http://schemas.openxmlformats.org/officeDocument/2006/relationships/image" Target="../media/image25.png"/><Relationship Id="rId5" Type="http://schemas.openxmlformats.org/officeDocument/2006/relationships/image" Target="../media/image20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9" Type="http://schemas.openxmlformats.org/officeDocument/2006/relationships/image" Target="../media/image24.png"/><Relationship Id="rId3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1" Type="http://schemas.openxmlformats.org/officeDocument/2006/relationships/video" Target="file://localhost/Volumes/Magpie/Chair%20Projects/UIL%20PPT/2005foxsports.mo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1" Type="http://schemas.openxmlformats.org/officeDocument/2006/relationships/video" Target="file://localhost/Volumes/Magpie/Chair%20Projects/UIL%20PPT/utcs_classroom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PowerUp-web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1595438"/>
            <a:ext cx="8567738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5808663" y="4830763"/>
            <a:ext cx="2209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85BB32"/>
                </a:solidFill>
                <a:ea typeface="Arial" charset="0"/>
                <a:cs typeface="Arial" charset="0"/>
              </a:rPr>
              <a:t>Innovation in</a:t>
            </a:r>
          </a:p>
          <a:p>
            <a:r>
              <a:rPr lang="en-US" i="1">
                <a:solidFill>
                  <a:srgbClr val="85BB32"/>
                </a:solidFill>
                <a:ea typeface="Arial" charset="0"/>
                <a:cs typeface="Arial" charset="0"/>
              </a:rPr>
              <a:t>Computer Science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744663" y="4545013"/>
            <a:ext cx="4008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>
                <a:solidFill>
                  <a:srgbClr val="767878"/>
                </a:solidFill>
              </a:rPr>
              <a:t>Bruce Porter, Chair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85BB32"/>
                </a:solidFill>
                <a:latin typeface="Arial" charset="0"/>
                <a:ea typeface="Arial" charset="0"/>
                <a:cs typeface="Arial" charset="0"/>
              </a:rPr>
              <a:t>Computer Science Invents Technologies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50950" y="1600200"/>
            <a:ext cx="4427538" cy="4573588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When was the last time you…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bought film?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used a pay phone?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mailed a letter?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underwent exploratory surgery?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wrote a check?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/>
                <a:ea typeface="+mn-ea"/>
                <a:cs typeface="Arial"/>
              </a:rPr>
              <a:t>went to the library?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rPr>
              <a:t>bought a personal computer?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solidFill>
                  <a:srgbClr val="3B3D3C"/>
                </a:solidFill>
                <a:latin typeface="Arial"/>
                <a:ea typeface="+mn-ea"/>
                <a:cs typeface="Arial"/>
              </a:rPr>
              <a:t>	</a:t>
            </a:r>
            <a:r>
              <a:rPr lang="en-US" sz="2400" dirty="0">
                <a:solidFill>
                  <a:schemeClr val="bg1">
                    <a:lumMod val="85000"/>
                  </a:schemeClr>
                </a:solidFill>
                <a:latin typeface="Arial"/>
                <a:ea typeface="+mn-ea"/>
                <a:cs typeface="Arial"/>
              </a:rPr>
              <a:t>drove yourself to work?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endParaRPr lang="en-US" sz="2400" dirty="0">
              <a:latin typeface="Arial"/>
              <a:ea typeface="+mn-ea"/>
              <a:cs typeface="Arial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endParaRPr lang="en-US" sz="2400" dirty="0">
              <a:latin typeface="Arial"/>
              <a:ea typeface="+mn-ea"/>
              <a:cs typeface="Arial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endParaRPr lang="en-US" sz="2400" dirty="0"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85BB32"/>
                </a:solidFill>
                <a:latin typeface="Arial" charset="0"/>
                <a:ea typeface="Arial" charset="0"/>
                <a:cs typeface="Arial" charset="0"/>
              </a:rPr>
              <a:t>Find the Computers</a:t>
            </a:r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 flipH="1" flipV="1">
            <a:off x="1003300" y="3213100"/>
            <a:ext cx="2717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465763" y="3255963"/>
            <a:ext cx="2747962" cy="415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googledatacente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1062038"/>
            <a:ext cx="3962400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 descr="RankingsMap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7475" y="-241300"/>
            <a:ext cx="9342438" cy="720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0813" y="6581775"/>
            <a:ext cx="50466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200">
                <a:solidFill>
                  <a:srgbClr val="3B3D3C"/>
                </a:solidFill>
                <a:ea typeface="Arial" charset="0"/>
                <a:cs typeface="Arial" charset="0"/>
              </a:rPr>
              <a:t>Department of Computer Science at The University of Texas at Austin</a:t>
            </a:r>
          </a:p>
        </p:txBody>
      </p:sp>
      <p:sp>
        <p:nvSpPr>
          <p:cNvPr id="9" name="Rectangle 8"/>
          <p:cNvSpPr/>
          <p:nvPr/>
        </p:nvSpPr>
        <p:spPr>
          <a:xfrm>
            <a:off x="2152183" y="164068"/>
            <a:ext cx="4764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dirty="0">
                <a:ln>
                  <a:solidFill>
                    <a:srgbClr val="3B3D3C"/>
                  </a:solidFill>
                </a:ln>
                <a:solidFill>
                  <a:schemeClr val="bg1"/>
                </a:solidFill>
                <a:latin typeface="Arial"/>
                <a:cs typeface="Arial"/>
              </a:rPr>
              <a:t>UT CS is a Major Player</a:t>
            </a:r>
            <a:endParaRPr lang="en-US" sz="3200" dirty="0">
              <a:ln>
                <a:solidFill>
                  <a:srgbClr val="3B3D3C"/>
                </a:solidFill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5" name="Picture 14" descr="RankingsMap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982663"/>
            <a:ext cx="8916988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RankingsMap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984250"/>
            <a:ext cx="9012238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RankingsMap4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0"/>
            <a:ext cx="6542088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ular Callout 22"/>
          <p:cNvSpPr/>
          <p:nvPr/>
        </p:nvSpPr>
        <p:spPr>
          <a:xfrm rot="10800000">
            <a:off x="351461" y="4598768"/>
            <a:ext cx="8149466" cy="1875917"/>
          </a:xfrm>
          <a:prstGeom prst="wedgeRectCallout">
            <a:avLst>
              <a:gd name="adj1" fmla="val 6279"/>
              <a:gd name="adj2" fmla="val 85773"/>
            </a:avLst>
          </a:prstGeom>
          <a:solidFill>
            <a:srgbClr val="FFFFFF"/>
          </a:solidFill>
          <a:ln w="38100" cap="flat" cmpd="sng" algn="ctr">
            <a:solidFill>
              <a:srgbClr val="85BB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50838" y="4632325"/>
            <a:ext cx="81502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b="1">
                <a:solidFill>
                  <a:srgbClr val="3B3D3C"/>
                </a:solidFill>
                <a:ea typeface="Arial" charset="0"/>
                <a:cs typeface="Arial" charset="0"/>
              </a:rPr>
              <a:t>Top Research Groups</a:t>
            </a:r>
          </a:p>
          <a:p>
            <a:pPr>
              <a:spcBef>
                <a:spcPts val="600"/>
              </a:spcBef>
            </a:pP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Formal Methods (Top 3) 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  <a:sym typeface="Wingdings" charset="2"/>
              </a:rPr>
              <a:t> </a:t>
            </a:r>
            <a:r>
              <a:rPr lang="en-US" sz="1400">
                <a:solidFill>
                  <a:srgbClr val="FF0000"/>
                </a:solidFill>
                <a:ea typeface="Arial" charset="0"/>
                <a:cs typeface="Arial" charset="0"/>
                <a:sym typeface="Wingdings" charset="2"/>
              </a:rPr>
              <a:t>Verify complex systems</a:t>
            </a:r>
          </a:p>
          <a:p>
            <a:pPr>
              <a:spcBef>
                <a:spcPts val="600"/>
              </a:spcBef>
            </a:pP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Artificial Intelligence (5</a:t>
            </a:r>
            <a:r>
              <a:rPr lang="en-US" sz="1400" baseline="30000">
                <a:solidFill>
                  <a:srgbClr val="3B3D3C"/>
                </a:solidFill>
                <a:ea typeface="Arial" charset="0"/>
                <a:cs typeface="Arial" charset="0"/>
              </a:rPr>
              <a:t>th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Systems and Computer Architecture (8</a:t>
            </a:r>
            <a:r>
              <a:rPr lang="en-US" sz="1400" baseline="30000">
                <a:solidFill>
                  <a:srgbClr val="3B3D3C"/>
                </a:solidFill>
                <a:ea typeface="Arial" charset="0"/>
                <a:cs typeface="Arial" charset="0"/>
              </a:rPr>
              <a:t>th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) 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  <a:sym typeface="Wingdings" charset="2"/>
              </a:rPr>
              <a:t> </a:t>
            </a:r>
            <a:r>
              <a:rPr lang="en-US" sz="1400">
                <a:solidFill>
                  <a:srgbClr val="FF0000"/>
                </a:solidFill>
                <a:ea typeface="Arial" charset="0"/>
                <a:cs typeface="Arial" charset="0"/>
                <a:sym typeface="Wingdings" charset="2"/>
              </a:rPr>
              <a:t>make e-commerce secure </a:t>
            </a:r>
          </a:p>
          <a:p>
            <a:pPr>
              <a:spcBef>
                <a:spcPts val="600"/>
              </a:spcBef>
            </a:pP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Programming Languages (8</a:t>
            </a:r>
            <a:r>
              <a:rPr lang="en-US" sz="1400" baseline="30000">
                <a:solidFill>
                  <a:srgbClr val="3B3D3C"/>
                </a:solidFill>
                <a:ea typeface="Arial" charset="0"/>
                <a:cs typeface="Arial" charset="0"/>
              </a:rPr>
              <a:t>th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Theory (10</a:t>
            </a:r>
            <a:r>
              <a:rPr lang="en-US" sz="1400" baseline="30000">
                <a:solidFill>
                  <a:srgbClr val="3B3D3C"/>
                </a:solidFill>
                <a:ea typeface="Arial" charset="0"/>
                <a:cs typeface="Arial" charset="0"/>
              </a:rPr>
              <a:t>th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</a:rPr>
              <a:t>) </a:t>
            </a:r>
            <a:r>
              <a:rPr lang="en-US" sz="1400">
                <a:solidFill>
                  <a:srgbClr val="3B3D3C"/>
                </a:solidFill>
                <a:ea typeface="Arial" charset="0"/>
                <a:cs typeface="Arial" charset="0"/>
                <a:sym typeface="Wingdings" charset="2"/>
              </a:rPr>
              <a:t> </a:t>
            </a:r>
            <a:r>
              <a:rPr lang="en-US" sz="1400">
                <a:solidFill>
                  <a:srgbClr val="FF0000"/>
                </a:solidFill>
                <a:ea typeface="Arial" charset="0"/>
                <a:cs typeface="Arial" charset="0"/>
                <a:sym typeface="Wingdings" charset="2"/>
              </a:rPr>
              <a:t>find best routes for travel, messages, </a:t>
            </a:r>
            <a:r>
              <a:rPr lang="en-US" sz="1400" i="1">
                <a:solidFill>
                  <a:srgbClr val="FF0000"/>
                </a:solidFill>
                <a:ea typeface="Arial" charset="0"/>
                <a:cs typeface="Arial" charset="0"/>
                <a:sym typeface="Wingdings" charset="2"/>
              </a:rPr>
              <a:t>etcARIAL</a:t>
            </a:r>
          </a:p>
          <a:p>
            <a:pPr>
              <a:spcBef>
                <a:spcPts val="600"/>
              </a:spcBef>
            </a:pPr>
            <a:endParaRPr lang="en-US" sz="1400" i="1">
              <a:solidFill>
                <a:srgbClr val="FF0000"/>
              </a:solidFill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457200" y="5589588"/>
            <a:ext cx="4002088" cy="749300"/>
            <a:chOff x="457200" y="5589409"/>
            <a:chExt cx="4002786" cy="749005"/>
          </a:xfrm>
        </p:grpSpPr>
        <p:sp>
          <p:nvSpPr>
            <p:cNvPr id="19" name="Freeform 18"/>
            <p:cNvSpPr/>
            <p:nvPr/>
          </p:nvSpPr>
          <p:spPr>
            <a:xfrm>
              <a:off x="457200" y="5589409"/>
              <a:ext cx="4002786" cy="749005"/>
            </a:xfrm>
            <a:custGeom>
              <a:avLst/>
              <a:gdLst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5962 w 4607173"/>
                <a:gd name="connsiteY0" fmla="*/ 0 h 1200329"/>
                <a:gd name="connsiteX1" fmla="*/ 4407114 w 4607173"/>
                <a:gd name="connsiteY1" fmla="*/ 0 h 1200329"/>
                <a:gd name="connsiteX2" fmla="*/ 4607173 w 4607173"/>
                <a:gd name="connsiteY2" fmla="*/ 200059 h 1200329"/>
                <a:gd name="connsiteX3" fmla="*/ 4607173 w 4607173"/>
                <a:gd name="connsiteY3" fmla="*/ 1200329 h 1200329"/>
                <a:gd name="connsiteX4" fmla="*/ 4607173 w 4607173"/>
                <a:gd name="connsiteY4" fmla="*/ 1200329 h 1200329"/>
                <a:gd name="connsiteX5" fmla="*/ 216021 w 4607173"/>
                <a:gd name="connsiteY5" fmla="*/ 1200329 h 1200329"/>
                <a:gd name="connsiteX6" fmla="*/ 15962 w 4607173"/>
                <a:gd name="connsiteY6" fmla="*/ 1000270 h 1200329"/>
                <a:gd name="connsiteX7" fmla="*/ 15962 w 4607173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1211" h="1200329">
                  <a:moveTo>
                    <a:pt x="0" y="0"/>
                  </a:moveTo>
                  <a:lnTo>
                    <a:pt x="4391152" y="0"/>
                  </a:lnTo>
                  <a:cubicBezTo>
                    <a:pt x="4529805" y="3559"/>
                    <a:pt x="4583792" y="66649"/>
                    <a:pt x="4591211" y="200059"/>
                  </a:cubicBezTo>
                  <a:lnTo>
                    <a:pt x="4591211" y="1200329"/>
                  </a:lnTo>
                  <a:lnTo>
                    <a:pt x="4591211" y="1200329"/>
                  </a:lnTo>
                  <a:lnTo>
                    <a:pt x="200059" y="1200329"/>
                  </a:lnTo>
                  <a:cubicBezTo>
                    <a:pt x="94641" y="1198132"/>
                    <a:pt x="1944" y="1109893"/>
                    <a:pt x="0" y="10002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E46C0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20500" name="TextBox 20"/>
            <p:cNvSpPr txBox="1">
              <a:spLocks noChangeArrowheads="1"/>
            </p:cNvSpPr>
            <p:nvPr/>
          </p:nvSpPr>
          <p:spPr bwMode="auto">
            <a:xfrm>
              <a:off x="457200" y="5640746"/>
              <a:ext cx="400278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3B3D3C"/>
                  </a:solidFill>
                  <a:latin typeface="Calibri" charset="0"/>
                </a:rPr>
                <a:t>CS is changing every aspect of our world, from medicine to national defense.</a:t>
              </a:r>
            </a:p>
          </p:txBody>
        </p:sp>
      </p:grpSp>
      <p:pic>
        <p:nvPicPr>
          <p:cNvPr id="25" name="Picture 24" descr="Computer.ai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3525" y="2209800"/>
            <a:ext cx="3516313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SaturnRings.ai"/>
          <p:cNvPicPr>
            <a:picLocks noChangeAspect="1"/>
          </p:cNvPicPr>
          <p:nvPr/>
        </p:nvPicPr>
        <p:blipFill>
          <a:blip r:embed="rId4"/>
          <a:srcRect l="3043" t="32271" r="2872" b="34319"/>
          <a:stretch>
            <a:fillRect/>
          </a:stretch>
        </p:blipFill>
        <p:spPr bwMode="auto">
          <a:xfrm>
            <a:off x="457200" y="2770188"/>
            <a:ext cx="824388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MD00002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56181">
            <a:off x="1993107" y="2828131"/>
            <a:ext cx="1098550" cy="725487"/>
          </a:xfrm>
          <a:prstGeom prst="rect">
            <a:avLst/>
          </a:prstGeom>
          <a:effectLst>
            <a:outerShdw blurRad="50800" dist="38100" dir="2700000" algn="tl" rotWithShape="0">
              <a:srgbClr val="3B3D3C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5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85BB32"/>
                </a:solidFill>
                <a:latin typeface="Arial"/>
                <a:ea typeface="+mn-ea"/>
                <a:cs typeface="Arial"/>
              </a:rPr>
              <a:t>Expanding</a:t>
            </a:r>
            <a:r>
              <a:rPr lang="en-US" sz="3200" dirty="0" smtClean="0">
                <a:latin typeface="Arial"/>
                <a:ea typeface="+mj-ea"/>
                <a:cs typeface="Arial"/>
              </a:rPr>
              <a:t> </a:t>
            </a:r>
            <a:r>
              <a:rPr lang="en-US" sz="3200" b="1" dirty="0" smtClean="0">
                <a:solidFill>
                  <a:srgbClr val="85BB32"/>
                </a:solidFill>
                <a:latin typeface="Arial"/>
                <a:ea typeface="+mj-ea"/>
                <a:cs typeface="Arial"/>
              </a:rPr>
              <a:t>our Impact</a:t>
            </a:r>
            <a:endParaRPr lang="en-US" sz="3200" b="1" dirty="0">
              <a:solidFill>
                <a:srgbClr val="85BB32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13" name="Picture 12" descr="e-commerce.ai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3425" y="3665538"/>
            <a:ext cx="14716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17" name="Picture 16" descr="cellphone6.ai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0838" y="3919538"/>
            <a:ext cx="210026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11" name="Picture 10" descr="hemoglobin_residues.png"/>
          <p:cNvPicPr>
            <a:picLocks noChangeAspect="1"/>
          </p:cNvPicPr>
          <p:nvPr/>
        </p:nvPicPr>
        <p:blipFill>
          <a:blip r:embed="rId8"/>
          <a:srcRect l="25857" r="25835"/>
          <a:stretch>
            <a:fillRect/>
          </a:stretch>
        </p:blipFill>
        <p:spPr>
          <a:xfrm rot="1503622">
            <a:off x="5989638" y="2382838"/>
            <a:ext cx="992187" cy="1125537"/>
          </a:xfrm>
          <a:prstGeom prst="rect">
            <a:avLst/>
          </a:prstGeom>
          <a:effectLst>
            <a:outerShdw blurRad="50800" dist="38100" dir="2700000" algn="tl" rotWithShape="0">
              <a:srgbClr val="4F5150">
                <a:alpha val="43000"/>
              </a:srgbClr>
            </a:outerShdw>
          </a:effectLst>
        </p:spPr>
      </p:pic>
      <p:sp>
        <p:nvSpPr>
          <p:cNvPr id="20490" name="TextBox 14"/>
          <p:cNvSpPr txBox="1">
            <a:spLocks noChangeArrowheads="1"/>
          </p:cNvSpPr>
          <p:nvPr/>
        </p:nvSpPr>
        <p:spPr bwMode="auto">
          <a:xfrm>
            <a:off x="733425" y="1185863"/>
            <a:ext cx="79136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 CS initially focused on the computer itself</a:t>
            </a: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 Current growth focuses on impactful applications</a:t>
            </a:r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4840288" y="5640388"/>
            <a:ext cx="4002087" cy="749300"/>
            <a:chOff x="4839677" y="5640746"/>
            <a:chExt cx="4002786" cy="749005"/>
          </a:xfrm>
        </p:grpSpPr>
        <p:sp>
          <p:nvSpPr>
            <p:cNvPr id="29" name="Freeform 28"/>
            <p:cNvSpPr/>
            <p:nvPr/>
          </p:nvSpPr>
          <p:spPr>
            <a:xfrm>
              <a:off x="4839677" y="5640746"/>
              <a:ext cx="4002786" cy="749005"/>
            </a:xfrm>
            <a:custGeom>
              <a:avLst/>
              <a:gdLst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3807 w 4605018"/>
                <a:gd name="connsiteY0" fmla="*/ 0 h 1275850"/>
                <a:gd name="connsiteX1" fmla="*/ 4404959 w 4605018"/>
                <a:gd name="connsiteY1" fmla="*/ 0 h 1275850"/>
                <a:gd name="connsiteX2" fmla="*/ 4605018 w 4605018"/>
                <a:gd name="connsiteY2" fmla="*/ 200059 h 1275850"/>
                <a:gd name="connsiteX3" fmla="*/ 4605018 w 4605018"/>
                <a:gd name="connsiteY3" fmla="*/ 1200329 h 1275850"/>
                <a:gd name="connsiteX4" fmla="*/ 4605018 w 4605018"/>
                <a:gd name="connsiteY4" fmla="*/ 1200329 h 1275850"/>
                <a:gd name="connsiteX5" fmla="*/ 213866 w 4605018"/>
                <a:gd name="connsiteY5" fmla="*/ 1200329 h 1275850"/>
                <a:gd name="connsiteX6" fmla="*/ 13807 w 4605018"/>
                <a:gd name="connsiteY6" fmla="*/ 1000270 h 1275850"/>
                <a:gd name="connsiteX7" fmla="*/ 13807 w 4605018"/>
                <a:gd name="connsiteY7" fmla="*/ 0 h 1275850"/>
                <a:gd name="connsiteX0" fmla="*/ 15962 w 4607173"/>
                <a:gd name="connsiteY0" fmla="*/ 0 h 1200329"/>
                <a:gd name="connsiteX1" fmla="*/ 4407114 w 4607173"/>
                <a:gd name="connsiteY1" fmla="*/ 0 h 1200329"/>
                <a:gd name="connsiteX2" fmla="*/ 4607173 w 4607173"/>
                <a:gd name="connsiteY2" fmla="*/ 200059 h 1200329"/>
                <a:gd name="connsiteX3" fmla="*/ 4607173 w 4607173"/>
                <a:gd name="connsiteY3" fmla="*/ 1200329 h 1200329"/>
                <a:gd name="connsiteX4" fmla="*/ 4607173 w 4607173"/>
                <a:gd name="connsiteY4" fmla="*/ 1200329 h 1200329"/>
                <a:gd name="connsiteX5" fmla="*/ 216021 w 4607173"/>
                <a:gd name="connsiteY5" fmla="*/ 1200329 h 1200329"/>
                <a:gd name="connsiteX6" fmla="*/ 15962 w 4607173"/>
                <a:gd name="connsiteY6" fmla="*/ 1000270 h 1200329"/>
                <a:gd name="connsiteX7" fmla="*/ 15962 w 4607173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  <a:gd name="connsiteX0" fmla="*/ 0 w 4591211"/>
                <a:gd name="connsiteY0" fmla="*/ 0 h 1200329"/>
                <a:gd name="connsiteX1" fmla="*/ 4391152 w 4591211"/>
                <a:gd name="connsiteY1" fmla="*/ 0 h 1200329"/>
                <a:gd name="connsiteX2" fmla="*/ 4591211 w 4591211"/>
                <a:gd name="connsiteY2" fmla="*/ 200059 h 1200329"/>
                <a:gd name="connsiteX3" fmla="*/ 4591211 w 4591211"/>
                <a:gd name="connsiteY3" fmla="*/ 1200329 h 1200329"/>
                <a:gd name="connsiteX4" fmla="*/ 4591211 w 4591211"/>
                <a:gd name="connsiteY4" fmla="*/ 1200329 h 1200329"/>
                <a:gd name="connsiteX5" fmla="*/ 200059 w 4591211"/>
                <a:gd name="connsiteY5" fmla="*/ 1200329 h 1200329"/>
                <a:gd name="connsiteX6" fmla="*/ 0 w 4591211"/>
                <a:gd name="connsiteY6" fmla="*/ 1000270 h 1200329"/>
                <a:gd name="connsiteX7" fmla="*/ 0 w 4591211"/>
                <a:gd name="connsiteY7" fmla="*/ 0 h 120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91211" h="1200329">
                  <a:moveTo>
                    <a:pt x="0" y="0"/>
                  </a:moveTo>
                  <a:lnTo>
                    <a:pt x="4391152" y="0"/>
                  </a:lnTo>
                  <a:cubicBezTo>
                    <a:pt x="4529805" y="3559"/>
                    <a:pt x="4583792" y="66649"/>
                    <a:pt x="4591211" y="200059"/>
                  </a:cubicBezTo>
                  <a:lnTo>
                    <a:pt x="4591211" y="1200329"/>
                  </a:lnTo>
                  <a:lnTo>
                    <a:pt x="4591211" y="1200329"/>
                  </a:lnTo>
                  <a:lnTo>
                    <a:pt x="200059" y="1200329"/>
                  </a:lnTo>
                  <a:cubicBezTo>
                    <a:pt x="94641" y="1198132"/>
                    <a:pt x="1944" y="1109893"/>
                    <a:pt x="0" y="10002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rgbClr val="E46C0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20496" name="TextBox 15"/>
            <p:cNvSpPr txBox="1">
              <a:spLocks noChangeArrowheads="1"/>
            </p:cNvSpPr>
            <p:nvPr/>
          </p:nvSpPr>
          <p:spPr bwMode="auto">
            <a:xfrm>
              <a:off x="4839677" y="5692083"/>
              <a:ext cx="400278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solidFill>
                    <a:srgbClr val="3B3D3C"/>
                  </a:solidFill>
                  <a:latin typeface="Helvetica Neue" charset="0"/>
                  <a:ea typeface="Helvetica Neue" charset="0"/>
                  <a:cs typeface="Helvetica Neue" charset="0"/>
                </a:rPr>
                <a:t>This change affects our research and teaching missions in profound ways.</a:t>
              </a:r>
            </a:p>
          </p:txBody>
        </p:sp>
      </p:grpSp>
      <p:pic>
        <p:nvPicPr>
          <p:cNvPr id="22" name="Picture 21" descr="ComputerNetwork2.ai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737542">
            <a:off x="6918325" y="3540125"/>
            <a:ext cx="2062163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solidFill>
                  <a:srgbClr val="85BB32"/>
                </a:solidFill>
                <a:latin typeface="Arial" charset="0"/>
                <a:ea typeface="Arial" charset="0"/>
                <a:cs typeface="Arial" charset="0"/>
              </a:rPr>
              <a:t>Robotics</a:t>
            </a:r>
          </a:p>
        </p:txBody>
      </p:sp>
      <p:pic>
        <p:nvPicPr>
          <p:cNvPr id="23555" name="Content Placeholder 5" descr="Autonomous Car200705230013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-443" r="-198"/>
          <a:stretch>
            <a:fillRect/>
          </a:stretch>
        </p:blipFill>
        <p:spPr>
          <a:xfrm>
            <a:off x="5106988" y="1730375"/>
            <a:ext cx="3035300" cy="4525963"/>
          </a:xfrm>
        </p:spPr>
      </p:pic>
      <p:pic>
        <p:nvPicPr>
          <p:cNvPr id="23556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7838" y="4160838"/>
            <a:ext cx="20320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9800" y="1598613"/>
            <a:ext cx="3632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27"/>
          <p:cNvGraphicFramePr>
            <a:graphicFrameLocks noGrp="1"/>
          </p:cNvGraphicFramePr>
          <p:nvPr/>
        </p:nvGraphicFramePr>
        <p:xfrm>
          <a:off x="457199" y="926514"/>
          <a:ext cx="7755595" cy="5273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9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85BB32"/>
                </a:solidFill>
                <a:latin typeface="Arial"/>
                <a:ea typeface="+mj-ea"/>
                <a:cs typeface="Arial"/>
              </a:rPr>
              <a:t>The CS Curriculum at UT</a:t>
            </a:r>
            <a:endParaRPr lang="en-US" sz="3200" b="1" dirty="0">
              <a:solidFill>
                <a:srgbClr val="85BB32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16" name="Picture 15" descr="Bookshelf2.ai"/>
          <p:cNvPicPr>
            <a:picLocks noChangeAspect="1"/>
          </p:cNvPicPr>
          <p:nvPr/>
        </p:nvPicPr>
        <p:blipFill>
          <a:blip r:embed="rId4"/>
          <a:srcRect l="5682" t="1566" r="5663" b="46806"/>
          <a:stretch>
            <a:fillRect/>
          </a:stretch>
        </p:blipFill>
        <p:spPr bwMode="auto">
          <a:xfrm>
            <a:off x="3579813" y="2770188"/>
            <a:ext cx="4068762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35388" y="2794000"/>
            <a:ext cx="1706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Core Curriculum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563" y="2184400"/>
            <a:ext cx="6192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Including interdisciplinary studies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57200" y="1076325"/>
            <a:ext cx="3433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Expanding the CS Curriculum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63563" y="1446213"/>
            <a:ext cx="4030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CS is now too broad to teach fully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3563" y="1816100"/>
            <a:ext cx="6481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Strategy: shrink the core and open up concentration areas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10188" y="2790825"/>
            <a:ext cx="22891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3B3D3C"/>
                </a:solidFill>
                <a:latin typeface="Helvetica Neue" charset="0"/>
                <a:ea typeface="Helvetica Neue" charset="0"/>
                <a:cs typeface="Helvetica Neue" charset="0"/>
              </a:rPr>
              <a:t>+ Concentration Areas</a:t>
            </a:r>
          </a:p>
        </p:txBody>
      </p:sp>
      <p:pic>
        <p:nvPicPr>
          <p:cNvPr id="34" name="Picture 33" descr="Theory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0000" y="3059113"/>
            <a:ext cx="6032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 descr="Programming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90963" y="3057525"/>
            <a:ext cx="6032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37" descr="Systems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94213" y="3057525"/>
            <a:ext cx="6032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38" descr="Programming2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90963" y="3054350"/>
            <a:ext cx="273050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41" descr="Systems2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64013" y="3054350"/>
            <a:ext cx="271462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3" descr="Theory2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35475" y="3071813"/>
            <a:ext cx="2730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DigitalMedia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16725" y="3059113"/>
            <a:ext cx="603250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IntelligentSystems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07125" y="3057525"/>
            <a:ext cx="6032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SoftwareDesign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603875" y="3071813"/>
            <a:ext cx="60325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6" descr="NetworkSecurity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8563" y="3068638"/>
            <a:ext cx="603250" cy="26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6" presetClass="emph" presetSubtype="0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93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93" decel="100000"/>
                                        <p:tgtEl>
                                          <p:spTgt spid="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193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193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93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93" decel="100000"/>
                                        <p:tgtEl>
                                          <p:spTgt spid="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193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93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93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93" decel="100000"/>
                                        <p:tgtEl>
                                          <p:spTgt spid="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19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193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6" presetClass="emph" presetSubtype="0" fill="hold" grpId="2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7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5" grpId="2"/>
      <p:bldP spid="15" grpId="0"/>
      <p:bldP spid="15" grpId="1"/>
      <p:bldP spid="23" grpId="0"/>
      <p:bldP spid="23" grpId="1"/>
      <p:bldP spid="27" grpId="0"/>
      <p:bldP spid="27" grpId="1"/>
      <p:bldP spid="29" grpId="0"/>
      <p:bldP spid="29" grpId="1"/>
      <p:bldP spid="26" grpId="0"/>
      <p:bldP spid="26" grpId="1"/>
      <p:bldP spid="26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ction Button: Return 5"/>
          <p:cNvSpPr/>
          <p:nvPr/>
        </p:nvSpPr>
        <p:spPr>
          <a:xfrm>
            <a:off x="796005" y="6375019"/>
            <a:ext cx="288621" cy="36933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9701" name="Picture 5" descr="/Volumes/Crucial/2005foxsports.mpg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0413" y="381000"/>
            <a:ext cx="7683500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50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ction Button: Return 9"/>
          <p:cNvSpPr/>
          <p:nvPr/>
        </p:nvSpPr>
        <p:spPr>
          <a:xfrm>
            <a:off x="796005" y="6235954"/>
            <a:ext cx="288621" cy="369332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725" name="Picture 5" descr="/Volumes/Crucial/utcc_classroom_v2.mp4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88" y="512763"/>
            <a:ext cx="7283450" cy="546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44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72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3575</TotalTime>
  <Words>390</Words>
  <Application>Microsoft Macintosh PowerPoint</Application>
  <PresentationFormat>On-screen Show (4:3)</PresentationFormat>
  <Paragraphs>54</Paragraphs>
  <Slides>9</Slides>
  <Notes>3</Notes>
  <HiddenSlides>2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Computer Science Invents Technologies </vt:lpstr>
      <vt:lpstr>Find the Computers</vt:lpstr>
      <vt:lpstr>Slide 4</vt:lpstr>
      <vt:lpstr>Expanding our Impact</vt:lpstr>
      <vt:lpstr>Robotics</vt:lpstr>
      <vt:lpstr>The CS Curriculum at UT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Slide 1</dc:title>
  <dc:creator>Bruce Porter</dc:creator>
  <cp:keywords/>
  <cp:lastModifiedBy>Staci Norman</cp:lastModifiedBy>
  <cp:revision>34</cp:revision>
  <dcterms:created xsi:type="dcterms:W3CDTF">2010-03-15T14:29:06Z</dcterms:created>
  <dcterms:modified xsi:type="dcterms:W3CDTF">2010-03-15T14:29:27Z</dcterms:modified>
</cp:coreProperties>
</file>