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624" r:id="rId2"/>
    <p:sldId id="1558" r:id="rId3"/>
    <p:sldId id="1559" r:id="rId4"/>
    <p:sldId id="1454" r:id="rId5"/>
    <p:sldId id="1518" r:id="rId6"/>
    <p:sldId id="1563" r:id="rId7"/>
    <p:sldId id="1564" r:id="rId8"/>
    <p:sldId id="1565" r:id="rId9"/>
    <p:sldId id="1538" r:id="rId10"/>
    <p:sldId id="1525" r:id="rId11"/>
    <p:sldId id="1566" r:id="rId12"/>
    <p:sldId id="1534" r:id="rId13"/>
    <p:sldId id="1567" r:id="rId14"/>
    <p:sldId id="1568" r:id="rId15"/>
    <p:sldId id="1561" r:id="rId16"/>
    <p:sldId id="1497" r:id="rId17"/>
    <p:sldId id="1569" r:id="rId18"/>
    <p:sldId id="1500" r:id="rId19"/>
    <p:sldId id="1578" r:id="rId20"/>
    <p:sldId id="1501" r:id="rId21"/>
    <p:sldId id="1502" r:id="rId22"/>
    <p:sldId id="1324" r:id="rId23"/>
    <p:sldId id="1509" r:id="rId24"/>
    <p:sldId id="1547" r:id="rId25"/>
    <p:sldId id="1422" r:id="rId26"/>
    <p:sldId id="1576" r:id="rId27"/>
    <p:sldId id="1579" r:id="rId28"/>
    <p:sldId id="1449" r:id="rId29"/>
    <p:sldId id="145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33"/>
    <a:srgbClr val="D07676"/>
    <a:srgbClr val="9966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87324" autoAdjust="0"/>
  </p:normalViewPr>
  <p:slideViewPr>
    <p:cSldViewPr>
      <p:cViewPr>
        <p:scale>
          <a:sx n="64" d="100"/>
          <a:sy n="64" d="100"/>
        </p:scale>
        <p:origin x="-1915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897C3-8D42-4F0B-9B49-F8A979DBD61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BB08F-81C9-4996-A891-87F11E3F7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B08F-81C9-4996-A891-87F11E3F7E6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8A0941-23CE-4C5E-AFCE-93E2835BDD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B08F-81C9-4996-A891-87F11E3F7E6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B08F-81C9-4996-A891-87F11E3F7E6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66334-40D3-444A-87CD-672C33ED3D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215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853818-44B1-4CEF-A398-D0D86690DDFF}" type="slidenum">
              <a:rPr lang="en-US" sz="1200"/>
              <a:pPr algn="r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B08F-81C9-4996-A891-87F11E3F7E6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135E27-A191-4230-A4CA-5AEAEA0BFD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135E27-A191-4230-A4CA-5AEAEA0BFD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BB7CC-08FB-471C-87D3-BEF7E58B175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B08F-81C9-4996-A891-87F11E3F7E6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B08F-81C9-4996-A891-87F11E3F7E6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B08F-81C9-4996-A891-87F11E3F7E6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B08F-81C9-4996-A891-87F11E3F7E6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B08F-81C9-4996-A891-87F11E3F7E6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66334-40D3-444A-87CD-672C33ED3DC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899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66334-40D3-444A-87CD-672C33ED3DC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93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B08F-81C9-4996-A891-87F11E3F7E6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B08F-81C9-4996-A891-87F11E3F7E6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B08F-81C9-4996-A891-87F11E3F7E6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B08F-81C9-4996-A891-87F11E3F7E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D0070-ECC5-4DA9-AE66-3D531E574143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66334-40D3-444A-87CD-672C33ED3D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583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B08F-81C9-4996-A891-87F11E3F7E6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267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733800"/>
            <a:ext cx="86868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20000" y="65532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E72A9-BEE8-43D9-AACF-0D208FB12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2133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effectLst/>
                <a:latin typeface="Gill Sans MT" pitchFamily="34" charset="0"/>
              </a:rPr>
              <a:t>The End of Anonymity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7700" y="4114800"/>
            <a:ext cx="792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en-US" sz="4000" kern="0" dirty="0" smtClean="0">
                <a:latin typeface="Gill Sans MT" pitchFamily="34" charset="0"/>
              </a:rPr>
              <a:t>Vitaly Shmatikov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Data are “</a:t>
            </a:r>
            <a:r>
              <a:rPr lang="en-US" dirty="0" err="1" smtClean="0"/>
              <a:t>anonymized</a:t>
            </a:r>
            <a:r>
              <a:rPr lang="en-US" dirty="0" smtClean="0"/>
              <a:t>” by removing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/>
              <a:t>personally identifying information (PII)</a:t>
            </a:r>
          </a:p>
          <a:p>
            <a:pPr lvl="1"/>
            <a:r>
              <a:rPr lang="en-US" dirty="0" smtClean="0"/>
              <a:t>Name, Social Security number, phone number, email, address… what else?</a:t>
            </a:r>
          </a:p>
          <a:p>
            <a:r>
              <a:rPr lang="en-US" dirty="0" smtClean="0"/>
              <a:t>Problem: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PII has no technical meaning</a:t>
            </a:r>
          </a:p>
          <a:p>
            <a:pPr lvl="1"/>
            <a:r>
              <a:rPr lang="en-US" dirty="0" smtClean="0"/>
              <a:t>Defined in disclosure notification laws (if certain information is lost, consumer must be notified)</a:t>
            </a:r>
          </a:p>
          <a:p>
            <a:pPr lvl="1"/>
            <a:r>
              <a:rPr lang="en-US" dirty="0" smtClean="0"/>
              <a:t>In privacy breaches,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any information can be personally identifying</a:t>
            </a:r>
            <a:endParaRPr 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Myth of the PII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10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981200"/>
          <a:ext cx="3200400" cy="2971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559" y="4022581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862" y="2997157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296" y="2997157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6428" y="4479753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125" y="3505200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125" y="2981129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754" y="2514600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0285" y="2021210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125" y="2021210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440862" y="4022581"/>
            <a:ext cx="341430" cy="4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468570" y="3505200"/>
            <a:ext cx="341430" cy="4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371994" y="4479753"/>
            <a:ext cx="341430" cy="4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371994" y="2997157"/>
            <a:ext cx="341430" cy="4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367220" y="2006557"/>
            <a:ext cx="341430" cy="4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906428" y="2997157"/>
            <a:ext cx="341430" cy="4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 rot="20249391">
            <a:off x="364266" y="2136016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 1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 rot="20249391">
            <a:off x="288066" y="2720349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 2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 rot="20249391">
            <a:off x="287053" y="4610822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 N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 rot="20249391">
            <a:off x="1190234" y="1443885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Item 1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 rot="20249391">
            <a:off x="1764697" y="1443885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Item 2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 rot="20249391">
            <a:off x="3867041" y="1458412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Item M</a:t>
            </a:r>
            <a:endParaRPr lang="en-US" sz="2000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Curse of Dimensionality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11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4724400" y="1981200"/>
            <a:ext cx="3962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Row = user record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Column = dimension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Thousands or millions of dimensions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Netflix movie ratings: 35,000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Amazon purchases: 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4" descr="hypercu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343400"/>
            <a:ext cx="2286000" cy="2286000"/>
          </a:xfrm>
          <a:prstGeom prst="rect">
            <a:avLst/>
          </a:prstGeom>
          <a:noFill/>
        </p:spPr>
      </p:pic>
      <p:sp>
        <p:nvSpPr>
          <p:cNvPr id="40" name="Down Arrow 39"/>
          <p:cNvSpPr/>
          <p:nvPr/>
        </p:nvSpPr>
        <p:spPr>
          <a:xfrm rot="19883615">
            <a:off x="2974372" y="3785248"/>
            <a:ext cx="599612" cy="82045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676400" y="6243935"/>
            <a:ext cx="132279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Similarity</a:t>
            </a:r>
            <a:endParaRPr lang="en-US" sz="2400" dirty="0"/>
          </a:p>
        </p:txBody>
      </p:sp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 cstate="print"/>
          <a:srcRect l="6397" b="2985"/>
          <a:stretch>
            <a:fillRect/>
          </a:stretch>
        </p:blipFill>
        <p:spPr bwMode="auto">
          <a:xfrm>
            <a:off x="762000" y="1371600"/>
            <a:ext cx="33448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2057400" y="5638800"/>
            <a:ext cx="228600" cy="228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343400" y="3429000"/>
            <a:ext cx="4267200" cy="2057400"/>
          </a:xfrm>
          <a:prstGeom prst="wedgeRoundRectCallout">
            <a:avLst>
              <a:gd name="adj1" fmla="val -98967"/>
              <a:gd name="adj2" fmla="val 5995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spcBef>
                <a:spcPct val="20000"/>
              </a:spcBef>
              <a:buClr>
                <a:srgbClr val="C0504D"/>
              </a:buClr>
              <a:defRPr/>
            </a:pPr>
            <a:r>
              <a:rPr lang="en-US" sz="2400" dirty="0" smtClean="0"/>
              <a:t>Netflix Prize dataset:</a:t>
            </a:r>
          </a:p>
          <a:p>
            <a:pPr eaLnBrk="0" hangingPunct="0">
              <a:spcBef>
                <a:spcPct val="20000"/>
              </a:spcBef>
              <a:buClr>
                <a:srgbClr val="C0504D"/>
              </a:buClr>
              <a:defRPr/>
            </a:pPr>
            <a:r>
              <a:rPr lang="en-US" sz="2400" dirty="0" smtClean="0"/>
              <a:t>Considering just movie names, for 90% of records there isn’t a </a:t>
            </a:r>
            <a:r>
              <a:rPr lang="en-US" sz="2400" u="sng" dirty="0" smtClean="0"/>
              <a:t>single</a:t>
            </a:r>
            <a:r>
              <a:rPr lang="en-US" sz="2400" dirty="0" smtClean="0"/>
              <a:t> other record which is more than 30% similar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362200" y="2438400"/>
            <a:ext cx="6096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A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verage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record has no “similar” records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Sparsity</a:t>
            </a:r>
            <a:r>
              <a:rPr lang="en-US" dirty="0" smtClean="0"/>
              <a:t> and “Long Tail”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12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16200000">
            <a:off x="-1238612" y="3447688"/>
            <a:ext cx="3478003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Fraction of subscribers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276600"/>
            <a:ext cx="292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Global surveillance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1910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98335" y="5791200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Phishing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5516" y="5715000"/>
            <a:ext cx="31852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Employers, insurers,</a:t>
            </a:r>
          </a:p>
          <a:p>
            <a:r>
              <a:rPr lang="en-US" sz="2800" dirty="0" smtClean="0"/>
              <a:t>stalkers, nosy friends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0277" y="1633539"/>
            <a:ext cx="230734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0" name="Picture 6" descr="C:\Users\me\Documents\Downloads\art_nosy_r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114800"/>
            <a:ext cx="2133600" cy="160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447800"/>
            <a:ext cx="1828800" cy="16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5" name="TextBox 14"/>
          <p:cNvSpPr txBox="1"/>
          <p:nvPr/>
        </p:nvSpPr>
        <p:spPr>
          <a:xfrm>
            <a:off x="3960057" y="2971800"/>
            <a:ext cx="5209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Spammers</a:t>
            </a:r>
          </a:p>
          <a:p>
            <a:pPr algn="ctr"/>
            <a:r>
              <a:rPr lang="en-US" sz="2800" dirty="0" smtClean="0"/>
              <a:t>Abusive advertisers and marketers</a:t>
            </a:r>
            <a:endParaRPr lang="en-US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828800"/>
            <a:ext cx="914400" cy="13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Threats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981200"/>
          <a:ext cx="3200400" cy="2971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559" y="4022581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862" y="2997157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296" y="2997157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6428" y="4479753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125" y="3505200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125" y="2981129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754" y="2514600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0285" y="2021210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125" y="2021210"/>
            <a:ext cx="329846" cy="41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440862" y="4022581"/>
            <a:ext cx="341430" cy="4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468570" y="3505200"/>
            <a:ext cx="341430" cy="4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371994" y="4479753"/>
            <a:ext cx="341430" cy="4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371994" y="2997157"/>
            <a:ext cx="341430" cy="4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367220" y="2006557"/>
            <a:ext cx="341430" cy="4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906428" y="2997157"/>
            <a:ext cx="341430" cy="4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 rot="20249391">
            <a:off x="364266" y="2136016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 1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 rot="20249391">
            <a:off x="288066" y="2720349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 2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 rot="20249391">
            <a:off x="287053" y="4610822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User N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 rot="20249391">
            <a:off x="1190234" y="1443885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Item 1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 rot="20249391">
            <a:off x="1764697" y="1443885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Item 2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 rot="20249391">
            <a:off x="3867041" y="1458412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Item M</a:t>
            </a:r>
            <a:endParaRPr lang="en-US" sz="2000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the Aux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14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9200" y="5257800"/>
            <a:ext cx="32699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No explicit identifiers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00600" y="2527518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What can the adversary learn by combining this with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auxiliary information</a:t>
            </a:r>
            <a:r>
              <a:rPr lang="en-US" sz="2800" dirty="0" smtClean="0"/>
              <a:t>?</a:t>
            </a:r>
          </a:p>
          <a:p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5181600" y="4191000"/>
            <a:ext cx="3771995" cy="1200329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/>
              <a:t>Information available to </a:t>
            </a:r>
          </a:p>
          <a:p>
            <a:pPr>
              <a:buNone/>
            </a:pPr>
            <a:r>
              <a:rPr lang="en-US" sz="2400" dirty="0" smtClean="0"/>
              <a:t>adversary outside of </a:t>
            </a:r>
          </a:p>
          <a:p>
            <a:pPr>
              <a:buNone/>
            </a:pPr>
            <a:r>
              <a:rPr lang="en-US" sz="2400" dirty="0" smtClean="0"/>
              <a:t>normal data release process</a:t>
            </a:r>
          </a:p>
        </p:txBody>
      </p:sp>
      <p:sp>
        <p:nvSpPr>
          <p:cNvPr id="44" name="Down Arrow 43"/>
          <p:cNvSpPr/>
          <p:nvPr/>
        </p:nvSpPr>
        <p:spPr>
          <a:xfrm rot="9439084">
            <a:off x="6324601" y="3810000"/>
            <a:ext cx="381000" cy="4572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me\Dropbox\fac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004" y="3698856"/>
            <a:ext cx="653396" cy="7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e\Dropbox\fac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011" y="2611817"/>
            <a:ext cx="699189" cy="8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e\Dropbox\fac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8842" y="1549842"/>
            <a:ext cx="635558" cy="7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loud"/>
          <p:cNvSpPr>
            <a:spLocks noChangeAspect="1" noEditPoints="1" noChangeArrowheads="1"/>
          </p:cNvSpPr>
          <p:nvPr/>
        </p:nvSpPr>
        <p:spPr bwMode="auto">
          <a:xfrm>
            <a:off x="537296" y="1981200"/>
            <a:ext cx="3866064" cy="2590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</a:t>
            </a:r>
            <a:r>
              <a:rPr lang="en-US" dirty="0" err="1" smtClean="0"/>
              <a:t>anonymizing</a:t>
            </a:r>
            <a:r>
              <a:rPr lang="en-US" dirty="0" smtClean="0"/>
              <a:t> Sparse Datasets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284157" y="2533587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1782580" y="2721689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2163580" y="2378139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1436557" y="2988039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2849380" y="2287524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" name="Oval 10"/>
          <p:cNvSpPr/>
          <p:nvPr/>
        </p:nvSpPr>
        <p:spPr>
          <a:xfrm>
            <a:off x="2390232" y="3143487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2" name="Oval 11"/>
          <p:cNvSpPr/>
          <p:nvPr/>
        </p:nvSpPr>
        <p:spPr>
          <a:xfrm>
            <a:off x="2966803" y="2799413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2087380" y="3584448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4" name="Oval 13"/>
          <p:cNvSpPr/>
          <p:nvPr/>
        </p:nvSpPr>
        <p:spPr>
          <a:xfrm>
            <a:off x="3119203" y="3584448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5" name="Oval 14"/>
          <p:cNvSpPr/>
          <p:nvPr/>
        </p:nvSpPr>
        <p:spPr>
          <a:xfrm>
            <a:off x="2466432" y="4038600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Oval 15"/>
          <p:cNvSpPr/>
          <p:nvPr/>
        </p:nvSpPr>
        <p:spPr>
          <a:xfrm>
            <a:off x="2773180" y="3221211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7" name="Oval 16"/>
          <p:cNvSpPr/>
          <p:nvPr/>
        </p:nvSpPr>
        <p:spPr>
          <a:xfrm>
            <a:off x="3610131" y="2359126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8" name="Oval 17"/>
          <p:cNvSpPr/>
          <p:nvPr/>
        </p:nvSpPr>
        <p:spPr>
          <a:xfrm>
            <a:off x="1372849" y="3962400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9" name="Oval 18"/>
          <p:cNvSpPr/>
          <p:nvPr/>
        </p:nvSpPr>
        <p:spPr>
          <a:xfrm>
            <a:off x="1553980" y="3506724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0" name="Oval 19"/>
          <p:cNvSpPr/>
          <p:nvPr/>
        </p:nvSpPr>
        <p:spPr>
          <a:xfrm>
            <a:off x="3763780" y="2988039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3" name="Oval 22"/>
          <p:cNvSpPr/>
          <p:nvPr/>
        </p:nvSpPr>
        <p:spPr>
          <a:xfrm>
            <a:off x="791980" y="3662172"/>
            <a:ext cx="152400" cy="1554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5638800" y="1294975"/>
            <a:ext cx="3048000" cy="510582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3225" y="4815165"/>
            <a:ext cx="819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s://encrypted-tbn1.google.com/images?q=tbn:ANd9GcQsAMq6o4XAvyLOkC1ss4UC_nkSYB-R9pWpblbm1MItUWhEg3z85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4556" y="3302475"/>
            <a:ext cx="2376488" cy="12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encrypted-tbn3.google.com/images?q=tbn:ANd9GcRCW7i-VcEetjQb0WUKGpcQnQniGUscO3owIyZKnCyLqb4vawk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206689"/>
            <a:ext cx="1557338" cy="5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>
            <a:off x="2849380" y="2286000"/>
            <a:ext cx="152400" cy="1554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1" name="Oval 30"/>
          <p:cNvSpPr/>
          <p:nvPr/>
        </p:nvSpPr>
        <p:spPr>
          <a:xfrm>
            <a:off x="2392180" y="3136142"/>
            <a:ext cx="152400" cy="1554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2" name="Oval 31"/>
          <p:cNvSpPr/>
          <p:nvPr/>
        </p:nvSpPr>
        <p:spPr>
          <a:xfrm>
            <a:off x="2469630" y="4035552"/>
            <a:ext cx="152400" cy="1554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28" name="Straight Connector 27"/>
          <p:cNvCxnSpPr>
            <a:stCxn id="30" idx="6"/>
          </p:cNvCxnSpPr>
          <p:nvPr/>
        </p:nvCxnSpPr>
        <p:spPr>
          <a:xfrm>
            <a:off x="3001780" y="2363724"/>
            <a:ext cx="2850630" cy="144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38884" y="3224709"/>
            <a:ext cx="3099916" cy="37058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22030" y="4117848"/>
            <a:ext cx="3084516" cy="6973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1" name="TextBox 16390"/>
          <p:cNvSpPr txBox="1"/>
          <p:nvPr/>
        </p:nvSpPr>
        <p:spPr>
          <a:xfrm>
            <a:off x="4042141" y="5257800"/>
            <a:ext cx="2358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Auxiliary</a:t>
            </a:r>
          </a:p>
          <a:p>
            <a:r>
              <a:rPr lang="en-US" sz="3600" dirty="0" smtClean="0"/>
              <a:t>information</a:t>
            </a:r>
            <a:endParaRPr lang="en-US" sz="3600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15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476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  <p:bldP spid="32" grpId="0" animBg="1"/>
      <p:bldP spid="163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De-</a:t>
            </a:r>
            <a:r>
              <a:rPr lang="en-US" dirty="0" err="1" smtClean="0"/>
              <a:t>anonymization</a:t>
            </a:r>
            <a:r>
              <a:rPr lang="en-US" dirty="0" smtClean="0"/>
              <a:t> Objectives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Fix some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target record r </a:t>
            </a:r>
            <a:r>
              <a:rPr lang="en-US" dirty="0" smtClean="0"/>
              <a:t>in the original dataset</a:t>
            </a:r>
          </a:p>
          <a:p>
            <a:pPr eaLnBrk="1" hangingPunct="1"/>
            <a:r>
              <a:rPr lang="en-US" dirty="0" smtClean="0"/>
              <a:t>Goal: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learn as much about r as possible</a:t>
            </a:r>
          </a:p>
          <a:p>
            <a:pPr eaLnBrk="1" hangingPunct="1"/>
            <a:r>
              <a:rPr lang="en-US" dirty="0" smtClean="0"/>
              <a:t>Subtler than “identify r in the released dataset”</a:t>
            </a:r>
          </a:p>
          <a:p>
            <a:pPr lvl="1"/>
            <a:r>
              <a:rPr lang="en-US" dirty="0" smtClean="0"/>
              <a:t>Don’t fall for the k-anonymity fallacy!</a:t>
            </a:r>
          </a:p>
          <a:p>
            <a:pPr lvl="2"/>
            <a:r>
              <a:rPr lang="en-US" dirty="0" smtClean="0"/>
              <a:t>Silly example: released dataset contains k copies of each original record – this is k-anonymous!</a:t>
            </a:r>
          </a:p>
          <a:p>
            <a:pPr lvl="1" eaLnBrk="1" hangingPunct="1"/>
            <a:r>
              <a:rPr lang="en-US" dirty="0" smtClean="0"/>
              <a:t>Can’t identify the “right” record, yet the released dataset completely leaks everything about r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16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524000" y="5029200"/>
          <a:ext cx="2590800" cy="43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/>
                <a:gridCol w="863600"/>
                <a:gridCol w="863600"/>
              </a:tblGrid>
              <a:tr h="43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Aux as Noisy Projection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752600"/>
          <a:ext cx="6095999" cy="2609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4349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49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49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49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49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49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1" y="3048000"/>
          <a:ext cx="609599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5400000">
            <a:off x="1219994" y="4267200"/>
            <a:ext cx="1523209" cy="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514600" y="3886200"/>
            <a:ext cx="1524003" cy="762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810000" y="3428998"/>
            <a:ext cx="2590800" cy="1600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95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8006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17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Much Aux Is Needed?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How much does the adversary need to know about a record to find a very similar record in the released dataset?</a:t>
            </a:r>
          </a:p>
          <a:p>
            <a:pPr lvl="1"/>
            <a:r>
              <a:rPr lang="en-US" dirty="0" smtClean="0"/>
              <a:t>Under very mild </a:t>
            </a:r>
            <a:r>
              <a:rPr lang="en-US" dirty="0" err="1" smtClean="0"/>
              <a:t>sparsity</a:t>
            </a:r>
            <a:r>
              <a:rPr lang="en-US" dirty="0" smtClean="0"/>
              <a:t> assumption,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O(log N)</a:t>
            </a:r>
            <a:r>
              <a:rPr lang="en-US" dirty="0" smtClean="0"/>
              <a:t>, where N is the number of records</a:t>
            </a:r>
          </a:p>
          <a:p>
            <a:r>
              <a:rPr lang="en-US" dirty="0" smtClean="0"/>
              <a:t>What if not enough Aux is available?</a:t>
            </a:r>
          </a:p>
          <a:p>
            <a:pPr lvl="1"/>
            <a:r>
              <a:rPr lang="en-US" dirty="0" smtClean="0"/>
              <a:t>Identifying a small number of candidate records similar to the target still reveals a lot of information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18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De-Anonymization in Practice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Sweeney (1998): 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Massachusetts </a:t>
            </a:r>
            <a:r>
              <a:rPr lang="en-US" dirty="0" smtClean="0"/>
              <a:t>hospital discharge dataset + voter database</a:t>
            </a:r>
          </a:p>
          <a:p>
            <a:pPr eaLnBrk="1" hangingPunct="1"/>
            <a:r>
              <a:rPr lang="en-US" dirty="0" smtClean="0"/>
              <a:t>Narayanan and </a:t>
            </a:r>
            <a:r>
              <a:rPr lang="en-US" dirty="0" err="1" smtClean="0"/>
              <a:t>Shmatikov</a:t>
            </a:r>
            <a:r>
              <a:rPr lang="en-US" dirty="0" smtClean="0"/>
              <a:t> (2006): 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Netflix </a:t>
            </a:r>
            <a:r>
              <a:rPr lang="en-US" dirty="0" smtClean="0"/>
              <a:t>Prize dataset + </a:t>
            </a:r>
            <a:r>
              <a:rPr lang="en-US" dirty="0" err="1" smtClean="0"/>
              <a:t>IMDb</a:t>
            </a:r>
            <a:endParaRPr lang="en-US" dirty="0" smtClean="0"/>
          </a:p>
          <a:p>
            <a:pPr eaLnBrk="1" hangingPunct="1"/>
            <a:r>
              <a:rPr lang="en-US" dirty="0" smtClean="0"/>
              <a:t>Narayanan and </a:t>
            </a:r>
            <a:r>
              <a:rPr lang="en-US" dirty="0" err="1" smtClean="0"/>
              <a:t>Shmatikov</a:t>
            </a:r>
            <a:r>
              <a:rPr lang="en-US" dirty="0" smtClean="0"/>
              <a:t> (2009): 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social </a:t>
            </a:r>
            <a:r>
              <a:rPr lang="en-US" dirty="0" smtClean="0"/>
              <a:t>networks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19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Tastes and Purchases</a:t>
            </a:r>
            <a:endParaRPr lang="en-US" dirty="0"/>
          </a:p>
        </p:txBody>
      </p:sp>
      <p:pic>
        <p:nvPicPr>
          <p:cNvPr id="145410" name="Picture 2" descr="http://upload.wikimedia.org/wikipedia/en/8/8d/Hunch.com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236" y="2845633"/>
            <a:ext cx="1514475" cy="1514476"/>
          </a:xfrm>
          <a:prstGeom prst="rect">
            <a:avLst/>
          </a:prstGeom>
          <a:noFill/>
        </p:spPr>
      </p:pic>
      <p:sp>
        <p:nvSpPr>
          <p:cNvPr id="145412" name="AutoShape 4" descr="data:image/jpeg;base64,/9j/4AAQSkZJRgABAQAAAQABAAD/2wCEAAkGBxQQEhAREhQVFRQUEBUVGBUVFBQUFBYSFRQWFhQXFRgYHDQgGRolHBQXITEhJSkrLy4uGCAzODMsNyouLiwBCgoKDQ0NGg8QGzclHSUsLCwrLC43NzgsLSw3Ny4sLDQsLjcyKzAsLDgsNzcyLCwyNCw0Nyw1NywsNDQsLDYsLP/AABEIALUBFgMBIgACEQEDEQH/xAAcAAEAAgIDAQAAAAAAAAAAAAAABgcBAwIEBQj/xABQEAABAwIDAwYIBwsKBwAAAAABAAIDBBEFBxIGITETQVFxgbEIIjI1YXSRoVNyorLBwtEUFyNCUmJzgpKz0hUkMzRDVIOjtOIlNmN1hIXh/8QAGQEBAAMBAQAAAAAAAAAAAAAAAAECAwQF/8QALxEBAAECAgYJBAMAAAAAAAAAAAECAwQFERMxMkHwEhRCUXGBkaGxFVLR8SGS4f/aAAwDAQACEQMRAD8ArbNHztiPrLu4KLKU5o+dsR9Zd3BRZAREQEREBERAREQEREBERAREQEREBERAREQEREBERAREQEREBERAREQbIOPYsrEHHsWUEkzR87Yj6y7uCiylOaPnbEfWXdwUWQEREBERAREQEREBERAREQEREBERAREQEREBERAREQEREBERAREQEREGyDj2LKxBx7FlBJM0fO2I+su7gospTmj52xH1l3cFFkBERAREQEREBERAREQEREBERAREQEREBERAREQEREBERAREQEREBERBsg49iysQcexZQSTNHztiPrLu4KLKU5o+dsR9Zd3BRZAREQEREBERAREQEREBERAREQEREBERAREQEREBERAREQEREBERAREQbIOPYsrEHHsWUEkzR87Yj6y7uCiylOaPnbEfWXdwUWQEWQOZbZKV7RdzHAdJaQPaUGlERARbIoXPNmtLj0NBJ9y4FqDCLYYHadWl2n8qx0+3guFkGEXJjCTYAk9AFyuc1O9nlNc34zSO9BqREQEREBFyYwk2AJJ5hvK5SwOZuc1zT+cCO9BrREQEWyOnc4Eta4gcSASB12WtARFmyDCLa6neBqLXBp5y0ge1akBFzZGXGzQSegC59ySROabOBaeggg+9BwRFlrSSABcnmHFBhFzlicw2c0tPQQQfesxQOdfS1zrcbAm3XZBrREQbIOPYsrEHHsWUEkzR87Yj6y7uCiylOaPnbEfWXdwUWQfSGUeyVNQYezEKgM5WWLlnSyAERQW1NDSfJ8XeT6fQpNs/t3h2KSOp4JBI/STokjc3U0cdIeLHqVI7BbA4liMBLJ309JINN3SSaZGg7wImnxm3HPYK1Nh8q6XCp4qgzvlqAHBly2NhJY5r9MY3nxSeJNuKCqM79losPrWGnaGRVEXKaALNY8OLXhg5m8DbmuVaGR1DHJhDNTGEmWYXLGk+VbnCifhLf02H9PJTfOZ/9U1yE80Rfp5vnIN2B4rhODyxYVHI1s5LWudoJc6V3DlZALBx6L7rgbl2tqtgsPnqI8QqWsY2BrnyizWxytDfFM3SG27eBuF82YpVOdiM0pPjGue6/p5YlfReeFQWYPVaSRrdEw2/JMrbjtAt2oPW2b2kw/FWTQ0xZIyMaXxOj0jQ64HiOG9p3hfOmZ+zLaDEpaeEHQ/TJE3oEvBg9AdcD0AKTeDg8/yjUtvuNA8kekTQAfOPtWjwh92KR+pRfvJUFt4Fg1Ds7QiWbQ0ta3lZy3VJJI7mbYaiLkgNHN2lehgu0GH43HMyPRO1tmyRyRkEB17HS8cDY7x0Kn9mMqsRr6eM1VU+CndZ7YnukldwNnclqDWmx5zffwVq7A7B02EOlEMj5JpGN163NvoB3WY3gLnig+c8xMAbh+IVNMy/JtcHMvvIjeA5oJ57Xtf0L6Obtdg4A/nFFwHPH9ipDPg/8Xm/Qw/MXl5ZbHOxarbGbiCOz5nDdZnM0H8pxFvaeZB9Q4cylqI2zQshfG6+l7WN0uANrg23i4XzhmzE2pxp8FLpcS6GABgs3ljZpbuHEONirmzR2uZg9EGQ6WzSN5KBgsAxoABfboaCLekhUrktAJsYpnPOot5WW53kvDHbyTxNze/Sgu/ZnZahwGk5SUxtc1oM1TIBcvNhZpO8NubBo9HEru01fhuOwyRtMVS0bnNLbPZe+lwDhqbwNnBV54SmIODKCnBIY50sjhzEs0tbfq1n2qB5KVz4cXpA07peUjeOYtMbiL9TmtPYg83MXZN2FVj6e5dGQJInni6JxIF91tQIINuj0r6Hw3ZyGtwejge1rRLQ0ut7WtD9IZG51nW3EgEX9Kg/hK0reToJfxg+Vn6pDXd7feppUVBj2cD2khwwVliOIP3KACPag2bM7XYUZRhtE+MOaC1rGRlsbtIu4NfbS88Tx37+KrLwgtlIqZ9PWwMbHyznRytaA1pkA1NeANwJGq/UPSoBl3IW4nh5HH7qjHtdY96ubwjx/MKb1wfupEHzurjyh2WpYaObGsQa10cZdyQeNTQIzYv0nynl/itHSOkhU2ry24fyOy2HRt3CUU1+1rpT7wg7uFZ00tXO2lnpNFNK4Rh73MeBq3DlI9Ng3fvsTZQbNPYP7kxKGClbaOsLeRbvs2RzwxzAegEtPoDgq6BVi5ZYpPX4zQOqppJuTMjm8o4uDbRu8kHc3eAd3QEFiYhiFBsnTwwshE1XIzUSLB77bi97yLsZquGtHp9JTBdoKDaqKWkqIORqGs1NN2ueN/lwyWvcG1wRYgjiL2rPPGqMmL1IP9myJg6tAd3uK6GUtQY8Xw8jnmLD1PY5p9xQbNmcGdSY5S0kwBdFXMY7ddrhqFjY8xFj2q5dtsWoMCndWOgEtXUgCNjQ1uiKNoBsfxAXcSBck9AUQ2zpwzauiI4ySUrz1+R3MC8TwhZS7FGg/i0cQHVrkd9ZBZdM+k2soJCYzDKyQN1ENdJE8Wddjudrgbe3ouvDjzVw7C5BQ0tK400TuTfKwtGog2c4DjJvvvJF10/B6kLaXFiDvGgj0ERyb1RyC3s/9nIYn0tdTta1tQC14aAGueAHMeABxLSb9QVQq8c7/NOD/qf6dUcg2QcexZWIOPYsoJJmj52xH1l3cFFlKc0fO2I+su7gosg+tsbbLTYM4UAPKR0LBFpGp2lrW3LRzu03I9KqHJPCaqqxRtdMJXNgZJqll1G73xujawOdvJ8cn0AdS9LL3OeOmpoqWujkPJNDGSxBrrxtFmh4c4G4G64vzLt43nvHysDaWB4hEoMrpAwSOjB3tjaHEC/ST7EHS8JYfhsPP/Sm9zmfaptkJ5oi/TzfPVU5sbf02MMpuShljkhe/fJo0ljwLjxSd92t969XLfNenwuiZSywzPc2R7tTNGmz3XHlOugrav8A67L62796V9GZ8+aJ/wBND+8C+a6mrDqh8wBs6cyW57F+q3WrTzHzYpsToZKSKGZjnPjcHP5PTZjg43s6/Mg6vg4+cqj/ALfJ+/p16ma1OyTaPDmSW0OZShwPAgzybj18FCMq9r48Iq5aiZj5GvpnRAR6b6nSRPudRG60Z9qZl7YMxOtjq4GyRaIY2DVYPD2Pe4OBafzh7EF5Z11dXDhxdRl7TyrRK6O+tsJB3gjePG0gkKLeDzg07Puysma8NmDGMc/VqkILnPcL7yN439fQt2z2e1MYWitilbMG2cYmtfG8jnF3Atv0e9dF+fLfutpEDxRtjcNPics+Q20uO/S0CxFgTxQRTO6mdJjT42C75GQNaN29zmhrRv8ASrz2D2WZhFE2Fo1yWMkrmgXklI3hvoHkjqVBbbba09didJiEUUrBEYeUa/RqdyUuq7bHnbu39Csj7/tH/dqn/K/iQQ/bTYzGsUqpKqSlLQfFYzlYSI4h5LfK485PSSvI2OpJsExmhbWM5IuIBGprvwc2qJriWm1tW/sVj/f9o/7tU/5X8SqnNDa2PFqxlTEx7GinZHZ+nVdr3uJ8U2t44QXPnjshLiFNDLTNL5ad7joHlPjeBq09JBaDbrUKyT2CqW1ra2phkhjga7QJWljnyuaWCzXb7AEm/TZbdhs7uQiZBiEb5AwBrZorGQtAsOUa5w1EflA7+i+8+3j+fFM2Nwo4ZXykeKZWtZG09Js4udbo3daDw/CPxhr56SkabmJjpX+h0lgwddmk/rBT/Ev+Wv8A0rP9M1fMmJ4hJUyyTzOL5JHFznHiSe4c1uaytirzapn4T/JwgmEn8ntptf4PRrbEGX8q+m46EFe7AecsP9bi+eFdPhH/ANQpvXB+7kVE7NYi2lq6aoeC5sUzJCG2uQ03IF911Ps1My4MXpooIopY3MnEhMmixGhzbeKTv8ZB5mK5TVtNSPrXvpzEyISENkkL9JtawMdr7+lTmtgOJbKwciC99M1l2je68Dix+7p0HVboXm7R5vU1ThstC2CcPfTNiDncnp1NDd5s69tyiOWmYUmDve0t5WnlIL472cHAW1sPDVbcQeNggiGH0b55Y4Ymlz5HhjWjiXE2CunFcEosBxXBeR1B8jyJrvLmhjwIg7fvA1Ocf1Suw3NTBacuqaagcKhwO8U8ETrnjqeHG1+ci91T21W0cuI1MlVORqdYBovpYweS1t+Yd9ygnXhBYI+HEBVaTyVRE2z7buVYNLmk9Ng09voXnZHYI+pxSGUD8HTapJHcwJY5sY6y4jd0AqSbMZvwPpm0mL05na0BoeGMlDw0WaZGPPlD8oexbcbzgpaendT4PS8iXfjujjjY2/FzWMJ1O9LrdqDpbQYiKjauAtILY6uniBHSwN1/KLh2LzfCC86/+LF3vUM2YxcUtbTVcgc8RTtldY3e6xud5PE+lepmZtTHitb91RMexvIsZpfp1XbqufFNrb0Fh+D9/VMX+K393IqQVhZZ7ew4VBWxSxyPNQAGlmmwsx7fG1H85V6gvHO7zTg/+H/p1RysPMHb6HEqKhpY45GOp9Opz9Gl1otHi2N+KrxBsg49iysQcexZQSTNHztiPrLu4KLKU5o+dsR9Zd3BRiNhcQALkkADpJ4IOKKaUmW1U6xe6Jlxw1Fzh6CALe9erT5X/CVB6mxfSXfQuGvM8JTtr9P5dNODv1dlWyK2IsvaOPfJI93xpGMHuC2NwLCYt7jCT+fUF3u129ywnN7HZpqnwhr1C5xmI81RoriZXYTF5Jph8VgcfcCuY22w9nkyfsQvH1Qq/U7s7lmqefCU9TojeuRz5qlhwyZ/kwyO6o3HuC70WytY7hTy9rbd6seTMajHAyu6mW7yurJmXTDhHMexg+sq9dx07tn15hbq+Gjbc590Mj2Hrj/YW65Ih3uXcZl1WHiIm9cn2BSB+Z8XNBIet7R9C67s0uil9s3+xV1+aVbLcRz4mrwUbap58nQjyzqDxkhHa8/VXYZlfJz1EY6mOK5uzRdzUze2Qn6q1nM+Xmp4/wBpyrpzaeER6LaMDHMtzcrjz1I7IT/Gt7cr2c9Q7sjA+svPOZ03wMXtf9q4HM2f4KL5f2qvQzaePx+E9LAxw+XsNyxh555f2WBchllT/DTfI+xeL98yo+Ci+X9qffMqPgovl/aq6nNfu+E6zA93y9z72VP8LN8j+FPvZU/ws3+X/CvFGZ0/wMXy/tXMZny88Ef7T1GpzX7veE6zA93y9Y5ZU/ws3yP4Vg5YwfDS+xn2Lzm5oP56dnZI4fQtjc0emlHZN/sUavNo4+8J6eB50uy7LCLmnk7WtP0rRJlcPxak9sV+563R5nxfjU7x1PafoC7MeZdMeMcw7GH6yr0s2p7/AGTowM8y8p+V7+apaeuNw7nFdaTLKoHkyxH9sfQpRHmFRHi6RvXHfuK7cO21C/hOB8Zkje9qjrWZ07aZ/r/idRg52THqgMmXVYOAid1SW+cAulLsVXN407j8V0bu5ytmHaGlf5NRCf8AEaO9d6KoY/yXtd8VzXdxUfV8XRvUx5xP5T1CxVuz7qJqMBqY/Kp5R/huI9wXnvYQbEEEcx3FfRa4Sxh25wDusA960pz2rtUek/tSrLI4VPnVFfFTs5SS3108Rvzhuk+1tivIqsvaN/ktfH8WQn5911UZ3YneiYY1ZbdjZMSp5FYmJZZENc6CbUQCQx7QCfRqBtfsVevaQSDuINiPSF6OHxVm/Gm3OnQ47ti5anRXDlBx7FlYg49iyuhkkmaPnbEfWXdwUYY4ggg2INwRxBHAhSfNHztiPrLu4KLIPZm2qrH7jUy9ji3uXRlxOZ3lTSu65HnvK6iLOmzbp2UxHkvNyudssk33lYRFooIiICysIgIiICIiAiIgIiICIiAiIgLKwiAs3WEQFkG28LCIO7Bi87PImlb1SPH0r1KbbWtZb8OXDoeGu95F/eo8iyqsWq96mJ8l6btdOyZTamzKqW+WyF4+K5p9odb3L16XM+M/0sDx8R7Xd9lWSLlryzCV9jR4N6cbfp7S3JcxqQRlzRIX23RlgBvzXN7AdqqeolL3OeeLnFxt0k3K1otMLgrWG09Dj3qXsRXe0dLg2QcexZWIOPYsrrYJJmj52xH1l3cFFlKc0fO2I+su7gosgIiICIiAiIgIiICIiAiIgIiICIiAiIgIiICIiAiIgIiICIiAiIgIiINkHHsWViDj2LKCSZo+dsR9Zd3BRZSnNHztiPrLu4KLICIiAiIgIiICIiAiIgIiICIiAiIgIiICIiAiIgIiICIiAiIgIiICIiDZBx7FlYg49iygkmaPnbEfWXdwUWREBERAREQEREBERAREQEREBERAREQEREBERAREQEREBERAREQEREBERBsg49iy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4" name="AutoShape 6" descr="data:image/jpeg;base64,/9j/4AAQSkZJRgABAQAAAQABAAD/2wCEAAkGBxQQEhAREhQVFRQUEBUVGBUVFBQUFBYSFRQWFhQXFRgYHDQgGRolHBQXITEhJSkrLy4uGCAzODMsNyouLiwBCgoKDQ0NGg8QGzclHSUsLCwrLC43NzgsLSw3Ny4sLDQsLjcyKzAsLDgsNzcyLCwyNCw0Nyw1NywsNDQsLDYsLP/AABEIALUBFgMBIgACEQEDEQH/xAAcAAEAAgIDAQAAAAAAAAAAAAAABgcBAwIEBQj/xABQEAABAwIDAwYIBwsKBwAAAAABAAIDBBEFBxIGITETQVFxgbEIIjI1YXSRoVNyorLBwtEUFyNCUmJzgpKz0hUkMzRDVIOjtOIlNmN1hIXh/8QAGQEBAAMBAQAAAAAAAAAAAAAAAAECAwQF/8QALxEBAAECAgYJBAMAAAAAAAAAAAECAwQFERMxMkHwEhRCUXGBkaGxFVLR8SGS4f/aAAwDAQACEQMRAD8ArbNHztiPrLu4KLKU5o+dsR9Zd3BRZAREQEREBERAREQEREBERAREQEREBERAREQEREBERAREQEREBERAREQbIOPYsrEHHsWUEkzR87Yj6y7uCiylOaPnbEfWXdwUWQEREBERAREQEREBERAREQEREBERAREQEREBERAREQEREBERAREQEREGyDj2LKxBx7FlBJM0fO2I+su7gospTmj52xH1l3cFFkBERAREQEREBERAREQEREBERAREQEREBERAREQEREBERAREQEREBERBsg49iysQcexZQSTNHztiPrLu4KLKU5o+dsR9Zd3BRZAREQEREBERAREQEREBERAREQEREBERAREQEREBERAREQEREBERAREQbIOPYsrEHHsWUEkzR87Yj6y7uCiylOaPnbEfWXdwUWQEWQOZbZKV7RdzHAdJaQPaUGlERARbIoXPNmtLj0NBJ9y4FqDCLYYHadWl2n8qx0+3guFkGEXJjCTYAk9AFyuc1O9nlNc34zSO9BqREQEREBFyYwk2AJJ5hvK5SwOZuc1zT+cCO9BrREQEWyOnc4Eta4gcSASB12WtARFmyDCLa6neBqLXBp5y0ge1akBFzZGXGzQSegC59ySROabOBaeggg+9BwRFlrSSABcnmHFBhFzlicw2c0tPQQQfesxQOdfS1zrcbAm3XZBrREQbIOPYsrEHHsWUEkzR87Yj6y7uCiylOaPnbEfWXdwUWQfSGUeyVNQYezEKgM5WWLlnSyAERQW1NDSfJ8XeT6fQpNs/t3h2KSOp4JBI/STokjc3U0cdIeLHqVI7BbA4liMBLJ309JINN3SSaZGg7wImnxm3HPYK1Nh8q6XCp4qgzvlqAHBly2NhJY5r9MY3nxSeJNuKCqM79losPrWGnaGRVEXKaALNY8OLXhg5m8DbmuVaGR1DHJhDNTGEmWYXLGk+VbnCifhLf02H9PJTfOZ/9U1yE80Rfp5vnIN2B4rhODyxYVHI1s5LWudoJc6V3DlZALBx6L7rgbl2tqtgsPnqI8QqWsY2BrnyizWxytDfFM3SG27eBuF82YpVOdiM0pPjGue6/p5YlfReeFQWYPVaSRrdEw2/JMrbjtAt2oPW2b2kw/FWTQ0xZIyMaXxOj0jQ64HiOG9p3hfOmZ+zLaDEpaeEHQ/TJE3oEvBg9AdcD0AKTeDg8/yjUtvuNA8kekTQAfOPtWjwh92KR+pRfvJUFt4Fg1Ds7QiWbQ0ta3lZy3VJJI7mbYaiLkgNHN2lehgu0GH43HMyPRO1tmyRyRkEB17HS8cDY7x0Kn9mMqsRr6eM1VU+CndZ7YnukldwNnclqDWmx5zffwVq7A7B02EOlEMj5JpGN163NvoB3WY3gLnig+c8xMAbh+IVNMy/JtcHMvvIjeA5oJ57Xtf0L6Obtdg4A/nFFwHPH9ipDPg/8Xm/Qw/MXl5ZbHOxarbGbiCOz5nDdZnM0H8pxFvaeZB9Q4cylqI2zQshfG6+l7WN0uANrg23i4XzhmzE2pxp8FLpcS6GABgs3ljZpbuHEONirmzR2uZg9EGQ6WzSN5KBgsAxoABfboaCLekhUrktAJsYpnPOot5WW53kvDHbyTxNze/Sgu/ZnZahwGk5SUxtc1oM1TIBcvNhZpO8NubBo9HEru01fhuOwyRtMVS0bnNLbPZe+lwDhqbwNnBV54SmIODKCnBIY50sjhzEs0tbfq1n2qB5KVz4cXpA07peUjeOYtMbiL9TmtPYg83MXZN2FVj6e5dGQJInni6JxIF91tQIINuj0r6Hw3ZyGtwejge1rRLQ0ut7WtD9IZG51nW3EgEX9Kg/hK0reToJfxg+Vn6pDXd7feppUVBj2cD2khwwVliOIP3KACPag2bM7XYUZRhtE+MOaC1rGRlsbtIu4NfbS88Tx37+KrLwgtlIqZ9PWwMbHyznRytaA1pkA1NeANwJGq/UPSoBl3IW4nh5HH7qjHtdY96ubwjx/MKb1wfupEHzurjyh2WpYaObGsQa10cZdyQeNTQIzYv0nynl/itHSOkhU2ry24fyOy2HRt3CUU1+1rpT7wg7uFZ00tXO2lnpNFNK4Rh73MeBq3DlI9Ng3fvsTZQbNPYP7kxKGClbaOsLeRbvs2RzwxzAegEtPoDgq6BVi5ZYpPX4zQOqppJuTMjm8o4uDbRu8kHc3eAd3QEFiYhiFBsnTwwshE1XIzUSLB77bi97yLsZquGtHp9JTBdoKDaqKWkqIORqGs1NN2ueN/lwyWvcG1wRYgjiL2rPPGqMmL1IP9myJg6tAd3uK6GUtQY8Xw8jnmLD1PY5p9xQbNmcGdSY5S0kwBdFXMY7ddrhqFjY8xFj2q5dtsWoMCndWOgEtXUgCNjQ1uiKNoBsfxAXcSBck9AUQ2zpwzauiI4ySUrz1+R3MC8TwhZS7FGg/i0cQHVrkd9ZBZdM+k2soJCYzDKyQN1ENdJE8Wddjudrgbe3ouvDjzVw7C5BQ0tK400TuTfKwtGog2c4DjJvvvJF10/B6kLaXFiDvGgj0ERyb1RyC3s/9nIYn0tdTta1tQC14aAGueAHMeABxLSb9QVQq8c7/NOD/qf6dUcg2QcexZWIOPYsoJJmj52xH1l3cFFlKc0fO2I+su7gosg+tsbbLTYM4UAPKR0LBFpGp2lrW3LRzu03I9KqHJPCaqqxRtdMJXNgZJqll1G73xujawOdvJ8cn0AdS9LL3OeOmpoqWujkPJNDGSxBrrxtFmh4c4G4G64vzLt43nvHysDaWB4hEoMrpAwSOjB3tjaHEC/ST7EHS8JYfhsPP/Sm9zmfaptkJ5oi/TzfPVU5sbf02MMpuShljkhe/fJo0ljwLjxSd92t969XLfNenwuiZSywzPc2R7tTNGmz3XHlOugrav8A67L62796V9GZ8+aJ/wBND+8C+a6mrDqh8wBs6cyW57F+q3WrTzHzYpsToZKSKGZjnPjcHP5PTZjg43s6/Mg6vg4+cqj/ALfJ+/p16ma1OyTaPDmSW0OZShwPAgzybj18FCMq9r48Iq5aiZj5GvpnRAR6b6nSRPudRG60Z9qZl7YMxOtjq4GyRaIY2DVYPD2Pe4OBafzh7EF5Z11dXDhxdRl7TyrRK6O+tsJB3gjePG0gkKLeDzg07Puysma8NmDGMc/VqkILnPcL7yN439fQt2z2e1MYWitilbMG2cYmtfG8jnF3Atv0e9dF+fLfutpEDxRtjcNPics+Q20uO/S0CxFgTxQRTO6mdJjT42C75GQNaN29zmhrRv8ASrz2D2WZhFE2Fo1yWMkrmgXklI3hvoHkjqVBbbba09didJiEUUrBEYeUa/RqdyUuq7bHnbu39Csj7/tH/dqn/K/iQQ/bTYzGsUqpKqSlLQfFYzlYSI4h5LfK485PSSvI2OpJsExmhbWM5IuIBGprvwc2qJriWm1tW/sVj/f9o/7tU/5X8SqnNDa2PFqxlTEx7GinZHZ+nVdr3uJ8U2t44QXPnjshLiFNDLTNL5ad7joHlPjeBq09JBaDbrUKyT2CqW1ra2phkhjga7QJWljnyuaWCzXb7AEm/TZbdhs7uQiZBiEb5AwBrZorGQtAsOUa5w1EflA7+i+8+3j+fFM2Nwo4ZXykeKZWtZG09Js4udbo3daDw/CPxhr56SkabmJjpX+h0lgwddmk/rBT/Ev+Wv8A0rP9M1fMmJ4hJUyyTzOL5JHFznHiSe4c1uaytirzapn4T/JwgmEn8ntptf4PRrbEGX8q+m46EFe7AecsP9bi+eFdPhH/ANQpvXB+7kVE7NYi2lq6aoeC5sUzJCG2uQ03IF911Ps1My4MXpooIopY3MnEhMmixGhzbeKTv8ZB5mK5TVtNSPrXvpzEyISENkkL9JtawMdr7+lTmtgOJbKwciC99M1l2je68Dix+7p0HVboXm7R5vU1ThstC2CcPfTNiDncnp1NDd5s69tyiOWmYUmDve0t5WnlIL472cHAW1sPDVbcQeNggiGH0b55Y4Ymlz5HhjWjiXE2CunFcEosBxXBeR1B8jyJrvLmhjwIg7fvA1Ocf1Suw3NTBacuqaagcKhwO8U8ETrnjqeHG1+ci91T21W0cuI1MlVORqdYBovpYweS1t+Yd9ygnXhBYI+HEBVaTyVRE2z7buVYNLmk9Ng09voXnZHYI+pxSGUD8HTapJHcwJY5sY6y4jd0AqSbMZvwPpm0mL05na0BoeGMlDw0WaZGPPlD8oexbcbzgpaendT4PS8iXfjujjjY2/FzWMJ1O9LrdqDpbQYiKjauAtILY6uniBHSwN1/KLh2LzfCC86/+LF3vUM2YxcUtbTVcgc8RTtldY3e6xud5PE+lepmZtTHitb91RMexvIsZpfp1XbqufFNrb0Fh+D9/VMX+K393IqQVhZZ7ew4VBWxSxyPNQAGlmmwsx7fG1H85V6gvHO7zTg/+H/p1RysPMHb6HEqKhpY45GOp9Opz9Gl1otHi2N+KrxBsg49iysQcexZQSTNHztiPrLu4KLKU5o+dsR9Zd3BRiNhcQALkkADpJ4IOKKaUmW1U6xe6Jlxw1Fzh6CALe9erT5X/CVB6mxfSXfQuGvM8JTtr9P5dNODv1dlWyK2IsvaOPfJI93xpGMHuC2NwLCYt7jCT+fUF3u129ywnN7HZpqnwhr1C5xmI81RoriZXYTF5Jph8VgcfcCuY22w9nkyfsQvH1Qq/U7s7lmqefCU9TojeuRz5qlhwyZ/kwyO6o3HuC70WytY7hTy9rbd6seTMajHAyu6mW7yurJmXTDhHMexg+sq9dx07tn15hbq+Gjbc590Mj2Hrj/YW65Ih3uXcZl1WHiIm9cn2BSB+Z8XNBIet7R9C67s0uil9s3+xV1+aVbLcRz4mrwUbap58nQjyzqDxkhHa8/VXYZlfJz1EY6mOK5uzRdzUze2Qn6q1nM+Xmp4/wBpyrpzaeER6LaMDHMtzcrjz1I7IT/Gt7cr2c9Q7sjA+svPOZ03wMXtf9q4HM2f4KL5f2qvQzaePx+E9LAxw+XsNyxh555f2WBchllT/DTfI+xeL98yo+Ci+X9qffMqPgovl/aq6nNfu+E6zA93y9z72VP8LN8j+FPvZU/ws3+X/CvFGZ0/wMXy/tXMZny88Ef7T1GpzX7veE6zA93y9Y5ZU/ws3yP4Vg5YwfDS+xn2Lzm5oP56dnZI4fQtjc0emlHZN/sUavNo4+8J6eB50uy7LCLmnk7WtP0rRJlcPxak9sV+563R5nxfjU7x1PafoC7MeZdMeMcw7GH6yr0s2p7/AGTowM8y8p+V7+apaeuNw7nFdaTLKoHkyxH9sfQpRHmFRHi6RvXHfuK7cO21C/hOB8Zkje9qjrWZ07aZ/r/idRg52THqgMmXVYOAid1SW+cAulLsVXN407j8V0bu5ytmHaGlf5NRCf8AEaO9d6KoY/yXtd8VzXdxUfV8XRvUx5xP5T1CxVuz7qJqMBqY/Kp5R/huI9wXnvYQbEEEcx3FfRa4Sxh25wDusA960pz2rtUek/tSrLI4VPnVFfFTs5SS3108Rvzhuk+1tivIqsvaN/ktfH8WQn5911UZ3YneiYY1ZbdjZMSp5FYmJZZENc6CbUQCQx7QCfRqBtfsVevaQSDuINiPSF6OHxVm/Gm3OnQ47ti5anRXDlBx7FlYg49iyuhkkmaPnbEfWXdwUYY4ggg2INwRxBHAhSfNHztiPrLu4KLIPZm2qrH7jUy9ji3uXRlxOZ3lTSu65HnvK6iLOmzbp2UxHkvNyudssk33lYRFooIiICysIgIiICIiAiIgIiICIiAiIgLKwiAs3WEQFkG28LCIO7Bi87PImlb1SPH0r1KbbWtZb8OXDoeGu95F/eo8iyqsWq96mJ8l6btdOyZTamzKqW+WyF4+K5p9odb3L16XM+M/0sDx8R7Xd9lWSLlryzCV9jR4N6cbfp7S3JcxqQRlzRIX23RlgBvzXN7AdqqeolL3OeeLnFxt0k3K1otMLgrWG09Dj3qXsRXe0dLg2QcexZWIOPYsrrYJJmj52xH1l3cFFlKc0fO2I+su7gosgIiICIiAiIgIiICIiAiIgIiICIiAiIgIiICIiAiIgIiICIiAiIgIiINkHHsWViDj2LKCSZo+dsR9Zd3BRZSnNHztiPrLu4KLICIiAiIgIiICIiAiIgIiICIiAiIgIiICIiAiIgIiICIiAiIgIiICIiDZBx7FlYg49iygkmaPnbEfWXdwUWREBERAREQEREBERAREQEREBERAREQEREBERAREQEREBERAREQEREBERBsg49iy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5416" name="Picture 8" descr="http://cdn2.insidermonkey.com/blog/wp-content/uploads/2013/06/Amazon.com-Inc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399" y="2133600"/>
            <a:ext cx="2682293" cy="1752600"/>
          </a:xfrm>
          <a:prstGeom prst="rect">
            <a:avLst/>
          </a:prstGeom>
          <a:noFill/>
        </p:spPr>
      </p:pic>
      <p:pic>
        <p:nvPicPr>
          <p:cNvPr id="145418" name="Picture 10" descr="http://embed.ly/static/providers/logos/lastfm.png?v=844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600200"/>
            <a:ext cx="2895600" cy="1560250"/>
          </a:xfrm>
          <a:prstGeom prst="rect">
            <a:avLst/>
          </a:prstGeom>
          <a:noFill/>
        </p:spPr>
      </p:pic>
      <p:pic>
        <p:nvPicPr>
          <p:cNvPr id="145420" name="Picture 12" descr="https://lh3.ggpht.com/cjOAJOM5hfTKeTIqtpon6hv8jgN2B1BWsZFa5gC800_ihUcoY_fGtg7S64tV-SER0vA=w7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267200"/>
            <a:ext cx="2810983" cy="1371600"/>
          </a:xfrm>
          <a:prstGeom prst="rect">
            <a:avLst/>
          </a:prstGeom>
          <a:noFill/>
        </p:spPr>
      </p:pic>
      <p:pic>
        <p:nvPicPr>
          <p:cNvPr id="145422" name="Picture 14" descr="http://www.deaftechnews.com/wp-content/uploads/2011/05/Hulu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114800"/>
            <a:ext cx="2438400" cy="813206"/>
          </a:xfrm>
          <a:prstGeom prst="rect">
            <a:avLst/>
          </a:prstGeo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2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en-US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20200" cy="68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De-anonymizing the Netflix Dataset</a:t>
            </a:r>
            <a:endParaRPr lang="en-US" dirty="0" smtClean="0"/>
          </a:p>
        </p:txBody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500K users, 18,000 movies</a:t>
            </a:r>
          </a:p>
          <a:p>
            <a:r>
              <a:rPr lang="en-US" dirty="0" smtClean="0"/>
              <a:t>213 dated ratings per user, on average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Two</a:t>
            </a:r>
            <a:r>
              <a:rPr lang="en-US" dirty="0" smtClean="0"/>
              <a:t> is enough to reduce to 8 candidate records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Four</a:t>
            </a:r>
            <a:r>
              <a:rPr lang="en-US" dirty="0" smtClean="0"/>
              <a:t> is enough to identify uniquely (on average)</a:t>
            </a:r>
          </a:p>
          <a:p>
            <a:r>
              <a:rPr lang="en-US" dirty="0" smtClean="0"/>
              <a:t>Works even better with relatively rare ratings</a:t>
            </a:r>
          </a:p>
          <a:p>
            <a:pPr lvl="2"/>
            <a:r>
              <a:rPr lang="en-US" dirty="0" smtClean="0"/>
              <a:t>“The </a:t>
            </a:r>
            <a:r>
              <a:rPr lang="en-US" dirty="0" err="1" smtClean="0"/>
              <a:t>Astro</a:t>
            </a:r>
            <a:r>
              <a:rPr lang="en-US" dirty="0" smtClean="0"/>
              <a:t>-Zombies” rather than “Star Wars” 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169920" y="5125560"/>
            <a:ext cx="51796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Long Tail effect: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most people watch obscure crap</a:t>
            </a:r>
          </a:p>
        </p:txBody>
      </p:sp>
      <p:sp>
        <p:nvSpPr>
          <p:cNvPr id="7" name="Freeform 6"/>
          <p:cNvSpPr/>
          <p:nvPr/>
        </p:nvSpPr>
        <p:spPr>
          <a:xfrm>
            <a:off x="2514600" y="4953000"/>
            <a:ext cx="655320" cy="320040"/>
          </a:xfrm>
          <a:custGeom>
            <a:avLst/>
            <a:gdLst>
              <a:gd name="connsiteX0" fmla="*/ 655320 w 655320"/>
              <a:gd name="connsiteY0" fmla="*/ 320040 h 320040"/>
              <a:gd name="connsiteX1" fmla="*/ 243840 w 655320"/>
              <a:gd name="connsiteY1" fmla="*/ 289560 h 320040"/>
              <a:gd name="connsiteX2" fmla="*/ 0 w 655320"/>
              <a:gd name="connsiteY2" fmla="*/ 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5320" h="320040">
                <a:moveTo>
                  <a:pt x="655320" y="320040"/>
                </a:moveTo>
                <a:lnTo>
                  <a:pt x="243840" y="289560"/>
                </a:lnTo>
                <a:cubicBezTo>
                  <a:pt x="134620" y="236220"/>
                  <a:pt x="67310" y="118110"/>
                  <a:pt x="0" y="0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21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Data Structure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926350" cy="469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22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1716302"/>
            <a:ext cx="6934200" cy="489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“Jefferson High”: </a:t>
            </a:r>
            <a:br>
              <a:rPr lang="en-US" dirty="0" smtClean="0"/>
            </a:br>
            <a:r>
              <a:rPr lang="en-US" dirty="0" smtClean="0"/>
              <a:t>Romantic and Sexual Network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824335"/>
            <a:ext cx="144058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400" dirty="0" smtClean="0"/>
              <a:t>Real data!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23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Phone Call </a:t>
            </a:r>
            <a:r>
              <a:rPr lang="en-US" dirty="0"/>
              <a:t>G</a:t>
            </a:r>
            <a:r>
              <a:rPr lang="en-US" dirty="0" smtClean="0"/>
              <a:t>raphs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2362200" cy="19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4478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400800" y="2057400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 </a:t>
            </a:r>
            <a:r>
              <a:rPr lang="en-US" sz="2800" b="1" dirty="0" smtClean="0"/>
              <a:t>trillion</a:t>
            </a:r>
            <a:r>
              <a:rPr lang="en-US" sz="2800" dirty="0" smtClean="0"/>
              <a:t> edges</a:t>
            </a:r>
            <a:endParaRPr lang="en-US" sz="28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6421570"/>
              </p:ext>
            </p:extLst>
          </p:nvPr>
        </p:nvGraphicFramePr>
        <p:xfrm>
          <a:off x="838200" y="4038600"/>
          <a:ext cx="35052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</a:tblGrid>
              <a:tr h="563881">
                <a:tc gridSpan="2"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Examples of</a:t>
                      </a:r>
                      <a:r>
                        <a:rPr lang="en-US" sz="2000" baseline="0" dirty="0" smtClean="0"/>
                        <a:t> outsourced </a:t>
                      </a:r>
                    </a:p>
                    <a:p>
                      <a:pPr algn="just"/>
                      <a:r>
                        <a:rPr lang="en-US" sz="2000" baseline="0" dirty="0" smtClean="0"/>
                        <a:t>call graphs</a:t>
                      </a:r>
                      <a:endParaRPr 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82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Hungary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2.5M nodes</a:t>
                      </a:r>
                      <a:endParaRPr lang="en-US" sz="2000" dirty="0"/>
                    </a:p>
                  </a:txBody>
                  <a:tcPr/>
                </a:tc>
              </a:tr>
              <a:tr h="3882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7M nodes</a:t>
                      </a:r>
                      <a:endParaRPr lang="en-US" sz="2000" dirty="0"/>
                    </a:p>
                  </a:txBody>
                  <a:tcPr/>
                </a:tc>
              </a:tr>
              <a:tr h="3882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3M nodes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00" y="4343400"/>
            <a:ext cx="3124200" cy="707886"/>
          </a:xfrm>
          <a:prstGeom prst="rect">
            <a:avLst/>
          </a:prstGeom>
          <a:solidFill>
            <a:srgbClr val="99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3,000 companies providing</a:t>
            </a:r>
          </a:p>
          <a:p>
            <a:r>
              <a:rPr lang="en-US" sz="2000" dirty="0" smtClean="0"/>
              <a:t>wireless services in the U.S</a:t>
            </a:r>
            <a:endParaRPr lang="en-US" sz="2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24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965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Structural De-</a:t>
            </a:r>
            <a:r>
              <a:rPr lang="en-US" dirty="0" err="1" smtClean="0"/>
              <a:t>anonymization</a:t>
            </a:r>
            <a:endParaRPr lang="en-US" dirty="0"/>
          </a:p>
        </p:txBody>
      </p:sp>
      <p:pic>
        <p:nvPicPr>
          <p:cNvPr id="1028" name="Picture 4" descr="C:\Users\me\Desktop\My Dropbox\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4752"/>
            <a:ext cx="3733800" cy="3526777"/>
          </a:xfrm>
          <a:prstGeom prst="rect">
            <a:avLst/>
          </a:prstGeom>
          <a:noFill/>
        </p:spPr>
      </p:pic>
      <p:pic>
        <p:nvPicPr>
          <p:cNvPr id="1027" name="Picture 3" descr="C:\Users\me\Desktop\My Dropbox\b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" y="1810512"/>
            <a:ext cx="3805177" cy="3061191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219200" y="5105400"/>
            <a:ext cx="6934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Goal: structural mapping between two graphs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4633" y="6019800"/>
            <a:ext cx="707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example,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vs. </a:t>
            </a:r>
            <a:r>
              <a:rPr lang="en-US" sz="2400" dirty="0" err="1" smtClean="0"/>
              <a:t>anonymized</a:t>
            </a:r>
            <a:r>
              <a:rPr lang="en-US" sz="2400" dirty="0" smtClean="0"/>
              <a:t> phone call graph</a:t>
            </a:r>
            <a:endParaRPr lang="en-US" sz="24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25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94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Winning the IJCNN/</a:t>
            </a:r>
            <a:r>
              <a:rPr lang="en-US" dirty="0" err="1" smtClean="0"/>
              <a:t>Kaggle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Social Network Challenge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5105400" cy="4144963"/>
          </a:xfrm>
        </p:spPr>
        <p:txBody>
          <a:bodyPr>
            <a:no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Anonymized</a:t>
            </a:r>
            <a:r>
              <a:rPr lang="en-US" dirty="0" smtClean="0"/>
              <a:t>” graph of </a:t>
            </a:r>
            <a:r>
              <a:rPr lang="en-US" dirty="0" err="1" smtClean="0"/>
              <a:t>Flickr</a:t>
            </a:r>
            <a:r>
              <a:rPr lang="en-US" dirty="0" smtClean="0"/>
              <a:t> used as challenge for a link prediction contest</a:t>
            </a:r>
          </a:p>
          <a:p>
            <a:r>
              <a:rPr lang="en-US" dirty="0" smtClean="0"/>
              <a:t>De-</a:t>
            </a:r>
            <a:r>
              <a:rPr lang="en-US" dirty="0" err="1" smtClean="0"/>
              <a:t>anonymization</a:t>
            </a:r>
            <a:r>
              <a:rPr lang="en-US" dirty="0" smtClean="0"/>
              <a:t> = “oracle” for true answers</a:t>
            </a:r>
          </a:p>
          <a:p>
            <a:pPr lvl="1"/>
            <a:r>
              <a:rPr lang="en-US" dirty="0" smtClean="0"/>
              <a:t>57% coverage</a:t>
            </a:r>
          </a:p>
          <a:p>
            <a:pPr lvl="1"/>
            <a:r>
              <a:rPr lang="en-US" dirty="0" smtClean="0"/>
              <a:t>98% accuracy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49630" y="1595735"/>
            <a:ext cx="3618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[Narayanan, Shi, Rubinstein]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5731073" y="2463225"/>
            <a:ext cx="3184327" cy="3556575"/>
            <a:chOff x="5562600" y="690282"/>
            <a:chExt cx="3352800" cy="3653118"/>
          </a:xfrm>
        </p:grpSpPr>
        <p:pic>
          <p:nvPicPr>
            <p:cNvPr id="11" name="Picture 10" descr="http://thehiphopupdate.com/wp-content/uploads/2010/06/georg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618" r="12059" b="28886"/>
            <a:stretch/>
          </p:blipFill>
          <p:spPr bwMode="auto">
            <a:xfrm>
              <a:off x="5562600" y="1875262"/>
              <a:ext cx="1084730" cy="124893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cdn.videogum.com/files/2010/01/jerry_seinfel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353" t="3922" r="23529" b="42843"/>
            <a:stretch/>
          </p:blipFill>
          <p:spPr bwMode="auto">
            <a:xfrm>
              <a:off x="7908728" y="1905000"/>
              <a:ext cx="1006672" cy="121471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http://i.ebayimg.com/08/!BoNKf0Q!mk~$(KGrHqYOKj!EtlrR+N4LBLmmcC2vUg~~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155" r="5237" b="11434"/>
            <a:stretch/>
          </p:blipFill>
          <p:spPr bwMode="auto">
            <a:xfrm>
              <a:off x="6705600" y="690282"/>
              <a:ext cx="1156006" cy="121471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http://www.librarising.com/astrology/celebs/images2/J/julialouisdreyfu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577" t="5271" r="14834" b="26682"/>
            <a:stretch/>
          </p:blipFill>
          <p:spPr bwMode="auto">
            <a:xfrm>
              <a:off x="6841084" y="3188158"/>
              <a:ext cx="882010" cy="115524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/>
            <p:cNvCxnSpPr>
              <a:stCxn id="11" idx="7"/>
              <a:endCxn id="14" idx="3"/>
            </p:cNvCxnSpPr>
            <p:nvPr/>
          </p:nvCxnSpPr>
          <p:spPr>
            <a:xfrm flipV="1">
              <a:off x="6488475" y="1727109"/>
              <a:ext cx="386418" cy="331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5"/>
              <a:endCxn id="13" idx="1"/>
            </p:cNvCxnSpPr>
            <p:nvPr/>
          </p:nvCxnSpPr>
          <p:spPr>
            <a:xfrm>
              <a:off x="7692313" y="1727109"/>
              <a:ext cx="363839" cy="3557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5"/>
              <a:endCxn id="17" idx="1"/>
            </p:cNvCxnSpPr>
            <p:nvPr/>
          </p:nvCxnSpPr>
          <p:spPr>
            <a:xfrm>
              <a:off x="6488475" y="2941297"/>
              <a:ext cx="481776" cy="4160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7"/>
              <a:endCxn id="13" idx="3"/>
            </p:cNvCxnSpPr>
            <p:nvPr/>
          </p:nvCxnSpPr>
          <p:spPr>
            <a:xfrm flipV="1">
              <a:off x="7593927" y="2941827"/>
              <a:ext cx="462225" cy="4155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6"/>
              <a:endCxn id="13" idx="2"/>
            </p:cNvCxnSpPr>
            <p:nvPr/>
          </p:nvCxnSpPr>
          <p:spPr>
            <a:xfrm>
              <a:off x="6647330" y="2499731"/>
              <a:ext cx="1261398" cy="126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4"/>
              <a:endCxn id="17" idx="0"/>
            </p:cNvCxnSpPr>
            <p:nvPr/>
          </p:nvCxnSpPr>
          <p:spPr>
            <a:xfrm flipH="1">
              <a:off x="7282089" y="1905000"/>
              <a:ext cx="1514" cy="128315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204235" y="2463225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 smtClean="0">
                  <a:solidFill>
                    <a:srgbClr val="FF0000"/>
                  </a:solidFill>
                </a:rPr>
                <a:t>?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26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Social networks – again and again</a:t>
            </a:r>
          </a:p>
          <a:p>
            <a:r>
              <a:rPr lang="en-US" dirty="0" err="1" smtClean="0"/>
              <a:t>Stylometry</a:t>
            </a:r>
            <a:r>
              <a:rPr lang="en-US" dirty="0" smtClean="0"/>
              <a:t> (writing style)</a:t>
            </a:r>
          </a:p>
          <a:p>
            <a:r>
              <a:rPr lang="en-US" smtClean="0"/>
              <a:t>Location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Montjoye</a:t>
            </a:r>
            <a:r>
              <a:rPr lang="en-US" dirty="0" smtClean="0"/>
              <a:t> et al. (2013): mobility traces from a cell phone carrier - </a:t>
            </a:r>
            <a:r>
              <a:rPr lang="en-US" dirty="0" smtClean="0">
                <a:solidFill>
                  <a:srgbClr val="7030A0"/>
                </a:solidFill>
              </a:rPr>
              <a:t>4 points is enough</a:t>
            </a:r>
            <a:endParaRPr lang="en-US" dirty="0" smtClean="0"/>
          </a:p>
          <a:p>
            <a:r>
              <a:rPr lang="en-US" dirty="0" smtClean="0"/>
              <a:t>Credit card transaction meta-data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Montjoye</a:t>
            </a:r>
            <a:r>
              <a:rPr lang="en-US" dirty="0" smtClean="0"/>
              <a:t> et al. (2015) – </a:t>
            </a:r>
            <a:r>
              <a:rPr lang="en-US" dirty="0" smtClean="0">
                <a:solidFill>
                  <a:srgbClr val="7030A0"/>
                </a:solidFill>
              </a:rPr>
              <a:t>4 purchases is enough</a:t>
            </a:r>
            <a:endParaRPr 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De-Anonymization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27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Lesson #1:</a:t>
            </a:r>
            <a:br>
              <a:rPr lang="en-US" dirty="0" smtClean="0"/>
            </a:br>
            <a:r>
              <a:rPr lang="en-US" dirty="0" smtClean="0"/>
              <a:t>De-</a:t>
            </a:r>
            <a:r>
              <a:rPr lang="en-US" dirty="0" err="1" smtClean="0"/>
              <a:t>anonymization</a:t>
            </a:r>
            <a:r>
              <a:rPr lang="en-US" dirty="0" smtClean="0"/>
              <a:t> Is Robust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33 bits of entropy</a:t>
            </a:r>
          </a:p>
          <a:p>
            <a:pPr lvl="1"/>
            <a:r>
              <a:rPr lang="en-US" dirty="0" smtClean="0"/>
              <a:t>6-8 movies, 4-7 friends, etc.</a:t>
            </a:r>
          </a:p>
          <a:p>
            <a:r>
              <a:rPr lang="en-US" dirty="0" smtClean="0"/>
              <a:t>Perturbing data to foil de-</a:t>
            </a:r>
            <a:r>
              <a:rPr lang="en-US" dirty="0" err="1" smtClean="0"/>
              <a:t>anonymization</a:t>
            </a:r>
            <a:r>
              <a:rPr lang="en-US" dirty="0" smtClean="0"/>
              <a:t> often destroys utility</a:t>
            </a:r>
          </a:p>
          <a:p>
            <a:r>
              <a:rPr lang="en-US" dirty="0" smtClean="0"/>
              <a:t>We can estimate confidence even without ground truth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Accretive and iterative</a:t>
            </a:r>
            <a:r>
              <a:rPr lang="en-US" dirty="0" smtClean="0"/>
              <a:t>: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	more de-</a:t>
            </a:r>
            <a:r>
              <a:rPr lang="en-US" dirty="0" err="1" smtClean="0"/>
              <a:t>anonymization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	better de-</a:t>
            </a:r>
            <a:r>
              <a:rPr lang="en-US" dirty="0" err="1" smtClean="0"/>
              <a:t>anonymization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28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689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ompbackup.com/images/hipa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8024"/>
            <a:ext cx="19050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81000" y="1752600"/>
            <a:ext cx="8153400" cy="914400"/>
          </a:xfrm>
          <a:prstGeom prst="wedgeRoundRectCallout">
            <a:avLst>
              <a:gd name="adj1" fmla="val -35055"/>
              <a:gd name="adj2" fmla="val 9019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schemeClr val="tx1"/>
                </a:solidFill>
              </a:rPr>
              <a:t>PII is </a:t>
            </a:r>
            <a:r>
              <a:rPr lang="en-US" sz="2400" dirty="0" smtClean="0">
                <a:solidFill>
                  <a:schemeClr val="tx1"/>
                </a:solidFill>
              </a:rPr>
              <a:t>info “with respect to </a:t>
            </a:r>
            <a:r>
              <a:rPr lang="en-US" sz="2400" dirty="0">
                <a:solidFill>
                  <a:schemeClr val="tx1"/>
                </a:solidFill>
              </a:rPr>
              <a:t>which there is a </a:t>
            </a:r>
            <a:r>
              <a:rPr lang="en-US" sz="2400" dirty="0" smtClean="0">
                <a:solidFill>
                  <a:schemeClr val="tx1"/>
                </a:solidFill>
              </a:rPr>
              <a:t>reasonable basis </a:t>
            </a:r>
            <a:r>
              <a:rPr lang="en-US" sz="2400" dirty="0">
                <a:solidFill>
                  <a:schemeClr val="tx1"/>
                </a:solidFill>
              </a:rPr>
              <a:t>to believe the information can be used to identify the individual.”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Lesson #2:</a:t>
            </a:r>
            <a:br>
              <a:rPr lang="en-US" dirty="0" smtClean="0"/>
            </a:br>
            <a:r>
              <a:rPr lang="en-US" dirty="0" smtClean="0"/>
              <a:t>“PII” Is Technically Meaningless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2855893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Any piece of data can be used 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for re-identification!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3886200"/>
            <a:ext cx="44196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Narayanan, Shmatikov</a:t>
            </a:r>
          </a:p>
          <a:p>
            <a:pPr algn="ctr"/>
            <a:r>
              <a:rPr lang="en-US" sz="2800" smtClean="0"/>
              <a:t>CACM column</a:t>
            </a:r>
            <a:r>
              <a:rPr lang="en-US" sz="2800" dirty="0" smtClean="0"/>
              <a:t>, 2010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743200" y="5181599"/>
            <a:ext cx="6096000" cy="1115061"/>
          </a:xfrm>
          <a:prstGeom prst="wedgeRoundRectCallout">
            <a:avLst>
              <a:gd name="adj1" fmla="val -55768"/>
              <a:gd name="adj2" fmla="val -4621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“blurring of the distinction between personally identifiable information and supposedly anonymous or de-identified information”</a:t>
            </a:r>
          </a:p>
        </p:txBody>
      </p:sp>
      <p:pic>
        <p:nvPicPr>
          <p:cNvPr id="6148" name="Picture 4" descr="http://www.edrants.com/wp-content/uploads/2009/10/ft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770" y="4572000"/>
            <a:ext cx="1724660" cy="17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29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887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900" y="2667000"/>
            <a:ext cx="3314700" cy="125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00" y="2667000"/>
            <a:ext cx="1238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5900" y="4114800"/>
            <a:ext cx="24671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9300" y="3429000"/>
            <a:ext cx="962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5100" y="2286000"/>
            <a:ext cx="1038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276600"/>
            <a:ext cx="110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91300" y="4038600"/>
            <a:ext cx="866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05500" y="4876800"/>
            <a:ext cx="1000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95700" y="1828800"/>
            <a:ext cx="240380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7000" y="5257800"/>
            <a:ext cx="1152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81500" y="5181600"/>
            <a:ext cx="1019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24100" y="1981200"/>
            <a:ext cx="962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Networks</a:t>
            </a:r>
            <a:endParaRPr lang="en-US" dirty="0"/>
          </a:p>
        </p:txBody>
      </p:sp>
      <p:sp>
        <p:nvSpPr>
          <p:cNvPr id="143362" name="AutoShape 2" descr="data:image/jpeg;base64,/9j/4AAQSkZJRgABAQAAAQABAAD/2wCEAAkGBhQSEBQUEhQVFRUUFhcZFRUXFxYXGBYeFxQWGRgVGxYYHCYeGhkkGRcWHy8gIycqLC0sFh4xNTAqNScrLCkBCQoKDgwOGg8PGiwiHyUsLCwyLCwyLS0sLCwvLDQsLCosNCksLC4sKiwsLC0sLC8sLywsLCwsLCwsLCwsLCwsLP/AABEIAHEBvwMBIgACEQEDEQH/xAAcAAEAAgMBAQEAAAAAAAAAAAAABgcEBQgDAgH/xABMEAACAQICBgcFBQQFCwQDAAABAgMAEQQSBQYHITFBEyJRYXGBkTKCoaKxFEJScpIXI2LBU4OTstIzQ1Sjs8LR0+Hj8BVzdPElNDX/xAAbAQACAwEBAQAAAAAAAAAAAAAABAMFBgIBB//EADMRAAEDAgQCCQMFAQEBAAAAAAEAAgMEEQUSITFBURMiYXGRobHB0RSB8DIzUuHxFWJC/9oADAMBAAIRAxEAPwC8aUqFa96/jC3hgs05G88REDwJHN7bwPM8geXODRcqeCB87wxg1W+0/rVh8Gt5n6xF1jXrO3gvZ3mw76rrS+1ydyRh0WJeTN13+PVHhY+NQfEYlpHLuxZmN2Zjck95NZeiNAz4pssEbORxPBV/Mx3CknTOcbBaqDCqenbml1PM7fnevTGaz4qX/KYiY35B2UfpWw+Fa5pWPEk+JJqxNH7HHIvPOq/wxqW+ZiPpW0XY7hrb5p7/ANX9MledFId1J/06OLRp8Aqsgx8iG6SSIf4XZfoa3+jNo2NhI/e9Kv4ZRm+bc3xqTY3Y3uPQ4g35CRB/eU7vSoXp7VLE4M/vo+rewkXrIfe5HuIBrwtezVSMno6vq6E8iNfP2Vnat7TcPiCEl/cSHcMxujHufdY9zAedTKuZ6nuoW0FoWWDEteI2CSE74uwE84/7vhwmjn4OVVXYOGgyQeHx8K26UpTazaUpShCUpShCUpShCUpShCUpShCUpShCUpShCUpShCUpShCUpShCUpShCUpShCUpShCUpShCUpShCUpShCUpShCUpShC+JZQqlmIVVBJJNgAOJJPAVW2sm1qxKYNQQN3TOOP5U/m3pWDtQ1tMkpwsZtHGf3tvvuPu/lXs/FfsFajUvUl8c5ZiUhQ2ZxxY8ci33XtxPK440rJK4uysWjo6CKKL6ip77fm5PJavH6z4qYkyYiU35Zyq/pWy/CteuLa9w7X7mN/rV+6M1QwmHAEcCXH3mAdz7zXNZ8+jInFnijYdjIpHoRXP07juVJ/2oWaMj0+w8lRmjNdsZARkndgPuyEyL4Wa5HkRVlao7SI8URFKBFMdw39Rz2KTwb+E+RNaTXrZwiRNiMIMuQXki3kZRxZL8COJXhbha1jWgNcZnxGxTfQUuIx52Cx57EHt5rpilRLZzrScXhyshvNDYMebqfZfx3EHvF+dS2nWuDhcLJzwuhkMbtwtDrprKMFhWcWMjdWIH8RHtEdii59BzqiJpmdizEszElmO8kk3JJ7b1LdqGmDNjjGD1IAEHZmNmc/RfcqLYHBtNKkae1IwVfFjbf3c6RmfmdZa/C6ZtPBndudT3cFIdR9SmxshZ7rAh67Dix45FPha55XHbV0YHARwxiOJAiLwVRYf9T3nea89D6LTDQJDGOqi27yebHvJuT41rtbtakwMGcjM7XEaXtmPMnsUbrnvA500xgjbcrPVVTLXTZGbX0Hv+bLe0qhsdr5jZXzHEOnYsfUUd1hvPmTUy2ea/SzSjDYk5ywPRyWAJKi5RrbjuBIPdzvXjZ2uNlJPhE0UZkuDbcBWPXnPArqVdQysLFSAQQeRB4ivSlTqnBsqS1/1P8AsUoeO/QSk5eeRuJjJ5i28Hsv2XMUq+9d9FifATrbeqF0/MnWHrYjzNUJVfMzK7RbfCqo1EPW3GnwVb+y3WUzwGCQ3eADKTxZDuH6T1fArU5qh9QtJGHSEB5O3Rt3iTqj5sp8qvWWUKpY7goJJ7ABc0zC7M3Xgs9i1OIqi7dna/fisfSWlosOmeaRY17WNr9wHEnuFYGjdc8HiHyRTqXPBSGQnuGcC58KpPWHT0mMnaWQnf7C8kXko/n2m5rXKxBBBsRvBHEW4EHtqI1BvoNFZR4E0x9dxzdmw+V0vSsDQGKaTCQSP7TxRs3iyAk+tZ9Ng3WZc3K4tPBKUpXq5SlKUISlKUISlKqXavp5zihh0dgkaKWUEgFmud9uNly2v2muHvyC6bo6U1UnRg243VmY3TuHh/ys0SdzOoPoTesrD4hZEDowZWF1ZSCCO0EVzVXQuq+jugwcEZ4rGub8xGZvmJqOKUvOydxDD2UjGkOuSVtKUpU6p0pSlCEpSlCEpSlCEpSlCEpSlCEpSlCEpSlCEpSlCEpSlCErE0tjuhw8sv8ARxu/jlUm3wrLqP6+k/8ApuJt/R/DML/C9cuNgSpYWh8jWniQPNUSzM7EnrMxue0knf6k10NoHRK4bDRQr9xQCe1uLN5sSfOqC0Rb7TDfh0sd/wC0WujaWphuVoceeRkYNtSlKUptZlfjLcWO8HjXOGksMI5pYxwSR1HgrlR9K6PZrAk8Bxrm3F4jpJHf8bs36mJ/nSlTwWkwG95OWnupTstxhTSKKOEqOp8lzj4p8auqqR2YwFtJRn8CyMf0Ffq4q7q7p/0pbG7fUC38R6lc4aTxJknlc8Xkdv1OT/OpNsswQfSCsf8ANRu/nuQf3zUVxkRSR1PFXZT5MR/KppshkAxsgPFoGt5SRmlY9Xi60VactI/LyVv1Se03SRl0g636sIVFHuhmPjdre6KuyqE16iK6RxIP9Jf9Sqw+BpqoPVWfwNoM5J4D3C0VbzUiMnSOGC8ekB8gpJ+ANaOpzsk0bnxjykboYzb80nVHyh6UjF3ALSVsgjp3uPI+eit+lKVZr58vLFD929+GVvoa5rXgPAV0TrBiejwk7/hikPoht8a53ApOp3C1GAjqvPaPdZGj3ImjI4iRCPJxXReIgDoyHgylT4EEGuetBwZ8VAn4poh6yLV76x6dXB4dpnBbLYBQbFixsBfl2+ANe0+gJK5xsF8kbWb6+yo3Terc+EkMcqNYGyuAcrjkwbh5cRW11T1DmxcimRGjgBuzsCpYfhQHeSeF+A+Bkv7Zh/op/tv+3Uo1N1wGPWQ9EY+jKj2swOYHnYbxbhbmK5bHGXaFTVFZWxwkujA/9XB8lIY4woAAsAAABwAHAV9UqLa469LgGjTozI7gtbNlCgGwJNjxN+XI025waLlZiKF8z8jBcqU0qtP2zD/Rf9d/26k0uv2HjwkU8t0MqZlhFmkPgN3V/iNh9K5ErDsUzJh9THbMzfTgfRSWlVRjtsUxb9zDGi8s5Zz8pUD40wW2GYMOmhjZeeQsh+YsD8K56diY/wCPVWvlHdcK16VrtA6fixkQkhNxezKdzKfwsO34VrNddcPsEaEJ0jyMQqlsoAUAsxNj2qLd9SFwAzcEgynkfJ0QHW5KSVzxrHpDp8XPLxDyNl/KDlX5QKl+J2wSsjKIEUspAYOxy3Fr2y8uNV+KTmkDrALUYTQyU5c6UWJsB7+y2Wrej+nxcEVrh5FzflBzN8oNdDVz3q1p37HiBMIxIVVgASVALC17gHlcedTD9ssn+jJ/aN/hr2F7WDVR4rR1FTI3oxcAcxv+WVqUrywkxeNGKlSyqSp4rcA28uFYOm9Y4MIuaeQLf2VG928FG8+PCnCQBdZdsbnOytFz2LZ0qsdI7YzciCDdyaVt/wChP8Va39r2Lv7GH8Mkn/MqIzsCs24RVOF7Ad5VwUqttE7YQSBiYco/HGSwHih328CT3VYWBxyTRrJEwdGFww4H/r3cq7a9rtknUUk1P+423ovelKrzSG15I5XRMOXVGKh+kC5spte2Q7t27fXrnhu65gpZagkRC9vzirDpUA0NtWE+Iih+zFekcLmEga1+dsguO3fwreaz68wYLqtd5bXES2uL8Cx4KPj2A1yJGkXupHUNQx4jLdTw0PopHSqixG2DElupFCo7CHY+uZfpW41f2tq7hMVGI7m3SoTlH5lO9R33P865EzCbJh+E1TG5st+46qxaV+A1+1MqtKVGNYNoeFwpKZjLIOKR2Nj2Mx3Dw3nuqHYvbFOT+7giUfxl3PwK1E6VjeKsIcNqZhma3Tt0VsUqoI9r+KB60cBHYFcfHOfpUp1e2pwTsEmUwOdwJOaMnsz2GXzFu+gTMPFdS4XUxDMW3HZqptSlfjMALk2A4k8qlVav2sTS+A6fDyxH/ORst+zMpAPkah+ntrEERK4dTOw+9fLH5GxLeQt31F59reMJ6qwqPyMfiXqF0zBorWDC6p1ngW71DWVkYg9V1NiOxlP8iK6I0LpNcRh45l4SKD4H7y+Ia48q5+0npBp5XlcKGc3bKMoJtvNrneeJ7yak+z/Xf7G/RTXMDm9+JjY/etzU8x5jndaF4a63BX2KUj6iEOaOs3h6hXPSvmKUMoZSCpAIINwQeBBHEVAtZtqBw2JeGOFXEdgzFyLmwJAAU8L28Qadc8NFyspBTSVDskYufzmpFrvpHoMBO/MoUXxk6g9M1/KqEqU616/SY6JY2jWNVfMbMWzEAgDeBu3motSMzw86LX4XSOpoiHjUlWPscwF5MRMfuqsY945m/up61aNUnqttAbAwGJIFe7lixcgkkAcAp4AAVIdHbW5JJVT7KDmvuWQ5tyk7rr3VNFIxrQFU4hQVM0zpA3TvGwHeottD0SYNIS7urKelX3/a+fN8K1urmmThcVFMBcIesO1SLMPGxNu8Cri141TGOgsthNHcxseBvxQ9xsPAgGqRxmDeJ2jkUo6mzKwsR/07+BqGVpY64Vrh9Qyqp+jduBYjs2uujMHjEljWSNgyOAVYcCDVRbWoUXHKV9polLjvDMoPjlA9BViaiYExaOw6niUzn+sJe3o1VJr3j+m0jiG5K+Qf1YCn5gx86nmd1BdVOExZat4adG3++th8rQ1c2yrRnR4HpCOtM7N5DqKPlJ96qZrobVtVGDw4X2ehit/ZrUVOOtdPY5IWwho4n0WypShNPLIqHbU9JiLAFL9aZlQeAOZj4WW3vVTFSfaDrKMXiuobxRApGeTb+s/mQAO5RUYqumdmct1hlOYKcB251P53KUbNdH9LpGI23RBpD5Cy/My1KNsekbJBAD7TNIw/KMq/3m9Ky9k2g+jw74hh1pzZfyJex82ufALUN2l6R6XSMgBuIgsY8hmb5mYeVSfpi70iHCoxK42YPzzPkotV07LtHdHo9WPGZ2c+F8q/BQfOqYjjLEKu8kgAdpJsB610bo3BCGGOJeEaKg91QP5UU41JRjkuWJsfM+n+rJqjdo2kel0jLvuI8sY90db5y1XbisSI43dvZRSx8FBJ+ArnDE4gyOzt7TsWbxYkn4mu6k6AJTAoryOk5C3j/i86zsLgZ8U9o0klYBR1QTlCgKoJ4KAAAOHCvvV7QrYvExwruznrN+FRvZvIfEgVfeitEx4aJYoVCqvqTzYnmx7ahiiz9ytcQxFtLYAXcfIKh9KasYnDKGmhdFO7NuK7+AJUkA+NauuhdZ1U4LE5wCvQyXv3IT63tXPVeSxhh0XeHVrqthLhYg8FMtlWkmjx3R36syMCO9AXU+IAYe8akG0zVzF4rERGGIyRpHYEMgsxY5rhmHIJUZ2X4UvpKMj/ADaSMf05Pq4q7KnibnjsVU4jUfTVokYATl4/cei540tq7iMLl6eMx575blDe1r+yT2j1rXVNtrWkc+NWMcIYwPefrH5clQm9KvADiAtBSSPlha941Ounl5LcaO1Qxc8YkhhZ0NwGBQXsbH2mB4gitporZzjGnjEsBSPOudi0dgoIzbgxJNr1bGrGjugwcEVrFY1zfmIzN8xNbDE4hY0Z2NlRSzHsAFyfQU02nba5WclxqbM5rALXIG9+zio7rvriuBiAWzTOD0angBzdv4R2cz5kUpjsc80jSSsXduLHif8AgO4bhWTp/TLYrESTP949UfhUeyvkPjc86+tXdDNi8THCu7Oes34VG9m9Bu7yKgkeZHWCuKKkZRw5nb2uT7dwXzojV/EYokQRM9uJFgo7izEKD3XrM0rqTi8NGZJYSEHFlZXC+OUkgd/Crz0fo9II1jiUKiCwA+p7SeJPOvvGhTG/SWyZWzX4WynNfutep/pxbU6qpdjkhk6rRl81zbU02XawNDixAT+7nuLcg4F1YeNsp7bjsqFCt7qRAX0jhgOUgbyQFj8FpZhIcLLQVjGvgeHbWKuzT+kegws0vNI2I8bdUfqtXO9XDtZ0jkwSxg75pFB/KnXPxCetU9UtQbusqvA4ssJfzPkPwrP0JpU4aXpVF3VW6O+8KzDLmIPGwLG3basnReruKxrM8aNJckvIxABJ43djvbuFzX1qjq4cbiVi3hB1pGHJQeXeTYDxvyq68Vi8PgcMC2WKKMBVAB8lAG8k7/iTzNeRx5hc7KWvrhTvDYm3efTh/io3Tmrc+EZROmXNfKQQym3GxHPeNxrWVONf9d4cbDHHCrgpJmJcAbsjLYWY/i+FQeo3gA9VP0skr4g6VtnK8Nm+kDLo6LMbmMtHfuQ9X0XKPKo1tE19YM2FwzWtumkB335xqeVuZ8uRr20fpM4DQKON0s2bo+4yMxDeUYzeVVcTU75CGhvYqejoWSVEkzhoHGw7b7/CVu9F6lYzEIHihbIeDMVQHvGYgkd43VuNmmqq4qZpZReKG3VPB3O8A9oA3kd68r1coFcxQ5hcqXEMVNO/o4wCeN1ztpjQM+FYLPGUJ9k7iGtxsykg8vWsCrk2sqv2C7e0JUyeO+/y5qpuo5GZHWT1BVGphzuFjeyuDZXrA0+HaGQ3aAqFJ4lGByjyKsPC1araxrMwIwkZsCoaYjnf2Y/DdmPbde+vjY1Ac+JflaNfO7n/AIetRjaCT/6nib/iW3h0SW+FTOceiCq4aaM4k/TQC/30+bqPVNtG7JsVIgaR44ri+VszMPEDcD3XqHYSfJIj2vkdWt25WBt8K6C0JrBDi4w8Lht3WXgydzLxB+HZeuIWNcdU1ilVPTtaYhpxO6qvS2yzEwxvIHjkVFLELmDWAubKRY7uV6hldMVX2n9kqSyF8PIIsxuYyuZQTxykEFR3b+6w3V3JB/FKUWMXu2oPcbetlibIdNOTLhmJKKudL/d6wDKO4lgbdt+2o9pTUfSEk8rnDkl5HYkPHY5mJ3dbhvqyNTdSkwCsc/SSSWzPbKABwVRc2Fzfjv8AKpBicQI0Z23Kilj4KLn4CpBFdgDkm/ERFUvfTgEOtvf+t1zji8I0TtHIMrobMLg2I4i4JFfEUZZgqi5YgAdpJsB6194rEmSR5G9p2Zj4sST8TW81A0f02kYByRjIf6sXHzZfWkgLmwWqkk6OIvdwF0/Z9j/9Gb9UX+OpPs91IxEOME2Ii6NY1bLdkJLMMvBSd2Ut8KtClPNgaDdZKbGJpWFhAF9OPylYOktBwYi3TxJJl4ZlBI7r8bd1Z1KmIuqhri03abFY+NxIhheQ+zGjMR3KpNvhXOMkhYlm4sST4k3Pxq7NpeP6LR0g5ylYx7xu3yK1UjSdQdQFqsCjtG6TmbeH+pU+1F2irh4xBiQxjX/JyKLlATfKy8SvGxG8cLdmu1M1L+3QYlr5WXIImN8ubezA9xGUd179xj2ldDzYZ8k6Mjcr8G71bgw8KibmZZwVjN9PVl1O/ceO24V0vtDwAW/2hT3BXJ/TlvUE1x2ltiFaHDBo4m3O53O45rYeyp58z3bwYLQCunTucLKCDCaeF2fUntSt9qdqs2NnC7xEljK/YPwg/ibgOzeeVbDVrZviMSQ0oMEXNmFnYfwod/m1h41buiNERYaJYoVyqvqTzYnmT211FCXanZRYhijIWlkRu70/v8K9jkhi4BUjTgOCqq8PAAVzpjMUZZHkbjIzOfFmLH61d20TSHRaOmsbGQCMe+bH5c3pVF11UHUBQYFH1HyHibeH+qQahaP6bSMA5K3SH+rGYfMFHnV8VVmxzAXlnmP3VVB7xLN/cX1q06lpxZt1XY1LnqMvIAe6i+0nSHRaOl375csY949b5A1UfVi7YNLhpIcOp9gGR/FtyDxy5j7wquqWndd6vMHh6OmBP/0bqydjmjutPORwCxqfHrP9I6s+ovs20f0Wjot2+XNIfePV+QLUopyIWYFmcRl6Wpee23hooltQ0h0ej3XnMyxjwvmb5VI86pSrE2x4+8sEI+6jOfFzlX4I3rVd0nObvWnwiLJTA87n29lZ2xzRu6ecjiVjU+AzN9U9Ksqo7s/0f0OjoBbe69If6w5h8pUeVZetmk/s+CnkvYhCF/M3VX5iKbjGVizNY41FW63E2HoqO1h0h0+Lnl5PIxH5QbL8oFferWjunxkEVrhpFzflU5m+UGtYBU52R6Pz4x5SN0Ue780hsPlD0iwZnBbCpeKencRwGnoFb9RLahpAxaPcDjKyx+RuzeqqR51LarHbHpIEwQA7xmkYdl+qn+/T0pswrHYbH0lSwdt/DVVrUi1H1mjwM7SSRs+ZMgykXW7Ak2PG9hzHCo7Um1S1KOPjlKShGjZRlZSQQwJvcG44HkaQZfN1d1tKoxdEem/Tx/Ap4NreDt7M/hkX/Hb41FdbdpjYmNoYEMUbbnZiM7j8NhuUHnvN+7ff8k2R4wcHgPvuPqlemH2P4knrywqO4u59MoHxqcmV2llTRR4bC7OHXtzN/JQSrP2Vaqst8XKtsy5YQeNj7UngeA7rngRW20Fsuw0BDykzuOGYAIO/oxx94mpXj8ckETSSEKiC7Hw+p5AcyRXccOU5nKCvxQTN6GDW/H2Cqra7pHPi44gd0Udz+aQ3PyqnrUErO05pVsTiJZm3GRrgdg4KvkoA8q89FaPM88UQ4yOq+AJ3nyFz5Us85nEq+poxTwNaeA19Sre2YaD6DBCQjr4jrn8vCMeFrt79YO13R8j4eJ0BKROxkA5ZlADkdg3i/LNU7hiCqFUWCgADsAFgPSvun+jGTKsYKxwqfqLXN728reC5nrJg0ZK6F0ikZAbF1RmUe8Bar9OrWFzZvs0Gbt6KO/0rYIgAsAABwA3AUuKbmVcvx4W6jPErmok8N/Hh3+HbX5Un2lPfSc3cIx/qkP1JqMUs4WJCv4ZOkja+1rgHxU+1J2gQYPDiGSKS+ZmLplYMWPYSCLKFHPhUin2u4QDqpMx5DKo9SW/41FMBsulnw8U0U0dpEVsrBly3G8XGa9jzsKfskxl/ag8c7/4KYDpQLAKkliw6SQuc7W+up3+61GtmuEuOcFgEjS+SMG9r8WJ+83fYd3O+lw+HZ3VEUszGyqBcknkBVgYHY5KT++nRR2Rqzn1bLb0NTjV7U7D4PfEt3IsZH6znuB4KO4AV4IXvN3KR+J0tNHkh1tsBt4/6vnUvVz7FhFjNjIxzyEcMxA3A9gAA8r86h+1XVZiwxcYuMoWYDiuX2ZPC249lh32mWtWtkWBjDOCzvcJGNxa3E35KLi57xxqK6M2vq8gWeDo0Y2zq+bLfmylRu7SPSpn5LZCVU0gqzIatjb737edlVtfcM7IwZGKsODKSCPAjeKuHT+y7DzkvCTA539UXjPubre6QO6oJpbZrjIbkIJlHOI3P6DZvQGlnROatDBiVPOLXseR0/peuh9p+LhsJCJ17H3N5ON/6gasfVnXvD4zqqTHLb/JPa57cp4N9e4VRboQSCCCNxBFiO4g8DX7HIVIZSQQQQQbEEcCCOBr1kzmripwuCcXaMp5j4XS1RjaPpDotHS2NjJaMe+et8gasnUnTxxeDSRvbF0k72Xn5ghvOojtkx+7Dwg/ikYeFlX6vTcj+pcLNUdMfrGxO4HX7aqs6sjY5o67zzHkFjXzOZvonrVb1d+zTR/RaOjPOUtIfeNl+RVpSAXetHjEuSmI5kD39lKaV8SyhVLMQqgXJJAAHaSeFY+G0tDI2WOWN2teyurG3bYGrC6xgaSLgLLpSlC5VZbZMfvw8IP4pGHoq/wC/VaVLdqOILaScfgSNR+nP/v1GMHhGlkSNPakZVXxYgD61Wym7yt5h7BHSs7r+OqunZro/otHRE8ZS0h942X5AtSTE4VJFyyIrqeKsAwPkd1fmEwwjjRF9lFVR4KAB8BXtVg0WFliZpTJK6TmbrQvqJgSb/Zo/IED0BtWwwGgsPDvhhijPaqKD6gXrOpQGgcF46eVws5xI7ylKUrpRKutsmLIiw8fJndz7igD/AGlVZVq7YsAzQwSgbo3ZW7ukC2PhdLe8Kqqq+f8AWVt8It9K23b6q3Nj7L9jlAIzdMSw52MaZT4bj6GpLrLrNFgoS8huxv0cYPWc9g7B2nl6A0NgtISQtmikeMkWJRmUkdhsd4r3gw02Kd2u0hVS8kjktlVQSWZjfduNu3gK7bNZuUDVKz4S2SczSO6u9vZeGkce88ryyG7yMWY/yHcBYDuArzw+HMjqi+07BV8WIA+JrzqS7OdH9LpGLdcR5pD7g6vzlKgAzGyuJXiGIu4Aeiu7CYYRxoi+yihR4KAB8BXrSlWi+dk3NyqM2j4nPpKfsTIg8o1J+JNRluFSraVo8xaRlJG6UK6nt6oU/Mp+FRaqx/6ivoNGR9OzL/Eei6M0PKrYeEoQVMaZbdmUWqstqmtKyuuGia6xnNIRwL2sFv8Awgm/ee6oVBpaZEKJNKqHiiu6qb8eqDavbDaAmfDyYhUPRRWDN23Njl7bX39lSvmL25QFWU2GMppelkdfXTvPutfVobGnXJiRfr5kJHPLlIB9c3rVX164XFvGwaN2RhwZWKn1G+omOyuurKsp/qITHe110Dp7T8WEhMkrW/Cv3nP4VHM/TiaobTGlXxM8k0ntOb2HBQNwUdwFhXlNiJZ3BdpJXawGYs7G/BRe5PgKtfUrZ8sMDnEqDJOhRl/o0bilx947iSOFgBwuZiXTGw2VVHHDhTM7zdx/NPdVBUt2bayLhcSVlOWOYBSx4KwJKMewb2BP8QPAVrNadV5MFMUcEoSejktucfyYcx/K1aWoASxyt3tjqoSL3a4LpcG/Cv2ufNG604rDgLDPIqjgtwyjwVgQPKsjE6845xZsTJb+HKnxQA039SOSzhwKW+jhb7/nmrp01rFBhEzTyBexeLt+VRvPjwqntcddpMc2UApCpusd95P4nI4nu4Dv41osPhpZ5cqB5ZH5C7Me8n+ZqRaw6ojA4SMzEHETPuUezGqi7AH7zXKAnhvsO0xPkc8abKwpqKCje3Mczzt8ge6itTPZRo7pMdnPCGNm95uoPgX9KhlW3sg0dlwssp4yyWH5Yxb+8z+lcQi7wmsUl6Omd26eP9XU9pSlWKwqUpShCprato8pj+k5TRqQe9BkI8gFPvVDKvjXXVcY3D5RYSoc0THhe29T/Cw3eh5VRuMwbxO0cilHU2ZTuI/87edV8zC11+a22FVTZoAzi3T7cCrV2V6yI+HGFYgSRFsgP30JLbu0qSRbstU9rmhHIIIJBG8EbiO8Hka3uH17xyCwxL2/iCOfV1JqRk9hYpKswYyyGSJwF9bFX1Wk1g1ww2DB6RwX5RLYufL7o7zYVTWL1wxkos+JlseIDZB8lqwtG6KlxMmSFGkY8bcr82Y7gO8mvTUX0aFHFggb1p36Dl8lZmtGsr42fpXAUAZUQb8q3J48zcm53VrMNCHdVZggYgF24KCbFjbkONT/ABOyN1wmZXz4kG5QbkItvRSd+bnmNhutYcar+aFkYqwKspsVIIIPYQd4NLva4G7ldUs0EjMkB0Gi6Rw1si5Tdcosb3uLbjfnur0rnzRGtOJwotDMyr+A2ZP0sCB5WrdHapjrWzRePR7/AK2+FNCobxWekwOcO6rgR4KUbXdGxfZ0msBKJAgbmwKsSp7bWuOzf21VFZ2ltOT4pw08jORwvYBfBRYDyHKvTQGr8uMmEcQ7Mz/dQfiY/Qc6We7O7QK/pIjSU+WV23HgFaGySArgGJ4PM5XwCov1U+lQraji8+kXHKNI0H6c5+L1cGitGph4Y4Y/ZjUKO09pPeTcnvNVDtS0a0ePZyOrMqsp5XVQjDxGUH3hTErS2MBUmHTNlrnv5g28R7KIV0Nq1IpweHKEFehjAt3IBbxBFvKueay8LpeeJSsc0qKeKpI6g+QNqgikyFXGIURq2gA2sVZW1fWVRF9kRgXcgy2+6qnMFPeWANuwd4rWbIdDFpZMSRuQdGh7WaxYjwWw9+odoPQcuMmEcQuTvZjeyi+92P8A4SavnQmh0wsCQx+yg482J3sx7ybmpo7yPzlVdYWUNN9Mw3cd/c/fbuWdSlKbWZVGbRx/+TxH9X/sY63WyfV7pJmxTjqxXWPvcjefdU+rd1fGu2r8mI0z0UY3ypG1+SqFys57hl+g51aOidFph4UhjFlQWHaeZY95NyfGlGR3kJPNaarrRHRsibu5o+wtr47eKy6UpTazKUpShCUpShC8cZg0ljaORQyOLMp4EVX2kNjiFiYcQUXkrpnt3Zgw+I86selcOY126agq5qf9t1vztVc4DY4gIM2IZx+FECX94lvpUwXVfDrhXwyJ0ccilWy7mNxbMWNyW7zettShsbW7BezVs8xBe46fb0UE/Y/hf6XEfqj/AOXW61Z1IgwLO8RdmcBSXKmwvewyqOJt6CpDSgRtBuAiStqJGlrnkhKUpXaUWq1h1ahxseSYHdvR13MhPGx7+YNwbDsFQabYyb9TFC38UW/4PvqzqVG6NrtSE5BXTwDLG6w+x9VA9E7I4I2DTyNNb7tujTzAJY+tTdcIgTowihLZclhlta2XLwtblXrSumsa3YKOaqlnN5HXVfaW2QROxaCUxA/cZc6juBuCB43rDw+xnf8AvMTu7FjsfUufpVm0rjoWck03FKoNy5/IfC0Wr+pmGwe+JLv/AEjnM/keC+QFb2lKkAA0CRkkfI7M83K8MbgY5kKSoroeKsLj/wC++oTpLZDh3JMMrxX+6bSKPC5DerGp7SuXMa7cKWGqmg/bcQqu/Yy9/wD9pbf+0f8AHWxwGx6BTeaaSTuUCMHx9o+hFWBSuRCwcEy7Fatwtn8gPZYOitBwYZcsEaoDxsN58WO8+ZrX6z6mw47ozK0imPNbIVHtWvcMp/CK31K7LQRZJNnka/pA45ufFQT9j+F/pcR+qP8A5dS/ROi0w0KQxA5EFhc3JuSSSe0kk+dZlK8axrdgpJqqaYWkcSEpSldpZKUpQhK1WnNWMPi1tPGGI9lx1XXwYb7d3Dura0rwgHQrtj3MOZpsVW+L2NoT+6xLKOQdA3xUr9Kx49jLfexS27oj/N6tClRdCzkrAYrVgWz+Q+FB9HbJMKhBlaSU9hIRfRet81S/A6OjhQJEixqOSgAeO7ie+smlSNY1uwSk1VNN+44lK1Om9VcNix++jBa1g46rj3hvt3G4rbUr0gHQqJj3MOZpsexVzjNjaE/usQ6jsdA/xUr9KwhsakvvxKW/9tv8dWnSouhZyVg3FqsC2fyHwoBo7Y/ApvNLJL/CoEanx4t6EVNdHaLiw6BIUVFHJRx7yeJPed9ZVK7axrdglZquaf8AccT6JWu05oGHFxdHMtxxBG5lP4lPI/8AhrY0roi+hUDXOYQ5psVWeJ2Nb/3eJsOx47n1VgD6CsjAbHIwbzTu4/CihPiSx9LVYlKj6FnJWBxWrItn8h8LC0VoeHDR5II1Re7iT2knex7zWbSlSgWVe5xcbuNylKUoXK0if/03/wDip/tpK3dKVy1Tzbt7h6JSlK6UCUpShCUpShCUpShCUpShCUpShCUpShCUpShCUpShCUpShCUpShCUpShCUpShCUpShCUpShCUpShCUpShCUpShCUpShCUpShCUpShCUpShCUpShCUpShCUpShCUpSh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4" name="AutoShape 4" descr="data:image/jpeg;base64,/9j/4AAQSkZJRgABAQAAAQABAAD/2wCEAAkGBhQSEBQUEhQVFRUUFhcZFRUXFxYXGBYeFxQWGRgVGxYYHCYeGhkkGRcWHy8gIycqLC0sFh4xNTAqNScrLCkBCQoKDgwOGg8PGiwiHyUsLCwyLCwyLS0sLCwvLDQsLCosNCksLC4sKiwsLC0sLC8sLywsLCwsLCwsLCwsLCwsLP/AABEIAHEBvwMBIgACEQEDEQH/xAAcAAEAAgMBAQEAAAAAAAAAAAAABgcEBQgDAgH/xABMEAACAQICBgcFBQQFCwQDAAABAgMAEQQSBQYHITFBEyJRYXGBkTKCoaKxFEJScpIXI2LBU4OTstIzQ1Sjs8LR0+Hj8BVzdPElNDX/xAAbAQACAwEBAQAAAAAAAAAAAAAABAMFBgIBB//EADMRAAEDAgQCCQMFAQEBAAAAAAEAAgMEEQUSITFBURMiYXGRobHB0RSB8DIzUuHxFWJC/9oADAMBAAIRAxEAPwC8aUqFa96/jC3hgs05G88REDwJHN7bwPM8geXODRcqeCB87wxg1W+0/rVh8Gt5n6xF1jXrO3gvZ3mw76rrS+1ydyRh0WJeTN13+PVHhY+NQfEYlpHLuxZmN2Zjck95NZeiNAz4pssEbORxPBV/Mx3CknTOcbBaqDCqenbml1PM7fnevTGaz4qX/KYiY35B2UfpWw+Fa5pWPEk+JJqxNH7HHIvPOq/wxqW+ZiPpW0XY7hrb5p7/ANX9MledFId1J/06OLRp8Aqsgx8iG6SSIf4XZfoa3+jNo2NhI/e9Kv4ZRm+bc3xqTY3Y3uPQ4g35CRB/eU7vSoXp7VLE4M/vo+rewkXrIfe5HuIBrwtezVSMno6vq6E8iNfP2Vnat7TcPiCEl/cSHcMxujHufdY9zAedTKuZ6nuoW0FoWWDEteI2CSE74uwE84/7vhwmjn4OVVXYOGgyQeHx8K26UpTazaUpShCUpShCUpShCUpShCUpShCUpShCUpShCUpShCUpShCUpShCUpShCUpShCUpShCUpShCUpShCUpShCUpShCUpShC+JZQqlmIVVBJJNgAOJJPAVW2sm1qxKYNQQN3TOOP5U/m3pWDtQ1tMkpwsZtHGf3tvvuPu/lXs/FfsFajUvUl8c5ZiUhQ2ZxxY8ci33XtxPK440rJK4uysWjo6CKKL6ip77fm5PJavH6z4qYkyYiU35Zyq/pWy/CteuLa9w7X7mN/rV+6M1QwmHAEcCXH3mAdz7zXNZ8+jInFnijYdjIpHoRXP07juVJ/2oWaMj0+w8lRmjNdsZARkndgPuyEyL4Wa5HkRVlao7SI8URFKBFMdw39Rz2KTwb+E+RNaTXrZwiRNiMIMuQXki3kZRxZL8COJXhbha1jWgNcZnxGxTfQUuIx52Cx57EHt5rpilRLZzrScXhyshvNDYMebqfZfx3EHvF+dS2nWuDhcLJzwuhkMbtwtDrprKMFhWcWMjdWIH8RHtEdii59BzqiJpmdizEszElmO8kk3JJ7b1LdqGmDNjjGD1IAEHZmNmc/RfcqLYHBtNKkae1IwVfFjbf3c6RmfmdZa/C6ZtPBndudT3cFIdR9SmxshZ7rAh67Dix45FPha55XHbV0YHARwxiOJAiLwVRYf9T3nea89D6LTDQJDGOqi27yebHvJuT41rtbtakwMGcjM7XEaXtmPMnsUbrnvA500xgjbcrPVVTLXTZGbX0Hv+bLe0qhsdr5jZXzHEOnYsfUUd1hvPmTUy2ea/SzSjDYk5ywPRyWAJKi5RrbjuBIPdzvXjZ2uNlJPhE0UZkuDbcBWPXnPArqVdQysLFSAQQeRB4ivSlTqnBsqS1/1P8AsUoeO/QSk5eeRuJjJ5i28Hsv2XMUq+9d9FifATrbeqF0/MnWHrYjzNUJVfMzK7RbfCqo1EPW3GnwVb+y3WUzwGCQ3eADKTxZDuH6T1fArU5qh9QtJGHSEB5O3Rt3iTqj5sp8qvWWUKpY7goJJ7ABc0zC7M3Xgs9i1OIqi7dna/fisfSWlosOmeaRY17WNr9wHEnuFYGjdc8HiHyRTqXPBSGQnuGcC58KpPWHT0mMnaWQnf7C8kXko/n2m5rXKxBBBsRvBHEW4EHtqI1BvoNFZR4E0x9dxzdmw+V0vSsDQGKaTCQSP7TxRs3iyAk+tZ9Ng3WZc3K4tPBKUpXq5SlKUISlKUISlKqXavp5zihh0dgkaKWUEgFmud9uNly2v2muHvyC6bo6U1UnRg243VmY3TuHh/ys0SdzOoPoTesrD4hZEDowZWF1ZSCCO0EVzVXQuq+jugwcEZ4rGub8xGZvmJqOKUvOydxDD2UjGkOuSVtKUpU6p0pSlCEpSlCEpSlCEpSlCEpSlCEpSlCEpSlCEpSlCEpSlCErE0tjuhw8sv8ARxu/jlUm3wrLqP6+k/8ApuJt/R/DML/C9cuNgSpYWh8jWniQPNUSzM7EnrMxue0knf6k10NoHRK4bDRQr9xQCe1uLN5sSfOqC0Rb7TDfh0sd/wC0WujaWphuVoceeRkYNtSlKUptZlfjLcWO8HjXOGksMI5pYxwSR1HgrlR9K6PZrAk8Bxrm3F4jpJHf8bs36mJ/nSlTwWkwG95OWnupTstxhTSKKOEqOp8lzj4p8auqqR2YwFtJRn8CyMf0Ffq4q7q7p/0pbG7fUC38R6lc4aTxJknlc8Xkdv1OT/OpNsswQfSCsf8ANRu/nuQf3zUVxkRSR1PFXZT5MR/KppshkAxsgPFoGt5SRmlY9Xi60VactI/LyVv1Se03SRl0g636sIVFHuhmPjdre6KuyqE16iK6RxIP9Jf9Sqw+BpqoPVWfwNoM5J4D3C0VbzUiMnSOGC8ekB8gpJ+ANaOpzsk0bnxjykboYzb80nVHyh6UjF3ALSVsgjp3uPI+eit+lKVZr58vLFD929+GVvoa5rXgPAV0TrBiejwk7/hikPoht8a53ApOp3C1GAjqvPaPdZGj3ImjI4iRCPJxXReIgDoyHgylT4EEGuetBwZ8VAn4poh6yLV76x6dXB4dpnBbLYBQbFixsBfl2+ANe0+gJK5xsF8kbWb6+yo3Terc+EkMcqNYGyuAcrjkwbh5cRW11T1DmxcimRGjgBuzsCpYfhQHeSeF+A+Bkv7Zh/op/tv+3Uo1N1wGPWQ9EY+jKj2swOYHnYbxbhbmK5bHGXaFTVFZWxwkujA/9XB8lIY4woAAsAAABwAHAV9UqLa469LgGjTozI7gtbNlCgGwJNjxN+XI025waLlZiKF8z8jBcqU0qtP2zD/Rf9d/26k0uv2HjwkU8t0MqZlhFmkPgN3V/iNh9K5ErDsUzJh9THbMzfTgfRSWlVRjtsUxb9zDGi8s5Zz8pUD40wW2GYMOmhjZeeQsh+YsD8K56diY/wCPVWvlHdcK16VrtA6fixkQkhNxezKdzKfwsO34VrNddcPsEaEJ0jyMQqlsoAUAsxNj2qLd9SFwAzcEgynkfJ0QHW5KSVzxrHpDp8XPLxDyNl/KDlX5QKl+J2wSsjKIEUspAYOxy3Fr2y8uNV+KTmkDrALUYTQyU5c6UWJsB7+y2Wrej+nxcEVrh5FzflBzN8oNdDVz3q1p37HiBMIxIVVgASVALC17gHlcedTD9ssn+jJ/aN/hr2F7WDVR4rR1FTI3oxcAcxv+WVqUrywkxeNGKlSyqSp4rcA28uFYOm9Y4MIuaeQLf2VG928FG8+PCnCQBdZdsbnOytFz2LZ0qsdI7YzciCDdyaVt/wChP8Va39r2Lv7GH8Mkn/MqIzsCs24RVOF7Ad5VwUqttE7YQSBiYco/HGSwHih328CT3VYWBxyTRrJEwdGFww4H/r3cq7a9rtknUUk1P+423ovelKrzSG15I5XRMOXVGKh+kC5spte2Q7t27fXrnhu65gpZagkRC9vzirDpUA0NtWE+Iih+zFekcLmEga1+dsguO3fwreaz68wYLqtd5bXES2uL8Cx4KPj2A1yJGkXupHUNQx4jLdTw0PopHSqixG2DElupFCo7CHY+uZfpW41f2tq7hMVGI7m3SoTlH5lO9R33P865EzCbJh+E1TG5st+46qxaV+A1+1MqtKVGNYNoeFwpKZjLIOKR2Nj2Mx3Dw3nuqHYvbFOT+7giUfxl3PwK1E6VjeKsIcNqZhma3Tt0VsUqoI9r+KB60cBHYFcfHOfpUp1e2pwTsEmUwOdwJOaMnsz2GXzFu+gTMPFdS4XUxDMW3HZqptSlfjMALk2A4k8qlVav2sTS+A6fDyxH/ORst+zMpAPkah+ntrEERK4dTOw+9fLH5GxLeQt31F59reMJ6qwqPyMfiXqF0zBorWDC6p1ngW71DWVkYg9V1NiOxlP8iK6I0LpNcRh45l4SKD4H7y+Ia48q5+0npBp5XlcKGc3bKMoJtvNrneeJ7yak+z/Xf7G/RTXMDm9+JjY/etzU8x5jndaF4a63BX2KUj6iEOaOs3h6hXPSvmKUMoZSCpAIINwQeBBHEVAtZtqBw2JeGOFXEdgzFyLmwJAAU8L28Qadc8NFyspBTSVDskYufzmpFrvpHoMBO/MoUXxk6g9M1/KqEqU616/SY6JY2jWNVfMbMWzEAgDeBu3motSMzw86LX4XSOpoiHjUlWPscwF5MRMfuqsY945m/up61aNUnqttAbAwGJIFe7lixcgkkAcAp4AAVIdHbW5JJVT7KDmvuWQ5tyk7rr3VNFIxrQFU4hQVM0zpA3TvGwHeottD0SYNIS7urKelX3/a+fN8K1urmmThcVFMBcIesO1SLMPGxNu8Cri141TGOgsthNHcxseBvxQ9xsPAgGqRxmDeJ2jkUo6mzKwsR/07+BqGVpY64Vrh9Qyqp+jduBYjs2uujMHjEljWSNgyOAVYcCDVRbWoUXHKV9polLjvDMoPjlA9BViaiYExaOw6niUzn+sJe3o1VJr3j+m0jiG5K+Qf1YCn5gx86nmd1BdVOExZat4adG3++th8rQ1c2yrRnR4HpCOtM7N5DqKPlJ96qZrobVtVGDw4X2ehit/ZrUVOOtdPY5IWwho4n0WypShNPLIqHbU9JiLAFL9aZlQeAOZj4WW3vVTFSfaDrKMXiuobxRApGeTb+s/mQAO5RUYqumdmct1hlOYKcB251P53KUbNdH9LpGI23RBpD5Cy/My1KNsekbJBAD7TNIw/KMq/3m9Ky9k2g+jw74hh1pzZfyJex82ufALUN2l6R6XSMgBuIgsY8hmb5mYeVSfpi70iHCoxK42YPzzPkotV07LtHdHo9WPGZ2c+F8q/BQfOqYjjLEKu8kgAdpJsB610bo3BCGGOJeEaKg91QP5UU41JRjkuWJsfM+n+rJqjdo2kel0jLvuI8sY90db5y1XbisSI43dvZRSx8FBJ+ArnDE4gyOzt7TsWbxYkn4mu6k6AJTAoryOk5C3j/i86zsLgZ8U9o0klYBR1QTlCgKoJ4KAAAOHCvvV7QrYvExwruznrN+FRvZvIfEgVfeitEx4aJYoVCqvqTzYnmx7ahiiz9ytcQxFtLYAXcfIKh9KasYnDKGmhdFO7NuK7+AJUkA+NauuhdZ1U4LE5wCvQyXv3IT63tXPVeSxhh0XeHVrqthLhYg8FMtlWkmjx3R36syMCO9AXU+IAYe8akG0zVzF4rERGGIyRpHYEMgsxY5rhmHIJUZ2X4UvpKMj/ADaSMf05Pq4q7KnibnjsVU4jUfTVokYATl4/cei540tq7iMLl6eMx575blDe1r+yT2j1rXVNtrWkc+NWMcIYwPefrH5clQm9KvADiAtBSSPlha941Ounl5LcaO1Qxc8YkhhZ0NwGBQXsbH2mB4gitporZzjGnjEsBSPOudi0dgoIzbgxJNr1bGrGjugwcEVrFY1zfmIzN8xNbDE4hY0Z2NlRSzHsAFyfQU02nba5WclxqbM5rALXIG9+zio7rvriuBiAWzTOD0angBzdv4R2cz5kUpjsc80jSSsXduLHif8AgO4bhWTp/TLYrESTP949UfhUeyvkPjc86+tXdDNi8THCu7Oes34VG9m9Bu7yKgkeZHWCuKKkZRw5nb2uT7dwXzojV/EYokQRM9uJFgo7izEKD3XrM0rqTi8NGZJYSEHFlZXC+OUkgd/Crz0fo9II1jiUKiCwA+p7SeJPOvvGhTG/SWyZWzX4WynNfutep/pxbU6qpdjkhk6rRl81zbU02XawNDixAT+7nuLcg4F1YeNsp7bjsqFCt7qRAX0jhgOUgbyQFj8FpZhIcLLQVjGvgeHbWKuzT+kegws0vNI2I8bdUfqtXO9XDtZ0jkwSxg75pFB/KnXPxCetU9UtQbusqvA4ssJfzPkPwrP0JpU4aXpVF3VW6O+8KzDLmIPGwLG3basnReruKxrM8aNJckvIxABJ43djvbuFzX1qjq4cbiVi3hB1pGHJQeXeTYDxvyq68Vi8PgcMC2WKKMBVAB8lAG8k7/iTzNeRx5hc7KWvrhTvDYm3efTh/io3Tmrc+EZROmXNfKQQym3GxHPeNxrWVONf9d4cbDHHCrgpJmJcAbsjLYWY/i+FQeo3gA9VP0skr4g6VtnK8Nm+kDLo6LMbmMtHfuQ9X0XKPKo1tE19YM2FwzWtumkB335xqeVuZ8uRr20fpM4DQKON0s2bo+4yMxDeUYzeVVcTU75CGhvYqejoWSVEkzhoHGw7b7/CVu9F6lYzEIHihbIeDMVQHvGYgkd43VuNmmqq4qZpZReKG3VPB3O8A9oA3kd68r1coFcxQ5hcqXEMVNO/o4wCeN1ztpjQM+FYLPGUJ9k7iGtxsykg8vWsCrk2sqv2C7e0JUyeO+/y5qpuo5GZHWT1BVGphzuFjeyuDZXrA0+HaGQ3aAqFJ4lGByjyKsPC1araxrMwIwkZsCoaYjnf2Y/DdmPbde+vjY1Ac+JflaNfO7n/AIetRjaCT/6nib/iW3h0SW+FTOceiCq4aaM4k/TQC/30+bqPVNtG7JsVIgaR44ri+VszMPEDcD3XqHYSfJIj2vkdWt25WBt8K6C0JrBDi4w8Lht3WXgydzLxB+HZeuIWNcdU1ilVPTtaYhpxO6qvS2yzEwxvIHjkVFLELmDWAubKRY7uV6hldMVX2n9kqSyF8PIIsxuYyuZQTxykEFR3b+6w3V3JB/FKUWMXu2oPcbetlibIdNOTLhmJKKudL/d6wDKO4lgbdt+2o9pTUfSEk8rnDkl5HYkPHY5mJ3dbhvqyNTdSkwCsc/SSSWzPbKABwVRc2Fzfjv8AKpBicQI0Z23Kilj4KLn4CpBFdgDkm/ERFUvfTgEOtvf+t1zji8I0TtHIMrobMLg2I4i4JFfEUZZgqi5YgAdpJsB6194rEmSR5G9p2Zj4sST8TW81A0f02kYByRjIf6sXHzZfWkgLmwWqkk6OIvdwF0/Z9j/9Gb9UX+OpPs91IxEOME2Ii6NY1bLdkJLMMvBSd2Ut8KtClPNgaDdZKbGJpWFhAF9OPylYOktBwYi3TxJJl4ZlBI7r8bd1Z1KmIuqhri03abFY+NxIhheQ+zGjMR3KpNvhXOMkhYlm4sST4k3Pxq7NpeP6LR0g5ylYx7xu3yK1UjSdQdQFqsCjtG6TmbeH+pU+1F2irh4xBiQxjX/JyKLlATfKy8SvGxG8cLdmu1M1L+3QYlr5WXIImN8ubezA9xGUd179xj2ldDzYZ8k6Mjcr8G71bgw8KibmZZwVjN9PVl1O/ceO24V0vtDwAW/2hT3BXJ/TlvUE1x2ltiFaHDBo4m3O53O45rYeyp58z3bwYLQCunTucLKCDCaeF2fUntSt9qdqs2NnC7xEljK/YPwg/ibgOzeeVbDVrZviMSQ0oMEXNmFnYfwod/m1h41buiNERYaJYoVyqvqTzYnmT211FCXanZRYhijIWlkRu70/v8K9jkhi4BUjTgOCqq8PAAVzpjMUZZHkbjIzOfFmLH61d20TSHRaOmsbGQCMe+bH5c3pVF11UHUBQYFH1HyHibeH+qQahaP6bSMA5K3SH+rGYfMFHnV8VVmxzAXlnmP3VVB7xLN/cX1q06lpxZt1XY1LnqMvIAe6i+0nSHRaOl375csY949b5A1UfVi7YNLhpIcOp9gGR/FtyDxy5j7wquqWndd6vMHh6OmBP/0bqydjmjutPORwCxqfHrP9I6s+ovs20f0Wjot2+XNIfePV+QLUopyIWYFmcRl6Wpee23hooltQ0h0ej3XnMyxjwvmb5VI86pSrE2x4+8sEI+6jOfFzlX4I3rVd0nObvWnwiLJTA87n29lZ2xzRu6ecjiVjU+AzN9U9Ksqo7s/0f0OjoBbe69If6w5h8pUeVZetmk/s+CnkvYhCF/M3VX5iKbjGVizNY41FW63E2HoqO1h0h0+Lnl5PIxH5QbL8oFferWjunxkEVrhpFzflU5m+UGtYBU52R6Pz4x5SN0Ue780hsPlD0iwZnBbCpeKencRwGnoFb9RLahpAxaPcDjKyx+RuzeqqR51LarHbHpIEwQA7xmkYdl+qn+/T0pswrHYbH0lSwdt/DVVrUi1H1mjwM7SSRs+ZMgykXW7Ak2PG9hzHCo7Um1S1KOPjlKShGjZRlZSQQwJvcG44HkaQZfN1d1tKoxdEem/Tx/Ap4NreDt7M/hkX/Hb41FdbdpjYmNoYEMUbbnZiM7j8NhuUHnvN+7ff8k2R4wcHgPvuPqlemH2P4knrywqO4u59MoHxqcmV2llTRR4bC7OHXtzN/JQSrP2Vaqst8XKtsy5YQeNj7UngeA7rngRW20Fsuw0BDykzuOGYAIO/oxx94mpXj8ckETSSEKiC7Hw+p5AcyRXccOU5nKCvxQTN6GDW/H2Cqra7pHPi44gd0Udz+aQ3PyqnrUErO05pVsTiJZm3GRrgdg4KvkoA8q89FaPM88UQ4yOq+AJ3nyFz5Us85nEq+poxTwNaeA19Sre2YaD6DBCQjr4jrn8vCMeFrt79YO13R8j4eJ0BKROxkA5ZlADkdg3i/LNU7hiCqFUWCgADsAFgPSvun+jGTKsYKxwqfqLXN728reC5nrJg0ZK6F0ikZAbF1RmUe8Bar9OrWFzZvs0Gbt6KO/0rYIgAsAABwA3AUuKbmVcvx4W6jPErmok8N/Hh3+HbX5Un2lPfSc3cIx/qkP1JqMUs4WJCv4ZOkja+1rgHxU+1J2gQYPDiGSKS+ZmLplYMWPYSCLKFHPhUin2u4QDqpMx5DKo9SW/41FMBsulnw8U0U0dpEVsrBly3G8XGa9jzsKfskxl/ag8c7/4KYDpQLAKkliw6SQuc7W+up3+61GtmuEuOcFgEjS+SMG9r8WJ+83fYd3O+lw+HZ3VEUszGyqBcknkBVgYHY5KT++nRR2Rqzn1bLb0NTjV7U7D4PfEt3IsZH6znuB4KO4AV4IXvN3KR+J0tNHkh1tsBt4/6vnUvVz7FhFjNjIxzyEcMxA3A9gAA8r86h+1XVZiwxcYuMoWYDiuX2ZPC249lh32mWtWtkWBjDOCzvcJGNxa3E35KLi57xxqK6M2vq8gWeDo0Y2zq+bLfmylRu7SPSpn5LZCVU0gqzIatjb737edlVtfcM7IwZGKsODKSCPAjeKuHT+y7DzkvCTA539UXjPubre6QO6oJpbZrjIbkIJlHOI3P6DZvQGlnROatDBiVPOLXseR0/peuh9p+LhsJCJ17H3N5ON/6gasfVnXvD4zqqTHLb/JPa57cp4N9e4VRboQSCCCNxBFiO4g8DX7HIVIZSQQQQQbEEcCCOBr1kzmripwuCcXaMp5j4XS1RjaPpDotHS2NjJaMe+et8gasnUnTxxeDSRvbF0k72Xn5ghvOojtkx+7Dwg/ikYeFlX6vTcj+pcLNUdMfrGxO4HX7aqs6sjY5o67zzHkFjXzOZvonrVb1d+zTR/RaOjPOUtIfeNl+RVpSAXetHjEuSmI5kD39lKaV8SyhVLMQqgXJJAAHaSeFY+G0tDI2WOWN2teyurG3bYGrC6xgaSLgLLpSlC5VZbZMfvw8IP4pGHoq/wC/VaVLdqOILaScfgSNR+nP/v1GMHhGlkSNPakZVXxYgD61Wym7yt5h7BHSs7r+OqunZro/otHRE8ZS0h942X5AtSTE4VJFyyIrqeKsAwPkd1fmEwwjjRF9lFVR4KAB8BXtVg0WFliZpTJK6TmbrQvqJgSb/Zo/IED0BtWwwGgsPDvhhijPaqKD6gXrOpQGgcF46eVws5xI7ylKUrpRKutsmLIiw8fJndz7igD/AGlVZVq7YsAzQwSgbo3ZW7ukC2PhdLe8Kqqq+f8AWVt8It9K23b6q3Nj7L9jlAIzdMSw52MaZT4bj6GpLrLrNFgoS8huxv0cYPWc9g7B2nl6A0NgtISQtmikeMkWJRmUkdhsd4r3gw02Kd2u0hVS8kjktlVQSWZjfduNu3gK7bNZuUDVKz4S2SczSO6u9vZeGkce88ryyG7yMWY/yHcBYDuArzw+HMjqi+07BV8WIA+JrzqS7OdH9LpGLdcR5pD7g6vzlKgAzGyuJXiGIu4Aeiu7CYYRxoi+yihR4KAB8BXrSlWi+dk3NyqM2j4nPpKfsTIg8o1J+JNRluFSraVo8xaRlJG6UK6nt6oU/Mp+FRaqx/6ivoNGR9OzL/Eei6M0PKrYeEoQVMaZbdmUWqstqmtKyuuGia6xnNIRwL2sFv8Awgm/ee6oVBpaZEKJNKqHiiu6qb8eqDavbDaAmfDyYhUPRRWDN23Njl7bX39lSvmL25QFWU2GMppelkdfXTvPutfVobGnXJiRfr5kJHPLlIB9c3rVX164XFvGwaN2RhwZWKn1G+omOyuurKsp/qITHe110Dp7T8WEhMkrW/Cv3nP4VHM/TiaobTGlXxM8k0ntOb2HBQNwUdwFhXlNiJZ3BdpJXawGYs7G/BRe5PgKtfUrZ8sMDnEqDJOhRl/o0bilx947iSOFgBwuZiXTGw2VVHHDhTM7zdx/NPdVBUt2bayLhcSVlOWOYBSx4KwJKMewb2BP8QPAVrNadV5MFMUcEoSejktucfyYcx/K1aWoASxyt3tjqoSL3a4LpcG/Cv2ufNG604rDgLDPIqjgtwyjwVgQPKsjE6845xZsTJb+HKnxQA039SOSzhwKW+jhb7/nmrp01rFBhEzTyBexeLt+VRvPjwqntcddpMc2UApCpusd95P4nI4nu4Dv41osPhpZ5cqB5ZH5C7Me8n+ZqRaw6ojA4SMzEHETPuUezGqi7AH7zXKAnhvsO0xPkc8abKwpqKCje3Mczzt8ge6itTPZRo7pMdnPCGNm95uoPgX9KhlW3sg0dlwssp4yyWH5Yxb+8z+lcQi7wmsUl6Omd26eP9XU9pSlWKwqUpShCprato8pj+k5TRqQe9BkI8gFPvVDKvjXXVcY3D5RYSoc0THhe29T/Cw3eh5VRuMwbxO0cilHU2ZTuI/87edV8zC11+a22FVTZoAzi3T7cCrV2V6yI+HGFYgSRFsgP30JLbu0qSRbstU9rmhHIIIJBG8EbiO8Hka3uH17xyCwxL2/iCOfV1JqRk9hYpKswYyyGSJwF9bFX1Wk1g1ww2DB6RwX5RLYufL7o7zYVTWL1wxkos+JlseIDZB8lqwtG6KlxMmSFGkY8bcr82Y7gO8mvTUX0aFHFggb1p36Dl8lZmtGsr42fpXAUAZUQb8q3J48zcm53VrMNCHdVZggYgF24KCbFjbkONT/ABOyN1wmZXz4kG5QbkItvRSd+bnmNhutYcar+aFkYqwKspsVIIIPYQd4NLva4G7ldUs0EjMkB0Gi6Rw1si5Tdcosb3uLbjfnur0rnzRGtOJwotDMyr+A2ZP0sCB5WrdHapjrWzRePR7/AK2+FNCobxWekwOcO6rgR4KUbXdGxfZ0msBKJAgbmwKsSp7bWuOzf21VFZ2ltOT4pw08jORwvYBfBRYDyHKvTQGr8uMmEcQ7Mz/dQfiY/Qc6We7O7QK/pIjSU+WV23HgFaGySArgGJ4PM5XwCov1U+lQraji8+kXHKNI0H6c5+L1cGitGph4Y4Y/ZjUKO09pPeTcnvNVDtS0a0ePZyOrMqsp5XVQjDxGUH3hTErS2MBUmHTNlrnv5g28R7KIV0Nq1IpweHKEFehjAt3IBbxBFvKueay8LpeeJSsc0qKeKpI6g+QNqgikyFXGIURq2gA2sVZW1fWVRF9kRgXcgy2+6qnMFPeWANuwd4rWbIdDFpZMSRuQdGh7WaxYjwWw9+odoPQcuMmEcQuTvZjeyi+92P8A4SavnQmh0wsCQx+yg482J3sx7ybmpo7yPzlVdYWUNN9Mw3cd/c/fbuWdSlKbWZVGbRx/+TxH9X/sY63WyfV7pJmxTjqxXWPvcjefdU+rd1fGu2r8mI0z0UY3ypG1+SqFys57hl+g51aOidFph4UhjFlQWHaeZY95NyfGlGR3kJPNaarrRHRsibu5o+wtr47eKy6UpTazKUpShCUpShC8cZg0ljaORQyOLMp4EVX2kNjiFiYcQUXkrpnt3Zgw+I86selcOY126agq5qf9t1vztVc4DY4gIM2IZx+FECX94lvpUwXVfDrhXwyJ0ccilWy7mNxbMWNyW7zettShsbW7BezVs8xBe46fb0UE/Y/hf6XEfqj/AOXW61Z1IgwLO8RdmcBSXKmwvewyqOJt6CpDSgRtBuAiStqJGlrnkhKUpXaUWq1h1ahxseSYHdvR13MhPGx7+YNwbDsFQabYyb9TFC38UW/4PvqzqVG6NrtSE5BXTwDLG6w+x9VA9E7I4I2DTyNNb7tujTzAJY+tTdcIgTowihLZclhlta2XLwtblXrSumsa3YKOaqlnN5HXVfaW2QROxaCUxA/cZc6juBuCB43rDw+xnf8AvMTu7FjsfUufpVm0rjoWck03FKoNy5/IfC0Wr+pmGwe+JLv/AEjnM/keC+QFb2lKkAA0CRkkfI7M83K8MbgY5kKSoroeKsLj/wC++oTpLZDh3JMMrxX+6bSKPC5DerGp7SuXMa7cKWGqmg/bcQqu/Yy9/wD9pbf+0f8AHWxwGx6BTeaaSTuUCMHx9o+hFWBSuRCwcEy7Fatwtn8gPZYOitBwYZcsEaoDxsN58WO8+ZrX6z6mw47ozK0imPNbIVHtWvcMp/CK31K7LQRZJNnka/pA45ufFQT9j+F/pcR+qP8A5dS/ROi0w0KQxA5EFhc3JuSSSe0kk+dZlK8axrdgpJqqaYWkcSEpSldpZKUpQhK1WnNWMPi1tPGGI9lx1XXwYb7d3Dura0rwgHQrtj3MOZpsVW+L2NoT+6xLKOQdA3xUr9Kx49jLfexS27oj/N6tClRdCzkrAYrVgWz+Q+FB9HbJMKhBlaSU9hIRfRet81S/A6OjhQJEixqOSgAeO7ie+smlSNY1uwSk1VNN+44lK1Om9VcNix++jBa1g46rj3hvt3G4rbUr0gHQqJj3MOZpsexVzjNjaE/usQ6jsdA/xUr9KwhsakvvxKW/9tv8dWnSouhZyVg3FqsC2fyHwoBo7Y/ApvNLJL/CoEanx4t6EVNdHaLiw6BIUVFHJRx7yeJPed9ZVK7axrdglZquaf8AccT6JWu05oGHFxdHMtxxBG5lP4lPI/8AhrY0roi+hUDXOYQ5psVWeJ2Nb/3eJsOx47n1VgD6CsjAbHIwbzTu4/CihPiSx9LVYlKj6FnJWBxWrItn8h8LC0VoeHDR5II1Re7iT2knex7zWbSlSgWVe5xcbuNylKUoXK0if/03/wDip/tpK3dKVy1Tzbt7h6JSlK6UCUpShCUpShCUpShCUpShCUpShCUpShCUpShCUpShCUpShCUpShCUpShCUpShCUpShCUpShCUpShCUpShCUpShCUpShCUpShCUpShCUpShCUpShCUpShCUpShCUpSh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66" name="AutoShape 6" descr="data:image/jpeg;base64,/9j/4AAQSkZJRgABAQAAAQABAAD/2wCEAAkGBhQSEBQUEhQVFRUUFhcZFRUXFxYXGBYeFxQWGRgVGxYYHCYeGhkkGRcWHy8gIycqLC0sFh4xNTAqNScrLCkBCQoKDgwOGg8PGiwiHyUsLCwyLCwyLS0sLCwvLDQsLCosNCksLC4sKiwsLC0sLC8sLywsLCwsLCwsLCwsLCwsLP/AABEIAHEBvwMBIgACEQEDEQH/xAAcAAEAAgMBAQEAAAAAAAAAAAAABgcEBQgDAgH/xABMEAACAQICBgcFBQQFCwQDAAABAgMAEQQSBQYHITFBEyJRYXGBkTKCoaKxFEJScpIXI2LBU4OTstIzQ1Sjs8LR0+Hj8BVzdPElNDX/xAAbAQACAwEBAQAAAAAAAAAAAAAABAMFBgIBB//EADMRAAEDAgQCCQMFAQEBAAAAAAEAAgMEEQUSITFBURMiYXGRobHB0RSB8DIzUuHxFWJC/9oADAMBAAIRAxEAPwC8aUqFa96/jC3hgs05G88REDwJHN7bwPM8geXODRcqeCB87wxg1W+0/rVh8Gt5n6xF1jXrO3gvZ3mw76rrS+1ydyRh0WJeTN13+PVHhY+NQfEYlpHLuxZmN2Zjck95NZeiNAz4pssEbORxPBV/Mx3CknTOcbBaqDCqenbml1PM7fnevTGaz4qX/KYiY35B2UfpWw+Fa5pWPEk+JJqxNH7HHIvPOq/wxqW+ZiPpW0XY7hrb5p7/ANX9MledFId1J/06OLRp8Aqsgx8iG6SSIf4XZfoa3+jNo2NhI/e9Kv4ZRm+bc3xqTY3Y3uPQ4g35CRB/eU7vSoXp7VLE4M/vo+rewkXrIfe5HuIBrwtezVSMno6vq6E8iNfP2Vnat7TcPiCEl/cSHcMxujHufdY9zAedTKuZ6nuoW0FoWWDEteI2CSE74uwE84/7vhwmjn4OVVXYOGgyQeHx8K26UpTazaUpShCUpShCUpShCUpShCUpShCUpShCUpShCUpShCUpShCUpShCUpShCUpShCUpShCUpShCUpShCUpShCUpShCUpShC+JZQqlmIVVBJJNgAOJJPAVW2sm1qxKYNQQN3TOOP5U/m3pWDtQ1tMkpwsZtHGf3tvvuPu/lXs/FfsFajUvUl8c5ZiUhQ2ZxxY8ci33XtxPK440rJK4uysWjo6CKKL6ip77fm5PJavH6z4qYkyYiU35Zyq/pWy/CteuLa9w7X7mN/rV+6M1QwmHAEcCXH3mAdz7zXNZ8+jInFnijYdjIpHoRXP07juVJ/2oWaMj0+w8lRmjNdsZARkndgPuyEyL4Wa5HkRVlao7SI8URFKBFMdw39Rz2KTwb+E+RNaTXrZwiRNiMIMuQXki3kZRxZL8COJXhbha1jWgNcZnxGxTfQUuIx52Cx57EHt5rpilRLZzrScXhyshvNDYMebqfZfx3EHvF+dS2nWuDhcLJzwuhkMbtwtDrprKMFhWcWMjdWIH8RHtEdii59BzqiJpmdizEszElmO8kk3JJ7b1LdqGmDNjjGD1IAEHZmNmc/RfcqLYHBtNKkae1IwVfFjbf3c6RmfmdZa/C6ZtPBndudT3cFIdR9SmxshZ7rAh67Dix45FPha55XHbV0YHARwxiOJAiLwVRYf9T3nea89D6LTDQJDGOqi27yebHvJuT41rtbtakwMGcjM7XEaXtmPMnsUbrnvA500xgjbcrPVVTLXTZGbX0Hv+bLe0qhsdr5jZXzHEOnYsfUUd1hvPmTUy2ea/SzSjDYk5ywPRyWAJKi5RrbjuBIPdzvXjZ2uNlJPhE0UZkuDbcBWPXnPArqVdQysLFSAQQeRB4ivSlTqnBsqS1/1P8AsUoeO/QSk5eeRuJjJ5i28Hsv2XMUq+9d9FifATrbeqF0/MnWHrYjzNUJVfMzK7RbfCqo1EPW3GnwVb+y3WUzwGCQ3eADKTxZDuH6T1fArU5qh9QtJGHSEB5O3Rt3iTqj5sp8qvWWUKpY7goJJ7ABc0zC7M3Xgs9i1OIqi7dna/fisfSWlosOmeaRY17WNr9wHEnuFYGjdc8HiHyRTqXPBSGQnuGcC58KpPWHT0mMnaWQnf7C8kXko/n2m5rXKxBBBsRvBHEW4EHtqI1BvoNFZR4E0x9dxzdmw+V0vSsDQGKaTCQSP7TxRs3iyAk+tZ9Ng3WZc3K4tPBKUpXq5SlKUISlKUISlKqXavp5zihh0dgkaKWUEgFmud9uNly2v2muHvyC6bo6U1UnRg243VmY3TuHh/ys0SdzOoPoTesrD4hZEDowZWF1ZSCCO0EVzVXQuq+jugwcEZ4rGub8xGZvmJqOKUvOydxDD2UjGkOuSVtKUpU6p0pSlCEpSlCEpSlCEpSlCEpSlCEpSlCEpSlCEpSlCEpSlCErE0tjuhw8sv8ARxu/jlUm3wrLqP6+k/8ApuJt/R/DML/C9cuNgSpYWh8jWniQPNUSzM7EnrMxue0knf6k10NoHRK4bDRQr9xQCe1uLN5sSfOqC0Rb7TDfh0sd/wC0WujaWphuVoceeRkYNtSlKUptZlfjLcWO8HjXOGksMI5pYxwSR1HgrlR9K6PZrAk8Bxrm3F4jpJHf8bs36mJ/nSlTwWkwG95OWnupTstxhTSKKOEqOp8lzj4p8auqqR2YwFtJRn8CyMf0Ffq4q7q7p/0pbG7fUC38R6lc4aTxJknlc8Xkdv1OT/OpNsswQfSCsf8ANRu/nuQf3zUVxkRSR1PFXZT5MR/KppshkAxsgPFoGt5SRmlY9Xi60VactI/LyVv1Se03SRl0g636sIVFHuhmPjdre6KuyqE16iK6RxIP9Jf9Sqw+BpqoPVWfwNoM5J4D3C0VbzUiMnSOGC8ekB8gpJ+ANaOpzsk0bnxjykboYzb80nVHyh6UjF3ALSVsgjp3uPI+eit+lKVZr58vLFD929+GVvoa5rXgPAV0TrBiejwk7/hikPoht8a53ApOp3C1GAjqvPaPdZGj3ImjI4iRCPJxXReIgDoyHgylT4EEGuetBwZ8VAn4poh6yLV76x6dXB4dpnBbLYBQbFixsBfl2+ANe0+gJK5xsF8kbWb6+yo3Terc+EkMcqNYGyuAcrjkwbh5cRW11T1DmxcimRGjgBuzsCpYfhQHeSeF+A+Bkv7Zh/op/tv+3Uo1N1wGPWQ9EY+jKj2swOYHnYbxbhbmK5bHGXaFTVFZWxwkujA/9XB8lIY4woAAsAAABwAHAV9UqLa469LgGjTozI7gtbNlCgGwJNjxN+XI025waLlZiKF8z8jBcqU0qtP2zD/Rf9d/26k0uv2HjwkU8t0MqZlhFmkPgN3V/iNh9K5ErDsUzJh9THbMzfTgfRSWlVRjtsUxb9zDGi8s5Zz8pUD40wW2GYMOmhjZeeQsh+YsD8K56diY/wCPVWvlHdcK16VrtA6fixkQkhNxezKdzKfwsO34VrNddcPsEaEJ0jyMQqlsoAUAsxNj2qLd9SFwAzcEgynkfJ0QHW5KSVzxrHpDp8XPLxDyNl/KDlX5QKl+J2wSsjKIEUspAYOxy3Fr2y8uNV+KTmkDrALUYTQyU5c6UWJsB7+y2Wrej+nxcEVrh5FzflBzN8oNdDVz3q1p37HiBMIxIVVgASVALC17gHlcedTD9ssn+jJ/aN/hr2F7WDVR4rR1FTI3oxcAcxv+WVqUrywkxeNGKlSyqSp4rcA28uFYOm9Y4MIuaeQLf2VG928FG8+PCnCQBdZdsbnOytFz2LZ0qsdI7YzciCDdyaVt/wChP8Va39r2Lv7GH8Mkn/MqIzsCs24RVOF7Ad5VwUqttE7YQSBiYco/HGSwHih328CT3VYWBxyTRrJEwdGFww4H/r3cq7a9rtknUUk1P+423ovelKrzSG15I5XRMOXVGKh+kC5spte2Q7t27fXrnhu65gpZagkRC9vzirDpUA0NtWE+Iih+zFekcLmEga1+dsguO3fwreaz68wYLqtd5bXES2uL8Cx4KPj2A1yJGkXupHUNQx4jLdTw0PopHSqixG2DElupFCo7CHY+uZfpW41f2tq7hMVGI7m3SoTlH5lO9R33P865EzCbJh+E1TG5st+46qxaV+A1+1MqtKVGNYNoeFwpKZjLIOKR2Nj2Mx3Dw3nuqHYvbFOT+7giUfxl3PwK1E6VjeKsIcNqZhma3Tt0VsUqoI9r+KB60cBHYFcfHOfpUp1e2pwTsEmUwOdwJOaMnsz2GXzFu+gTMPFdS4XUxDMW3HZqptSlfjMALk2A4k8qlVav2sTS+A6fDyxH/ORst+zMpAPkah+ntrEERK4dTOw+9fLH5GxLeQt31F59reMJ6qwqPyMfiXqF0zBorWDC6p1ngW71DWVkYg9V1NiOxlP8iK6I0LpNcRh45l4SKD4H7y+Ia48q5+0npBp5XlcKGc3bKMoJtvNrneeJ7yak+z/Xf7G/RTXMDm9+JjY/etzU8x5jndaF4a63BX2KUj6iEOaOs3h6hXPSvmKUMoZSCpAIINwQeBBHEVAtZtqBw2JeGOFXEdgzFyLmwJAAU8L28Qadc8NFyspBTSVDskYufzmpFrvpHoMBO/MoUXxk6g9M1/KqEqU616/SY6JY2jWNVfMbMWzEAgDeBu3motSMzw86LX4XSOpoiHjUlWPscwF5MRMfuqsY945m/up61aNUnqttAbAwGJIFe7lixcgkkAcAp4AAVIdHbW5JJVT7KDmvuWQ5tyk7rr3VNFIxrQFU4hQVM0zpA3TvGwHeottD0SYNIS7urKelX3/a+fN8K1urmmThcVFMBcIesO1SLMPGxNu8Cri141TGOgsthNHcxseBvxQ9xsPAgGqRxmDeJ2jkUo6mzKwsR/07+BqGVpY64Vrh9Qyqp+jduBYjs2uujMHjEljWSNgyOAVYcCDVRbWoUXHKV9polLjvDMoPjlA9BViaiYExaOw6niUzn+sJe3o1VJr3j+m0jiG5K+Qf1YCn5gx86nmd1BdVOExZat4adG3++th8rQ1c2yrRnR4HpCOtM7N5DqKPlJ96qZrobVtVGDw4X2ehit/ZrUVOOtdPY5IWwho4n0WypShNPLIqHbU9JiLAFL9aZlQeAOZj4WW3vVTFSfaDrKMXiuobxRApGeTb+s/mQAO5RUYqumdmct1hlOYKcB251P53KUbNdH9LpGI23RBpD5Cy/My1KNsekbJBAD7TNIw/KMq/3m9Ky9k2g+jw74hh1pzZfyJex82ufALUN2l6R6XSMgBuIgsY8hmb5mYeVSfpi70iHCoxK42YPzzPkotV07LtHdHo9WPGZ2c+F8q/BQfOqYjjLEKu8kgAdpJsB610bo3BCGGOJeEaKg91QP5UU41JRjkuWJsfM+n+rJqjdo2kel0jLvuI8sY90db5y1XbisSI43dvZRSx8FBJ+ArnDE4gyOzt7TsWbxYkn4mu6k6AJTAoryOk5C3j/i86zsLgZ8U9o0klYBR1QTlCgKoJ4KAAAOHCvvV7QrYvExwruznrN+FRvZvIfEgVfeitEx4aJYoVCqvqTzYnmx7ahiiz9ytcQxFtLYAXcfIKh9KasYnDKGmhdFO7NuK7+AJUkA+NauuhdZ1U4LE5wCvQyXv3IT63tXPVeSxhh0XeHVrqthLhYg8FMtlWkmjx3R36syMCO9AXU+IAYe8akG0zVzF4rERGGIyRpHYEMgsxY5rhmHIJUZ2X4UvpKMj/ADaSMf05Pq4q7KnibnjsVU4jUfTVokYATl4/cei540tq7iMLl6eMx575blDe1r+yT2j1rXVNtrWkc+NWMcIYwPefrH5clQm9KvADiAtBSSPlha941Ounl5LcaO1Qxc8YkhhZ0NwGBQXsbH2mB4gitporZzjGnjEsBSPOudi0dgoIzbgxJNr1bGrGjugwcEVrFY1zfmIzN8xNbDE4hY0Z2NlRSzHsAFyfQU02nba5WclxqbM5rALXIG9+zio7rvriuBiAWzTOD0angBzdv4R2cz5kUpjsc80jSSsXduLHif8AgO4bhWTp/TLYrESTP949UfhUeyvkPjc86+tXdDNi8THCu7Oes34VG9m9Bu7yKgkeZHWCuKKkZRw5nb2uT7dwXzojV/EYokQRM9uJFgo7izEKD3XrM0rqTi8NGZJYSEHFlZXC+OUkgd/Crz0fo9II1jiUKiCwA+p7SeJPOvvGhTG/SWyZWzX4WynNfutep/pxbU6qpdjkhk6rRl81zbU02XawNDixAT+7nuLcg4F1YeNsp7bjsqFCt7qRAX0jhgOUgbyQFj8FpZhIcLLQVjGvgeHbWKuzT+kegws0vNI2I8bdUfqtXO9XDtZ0jkwSxg75pFB/KnXPxCetU9UtQbusqvA4ssJfzPkPwrP0JpU4aXpVF3VW6O+8KzDLmIPGwLG3basnReruKxrM8aNJckvIxABJ43djvbuFzX1qjq4cbiVi3hB1pGHJQeXeTYDxvyq68Vi8PgcMC2WKKMBVAB8lAG8k7/iTzNeRx5hc7KWvrhTvDYm3efTh/io3Tmrc+EZROmXNfKQQym3GxHPeNxrWVONf9d4cbDHHCrgpJmJcAbsjLYWY/i+FQeo3gA9VP0skr4g6VtnK8Nm+kDLo6LMbmMtHfuQ9X0XKPKo1tE19YM2FwzWtumkB335xqeVuZ8uRr20fpM4DQKON0s2bo+4yMxDeUYzeVVcTU75CGhvYqejoWSVEkzhoHGw7b7/CVu9F6lYzEIHihbIeDMVQHvGYgkd43VuNmmqq4qZpZReKG3VPB3O8A9oA3kd68r1coFcxQ5hcqXEMVNO/o4wCeN1ztpjQM+FYLPGUJ9k7iGtxsykg8vWsCrk2sqv2C7e0JUyeO+/y5qpuo5GZHWT1BVGphzuFjeyuDZXrA0+HaGQ3aAqFJ4lGByjyKsPC1araxrMwIwkZsCoaYjnf2Y/DdmPbde+vjY1Ac+JflaNfO7n/AIetRjaCT/6nib/iW3h0SW+FTOceiCq4aaM4k/TQC/30+bqPVNtG7JsVIgaR44ri+VszMPEDcD3XqHYSfJIj2vkdWt25WBt8K6C0JrBDi4w8Lht3WXgydzLxB+HZeuIWNcdU1ilVPTtaYhpxO6qvS2yzEwxvIHjkVFLELmDWAubKRY7uV6hldMVX2n9kqSyF8PIIsxuYyuZQTxykEFR3b+6w3V3JB/FKUWMXu2oPcbetlibIdNOTLhmJKKudL/d6wDKO4lgbdt+2o9pTUfSEk8rnDkl5HYkPHY5mJ3dbhvqyNTdSkwCsc/SSSWzPbKABwVRc2Fzfjv8AKpBicQI0Z23Kilj4KLn4CpBFdgDkm/ERFUvfTgEOtvf+t1zji8I0TtHIMrobMLg2I4i4JFfEUZZgqi5YgAdpJsB6194rEmSR5G9p2Zj4sST8TW81A0f02kYByRjIf6sXHzZfWkgLmwWqkk6OIvdwF0/Z9j/9Gb9UX+OpPs91IxEOME2Ii6NY1bLdkJLMMvBSd2Ut8KtClPNgaDdZKbGJpWFhAF9OPylYOktBwYi3TxJJl4ZlBI7r8bd1Z1KmIuqhri03abFY+NxIhheQ+zGjMR3KpNvhXOMkhYlm4sST4k3Pxq7NpeP6LR0g5ylYx7xu3yK1UjSdQdQFqsCjtG6TmbeH+pU+1F2irh4xBiQxjX/JyKLlATfKy8SvGxG8cLdmu1M1L+3QYlr5WXIImN8ubezA9xGUd179xj2ldDzYZ8k6Mjcr8G71bgw8KibmZZwVjN9PVl1O/ceO24V0vtDwAW/2hT3BXJ/TlvUE1x2ltiFaHDBo4m3O53O45rYeyp58z3bwYLQCunTucLKCDCaeF2fUntSt9qdqs2NnC7xEljK/YPwg/ibgOzeeVbDVrZviMSQ0oMEXNmFnYfwod/m1h41buiNERYaJYoVyqvqTzYnmT211FCXanZRYhijIWlkRu70/v8K9jkhi4BUjTgOCqq8PAAVzpjMUZZHkbjIzOfFmLH61d20TSHRaOmsbGQCMe+bH5c3pVF11UHUBQYFH1HyHibeH+qQahaP6bSMA5K3SH+rGYfMFHnV8VVmxzAXlnmP3VVB7xLN/cX1q06lpxZt1XY1LnqMvIAe6i+0nSHRaOl375csY949b5A1UfVi7YNLhpIcOp9gGR/FtyDxy5j7wquqWndd6vMHh6OmBP/0bqydjmjutPORwCxqfHrP9I6s+ovs20f0Wjot2+XNIfePV+QLUopyIWYFmcRl6Wpee23hooltQ0h0ej3XnMyxjwvmb5VI86pSrE2x4+8sEI+6jOfFzlX4I3rVd0nObvWnwiLJTA87n29lZ2xzRu6ecjiVjU+AzN9U9Ksqo7s/0f0OjoBbe69If6w5h8pUeVZetmk/s+CnkvYhCF/M3VX5iKbjGVizNY41FW63E2HoqO1h0h0+Lnl5PIxH5QbL8oFferWjunxkEVrhpFzflU5m+UGtYBU52R6Pz4x5SN0Ue780hsPlD0iwZnBbCpeKencRwGnoFb9RLahpAxaPcDjKyx+RuzeqqR51LarHbHpIEwQA7xmkYdl+qn+/T0pswrHYbH0lSwdt/DVVrUi1H1mjwM7SSRs+ZMgykXW7Ak2PG9hzHCo7Um1S1KOPjlKShGjZRlZSQQwJvcG44HkaQZfN1d1tKoxdEem/Tx/Ap4NreDt7M/hkX/Hb41FdbdpjYmNoYEMUbbnZiM7j8NhuUHnvN+7ff8k2R4wcHgPvuPqlemH2P4knrywqO4u59MoHxqcmV2llTRR4bC7OHXtzN/JQSrP2Vaqst8XKtsy5YQeNj7UngeA7rngRW20Fsuw0BDykzuOGYAIO/oxx94mpXj8ckETSSEKiC7Hw+p5AcyRXccOU5nKCvxQTN6GDW/H2Cqra7pHPi44gd0Udz+aQ3PyqnrUErO05pVsTiJZm3GRrgdg4KvkoA8q89FaPM88UQ4yOq+AJ3nyFz5Us85nEq+poxTwNaeA19Sre2YaD6DBCQjr4jrn8vCMeFrt79YO13R8j4eJ0BKROxkA5ZlADkdg3i/LNU7hiCqFUWCgADsAFgPSvun+jGTKsYKxwqfqLXN728reC5nrJg0ZK6F0ikZAbF1RmUe8Bar9OrWFzZvs0Gbt6KO/0rYIgAsAABwA3AUuKbmVcvx4W6jPErmok8N/Hh3+HbX5Un2lPfSc3cIx/qkP1JqMUs4WJCv4ZOkja+1rgHxU+1J2gQYPDiGSKS+ZmLplYMWPYSCLKFHPhUin2u4QDqpMx5DKo9SW/41FMBsulnw8U0U0dpEVsrBly3G8XGa9jzsKfskxl/ag8c7/4KYDpQLAKkliw6SQuc7W+up3+61GtmuEuOcFgEjS+SMG9r8WJ+83fYd3O+lw+HZ3VEUszGyqBcknkBVgYHY5KT++nRR2Rqzn1bLb0NTjV7U7D4PfEt3IsZH6znuB4KO4AV4IXvN3KR+J0tNHkh1tsBt4/6vnUvVz7FhFjNjIxzyEcMxA3A9gAA8r86h+1XVZiwxcYuMoWYDiuX2ZPC249lh32mWtWtkWBjDOCzvcJGNxa3E35KLi57xxqK6M2vq8gWeDo0Y2zq+bLfmylRu7SPSpn5LZCVU0gqzIatjb737edlVtfcM7IwZGKsODKSCPAjeKuHT+y7DzkvCTA539UXjPubre6QO6oJpbZrjIbkIJlHOI3P6DZvQGlnROatDBiVPOLXseR0/peuh9p+LhsJCJ17H3N5ON/6gasfVnXvD4zqqTHLb/JPa57cp4N9e4VRboQSCCCNxBFiO4g8DX7HIVIZSQQQQQbEEcCCOBr1kzmripwuCcXaMp5j4XS1RjaPpDotHS2NjJaMe+et8gasnUnTxxeDSRvbF0k72Xn5ghvOojtkx+7Dwg/ikYeFlX6vTcj+pcLNUdMfrGxO4HX7aqs6sjY5o67zzHkFjXzOZvonrVb1d+zTR/RaOjPOUtIfeNl+RVpSAXetHjEuSmI5kD39lKaV8SyhVLMQqgXJJAAHaSeFY+G0tDI2WOWN2teyurG3bYGrC6xgaSLgLLpSlC5VZbZMfvw8IP4pGHoq/wC/VaVLdqOILaScfgSNR+nP/v1GMHhGlkSNPakZVXxYgD61Wym7yt5h7BHSs7r+OqunZro/otHRE8ZS0h942X5AtSTE4VJFyyIrqeKsAwPkd1fmEwwjjRF9lFVR4KAB8BXtVg0WFliZpTJK6TmbrQvqJgSb/Zo/IED0BtWwwGgsPDvhhijPaqKD6gXrOpQGgcF46eVws5xI7ylKUrpRKutsmLIiw8fJndz7igD/AGlVZVq7YsAzQwSgbo3ZW7ukC2PhdLe8Kqqq+f8AWVt8It9K23b6q3Nj7L9jlAIzdMSw52MaZT4bj6GpLrLrNFgoS8huxv0cYPWc9g7B2nl6A0NgtISQtmikeMkWJRmUkdhsd4r3gw02Kd2u0hVS8kjktlVQSWZjfduNu3gK7bNZuUDVKz4S2SczSO6u9vZeGkce88ryyG7yMWY/yHcBYDuArzw+HMjqi+07BV8WIA+JrzqS7OdH9LpGLdcR5pD7g6vzlKgAzGyuJXiGIu4Aeiu7CYYRxoi+yihR4KAB8BXrSlWi+dk3NyqM2j4nPpKfsTIg8o1J+JNRluFSraVo8xaRlJG6UK6nt6oU/Mp+FRaqx/6ivoNGR9OzL/Eei6M0PKrYeEoQVMaZbdmUWqstqmtKyuuGia6xnNIRwL2sFv8Awgm/ee6oVBpaZEKJNKqHiiu6qb8eqDavbDaAmfDyYhUPRRWDN23Njl7bX39lSvmL25QFWU2GMppelkdfXTvPutfVobGnXJiRfr5kJHPLlIB9c3rVX164XFvGwaN2RhwZWKn1G+omOyuurKsp/qITHe110Dp7T8WEhMkrW/Cv3nP4VHM/TiaobTGlXxM8k0ntOb2HBQNwUdwFhXlNiJZ3BdpJXawGYs7G/BRe5PgKtfUrZ8sMDnEqDJOhRl/o0bilx947iSOFgBwuZiXTGw2VVHHDhTM7zdx/NPdVBUt2bayLhcSVlOWOYBSx4KwJKMewb2BP8QPAVrNadV5MFMUcEoSejktucfyYcx/K1aWoASxyt3tjqoSL3a4LpcG/Cv2ufNG604rDgLDPIqjgtwyjwVgQPKsjE6845xZsTJb+HKnxQA039SOSzhwKW+jhb7/nmrp01rFBhEzTyBexeLt+VRvPjwqntcddpMc2UApCpusd95P4nI4nu4Dv41osPhpZ5cqB5ZH5C7Me8n+ZqRaw6ojA4SMzEHETPuUezGqi7AH7zXKAnhvsO0xPkc8abKwpqKCje3Mczzt8ge6itTPZRo7pMdnPCGNm95uoPgX9KhlW3sg0dlwssp4yyWH5Yxb+8z+lcQi7wmsUl6Omd26eP9XU9pSlWKwqUpShCprato8pj+k5TRqQe9BkI8gFPvVDKvjXXVcY3D5RYSoc0THhe29T/Cw3eh5VRuMwbxO0cilHU2ZTuI/87edV8zC11+a22FVTZoAzi3T7cCrV2V6yI+HGFYgSRFsgP30JLbu0qSRbstU9rmhHIIIJBG8EbiO8Hka3uH17xyCwxL2/iCOfV1JqRk9hYpKswYyyGSJwF9bFX1Wk1g1ww2DB6RwX5RLYufL7o7zYVTWL1wxkos+JlseIDZB8lqwtG6KlxMmSFGkY8bcr82Y7gO8mvTUX0aFHFggb1p36Dl8lZmtGsr42fpXAUAZUQb8q3J48zcm53VrMNCHdVZggYgF24KCbFjbkONT/ABOyN1wmZXz4kG5QbkItvRSd+bnmNhutYcar+aFkYqwKspsVIIIPYQd4NLva4G7ldUs0EjMkB0Gi6Rw1si5Tdcosb3uLbjfnur0rnzRGtOJwotDMyr+A2ZP0sCB5WrdHapjrWzRePR7/AK2+FNCobxWekwOcO6rgR4KUbXdGxfZ0msBKJAgbmwKsSp7bWuOzf21VFZ2ltOT4pw08jORwvYBfBRYDyHKvTQGr8uMmEcQ7Mz/dQfiY/Qc6We7O7QK/pIjSU+WV23HgFaGySArgGJ4PM5XwCov1U+lQraji8+kXHKNI0H6c5+L1cGitGph4Y4Y/ZjUKO09pPeTcnvNVDtS0a0ePZyOrMqsp5XVQjDxGUH3hTErS2MBUmHTNlrnv5g28R7KIV0Nq1IpweHKEFehjAt3IBbxBFvKueay8LpeeJSsc0qKeKpI6g+QNqgikyFXGIURq2gA2sVZW1fWVRF9kRgXcgy2+6qnMFPeWANuwd4rWbIdDFpZMSRuQdGh7WaxYjwWw9+odoPQcuMmEcQuTvZjeyi+92P8A4SavnQmh0wsCQx+yg482J3sx7ybmpo7yPzlVdYWUNN9Mw3cd/c/fbuWdSlKbWZVGbRx/+TxH9X/sY63WyfV7pJmxTjqxXWPvcjefdU+rd1fGu2r8mI0z0UY3ypG1+SqFys57hl+g51aOidFph4UhjFlQWHaeZY95NyfGlGR3kJPNaarrRHRsibu5o+wtr47eKy6UpTazKUpShCUpShC8cZg0ljaORQyOLMp4EVX2kNjiFiYcQUXkrpnt3Zgw+I86selcOY126agq5qf9t1vztVc4DY4gIM2IZx+FECX94lvpUwXVfDrhXwyJ0ccilWy7mNxbMWNyW7zettShsbW7BezVs8xBe46fb0UE/Y/hf6XEfqj/AOXW61Z1IgwLO8RdmcBSXKmwvewyqOJt6CpDSgRtBuAiStqJGlrnkhKUpXaUWq1h1ahxseSYHdvR13MhPGx7+YNwbDsFQabYyb9TFC38UW/4PvqzqVG6NrtSE5BXTwDLG6w+x9VA9E7I4I2DTyNNb7tujTzAJY+tTdcIgTowihLZclhlta2XLwtblXrSumsa3YKOaqlnN5HXVfaW2QROxaCUxA/cZc6juBuCB43rDw+xnf8AvMTu7FjsfUufpVm0rjoWck03FKoNy5/IfC0Wr+pmGwe+JLv/AEjnM/keC+QFb2lKkAA0CRkkfI7M83K8MbgY5kKSoroeKsLj/wC++oTpLZDh3JMMrxX+6bSKPC5DerGp7SuXMa7cKWGqmg/bcQqu/Yy9/wD9pbf+0f8AHWxwGx6BTeaaSTuUCMHx9o+hFWBSuRCwcEy7Fatwtn8gPZYOitBwYZcsEaoDxsN58WO8+ZrX6z6mw47ozK0imPNbIVHtWvcMp/CK31K7LQRZJNnka/pA45ufFQT9j+F/pcR+qP8A5dS/ROi0w0KQxA5EFhc3JuSSSe0kk+dZlK8axrdgpJqqaYWkcSEpSldpZKUpQhK1WnNWMPi1tPGGI9lx1XXwYb7d3Dura0rwgHQrtj3MOZpsVW+L2NoT+6xLKOQdA3xUr9Kx49jLfexS27oj/N6tClRdCzkrAYrVgWz+Q+FB9HbJMKhBlaSU9hIRfRet81S/A6OjhQJEixqOSgAeO7ie+smlSNY1uwSk1VNN+44lK1Om9VcNix++jBa1g46rj3hvt3G4rbUr0gHQqJj3MOZpsexVzjNjaE/usQ6jsdA/xUr9KwhsakvvxKW/9tv8dWnSouhZyVg3FqsC2fyHwoBo7Y/ApvNLJL/CoEanx4t6EVNdHaLiw6BIUVFHJRx7yeJPed9ZVK7axrdglZquaf8AccT6JWu05oGHFxdHMtxxBG5lP4lPI/8AhrY0roi+hUDXOYQ5psVWeJ2Nb/3eJsOx47n1VgD6CsjAbHIwbzTu4/CihPiSx9LVYlKj6FnJWBxWrItn8h8LC0VoeHDR5II1Re7iT2knex7zWbSlSgWVe5xcbuNylKUoXK0if/03/wDip/tpK3dKVy1Tzbt7h6JSlK6UCUpShCUpShCUpShCUpShCUpShCUpShCUpShCUpShCUpShCUpShCUpShCUpShCUpShCUpShCUpShCUpShCUpShCUpShCUpShCUpShCUpShCUpShCUpShCUpShCUpSh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68" name="Picture 8" descr="https://encrypted-tbn1.gstatic.com/images?q=tbn:ANd9GcQRYMkg1ecN2qEROUAY2i_nNalU9txaijKFL6V27LrlIy-e0yV3s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81500" y="4114800"/>
            <a:ext cx="1981200" cy="500841"/>
          </a:xfrm>
          <a:prstGeom prst="rect">
            <a:avLst/>
          </a:prstGeom>
          <a:noFill/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91000"/>
            <a:ext cx="167377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828800"/>
            <a:ext cx="3048000" cy="102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191000"/>
            <a:ext cx="1903056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286000"/>
            <a:ext cx="1095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733800"/>
            <a:ext cx="208064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and Genetics</a:t>
            </a:r>
            <a:endParaRPr lang="en-US" dirty="0"/>
          </a:p>
        </p:txBody>
      </p:sp>
      <p:pic>
        <p:nvPicPr>
          <p:cNvPr id="125954" name="Picture 2" descr="http://img2.findthebest.com/sites/default/files/180/media/images/PatientsLikeM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2971800"/>
            <a:ext cx="3810000" cy="828676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4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Tracking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00" y="1877395"/>
            <a:ext cx="2043932" cy="7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9448" y="2639683"/>
            <a:ext cx="2156538" cy="12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2049" y="4510752"/>
            <a:ext cx="2550649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9248" y="3956362"/>
            <a:ext cx="2333722" cy="90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9096" y="1600200"/>
            <a:ext cx="2066149" cy="93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9949" y="3124775"/>
            <a:ext cx="1728204" cy="11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 l="71176"/>
          <a:stretch>
            <a:fillRect/>
          </a:stretch>
        </p:blipFill>
        <p:spPr bwMode="auto">
          <a:xfrm>
            <a:off x="6198846" y="2942866"/>
            <a:ext cx="2076653" cy="101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32848" y="5065143"/>
            <a:ext cx="2232773" cy="97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5480937"/>
            <a:ext cx="2473046" cy="7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65546" y="4995845"/>
            <a:ext cx="2392654" cy="64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5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Solution:  Anonymity!</a:t>
            </a:r>
            <a:endParaRPr lang="en-US" dirty="0"/>
          </a:p>
        </p:txBody>
      </p:sp>
      <p:pic>
        <p:nvPicPr>
          <p:cNvPr id="92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743200"/>
            <a:ext cx="1905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667000"/>
            <a:ext cx="1009650" cy="38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905000"/>
            <a:ext cx="2857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ounded Rectangular Callout 22"/>
          <p:cNvSpPr/>
          <p:nvPr/>
        </p:nvSpPr>
        <p:spPr>
          <a:xfrm>
            <a:off x="3962400" y="1752600"/>
            <a:ext cx="4343400" cy="2057400"/>
          </a:xfrm>
          <a:prstGeom prst="wedgeRoundRectCallout">
            <a:avLst>
              <a:gd name="adj1" fmla="val -59231"/>
              <a:gd name="adj2" fmla="val -2383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“… breakthrough technology that uses social graph data to dramatically improve online marketing … </a:t>
            </a:r>
          </a:p>
          <a:p>
            <a:r>
              <a:rPr lang="en-US" sz="2000" dirty="0" smtClean="0"/>
              <a:t>"Social Engagement Data" consists of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anonymous information regarding the relationships between people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" y="3276600"/>
            <a:ext cx="2933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426720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ounded Rectangular Callout 25"/>
          <p:cNvSpPr/>
          <p:nvPr/>
        </p:nvSpPr>
        <p:spPr>
          <a:xfrm>
            <a:off x="609600" y="4495800"/>
            <a:ext cx="5257800" cy="1676400"/>
          </a:xfrm>
          <a:prstGeom prst="wedgeRoundRectCallout">
            <a:avLst>
              <a:gd name="adj1" fmla="val 63954"/>
              <a:gd name="adj2" fmla="val -2978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“The critical distinction … between the use of personal information for advertisements in personally-identifiable form, and the use, dissemination, or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sharing of information with advertisers in non-personally-identifiable form</a:t>
            </a:r>
            <a:r>
              <a:rPr lang="en-US" sz="2000" dirty="0" smtClean="0">
                <a:solidFill>
                  <a:schemeClr val="tx1"/>
                </a:solidFill>
              </a:rPr>
              <a:t>.”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0800000">
            <a:off x="3505200" y="6096000"/>
            <a:ext cx="381000" cy="4572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Phew…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8209632" cy="218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wn Arrow 12"/>
          <p:cNvSpPr/>
          <p:nvPr/>
        </p:nvSpPr>
        <p:spPr>
          <a:xfrm rot="10800000">
            <a:off x="4114800" y="4495800"/>
            <a:ext cx="381000" cy="4572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reeform 2"/>
          <p:cNvSpPr>
            <a:spLocks noChangeAspect="1"/>
          </p:cNvSpPr>
          <p:nvPr/>
        </p:nvSpPr>
        <p:spPr bwMode="auto">
          <a:xfrm>
            <a:off x="1066800" y="1828800"/>
            <a:ext cx="7827963" cy="4191000"/>
          </a:xfrm>
          <a:custGeom>
            <a:avLst/>
            <a:gdLst>
              <a:gd name="T0" fmla="*/ 449 w 3616"/>
              <a:gd name="T1" fmla="*/ 10 h 1445"/>
              <a:gd name="T2" fmla="*/ 303 w 3616"/>
              <a:gd name="T3" fmla="*/ 58 h 1445"/>
              <a:gd name="T4" fmla="*/ 244 w 3616"/>
              <a:gd name="T5" fmla="*/ 78 h 1445"/>
              <a:gd name="T6" fmla="*/ 215 w 3616"/>
              <a:gd name="T7" fmla="*/ 88 h 1445"/>
              <a:gd name="T8" fmla="*/ 205 w 3616"/>
              <a:gd name="T9" fmla="*/ 283 h 1445"/>
              <a:gd name="T10" fmla="*/ 225 w 3616"/>
              <a:gd name="T11" fmla="*/ 361 h 1445"/>
              <a:gd name="T12" fmla="*/ 127 w 3616"/>
              <a:gd name="T13" fmla="*/ 478 h 1445"/>
              <a:gd name="T14" fmla="*/ 68 w 3616"/>
              <a:gd name="T15" fmla="*/ 527 h 1445"/>
              <a:gd name="T16" fmla="*/ 29 w 3616"/>
              <a:gd name="T17" fmla="*/ 586 h 1445"/>
              <a:gd name="T18" fmla="*/ 0 w 3616"/>
              <a:gd name="T19" fmla="*/ 615 h 1445"/>
              <a:gd name="T20" fmla="*/ 107 w 3616"/>
              <a:gd name="T21" fmla="*/ 761 h 1445"/>
              <a:gd name="T22" fmla="*/ 234 w 3616"/>
              <a:gd name="T23" fmla="*/ 810 h 1445"/>
              <a:gd name="T24" fmla="*/ 293 w 3616"/>
              <a:gd name="T25" fmla="*/ 839 h 1445"/>
              <a:gd name="T26" fmla="*/ 351 w 3616"/>
              <a:gd name="T27" fmla="*/ 927 h 1445"/>
              <a:gd name="T28" fmla="*/ 351 w 3616"/>
              <a:gd name="T29" fmla="*/ 1142 h 1445"/>
              <a:gd name="T30" fmla="*/ 400 w 3616"/>
              <a:gd name="T31" fmla="*/ 1230 h 1445"/>
              <a:gd name="T32" fmla="*/ 449 w 3616"/>
              <a:gd name="T33" fmla="*/ 1240 h 1445"/>
              <a:gd name="T34" fmla="*/ 713 w 3616"/>
              <a:gd name="T35" fmla="*/ 1171 h 1445"/>
              <a:gd name="T36" fmla="*/ 918 w 3616"/>
              <a:gd name="T37" fmla="*/ 1142 h 1445"/>
              <a:gd name="T38" fmla="*/ 1015 w 3616"/>
              <a:gd name="T39" fmla="*/ 1181 h 1445"/>
              <a:gd name="T40" fmla="*/ 1103 w 3616"/>
              <a:gd name="T41" fmla="*/ 1230 h 1445"/>
              <a:gd name="T42" fmla="*/ 1308 w 3616"/>
              <a:gd name="T43" fmla="*/ 1386 h 1445"/>
              <a:gd name="T44" fmla="*/ 1425 w 3616"/>
              <a:gd name="T45" fmla="*/ 1376 h 1445"/>
              <a:gd name="T46" fmla="*/ 1513 w 3616"/>
              <a:gd name="T47" fmla="*/ 1347 h 1445"/>
              <a:gd name="T48" fmla="*/ 1669 w 3616"/>
              <a:gd name="T49" fmla="*/ 1308 h 1445"/>
              <a:gd name="T50" fmla="*/ 1796 w 3616"/>
              <a:gd name="T51" fmla="*/ 1269 h 1445"/>
              <a:gd name="T52" fmla="*/ 2187 w 3616"/>
              <a:gd name="T53" fmla="*/ 1298 h 1445"/>
              <a:gd name="T54" fmla="*/ 2480 w 3616"/>
              <a:gd name="T55" fmla="*/ 1406 h 1445"/>
              <a:gd name="T56" fmla="*/ 2646 w 3616"/>
              <a:gd name="T57" fmla="*/ 1445 h 1445"/>
              <a:gd name="T58" fmla="*/ 2997 w 3616"/>
              <a:gd name="T59" fmla="*/ 1415 h 1445"/>
              <a:gd name="T60" fmla="*/ 3231 w 3616"/>
              <a:gd name="T61" fmla="*/ 1357 h 1445"/>
              <a:gd name="T62" fmla="*/ 3319 w 3616"/>
              <a:gd name="T63" fmla="*/ 1318 h 1445"/>
              <a:gd name="T64" fmla="*/ 3573 w 3616"/>
              <a:gd name="T65" fmla="*/ 1210 h 1445"/>
              <a:gd name="T66" fmla="*/ 3583 w 3616"/>
              <a:gd name="T67" fmla="*/ 1054 h 1445"/>
              <a:gd name="T68" fmla="*/ 3563 w 3616"/>
              <a:gd name="T69" fmla="*/ 976 h 1445"/>
              <a:gd name="T70" fmla="*/ 3602 w 3616"/>
              <a:gd name="T71" fmla="*/ 752 h 1445"/>
              <a:gd name="T72" fmla="*/ 3524 w 3616"/>
              <a:gd name="T73" fmla="*/ 371 h 1445"/>
              <a:gd name="T74" fmla="*/ 3437 w 3616"/>
              <a:gd name="T75" fmla="*/ 166 h 1445"/>
              <a:gd name="T76" fmla="*/ 3319 w 3616"/>
              <a:gd name="T77" fmla="*/ 117 h 1445"/>
              <a:gd name="T78" fmla="*/ 3261 w 3616"/>
              <a:gd name="T79" fmla="*/ 97 h 1445"/>
              <a:gd name="T80" fmla="*/ 2997 w 3616"/>
              <a:gd name="T81" fmla="*/ 146 h 1445"/>
              <a:gd name="T82" fmla="*/ 2714 w 3616"/>
              <a:gd name="T83" fmla="*/ 127 h 1445"/>
              <a:gd name="T84" fmla="*/ 2392 w 3616"/>
              <a:gd name="T85" fmla="*/ 78 h 1445"/>
              <a:gd name="T86" fmla="*/ 2011 w 3616"/>
              <a:gd name="T87" fmla="*/ 10 h 1445"/>
              <a:gd name="T88" fmla="*/ 1503 w 3616"/>
              <a:gd name="T89" fmla="*/ 29 h 1445"/>
              <a:gd name="T90" fmla="*/ 1259 w 3616"/>
              <a:gd name="T91" fmla="*/ 88 h 1445"/>
              <a:gd name="T92" fmla="*/ 967 w 3616"/>
              <a:gd name="T93" fmla="*/ 78 h 1445"/>
              <a:gd name="T94" fmla="*/ 869 w 3616"/>
              <a:gd name="T95" fmla="*/ 49 h 1445"/>
              <a:gd name="T96" fmla="*/ 693 w 3616"/>
              <a:gd name="T97" fmla="*/ 0 h 1445"/>
              <a:gd name="T98" fmla="*/ 625 w 3616"/>
              <a:gd name="T99" fmla="*/ 0 h 1445"/>
              <a:gd name="T100" fmla="*/ 400 w 3616"/>
              <a:gd name="T101" fmla="*/ 19 h 1445"/>
              <a:gd name="T102" fmla="*/ 391 w 3616"/>
              <a:gd name="T103" fmla="*/ 58 h 1445"/>
              <a:gd name="T104" fmla="*/ 358 w 3616"/>
              <a:gd name="T105" fmla="*/ 8 h 14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16"/>
              <a:gd name="T160" fmla="*/ 0 h 1445"/>
              <a:gd name="T161" fmla="*/ 3616 w 3616"/>
              <a:gd name="T162" fmla="*/ 1445 h 14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16" h="1445">
                <a:moveTo>
                  <a:pt x="449" y="10"/>
                </a:moveTo>
                <a:cubicBezTo>
                  <a:pt x="400" y="26"/>
                  <a:pt x="352" y="42"/>
                  <a:pt x="303" y="58"/>
                </a:cubicBezTo>
                <a:cubicBezTo>
                  <a:pt x="283" y="64"/>
                  <a:pt x="264" y="71"/>
                  <a:pt x="244" y="78"/>
                </a:cubicBezTo>
                <a:cubicBezTo>
                  <a:pt x="234" y="81"/>
                  <a:pt x="215" y="88"/>
                  <a:pt x="215" y="88"/>
                </a:cubicBezTo>
                <a:cubicBezTo>
                  <a:pt x="172" y="150"/>
                  <a:pt x="185" y="210"/>
                  <a:pt x="205" y="283"/>
                </a:cubicBezTo>
                <a:cubicBezTo>
                  <a:pt x="212" y="309"/>
                  <a:pt x="225" y="361"/>
                  <a:pt x="225" y="361"/>
                </a:cubicBezTo>
                <a:cubicBezTo>
                  <a:pt x="211" y="446"/>
                  <a:pt x="207" y="450"/>
                  <a:pt x="127" y="478"/>
                </a:cubicBezTo>
                <a:cubicBezTo>
                  <a:pt x="109" y="496"/>
                  <a:pt x="85" y="508"/>
                  <a:pt x="68" y="527"/>
                </a:cubicBezTo>
                <a:cubicBezTo>
                  <a:pt x="52" y="545"/>
                  <a:pt x="46" y="569"/>
                  <a:pt x="29" y="586"/>
                </a:cubicBezTo>
                <a:cubicBezTo>
                  <a:pt x="19" y="596"/>
                  <a:pt x="10" y="605"/>
                  <a:pt x="0" y="615"/>
                </a:cubicBezTo>
                <a:cubicBezTo>
                  <a:pt x="14" y="683"/>
                  <a:pt x="35" y="739"/>
                  <a:pt x="107" y="761"/>
                </a:cubicBezTo>
                <a:cubicBezTo>
                  <a:pt x="148" y="788"/>
                  <a:pt x="191" y="788"/>
                  <a:pt x="234" y="810"/>
                </a:cubicBezTo>
                <a:cubicBezTo>
                  <a:pt x="303" y="845"/>
                  <a:pt x="227" y="818"/>
                  <a:pt x="293" y="839"/>
                </a:cubicBezTo>
                <a:cubicBezTo>
                  <a:pt x="321" y="868"/>
                  <a:pt x="339" y="888"/>
                  <a:pt x="351" y="927"/>
                </a:cubicBezTo>
                <a:cubicBezTo>
                  <a:pt x="340" y="1021"/>
                  <a:pt x="334" y="1030"/>
                  <a:pt x="351" y="1142"/>
                </a:cubicBezTo>
                <a:cubicBezTo>
                  <a:pt x="355" y="1171"/>
                  <a:pt x="370" y="1215"/>
                  <a:pt x="400" y="1230"/>
                </a:cubicBezTo>
                <a:cubicBezTo>
                  <a:pt x="415" y="1237"/>
                  <a:pt x="433" y="1237"/>
                  <a:pt x="449" y="1240"/>
                </a:cubicBezTo>
                <a:cubicBezTo>
                  <a:pt x="544" y="1230"/>
                  <a:pt x="628" y="1214"/>
                  <a:pt x="713" y="1171"/>
                </a:cubicBezTo>
                <a:cubicBezTo>
                  <a:pt x="761" y="1098"/>
                  <a:pt x="825" y="1136"/>
                  <a:pt x="918" y="1142"/>
                </a:cubicBezTo>
                <a:cubicBezTo>
                  <a:pt x="955" y="1155"/>
                  <a:pt x="982" y="1161"/>
                  <a:pt x="1015" y="1181"/>
                </a:cubicBezTo>
                <a:cubicBezTo>
                  <a:pt x="1101" y="1232"/>
                  <a:pt x="1044" y="1209"/>
                  <a:pt x="1103" y="1230"/>
                </a:cubicBezTo>
                <a:cubicBezTo>
                  <a:pt x="1160" y="1313"/>
                  <a:pt x="1208" y="1366"/>
                  <a:pt x="1308" y="1386"/>
                </a:cubicBezTo>
                <a:cubicBezTo>
                  <a:pt x="1347" y="1383"/>
                  <a:pt x="1386" y="1381"/>
                  <a:pt x="1425" y="1376"/>
                </a:cubicBezTo>
                <a:cubicBezTo>
                  <a:pt x="1456" y="1372"/>
                  <a:pt x="1484" y="1357"/>
                  <a:pt x="1513" y="1347"/>
                </a:cubicBezTo>
                <a:cubicBezTo>
                  <a:pt x="1564" y="1330"/>
                  <a:pt x="1617" y="1321"/>
                  <a:pt x="1669" y="1308"/>
                </a:cubicBezTo>
                <a:cubicBezTo>
                  <a:pt x="1712" y="1297"/>
                  <a:pt x="1753" y="1280"/>
                  <a:pt x="1796" y="1269"/>
                </a:cubicBezTo>
                <a:cubicBezTo>
                  <a:pt x="1986" y="1275"/>
                  <a:pt x="2050" y="1256"/>
                  <a:pt x="2187" y="1298"/>
                </a:cubicBezTo>
                <a:cubicBezTo>
                  <a:pt x="2281" y="1363"/>
                  <a:pt x="2368" y="1392"/>
                  <a:pt x="2480" y="1406"/>
                </a:cubicBezTo>
                <a:cubicBezTo>
                  <a:pt x="2535" y="1423"/>
                  <a:pt x="2589" y="1433"/>
                  <a:pt x="2646" y="1445"/>
                </a:cubicBezTo>
                <a:cubicBezTo>
                  <a:pt x="2952" y="1423"/>
                  <a:pt x="2835" y="1439"/>
                  <a:pt x="2997" y="1415"/>
                </a:cubicBezTo>
                <a:cubicBezTo>
                  <a:pt x="3076" y="1390"/>
                  <a:pt x="3150" y="1375"/>
                  <a:pt x="3231" y="1357"/>
                </a:cubicBezTo>
                <a:cubicBezTo>
                  <a:pt x="3264" y="1350"/>
                  <a:pt x="3288" y="1329"/>
                  <a:pt x="3319" y="1318"/>
                </a:cubicBezTo>
                <a:cubicBezTo>
                  <a:pt x="3391" y="1248"/>
                  <a:pt x="3475" y="1224"/>
                  <a:pt x="3573" y="1210"/>
                </a:cubicBezTo>
                <a:cubicBezTo>
                  <a:pt x="3603" y="1124"/>
                  <a:pt x="3616" y="1184"/>
                  <a:pt x="3583" y="1054"/>
                </a:cubicBezTo>
                <a:cubicBezTo>
                  <a:pt x="3576" y="1028"/>
                  <a:pt x="3563" y="976"/>
                  <a:pt x="3563" y="976"/>
                </a:cubicBezTo>
                <a:cubicBezTo>
                  <a:pt x="3571" y="899"/>
                  <a:pt x="3588" y="828"/>
                  <a:pt x="3602" y="752"/>
                </a:cubicBezTo>
                <a:cubicBezTo>
                  <a:pt x="3592" y="635"/>
                  <a:pt x="3594" y="472"/>
                  <a:pt x="3524" y="371"/>
                </a:cubicBezTo>
                <a:cubicBezTo>
                  <a:pt x="3501" y="296"/>
                  <a:pt x="3501" y="220"/>
                  <a:pt x="3437" y="166"/>
                </a:cubicBezTo>
                <a:cubicBezTo>
                  <a:pt x="3404" y="139"/>
                  <a:pt x="3358" y="130"/>
                  <a:pt x="3319" y="117"/>
                </a:cubicBezTo>
                <a:cubicBezTo>
                  <a:pt x="3300" y="110"/>
                  <a:pt x="3261" y="97"/>
                  <a:pt x="3261" y="97"/>
                </a:cubicBezTo>
                <a:cubicBezTo>
                  <a:pt x="3177" y="125"/>
                  <a:pt x="3085" y="136"/>
                  <a:pt x="2997" y="146"/>
                </a:cubicBezTo>
                <a:cubicBezTo>
                  <a:pt x="2832" y="139"/>
                  <a:pt x="2834" y="145"/>
                  <a:pt x="2714" y="127"/>
                </a:cubicBezTo>
                <a:cubicBezTo>
                  <a:pt x="2603" y="111"/>
                  <a:pt x="2505" y="86"/>
                  <a:pt x="2392" y="78"/>
                </a:cubicBezTo>
                <a:cubicBezTo>
                  <a:pt x="2263" y="56"/>
                  <a:pt x="2142" y="22"/>
                  <a:pt x="2011" y="10"/>
                </a:cubicBezTo>
                <a:cubicBezTo>
                  <a:pt x="1842" y="14"/>
                  <a:pt x="1672" y="10"/>
                  <a:pt x="1503" y="29"/>
                </a:cubicBezTo>
                <a:cubicBezTo>
                  <a:pt x="1420" y="38"/>
                  <a:pt x="1341" y="71"/>
                  <a:pt x="1259" y="88"/>
                </a:cubicBezTo>
                <a:cubicBezTo>
                  <a:pt x="1162" y="85"/>
                  <a:pt x="1064" y="84"/>
                  <a:pt x="967" y="78"/>
                </a:cubicBezTo>
                <a:cubicBezTo>
                  <a:pt x="933" y="76"/>
                  <a:pt x="869" y="49"/>
                  <a:pt x="869" y="49"/>
                </a:cubicBezTo>
                <a:cubicBezTo>
                  <a:pt x="815" y="11"/>
                  <a:pt x="758" y="8"/>
                  <a:pt x="693" y="0"/>
                </a:cubicBezTo>
                <a:cubicBezTo>
                  <a:pt x="624" y="24"/>
                  <a:pt x="710" y="0"/>
                  <a:pt x="625" y="0"/>
                </a:cubicBezTo>
                <a:cubicBezTo>
                  <a:pt x="554" y="0"/>
                  <a:pt x="472" y="11"/>
                  <a:pt x="400" y="19"/>
                </a:cubicBezTo>
                <a:cubicBezTo>
                  <a:pt x="390" y="52"/>
                  <a:pt x="391" y="39"/>
                  <a:pt x="391" y="58"/>
                </a:cubicBezTo>
                <a:lnTo>
                  <a:pt x="358" y="8"/>
                </a:lnTo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“Privacy-Preserving” Data Release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6400" y="2057400"/>
            <a:ext cx="1752600" cy="2362200"/>
            <a:chOff x="384" y="912"/>
            <a:chExt cx="1104" cy="14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10694" name="Oval 6"/>
            <p:cNvSpPr>
              <a:spLocks noChangeArrowheads="1"/>
            </p:cNvSpPr>
            <p:nvPr/>
          </p:nvSpPr>
          <p:spPr bwMode="auto">
            <a:xfrm>
              <a:off x="384" y="2112"/>
              <a:ext cx="1104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60000"/>
                </a:lnSpc>
                <a:buFontTx/>
                <a:buNone/>
                <a:defRPr/>
              </a:pPr>
              <a:r>
                <a:rPr lang="en-US" b="1">
                  <a:solidFill>
                    <a:schemeClr val="tx1"/>
                  </a:solidFill>
                  <a:latin typeface="+mn-lt"/>
                </a:rPr>
                <a:t>x</a:t>
              </a:r>
              <a:r>
                <a:rPr lang="en-US" b="1" baseline="-25000">
                  <a:solidFill>
                    <a:schemeClr val="tx1"/>
                  </a:solidFill>
                  <a:latin typeface="+mn-lt"/>
                </a:rPr>
                <a:t>n</a:t>
              </a:r>
            </a:p>
          </p:txBody>
        </p:sp>
        <p:sp>
          <p:nvSpPr>
            <p:cNvPr id="1010695" name="Oval 7"/>
            <p:cNvSpPr>
              <a:spLocks noChangeArrowheads="1"/>
            </p:cNvSpPr>
            <p:nvPr/>
          </p:nvSpPr>
          <p:spPr bwMode="auto">
            <a:xfrm>
              <a:off x="384" y="1872"/>
              <a:ext cx="1104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60000"/>
                </a:lnSpc>
                <a:buFontTx/>
                <a:buNone/>
                <a:defRPr/>
              </a:pPr>
              <a:r>
                <a:rPr lang="en-US" b="1">
                  <a:solidFill>
                    <a:schemeClr val="tx1"/>
                  </a:solidFill>
                  <a:latin typeface="+mn-lt"/>
                </a:rPr>
                <a:t>x</a:t>
              </a:r>
              <a:r>
                <a:rPr lang="en-US" b="1" baseline="-25000">
                  <a:solidFill>
                    <a:schemeClr val="tx1"/>
                  </a:solidFill>
                  <a:latin typeface="+mn-lt"/>
                </a:rPr>
                <a:t>n-1</a:t>
              </a:r>
            </a:p>
          </p:txBody>
        </p:sp>
        <p:sp>
          <p:nvSpPr>
            <p:cNvPr id="1010696" name="Oval 8"/>
            <p:cNvSpPr>
              <a:spLocks noChangeArrowheads="1"/>
            </p:cNvSpPr>
            <p:nvPr/>
          </p:nvSpPr>
          <p:spPr bwMode="auto">
            <a:xfrm>
              <a:off x="384" y="1632"/>
              <a:ext cx="1104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  <a:buFontTx/>
                <a:buNone/>
                <a:defRPr/>
              </a:pPr>
              <a:r>
                <a:rPr lang="en-US" b="1">
                  <a:solidFill>
                    <a:schemeClr val="tx1"/>
                  </a:solidFill>
                  <a:sym typeface="MT Extra" pitchFamily="18" charset="2"/>
                </a:rPr>
                <a:t></a:t>
              </a:r>
            </a:p>
          </p:txBody>
        </p:sp>
        <p:sp>
          <p:nvSpPr>
            <p:cNvPr id="1010697" name="Oval 9"/>
            <p:cNvSpPr>
              <a:spLocks noChangeArrowheads="1"/>
            </p:cNvSpPr>
            <p:nvPr/>
          </p:nvSpPr>
          <p:spPr bwMode="auto">
            <a:xfrm>
              <a:off x="384" y="1392"/>
              <a:ext cx="1104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60000"/>
                </a:lnSpc>
                <a:buFontTx/>
                <a:buNone/>
                <a:defRPr/>
              </a:pPr>
              <a:r>
                <a:rPr lang="en-US" b="1">
                  <a:solidFill>
                    <a:schemeClr val="tx1"/>
                  </a:solidFill>
                  <a:latin typeface="+mn-lt"/>
                </a:rPr>
                <a:t>x</a:t>
              </a:r>
              <a:r>
                <a:rPr lang="en-US" b="1" baseline="-25000">
                  <a:solidFill>
                    <a:schemeClr val="tx1"/>
                  </a:solidFill>
                  <a:latin typeface="+mn-lt"/>
                </a:rPr>
                <a:t>3</a:t>
              </a:r>
            </a:p>
          </p:txBody>
        </p:sp>
        <p:sp>
          <p:nvSpPr>
            <p:cNvPr id="1010698" name="Oval 10"/>
            <p:cNvSpPr>
              <a:spLocks noChangeArrowheads="1"/>
            </p:cNvSpPr>
            <p:nvPr/>
          </p:nvSpPr>
          <p:spPr bwMode="auto">
            <a:xfrm>
              <a:off x="384" y="1152"/>
              <a:ext cx="1104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60000"/>
                </a:lnSpc>
                <a:buFontTx/>
                <a:buNone/>
                <a:defRPr/>
              </a:pPr>
              <a:r>
                <a:rPr lang="en-US" b="1">
                  <a:solidFill>
                    <a:schemeClr val="tx1"/>
                  </a:solidFill>
                  <a:latin typeface="+mn-lt"/>
                </a:rPr>
                <a:t>x</a:t>
              </a:r>
              <a:r>
                <a:rPr lang="en-US" b="1" baseline="-25000">
                  <a:solidFill>
                    <a:schemeClr val="tx1"/>
                  </a:solidFill>
                  <a:latin typeface="+mn-lt"/>
                </a:rPr>
                <a:t>2</a:t>
              </a:r>
            </a:p>
          </p:txBody>
        </p:sp>
        <p:sp>
          <p:nvSpPr>
            <p:cNvPr id="1010699" name="Oval 11"/>
            <p:cNvSpPr>
              <a:spLocks noChangeArrowheads="1"/>
            </p:cNvSpPr>
            <p:nvPr/>
          </p:nvSpPr>
          <p:spPr bwMode="auto">
            <a:xfrm>
              <a:off x="384" y="912"/>
              <a:ext cx="1104" cy="2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60000"/>
                </a:lnSpc>
                <a:buFontTx/>
                <a:buNone/>
                <a:defRPr/>
              </a:pPr>
              <a:r>
                <a:rPr lang="en-US" b="1">
                  <a:solidFill>
                    <a:schemeClr val="tx1"/>
                  </a:solidFill>
                  <a:latin typeface="+mn-lt"/>
                </a:rPr>
                <a:t>x</a:t>
              </a:r>
              <a:r>
                <a:rPr lang="en-US" b="1" baseline="-25000">
                  <a:solidFill>
                    <a:schemeClr val="tx1"/>
                  </a:solidFill>
                  <a:latin typeface="+mn-lt"/>
                </a:rPr>
                <a:t>1</a:t>
              </a:r>
            </a:p>
          </p:txBody>
        </p:sp>
      </p:grpSp>
      <p:sp>
        <p:nvSpPr>
          <p:cNvPr id="17415" name="AutoShape 12"/>
          <p:cNvSpPr>
            <a:spLocks noChangeArrowheads="1"/>
          </p:cNvSpPr>
          <p:nvPr/>
        </p:nvSpPr>
        <p:spPr bwMode="auto">
          <a:xfrm>
            <a:off x="4059015" y="2438400"/>
            <a:ext cx="1066800" cy="1219200"/>
          </a:xfrm>
          <a:prstGeom prst="flowChartProcess">
            <a:avLst/>
          </a:prstGeom>
          <a:solidFill>
            <a:srgbClr val="99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 wrap="none" anchor="ctr">
            <a:flatTx/>
          </a:bodyPr>
          <a:lstStyle/>
          <a:p>
            <a:pPr>
              <a:buFontTx/>
              <a:buNone/>
              <a:defRPr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22" name="Text Box 29"/>
          <p:cNvSpPr txBox="1">
            <a:spLocks noChangeArrowheads="1"/>
          </p:cNvSpPr>
          <p:nvPr/>
        </p:nvSpPr>
        <p:spPr bwMode="auto">
          <a:xfrm>
            <a:off x="2057400" y="4419600"/>
            <a:ext cx="881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Data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82672" y="3657600"/>
            <a:ext cx="2451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 err="1" smtClean="0"/>
              <a:t>anonymization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“de-identification”</a:t>
            </a:r>
          </a:p>
          <a:p>
            <a:r>
              <a:rPr lang="en-US" sz="2400" dirty="0" smtClean="0"/>
              <a:t>“sanitization”</a:t>
            </a:r>
          </a:p>
        </p:txBody>
      </p:sp>
      <p:pic>
        <p:nvPicPr>
          <p:cNvPr id="1026" name="Picture 2" descr="C:\Users\Dynamism\AppData\Local\Temp\Temporary Internet Files\Content.IE5\4UMG17RM\MC9000129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815" y="2517343"/>
            <a:ext cx="1503585" cy="1140257"/>
          </a:xfrm>
          <a:prstGeom prst="rect">
            <a:avLst/>
          </a:prstGeom>
          <a:noFill/>
        </p:spPr>
      </p:pic>
      <p:cxnSp>
        <p:nvCxnSpPr>
          <p:cNvPr id="38" name="AutoShape 30"/>
          <p:cNvCxnSpPr>
            <a:cxnSpLocks noChangeShapeType="1"/>
            <a:endCxn id="39" idx="1"/>
          </p:cNvCxnSpPr>
          <p:nvPr/>
        </p:nvCxnSpPr>
        <p:spPr bwMode="auto">
          <a:xfrm>
            <a:off x="5181600" y="3048000"/>
            <a:ext cx="762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5943600" y="2438400"/>
            <a:ext cx="1066800" cy="1219200"/>
          </a:xfrm>
          <a:prstGeom prst="flowChartProcess">
            <a:avLst/>
          </a:prstGeom>
          <a:solidFill>
            <a:srgbClr val="99FF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 wrap="none" anchor="ctr">
            <a:flatTx/>
          </a:bodyPr>
          <a:lstStyle/>
          <a:p>
            <a:pPr>
              <a:buFontTx/>
              <a:buNone/>
              <a:defRPr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638800" y="2209800"/>
            <a:ext cx="1752600" cy="30480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AutoShape 30"/>
          <p:cNvCxnSpPr>
            <a:cxnSpLocks noChangeShapeType="1"/>
          </p:cNvCxnSpPr>
          <p:nvPr/>
        </p:nvCxnSpPr>
        <p:spPr bwMode="auto">
          <a:xfrm>
            <a:off x="7086600" y="30480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0" name="AutoShape 30"/>
          <p:cNvCxnSpPr>
            <a:cxnSpLocks noChangeShapeType="1"/>
          </p:cNvCxnSpPr>
          <p:nvPr/>
        </p:nvCxnSpPr>
        <p:spPr bwMode="auto">
          <a:xfrm>
            <a:off x="3276600" y="3048000"/>
            <a:ext cx="762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</p:cxnSp>
      <p:pic>
        <p:nvPicPr>
          <p:cNvPr id="1032" name="Picture 8" descr="http://upload.wikimedia.org/wikipedia/commons/thumb/6/6b/Census_Bureau_seal.svg/220px-Census_Bureau_sea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499" y="1905000"/>
            <a:ext cx="1028701" cy="1028701"/>
          </a:xfrm>
          <a:prstGeom prst="rect">
            <a:avLst/>
          </a:prstGeom>
          <a:noFill/>
        </p:spPr>
      </p:pic>
      <p:pic>
        <p:nvPicPr>
          <p:cNvPr id="1034" name="Picture 10" descr="https://encrypted-tbn3.gstatic.com/images?q=tbn:ANd9GcRW2hkJzm8f6Z4ffbyHT5SWR4s9BR7XJU2n_RFaOZM3d5SMnrT3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056513"/>
            <a:ext cx="995299" cy="982087"/>
          </a:xfrm>
          <a:prstGeom prst="rect">
            <a:avLst/>
          </a:prstGeom>
          <a:noFill/>
        </p:spPr>
      </p:pic>
      <p:pic>
        <p:nvPicPr>
          <p:cNvPr id="1036" name="Picture 12" descr="https://encrypted-tbn1.gstatic.com/images?q=tbn:ANd9GcSawsWKBtwyMeWxvuM8fa6G9dtcE2GAQ1W9p4o2ie4VqKrfLDkL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4114800"/>
            <a:ext cx="1069686" cy="1133475"/>
          </a:xfrm>
          <a:prstGeom prst="rect">
            <a:avLst/>
          </a:prstGeom>
          <a:noFill/>
        </p:spPr>
      </p:pic>
      <p:cxnSp>
        <p:nvCxnSpPr>
          <p:cNvPr id="54" name="AutoShape 30"/>
          <p:cNvCxnSpPr>
            <a:cxnSpLocks noChangeShapeType="1"/>
          </p:cNvCxnSpPr>
          <p:nvPr/>
        </p:nvCxnSpPr>
        <p:spPr bwMode="auto">
          <a:xfrm>
            <a:off x="1143000" y="24384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6" name="AutoShape 30"/>
          <p:cNvCxnSpPr>
            <a:cxnSpLocks noChangeShapeType="1"/>
          </p:cNvCxnSpPr>
          <p:nvPr/>
        </p:nvCxnSpPr>
        <p:spPr bwMode="auto">
          <a:xfrm>
            <a:off x="1143000" y="34290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57" name="AutoShape 30"/>
          <p:cNvCxnSpPr>
            <a:cxnSpLocks noChangeShapeType="1"/>
          </p:cNvCxnSpPr>
          <p:nvPr/>
        </p:nvCxnSpPr>
        <p:spPr bwMode="auto">
          <a:xfrm flipV="1">
            <a:off x="1066800" y="4267200"/>
            <a:ext cx="533400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</p:cxnSp>
      <p:grpSp>
        <p:nvGrpSpPr>
          <p:cNvPr id="3" name="Group 38"/>
          <p:cNvGrpSpPr/>
          <p:nvPr/>
        </p:nvGrpSpPr>
        <p:grpSpPr>
          <a:xfrm flipH="1">
            <a:off x="7594600" y="2286000"/>
            <a:ext cx="1473200" cy="1325563"/>
            <a:chOff x="6527800" y="2667000"/>
            <a:chExt cx="1930400" cy="1858963"/>
          </a:xfrm>
        </p:grpSpPr>
        <p:sp>
          <p:nvSpPr>
            <p:cNvPr id="60" name="AutoShape 2"/>
            <p:cNvSpPr>
              <a:spLocks noChangeAspect="1" noChangeArrowheads="1" noTextEdit="1"/>
            </p:cNvSpPr>
            <p:nvPr/>
          </p:nvSpPr>
          <p:spPr bwMode="auto">
            <a:xfrm>
              <a:off x="6527800" y="2667000"/>
              <a:ext cx="1930400" cy="185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6721475" y="3692525"/>
              <a:ext cx="638175" cy="712788"/>
            </a:xfrm>
            <a:custGeom>
              <a:avLst/>
              <a:gdLst/>
              <a:ahLst/>
              <a:cxnLst>
                <a:cxn ang="0">
                  <a:pos x="248" y="259"/>
                </a:cxn>
                <a:cxn ang="0">
                  <a:pos x="322" y="0"/>
                </a:cxn>
                <a:cxn ang="0">
                  <a:pos x="510" y="277"/>
                </a:cxn>
                <a:cxn ang="0">
                  <a:pos x="805" y="252"/>
                </a:cxn>
                <a:cxn ang="0">
                  <a:pos x="643" y="483"/>
                </a:cxn>
                <a:cxn ang="0">
                  <a:pos x="725" y="702"/>
                </a:cxn>
                <a:cxn ang="0">
                  <a:pos x="463" y="606"/>
                </a:cxn>
                <a:cxn ang="0">
                  <a:pos x="365" y="896"/>
                </a:cxn>
                <a:cxn ang="0">
                  <a:pos x="245" y="572"/>
                </a:cxn>
                <a:cxn ang="0">
                  <a:pos x="0" y="436"/>
                </a:cxn>
                <a:cxn ang="0">
                  <a:pos x="248" y="259"/>
                </a:cxn>
                <a:cxn ang="0">
                  <a:pos x="248" y="259"/>
                </a:cxn>
              </a:cxnLst>
              <a:rect l="0" t="0" r="r" b="b"/>
              <a:pathLst>
                <a:path w="805" h="896">
                  <a:moveTo>
                    <a:pt x="248" y="259"/>
                  </a:moveTo>
                  <a:lnTo>
                    <a:pt x="322" y="0"/>
                  </a:lnTo>
                  <a:lnTo>
                    <a:pt x="510" y="277"/>
                  </a:lnTo>
                  <a:lnTo>
                    <a:pt x="805" y="252"/>
                  </a:lnTo>
                  <a:lnTo>
                    <a:pt x="643" y="483"/>
                  </a:lnTo>
                  <a:lnTo>
                    <a:pt x="725" y="702"/>
                  </a:lnTo>
                  <a:lnTo>
                    <a:pt x="463" y="606"/>
                  </a:lnTo>
                  <a:lnTo>
                    <a:pt x="365" y="896"/>
                  </a:lnTo>
                  <a:lnTo>
                    <a:pt x="245" y="572"/>
                  </a:lnTo>
                  <a:lnTo>
                    <a:pt x="0" y="436"/>
                  </a:lnTo>
                  <a:lnTo>
                    <a:pt x="248" y="259"/>
                  </a:lnTo>
                  <a:lnTo>
                    <a:pt x="248" y="25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6848475" y="3824288"/>
              <a:ext cx="366713" cy="392113"/>
            </a:xfrm>
            <a:custGeom>
              <a:avLst/>
              <a:gdLst/>
              <a:ahLst/>
              <a:cxnLst>
                <a:cxn ang="0">
                  <a:pos x="0" y="258"/>
                </a:cxn>
                <a:cxn ang="0">
                  <a:pos x="157" y="153"/>
                </a:cxn>
                <a:cxn ang="0">
                  <a:pos x="192" y="0"/>
                </a:cxn>
                <a:cxn ang="0">
                  <a:pos x="287" y="173"/>
                </a:cxn>
                <a:cxn ang="0">
                  <a:pos x="463" y="178"/>
                </a:cxn>
                <a:cxn ang="0">
                  <a:pos x="370" y="281"/>
                </a:cxn>
                <a:cxn ang="0">
                  <a:pos x="456" y="409"/>
                </a:cxn>
                <a:cxn ang="0">
                  <a:pos x="275" y="355"/>
                </a:cxn>
                <a:cxn ang="0">
                  <a:pos x="221" y="493"/>
                </a:cxn>
                <a:cxn ang="0">
                  <a:pos x="148" y="322"/>
                </a:cxn>
                <a:cxn ang="0">
                  <a:pos x="0" y="258"/>
                </a:cxn>
                <a:cxn ang="0">
                  <a:pos x="0" y="258"/>
                </a:cxn>
              </a:cxnLst>
              <a:rect l="0" t="0" r="r" b="b"/>
              <a:pathLst>
                <a:path w="463" h="493">
                  <a:moveTo>
                    <a:pt x="0" y="258"/>
                  </a:moveTo>
                  <a:lnTo>
                    <a:pt x="157" y="153"/>
                  </a:lnTo>
                  <a:lnTo>
                    <a:pt x="192" y="0"/>
                  </a:lnTo>
                  <a:lnTo>
                    <a:pt x="287" y="173"/>
                  </a:lnTo>
                  <a:lnTo>
                    <a:pt x="463" y="178"/>
                  </a:lnTo>
                  <a:lnTo>
                    <a:pt x="370" y="281"/>
                  </a:lnTo>
                  <a:lnTo>
                    <a:pt x="456" y="409"/>
                  </a:lnTo>
                  <a:lnTo>
                    <a:pt x="275" y="355"/>
                  </a:lnTo>
                  <a:lnTo>
                    <a:pt x="221" y="493"/>
                  </a:lnTo>
                  <a:lnTo>
                    <a:pt x="148" y="322"/>
                  </a:lnTo>
                  <a:lnTo>
                    <a:pt x="0" y="25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B3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6640513" y="2976563"/>
              <a:ext cx="681038" cy="620713"/>
            </a:xfrm>
            <a:custGeom>
              <a:avLst/>
              <a:gdLst/>
              <a:ahLst/>
              <a:cxnLst>
                <a:cxn ang="0">
                  <a:pos x="232" y="757"/>
                </a:cxn>
                <a:cxn ang="0">
                  <a:pos x="506" y="582"/>
                </a:cxn>
                <a:cxn ang="0">
                  <a:pos x="635" y="780"/>
                </a:cxn>
                <a:cxn ang="0">
                  <a:pos x="706" y="506"/>
                </a:cxn>
                <a:cxn ang="0">
                  <a:pos x="859" y="359"/>
                </a:cxn>
                <a:cxn ang="0">
                  <a:pos x="597" y="275"/>
                </a:cxn>
                <a:cxn ang="0">
                  <a:pos x="427" y="0"/>
                </a:cxn>
                <a:cxn ang="0">
                  <a:pos x="289" y="278"/>
                </a:cxn>
                <a:cxn ang="0">
                  <a:pos x="0" y="302"/>
                </a:cxn>
                <a:cxn ang="0">
                  <a:pos x="187" y="492"/>
                </a:cxn>
                <a:cxn ang="0">
                  <a:pos x="232" y="757"/>
                </a:cxn>
                <a:cxn ang="0">
                  <a:pos x="232" y="757"/>
                </a:cxn>
              </a:cxnLst>
              <a:rect l="0" t="0" r="r" b="b"/>
              <a:pathLst>
                <a:path w="859" h="780">
                  <a:moveTo>
                    <a:pt x="232" y="757"/>
                  </a:moveTo>
                  <a:lnTo>
                    <a:pt x="506" y="582"/>
                  </a:lnTo>
                  <a:lnTo>
                    <a:pt x="635" y="780"/>
                  </a:lnTo>
                  <a:lnTo>
                    <a:pt x="706" y="506"/>
                  </a:lnTo>
                  <a:lnTo>
                    <a:pt x="859" y="359"/>
                  </a:lnTo>
                  <a:lnTo>
                    <a:pt x="597" y="275"/>
                  </a:lnTo>
                  <a:lnTo>
                    <a:pt x="427" y="0"/>
                  </a:lnTo>
                  <a:lnTo>
                    <a:pt x="289" y="278"/>
                  </a:lnTo>
                  <a:lnTo>
                    <a:pt x="0" y="302"/>
                  </a:lnTo>
                  <a:lnTo>
                    <a:pt x="187" y="492"/>
                  </a:lnTo>
                  <a:lnTo>
                    <a:pt x="232" y="757"/>
                  </a:lnTo>
                  <a:lnTo>
                    <a:pt x="232" y="75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7735888" y="3392488"/>
              <a:ext cx="484188" cy="473075"/>
            </a:xfrm>
            <a:custGeom>
              <a:avLst/>
              <a:gdLst/>
              <a:ahLst/>
              <a:cxnLst>
                <a:cxn ang="0">
                  <a:pos x="155" y="596"/>
                </a:cxn>
                <a:cxn ang="0">
                  <a:pos x="146" y="399"/>
                </a:cxn>
                <a:cxn ang="0">
                  <a:pos x="0" y="260"/>
                </a:cxn>
                <a:cxn ang="0">
                  <a:pos x="199" y="181"/>
                </a:cxn>
                <a:cxn ang="0">
                  <a:pos x="290" y="0"/>
                </a:cxn>
                <a:cxn ang="0">
                  <a:pos x="424" y="186"/>
                </a:cxn>
                <a:cxn ang="0">
                  <a:pos x="602" y="176"/>
                </a:cxn>
                <a:cxn ang="0">
                  <a:pos x="548" y="356"/>
                </a:cxn>
                <a:cxn ang="0">
                  <a:pos x="609" y="588"/>
                </a:cxn>
                <a:cxn ang="0">
                  <a:pos x="316" y="489"/>
                </a:cxn>
                <a:cxn ang="0">
                  <a:pos x="155" y="596"/>
                </a:cxn>
                <a:cxn ang="0">
                  <a:pos x="155" y="596"/>
                </a:cxn>
              </a:cxnLst>
              <a:rect l="0" t="0" r="r" b="b"/>
              <a:pathLst>
                <a:path w="609" h="596">
                  <a:moveTo>
                    <a:pt x="155" y="596"/>
                  </a:moveTo>
                  <a:lnTo>
                    <a:pt x="146" y="399"/>
                  </a:lnTo>
                  <a:lnTo>
                    <a:pt x="0" y="260"/>
                  </a:lnTo>
                  <a:lnTo>
                    <a:pt x="199" y="181"/>
                  </a:lnTo>
                  <a:lnTo>
                    <a:pt x="290" y="0"/>
                  </a:lnTo>
                  <a:lnTo>
                    <a:pt x="424" y="186"/>
                  </a:lnTo>
                  <a:lnTo>
                    <a:pt x="602" y="176"/>
                  </a:lnTo>
                  <a:lnTo>
                    <a:pt x="548" y="356"/>
                  </a:lnTo>
                  <a:lnTo>
                    <a:pt x="609" y="588"/>
                  </a:lnTo>
                  <a:lnTo>
                    <a:pt x="316" y="489"/>
                  </a:lnTo>
                  <a:lnTo>
                    <a:pt x="155" y="596"/>
                  </a:lnTo>
                  <a:lnTo>
                    <a:pt x="155" y="59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7261225" y="2905125"/>
              <a:ext cx="666750" cy="557213"/>
            </a:xfrm>
            <a:custGeom>
              <a:avLst/>
              <a:gdLst/>
              <a:ahLst/>
              <a:cxnLst>
                <a:cxn ang="0">
                  <a:pos x="243" y="237"/>
                </a:cxn>
                <a:cxn ang="0">
                  <a:pos x="208" y="44"/>
                </a:cxn>
                <a:cxn ang="0">
                  <a:pos x="441" y="137"/>
                </a:cxn>
                <a:cxn ang="0">
                  <a:pos x="655" y="0"/>
                </a:cxn>
                <a:cxn ang="0">
                  <a:pos x="635" y="218"/>
                </a:cxn>
                <a:cxn ang="0">
                  <a:pos x="840" y="354"/>
                </a:cxn>
                <a:cxn ang="0">
                  <a:pos x="606" y="458"/>
                </a:cxn>
                <a:cxn ang="0">
                  <a:pos x="602" y="703"/>
                </a:cxn>
                <a:cxn ang="0">
                  <a:pos x="407" y="543"/>
                </a:cxn>
                <a:cxn ang="0">
                  <a:pos x="209" y="616"/>
                </a:cxn>
                <a:cxn ang="0">
                  <a:pos x="212" y="421"/>
                </a:cxn>
                <a:cxn ang="0">
                  <a:pos x="0" y="296"/>
                </a:cxn>
                <a:cxn ang="0">
                  <a:pos x="243" y="237"/>
                </a:cxn>
                <a:cxn ang="0">
                  <a:pos x="243" y="237"/>
                </a:cxn>
              </a:cxnLst>
              <a:rect l="0" t="0" r="r" b="b"/>
              <a:pathLst>
                <a:path w="840" h="703">
                  <a:moveTo>
                    <a:pt x="243" y="237"/>
                  </a:moveTo>
                  <a:lnTo>
                    <a:pt x="208" y="44"/>
                  </a:lnTo>
                  <a:lnTo>
                    <a:pt x="441" y="137"/>
                  </a:lnTo>
                  <a:lnTo>
                    <a:pt x="655" y="0"/>
                  </a:lnTo>
                  <a:lnTo>
                    <a:pt x="635" y="218"/>
                  </a:lnTo>
                  <a:lnTo>
                    <a:pt x="840" y="354"/>
                  </a:lnTo>
                  <a:lnTo>
                    <a:pt x="606" y="458"/>
                  </a:lnTo>
                  <a:lnTo>
                    <a:pt x="602" y="703"/>
                  </a:lnTo>
                  <a:lnTo>
                    <a:pt x="407" y="543"/>
                  </a:lnTo>
                  <a:lnTo>
                    <a:pt x="209" y="616"/>
                  </a:lnTo>
                  <a:lnTo>
                    <a:pt x="212" y="421"/>
                  </a:lnTo>
                  <a:lnTo>
                    <a:pt x="0" y="296"/>
                  </a:lnTo>
                  <a:lnTo>
                    <a:pt x="243" y="237"/>
                  </a:lnTo>
                  <a:lnTo>
                    <a:pt x="243" y="23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6769100" y="3108325"/>
              <a:ext cx="454025" cy="366713"/>
            </a:xfrm>
            <a:custGeom>
              <a:avLst/>
              <a:gdLst/>
              <a:ahLst/>
              <a:cxnLst>
                <a:cxn ang="0">
                  <a:pos x="133" y="461"/>
                </a:cxn>
                <a:cxn ang="0">
                  <a:pos x="117" y="312"/>
                </a:cxn>
                <a:cxn ang="0">
                  <a:pos x="0" y="199"/>
                </a:cxn>
                <a:cxn ang="0">
                  <a:pos x="195" y="193"/>
                </a:cxn>
                <a:cxn ang="0">
                  <a:pos x="271" y="0"/>
                </a:cxn>
                <a:cxn ang="0">
                  <a:pos x="369" y="166"/>
                </a:cxn>
                <a:cxn ang="0">
                  <a:pos x="572" y="229"/>
                </a:cxn>
                <a:cxn ang="0">
                  <a:pos x="445" y="323"/>
                </a:cxn>
                <a:cxn ang="0">
                  <a:pos x="441" y="460"/>
                </a:cxn>
                <a:cxn ang="0">
                  <a:pos x="325" y="320"/>
                </a:cxn>
                <a:cxn ang="0">
                  <a:pos x="133" y="461"/>
                </a:cxn>
                <a:cxn ang="0">
                  <a:pos x="133" y="461"/>
                </a:cxn>
              </a:cxnLst>
              <a:rect l="0" t="0" r="r" b="b"/>
              <a:pathLst>
                <a:path w="572" h="461">
                  <a:moveTo>
                    <a:pt x="133" y="461"/>
                  </a:moveTo>
                  <a:lnTo>
                    <a:pt x="117" y="312"/>
                  </a:lnTo>
                  <a:lnTo>
                    <a:pt x="0" y="199"/>
                  </a:lnTo>
                  <a:lnTo>
                    <a:pt x="195" y="193"/>
                  </a:lnTo>
                  <a:lnTo>
                    <a:pt x="271" y="0"/>
                  </a:lnTo>
                  <a:lnTo>
                    <a:pt x="369" y="166"/>
                  </a:lnTo>
                  <a:lnTo>
                    <a:pt x="572" y="229"/>
                  </a:lnTo>
                  <a:lnTo>
                    <a:pt x="445" y="323"/>
                  </a:lnTo>
                  <a:lnTo>
                    <a:pt x="441" y="460"/>
                  </a:lnTo>
                  <a:lnTo>
                    <a:pt x="325" y="320"/>
                  </a:lnTo>
                  <a:lnTo>
                    <a:pt x="133" y="461"/>
                  </a:lnTo>
                  <a:lnTo>
                    <a:pt x="133" y="46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7431088" y="3036888"/>
              <a:ext cx="368300" cy="309563"/>
            </a:xfrm>
            <a:custGeom>
              <a:avLst/>
              <a:gdLst/>
              <a:ahLst/>
              <a:cxnLst>
                <a:cxn ang="0">
                  <a:pos x="135" y="138"/>
                </a:cxn>
                <a:cxn ang="0">
                  <a:pos x="114" y="14"/>
                </a:cxn>
                <a:cxn ang="0">
                  <a:pos x="239" y="64"/>
                </a:cxn>
                <a:cxn ang="0">
                  <a:pos x="336" y="0"/>
                </a:cxn>
                <a:cxn ang="0">
                  <a:pos x="339" y="108"/>
                </a:cxn>
                <a:cxn ang="0">
                  <a:pos x="464" y="174"/>
                </a:cxn>
                <a:cxn ang="0">
                  <a:pos x="307" y="226"/>
                </a:cxn>
                <a:cxn ang="0">
                  <a:pos x="317" y="390"/>
                </a:cxn>
                <a:cxn ang="0">
                  <a:pos x="207" y="302"/>
                </a:cxn>
                <a:cxn ang="0">
                  <a:pos x="95" y="337"/>
                </a:cxn>
                <a:cxn ang="0">
                  <a:pos x="99" y="238"/>
                </a:cxn>
                <a:cxn ang="0">
                  <a:pos x="0" y="170"/>
                </a:cxn>
                <a:cxn ang="0">
                  <a:pos x="135" y="138"/>
                </a:cxn>
                <a:cxn ang="0">
                  <a:pos x="135" y="138"/>
                </a:cxn>
              </a:cxnLst>
              <a:rect l="0" t="0" r="r" b="b"/>
              <a:pathLst>
                <a:path w="464" h="390">
                  <a:moveTo>
                    <a:pt x="135" y="138"/>
                  </a:moveTo>
                  <a:lnTo>
                    <a:pt x="114" y="14"/>
                  </a:lnTo>
                  <a:lnTo>
                    <a:pt x="239" y="64"/>
                  </a:lnTo>
                  <a:lnTo>
                    <a:pt x="336" y="0"/>
                  </a:lnTo>
                  <a:lnTo>
                    <a:pt x="339" y="108"/>
                  </a:lnTo>
                  <a:lnTo>
                    <a:pt x="464" y="174"/>
                  </a:lnTo>
                  <a:lnTo>
                    <a:pt x="307" y="226"/>
                  </a:lnTo>
                  <a:lnTo>
                    <a:pt x="317" y="390"/>
                  </a:lnTo>
                  <a:lnTo>
                    <a:pt x="207" y="302"/>
                  </a:lnTo>
                  <a:lnTo>
                    <a:pt x="95" y="337"/>
                  </a:lnTo>
                  <a:lnTo>
                    <a:pt x="99" y="238"/>
                  </a:lnTo>
                  <a:lnTo>
                    <a:pt x="0" y="170"/>
                  </a:lnTo>
                  <a:lnTo>
                    <a:pt x="135" y="138"/>
                  </a:lnTo>
                  <a:lnTo>
                    <a:pt x="135" y="13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7839075" y="3498850"/>
              <a:ext cx="303213" cy="274638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126" y="115"/>
                </a:cxn>
                <a:cxn ang="0">
                  <a:pos x="169" y="0"/>
                </a:cxn>
                <a:cxn ang="0">
                  <a:pos x="246" y="131"/>
                </a:cxn>
                <a:cxn ang="0">
                  <a:pos x="349" y="122"/>
                </a:cxn>
                <a:cxn ang="0">
                  <a:pos x="326" y="206"/>
                </a:cxn>
                <a:cxn ang="0">
                  <a:pos x="381" y="346"/>
                </a:cxn>
                <a:cxn ang="0">
                  <a:pos x="194" y="266"/>
                </a:cxn>
                <a:cxn ang="0">
                  <a:pos x="90" y="328"/>
                </a:cxn>
                <a:cxn ang="0">
                  <a:pos x="95" y="223"/>
                </a:cxn>
                <a:cxn ang="0">
                  <a:pos x="0" y="151"/>
                </a:cxn>
                <a:cxn ang="0">
                  <a:pos x="0" y="151"/>
                </a:cxn>
              </a:cxnLst>
              <a:rect l="0" t="0" r="r" b="b"/>
              <a:pathLst>
                <a:path w="381" h="346">
                  <a:moveTo>
                    <a:pt x="0" y="151"/>
                  </a:moveTo>
                  <a:lnTo>
                    <a:pt x="126" y="115"/>
                  </a:lnTo>
                  <a:lnTo>
                    <a:pt x="169" y="0"/>
                  </a:lnTo>
                  <a:lnTo>
                    <a:pt x="246" y="131"/>
                  </a:lnTo>
                  <a:lnTo>
                    <a:pt x="349" y="122"/>
                  </a:lnTo>
                  <a:lnTo>
                    <a:pt x="326" y="206"/>
                  </a:lnTo>
                  <a:lnTo>
                    <a:pt x="381" y="346"/>
                  </a:lnTo>
                  <a:lnTo>
                    <a:pt x="194" y="266"/>
                  </a:lnTo>
                  <a:lnTo>
                    <a:pt x="90" y="328"/>
                  </a:lnTo>
                  <a:lnTo>
                    <a:pt x="95" y="223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>
              <a:off x="7942263" y="3751263"/>
              <a:ext cx="119063" cy="520700"/>
            </a:xfrm>
            <a:custGeom>
              <a:avLst/>
              <a:gdLst/>
              <a:ahLst/>
              <a:cxnLst>
                <a:cxn ang="0">
                  <a:pos x="32" y="34"/>
                </a:cxn>
                <a:cxn ang="0">
                  <a:pos x="36" y="47"/>
                </a:cxn>
                <a:cxn ang="0">
                  <a:pos x="40" y="62"/>
                </a:cxn>
                <a:cxn ang="0">
                  <a:pos x="44" y="81"/>
                </a:cxn>
                <a:cxn ang="0">
                  <a:pos x="47" y="101"/>
                </a:cxn>
                <a:cxn ang="0">
                  <a:pos x="51" y="125"/>
                </a:cxn>
                <a:cxn ang="0">
                  <a:pos x="55" y="151"/>
                </a:cxn>
                <a:cxn ang="0">
                  <a:pos x="58" y="181"/>
                </a:cxn>
                <a:cxn ang="0">
                  <a:pos x="61" y="212"/>
                </a:cxn>
                <a:cxn ang="0">
                  <a:pos x="64" y="245"/>
                </a:cxn>
                <a:cxn ang="0">
                  <a:pos x="64" y="280"/>
                </a:cxn>
                <a:cxn ang="0">
                  <a:pos x="65" y="318"/>
                </a:cxn>
                <a:cxn ang="0">
                  <a:pos x="63" y="355"/>
                </a:cxn>
                <a:cxn ang="0">
                  <a:pos x="60" y="396"/>
                </a:cxn>
                <a:cxn ang="0">
                  <a:pos x="56" y="436"/>
                </a:cxn>
                <a:cxn ang="0">
                  <a:pos x="50" y="477"/>
                </a:cxn>
                <a:cxn ang="0">
                  <a:pos x="41" y="519"/>
                </a:cxn>
                <a:cxn ang="0">
                  <a:pos x="29" y="562"/>
                </a:cxn>
                <a:cxn ang="0">
                  <a:pos x="16" y="605"/>
                </a:cxn>
                <a:cxn ang="0">
                  <a:pos x="0" y="648"/>
                </a:cxn>
                <a:cxn ang="0">
                  <a:pos x="93" y="650"/>
                </a:cxn>
                <a:cxn ang="0">
                  <a:pos x="98" y="633"/>
                </a:cxn>
                <a:cxn ang="0">
                  <a:pos x="103" y="618"/>
                </a:cxn>
                <a:cxn ang="0">
                  <a:pos x="108" y="599"/>
                </a:cxn>
                <a:cxn ang="0">
                  <a:pos x="114" y="576"/>
                </a:cxn>
                <a:cxn ang="0">
                  <a:pos x="119" y="550"/>
                </a:cxn>
                <a:cxn ang="0">
                  <a:pos x="125" y="522"/>
                </a:cxn>
                <a:cxn ang="0">
                  <a:pos x="130" y="490"/>
                </a:cxn>
                <a:cxn ang="0">
                  <a:pos x="137" y="458"/>
                </a:cxn>
                <a:cxn ang="0">
                  <a:pos x="142" y="422"/>
                </a:cxn>
                <a:cxn ang="0">
                  <a:pos x="146" y="385"/>
                </a:cxn>
                <a:cxn ang="0">
                  <a:pos x="148" y="346"/>
                </a:cxn>
                <a:cxn ang="0">
                  <a:pos x="150" y="306"/>
                </a:cxn>
                <a:cxn ang="0">
                  <a:pos x="150" y="265"/>
                </a:cxn>
                <a:cxn ang="0">
                  <a:pos x="149" y="225"/>
                </a:cxn>
                <a:cxn ang="0">
                  <a:pos x="145" y="182"/>
                </a:cxn>
                <a:cxn ang="0">
                  <a:pos x="139" y="141"/>
                </a:cxn>
                <a:cxn ang="0">
                  <a:pos x="131" y="100"/>
                </a:cxn>
                <a:cxn ang="0">
                  <a:pos x="120" y="60"/>
                </a:cxn>
                <a:cxn ang="0">
                  <a:pos x="107" y="20"/>
                </a:cxn>
                <a:cxn ang="0">
                  <a:pos x="95" y="1"/>
                </a:cxn>
                <a:cxn ang="0">
                  <a:pos x="79" y="0"/>
                </a:cxn>
                <a:cxn ang="0">
                  <a:pos x="62" y="7"/>
                </a:cxn>
                <a:cxn ang="0">
                  <a:pos x="44" y="16"/>
                </a:cxn>
                <a:cxn ang="0">
                  <a:pos x="32" y="25"/>
                </a:cxn>
                <a:cxn ang="0">
                  <a:pos x="31" y="27"/>
                </a:cxn>
              </a:cxnLst>
              <a:rect l="0" t="0" r="r" b="b"/>
              <a:pathLst>
                <a:path w="151" h="655">
                  <a:moveTo>
                    <a:pt x="31" y="27"/>
                  </a:moveTo>
                  <a:lnTo>
                    <a:pt x="31" y="30"/>
                  </a:lnTo>
                  <a:lnTo>
                    <a:pt x="32" y="34"/>
                  </a:lnTo>
                  <a:lnTo>
                    <a:pt x="34" y="40"/>
                  </a:lnTo>
                  <a:lnTo>
                    <a:pt x="34" y="43"/>
                  </a:lnTo>
                  <a:lnTo>
                    <a:pt x="36" y="47"/>
                  </a:lnTo>
                  <a:lnTo>
                    <a:pt x="37" y="52"/>
                  </a:lnTo>
                  <a:lnTo>
                    <a:pt x="39" y="57"/>
                  </a:lnTo>
                  <a:lnTo>
                    <a:pt x="40" y="62"/>
                  </a:lnTo>
                  <a:lnTo>
                    <a:pt x="41" y="68"/>
                  </a:lnTo>
                  <a:lnTo>
                    <a:pt x="42" y="74"/>
                  </a:lnTo>
                  <a:lnTo>
                    <a:pt x="44" y="81"/>
                  </a:lnTo>
                  <a:lnTo>
                    <a:pt x="45" y="86"/>
                  </a:lnTo>
                  <a:lnTo>
                    <a:pt x="47" y="94"/>
                  </a:lnTo>
                  <a:lnTo>
                    <a:pt x="47" y="101"/>
                  </a:lnTo>
                  <a:lnTo>
                    <a:pt x="49" y="109"/>
                  </a:lnTo>
                  <a:lnTo>
                    <a:pt x="50" y="116"/>
                  </a:lnTo>
                  <a:lnTo>
                    <a:pt x="51" y="125"/>
                  </a:lnTo>
                  <a:lnTo>
                    <a:pt x="53" y="133"/>
                  </a:lnTo>
                  <a:lnTo>
                    <a:pt x="54" y="142"/>
                  </a:lnTo>
                  <a:lnTo>
                    <a:pt x="55" y="151"/>
                  </a:lnTo>
                  <a:lnTo>
                    <a:pt x="56" y="161"/>
                  </a:lnTo>
                  <a:lnTo>
                    <a:pt x="57" y="170"/>
                  </a:lnTo>
                  <a:lnTo>
                    <a:pt x="58" y="181"/>
                  </a:lnTo>
                  <a:lnTo>
                    <a:pt x="59" y="191"/>
                  </a:lnTo>
                  <a:lnTo>
                    <a:pt x="60" y="202"/>
                  </a:lnTo>
                  <a:lnTo>
                    <a:pt x="61" y="212"/>
                  </a:lnTo>
                  <a:lnTo>
                    <a:pt x="63" y="224"/>
                  </a:lnTo>
                  <a:lnTo>
                    <a:pt x="63" y="234"/>
                  </a:lnTo>
                  <a:lnTo>
                    <a:pt x="64" y="245"/>
                  </a:lnTo>
                  <a:lnTo>
                    <a:pt x="64" y="256"/>
                  </a:lnTo>
                  <a:lnTo>
                    <a:pt x="64" y="269"/>
                  </a:lnTo>
                  <a:lnTo>
                    <a:pt x="64" y="280"/>
                  </a:lnTo>
                  <a:lnTo>
                    <a:pt x="64" y="293"/>
                  </a:lnTo>
                  <a:lnTo>
                    <a:pt x="64" y="305"/>
                  </a:lnTo>
                  <a:lnTo>
                    <a:pt x="65" y="318"/>
                  </a:lnTo>
                  <a:lnTo>
                    <a:pt x="64" y="330"/>
                  </a:lnTo>
                  <a:lnTo>
                    <a:pt x="64" y="343"/>
                  </a:lnTo>
                  <a:lnTo>
                    <a:pt x="63" y="355"/>
                  </a:lnTo>
                  <a:lnTo>
                    <a:pt x="63" y="370"/>
                  </a:lnTo>
                  <a:lnTo>
                    <a:pt x="61" y="382"/>
                  </a:lnTo>
                  <a:lnTo>
                    <a:pt x="60" y="396"/>
                  </a:lnTo>
                  <a:lnTo>
                    <a:pt x="59" y="408"/>
                  </a:lnTo>
                  <a:lnTo>
                    <a:pt x="58" y="422"/>
                  </a:lnTo>
                  <a:lnTo>
                    <a:pt x="56" y="436"/>
                  </a:lnTo>
                  <a:lnTo>
                    <a:pt x="53" y="449"/>
                  </a:lnTo>
                  <a:lnTo>
                    <a:pt x="51" y="463"/>
                  </a:lnTo>
                  <a:lnTo>
                    <a:pt x="50" y="477"/>
                  </a:lnTo>
                  <a:lnTo>
                    <a:pt x="47" y="490"/>
                  </a:lnTo>
                  <a:lnTo>
                    <a:pt x="44" y="505"/>
                  </a:lnTo>
                  <a:lnTo>
                    <a:pt x="41" y="519"/>
                  </a:lnTo>
                  <a:lnTo>
                    <a:pt x="38" y="534"/>
                  </a:lnTo>
                  <a:lnTo>
                    <a:pt x="33" y="547"/>
                  </a:lnTo>
                  <a:lnTo>
                    <a:pt x="29" y="562"/>
                  </a:lnTo>
                  <a:lnTo>
                    <a:pt x="25" y="576"/>
                  </a:lnTo>
                  <a:lnTo>
                    <a:pt x="21" y="590"/>
                  </a:lnTo>
                  <a:lnTo>
                    <a:pt x="16" y="605"/>
                  </a:lnTo>
                  <a:lnTo>
                    <a:pt x="11" y="619"/>
                  </a:lnTo>
                  <a:lnTo>
                    <a:pt x="6" y="634"/>
                  </a:lnTo>
                  <a:lnTo>
                    <a:pt x="0" y="648"/>
                  </a:lnTo>
                  <a:lnTo>
                    <a:pt x="92" y="655"/>
                  </a:lnTo>
                  <a:lnTo>
                    <a:pt x="92" y="653"/>
                  </a:lnTo>
                  <a:lnTo>
                    <a:pt x="93" y="650"/>
                  </a:lnTo>
                  <a:lnTo>
                    <a:pt x="95" y="645"/>
                  </a:lnTo>
                  <a:lnTo>
                    <a:pt x="97" y="638"/>
                  </a:lnTo>
                  <a:lnTo>
                    <a:pt x="98" y="633"/>
                  </a:lnTo>
                  <a:lnTo>
                    <a:pt x="99" y="629"/>
                  </a:lnTo>
                  <a:lnTo>
                    <a:pt x="100" y="622"/>
                  </a:lnTo>
                  <a:lnTo>
                    <a:pt x="103" y="618"/>
                  </a:lnTo>
                  <a:lnTo>
                    <a:pt x="104" y="611"/>
                  </a:lnTo>
                  <a:lnTo>
                    <a:pt x="106" y="606"/>
                  </a:lnTo>
                  <a:lnTo>
                    <a:pt x="108" y="599"/>
                  </a:lnTo>
                  <a:lnTo>
                    <a:pt x="110" y="593"/>
                  </a:lnTo>
                  <a:lnTo>
                    <a:pt x="112" y="584"/>
                  </a:lnTo>
                  <a:lnTo>
                    <a:pt x="114" y="576"/>
                  </a:lnTo>
                  <a:lnTo>
                    <a:pt x="115" y="568"/>
                  </a:lnTo>
                  <a:lnTo>
                    <a:pt x="117" y="560"/>
                  </a:lnTo>
                  <a:lnTo>
                    <a:pt x="119" y="550"/>
                  </a:lnTo>
                  <a:lnTo>
                    <a:pt x="120" y="541"/>
                  </a:lnTo>
                  <a:lnTo>
                    <a:pt x="123" y="532"/>
                  </a:lnTo>
                  <a:lnTo>
                    <a:pt x="125" y="522"/>
                  </a:lnTo>
                  <a:lnTo>
                    <a:pt x="127" y="511"/>
                  </a:lnTo>
                  <a:lnTo>
                    <a:pt x="128" y="501"/>
                  </a:lnTo>
                  <a:lnTo>
                    <a:pt x="130" y="490"/>
                  </a:lnTo>
                  <a:lnTo>
                    <a:pt x="132" y="479"/>
                  </a:lnTo>
                  <a:lnTo>
                    <a:pt x="134" y="469"/>
                  </a:lnTo>
                  <a:lnTo>
                    <a:pt x="137" y="458"/>
                  </a:lnTo>
                  <a:lnTo>
                    <a:pt x="139" y="446"/>
                  </a:lnTo>
                  <a:lnTo>
                    <a:pt x="141" y="435"/>
                  </a:lnTo>
                  <a:lnTo>
                    <a:pt x="142" y="422"/>
                  </a:lnTo>
                  <a:lnTo>
                    <a:pt x="143" y="410"/>
                  </a:lnTo>
                  <a:lnTo>
                    <a:pt x="144" y="398"/>
                  </a:lnTo>
                  <a:lnTo>
                    <a:pt x="146" y="385"/>
                  </a:lnTo>
                  <a:lnTo>
                    <a:pt x="146" y="372"/>
                  </a:lnTo>
                  <a:lnTo>
                    <a:pt x="147" y="359"/>
                  </a:lnTo>
                  <a:lnTo>
                    <a:pt x="148" y="346"/>
                  </a:lnTo>
                  <a:lnTo>
                    <a:pt x="149" y="334"/>
                  </a:lnTo>
                  <a:lnTo>
                    <a:pt x="149" y="319"/>
                  </a:lnTo>
                  <a:lnTo>
                    <a:pt x="150" y="306"/>
                  </a:lnTo>
                  <a:lnTo>
                    <a:pt x="150" y="292"/>
                  </a:lnTo>
                  <a:lnTo>
                    <a:pt x="151" y="279"/>
                  </a:lnTo>
                  <a:lnTo>
                    <a:pt x="150" y="265"/>
                  </a:lnTo>
                  <a:lnTo>
                    <a:pt x="150" y="252"/>
                  </a:lnTo>
                  <a:lnTo>
                    <a:pt x="149" y="238"/>
                  </a:lnTo>
                  <a:lnTo>
                    <a:pt x="149" y="225"/>
                  </a:lnTo>
                  <a:lnTo>
                    <a:pt x="148" y="210"/>
                  </a:lnTo>
                  <a:lnTo>
                    <a:pt x="146" y="197"/>
                  </a:lnTo>
                  <a:lnTo>
                    <a:pt x="145" y="182"/>
                  </a:lnTo>
                  <a:lnTo>
                    <a:pt x="144" y="169"/>
                  </a:lnTo>
                  <a:lnTo>
                    <a:pt x="142" y="154"/>
                  </a:lnTo>
                  <a:lnTo>
                    <a:pt x="139" y="141"/>
                  </a:lnTo>
                  <a:lnTo>
                    <a:pt x="137" y="128"/>
                  </a:lnTo>
                  <a:lnTo>
                    <a:pt x="134" y="114"/>
                  </a:lnTo>
                  <a:lnTo>
                    <a:pt x="131" y="100"/>
                  </a:lnTo>
                  <a:lnTo>
                    <a:pt x="128" y="87"/>
                  </a:lnTo>
                  <a:lnTo>
                    <a:pt x="124" y="73"/>
                  </a:lnTo>
                  <a:lnTo>
                    <a:pt x="120" y="60"/>
                  </a:lnTo>
                  <a:lnTo>
                    <a:pt x="116" y="46"/>
                  </a:lnTo>
                  <a:lnTo>
                    <a:pt x="112" y="34"/>
                  </a:lnTo>
                  <a:lnTo>
                    <a:pt x="107" y="20"/>
                  </a:lnTo>
                  <a:lnTo>
                    <a:pt x="103" y="9"/>
                  </a:lnTo>
                  <a:lnTo>
                    <a:pt x="99" y="3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2"/>
                  </a:lnTo>
                  <a:lnTo>
                    <a:pt x="67" y="4"/>
                  </a:lnTo>
                  <a:lnTo>
                    <a:pt x="62" y="7"/>
                  </a:lnTo>
                  <a:lnTo>
                    <a:pt x="55" y="10"/>
                  </a:lnTo>
                  <a:lnTo>
                    <a:pt x="50" y="13"/>
                  </a:lnTo>
                  <a:lnTo>
                    <a:pt x="44" y="16"/>
                  </a:lnTo>
                  <a:lnTo>
                    <a:pt x="40" y="19"/>
                  </a:lnTo>
                  <a:lnTo>
                    <a:pt x="36" y="21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1" y="2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7054850" y="3752850"/>
              <a:ext cx="665163" cy="530225"/>
            </a:xfrm>
            <a:custGeom>
              <a:avLst/>
              <a:gdLst/>
              <a:ahLst/>
              <a:cxnLst>
                <a:cxn ang="0">
                  <a:pos x="11" y="101"/>
                </a:cxn>
                <a:cxn ang="0">
                  <a:pos x="32" y="89"/>
                </a:cxn>
                <a:cxn ang="0">
                  <a:pos x="60" y="75"/>
                </a:cxn>
                <a:cxn ang="0">
                  <a:pos x="96" y="59"/>
                </a:cxn>
                <a:cxn ang="0">
                  <a:pos x="138" y="42"/>
                </a:cxn>
                <a:cxn ang="0">
                  <a:pos x="187" y="29"/>
                </a:cxn>
                <a:cxn ang="0">
                  <a:pos x="239" y="14"/>
                </a:cxn>
                <a:cxn ang="0">
                  <a:pos x="297" y="4"/>
                </a:cxn>
                <a:cxn ang="0">
                  <a:pos x="357" y="1"/>
                </a:cxn>
                <a:cxn ang="0">
                  <a:pos x="420" y="3"/>
                </a:cxn>
                <a:cxn ang="0">
                  <a:pos x="484" y="13"/>
                </a:cxn>
                <a:cxn ang="0">
                  <a:pos x="550" y="33"/>
                </a:cxn>
                <a:cxn ang="0">
                  <a:pos x="612" y="62"/>
                </a:cxn>
                <a:cxn ang="0">
                  <a:pos x="665" y="98"/>
                </a:cxn>
                <a:cxn ang="0">
                  <a:pos x="709" y="142"/>
                </a:cxn>
                <a:cxn ang="0">
                  <a:pos x="745" y="190"/>
                </a:cxn>
                <a:cxn ang="0">
                  <a:pos x="774" y="243"/>
                </a:cxn>
                <a:cxn ang="0">
                  <a:pos x="796" y="299"/>
                </a:cxn>
                <a:cxn ang="0">
                  <a:pos x="813" y="356"/>
                </a:cxn>
                <a:cxn ang="0">
                  <a:pos x="824" y="411"/>
                </a:cxn>
                <a:cxn ang="0">
                  <a:pos x="832" y="468"/>
                </a:cxn>
                <a:cxn ang="0">
                  <a:pos x="836" y="520"/>
                </a:cxn>
                <a:cxn ang="0">
                  <a:pos x="836" y="570"/>
                </a:cxn>
                <a:cxn ang="0">
                  <a:pos x="835" y="615"/>
                </a:cxn>
                <a:cxn ang="0">
                  <a:pos x="834" y="654"/>
                </a:cxn>
                <a:cxn ang="0">
                  <a:pos x="804" y="656"/>
                </a:cxn>
                <a:cxn ang="0">
                  <a:pos x="771" y="662"/>
                </a:cxn>
                <a:cxn ang="0">
                  <a:pos x="753" y="666"/>
                </a:cxn>
                <a:cxn ang="0">
                  <a:pos x="754" y="645"/>
                </a:cxn>
                <a:cxn ang="0">
                  <a:pos x="757" y="620"/>
                </a:cxn>
                <a:cxn ang="0">
                  <a:pos x="759" y="587"/>
                </a:cxn>
                <a:cxn ang="0">
                  <a:pos x="759" y="547"/>
                </a:cxn>
                <a:cxn ang="0">
                  <a:pos x="758" y="504"/>
                </a:cxn>
                <a:cxn ang="0">
                  <a:pos x="753" y="456"/>
                </a:cxn>
                <a:cxn ang="0">
                  <a:pos x="745" y="405"/>
                </a:cxn>
                <a:cxn ang="0">
                  <a:pos x="731" y="351"/>
                </a:cxn>
                <a:cxn ang="0">
                  <a:pos x="712" y="300"/>
                </a:cxn>
                <a:cxn ang="0">
                  <a:pos x="687" y="249"/>
                </a:cxn>
                <a:cxn ang="0">
                  <a:pos x="655" y="202"/>
                </a:cxn>
                <a:cxn ang="0">
                  <a:pos x="613" y="157"/>
                </a:cxn>
                <a:cxn ang="0">
                  <a:pos x="566" y="123"/>
                </a:cxn>
                <a:cxn ang="0">
                  <a:pos x="513" y="98"/>
                </a:cxn>
                <a:cxn ang="0">
                  <a:pos x="460" y="85"/>
                </a:cxn>
                <a:cxn ang="0">
                  <a:pos x="403" y="78"/>
                </a:cxn>
                <a:cxn ang="0">
                  <a:pos x="347" y="79"/>
                </a:cxn>
                <a:cxn ang="0">
                  <a:pos x="293" y="87"/>
                </a:cxn>
                <a:cxn ang="0">
                  <a:pos x="240" y="98"/>
                </a:cxn>
                <a:cxn ang="0">
                  <a:pos x="192" y="112"/>
                </a:cxn>
                <a:cxn ang="0">
                  <a:pos x="148" y="129"/>
                </a:cxn>
                <a:cxn ang="0">
                  <a:pos x="111" y="145"/>
                </a:cxn>
                <a:cxn ang="0">
                  <a:pos x="83" y="163"/>
                </a:cxn>
                <a:cxn ang="0">
                  <a:pos x="61" y="178"/>
                </a:cxn>
                <a:cxn ang="0">
                  <a:pos x="39" y="184"/>
                </a:cxn>
                <a:cxn ang="0">
                  <a:pos x="17" y="152"/>
                </a:cxn>
                <a:cxn ang="0">
                  <a:pos x="5" y="125"/>
                </a:cxn>
                <a:cxn ang="0">
                  <a:pos x="0" y="109"/>
                </a:cxn>
              </a:cxnLst>
              <a:rect l="0" t="0" r="r" b="b"/>
              <a:pathLst>
                <a:path w="837" h="668">
                  <a:moveTo>
                    <a:pt x="0" y="109"/>
                  </a:moveTo>
                  <a:lnTo>
                    <a:pt x="0" y="108"/>
                  </a:lnTo>
                  <a:lnTo>
                    <a:pt x="2" y="107"/>
                  </a:lnTo>
                  <a:lnTo>
                    <a:pt x="6" y="103"/>
                  </a:lnTo>
                  <a:lnTo>
                    <a:pt x="11" y="101"/>
                  </a:lnTo>
                  <a:lnTo>
                    <a:pt x="14" y="99"/>
                  </a:lnTo>
                  <a:lnTo>
                    <a:pt x="17" y="96"/>
                  </a:lnTo>
                  <a:lnTo>
                    <a:pt x="22" y="94"/>
                  </a:lnTo>
                  <a:lnTo>
                    <a:pt x="27" y="93"/>
                  </a:lnTo>
                  <a:lnTo>
                    <a:pt x="32" y="89"/>
                  </a:lnTo>
                  <a:lnTo>
                    <a:pt x="36" y="87"/>
                  </a:lnTo>
                  <a:lnTo>
                    <a:pt x="42" y="84"/>
                  </a:lnTo>
                  <a:lnTo>
                    <a:pt x="48" y="82"/>
                  </a:lnTo>
                  <a:lnTo>
                    <a:pt x="53" y="78"/>
                  </a:lnTo>
                  <a:lnTo>
                    <a:pt x="60" y="75"/>
                  </a:lnTo>
                  <a:lnTo>
                    <a:pt x="67" y="71"/>
                  </a:lnTo>
                  <a:lnTo>
                    <a:pt x="74" y="69"/>
                  </a:lnTo>
                  <a:lnTo>
                    <a:pt x="80" y="65"/>
                  </a:lnTo>
                  <a:lnTo>
                    <a:pt x="88" y="63"/>
                  </a:lnTo>
                  <a:lnTo>
                    <a:pt x="96" y="59"/>
                  </a:lnTo>
                  <a:lnTo>
                    <a:pt x="104" y="57"/>
                  </a:lnTo>
                  <a:lnTo>
                    <a:pt x="111" y="52"/>
                  </a:lnTo>
                  <a:lnTo>
                    <a:pt x="120" y="49"/>
                  </a:lnTo>
                  <a:lnTo>
                    <a:pt x="128" y="46"/>
                  </a:lnTo>
                  <a:lnTo>
                    <a:pt x="138" y="42"/>
                  </a:lnTo>
                  <a:lnTo>
                    <a:pt x="147" y="39"/>
                  </a:lnTo>
                  <a:lnTo>
                    <a:pt x="157" y="36"/>
                  </a:lnTo>
                  <a:lnTo>
                    <a:pt x="166" y="34"/>
                  </a:lnTo>
                  <a:lnTo>
                    <a:pt x="177" y="32"/>
                  </a:lnTo>
                  <a:lnTo>
                    <a:pt x="187" y="29"/>
                  </a:lnTo>
                  <a:lnTo>
                    <a:pt x="196" y="25"/>
                  </a:lnTo>
                  <a:lnTo>
                    <a:pt x="206" y="22"/>
                  </a:lnTo>
                  <a:lnTo>
                    <a:pt x="217" y="20"/>
                  </a:lnTo>
                  <a:lnTo>
                    <a:pt x="228" y="17"/>
                  </a:lnTo>
                  <a:lnTo>
                    <a:pt x="239" y="14"/>
                  </a:lnTo>
                  <a:lnTo>
                    <a:pt x="250" y="12"/>
                  </a:lnTo>
                  <a:lnTo>
                    <a:pt x="262" y="11"/>
                  </a:lnTo>
                  <a:lnTo>
                    <a:pt x="273" y="8"/>
                  </a:lnTo>
                  <a:lnTo>
                    <a:pt x="284" y="6"/>
                  </a:lnTo>
                  <a:lnTo>
                    <a:pt x="297" y="4"/>
                  </a:lnTo>
                  <a:lnTo>
                    <a:pt x="308" y="4"/>
                  </a:lnTo>
                  <a:lnTo>
                    <a:pt x="321" y="2"/>
                  </a:lnTo>
                  <a:lnTo>
                    <a:pt x="332" y="1"/>
                  </a:lnTo>
                  <a:lnTo>
                    <a:pt x="344" y="1"/>
                  </a:lnTo>
                  <a:lnTo>
                    <a:pt x="357" y="1"/>
                  </a:lnTo>
                  <a:lnTo>
                    <a:pt x="369" y="0"/>
                  </a:lnTo>
                  <a:lnTo>
                    <a:pt x="381" y="0"/>
                  </a:lnTo>
                  <a:lnTo>
                    <a:pt x="394" y="1"/>
                  </a:lnTo>
                  <a:lnTo>
                    <a:pt x="406" y="2"/>
                  </a:lnTo>
                  <a:lnTo>
                    <a:pt x="420" y="3"/>
                  </a:lnTo>
                  <a:lnTo>
                    <a:pt x="432" y="4"/>
                  </a:lnTo>
                  <a:lnTo>
                    <a:pt x="445" y="6"/>
                  </a:lnTo>
                  <a:lnTo>
                    <a:pt x="459" y="8"/>
                  </a:lnTo>
                  <a:lnTo>
                    <a:pt x="471" y="11"/>
                  </a:lnTo>
                  <a:lnTo>
                    <a:pt x="484" y="13"/>
                  </a:lnTo>
                  <a:lnTo>
                    <a:pt x="498" y="16"/>
                  </a:lnTo>
                  <a:lnTo>
                    <a:pt x="511" y="21"/>
                  </a:lnTo>
                  <a:lnTo>
                    <a:pt x="524" y="24"/>
                  </a:lnTo>
                  <a:lnTo>
                    <a:pt x="537" y="29"/>
                  </a:lnTo>
                  <a:lnTo>
                    <a:pt x="550" y="33"/>
                  </a:lnTo>
                  <a:lnTo>
                    <a:pt x="564" y="39"/>
                  </a:lnTo>
                  <a:lnTo>
                    <a:pt x="576" y="43"/>
                  </a:lnTo>
                  <a:lnTo>
                    <a:pt x="588" y="49"/>
                  </a:lnTo>
                  <a:lnTo>
                    <a:pt x="600" y="55"/>
                  </a:lnTo>
                  <a:lnTo>
                    <a:pt x="612" y="62"/>
                  </a:lnTo>
                  <a:lnTo>
                    <a:pt x="623" y="68"/>
                  </a:lnTo>
                  <a:lnTo>
                    <a:pt x="634" y="75"/>
                  </a:lnTo>
                  <a:lnTo>
                    <a:pt x="644" y="82"/>
                  </a:lnTo>
                  <a:lnTo>
                    <a:pt x="656" y="91"/>
                  </a:lnTo>
                  <a:lnTo>
                    <a:pt x="665" y="98"/>
                  </a:lnTo>
                  <a:lnTo>
                    <a:pt x="674" y="107"/>
                  </a:lnTo>
                  <a:lnTo>
                    <a:pt x="682" y="114"/>
                  </a:lnTo>
                  <a:lnTo>
                    <a:pt x="693" y="124"/>
                  </a:lnTo>
                  <a:lnTo>
                    <a:pt x="700" y="132"/>
                  </a:lnTo>
                  <a:lnTo>
                    <a:pt x="709" y="142"/>
                  </a:lnTo>
                  <a:lnTo>
                    <a:pt x="717" y="151"/>
                  </a:lnTo>
                  <a:lnTo>
                    <a:pt x="725" y="161"/>
                  </a:lnTo>
                  <a:lnTo>
                    <a:pt x="732" y="171"/>
                  </a:lnTo>
                  <a:lnTo>
                    <a:pt x="739" y="180"/>
                  </a:lnTo>
                  <a:lnTo>
                    <a:pt x="745" y="190"/>
                  </a:lnTo>
                  <a:lnTo>
                    <a:pt x="751" y="200"/>
                  </a:lnTo>
                  <a:lnTo>
                    <a:pt x="757" y="210"/>
                  </a:lnTo>
                  <a:lnTo>
                    <a:pt x="764" y="221"/>
                  </a:lnTo>
                  <a:lnTo>
                    <a:pt x="769" y="231"/>
                  </a:lnTo>
                  <a:lnTo>
                    <a:pt x="774" y="243"/>
                  </a:lnTo>
                  <a:lnTo>
                    <a:pt x="778" y="253"/>
                  </a:lnTo>
                  <a:lnTo>
                    <a:pt x="783" y="265"/>
                  </a:lnTo>
                  <a:lnTo>
                    <a:pt x="789" y="275"/>
                  </a:lnTo>
                  <a:lnTo>
                    <a:pt x="793" y="288"/>
                  </a:lnTo>
                  <a:lnTo>
                    <a:pt x="796" y="299"/>
                  </a:lnTo>
                  <a:lnTo>
                    <a:pt x="800" y="309"/>
                  </a:lnTo>
                  <a:lnTo>
                    <a:pt x="804" y="320"/>
                  </a:lnTo>
                  <a:lnTo>
                    <a:pt x="808" y="333"/>
                  </a:lnTo>
                  <a:lnTo>
                    <a:pt x="810" y="344"/>
                  </a:lnTo>
                  <a:lnTo>
                    <a:pt x="813" y="356"/>
                  </a:lnTo>
                  <a:lnTo>
                    <a:pt x="815" y="367"/>
                  </a:lnTo>
                  <a:lnTo>
                    <a:pt x="818" y="377"/>
                  </a:lnTo>
                  <a:lnTo>
                    <a:pt x="821" y="389"/>
                  </a:lnTo>
                  <a:lnTo>
                    <a:pt x="823" y="400"/>
                  </a:lnTo>
                  <a:lnTo>
                    <a:pt x="824" y="411"/>
                  </a:lnTo>
                  <a:lnTo>
                    <a:pt x="827" y="423"/>
                  </a:lnTo>
                  <a:lnTo>
                    <a:pt x="828" y="434"/>
                  </a:lnTo>
                  <a:lnTo>
                    <a:pt x="829" y="445"/>
                  </a:lnTo>
                  <a:lnTo>
                    <a:pt x="831" y="456"/>
                  </a:lnTo>
                  <a:lnTo>
                    <a:pt x="832" y="468"/>
                  </a:lnTo>
                  <a:lnTo>
                    <a:pt x="833" y="478"/>
                  </a:lnTo>
                  <a:lnTo>
                    <a:pt x="834" y="490"/>
                  </a:lnTo>
                  <a:lnTo>
                    <a:pt x="835" y="500"/>
                  </a:lnTo>
                  <a:lnTo>
                    <a:pt x="836" y="511"/>
                  </a:lnTo>
                  <a:lnTo>
                    <a:pt x="836" y="520"/>
                  </a:lnTo>
                  <a:lnTo>
                    <a:pt x="836" y="531"/>
                  </a:lnTo>
                  <a:lnTo>
                    <a:pt x="836" y="540"/>
                  </a:lnTo>
                  <a:lnTo>
                    <a:pt x="836" y="551"/>
                  </a:lnTo>
                  <a:lnTo>
                    <a:pt x="836" y="561"/>
                  </a:lnTo>
                  <a:lnTo>
                    <a:pt x="836" y="570"/>
                  </a:lnTo>
                  <a:lnTo>
                    <a:pt x="836" y="579"/>
                  </a:lnTo>
                  <a:lnTo>
                    <a:pt x="837" y="590"/>
                  </a:lnTo>
                  <a:lnTo>
                    <a:pt x="836" y="598"/>
                  </a:lnTo>
                  <a:lnTo>
                    <a:pt x="836" y="607"/>
                  </a:lnTo>
                  <a:lnTo>
                    <a:pt x="835" y="615"/>
                  </a:lnTo>
                  <a:lnTo>
                    <a:pt x="835" y="624"/>
                  </a:lnTo>
                  <a:lnTo>
                    <a:pt x="835" y="632"/>
                  </a:lnTo>
                  <a:lnTo>
                    <a:pt x="835" y="640"/>
                  </a:lnTo>
                  <a:lnTo>
                    <a:pt x="834" y="647"/>
                  </a:lnTo>
                  <a:lnTo>
                    <a:pt x="834" y="654"/>
                  </a:lnTo>
                  <a:lnTo>
                    <a:pt x="828" y="654"/>
                  </a:lnTo>
                  <a:lnTo>
                    <a:pt x="824" y="654"/>
                  </a:lnTo>
                  <a:lnTo>
                    <a:pt x="816" y="654"/>
                  </a:lnTo>
                  <a:lnTo>
                    <a:pt x="811" y="654"/>
                  </a:lnTo>
                  <a:lnTo>
                    <a:pt x="804" y="656"/>
                  </a:lnTo>
                  <a:lnTo>
                    <a:pt x="798" y="658"/>
                  </a:lnTo>
                  <a:lnTo>
                    <a:pt x="791" y="658"/>
                  </a:lnTo>
                  <a:lnTo>
                    <a:pt x="784" y="660"/>
                  </a:lnTo>
                  <a:lnTo>
                    <a:pt x="777" y="661"/>
                  </a:lnTo>
                  <a:lnTo>
                    <a:pt x="771" y="662"/>
                  </a:lnTo>
                  <a:lnTo>
                    <a:pt x="766" y="663"/>
                  </a:lnTo>
                  <a:lnTo>
                    <a:pt x="761" y="665"/>
                  </a:lnTo>
                  <a:lnTo>
                    <a:pt x="754" y="666"/>
                  </a:lnTo>
                  <a:lnTo>
                    <a:pt x="753" y="668"/>
                  </a:lnTo>
                  <a:lnTo>
                    <a:pt x="753" y="666"/>
                  </a:lnTo>
                  <a:lnTo>
                    <a:pt x="753" y="664"/>
                  </a:lnTo>
                  <a:lnTo>
                    <a:pt x="753" y="659"/>
                  </a:lnTo>
                  <a:lnTo>
                    <a:pt x="754" y="653"/>
                  </a:lnTo>
                  <a:lnTo>
                    <a:pt x="754" y="649"/>
                  </a:lnTo>
                  <a:lnTo>
                    <a:pt x="754" y="645"/>
                  </a:lnTo>
                  <a:lnTo>
                    <a:pt x="755" y="640"/>
                  </a:lnTo>
                  <a:lnTo>
                    <a:pt x="756" y="636"/>
                  </a:lnTo>
                  <a:lnTo>
                    <a:pt x="756" y="631"/>
                  </a:lnTo>
                  <a:lnTo>
                    <a:pt x="757" y="626"/>
                  </a:lnTo>
                  <a:lnTo>
                    <a:pt x="757" y="620"/>
                  </a:lnTo>
                  <a:lnTo>
                    <a:pt x="758" y="615"/>
                  </a:lnTo>
                  <a:lnTo>
                    <a:pt x="758" y="608"/>
                  </a:lnTo>
                  <a:lnTo>
                    <a:pt x="758" y="601"/>
                  </a:lnTo>
                  <a:lnTo>
                    <a:pt x="758" y="594"/>
                  </a:lnTo>
                  <a:lnTo>
                    <a:pt x="759" y="587"/>
                  </a:lnTo>
                  <a:lnTo>
                    <a:pt x="759" y="579"/>
                  </a:lnTo>
                  <a:lnTo>
                    <a:pt x="759" y="572"/>
                  </a:lnTo>
                  <a:lnTo>
                    <a:pt x="759" y="565"/>
                  </a:lnTo>
                  <a:lnTo>
                    <a:pt x="760" y="557"/>
                  </a:lnTo>
                  <a:lnTo>
                    <a:pt x="759" y="547"/>
                  </a:lnTo>
                  <a:lnTo>
                    <a:pt x="759" y="539"/>
                  </a:lnTo>
                  <a:lnTo>
                    <a:pt x="759" y="530"/>
                  </a:lnTo>
                  <a:lnTo>
                    <a:pt x="759" y="523"/>
                  </a:lnTo>
                  <a:lnTo>
                    <a:pt x="758" y="512"/>
                  </a:lnTo>
                  <a:lnTo>
                    <a:pt x="758" y="504"/>
                  </a:lnTo>
                  <a:lnTo>
                    <a:pt x="757" y="494"/>
                  </a:lnTo>
                  <a:lnTo>
                    <a:pt x="757" y="485"/>
                  </a:lnTo>
                  <a:lnTo>
                    <a:pt x="756" y="475"/>
                  </a:lnTo>
                  <a:lnTo>
                    <a:pt x="755" y="466"/>
                  </a:lnTo>
                  <a:lnTo>
                    <a:pt x="753" y="456"/>
                  </a:lnTo>
                  <a:lnTo>
                    <a:pt x="753" y="445"/>
                  </a:lnTo>
                  <a:lnTo>
                    <a:pt x="749" y="435"/>
                  </a:lnTo>
                  <a:lnTo>
                    <a:pt x="748" y="425"/>
                  </a:lnTo>
                  <a:lnTo>
                    <a:pt x="746" y="414"/>
                  </a:lnTo>
                  <a:lnTo>
                    <a:pt x="745" y="405"/>
                  </a:lnTo>
                  <a:lnTo>
                    <a:pt x="742" y="394"/>
                  </a:lnTo>
                  <a:lnTo>
                    <a:pt x="739" y="384"/>
                  </a:lnTo>
                  <a:lnTo>
                    <a:pt x="736" y="373"/>
                  </a:lnTo>
                  <a:lnTo>
                    <a:pt x="734" y="363"/>
                  </a:lnTo>
                  <a:lnTo>
                    <a:pt x="731" y="351"/>
                  </a:lnTo>
                  <a:lnTo>
                    <a:pt x="728" y="342"/>
                  </a:lnTo>
                  <a:lnTo>
                    <a:pt x="725" y="331"/>
                  </a:lnTo>
                  <a:lnTo>
                    <a:pt x="722" y="322"/>
                  </a:lnTo>
                  <a:lnTo>
                    <a:pt x="716" y="310"/>
                  </a:lnTo>
                  <a:lnTo>
                    <a:pt x="712" y="300"/>
                  </a:lnTo>
                  <a:lnTo>
                    <a:pt x="707" y="290"/>
                  </a:lnTo>
                  <a:lnTo>
                    <a:pt x="703" y="280"/>
                  </a:lnTo>
                  <a:lnTo>
                    <a:pt x="697" y="270"/>
                  </a:lnTo>
                  <a:lnTo>
                    <a:pt x="693" y="260"/>
                  </a:lnTo>
                  <a:lnTo>
                    <a:pt x="687" y="249"/>
                  </a:lnTo>
                  <a:lnTo>
                    <a:pt x="681" y="240"/>
                  </a:lnTo>
                  <a:lnTo>
                    <a:pt x="675" y="230"/>
                  </a:lnTo>
                  <a:lnTo>
                    <a:pt x="668" y="221"/>
                  </a:lnTo>
                  <a:lnTo>
                    <a:pt x="661" y="210"/>
                  </a:lnTo>
                  <a:lnTo>
                    <a:pt x="655" y="202"/>
                  </a:lnTo>
                  <a:lnTo>
                    <a:pt x="646" y="192"/>
                  </a:lnTo>
                  <a:lnTo>
                    <a:pt x="639" y="183"/>
                  </a:lnTo>
                  <a:lnTo>
                    <a:pt x="631" y="174"/>
                  </a:lnTo>
                  <a:lnTo>
                    <a:pt x="623" y="167"/>
                  </a:lnTo>
                  <a:lnTo>
                    <a:pt x="613" y="157"/>
                  </a:lnTo>
                  <a:lnTo>
                    <a:pt x="604" y="149"/>
                  </a:lnTo>
                  <a:lnTo>
                    <a:pt x="594" y="142"/>
                  </a:lnTo>
                  <a:lnTo>
                    <a:pt x="586" y="135"/>
                  </a:lnTo>
                  <a:lnTo>
                    <a:pt x="575" y="128"/>
                  </a:lnTo>
                  <a:lnTo>
                    <a:pt x="566" y="123"/>
                  </a:lnTo>
                  <a:lnTo>
                    <a:pt x="555" y="117"/>
                  </a:lnTo>
                  <a:lnTo>
                    <a:pt x="545" y="112"/>
                  </a:lnTo>
                  <a:lnTo>
                    <a:pt x="534" y="107"/>
                  </a:lnTo>
                  <a:lnTo>
                    <a:pt x="524" y="102"/>
                  </a:lnTo>
                  <a:lnTo>
                    <a:pt x="513" y="98"/>
                  </a:lnTo>
                  <a:lnTo>
                    <a:pt x="503" y="95"/>
                  </a:lnTo>
                  <a:lnTo>
                    <a:pt x="492" y="92"/>
                  </a:lnTo>
                  <a:lnTo>
                    <a:pt x="481" y="89"/>
                  </a:lnTo>
                  <a:lnTo>
                    <a:pt x="470" y="87"/>
                  </a:lnTo>
                  <a:lnTo>
                    <a:pt x="460" y="85"/>
                  </a:lnTo>
                  <a:lnTo>
                    <a:pt x="448" y="82"/>
                  </a:lnTo>
                  <a:lnTo>
                    <a:pt x="437" y="81"/>
                  </a:lnTo>
                  <a:lnTo>
                    <a:pt x="426" y="79"/>
                  </a:lnTo>
                  <a:lnTo>
                    <a:pt x="414" y="79"/>
                  </a:lnTo>
                  <a:lnTo>
                    <a:pt x="403" y="78"/>
                  </a:lnTo>
                  <a:lnTo>
                    <a:pt x="393" y="78"/>
                  </a:lnTo>
                  <a:lnTo>
                    <a:pt x="381" y="78"/>
                  </a:lnTo>
                  <a:lnTo>
                    <a:pt x="370" y="78"/>
                  </a:lnTo>
                  <a:lnTo>
                    <a:pt x="358" y="78"/>
                  </a:lnTo>
                  <a:lnTo>
                    <a:pt x="347" y="79"/>
                  </a:lnTo>
                  <a:lnTo>
                    <a:pt x="336" y="80"/>
                  </a:lnTo>
                  <a:lnTo>
                    <a:pt x="326" y="82"/>
                  </a:lnTo>
                  <a:lnTo>
                    <a:pt x="314" y="82"/>
                  </a:lnTo>
                  <a:lnTo>
                    <a:pt x="304" y="84"/>
                  </a:lnTo>
                  <a:lnTo>
                    <a:pt x="293" y="87"/>
                  </a:lnTo>
                  <a:lnTo>
                    <a:pt x="283" y="89"/>
                  </a:lnTo>
                  <a:lnTo>
                    <a:pt x="272" y="91"/>
                  </a:lnTo>
                  <a:lnTo>
                    <a:pt x="262" y="93"/>
                  </a:lnTo>
                  <a:lnTo>
                    <a:pt x="250" y="96"/>
                  </a:lnTo>
                  <a:lnTo>
                    <a:pt x="240" y="98"/>
                  </a:lnTo>
                  <a:lnTo>
                    <a:pt x="230" y="100"/>
                  </a:lnTo>
                  <a:lnTo>
                    <a:pt x="220" y="103"/>
                  </a:lnTo>
                  <a:lnTo>
                    <a:pt x="210" y="107"/>
                  </a:lnTo>
                  <a:lnTo>
                    <a:pt x="202" y="110"/>
                  </a:lnTo>
                  <a:lnTo>
                    <a:pt x="192" y="112"/>
                  </a:lnTo>
                  <a:lnTo>
                    <a:pt x="182" y="115"/>
                  </a:lnTo>
                  <a:lnTo>
                    <a:pt x="173" y="118"/>
                  </a:lnTo>
                  <a:lnTo>
                    <a:pt x="165" y="122"/>
                  </a:lnTo>
                  <a:lnTo>
                    <a:pt x="156" y="125"/>
                  </a:lnTo>
                  <a:lnTo>
                    <a:pt x="148" y="129"/>
                  </a:lnTo>
                  <a:lnTo>
                    <a:pt x="141" y="132"/>
                  </a:lnTo>
                  <a:lnTo>
                    <a:pt x="134" y="136"/>
                  </a:lnTo>
                  <a:lnTo>
                    <a:pt x="126" y="139"/>
                  </a:lnTo>
                  <a:lnTo>
                    <a:pt x="118" y="142"/>
                  </a:lnTo>
                  <a:lnTo>
                    <a:pt x="111" y="145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3" y="156"/>
                  </a:lnTo>
                  <a:lnTo>
                    <a:pt x="89" y="159"/>
                  </a:lnTo>
                  <a:lnTo>
                    <a:pt x="83" y="163"/>
                  </a:lnTo>
                  <a:lnTo>
                    <a:pt x="78" y="165"/>
                  </a:lnTo>
                  <a:lnTo>
                    <a:pt x="74" y="168"/>
                  </a:lnTo>
                  <a:lnTo>
                    <a:pt x="70" y="171"/>
                  </a:lnTo>
                  <a:lnTo>
                    <a:pt x="67" y="174"/>
                  </a:lnTo>
                  <a:lnTo>
                    <a:pt x="61" y="178"/>
                  </a:lnTo>
                  <a:lnTo>
                    <a:pt x="58" y="184"/>
                  </a:lnTo>
                  <a:lnTo>
                    <a:pt x="53" y="188"/>
                  </a:lnTo>
                  <a:lnTo>
                    <a:pt x="48" y="189"/>
                  </a:lnTo>
                  <a:lnTo>
                    <a:pt x="43" y="186"/>
                  </a:lnTo>
                  <a:lnTo>
                    <a:pt x="39" y="184"/>
                  </a:lnTo>
                  <a:lnTo>
                    <a:pt x="34" y="178"/>
                  </a:lnTo>
                  <a:lnTo>
                    <a:pt x="29" y="172"/>
                  </a:lnTo>
                  <a:lnTo>
                    <a:pt x="25" y="164"/>
                  </a:lnTo>
                  <a:lnTo>
                    <a:pt x="21" y="157"/>
                  </a:lnTo>
                  <a:lnTo>
                    <a:pt x="17" y="152"/>
                  </a:lnTo>
                  <a:lnTo>
                    <a:pt x="15" y="148"/>
                  </a:lnTo>
                  <a:lnTo>
                    <a:pt x="13" y="143"/>
                  </a:lnTo>
                  <a:lnTo>
                    <a:pt x="11" y="139"/>
                  </a:lnTo>
                  <a:lnTo>
                    <a:pt x="7" y="132"/>
                  </a:lnTo>
                  <a:lnTo>
                    <a:pt x="5" y="125"/>
                  </a:lnTo>
                  <a:lnTo>
                    <a:pt x="2" y="117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7165975" y="3357563"/>
              <a:ext cx="696913" cy="906463"/>
            </a:xfrm>
            <a:custGeom>
              <a:avLst/>
              <a:gdLst/>
              <a:ahLst/>
              <a:cxnLst>
                <a:cxn ang="0">
                  <a:pos x="9" y="87"/>
                </a:cxn>
                <a:cxn ang="0">
                  <a:pos x="27" y="91"/>
                </a:cxn>
                <a:cxn ang="0">
                  <a:pos x="52" y="99"/>
                </a:cxn>
                <a:cxn ang="0">
                  <a:pos x="87" y="111"/>
                </a:cxn>
                <a:cxn ang="0">
                  <a:pos x="129" y="126"/>
                </a:cxn>
                <a:cxn ang="0">
                  <a:pos x="177" y="145"/>
                </a:cxn>
                <a:cxn ang="0">
                  <a:pos x="229" y="168"/>
                </a:cxn>
                <a:cxn ang="0">
                  <a:pos x="287" y="197"/>
                </a:cxn>
                <a:cxn ang="0">
                  <a:pos x="345" y="230"/>
                </a:cxn>
                <a:cxn ang="0">
                  <a:pos x="405" y="269"/>
                </a:cxn>
                <a:cxn ang="0">
                  <a:pos x="465" y="312"/>
                </a:cxn>
                <a:cxn ang="0">
                  <a:pos x="523" y="362"/>
                </a:cxn>
                <a:cxn ang="0">
                  <a:pos x="579" y="416"/>
                </a:cxn>
                <a:cxn ang="0">
                  <a:pos x="631" y="478"/>
                </a:cxn>
                <a:cxn ang="0">
                  <a:pos x="677" y="545"/>
                </a:cxn>
                <a:cxn ang="0">
                  <a:pos x="720" y="622"/>
                </a:cxn>
                <a:cxn ang="0">
                  <a:pos x="752" y="702"/>
                </a:cxn>
                <a:cxn ang="0">
                  <a:pos x="777" y="791"/>
                </a:cxn>
                <a:cxn ang="0">
                  <a:pos x="791" y="887"/>
                </a:cxn>
                <a:cxn ang="0">
                  <a:pos x="795" y="992"/>
                </a:cxn>
                <a:cxn ang="0">
                  <a:pos x="787" y="1103"/>
                </a:cxn>
                <a:cxn ang="0">
                  <a:pos x="862" y="1135"/>
                </a:cxn>
                <a:cxn ang="0">
                  <a:pos x="863" y="1127"/>
                </a:cxn>
                <a:cxn ang="0">
                  <a:pos x="866" y="1108"/>
                </a:cxn>
                <a:cxn ang="0">
                  <a:pos x="870" y="1082"/>
                </a:cxn>
                <a:cxn ang="0">
                  <a:pos x="874" y="1047"/>
                </a:cxn>
                <a:cxn ang="0">
                  <a:pos x="878" y="1007"/>
                </a:cxn>
                <a:cxn ang="0">
                  <a:pos x="878" y="959"/>
                </a:cxn>
                <a:cxn ang="0">
                  <a:pos x="875" y="906"/>
                </a:cxn>
                <a:cxn ang="0">
                  <a:pos x="870" y="847"/>
                </a:cxn>
                <a:cxn ang="0">
                  <a:pos x="861" y="787"/>
                </a:cxn>
                <a:cxn ang="0">
                  <a:pos x="844" y="721"/>
                </a:cxn>
                <a:cxn ang="0">
                  <a:pos x="822" y="653"/>
                </a:cxn>
                <a:cxn ang="0">
                  <a:pos x="791" y="583"/>
                </a:cxn>
                <a:cxn ang="0">
                  <a:pos x="754" y="513"/>
                </a:cxn>
                <a:cxn ang="0">
                  <a:pos x="705" y="441"/>
                </a:cxn>
                <a:cxn ang="0">
                  <a:pos x="649" y="371"/>
                </a:cxn>
                <a:cxn ang="0">
                  <a:pos x="579" y="302"/>
                </a:cxn>
                <a:cxn ang="0">
                  <a:pos x="499" y="236"/>
                </a:cxn>
                <a:cxn ang="0">
                  <a:pos x="405" y="171"/>
                </a:cxn>
                <a:cxn ang="0">
                  <a:pos x="299" y="110"/>
                </a:cxn>
                <a:cxn ang="0">
                  <a:pos x="177" y="55"/>
                </a:cxn>
                <a:cxn ang="0">
                  <a:pos x="41" y="4"/>
                </a:cxn>
                <a:cxn ang="0">
                  <a:pos x="26" y="0"/>
                </a:cxn>
                <a:cxn ang="0">
                  <a:pos x="10" y="8"/>
                </a:cxn>
                <a:cxn ang="0">
                  <a:pos x="2" y="24"/>
                </a:cxn>
                <a:cxn ang="0">
                  <a:pos x="1" y="37"/>
                </a:cxn>
                <a:cxn ang="0">
                  <a:pos x="1" y="62"/>
                </a:cxn>
                <a:cxn ang="0">
                  <a:pos x="3" y="81"/>
                </a:cxn>
                <a:cxn ang="0">
                  <a:pos x="5" y="87"/>
                </a:cxn>
              </a:cxnLst>
              <a:rect l="0" t="0" r="r" b="b"/>
              <a:pathLst>
                <a:path w="878" h="1142">
                  <a:moveTo>
                    <a:pt x="5" y="87"/>
                  </a:moveTo>
                  <a:lnTo>
                    <a:pt x="7" y="87"/>
                  </a:lnTo>
                  <a:lnTo>
                    <a:pt x="9" y="87"/>
                  </a:lnTo>
                  <a:lnTo>
                    <a:pt x="15" y="89"/>
                  </a:lnTo>
                  <a:lnTo>
                    <a:pt x="20" y="90"/>
                  </a:lnTo>
                  <a:lnTo>
                    <a:pt x="27" y="91"/>
                  </a:lnTo>
                  <a:lnTo>
                    <a:pt x="34" y="94"/>
                  </a:lnTo>
                  <a:lnTo>
                    <a:pt x="43" y="97"/>
                  </a:lnTo>
                  <a:lnTo>
                    <a:pt x="52" y="99"/>
                  </a:lnTo>
                  <a:lnTo>
                    <a:pt x="63" y="102"/>
                  </a:lnTo>
                  <a:lnTo>
                    <a:pt x="74" y="106"/>
                  </a:lnTo>
                  <a:lnTo>
                    <a:pt x="87" y="111"/>
                  </a:lnTo>
                  <a:lnTo>
                    <a:pt x="100" y="115"/>
                  </a:lnTo>
                  <a:lnTo>
                    <a:pt x="115" y="121"/>
                  </a:lnTo>
                  <a:lnTo>
                    <a:pt x="129" y="126"/>
                  </a:lnTo>
                  <a:lnTo>
                    <a:pt x="145" y="133"/>
                  </a:lnTo>
                  <a:lnTo>
                    <a:pt x="161" y="138"/>
                  </a:lnTo>
                  <a:lnTo>
                    <a:pt x="177" y="145"/>
                  </a:lnTo>
                  <a:lnTo>
                    <a:pt x="194" y="152"/>
                  </a:lnTo>
                  <a:lnTo>
                    <a:pt x="212" y="161"/>
                  </a:lnTo>
                  <a:lnTo>
                    <a:pt x="229" y="168"/>
                  </a:lnTo>
                  <a:lnTo>
                    <a:pt x="249" y="177"/>
                  </a:lnTo>
                  <a:lnTo>
                    <a:pt x="267" y="187"/>
                  </a:lnTo>
                  <a:lnTo>
                    <a:pt x="287" y="197"/>
                  </a:lnTo>
                  <a:lnTo>
                    <a:pt x="306" y="207"/>
                  </a:lnTo>
                  <a:lnTo>
                    <a:pt x="325" y="219"/>
                  </a:lnTo>
                  <a:lnTo>
                    <a:pt x="345" y="230"/>
                  </a:lnTo>
                  <a:lnTo>
                    <a:pt x="365" y="243"/>
                  </a:lnTo>
                  <a:lnTo>
                    <a:pt x="385" y="255"/>
                  </a:lnTo>
                  <a:lnTo>
                    <a:pt x="405" y="269"/>
                  </a:lnTo>
                  <a:lnTo>
                    <a:pt x="425" y="282"/>
                  </a:lnTo>
                  <a:lnTo>
                    <a:pt x="445" y="298"/>
                  </a:lnTo>
                  <a:lnTo>
                    <a:pt x="465" y="312"/>
                  </a:lnTo>
                  <a:lnTo>
                    <a:pt x="484" y="329"/>
                  </a:lnTo>
                  <a:lnTo>
                    <a:pt x="503" y="344"/>
                  </a:lnTo>
                  <a:lnTo>
                    <a:pt x="523" y="362"/>
                  </a:lnTo>
                  <a:lnTo>
                    <a:pt x="541" y="378"/>
                  </a:lnTo>
                  <a:lnTo>
                    <a:pt x="561" y="398"/>
                  </a:lnTo>
                  <a:lnTo>
                    <a:pt x="579" y="416"/>
                  </a:lnTo>
                  <a:lnTo>
                    <a:pt x="597" y="437"/>
                  </a:lnTo>
                  <a:lnTo>
                    <a:pt x="614" y="457"/>
                  </a:lnTo>
                  <a:lnTo>
                    <a:pt x="631" y="478"/>
                  </a:lnTo>
                  <a:lnTo>
                    <a:pt x="647" y="500"/>
                  </a:lnTo>
                  <a:lnTo>
                    <a:pt x="663" y="524"/>
                  </a:lnTo>
                  <a:lnTo>
                    <a:pt x="677" y="545"/>
                  </a:lnTo>
                  <a:lnTo>
                    <a:pt x="692" y="570"/>
                  </a:lnTo>
                  <a:lnTo>
                    <a:pt x="706" y="595"/>
                  </a:lnTo>
                  <a:lnTo>
                    <a:pt x="720" y="622"/>
                  </a:lnTo>
                  <a:lnTo>
                    <a:pt x="731" y="647"/>
                  </a:lnTo>
                  <a:lnTo>
                    <a:pt x="741" y="674"/>
                  </a:lnTo>
                  <a:lnTo>
                    <a:pt x="752" y="702"/>
                  </a:lnTo>
                  <a:lnTo>
                    <a:pt x="762" y="732"/>
                  </a:lnTo>
                  <a:lnTo>
                    <a:pt x="769" y="761"/>
                  </a:lnTo>
                  <a:lnTo>
                    <a:pt x="777" y="791"/>
                  </a:lnTo>
                  <a:lnTo>
                    <a:pt x="783" y="823"/>
                  </a:lnTo>
                  <a:lnTo>
                    <a:pt x="788" y="855"/>
                  </a:lnTo>
                  <a:lnTo>
                    <a:pt x="791" y="887"/>
                  </a:lnTo>
                  <a:lnTo>
                    <a:pt x="794" y="922"/>
                  </a:lnTo>
                  <a:lnTo>
                    <a:pt x="795" y="956"/>
                  </a:lnTo>
                  <a:lnTo>
                    <a:pt x="795" y="992"/>
                  </a:lnTo>
                  <a:lnTo>
                    <a:pt x="794" y="1028"/>
                  </a:lnTo>
                  <a:lnTo>
                    <a:pt x="791" y="1065"/>
                  </a:lnTo>
                  <a:lnTo>
                    <a:pt x="787" y="1103"/>
                  </a:lnTo>
                  <a:lnTo>
                    <a:pt x="782" y="1142"/>
                  </a:lnTo>
                  <a:lnTo>
                    <a:pt x="862" y="1136"/>
                  </a:lnTo>
                  <a:lnTo>
                    <a:pt x="862" y="1135"/>
                  </a:lnTo>
                  <a:lnTo>
                    <a:pt x="862" y="1134"/>
                  </a:lnTo>
                  <a:lnTo>
                    <a:pt x="862" y="1131"/>
                  </a:lnTo>
                  <a:lnTo>
                    <a:pt x="863" y="1127"/>
                  </a:lnTo>
                  <a:lnTo>
                    <a:pt x="864" y="1122"/>
                  </a:lnTo>
                  <a:lnTo>
                    <a:pt x="865" y="1115"/>
                  </a:lnTo>
                  <a:lnTo>
                    <a:pt x="866" y="1108"/>
                  </a:lnTo>
                  <a:lnTo>
                    <a:pt x="868" y="1101"/>
                  </a:lnTo>
                  <a:lnTo>
                    <a:pt x="869" y="1092"/>
                  </a:lnTo>
                  <a:lnTo>
                    <a:pt x="870" y="1082"/>
                  </a:lnTo>
                  <a:lnTo>
                    <a:pt x="872" y="1071"/>
                  </a:lnTo>
                  <a:lnTo>
                    <a:pt x="873" y="1061"/>
                  </a:lnTo>
                  <a:lnTo>
                    <a:pt x="874" y="1047"/>
                  </a:lnTo>
                  <a:lnTo>
                    <a:pt x="875" y="1035"/>
                  </a:lnTo>
                  <a:lnTo>
                    <a:pt x="876" y="1022"/>
                  </a:lnTo>
                  <a:lnTo>
                    <a:pt x="878" y="1007"/>
                  </a:lnTo>
                  <a:lnTo>
                    <a:pt x="878" y="992"/>
                  </a:lnTo>
                  <a:lnTo>
                    <a:pt x="878" y="975"/>
                  </a:lnTo>
                  <a:lnTo>
                    <a:pt x="878" y="959"/>
                  </a:lnTo>
                  <a:lnTo>
                    <a:pt x="878" y="942"/>
                  </a:lnTo>
                  <a:lnTo>
                    <a:pt x="876" y="924"/>
                  </a:lnTo>
                  <a:lnTo>
                    <a:pt x="875" y="906"/>
                  </a:lnTo>
                  <a:lnTo>
                    <a:pt x="874" y="887"/>
                  </a:lnTo>
                  <a:lnTo>
                    <a:pt x="873" y="868"/>
                  </a:lnTo>
                  <a:lnTo>
                    <a:pt x="870" y="847"/>
                  </a:lnTo>
                  <a:lnTo>
                    <a:pt x="868" y="827"/>
                  </a:lnTo>
                  <a:lnTo>
                    <a:pt x="864" y="806"/>
                  </a:lnTo>
                  <a:lnTo>
                    <a:pt x="861" y="787"/>
                  </a:lnTo>
                  <a:lnTo>
                    <a:pt x="855" y="765"/>
                  </a:lnTo>
                  <a:lnTo>
                    <a:pt x="851" y="743"/>
                  </a:lnTo>
                  <a:lnTo>
                    <a:pt x="844" y="721"/>
                  </a:lnTo>
                  <a:lnTo>
                    <a:pt x="838" y="699"/>
                  </a:lnTo>
                  <a:lnTo>
                    <a:pt x="830" y="676"/>
                  </a:lnTo>
                  <a:lnTo>
                    <a:pt x="822" y="653"/>
                  </a:lnTo>
                  <a:lnTo>
                    <a:pt x="812" y="630"/>
                  </a:lnTo>
                  <a:lnTo>
                    <a:pt x="803" y="607"/>
                  </a:lnTo>
                  <a:lnTo>
                    <a:pt x="791" y="583"/>
                  </a:lnTo>
                  <a:lnTo>
                    <a:pt x="781" y="560"/>
                  </a:lnTo>
                  <a:lnTo>
                    <a:pt x="767" y="536"/>
                  </a:lnTo>
                  <a:lnTo>
                    <a:pt x="754" y="513"/>
                  </a:lnTo>
                  <a:lnTo>
                    <a:pt x="738" y="489"/>
                  </a:lnTo>
                  <a:lnTo>
                    <a:pt x="723" y="465"/>
                  </a:lnTo>
                  <a:lnTo>
                    <a:pt x="705" y="441"/>
                  </a:lnTo>
                  <a:lnTo>
                    <a:pt x="688" y="417"/>
                  </a:lnTo>
                  <a:lnTo>
                    <a:pt x="667" y="394"/>
                  </a:lnTo>
                  <a:lnTo>
                    <a:pt x="649" y="371"/>
                  </a:lnTo>
                  <a:lnTo>
                    <a:pt x="626" y="348"/>
                  </a:lnTo>
                  <a:lnTo>
                    <a:pt x="604" y="326"/>
                  </a:lnTo>
                  <a:lnTo>
                    <a:pt x="579" y="302"/>
                  </a:lnTo>
                  <a:lnTo>
                    <a:pt x="554" y="279"/>
                  </a:lnTo>
                  <a:lnTo>
                    <a:pt x="527" y="258"/>
                  </a:lnTo>
                  <a:lnTo>
                    <a:pt x="499" y="236"/>
                  </a:lnTo>
                  <a:lnTo>
                    <a:pt x="469" y="213"/>
                  </a:lnTo>
                  <a:lnTo>
                    <a:pt x="438" y="192"/>
                  </a:lnTo>
                  <a:lnTo>
                    <a:pt x="405" y="171"/>
                  </a:lnTo>
                  <a:lnTo>
                    <a:pt x="372" y="151"/>
                  </a:lnTo>
                  <a:lnTo>
                    <a:pt x="336" y="130"/>
                  </a:lnTo>
                  <a:lnTo>
                    <a:pt x="299" y="110"/>
                  </a:lnTo>
                  <a:lnTo>
                    <a:pt x="260" y="91"/>
                  </a:lnTo>
                  <a:lnTo>
                    <a:pt x="220" y="72"/>
                  </a:lnTo>
                  <a:lnTo>
                    <a:pt x="177" y="55"/>
                  </a:lnTo>
                  <a:lnTo>
                    <a:pt x="134" y="37"/>
                  </a:lnTo>
                  <a:lnTo>
                    <a:pt x="88" y="20"/>
                  </a:lnTo>
                  <a:lnTo>
                    <a:pt x="41" y="4"/>
                  </a:lnTo>
                  <a:lnTo>
                    <a:pt x="35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3" y="20"/>
                  </a:lnTo>
                  <a:lnTo>
                    <a:pt x="2" y="24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1" y="37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1" y="62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3" y="81"/>
                  </a:lnTo>
                  <a:lnTo>
                    <a:pt x="4" y="85"/>
                  </a:lnTo>
                  <a:lnTo>
                    <a:pt x="5" y="87"/>
                  </a:lnTo>
                  <a:lnTo>
                    <a:pt x="5" y="87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7704138" y="3233738"/>
              <a:ext cx="239713" cy="336550"/>
            </a:xfrm>
            <a:custGeom>
              <a:avLst/>
              <a:gdLst/>
              <a:ahLst/>
              <a:cxnLst>
                <a:cxn ang="0">
                  <a:pos x="3" y="52"/>
                </a:cxn>
                <a:cxn ang="0">
                  <a:pos x="9" y="58"/>
                </a:cxn>
                <a:cxn ang="0">
                  <a:pos x="17" y="66"/>
                </a:cxn>
                <a:cxn ang="0">
                  <a:pos x="23" y="73"/>
                </a:cxn>
                <a:cxn ang="0">
                  <a:pos x="30" y="79"/>
                </a:cxn>
                <a:cxn ang="0">
                  <a:pos x="38" y="86"/>
                </a:cxn>
                <a:cxn ang="0">
                  <a:pos x="45" y="93"/>
                </a:cxn>
                <a:cxn ang="0">
                  <a:pos x="53" y="102"/>
                </a:cxn>
                <a:cxn ang="0">
                  <a:pos x="62" y="113"/>
                </a:cxn>
                <a:cxn ang="0">
                  <a:pos x="72" y="122"/>
                </a:cxn>
                <a:cxn ang="0">
                  <a:pos x="81" y="134"/>
                </a:cxn>
                <a:cxn ang="0">
                  <a:pos x="91" y="146"/>
                </a:cxn>
                <a:cxn ang="0">
                  <a:pos x="102" y="158"/>
                </a:cxn>
                <a:cxn ang="0">
                  <a:pos x="112" y="170"/>
                </a:cxn>
                <a:cxn ang="0">
                  <a:pos x="122" y="184"/>
                </a:cxn>
                <a:cxn ang="0">
                  <a:pos x="132" y="198"/>
                </a:cxn>
                <a:cxn ang="0">
                  <a:pos x="144" y="213"/>
                </a:cxn>
                <a:cxn ang="0">
                  <a:pos x="154" y="227"/>
                </a:cxn>
                <a:cxn ang="0">
                  <a:pos x="164" y="243"/>
                </a:cxn>
                <a:cxn ang="0">
                  <a:pos x="175" y="260"/>
                </a:cxn>
                <a:cxn ang="0">
                  <a:pos x="185" y="277"/>
                </a:cxn>
                <a:cxn ang="0">
                  <a:pos x="193" y="293"/>
                </a:cxn>
                <a:cxn ang="0">
                  <a:pos x="204" y="311"/>
                </a:cxn>
                <a:cxn ang="0">
                  <a:pos x="212" y="328"/>
                </a:cxn>
                <a:cxn ang="0">
                  <a:pos x="221" y="347"/>
                </a:cxn>
                <a:cxn ang="0">
                  <a:pos x="228" y="365"/>
                </a:cxn>
                <a:cxn ang="0">
                  <a:pos x="236" y="385"/>
                </a:cxn>
                <a:cxn ang="0">
                  <a:pos x="243" y="403"/>
                </a:cxn>
                <a:cxn ang="0">
                  <a:pos x="250" y="424"/>
                </a:cxn>
                <a:cxn ang="0">
                  <a:pos x="303" y="358"/>
                </a:cxn>
                <a:cxn ang="0">
                  <a:pos x="299" y="353"/>
                </a:cxn>
                <a:cxn ang="0">
                  <a:pos x="295" y="343"/>
                </a:cxn>
                <a:cxn ang="0">
                  <a:pos x="289" y="332"/>
                </a:cxn>
                <a:cxn ang="0">
                  <a:pos x="285" y="324"/>
                </a:cxn>
                <a:cxn ang="0">
                  <a:pos x="281" y="316"/>
                </a:cxn>
                <a:cxn ang="0">
                  <a:pos x="276" y="307"/>
                </a:cxn>
                <a:cxn ang="0">
                  <a:pos x="271" y="296"/>
                </a:cxn>
                <a:cxn ang="0">
                  <a:pos x="263" y="285"/>
                </a:cxn>
                <a:cxn ang="0">
                  <a:pos x="257" y="272"/>
                </a:cxn>
                <a:cxn ang="0">
                  <a:pos x="250" y="260"/>
                </a:cxn>
                <a:cxn ang="0">
                  <a:pos x="243" y="247"/>
                </a:cxn>
                <a:cxn ang="0">
                  <a:pos x="236" y="234"/>
                </a:cxn>
                <a:cxn ang="0">
                  <a:pos x="227" y="220"/>
                </a:cxn>
                <a:cxn ang="0">
                  <a:pos x="218" y="205"/>
                </a:cxn>
                <a:cxn ang="0">
                  <a:pos x="209" y="191"/>
                </a:cxn>
                <a:cxn ang="0">
                  <a:pos x="199" y="177"/>
                </a:cxn>
                <a:cxn ang="0">
                  <a:pos x="189" y="161"/>
                </a:cxn>
                <a:cxn ang="0">
                  <a:pos x="178" y="147"/>
                </a:cxn>
                <a:cxn ang="0">
                  <a:pos x="166" y="131"/>
                </a:cxn>
                <a:cxn ang="0">
                  <a:pos x="155" y="117"/>
                </a:cxn>
                <a:cxn ang="0">
                  <a:pos x="144" y="101"/>
                </a:cxn>
                <a:cxn ang="0">
                  <a:pos x="130" y="87"/>
                </a:cxn>
                <a:cxn ang="0">
                  <a:pos x="117" y="73"/>
                </a:cxn>
                <a:cxn ang="0">
                  <a:pos x="105" y="58"/>
                </a:cxn>
                <a:cxn ang="0">
                  <a:pos x="90" y="45"/>
                </a:cxn>
                <a:cxn ang="0">
                  <a:pos x="77" y="31"/>
                </a:cxn>
                <a:cxn ang="0">
                  <a:pos x="62" y="18"/>
                </a:cxn>
                <a:cxn ang="0">
                  <a:pos x="48" y="6"/>
                </a:cxn>
                <a:cxn ang="0">
                  <a:pos x="0" y="51"/>
                </a:cxn>
              </a:cxnLst>
              <a:rect l="0" t="0" r="r" b="b"/>
              <a:pathLst>
                <a:path w="303" h="424">
                  <a:moveTo>
                    <a:pt x="0" y="51"/>
                  </a:moveTo>
                  <a:lnTo>
                    <a:pt x="3" y="52"/>
                  </a:lnTo>
                  <a:lnTo>
                    <a:pt x="5" y="54"/>
                  </a:lnTo>
                  <a:lnTo>
                    <a:pt x="9" y="58"/>
                  </a:lnTo>
                  <a:lnTo>
                    <a:pt x="13" y="61"/>
                  </a:lnTo>
                  <a:lnTo>
                    <a:pt x="17" y="66"/>
                  </a:lnTo>
                  <a:lnTo>
                    <a:pt x="20" y="68"/>
                  </a:lnTo>
                  <a:lnTo>
                    <a:pt x="23" y="73"/>
                  </a:lnTo>
                  <a:lnTo>
                    <a:pt x="27" y="76"/>
                  </a:lnTo>
                  <a:lnTo>
                    <a:pt x="30" y="79"/>
                  </a:lnTo>
                  <a:lnTo>
                    <a:pt x="33" y="82"/>
                  </a:lnTo>
                  <a:lnTo>
                    <a:pt x="38" y="86"/>
                  </a:lnTo>
                  <a:lnTo>
                    <a:pt x="41" y="89"/>
                  </a:lnTo>
                  <a:lnTo>
                    <a:pt x="45" y="93"/>
                  </a:lnTo>
                  <a:lnTo>
                    <a:pt x="49" y="97"/>
                  </a:lnTo>
                  <a:lnTo>
                    <a:pt x="53" y="102"/>
                  </a:lnTo>
                  <a:lnTo>
                    <a:pt x="58" y="108"/>
                  </a:lnTo>
                  <a:lnTo>
                    <a:pt x="62" y="113"/>
                  </a:lnTo>
                  <a:lnTo>
                    <a:pt x="66" y="118"/>
                  </a:lnTo>
                  <a:lnTo>
                    <a:pt x="72" y="122"/>
                  </a:lnTo>
                  <a:lnTo>
                    <a:pt x="77" y="128"/>
                  </a:lnTo>
                  <a:lnTo>
                    <a:pt x="81" y="134"/>
                  </a:lnTo>
                  <a:lnTo>
                    <a:pt x="86" y="140"/>
                  </a:lnTo>
                  <a:lnTo>
                    <a:pt x="91" y="146"/>
                  </a:lnTo>
                  <a:lnTo>
                    <a:pt x="96" y="151"/>
                  </a:lnTo>
                  <a:lnTo>
                    <a:pt x="102" y="158"/>
                  </a:lnTo>
                  <a:lnTo>
                    <a:pt x="107" y="164"/>
                  </a:lnTo>
                  <a:lnTo>
                    <a:pt x="112" y="170"/>
                  </a:lnTo>
                  <a:lnTo>
                    <a:pt x="116" y="177"/>
                  </a:lnTo>
                  <a:lnTo>
                    <a:pt x="122" y="184"/>
                  </a:lnTo>
                  <a:lnTo>
                    <a:pt x="126" y="191"/>
                  </a:lnTo>
                  <a:lnTo>
                    <a:pt x="132" y="198"/>
                  </a:lnTo>
                  <a:lnTo>
                    <a:pt x="138" y="205"/>
                  </a:lnTo>
                  <a:lnTo>
                    <a:pt x="144" y="213"/>
                  </a:lnTo>
                  <a:lnTo>
                    <a:pt x="148" y="220"/>
                  </a:lnTo>
                  <a:lnTo>
                    <a:pt x="154" y="227"/>
                  </a:lnTo>
                  <a:lnTo>
                    <a:pt x="158" y="235"/>
                  </a:lnTo>
                  <a:lnTo>
                    <a:pt x="164" y="243"/>
                  </a:lnTo>
                  <a:lnTo>
                    <a:pt x="169" y="251"/>
                  </a:lnTo>
                  <a:lnTo>
                    <a:pt x="175" y="260"/>
                  </a:lnTo>
                  <a:lnTo>
                    <a:pt x="179" y="267"/>
                  </a:lnTo>
                  <a:lnTo>
                    <a:pt x="185" y="277"/>
                  </a:lnTo>
                  <a:lnTo>
                    <a:pt x="189" y="285"/>
                  </a:lnTo>
                  <a:lnTo>
                    <a:pt x="193" y="293"/>
                  </a:lnTo>
                  <a:lnTo>
                    <a:pt x="198" y="301"/>
                  </a:lnTo>
                  <a:lnTo>
                    <a:pt x="204" y="311"/>
                  </a:lnTo>
                  <a:lnTo>
                    <a:pt x="208" y="319"/>
                  </a:lnTo>
                  <a:lnTo>
                    <a:pt x="212" y="328"/>
                  </a:lnTo>
                  <a:lnTo>
                    <a:pt x="216" y="337"/>
                  </a:lnTo>
                  <a:lnTo>
                    <a:pt x="221" y="347"/>
                  </a:lnTo>
                  <a:lnTo>
                    <a:pt x="224" y="356"/>
                  </a:lnTo>
                  <a:lnTo>
                    <a:pt x="228" y="365"/>
                  </a:lnTo>
                  <a:lnTo>
                    <a:pt x="232" y="375"/>
                  </a:lnTo>
                  <a:lnTo>
                    <a:pt x="236" y="385"/>
                  </a:lnTo>
                  <a:lnTo>
                    <a:pt x="240" y="394"/>
                  </a:lnTo>
                  <a:lnTo>
                    <a:pt x="243" y="403"/>
                  </a:lnTo>
                  <a:lnTo>
                    <a:pt x="246" y="414"/>
                  </a:lnTo>
                  <a:lnTo>
                    <a:pt x="250" y="424"/>
                  </a:lnTo>
                  <a:lnTo>
                    <a:pt x="303" y="360"/>
                  </a:lnTo>
                  <a:lnTo>
                    <a:pt x="303" y="358"/>
                  </a:lnTo>
                  <a:lnTo>
                    <a:pt x="302" y="357"/>
                  </a:lnTo>
                  <a:lnTo>
                    <a:pt x="299" y="353"/>
                  </a:lnTo>
                  <a:lnTo>
                    <a:pt x="298" y="349"/>
                  </a:lnTo>
                  <a:lnTo>
                    <a:pt x="295" y="343"/>
                  </a:lnTo>
                  <a:lnTo>
                    <a:pt x="292" y="336"/>
                  </a:lnTo>
                  <a:lnTo>
                    <a:pt x="289" y="332"/>
                  </a:lnTo>
                  <a:lnTo>
                    <a:pt x="288" y="328"/>
                  </a:lnTo>
                  <a:lnTo>
                    <a:pt x="285" y="324"/>
                  </a:lnTo>
                  <a:lnTo>
                    <a:pt x="284" y="321"/>
                  </a:lnTo>
                  <a:lnTo>
                    <a:pt x="281" y="316"/>
                  </a:lnTo>
                  <a:lnTo>
                    <a:pt x="278" y="311"/>
                  </a:lnTo>
                  <a:lnTo>
                    <a:pt x="276" y="307"/>
                  </a:lnTo>
                  <a:lnTo>
                    <a:pt x="274" y="301"/>
                  </a:lnTo>
                  <a:lnTo>
                    <a:pt x="271" y="296"/>
                  </a:lnTo>
                  <a:lnTo>
                    <a:pt x="268" y="290"/>
                  </a:lnTo>
                  <a:lnTo>
                    <a:pt x="263" y="285"/>
                  </a:lnTo>
                  <a:lnTo>
                    <a:pt x="261" y="279"/>
                  </a:lnTo>
                  <a:lnTo>
                    <a:pt x="257" y="272"/>
                  </a:lnTo>
                  <a:lnTo>
                    <a:pt x="254" y="266"/>
                  </a:lnTo>
                  <a:lnTo>
                    <a:pt x="250" y="260"/>
                  </a:lnTo>
                  <a:lnTo>
                    <a:pt x="247" y="254"/>
                  </a:lnTo>
                  <a:lnTo>
                    <a:pt x="243" y="247"/>
                  </a:lnTo>
                  <a:lnTo>
                    <a:pt x="240" y="241"/>
                  </a:lnTo>
                  <a:lnTo>
                    <a:pt x="236" y="234"/>
                  </a:lnTo>
                  <a:lnTo>
                    <a:pt x="232" y="228"/>
                  </a:lnTo>
                  <a:lnTo>
                    <a:pt x="227" y="220"/>
                  </a:lnTo>
                  <a:lnTo>
                    <a:pt x="222" y="213"/>
                  </a:lnTo>
                  <a:lnTo>
                    <a:pt x="218" y="205"/>
                  </a:lnTo>
                  <a:lnTo>
                    <a:pt x="214" y="198"/>
                  </a:lnTo>
                  <a:lnTo>
                    <a:pt x="209" y="191"/>
                  </a:lnTo>
                  <a:lnTo>
                    <a:pt x="204" y="184"/>
                  </a:lnTo>
                  <a:lnTo>
                    <a:pt x="199" y="177"/>
                  </a:lnTo>
                  <a:lnTo>
                    <a:pt x="194" y="169"/>
                  </a:lnTo>
                  <a:lnTo>
                    <a:pt x="189" y="161"/>
                  </a:lnTo>
                  <a:lnTo>
                    <a:pt x="183" y="154"/>
                  </a:lnTo>
                  <a:lnTo>
                    <a:pt x="178" y="147"/>
                  </a:lnTo>
                  <a:lnTo>
                    <a:pt x="172" y="140"/>
                  </a:lnTo>
                  <a:lnTo>
                    <a:pt x="166" y="131"/>
                  </a:lnTo>
                  <a:lnTo>
                    <a:pt x="161" y="124"/>
                  </a:lnTo>
                  <a:lnTo>
                    <a:pt x="155" y="117"/>
                  </a:lnTo>
                  <a:lnTo>
                    <a:pt x="150" y="110"/>
                  </a:lnTo>
                  <a:lnTo>
                    <a:pt x="144" y="101"/>
                  </a:lnTo>
                  <a:lnTo>
                    <a:pt x="137" y="94"/>
                  </a:lnTo>
                  <a:lnTo>
                    <a:pt x="130" y="87"/>
                  </a:lnTo>
                  <a:lnTo>
                    <a:pt x="124" y="80"/>
                  </a:lnTo>
                  <a:lnTo>
                    <a:pt x="117" y="73"/>
                  </a:lnTo>
                  <a:lnTo>
                    <a:pt x="111" y="65"/>
                  </a:lnTo>
                  <a:lnTo>
                    <a:pt x="105" y="58"/>
                  </a:lnTo>
                  <a:lnTo>
                    <a:pt x="98" y="52"/>
                  </a:lnTo>
                  <a:lnTo>
                    <a:pt x="90" y="45"/>
                  </a:lnTo>
                  <a:lnTo>
                    <a:pt x="84" y="37"/>
                  </a:lnTo>
                  <a:lnTo>
                    <a:pt x="77" y="31"/>
                  </a:lnTo>
                  <a:lnTo>
                    <a:pt x="70" y="25"/>
                  </a:lnTo>
                  <a:lnTo>
                    <a:pt x="62" y="18"/>
                  </a:lnTo>
                  <a:lnTo>
                    <a:pt x="55" y="12"/>
                  </a:lnTo>
                  <a:lnTo>
                    <a:pt x="48" y="6"/>
                  </a:lnTo>
                  <a:lnTo>
                    <a:pt x="41" y="0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Gill Sans MT" pitchFamily="34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283222" y="3468469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Privacy!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36" grpId="0"/>
      <p:bldP spid="39" grpId="0" animBg="1"/>
      <p:bldP spid="46" grpId="0" animBg="1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667000"/>
            <a:ext cx="43529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Privacy Disasters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15066"/>
            <a:ext cx="3095625" cy="129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5287" y="1615066"/>
            <a:ext cx="4495801" cy="61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58379"/>
            <a:ext cx="4457700" cy="91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1" y="5300969"/>
            <a:ext cx="5181599" cy="109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209800" y="3314700"/>
            <a:ext cx="45720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went wrong?</a:t>
            </a:r>
          </a:p>
        </p:txBody>
      </p:sp>
      <p:pic>
        <p:nvPicPr>
          <p:cNvPr id="99330" name="Picture 2" descr="https://d19telvc6oexg6.cloudfront.net/uploads/stores/2/picture/default_c5c57921777b5a48728438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4191000"/>
            <a:ext cx="1828799" cy="1828800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slide </a:t>
            </a:r>
            <a:fld id="{DD67DDD6-B1CD-4612-B6EA-389D887C65FA}" type="slidenum">
              <a:rPr lang="en-US" smtClean="0">
                <a:latin typeface="Arial" pitchFamily="34" charset="0"/>
              </a:rPr>
              <a:pPr/>
              <a:t>9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74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20252</TotalTime>
  <Words>896</Words>
  <Application>Microsoft Office PowerPoint</Application>
  <PresentationFormat>On-screen Show (4:3)</PresentationFormat>
  <Paragraphs>198</Paragraphs>
  <Slides>29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End of Anonymity</vt:lpstr>
      <vt:lpstr>Tastes and Purchases</vt:lpstr>
      <vt:lpstr>Social Networks</vt:lpstr>
      <vt:lpstr>Health Care and Genetics</vt:lpstr>
      <vt:lpstr>Web Tracking</vt:lpstr>
      <vt:lpstr>Solution:  Anonymity!</vt:lpstr>
      <vt:lpstr>Phew…</vt:lpstr>
      <vt:lpstr>“Privacy-Preserving” Data Release</vt:lpstr>
      <vt:lpstr>Some Privacy Disasters</vt:lpstr>
      <vt:lpstr>The Myth of the PII</vt:lpstr>
      <vt:lpstr>The Curse of Dimensionality</vt:lpstr>
      <vt:lpstr>Sparsity and “Long Tail”</vt:lpstr>
      <vt:lpstr>Privacy Threats</vt:lpstr>
      <vt:lpstr>It’s All About the Aux</vt:lpstr>
      <vt:lpstr>De-anonymizing Sparse Datasets</vt:lpstr>
      <vt:lpstr>De-anonymization Objectives</vt:lpstr>
      <vt:lpstr>Aux as Noisy Projection</vt:lpstr>
      <vt:lpstr>How Much Aux Is Needed?</vt:lpstr>
      <vt:lpstr>De-Anonymization in Practice</vt:lpstr>
      <vt:lpstr>Slide 20</vt:lpstr>
      <vt:lpstr>De-anonymizing the Netflix Dataset</vt:lpstr>
      <vt:lpstr>Exploiting Data Structure</vt:lpstr>
      <vt:lpstr>“Jefferson High”:  Romantic and Sexual Network</vt:lpstr>
      <vt:lpstr>Phone Call Graphs</vt:lpstr>
      <vt:lpstr>Structural De-anonymization</vt:lpstr>
      <vt:lpstr>Winning the IJCNN/Kaggle  Social Network Challenge</vt:lpstr>
      <vt:lpstr>More De-Anonymization</vt:lpstr>
      <vt:lpstr>Lesson #1: De-anonymization Is Robust</vt:lpstr>
      <vt:lpstr>Lesson #2: “PII” Is Technically Meaningless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Anonymity</dc:title>
  <dc:creator>Vitaly Shmatikov</dc:creator>
  <cp:lastModifiedBy>UTCS-SHMAT</cp:lastModifiedBy>
  <cp:revision>704</cp:revision>
  <dcterms:created xsi:type="dcterms:W3CDTF">2006-08-16T00:00:00Z</dcterms:created>
  <dcterms:modified xsi:type="dcterms:W3CDTF">2015-02-26T16:20:12Z</dcterms:modified>
</cp:coreProperties>
</file>