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261" r:id="rId4"/>
    <p:sldId id="364" r:id="rId5"/>
    <p:sldId id="373" r:id="rId6"/>
    <p:sldId id="374" r:id="rId7"/>
    <p:sldId id="375" r:id="rId8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01" autoAdjust="0"/>
    <p:restoredTop sz="93223" autoAdjust="0"/>
  </p:normalViewPr>
  <p:slideViewPr>
    <p:cSldViewPr>
      <p:cViewPr varScale="1">
        <p:scale>
          <a:sx n="73" d="100"/>
          <a:sy n="73" d="100"/>
        </p:scale>
        <p:origin x="-13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E19A9B7-692D-49C3-B1CC-2FD7CA306096}" type="datetimeFigureOut">
              <a:rPr lang="en-US"/>
              <a:pPr>
                <a:defRPr/>
              </a:pPr>
              <a:t>8/5/2011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ABD92F2-90A8-4E4F-B15D-4D5E5444E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251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A5138-86E5-4AE6-97E8-4FF4A1816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00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5DEEF-34FC-4117-979F-83C2B83069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052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0050F-5859-4068-A4ED-B99C04708B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9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12A9C-4FEB-4612-8504-075B84D97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625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009F8-818C-4D00-AAFF-3C97C2F0C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95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D69C2-5C96-45AF-9089-6F47A7C44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73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A0627-6273-4FB1-A616-A3D3B63A2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618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83B3B-7C6F-46E2-937E-6D1002B8BC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93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92AE4-9C77-4A59-9229-D61977B1C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98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52C3F-FA4E-4495-A253-9664F400F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712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D9034-A6C3-4AE6-8E58-4AA980A2BF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89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6BD64FF-C992-4CD0-9B73-6C9EE27EB3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838200" y="2130425"/>
            <a:ext cx="8153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 b="1" dirty="0" smtClean="0">
                <a:solidFill>
                  <a:schemeClr val="tx2"/>
                </a:solidFill>
              </a:rPr>
              <a:t>Using Reduction for the Game of NIM</a:t>
            </a:r>
            <a:endParaRPr lang="en-US" sz="4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1"/>
          <p:cNvSpPr txBox="1">
            <a:spLocks noChangeArrowheads="1"/>
          </p:cNvSpPr>
          <p:nvPr/>
        </p:nvSpPr>
        <p:spPr bwMode="auto">
          <a:xfrm>
            <a:off x="685800" y="1066800"/>
            <a:ext cx="8305800" cy="493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/>
              <a:t>	</a:t>
            </a:r>
            <a:r>
              <a:rPr lang="en-US" sz="2400"/>
              <a:t>	</a:t>
            </a:r>
            <a:r>
              <a:rPr lang="en-US" sz="2400" u="sng"/>
              <a:t>    </a:t>
            </a:r>
            <a:r>
              <a:rPr lang="en-US" sz="2400"/>
              <a:t>	    	</a:t>
            </a:r>
          </a:p>
          <a:p>
            <a:pPr eaLnBrk="1" hangingPunct="1"/>
            <a:r>
              <a:rPr lang="en-US" sz="2400"/>
              <a:t>	</a:t>
            </a:r>
            <a:r>
              <a:rPr lang="en-US" sz="2400" u="sng"/>
              <a:t>    </a:t>
            </a:r>
            <a:r>
              <a:rPr lang="en-US" sz="2400"/>
              <a:t> 	</a:t>
            </a:r>
            <a:r>
              <a:rPr lang="en-US" sz="2400" u="sng"/>
              <a:t>    </a:t>
            </a:r>
            <a:r>
              <a:rPr lang="en-US" sz="2400"/>
              <a:t> </a:t>
            </a:r>
          </a:p>
          <a:p>
            <a:pPr eaLnBrk="1" hangingPunct="1"/>
            <a:r>
              <a:rPr lang="en-US" sz="2400"/>
              <a:t>	</a:t>
            </a:r>
            <a:r>
              <a:rPr lang="en-US" sz="2400" u="sng"/>
              <a:t>    </a:t>
            </a:r>
            <a:r>
              <a:rPr lang="en-US" sz="2400"/>
              <a:t> 	</a:t>
            </a:r>
            <a:r>
              <a:rPr lang="en-US" sz="2400" u="sng"/>
              <a:t>    </a:t>
            </a:r>
            <a:r>
              <a:rPr lang="en-US" sz="2400"/>
              <a:t> </a:t>
            </a:r>
          </a:p>
          <a:p>
            <a:pPr eaLnBrk="1" hangingPunct="1"/>
            <a:r>
              <a:rPr lang="en-US" sz="2400"/>
              <a:t>	</a:t>
            </a:r>
            <a:r>
              <a:rPr lang="en-US" sz="2400" u="sng"/>
              <a:t>    </a:t>
            </a:r>
            <a:r>
              <a:rPr lang="en-US" sz="2400"/>
              <a:t>  </a:t>
            </a:r>
            <a:r>
              <a:rPr lang="en-US" sz="2400" u="sng"/>
              <a:t>    </a:t>
            </a:r>
            <a:r>
              <a:rPr lang="en-US" sz="2400"/>
              <a:t> </a:t>
            </a:r>
            <a:r>
              <a:rPr lang="en-US" sz="2400" u="sng"/>
              <a:t>    </a:t>
            </a:r>
            <a:endParaRPr lang="en-US" sz="2400"/>
          </a:p>
          <a:p>
            <a:pPr eaLnBrk="1" hangingPunct="1"/>
            <a:r>
              <a:rPr lang="en-US" sz="2400"/>
              <a:t>	</a:t>
            </a:r>
            <a:r>
              <a:rPr lang="en-US" sz="2400" u="sng"/>
              <a:t>    </a:t>
            </a:r>
            <a:r>
              <a:rPr lang="en-US" sz="2400"/>
              <a:t>  </a:t>
            </a:r>
            <a:r>
              <a:rPr lang="en-US" sz="2400" u="sng"/>
              <a:t>    </a:t>
            </a:r>
            <a:r>
              <a:rPr lang="en-US" sz="2400"/>
              <a:t> </a:t>
            </a:r>
            <a:r>
              <a:rPr lang="en-US" sz="2400" u="sng"/>
              <a:t>   </a:t>
            </a:r>
            <a:r>
              <a:rPr lang="en-US" sz="2200" u="sng"/>
              <a:t> </a:t>
            </a:r>
            <a:r>
              <a:rPr lang="en-US" sz="2200"/>
              <a:t> </a:t>
            </a:r>
          </a:p>
          <a:p>
            <a:pPr eaLnBrk="1" hangingPunct="1"/>
            <a:endParaRPr lang="en-US" sz="2200"/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At each turn, a player chooses one pile and removes some sticks.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The player who takes the last stick wins.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Problem: Is there a move that guarantees a win for the current</a:t>
            </a:r>
          </a:p>
          <a:p>
            <a:pPr eaLnBrk="1" hangingPunct="1"/>
            <a:r>
              <a:rPr lang="en-US" sz="2200"/>
              <a:t>player?</a:t>
            </a:r>
          </a:p>
        </p:txBody>
      </p:sp>
      <p:sp>
        <p:nvSpPr>
          <p:cNvPr id="9219" name="Rectangle 12"/>
          <p:cNvSpPr>
            <a:spLocks noChangeArrowheads="1"/>
          </p:cNvSpPr>
          <p:nvPr/>
        </p:nvSpPr>
        <p:spPr bwMode="auto">
          <a:xfrm>
            <a:off x="685800" y="0"/>
            <a:ext cx="845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b="1">
                <a:solidFill>
                  <a:schemeClr val="tx2"/>
                </a:solidFill>
              </a:rPr>
              <a:t>Nim</a:t>
            </a:r>
            <a:r>
              <a:rPr lang="en-US" sz="3200">
                <a:solidFill>
                  <a:schemeClr val="tx2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59"/>
          <p:cNvSpPr txBox="1">
            <a:spLocks noChangeArrowheads="1"/>
          </p:cNvSpPr>
          <p:nvPr/>
        </p:nvSpPr>
        <p:spPr bwMode="auto">
          <a:xfrm>
            <a:off x="685800" y="762000"/>
            <a:ext cx="2209800" cy="258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/>
              <a:t>	</a:t>
            </a:r>
            <a:r>
              <a:rPr lang="en-US" sz="2400"/>
              <a:t>	</a:t>
            </a:r>
            <a:r>
              <a:rPr lang="en-US" sz="2400" u="sng"/>
              <a:t>    </a:t>
            </a:r>
            <a:r>
              <a:rPr lang="en-US" sz="2400"/>
              <a:t> 	</a:t>
            </a:r>
          </a:p>
          <a:p>
            <a:pPr eaLnBrk="1" hangingPunct="1"/>
            <a:r>
              <a:rPr lang="en-US" sz="2400"/>
              <a:t>	</a:t>
            </a:r>
            <a:r>
              <a:rPr lang="en-US" sz="2400" u="sng"/>
              <a:t>    </a:t>
            </a:r>
            <a:r>
              <a:rPr lang="en-US" sz="2400"/>
              <a:t> 	</a:t>
            </a:r>
            <a:r>
              <a:rPr lang="en-US" sz="2400" u="sng"/>
              <a:t>    </a:t>
            </a:r>
            <a:r>
              <a:rPr lang="en-US" sz="2400"/>
              <a:t> </a:t>
            </a:r>
          </a:p>
          <a:p>
            <a:pPr eaLnBrk="1" hangingPunct="1"/>
            <a:r>
              <a:rPr lang="en-US" sz="2400"/>
              <a:t>	</a:t>
            </a:r>
            <a:r>
              <a:rPr lang="en-US" sz="2400" u="sng"/>
              <a:t>    </a:t>
            </a:r>
            <a:r>
              <a:rPr lang="en-US" sz="2400"/>
              <a:t> 	</a:t>
            </a:r>
            <a:r>
              <a:rPr lang="en-US" sz="2400" u="sng"/>
              <a:t>    </a:t>
            </a:r>
            <a:r>
              <a:rPr lang="en-US" sz="2400"/>
              <a:t> </a:t>
            </a:r>
          </a:p>
          <a:p>
            <a:pPr eaLnBrk="1" hangingPunct="1"/>
            <a:r>
              <a:rPr lang="en-US" sz="2400"/>
              <a:t>	</a:t>
            </a:r>
            <a:r>
              <a:rPr lang="en-US" sz="2400" u="sng"/>
              <a:t>    </a:t>
            </a:r>
            <a:r>
              <a:rPr lang="en-US" sz="2400"/>
              <a:t>  </a:t>
            </a:r>
            <a:r>
              <a:rPr lang="en-US" sz="2400" u="sng"/>
              <a:t>    </a:t>
            </a:r>
            <a:r>
              <a:rPr lang="en-US" sz="2400"/>
              <a:t>  </a:t>
            </a:r>
            <a:r>
              <a:rPr lang="en-US" sz="2400" u="sng"/>
              <a:t>    </a:t>
            </a:r>
            <a:endParaRPr lang="en-US" sz="2400"/>
          </a:p>
          <a:p>
            <a:pPr eaLnBrk="1" hangingPunct="1"/>
            <a:r>
              <a:rPr lang="en-US" sz="2400"/>
              <a:t>	</a:t>
            </a:r>
            <a:r>
              <a:rPr lang="en-US" sz="2400" u="sng"/>
              <a:t>    </a:t>
            </a:r>
            <a:r>
              <a:rPr lang="en-US" sz="2400"/>
              <a:t>  </a:t>
            </a:r>
            <a:r>
              <a:rPr lang="en-US" sz="2400" u="sng"/>
              <a:t>    </a:t>
            </a:r>
            <a:r>
              <a:rPr lang="en-US" sz="2400"/>
              <a:t>  </a:t>
            </a:r>
            <a:r>
              <a:rPr lang="en-US" sz="2400" u="sng"/>
              <a:t>   </a:t>
            </a:r>
            <a:r>
              <a:rPr lang="en-US" sz="2200" u="sng"/>
              <a:t> </a:t>
            </a:r>
            <a:r>
              <a:rPr lang="en-US" sz="2200"/>
              <a:t> </a:t>
            </a:r>
          </a:p>
          <a:p>
            <a:pPr eaLnBrk="1" hangingPunct="1"/>
            <a:endParaRPr lang="en-US" sz="2200"/>
          </a:p>
          <a:p>
            <a:pPr eaLnBrk="1" hangingPunct="1"/>
            <a:endParaRPr lang="en-US" sz="2200"/>
          </a:p>
        </p:txBody>
      </p:sp>
      <p:sp>
        <p:nvSpPr>
          <p:cNvPr id="10243" name="Rectangle 560"/>
          <p:cNvSpPr>
            <a:spLocks noChangeArrowheads="1"/>
          </p:cNvSpPr>
          <p:nvPr/>
        </p:nvSpPr>
        <p:spPr bwMode="auto">
          <a:xfrm>
            <a:off x="685800" y="0"/>
            <a:ext cx="845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b="1">
                <a:solidFill>
                  <a:schemeClr val="tx2"/>
                </a:solidFill>
              </a:rPr>
              <a:t>Nim</a:t>
            </a:r>
            <a:r>
              <a:rPr lang="en-US" sz="32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0244" name="Text Box 561"/>
          <p:cNvSpPr txBox="1">
            <a:spLocks noChangeArrowheads="1"/>
          </p:cNvSpPr>
          <p:nvPr/>
        </p:nvSpPr>
        <p:spPr bwMode="auto">
          <a:xfrm>
            <a:off x="3124200" y="914400"/>
            <a:ext cx="57150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sz="2400"/>
              <a:t>● Obvious approach: search the space of possible moves.</a:t>
            </a:r>
          </a:p>
          <a:p>
            <a:pPr lvl="1" eaLnBrk="1" hangingPunct="1"/>
            <a:endParaRPr lang="en-US" sz="2400"/>
          </a:p>
          <a:p>
            <a:pPr lvl="1" eaLnBrk="1" hangingPunct="1"/>
            <a:r>
              <a:rPr lang="en-US" sz="2400"/>
              <a:t>● Reduction to an XOR computation problem:</a:t>
            </a:r>
          </a:p>
          <a:p>
            <a:pPr lvl="1" eaLnBrk="1" hangingPunct="1"/>
            <a:r>
              <a:rPr lang="en-US" sz="2400"/>
              <a:t>     </a:t>
            </a:r>
          </a:p>
          <a:p>
            <a:pPr eaLnBrk="1" hangingPunct="1"/>
            <a:r>
              <a:rPr lang="en-US" sz="2400"/>
              <a:t>       100		1		10</a:t>
            </a:r>
          </a:p>
          <a:p>
            <a:pPr eaLnBrk="1" hangingPunct="1"/>
            <a:r>
              <a:rPr lang="en-US" sz="2400"/>
              <a:t>       101		</a:t>
            </a:r>
            <a:r>
              <a:rPr lang="en-US" sz="2400" u="sng"/>
              <a:t>1</a:t>
            </a:r>
            <a:r>
              <a:rPr lang="en-US" sz="2400"/>
              <a:t>		</a:t>
            </a:r>
            <a:r>
              <a:rPr lang="en-US" sz="2400" u="sng"/>
              <a:t>01</a:t>
            </a:r>
          </a:p>
          <a:p>
            <a:pPr eaLnBrk="1" hangingPunct="1"/>
            <a:r>
              <a:rPr lang="en-US" sz="2400"/>
              <a:t>       </a:t>
            </a:r>
            <a:r>
              <a:rPr lang="en-US" sz="2400" u="sng"/>
              <a:t>010</a:t>
            </a:r>
            <a:r>
              <a:rPr lang="en-US" sz="2400"/>
              <a:t>		0		11</a:t>
            </a:r>
          </a:p>
          <a:p>
            <a:pPr eaLnBrk="1" hangingPunct="1"/>
            <a:r>
              <a:rPr lang="en-US" sz="2400"/>
              <a:t>       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685800" y="762000"/>
            <a:ext cx="2209800" cy="258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/>
              <a:t>	</a:t>
            </a:r>
            <a:r>
              <a:rPr lang="en-US" sz="2400"/>
              <a:t>	</a:t>
            </a:r>
            <a:r>
              <a:rPr lang="en-US" sz="2400" u="sng"/>
              <a:t>    </a:t>
            </a:r>
            <a:r>
              <a:rPr lang="en-US" sz="2400"/>
              <a:t> 	</a:t>
            </a:r>
          </a:p>
          <a:p>
            <a:pPr eaLnBrk="1" hangingPunct="1"/>
            <a:r>
              <a:rPr lang="en-US" sz="2400"/>
              <a:t>	</a:t>
            </a:r>
            <a:r>
              <a:rPr lang="en-US" sz="2400" u="sng"/>
              <a:t>    </a:t>
            </a:r>
            <a:r>
              <a:rPr lang="en-US" sz="2400"/>
              <a:t> 	</a:t>
            </a:r>
            <a:r>
              <a:rPr lang="en-US" sz="2400" u="sng"/>
              <a:t>    </a:t>
            </a:r>
            <a:r>
              <a:rPr lang="en-US" sz="2400"/>
              <a:t> </a:t>
            </a:r>
          </a:p>
          <a:p>
            <a:pPr eaLnBrk="1" hangingPunct="1"/>
            <a:r>
              <a:rPr lang="en-US" sz="2400"/>
              <a:t>	</a:t>
            </a:r>
            <a:r>
              <a:rPr lang="en-US" sz="2400" u="sng"/>
              <a:t>    </a:t>
            </a:r>
            <a:r>
              <a:rPr lang="en-US" sz="2400"/>
              <a:t> 	</a:t>
            </a:r>
            <a:r>
              <a:rPr lang="en-US" sz="2400" u="sng"/>
              <a:t>    </a:t>
            </a:r>
            <a:r>
              <a:rPr lang="en-US" sz="2400"/>
              <a:t> </a:t>
            </a:r>
          </a:p>
          <a:p>
            <a:pPr eaLnBrk="1" hangingPunct="1"/>
            <a:r>
              <a:rPr lang="en-US" sz="2400"/>
              <a:t>	</a:t>
            </a:r>
            <a:r>
              <a:rPr lang="en-US" sz="2400" u="sng"/>
              <a:t>    </a:t>
            </a:r>
            <a:r>
              <a:rPr lang="en-US" sz="2400"/>
              <a:t>  </a:t>
            </a:r>
            <a:r>
              <a:rPr lang="en-US" sz="2400" u="sng"/>
              <a:t>    </a:t>
            </a:r>
            <a:r>
              <a:rPr lang="en-US" sz="2400"/>
              <a:t>  </a:t>
            </a:r>
            <a:r>
              <a:rPr lang="en-US" sz="2400" u="sng"/>
              <a:t>    </a:t>
            </a:r>
            <a:endParaRPr lang="en-US" sz="2400"/>
          </a:p>
          <a:p>
            <a:pPr eaLnBrk="1" hangingPunct="1"/>
            <a:r>
              <a:rPr lang="en-US" sz="2400"/>
              <a:t>	</a:t>
            </a:r>
            <a:r>
              <a:rPr lang="en-US" sz="2400" u="sng"/>
              <a:t>    </a:t>
            </a:r>
            <a:r>
              <a:rPr lang="en-US" sz="2400"/>
              <a:t>  </a:t>
            </a:r>
            <a:r>
              <a:rPr lang="en-US" sz="2400" u="sng"/>
              <a:t>    </a:t>
            </a:r>
            <a:r>
              <a:rPr lang="en-US" sz="2400"/>
              <a:t>  </a:t>
            </a:r>
            <a:r>
              <a:rPr lang="en-US" sz="2400" u="sng"/>
              <a:t>   </a:t>
            </a:r>
            <a:r>
              <a:rPr lang="en-US" sz="2200" u="sng"/>
              <a:t> </a:t>
            </a:r>
            <a:r>
              <a:rPr lang="en-US" sz="2200"/>
              <a:t> </a:t>
            </a:r>
          </a:p>
          <a:p>
            <a:pPr eaLnBrk="1" hangingPunct="1"/>
            <a:endParaRPr lang="en-US" sz="2200"/>
          </a:p>
          <a:p>
            <a:pPr eaLnBrk="1" hangingPunct="1"/>
            <a:endParaRPr lang="en-US" sz="2200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685800" y="0"/>
            <a:ext cx="845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b="1">
                <a:solidFill>
                  <a:schemeClr val="tx2"/>
                </a:solidFill>
              </a:rPr>
              <a:t>Nim</a:t>
            </a:r>
            <a:r>
              <a:rPr lang="en-US" sz="32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124200" y="914400"/>
            <a:ext cx="57150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sz="2400"/>
              <a:t>● Obvious approach: search the space of possible moves.</a:t>
            </a:r>
          </a:p>
          <a:p>
            <a:pPr lvl="1" eaLnBrk="1" hangingPunct="1"/>
            <a:endParaRPr lang="en-US" sz="2400"/>
          </a:p>
          <a:p>
            <a:pPr lvl="1" eaLnBrk="1" hangingPunct="1"/>
            <a:r>
              <a:rPr lang="en-US" sz="2400"/>
              <a:t>● Reduction to an XOR computation problem:</a:t>
            </a:r>
          </a:p>
          <a:p>
            <a:pPr lvl="1" eaLnBrk="1" hangingPunct="1"/>
            <a:r>
              <a:rPr lang="en-US" sz="2400"/>
              <a:t>     </a:t>
            </a:r>
          </a:p>
          <a:p>
            <a:pPr eaLnBrk="1" hangingPunct="1"/>
            <a:r>
              <a:rPr lang="en-US" sz="2400"/>
              <a:t>       100		1		10</a:t>
            </a:r>
          </a:p>
          <a:p>
            <a:pPr eaLnBrk="1" hangingPunct="1"/>
            <a:r>
              <a:rPr lang="en-US" sz="2400"/>
              <a:t>       101		</a:t>
            </a:r>
            <a:r>
              <a:rPr lang="en-US" sz="2400" u="sng"/>
              <a:t>1</a:t>
            </a:r>
            <a:r>
              <a:rPr lang="en-US" sz="2400"/>
              <a:t>		</a:t>
            </a:r>
            <a:r>
              <a:rPr lang="en-US" sz="2400" u="sng"/>
              <a:t>01</a:t>
            </a:r>
          </a:p>
          <a:p>
            <a:pPr eaLnBrk="1" hangingPunct="1"/>
            <a:r>
              <a:rPr lang="en-US" sz="2400"/>
              <a:t>       </a:t>
            </a:r>
            <a:r>
              <a:rPr lang="en-US" sz="2400" u="sng"/>
              <a:t>010</a:t>
            </a:r>
            <a:r>
              <a:rPr lang="en-US" sz="2400"/>
              <a:t>		0		11</a:t>
            </a:r>
          </a:p>
          <a:p>
            <a:pPr eaLnBrk="1" hangingPunct="1"/>
            <a:r>
              <a:rPr lang="en-US" sz="2400"/>
              <a:t>       011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838200" y="4876800"/>
            <a:ext cx="7772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sz="2400"/>
              <a:t>● XOR them together:</a:t>
            </a:r>
          </a:p>
          <a:p>
            <a:pPr lvl="2" eaLnBrk="1" hangingPunct="1"/>
            <a:r>
              <a:rPr lang="en-US" sz="2400">
                <a:cs typeface="Arial" charset="0"/>
              </a:rPr>
              <a:t>    ♦ </a:t>
            </a:r>
            <a:r>
              <a:rPr lang="en-US" sz="2400"/>
              <a:t>0</a:t>
            </a:r>
            <a:r>
              <a:rPr lang="en-US" sz="2400" baseline="30000"/>
              <a:t>+</a:t>
            </a:r>
            <a:r>
              <a:rPr lang="en-US" sz="2400"/>
              <a:t> means state is losing for current player</a:t>
            </a:r>
          </a:p>
          <a:p>
            <a:pPr lvl="2" eaLnBrk="1" hangingPunct="1"/>
            <a:r>
              <a:rPr lang="en-US" sz="2400">
                <a:cs typeface="Arial" charset="0"/>
              </a:rPr>
              <a:t>    ♦</a:t>
            </a:r>
            <a:r>
              <a:rPr lang="en-US" sz="2400"/>
              <a:t> otherwise current player can win by making a move that makes the XOR 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610600" cy="914400"/>
          </a:xfrm>
        </p:spPr>
        <p:txBody>
          <a:bodyPr/>
          <a:lstStyle/>
          <a:p>
            <a:pPr eaLnBrk="1" hangingPunct="1"/>
            <a:r>
              <a:rPr lang="en-US" sz="3200" b="1" smtClean="0"/>
              <a:t>Correctness Proof of Nim Reduction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458200" cy="609600"/>
          </a:xfrm>
        </p:spPr>
        <p:txBody>
          <a:bodyPr/>
          <a:lstStyle/>
          <a:p>
            <a:pPr eaLnBrk="1" hangingPunct="1"/>
            <a:r>
              <a:rPr lang="en-US" sz="2400" smtClean="0"/>
              <a:t>If all 0’s, there is no move that preserves all 0’s:</a:t>
            </a:r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685800" y="3810000"/>
            <a:ext cx="845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If not all 0’s, there is a move that makes it all 0’s: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610600" cy="914400"/>
          </a:xfrm>
        </p:spPr>
        <p:txBody>
          <a:bodyPr/>
          <a:lstStyle/>
          <a:p>
            <a:pPr eaLnBrk="1" hangingPunct="1"/>
            <a:r>
              <a:rPr lang="en-US" sz="3200" b="1" smtClean="0"/>
              <a:t>Correctness Proof of Nim Reduction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458200" cy="609600"/>
          </a:xfrm>
        </p:spPr>
        <p:txBody>
          <a:bodyPr/>
          <a:lstStyle/>
          <a:p>
            <a:pPr eaLnBrk="1" hangingPunct="1"/>
            <a:r>
              <a:rPr lang="en-US" sz="2400" smtClean="0"/>
              <a:t>If all 0’s, there is no move that preserves all 0’s:</a:t>
            </a:r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1219200" y="1676400"/>
            <a:ext cx="6248400" cy="444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/>
              <a:t>Suppose there were such a move.  Then it would change some row </a:t>
            </a:r>
            <a:r>
              <a:rPr lang="en-US" sz="2200" i="1"/>
              <a:t>n</a:t>
            </a:r>
            <a:r>
              <a:rPr lang="en-US" sz="2200"/>
              <a:t>.  </a:t>
            </a:r>
          </a:p>
          <a:p>
            <a:pPr eaLnBrk="1" hangingPunct="1">
              <a:spcBef>
                <a:spcPct val="50000"/>
              </a:spcBef>
            </a:pPr>
            <a:r>
              <a:rPr lang="en-US" sz="2200"/>
              <a:t>Since it must subtract at least 1 from the number in row </a:t>
            </a:r>
            <a:r>
              <a:rPr lang="en-US" sz="2200" i="1"/>
              <a:t>n</a:t>
            </a:r>
            <a:r>
              <a:rPr lang="en-US" sz="2200"/>
              <a:t>, it would necessarily change a 1 in some column </a:t>
            </a:r>
            <a:r>
              <a:rPr lang="en-US" sz="2200" i="1"/>
              <a:t>j</a:t>
            </a:r>
            <a:r>
              <a:rPr lang="en-US" sz="2200"/>
              <a:t> to a 0.  </a:t>
            </a:r>
          </a:p>
          <a:p>
            <a:pPr eaLnBrk="1" hangingPunct="1">
              <a:spcBef>
                <a:spcPct val="50000"/>
              </a:spcBef>
            </a:pPr>
            <a:r>
              <a:rPr lang="en-US" sz="2200"/>
              <a:t>Since the XOR of that column was 0, it now becomes 1. </a:t>
            </a:r>
          </a:p>
          <a:p>
            <a:pPr eaLnBrk="1" hangingPunct="1">
              <a:spcBef>
                <a:spcPct val="50000"/>
              </a:spcBef>
            </a:pPr>
            <a:r>
              <a:rPr lang="en-US" sz="2200"/>
              <a:t>The only way to return it to 0 would be to alter some other row in column </a:t>
            </a:r>
            <a:r>
              <a:rPr lang="en-US" sz="2200" i="1"/>
              <a:t>j</a:t>
            </a:r>
            <a:r>
              <a:rPr lang="en-US" sz="2200"/>
              <a:t>.  </a:t>
            </a:r>
          </a:p>
          <a:p>
            <a:pPr eaLnBrk="1" hangingPunct="1">
              <a:spcBef>
                <a:spcPct val="50000"/>
              </a:spcBef>
            </a:pPr>
            <a:r>
              <a:rPr lang="en-US" sz="2200"/>
              <a:t>But a given move can only alter a single row.  So the new XOR will contain at least one 1.</a:t>
            </a:r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8001000" y="2743200"/>
            <a:ext cx="9144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1 1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/>
              <a:t>1 0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u="sng"/>
              <a:t>0 1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/>
              <a:t>0 0</a:t>
            </a:r>
          </a:p>
        </p:txBody>
      </p:sp>
      <p:sp>
        <p:nvSpPr>
          <p:cNvPr id="13318" name="Rectangle 7"/>
          <p:cNvSpPr>
            <a:spLocks noChangeArrowheads="1"/>
          </p:cNvSpPr>
          <p:nvPr/>
        </p:nvSpPr>
        <p:spPr bwMode="auto">
          <a:xfrm>
            <a:off x="7848600" y="2667000"/>
            <a:ext cx="9906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610600" cy="914400"/>
          </a:xfrm>
        </p:spPr>
        <p:txBody>
          <a:bodyPr/>
          <a:lstStyle/>
          <a:p>
            <a:pPr eaLnBrk="1" hangingPunct="1"/>
            <a:r>
              <a:rPr lang="en-US" sz="3200" b="1" smtClean="0"/>
              <a:t>Correctness Proof of Nim Reduction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458200" cy="60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600" smtClean="0"/>
          </a:p>
          <a:p>
            <a:pPr eaLnBrk="1" hangingPunct="1">
              <a:lnSpc>
                <a:spcPct val="80000"/>
              </a:lnSpc>
            </a:pPr>
            <a:endParaRPr lang="en-US" sz="600" smtClean="0"/>
          </a:p>
          <a:p>
            <a:pPr eaLnBrk="1" hangingPunct="1">
              <a:lnSpc>
                <a:spcPct val="80000"/>
              </a:lnSpc>
            </a:pPr>
            <a:endParaRPr lang="en-US" sz="600" smtClean="0"/>
          </a:p>
          <a:p>
            <a:pPr eaLnBrk="1" hangingPunct="1">
              <a:lnSpc>
                <a:spcPct val="80000"/>
              </a:lnSpc>
            </a:pPr>
            <a:endParaRPr lang="en-US" sz="600" smtClean="0"/>
          </a:p>
          <a:p>
            <a:pPr eaLnBrk="1" hangingPunct="1">
              <a:lnSpc>
                <a:spcPct val="80000"/>
              </a:lnSpc>
            </a:pPr>
            <a:endParaRPr lang="en-US" sz="600" smtClean="0"/>
          </a:p>
          <a:p>
            <a:pPr eaLnBrk="1" hangingPunct="1">
              <a:lnSpc>
                <a:spcPct val="80000"/>
              </a:lnSpc>
            </a:pPr>
            <a:endParaRPr lang="en-US" sz="600" smtClean="0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295400" y="1524000"/>
            <a:ext cx="6248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200"/>
              <a:t>Scan from the left to find the first column, </a:t>
            </a:r>
            <a:r>
              <a:rPr lang="en-US" sz="2200" i="1"/>
              <a:t>j</a:t>
            </a:r>
            <a:r>
              <a:rPr lang="en-US" sz="2200"/>
              <a:t>, that contains a 1 in the XOR row.  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200"/>
              <a:t>Choose a row, </a:t>
            </a:r>
            <a:r>
              <a:rPr lang="en-US" sz="2200" i="1"/>
              <a:t>i</a:t>
            </a:r>
            <a:r>
              <a:rPr lang="en-US" sz="2200"/>
              <a:t>,  that contains a 1 in column </a:t>
            </a:r>
            <a:r>
              <a:rPr lang="en-US" sz="2200" i="1"/>
              <a:t>j</a:t>
            </a:r>
            <a:r>
              <a:rPr lang="en-US" sz="2200"/>
              <a:t>. Change the 1 to 0.  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200"/>
              <a:t>Continue moving from the left.  If the XOR row contains a 1 in column </a:t>
            </a:r>
            <a:r>
              <a:rPr lang="en-US" sz="2200" i="1"/>
              <a:t>j</a:t>
            </a:r>
            <a:r>
              <a:rPr lang="en-US" sz="2200"/>
              <a:t>, flip bit (</a:t>
            </a:r>
            <a:r>
              <a:rPr lang="en-US" sz="2200" i="1"/>
              <a:t>i</a:t>
            </a:r>
            <a:r>
              <a:rPr lang="en-US" sz="2200"/>
              <a:t>, </a:t>
            </a:r>
            <a:r>
              <a:rPr lang="en-US" sz="2200" i="1"/>
              <a:t>j</a:t>
            </a:r>
            <a:r>
              <a:rPr lang="en-US" sz="2200"/>
              <a:t>).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8001000" y="1600200"/>
            <a:ext cx="9144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1 0 1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/>
              <a:t>1 1 1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u="sng"/>
              <a:t>0 0 1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/>
              <a:t>0 1 1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7924800" y="1600200"/>
            <a:ext cx="9906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685800" y="914400"/>
            <a:ext cx="845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If not all 0’s, there is a move that makes it all 0’s:</a:t>
            </a:r>
          </a:p>
        </p:txBody>
      </p:sp>
      <p:sp>
        <p:nvSpPr>
          <p:cNvPr id="14344" name="Rectangle 9"/>
          <p:cNvSpPr>
            <a:spLocks noChangeArrowheads="1"/>
          </p:cNvSpPr>
          <p:nvPr/>
        </p:nvSpPr>
        <p:spPr bwMode="auto">
          <a:xfrm>
            <a:off x="685800" y="4343400"/>
            <a:ext cx="84582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200"/>
              <a:t>At the end, the XOR row is all 0’s because we flipped exactly one bit in every column that had been 1 and no bits in columns that had been 0.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200"/>
              <a:t>The flipping corresponds to a legal move because it changes only one row and it creates a row that represents a smaller number than the original one.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4832</TotalTime>
  <Words>402</Words>
  <Application>Microsoft Office PowerPoint</Application>
  <PresentationFormat>On-screen Show (4:3)</PresentationFormat>
  <Paragraphs>81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  <vt:lpstr>Correctness Proof of Nim Reduction</vt:lpstr>
      <vt:lpstr>Correctness Proof of Nim Reduction</vt:lpstr>
      <vt:lpstr>Correctness Proof of Nim Reduction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oih</dc:creator>
  <cp:lastModifiedBy>ear</cp:lastModifiedBy>
  <cp:revision>715</cp:revision>
  <dcterms:created xsi:type="dcterms:W3CDTF">2007-01-18T00:38:26Z</dcterms:created>
  <dcterms:modified xsi:type="dcterms:W3CDTF">2011-08-05T20:33:15Z</dcterms:modified>
</cp:coreProperties>
</file>