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943600" cy="6858000"/>
  <p:notesSz cx="6858000" cy="9144000"/>
  <p:defaultTextStyle>
    <a:defPPr>
      <a:defRPr lang="en-US"/>
    </a:defPPr>
    <a:lvl1pPr marL="0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5909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1820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7730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3640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79549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5459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1369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87278" algn="l" defTabSz="10718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500E5"/>
    <a:srgbClr val="C700C7"/>
    <a:srgbClr val="FF6561"/>
    <a:srgbClr val="00CE00"/>
    <a:srgbClr val="38B4FF"/>
    <a:srgbClr val="E1E1E1"/>
    <a:srgbClr val="D9D9D9"/>
    <a:srgbClr val="D3D3D3"/>
    <a:srgbClr val="595959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79" autoAdjust="0"/>
    <p:restoredTop sz="99640" autoAdjust="0"/>
  </p:normalViewPr>
  <p:slideViewPr>
    <p:cSldViewPr snapToGrid="0">
      <p:cViewPr>
        <p:scale>
          <a:sx n="140" d="100"/>
          <a:sy n="140" d="100"/>
        </p:scale>
        <p:origin x="-272" y="552"/>
      </p:cViewPr>
      <p:guideLst>
        <p:guide orient="horz" pos="2160"/>
        <p:guide pos="18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9D31B-7EB2-4BD8-9CDE-1F9064E72862}" type="datetimeFigureOut">
              <a:rPr lang="en-US" smtClean="0"/>
              <a:t>3/7/19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43100" y="685800"/>
            <a:ext cx="2971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D6D1F-2ED2-4B73-9B53-FC8C669E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9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5909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1820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7730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3640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79549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5459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1369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87278" algn="l" defTabSz="10718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71" y="2130428"/>
            <a:ext cx="50520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546" y="3886200"/>
            <a:ext cx="416052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1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7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3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9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5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1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8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3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1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4556" y="274643"/>
            <a:ext cx="66865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600" y="274643"/>
            <a:ext cx="190690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7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4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5" y="4406903"/>
            <a:ext cx="505206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505" y="2906715"/>
            <a:ext cx="505206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3590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18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77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3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795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5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13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872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1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93" y="1600209"/>
            <a:ext cx="1287781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434" y="1600209"/>
            <a:ext cx="1287781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0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3" y="274639"/>
            <a:ext cx="534924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2" y="1535113"/>
            <a:ext cx="2626121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5909" indent="0">
              <a:buNone/>
              <a:defRPr sz="2400" b="1"/>
            </a:lvl2pPr>
            <a:lvl3pPr marL="1071820" indent="0">
              <a:buNone/>
              <a:defRPr sz="2100" b="1"/>
            </a:lvl3pPr>
            <a:lvl4pPr marL="1607730" indent="0">
              <a:buNone/>
              <a:defRPr sz="1900" b="1"/>
            </a:lvl4pPr>
            <a:lvl5pPr marL="2143640" indent="0">
              <a:buNone/>
              <a:defRPr sz="1900" b="1"/>
            </a:lvl5pPr>
            <a:lvl6pPr marL="2679549" indent="0">
              <a:buNone/>
              <a:defRPr sz="1900" b="1"/>
            </a:lvl6pPr>
            <a:lvl7pPr marL="3215459" indent="0">
              <a:buNone/>
              <a:defRPr sz="1900" b="1"/>
            </a:lvl7pPr>
            <a:lvl8pPr marL="3751369" indent="0">
              <a:buNone/>
              <a:defRPr sz="1900" b="1"/>
            </a:lvl8pPr>
            <a:lvl9pPr marL="4287278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2" y="2174875"/>
            <a:ext cx="2626121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19268" y="1535113"/>
            <a:ext cx="2627154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5909" indent="0">
              <a:buNone/>
              <a:defRPr sz="2400" b="1"/>
            </a:lvl2pPr>
            <a:lvl3pPr marL="1071820" indent="0">
              <a:buNone/>
              <a:defRPr sz="2100" b="1"/>
            </a:lvl3pPr>
            <a:lvl4pPr marL="1607730" indent="0">
              <a:buNone/>
              <a:defRPr sz="1900" b="1"/>
            </a:lvl4pPr>
            <a:lvl5pPr marL="2143640" indent="0">
              <a:buNone/>
              <a:defRPr sz="1900" b="1"/>
            </a:lvl5pPr>
            <a:lvl6pPr marL="2679549" indent="0">
              <a:buNone/>
              <a:defRPr sz="1900" b="1"/>
            </a:lvl6pPr>
            <a:lvl7pPr marL="3215459" indent="0">
              <a:buNone/>
              <a:defRPr sz="1900" b="1"/>
            </a:lvl7pPr>
            <a:lvl8pPr marL="3751369" indent="0">
              <a:buNone/>
              <a:defRPr sz="1900" b="1"/>
            </a:lvl8pPr>
            <a:lvl9pPr marL="4287278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19268" y="2174875"/>
            <a:ext cx="2627154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6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3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0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6" y="273055"/>
            <a:ext cx="1955405" cy="11620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791" y="273057"/>
            <a:ext cx="3322636" cy="5853113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186" y="1435103"/>
            <a:ext cx="1955405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5909" indent="0">
              <a:buNone/>
              <a:defRPr sz="1400"/>
            </a:lvl2pPr>
            <a:lvl3pPr marL="1071820" indent="0">
              <a:buNone/>
              <a:defRPr sz="1200"/>
            </a:lvl3pPr>
            <a:lvl4pPr marL="1607730" indent="0">
              <a:buNone/>
              <a:defRPr sz="1000"/>
            </a:lvl4pPr>
            <a:lvl5pPr marL="2143640" indent="0">
              <a:buNone/>
              <a:defRPr sz="1000"/>
            </a:lvl5pPr>
            <a:lvl6pPr marL="2679549" indent="0">
              <a:buNone/>
              <a:defRPr sz="1000"/>
            </a:lvl6pPr>
            <a:lvl7pPr marL="3215459" indent="0">
              <a:buNone/>
              <a:defRPr sz="1000"/>
            </a:lvl7pPr>
            <a:lvl8pPr marL="3751369" indent="0">
              <a:buNone/>
              <a:defRPr sz="1000"/>
            </a:lvl8pPr>
            <a:lvl9pPr marL="428727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8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992" y="4800602"/>
            <a:ext cx="3566160" cy="56673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4992" y="612777"/>
            <a:ext cx="3566160" cy="4114800"/>
          </a:xfrm>
        </p:spPr>
        <p:txBody>
          <a:bodyPr/>
          <a:lstStyle>
            <a:lvl1pPr marL="0" indent="0">
              <a:buNone/>
              <a:defRPr sz="3700"/>
            </a:lvl1pPr>
            <a:lvl2pPr marL="535909" indent="0">
              <a:buNone/>
              <a:defRPr sz="3300"/>
            </a:lvl2pPr>
            <a:lvl3pPr marL="1071820" indent="0">
              <a:buNone/>
              <a:defRPr sz="2800"/>
            </a:lvl3pPr>
            <a:lvl4pPr marL="1607730" indent="0">
              <a:buNone/>
              <a:defRPr sz="2400"/>
            </a:lvl4pPr>
            <a:lvl5pPr marL="2143640" indent="0">
              <a:buNone/>
              <a:defRPr sz="2400"/>
            </a:lvl5pPr>
            <a:lvl6pPr marL="2679549" indent="0">
              <a:buNone/>
              <a:defRPr sz="2400"/>
            </a:lvl6pPr>
            <a:lvl7pPr marL="3215459" indent="0">
              <a:buNone/>
              <a:defRPr sz="2400"/>
            </a:lvl7pPr>
            <a:lvl8pPr marL="3751369" indent="0">
              <a:buNone/>
              <a:defRPr sz="2400"/>
            </a:lvl8pPr>
            <a:lvl9pPr marL="4287278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4992" y="5367341"/>
            <a:ext cx="356616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35909" indent="0">
              <a:buNone/>
              <a:defRPr sz="1400"/>
            </a:lvl2pPr>
            <a:lvl3pPr marL="1071820" indent="0">
              <a:buNone/>
              <a:defRPr sz="1200"/>
            </a:lvl3pPr>
            <a:lvl4pPr marL="1607730" indent="0">
              <a:buNone/>
              <a:defRPr sz="1000"/>
            </a:lvl4pPr>
            <a:lvl5pPr marL="2143640" indent="0">
              <a:buNone/>
              <a:defRPr sz="1000"/>
            </a:lvl5pPr>
            <a:lvl6pPr marL="2679549" indent="0">
              <a:buNone/>
              <a:defRPr sz="1000"/>
            </a:lvl6pPr>
            <a:lvl7pPr marL="3215459" indent="0">
              <a:buNone/>
              <a:defRPr sz="1000"/>
            </a:lvl7pPr>
            <a:lvl8pPr marL="3751369" indent="0">
              <a:buNone/>
              <a:defRPr sz="1000"/>
            </a:lvl8pPr>
            <a:lvl9pPr marL="428727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83" y="274639"/>
            <a:ext cx="5349241" cy="1143000"/>
          </a:xfrm>
          <a:prstGeom prst="rect">
            <a:avLst/>
          </a:prstGeom>
        </p:spPr>
        <p:txBody>
          <a:bodyPr vert="horz" lIns="107183" tIns="53590" rIns="107183" bIns="535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3" y="1600209"/>
            <a:ext cx="5349241" cy="4525963"/>
          </a:xfrm>
          <a:prstGeom prst="rect">
            <a:avLst/>
          </a:prstGeom>
        </p:spPr>
        <p:txBody>
          <a:bodyPr vert="horz" lIns="107183" tIns="53590" rIns="107183" bIns="535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180" y="6356354"/>
            <a:ext cx="1386840" cy="365125"/>
          </a:xfrm>
          <a:prstGeom prst="rect">
            <a:avLst/>
          </a:prstGeom>
        </p:spPr>
        <p:txBody>
          <a:bodyPr vert="horz" lIns="107183" tIns="53590" rIns="107183" bIns="5359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0D7AF-4071-4D2A-AA94-52ADA472B1C2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0732" y="6356354"/>
            <a:ext cx="1882140" cy="365125"/>
          </a:xfrm>
          <a:prstGeom prst="rect">
            <a:avLst/>
          </a:prstGeom>
        </p:spPr>
        <p:txBody>
          <a:bodyPr vert="horz" lIns="107183" tIns="53590" rIns="107183" bIns="5359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9580" y="6356354"/>
            <a:ext cx="1386840" cy="365125"/>
          </a:xfrm>
          <a:prstGeom prst="rect">
            <a:avLst/>
          </a:prstGeom>
        </p:spPr>
        <p:txBody>
          <a:bodyPr vert="horz" lIns="107183" tIns="53590" rIns="107183" bIns="5359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6F0E9-78F1-4B27-90B1-EFBA022D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2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182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1932" indent="-401932" algn="l" defTabSz="10718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70854" indent="-334944" algn="l" defTabSz="1071820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774" indent="-267956" algn="l" defTabSz="10718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5683" indent="-267956" algn="l" defTabSz="10718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11595" indent="-267956" algn="l" defTabSz="107182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47504" indent="-267956" algn="l" defTabSz="10718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483414" indent="-267956" algn="l" defTabSz="10718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19323" indent="-267956" algn="l" defTabSz="10718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55234" indent="-267956" algn="l" defTabSz="10718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5909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1820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7730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3640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9549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5459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1369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87278" algn="l" defTabSz="10718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oup 169"/>
          <p:cNvGrpSpPr/>
          <p:nvPr/>
        </p:nvGrpSpPr>
        <p:grpSpPr>
          <a:xfrm>
            <a:off x="626064" y="163070"/>
            <a:ext cx="4617720" cy="6531859"/>
            <a:chOff x="970747" y="2123142"/>
            <a:chExt cx="4617720" cy="6531859"/>
          </a:xfrm>
        </p:grpSpPr>
        <p:sp>
          <p:nvSpPr>
            <p:cNvPr id="171" name="Rounded Rectangle 170"/>
            <p:cNvSpPr/>
            <p:nvPr/>
          </p:nvSpPr>
          <p:spPr>
            <a:xfrm>
              <a:off x="970747" y="2245057"/>
              <a:ext cx="4617720" cy="6409944"/>
            </a:xfrm>
            <a:prstGeom prst="roundRect">
              <a:avLst>
                <a:gd name="adj" fmla="val 1714"/>
              </a:avLst>
            </a:prstGeom>
            <a:solidFill>
              <a:schemeClr val="accent1">
                <a:alpha val="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grpSp>
          <p:nvGrpSpPr>
            <p:cNvPr id="172" name="Group 171"/>
            <p:cNvGrpSpPr/>
            <p:nvPr/>
          </p:nvGrpSpPr>
          <p:grpSpPr>
            <a:xfrm>
              <a:off x="1408710" y="2123142"/>
              <a:ext cx="3811930" cy="1105009"/>
              <a:chOff x="1408710" y="2123142"/>
              <a:chExt cx="3811930" cy="1105009"/>
            </a:xfrm>
          </p:grpSpPr>
          <p:sp>
            <p:nvSpPr>
              <p:cNvPr id="173" name="TextBox 172"/>
              <p:cNvSpPr txBox="1"/>
              <p:nvPr/>
            </p:nvSpPr>
            <p:spPr>
              <a:xfrm>
                <a:off x="2498301" y="2661090"/>
                <a:ext cx="415498" cy="36933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>
                <a:spAutoFit/>
              </a:bodyPr>
              <a:lstStyle/>
              <a:p>
                <a:r>
                  <a:rPr lang="en-US" dirty="0" smtClean="0"/>
                  <a:t>+=</a:t>
                </a:r>
                <a:endParaRPr lang="en-US" dirty="0"/>
              </a:p>
            </p:txBody>
          </p:sp>
          <p:sp>
            <p:nvSpPr>
              <p:cNvPr id="174" name="Right Brace 173"/>
              <p:cNvSpPr/>
              <p:nvPr/>
            </p:nvSpPr>
            <p:spPr>
              <a:xfrm rot="16200000">
                <a:off x="4544874" y="2065495"/>
                <a:ext cx="54864" cy="781749"/>
              </a:xfrm>
              <a:prstGeom prst="rightBrac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ight Brace 174"/>
              <p:cNvSpPr/>
              <p:nvPr/>
            </p:nvSpPr>
            <p:spPr>
              <a:xfrm rot="16200000">
                <a:off x="1819220" y="2065495"/>
                <a:ext cx="54864" cy="781749"/>
              </a:xfrm>
              <a:prstGeom prst="rightBrac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4423374" y="2238558"/>
                <a:ext cx="29929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8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1703870" y="2238557"/>
                <a:ext cx="29929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8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78" name="Group 177"/>
              <p:cNvGrpSpPr/>
              <p:nvPr/>
            </p:nvGrpSpPr>
            <p:grpSpPr>
              <a:xfrm>
                <a:off x="3059090" y="2502773"/>
                <a:ext cx="756530" cy="673821"/>
                <a:chOff x="2109648" y="389312"/>
                <a:chExt cx="756530" cy="673821"/>
              </a:xfrm>
            </p:grpSpPr>
            <p:sp>
              <p:nvSpPr>
                <p:cNvPr id="190" name="Rectangle 189"/>
                <p:cNvSpPr/>
                <p:nvPr/>
              </p:nvSpPr>
              <p:spPr>
                <a:xfrm>
                  <a:off x="2149547" y="401455"/>
                  <a:ext cx="716631" cy="66167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TextBox 190"/>
                <p:cNvSpPr txBox="1"/>
                <p:nvPr/>
              </p:nvSpPr>
              <p:spPr>
                <a:xfrm>
                  <a:off x="2109648" y="389312"/>
                  <a:ext cx="302748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A</a:t>
                  </a:r>
                </a:p>
              </p:txBody>
            </p:sp>
          </p:grpSp>
          <p:grpSp>
            <p:nvGrpSpPr>
              <p:cNvPr id="179" name="Group 178"/>
              <p:cNvGrpSpPr/>
              <p:nvPr/>
            </p:nvGrpSpPr>
            <p:grpSpPr>
              <a:xfrm>
                <a:off x="2502367" y="2123142"/>
                <a:ext cx="2718273" cy="1105009"/>
                <a:chOff x="1552925" y="9681"/>
                <a:chExt cx="2718273" cy="1105009"/>
              </a:xfrm>
            </p:grpSpPr>
            <p:sp>
              <p:nvSpPr>
                <p:cNvPr id="185" name="Rectangle 184"/>
                <p:cNvSpPr/>
                <p:nvPr/>
              </p:nvSpPr>
              <p:spPr>
                <a:xfrm>
                  <a:off x="3228781" y="401457"/>
                  <a:ext cx="786384" cy="71323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4015165" y="401457"/>
                  <a:ext cx="256033" cy="0"/>
                </a:xfrm>
                <a:prstGeom prst="line">
                  <a:avLst/>
                </a:prstGeom>
                <a:ln w="12700">
                  <a:prstDash val="sysDash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>
                  <a:off x="4013289" y="1114688"/>
                  <a:ext cx="256033" cy="0"/>
                </a:xfrm>
                <a:prstGeom prst="line">
                  <a:avLst/>
                </a:prstGeom>
                <a:ln w="12700">
                  <a:solidFill>
                    <a:srgbClr val="000000"/>
                  </a:solidFill>
                  <a:prstDash val="sysDash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88" name="TextBox 187"/>
                <p:cNvSpPr txBox="1"/>
                <p:nvPr/>
              </p:nvSpPr>
              <p:spPr>
                <a:xfrm>
                  <a:off x="3191265" y="376304"/>
                  <a:ext cx="28886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  <a:r>
                    <a:rPr lang="en-US" sz="1000" i="1" baseline="-25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j</a:t>
                  </a:r>
                  <a:endParaRPr lang="en-US" sz="1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9" name="TextBox 188"/>
                <p:cNvSpPr txBox="1"/>
                <p:nvPr/>
              </p:nvSpPr>
              <p:spPr>
                <a:xfrm>
                  <a:off x="1552925" y="9681"/>
                  <a:ext cx="1525072" cy="2308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smtClean="0"/>
                    <a:t>5</a:t>
                  </a:r>
                  <a:r>
                    <a:rPr lang="en-US" sz="900" baseline="30000" dirty="0" smtClean="0"/>
                    <a:t>th</a:t>
                  </a:r>
                  <a:r>
                    <a:rPr lang="en-US" sz="900" dirty="0" smtClean="0"/>
                    <a:t> loop around micro-kernel</a:t>
                  </a:r>
                  <a:endParaRPr lang="en-US" sz="900" dirty="0"/>
                </a:p>
              </p:txBody>
            </p:sp>
          </p:grpSp>
          <p:grpSp>
            <p:nvGrpSpPr>
              <p:cNvPr id="180" name="Group 179"/>
              <p:cNvGrpSpPr/>
              <p:nvPr/>
            </p:nvGrpSpPr>
            <p:grpSpPr>
              <a:xfrm>
                <a:off x="1408710" y="2470227"/>
                <a:ext cx="1090077" cy="706368"/>
                <a:chOff x="459268" y="356766"/>
                <a:chExt cx="1090077" cy="706368"/>
              </a:xfrm>
            </p:grpSpPr>
            <p:sp>
              <p:nvSpPr>
                <p:cNvPr id="181" name="Rectangle 180"/>
                <p:cNvSpPr/>
                <p:nvPr/>
              </p:nvSpPr>
              <p:spPr>
                <a:xfrm>
                  <a:off x="504560" y="401455"/>
                  <a:ext cx="785300" cy="66167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1288085" y="401457"/>
                  <a:ext cx="256033" cy="0"/>
                </a:xfrm>
                <a:prstGeom prst="line">
                  <a:avLst/>
                </a:prstGeom>
                <a:ln w="12700">
                  <a:prstDash val="sysDash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1293312" y="1063134"/>
                  <a:ext cx="256033" cy="0"/>
                </a:xfrm>
                <a:prstGeom prst="line">
                  <a:avLst/>
                </a:prstGeom>
                <a:ln w="12700">
                  <a:solidFill>
                    <a:srgbClr val="000000"/>
                  </a:solidFill>
                  <a:prstDash val="sysDash"/>
                </a:ln>
                <a:effectLst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84" name="TextBox 183"/>
                <p:cNvSpPr txBox="1"/>
                <p:nvPr/>
              </p:nvSpPr>
              <p:spPr>
                <a:xfrm>
                  <a:off x="459268" y="356766"/>
                  <a:ext cx="29687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</a:t>
                  </a:r>
                  <a:r>
                    <a:rPr lang="en-US" sz="1000" i="1" baseline="-25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j</a:t>
                  </a:r>
                  <a:endParaRPr lang="en-US" sz="1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92" name="Group 191"/>
          <p:cNvGrpSpPr/>
          <p:nvPr/>
        </p:nvGrpSpPr>
        <p:grpSpPr>
          <a:xfrm>
            <a:off x="667212" y="1323273"/>
            <a:ext cx="4535424" cy="5330247"/>
            <a:chOff x="1011895" y="3283345"/>
            <a:chExt cx="4535424" cy="5330247"/>
          </a:xfrm>
        </p:grpSpPr>
        <p:grpSp>
          <p:nvGrpSpPr>
            <p:cNvPr id="193" name="Group 192"/>
            <p:cNvGrpSpPr/>
            <p:nvPr/>
          </p:nvGrpSpPr>
          <p:grpSpPr>
            <a:xfrm>
              <a:off x="1011895" y="3283345"/>
              <a:ext cx="4535424" cy="5330247"/>
              <a:chOff x="62453" y="1169884"/>
              <a:chExt cx="4535424" cy="5330247"/>
            </a:xfrm>
          </p:grpSpPr>
          <p:sp>
            <p:nvSpPr>
              <p:cNvPr id="211" name="Rounded Rectangle 210"/>
              <p:cNvSpPr/>
              <p:nvPr/>
            </p:nvSpPr>
            <p:spPr>
              <a:xfrm>
                <a:off x="62453" y="1287959"/>
                <a:ext cx="4535424" cy="5212172"/>
              </a:xfrm>
              <a:prstGeom prst="roundRect">
                <a:avLst>
                  <a:gd name="adj" fmla="val 1714"/>
                </a:avLst>
              </a:prstGeom>
              <a:solidFill>
                <a:schemeClr val="accent1">
                  <a:alpha val="0"/>
                </a:schemeClr>
              </a:solidFill>
              <a:ln w="6350">
                <a:solidFill>
                  <a:srgbClr val="E500E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1552925" y="1169884"/>
                <a:ext cx="1525072" cy="2308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E500E5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4</a:t>
                </a:r>
                <a:r>
                  <a:rPr lang="en-US" sz="900" baseline="30000" dirty="0" smtClean="0"/>
                  <a:t>th</a:t>
                </a:r>
                <a:r>
                  <a:rPr lang="en-US" sz="900" dirty="0" smtClean="0"/>
                  <a:t> loop around micro-kernel</a:t>
                </a:r>
                <a:endParaRPr lang="en-US" sz="900" dirty="0"/>
              </a:p>
            </p:txBody>
          </p:sp>
        </p:grpSp>
        <p:sp>
          <p:nvSpPr>
            <p:cNvPr id="194" name="Rectangle 193"/>
            <p:cNvSpPr/>
            <p:nvPr/>
          </p:nvSpPr>
          <p:spPr>
            <a:xfrm>
              <a:off x="1455023" y="3579903"/>
              <a:ext cx="786384" cy="6569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3107211" y="3579903"/>
              <a:ext cx="716631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2497169" y="3775964"/>
              <a:ext cx="415498" cy="369333"/>
            </a:xfrm>
            <a:prstGeom prst="rect">
              <a:avLst/>
            </a:prstGeom>
            <a:noFill/>
          </p:spPr>
          <p:txBody>
            <a:bodyPr wrap="none" lIns="91440" tIns="45720" rIns="91440" bIns="45720" rtlCol="0">
              <a:spAutoFit/>
            </a:bodyPr>
            <a:lstStyle/>
            <a:p>
              <a:r>
                <a:rPr lang="en-US" dirty="0" smtClean="0"/>
                <a:t>+=</a:t>
              </a:r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174009" y="3579903"/>
              <a:ext cx="786384" cy="7132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3107209" y="3579903"/>
              <a:ext cx="238878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4174009" y="3579904"/>
              <a:ext cx="786384" cy="23774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346086" y="3579903"/>
              <a:ext cx="238878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3584964" y="3579903"/>
              <a:ext cx="238878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4174009" y="3817648"/>
              <a:ext cx="786384" cy="2377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174009" y="4055391"/>
              <a:ext cx="786384" cy="2377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204" name="Right Brace 203"/>
            <p:cNvSpPr/>
            <p:nvPr/>
          </p:nvSpPr>
          <p:spPr>
            <a:xfrm rot="10800000">
              <a:off x="4095394" y="3582180"/>
              <a:ext cx="54864" cy="237744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ight Brace 204"/>
            <p:cNvSpPr/>
            <p:nvPr/>
          </p:nvSpPr>
          <p:spPr>
            <a:xfrm rot="5400000">
              <a:off x="3198648" y="4171217"/>
              <a:ext cx="54864" cy="237744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3877792" y="3579903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3077000" y="4262657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3073610" y="3775964"/>
              <a:ext cx="3177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000" i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4411574" y="3579904"/>
              <a:ext cx="3754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000" i="1" baseline="-25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p,j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1686232" y="3785976"/>
              <a:ext cx="296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712932" y="1702002"/>
            <a:ext cx="4453128" cy="4911802"/>
            <a:chOff x="1057615" y="3662074"/>
            <a:chExt cx="4453128" cy="4911802"/>
          </a:xfrm>
        </p:grpSpPr>
        <p:grpSp>
          <p:nvGrpSpPr>
            <p:cNvPr id="214" name="Group 213"/>
            <p:cNvGrpSpPr/>
            <p:nvPr/>
          </p:nvGrpSpPr>
          <p:grpSpPr>
            <a:xfrm>
              <a:off x="1057615" y="3662074"/>
              <a:ext cx="4453128" cy="4911802"/>
              <a:chOff x="1057615" y="3662074"/>
              <a:chExt cx="4453128" cy="4911802"/>
            </a:xfrm>
          </p:grpSpPr>
          <p:grpSp>
            <p:nvGrpSpPr>
              <p:cNvPr id="325" name="Group 324"/>
              <p:cNvGrpSpPr/>
              <p:nvPr/>
            </p:nvGrpSpPr>
            <p:grpSpPr>
              <a:xfrm>
                <a:off x="1057615" y="4502504"/>
                <a:ext cx="4453128" cy="4071372"/>
                <a:chOff x="108173" y="2389043"/>
                <a:chExt cx="4453128" cy="4071372"/>
              </a:xfrm>
            </p:grpSpPr>
            <p:sp>
              <p:nvSpPr>
                <p:cNvPr id="342" name="Rounded Rectangle 341"/>
                <p:cNvSpPr/>
                <p:nvPr/>
              </p:nvSpPr>
              <p:spPr>
                <a:xfrm>
                  <a:off x="108173" y="2510207"/>
                  <a:ext cx="4453128" cy="3950208"/>
                </a:xfrm>
                <a:prstGeom prst="roundRect">
                  <a:avLst>
                    <a:gd name="adj" fmla="val 1714"/>
                  </a:avLst>
                </a:prstGeom>
                <a:solidFill>
                  <a:schemeClr val="accent1">
                    <a:alpha val="0"/>
                  </a:schemeClr>
                </a:solidFill>
                <a:ln w="6350">
                  <a:solidFill>
                    <a:srgbClr val="00CE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06" name="TextBox 505"/>
                <p:cNvSpPr txBox="1"/>
                <p:nvPr/>
              </p:nvSpPr>
              <p:spPr>
                <a:xfrm>
                  <a:off x="1552925" y="2389043"/>
                  <a:ext cx="1525071" cy="2308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00CE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smtClean="0"/>
                    <a:t>3</a:t>
                  </a:r>
                  <a:r>
                    <a:rPr lang="en-US" sz="900" baseline="30000" dirty="0" smtClean="0"/>
                    <a:t>rd</a:t>
                  </a:r>
                  <a:r>
                    <a:rPr lang="en-US" sz="900" dirty="0" smtClean="0"/>
                    <a:t> loop around micro-kernel</a:t>
                  </a:r>
                  <a:endParaRPr lang="en-US" sz="900" dirty="0"/>
                </a:p>
              </p:txBody>
            </p:sp>
          </p:grpSp>
          <p:sp>
            <p:nvSpPr>
              <p:cNvPr id="326" name="Rectangle 325"/>
              <p:cNvSpPr/>
              <p:nvPr/>
            </p:nvSpPr>
            <p:spPr>
              <a:xfrm>
                <a:off x="1460326" y="4750880"/>
                <a:ext cx="786384" cy="6583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TextBox 326"/>
              <p:cNvSpPr txBox="1"/>
              <p:nvPr/>
            </p:nvSpPr>
            <p:spPr>
              <a:xfrm>
                <a:off x="2497169" y="4908430"/>
                <a:ext cx="415498" cy="36933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>
                <a:spAutoFit/>
              </a:bodyPr>
              <a:lstStyle/>
              <a:p>
                <a:r>
                  <a:rPr lang="en-US" dirty="0" smtClean="0"/>
                  <a:t>+=</a:t>
                </a:r>
                <a:endParaRPr lang="en-US" dirty="0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3107775" y="4750879"/>
                <a:ext cx="237745" cy="65836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4173980" y="4751998"/>
                <a:ext cx="786384" cy="237744"/>
              </a:xfrm>
              <a:prstGeom prst="rect">
                <a:avLst/>
              </a:prstGeom>
              <a:solidFill>
                <a:srgbClr val="E500E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1460326" y="4750881"/>
                <a:ext cx="786384" cy="2194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1460328" y="4970337"/>
                <a:ext cx="786384" cy="2194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1460326" y="5189792"/>
                <a:ext cx="786384" cy="2194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3108342" y="4970335"/>
                <a:ext cx="236609" cy="2194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3108343" y="5189792"/>
                <a:ext cx="237744" cy="2194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ight Brace 334"/>
              <p:cNvSpPr/>
              <p:nvPr/>
            </p:nvSpPr>
            <p:spPr>
              <a:xfrm>
                <a:off x="2270573" y="4750880"/>
                <a:ext cx="54864" cy="219457"/>
              </a:xfrm>
              <a:prstGeom prst="rightBrac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ight Brace 335"/>
              <p:cNvSpPr/>
              <p:nvPr/>
            </p:nvSpPr>
            <p:spPr>
              <a:xfrm rot="10800000">
                <a:off x="3032745" y="4750881"/>
                <a:ext cx="54864" cy="219457"/>
              </a:xfrm>
              <a:prstGeom prst="rightBrac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TextBox 336"/>
              <p:cNvSpPr txBox="1"/>
              <p:nvPr/>
            </p:nvSpPr>
            <p:spPr>
              <a:xfrm>
                <a:off x="2270573" y="4751998"/>
                <a:ext cx="35074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8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8" name="TextBox 337"/>
              <p:cNvSpPr txBox="1"/>
              <p:nvPr/>
            </p:nvSpPr>
            <p:spPr>
              <a:xfrm>
                <a:off x="2771171" y="4751998"/>
                <a:ext cx="35074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8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9" name="TextBox 338"/>
              <p:cNvSpPr txBox="1"/>
              <p:nvPr/>
            </p:nvSpPr>
            <p:spPr>
              <a:xfrm>
                <a:off x="1699777" y="4736609"/>
                <a:ext cx="36261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1000" i="1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i,j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0" name="TextBox 339"/>
              <p:cNvSpPr txBox="1"/>
              <p:nvPr/>
            </p:nvSpPr>
            <p:spPr>
              <a:xfrm>
                <a:off x="3054190" y="4730539"/>
                <a:ext cx="3770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000" i="1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1000" i="1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,p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1" name="U-Turn Arrow 340"/>
              <p:cNvSpPr/>
              <p:nvPr/>
            </p:nvSpPr>
            <p:spPr>
              <a:xfrm rot="5400000">
                <a:off x="4558471" y="4158630"/>
                <a:ext cx="1280160" cy="287047"/>
              </a:xfrm>
              <a:prstGeom prst="uturnArrow">
                <a:avLst>
                  <a:gd name="adj1" fmla="val 21528"/>
                  <a:gd name="adj2" fmla="val 25000"/>
                  <a:gd name="adj3" fmla="val 25000"/>
                  <a:gd name="adj4" fmla="val 43750"/>
                  <a:gd name="adj5" fmla="val 100000"/>
                </a:avLst>
              </a:prstGeom>
              <a:solidFill>
                <a:srgbClr val="E500E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5" name="TextBox 214"/>
            <p:cNvSpPr txBox="1"/>
            <p:nvPr/>
          </p:nvSpPr>
          <p:spPr>
            <a:xfrm>
              <a:off x="3865943" y="4739878"/>
              <a:ext cx="36968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000" i="1" baseline="-25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p,j</a:t>
              </a:r>
              <a:endParaRPr lang="en-US" sz="10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6" name="Group 215"/>
            <p:cNvGrpSpPr/>
            <p:nvPr/>
          </p:nvGrpSpPr>
          <p:grpSpPr>
            <a:xfrm>
              <a:off x="4256217" y="4275863"/>
              <a:ext cx="1114820" cy="341561"/>
              <a:chOff x="4088348" y="3026865"/>
              <a:chExt cx="1114820" cy="341561"/>
            </a:xfrm>
          </p:grpSpPr>
          <p:sp>
            <p:nvSpPr>
              <p:cNvPr id="323" name="TextBox 322"/>
              <p:cNvSpPr txBox="1"/>
              <p:nvPr/>
            </p:nvSpPr>
            <p:spPr>
              <a:xfrm>
                <a:off x="4088348" y="3122205"/>
                <a:ext cx="111482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Pack </a:t>
                </a:r>
                <a:r>
                  <a:rPr lang="en-US" sz="1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1000" i="1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p,j</a:t>
                </a:r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→ </a:t>
                </a:r>
                <a:r>
                  <a:rPr lang="en-US" sz="1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1000" i="1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p,j</a:t>
                </a:r>
                <a:endParaRPr lang="en-US" sz="10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4" name="TextBox 323"/>
              <p:cNvSpPr txBox="1"/>
              <p:nvPr/>
            </p:nvSpPr>
            <p:spPr>
              <a:xfrm>
                <a:off x="4787557" y="3026865"/>
                <a:ext cx="26000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~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7" name="TextBox 216"/>
            <p:cNvSpPr txBox="1"/>
            <p:nvPr/>
          </p:nvSpPr>
          <p:spPr>
            <a:xfrm>
              <a:off x="3885880" y="4654120"/>
              <a:ext cx="2600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~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8" name="Group 217"/>
            <p:cNvGrpSpPr/>
            <p:nvPr/>
          </p:nvGrpSpPr>
          <p:grpSpPr>
            <a:xfrm>
              <a:off x="4188705" y="4768602"/>
              <a:ext cx="755607" cy="184271"/>
              <a:chOff x="3234489" y="2661088"/>
              <a:chExt cx="755607" cy="184271"/>
            </a:xfrm>
          </p:grpSpPr>
          <p:cxnSp>
            <p:nvCxnSpPr>
              <p:cNvPr id="219" name="Straight Connector 218"/>
              <p:cNvCxnSpPr/>
              <p:nvPr/>
            </p:nvCxnSpPr>
            <p:spPr>
              <a:xfrm flipV="1">
                <a:off x="3234489" y="2661088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3234489" y="2661088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flipV="1">
                <a:off x="3234489" y="2691662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3234489" y="2691662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flipV="1">
                <a:off x="3234489" y="2721762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3234489" y="2721762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flipV="1">
                <a:off x="3234489" y="2752335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3234489" y="2752335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V="1">
                <a:off x="3234489" y="2782656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3234489" y="2782656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V="1">
                <a:off x="3234489" y="2813230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3234489" y="2813230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Arrow Connector 230"/>
              <p:cNvCxnSpPr/>
              <p:nvPr/>
            </p:nvCxnSpPr>
            <p:spPr>
              <a:xfrm>
                <a:off x="3234489" y="2843550"/>
                <a:ext cx="62665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flipV="1">
                <a:off x="3332151" y="2661976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>
                <a:off x="3332151" y="2661976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flipV="1">
                <a:off x="3332151" y="2692550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>
                <a:off x="3332151" y="2692550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flipV="1">
                <a:off x="3332151" y="2722650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3332151" y="2722650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V="1">
                <a:off x="3332151" y="2753224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>
                <a:off x="3332151" y="2753224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flipV="1">
                <a:off x="3332151" y="2783544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>
                <a:off x="3332151" y="2783544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flipV="1">
                <a:off x="3332151" y="2814118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>
                <a:off x="3332151" y="2814118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Arrow Connector 243"/>
              <p:cNvCxnSpPr/>
              <p:nvPr/>
            </p:nvCxnSpPr>
            <p:spPr>
              <a:xfrm>
                <a:off x="3332151" y="2844438"/>
                <a:ext cx="62665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flipV="1">
                <a:off x="3432228" y="2661992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>
                <a:off x="3432228" y="2661992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flipV="1">
                <a:off x="3432228" y="2692566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>
                <a:off x="3432228" y="2692566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flipV="1">
                <a:off x="3432228" y="2722666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>
                <a:off x="3432228" y="2722666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 flipV="1">
                <a:off x="3432228" y="2753240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>
                <a:off x="3432228" y="2753240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 flipV="1">
                <a:off x="3432228" y="2783560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3432228" y="2783560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flipV="1">
                <a:off x="3432228" y="2814134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>
                <a:off x="3432228" y="2814134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Arrow Connector 256"/>
              <p:cNvCxnSpPr/>
              <p:nvPr/>
            </p:nvCxnSpPr>
            <p:spPr>
              <a:xfrm>
                <a:off x="3432228" y="2844455"/>
                <a:ext cx="62665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flipV="1">
                <a:off x="3529890" y="2662881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3529890" y="2662881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flipV="1">
                <a:off x="3529890" y="2693454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>
                <a:off x="3529890" y="2693454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flipV="1">
                <a:off x="3529890" y="2723554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>
                <a:off x="3529890" y="2723554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flipV="1">
                <a:off x="3529890" y="2754128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>
                <a:off x="3529890" y="2754128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flipV="1">
                <a:off x="3529890" y="2784449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>
                <a:off x="3529890" y="2784449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flipV="1">
                <a:off x="3529890" y="2815022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>
                <a:off x="3529890" y="2815022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Arrow Connector 269"/>
              <p:cNvCxnSpPr/>
              <p:nvPr/>
            </p:nvCxnSpPr>
            <p:spPr>
              <a:xfrm>
                <a:off x="3529890" y="2845343"/>
                <a:ext cx="62665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flipV="1">
                <a:off x="3628476" y="2661226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>
                <a:off x="3628476" y="2661226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flipV="1">
                <a:off x="3628476" y="2691800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>
                <a:off x="3628476" y="2691800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flipV="1">
                <a:off x="3628476" y="2721900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>
                <a:off x="3628476" y="2721900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 flipV="1">
                <a:off x="3628476" y="2752473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>
                <a:off x="3628476" y="2752473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flipV="1">
                <a:off x="3628476" y="2782794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>
                <a:off x="3628476" y="2782794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flipV="1">
                <a:off x="3628476" y="2813368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3628476" y="2813368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Arrow Connector 282"/>
              <p:cNvCxnSpPr/>
              <p:nvPr/>
            </p:nvCxnSpPr>
            <p:spPr>
              <a:xfrm>
                <a:off x="3628476" y="2843688"/>
                <a:ext cx="62665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flipV="1">
                <a:off x="3730026" y="2662009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3730026" y="2662009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flipV="1">
                <a:off x="3730026" y="2692582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>
                <a:off x="3730026" y="2692582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 flipV="1">
                <a:off x="3730026" y="2722682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>
                <a:off x="3730026" y="2722682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flipV="1">
                <a:off x="3730026" y="2753256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>
                <a:off x="3730026" y="2753256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flipV="1">
                <a:off x="3730026" y="2783577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>
                <a:off x="3730026" y="2783577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flipV="1">
                <a:off x="3730026" y="2814150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>
                <a:off x="3730026" y="2814150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Arrow Connector 295"/>
              <p:cNvCxnSpPr/>
              <p:nvPr/>
            </p:nvCxnSpPr>
            <p:spPr>
              <a:xfrm>
                <a:off x="3730026" y="2844471"/>
                <a:ext cx="62665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flipV="1">
                <a:off x="3825881" y="2662114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>
                <a:off x="3825881" y="2662114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flipV="1">
                <a:off x="3825881" y="2692688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>
                <a:off x="3825881" y="2692688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flipV="1">
                <a:off x="3825881" y="2722788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>
                <a:off x="3825881" y="2722788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/>
              <p:nvPr/>
            </p:nvCxnSpPr>
            <p:spPr>
              <a:xfrm flipV="1">
                <a:off x="3825881" y="2753362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>
                <a:off x="3825881" y="2753362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 flipV="1">
                <a:off x="3825881" y="2783682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>
                <a:off x="3825881" y="2783682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flipV="1">
                <a:off x="3825881" y="2814256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>
                <a:off x="3825881" y="2814256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Arrow Connector 308"/>
              <p:cNvCxnSpPr/>
              <p:nvPr/>
            </p:nvCxnSpPr>
            <p:spPr>
              <a:xfrm>
                <a:off x="3825881" y="2844576"/>
                <a:ext cx="62665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flipV="1">
                <a:off x="3927431" y="2662897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>
                <a:off x="3927431" y="2662897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 flipV="1">
                <a:off x="3927431" y="2693471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>
                <a:off x="3927431" y="2693471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flipV="1">
                <a:off x="3927431" y="2723571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>
                <a:off x="3927431" y="2723571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flipV="1">
                <a:off x="3927431" y="2754144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/>
              <p:nvPr/>
            </p:nvCxnSpPr>
            <p:spPr>
              <a:xfrm>
                <a:off x="3927431" y="2754144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Straight Connector 317"/>
              <p:cNvCxnSpPr/>
              <p:nvPr/>
            </p:nvCxnSpPr>
            <p:spPr>
              <a:xfrm flipV="1">
                <a:off x="3927431" y="2784465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Straight Connector 318"/>
              <p:cNvCxnSpPr/>
              <p:nvPr/>
            </p:nvCxnSpPr>
            <p:spPr>
              <a:xfrm>
                <a:off x="3927431" y="2784465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flipV="1">
                <a:off x="3927431" y="2815039"/>
                <a:ext cx="62665" cy="3032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>
                <a:off x="3927431" y="2815039"/>
                <a:ext cx="62665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Arrow Connector 321"/>
              <p:cNvCxnSpPr/>
              <p:nvPr/>
            </p:nvCxnSpPr>
            <p:spPr>
              <a:xfrm>
                <a:off x="3927431" y="2845359"/>
                <a:ext cx="62665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7" name="Group 506"/>
          <p:cNvGrpSpPr/>
          <p:nvPr/>
        </p:nvGrpSpPr>
        <p:grpSpPr>
          <a:xfrm>
            <a:off x="758652" y="2869953"/>
            <a:ext cx="4370832" cy="3699759"/>
            <a:chOff x="1103335" y="4830025"/>
            <a:chExt cx="4370832" cy="3699759"/>
          </a:xfrm>
        </p:grpSpPr>
        <p:sp>
          <p:nvSpPr>
            <p:cNvPr id="508" name="Rectangle 507"/>
            <p:cNvSpPr/>
            <p:nvPr/>
          </p:nvSpPr>
          <p:spPr>
            <a:xfrm>
              <a:off x="1301571" y="5897008"/>
              <a:ext cx="1373801" cy="4588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09" name="TextBox 508"/>
            <p:cNvSpPr txBox="1"/>
            <p:nvPr/>
          </p:nvSpPr>
          <p:spPr>
            <a:xfrm>
              <a:off x="2857369" y="5860935"/>
              <a:ext cx="35074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  <p:sp>
          <p:nvSpPr>
            <p:cNvPr id="510" name="TextBox 509"/>
            <p:cNvSpPr txBox="1"/>
            <p:nvPr/>
          </p:nvSpPr>
          <p:spPr>
            <a:xfrm>
              <a:off x="2703535" y="5968657"/>
              <a:ext cx="415498" cy="369333"/>
            </a:xfrm>
            <a:prstGeom prst="rect">
              <a:avLst/>
            </a:prstGeom>
            <a:noFill/>
          </p:spPr>
          <p:txBody>
            <a:bodyPr wrap="none" lIns="91440" tIns="45720" rIns="91440" bIns="45720" rtlCol="0">
              <a:spAutoFit/>
            </a:bodyPr>
            <a:lstStyle/>
            <a:p>
              <a:r>
                <a:rPr lang="en-US" dirty="0" smtClean="0"/>
                <a:t>+=</a:t>
              </a:r>
              <a:endParaRPr lang="en-US" dirty="0"/>
            </a:p>
          </p:txBody>
        </p:sp>
        <p:sp>
          <p:nvSpPr>
            <p:cNvPr id="511" name="Rectangle 510"/>
            <p:cNvSpPr/>
            <p:nvPr/>
          </p:nvSpPr>
          <p:spPr>
            <a:xfrm>
              <a:off x="1302341" y="5899609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12" name="Rectangle 511"/>
            <p:cNvSpPr/>
            <p:nvPr/>
          </p:nvSpPr>
          <p:spPr>
            <a:xfrm>
              <a:off x="1474114" y="5899609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13" name="Rectangle 512"/>
            <p:cNvSpPr/>
            <p:nvPr/>
          </p:nvSpPr>
          <p:spPr>
            <a:xfrm>
              <a:off x="1645886" y="5899177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14" name="Rectangle 513"/>
            <p:cNvSpPr/>
            <p:nvPr/>
          </p:nvSpPr>
          <p:spPr>
            <a:xfrm>
              <a:off x="1817278" y="5899609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15" name="Rectangle 514"/>
            <p:cNvSpPr/>
            <p:nvPr/>
          </p:nvSpPr>
          <p:spPr>
            <a:xfrm>
              <a:off x="1989050" y="5899609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16" name="Rectangle 515"/>
            <p:cNvSpPr/>
            <p:nvPr/>
          </p:nvSpPr>
          <p:spPr>
            <a:xfrm>
              <a:off x="2160824" y="5899609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17" name="Rectangle 516"/>
            <p:cNvSpPr/>
            <p:nvPr/>
          </p:nvSpPr>
          <p:spPr>
            <a:xfrm>
              <a:off x="2332596" y="5899609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18" name="Rectangle 517"/>
            <p:cNvSpPr/>
            <p:nvPr/>
          </p:nvSpPr>
          <p:spPr>
            <a:xfrm>
              <a:off x="2504370" y="5899609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19" name="Rectangle 518"/>
            <p:cNvSpPr>
              <a:spLocks/>
            </p:cNvSpPr>
            <p:nvPr/>
          </p:nvSpPr>
          <p:spPr>
            <a:xfrm>
              <a:off x="3190611" y="5900511"/>
              <a:ext cx="548640" cy="457200"/>
            </a:xfrm>
            <a:prstGeom prst="rect">
              <a:avLst/>
            </a:prstGeom>
            <a:solidFill>
              <a:srgbClr val="00CE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20" name="Right Brace 519"/>
            <p:cNvSpPr/>
            <p:nvPr/>
          </p:nvSpPr>
          <p:spPr>
            <a:xfrm rot="10800000">
              <a:off x="3107631" y="5898803"/>
              <a:ext cx="54866" cy="155448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Right Brace 520"/>
            <p:cNvSpPr/>
            <p:nvPr/>
          </p:nvSpPr>
          <p:spPr>
            <a:xfrm rot="5400000">
              <a:off x="3437315" y="6149768"/>
              <a:ext cx="54864" cy="551387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TextBox 521"/>
            <p:cNvSpPr txBox="1"/>
            <p:nvPr/>
          </p:nvSpPr>
          <p:spPr>
            <a:xfrm>
              <a:off x="3325075" y="6412760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" name="TextBox 522"/>
            <p:cNvSpPr txBox="1"/>
            <p:nvPr/>
          </p:nvSpPr>
          <p:spPr>
            <a:xfrm>
              <a:off x="1242467" y="5627386"/>
              <a:ext cx="2915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" name="Right Brace 523"/>
            <p:cNvSpPr/>
            <p:nvPr/>
          </p:nvSpPr>
          <p:spPr>
            <a:xfrm rot="16200000">
              <a:off x="1361776" y="5753581"/>
              <a:ext cx="54866" cy="173736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TextBox 524"/>
            <p:cNvSpPr txBox="1"/>
            <p:nvPr/>
          </p:nvSpPr>
          <p:spPr>
            <a:xfrm>
              <a:off x="3264813" y="5666019"/>
              <a:ext cx="39415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000" i="1" baseline="-25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sz="1000" i="1" baseline="-25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,p</a:t>
              </a:r>
              <a:endParaRPr lang="en-US" sz="10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" name="Rectangle 525"/>
            <p:cNvSpPr/>
            <p:nvPr/>
          </p:nvSpPr>
          <p:spPr>
            <a:xfrm>
              <a:off x="3909794" y="5895109"/>
              <a:ext cx="1386113" cy="530353"/>
            </a:xfrm>
            <a:prstGeom prst="rect">
              <a:avLst/>
            </a:prstGeom>
            <a:solidFill>
              <a:srgbClr val="E500E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27" name="Rectangle 526"/>
            <p:cNvSpPr/>
            <p:nvPr/>
          </p:nvSpPr>
          <p:spPr>
            <a:xfrm>
              <a:off x="4082070" y="5895110"/>
              <a:ext cx="173736" cy="530352"/>
            </a:xfrm>
            <a:prstGeom prst="rect">
              <a:avLst/>
            </a:prstGeom>
            <a:solidFill>
              <a:srgbClr val="E500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ectangle 527"/>
            <p:cNvSpPr/>
            <p:nvPr/>
          </p:nvSpPr>
          <p:spPr>
            <a:xfrm>
              <a:off x="3910297" y="5895110"/>
              <a:ext cx="171773" cy="530352"/>
            </a:xfrm>
            <a:prstGeom prst="rect">
              <a:avLst/>
            </a:prstGeom>
            <a:solidFill>
              <a:srgbClr val="E500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TextBox 528"/>
            <p:cNvSpPr txBox="1"/>
            <p:nvPr/>
          </p:nvSpPr>
          <p:spPr>
            <a:xfrm>
              <a:off x="3850423" y="5630018"/>
              <a:ext cx="2915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" name="Right Brace 529"/>
            <p:cNvSpPr/>
            <p:nvPr/>
          </p:nvSpPr>
          <p:spPr>
            <a:xfrm rot="16200000">
              <a:off x="3969732" y="5756213"/>
              <a:ext cx="54866" cy="173736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TextBox 530"/>
            <p:cNvSpPr txBox="1"/>
            <p:nvPr/>
          </p:nvSpPr>
          <p:spPr>
            <a:xfrm>
              <a:off x="4450141" y="5641757"/>
              <a:ext cx="403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000" i="1" baseline="-25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p,j</a:t>
              </a:r>
              <a:endParaRPr lang="en-US" sz="10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" name="Rounded Rectangle 531"/>
            <p:cNvSpPr/>
            <p:nvPr/>
          </p:nvSpPr>
          <p:spPr>
            <a:xfrm>
              <a:off x="1103335" y="5612848"/>
              <a:ext cx="4370832" cy="2916936"/>
            </a:xfrm>
            <a:prstGeom prst="roundRect">
              <a:avLst>
                <a:gd name="adj" fmla="val 1714"/>
              </a:avLst>
            </a:prstGeom>
            <a:solidFill>
              <a:srgbClr val="38B4FF">
                <a:alpha val="0"/>
              </a:srgbClr>
            </a:solidFill>
            <a:ln w="6350">
              <a:solidFill>
                <a:srgbClr val="38B4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533" name="Bent Arrow 532"/>
            <p:cNvSpPr/>
            <p:nvPr/>
          </p:nvSpPr>
          <p:spPr>
            <a:xfrm rot="5400000">
              <a:off x="3079675" y="5181969"/>
              <a:ext cx="966242" cy="262354"/>
            </a:xfrm>
            <a:prstGeom prst="bentArrow">
              <a:avLst>
                <a:gd name="adj1" fmla="val 23184"/>
                <a:gd name="adj2" fmla="val 28707"/>
                <a:gd name="adj3" fmla="val 27907"/>
                <a:gd name="adj4" fmla="val 51011"/>
              </a:avLst>
            </a:prstGeom>
            <a:solidFill>
              <a:srgbClr val="00CE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4" name="TextBox 533"/>
            <p:cNvSpPr txBox="1"/>
            <p:nvPr/>
          </p:nvSpPr>
          <p:spPr>
            <a:xfrm>
              <a:off x="1742147" y="5495102"/>
              <a:ext cx="1546053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8B4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2</a:t>
              </a:r>
              <a:r>
                <a:rPr lang="en-US" sz="900" baseline="30000" dirty="0" smtClean="0"/>
                <a:t>nd</a:t>
              </a:r>
              <a:r>
                <a:rPr lang="en-US" sz="900" dirty="0" smtClean="0"/>
                <a:t> loop around micro-kernel</a:t>
              </a:r>
              <a:endParaRPr lang="en-US" sz="900" dirty="0"/>
            </a:p>
          </p:txBody>
        </p:sp>
        <p:sp>
          <p:nvSpPr>
            <p:cNvPr id="535" name="Rectangle 534"/>
            <p:cNvSpPr/>
            <p:nvPr/>
          </p:nvSpPr>
          <p:spPr>
            <a:xfrm>
              <a:off x="4255806" y="5895110"/>
              <a:ext cx="173736" cy="530352"/>
            </a:xfrm>
            <a:prstGeom prst="rect">
              <a:avLst/>
            </a:prstGeom>
            <a:solidFill>
              <a:srgbClr val="E500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Rectangle 535"/>
            <p:cNvSpPr/>
            <p:nvPr/>
          </p:nvSpPr>
          <p:spPr>
            <a:xfrm>
              <a:off x="4429542" y="5895110"/>
              <a:ext cx="173736" cy="530352"/>
            </a:xfrm>
            <a:prstGeom prst="rect">
              <a:avLst/>
            </a:prstGeom>
            <a:solidFill>
              <a:srgbClr val="E500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ectangle 536"/>
            <p:cNvSpPr/>
            <p:nvPr/>
          </p:nvSpPr>
          <p:spPr>
            <a:xfrm>
              <a:off x="4603278" y="5895110"/>
              <a:ext cx="173736" cy="530352"/>
            </a:xfrm>
            <a:prstGeom prst="rect">
              <a:avLst/>
            </a:prstGeom>
            <a:solidFill>
              <a:srgbClr val="E500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4777014" y="5895110"/>
              <a:ext cx="173736" cy="530352"/>
            </a:xfrm>
            <a:prstGeom prst="rect">
              <a:avLst/>
            </a:prstGeom>
            <a:solidFill>
              <a:srgbClr val="E500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4950750" y="5895110"/>
              <a:ext cx="173736" cy="530352"/>
            </a:xfrm>
            <a:prstGeom prst="rect">
              <a:avLst/>
            </a:prstGeom>
            <a:solidFill>
              <a:srgbClr val="E500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5122675" y="5895110"/>
              <a:ext cx="173736" cy="530352"/>
            </a:xfrm>
            <a:prstGeom prst="rect">
              <a:avLst/>
            </a:prstGeom>
            <a:solidFill>
              <a:srgbClr val="E500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TextBox 540"/>
            <p:cNvSpPr txBox="1"/>
            <p:nvPr/>
          </p:nvSpPr>
          <p:spPr>
            <a:xfrm>
              <a:off x="4468021" y="5545864"/>
              <a:ext cx="2600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~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2" name="TextBox 541"/>
            <p:cNvSpPr txBox="1"/>
            <p:nvPr/>
          </p:nvSpPr>
          <p:spPr>
            <a:xfrm>
              <a:off x="3281773" y="5581561"/>
              <a:ext cx="2600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~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43" name="Group 542"/>
            <p:cNvGrpSpPr/>
            <p:nvPr/>
          </p:nvGrpSpPr>
          <p:grpSpPr>
            <a:xfrm>
              <a:off x="3946093" y="5920977"/>
              <a:ext cx="1323088" cy="444577"/>
              <a:chOff x="2991877" y="3820329"/>
              <a:chExt cx="1323088" cy="444577"/>
            </a:xfrm>
          </p:grpSpPr>
          <p:cxnSp>
            <p:nvCxnSpPr>
              <p:cNvPr id="592" name="Straight Connector 591"/>
              <p:cNvCxnSpPr/>
              <p:nvPr/>
            </p:nvCxnSpPr>
            <p:spPr>
              <a:xfrm flipV="1">
                <a:off x="2991877" y="3820329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3" name="Straight Connector 592"/>
              <p:cNvCxnSpPr/>
              <p:nvPr/>
            </p:nvCxnSpPr>
            <p:spPr>
              <a:xfrm>
                <a:off x="2991877" y="3820329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4" name="Straight Connector 593"/>
              <p:cNvCxnSpPr/>
              <p:nvPr/>
            </p:nvCxnSpPr>
            <p:spPr>
              <a:xfrm flipV="1">
                <a:off x="2991877" y="389409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Straight Connector 594"/>
              <p:cNvCxnSpPr/>
              <p:nvPr/>
            </p:nvCxnSpPr>
            <p:spPr>
              <a:xfrm>
                <a:off x="2991877" y="389409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6" name="Straight Connector 595"/>
              <p:cNvCxnSpPr/>
              <p:nvPr/>
            </p:nvCxnSpPr>
            <p:spPr>
              <a:xfrm flipV="1">
                <a:off x="2991877" y="396671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" name="Straight Connector 596"/>
              <p:cNvCxnSpPr/>
              <p:nvPr/>
            </p:nvCxnSpPr>
            <p:spPr>
              <a:xfrm>
                <a:off x="2991877" y="396671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8" name="Straight Connector 597"/>
              <p:cNvCxnSpPr/>
              <p:nvPr/>
            </p:nvCxnSpPr>
            <p:spPr>
              <a:xfrm flipV="1">
                <a:off x="2991877" y="4040475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Straight Connector 598"/>
              <p:cNvCxnSpPr/>
              <p:nvPr/>
            </p:nvCxnSpPr>
            <p:spPr>
              <a:xfrm>
                <a:off x="2991877" y="4040475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Straight Connector 599"/>
              <p:cNvCxnSpPr/>
              <p:nvPr/>
            </p:nvCxnSpPr>
            <p:spPr>
              <a:xfrm flipV="1">
                <a:off x="2991877" y="4113627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1" name="Straight Connector 600"/>
              <p:cNvCxnSpPr/>
              <p:nvPr/>
            </p:nvCxnSpPr>
            <p:spPr>
              <a:xfrm>
                <a:off x="2991877" y="4113627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2" name="Straight Connector 601"/>
              <p:cNvCxnSpPr/>
              <p:nvPr/>
            </p:nvCxnSpPr>
            <p:spPr>
              <a:xfrm flipV="1">
                <a:off x="2991877" y="4187390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3" name="Straight Connector 602"/>
              <p:cNvCxnSpPr/>
              <p:nvPr/>
            </p:nvCxnSpPr>
            <p:spPr>
              <a:xfrm>
                <a:off x="2991877" y="4187390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4" name="Straight Arrow Connector 603"/>
              <p:cNvCxnSpPr/>
              <p:nvPr/>
            </p:nvCxnSpPr>
            <p:spPr>
              <a:xfrm>
                <a:off x="2991877" y="4260542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5" name="Straight Connector 604"/>
              <p:cNvCxnSpPr/>
              <p:nvPr/>
            </p:nvCxnSpPr>
            <p:spPr>
              <a:xfrm flipV="1">
                <a:off x="3162886" y="382247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6" name="Straight Connector 605"/>
              <p:cNvCxnSpPr/>
              <p:nvPr/>
            </p:nvCxnSpPr>
            <p:spPr>
              <a:xfrm>
                <a:off x="3162886" y="382247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7" name="Straight Connector 606"/>
              <p:cNvCxnSpPr/>
              <p:nvPr/>
            </p:nvCxnSpPr>
            <p:spPr>
              <a:xfrm flipV="1">
                <a:off x="3162886" y="3896235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8" name="Straight Connector 607"/>
              <p:cNvCxnSpPr/>
              <p:nvPr/>
            </p:nvCxnSpPr>
            <p:spPr>
              <a:xfrm>
                <a:off x="3162886" y="3896235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9" name="Straight Connector 608"/>
              <p:cNvCxnSpPr/>
              <p:nvPr/>
            </p:nvCxnSpPr>
            <p:spPr>
              <a:xfrm flipV="1">
                <a:off x="3162886" y="3968855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0" name="Straight Connector 609"/>
              <p:cNvCxnSpPr/>
              <p:nvPr/>
            </p:nvCxnSpPr>
            <p:spPr>
              <a:xfrm>
                <a:off x="3162886" y="3968855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1" name="Straight Connector 610"/>
              <p:cNvCxnSpPr/>
              <p:nvPr/>
            </p:nvCxnSpPr>
            <p:spPr>
              <a:xfrm flipV="1">
                <a:off x="3162886" y="4042618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2" name="Straight Connector 611"/>
              <p:cNvCxnSpPr/>
              <p:nvPr/>
            </p:nvCxnSpPr>
            <p:spPr>
              <a:xfrm>
                <a:off x="3162886" y="4042618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3" name="Straight Connector 612"/>
              <p:cNvCxnSpPr/>
              <p:nvPr/>
            </p:nvCxnSpPr>
            <p:spPr>
              <a:xfrm flipV="1">
                <a:off x="3162886" y="4115770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/>
              <p:cNvCxnSpPr/>
              <p:nvPr/>
            </p:nvCxnSpPr>
            <p:spPr>
              <a:xfrm>
                <a:off x="3162886" y="4115770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/>
              <p:nvPr/>
            </p:nvCxnSpPr>
            <p:spPr>
              <a:xfrm flipV="1">
                <a:off x="3162886" y="4189533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6" name="Straight Connector 615"/>
              <p:cNvCxnSpPr/>
              <p:nvPr/>
            </p:nvCxnSpPr>
            <p:spPr>
              <a:xfrm>
                <a:off x="3162886" y="4189533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7" name="Straight Arrow Connector 616"/>
              <p:cNvCxnSpPr/>
              <p:nvPr/>
            </p:nvCxnSpPr>
            <p:spPr>
              <a:xfrm>
                <a:off x="3162886" y="4262685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8" name="Straight Connector 617"/>
              <p:cNvCxnSpPr/>
              <p:nvPr/>
            </p:nvCxnSpPr>
            <p:spPr>
              <a:xfrm flipV="1">
                <a:off x="3338123" y="3822511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9" name="Straight Connector 618"/>
              <p:cNvCxnSpPr/>
              <p:nvPr/>
            </p:nvCxnSpPr>
            <p:spPr>
              <a:xfrm>
                <a:off x="3338123" y="3822511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0" name="Straight Connector 619"/>
              <p:cNvCxnSpPr/>
              <p:nvPr/>
            </p:nvCxnSpPr>
            <p:spPr>
              <a:xfrm flipV="1">
                <a:off x="3338123" y="3896274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1" name="Straight Connector 620"/>
              <p:cNvCxnSpPr/>
              <p:nvPr/>
            </p:nvCxnSpPr>
            <p:spPr>
              <a:xfrm>
                <a:off x="3338123" y="3896274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2" name="Straight Connector 621"/>
              <p:cNvCxnSpPr/>
              <p:nvPr/>
            </p:nvCxnSpPr>
            <p:spPr>
              <a:xfrm flipV="1">
                <a:off x="3338123" y="3968894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Straight Connector 622"/>
              <p:cNvCxnSpPr/>
              <p:nvPr/>
            </p:nvCxnSpPr>
            <p:spPr>
              <a:xfrm>
                <a:off x="3338123" y="3968894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4" name="Straight Connector 623"/>
              <p:cNvCxnSpPr/>
              <p:nvPr/>
            </p:nvCxnSpPr>
            <p:spPr>
              <a:xfrm flipV="1">
                <a:off x="3338123" y="4042657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5" name="Straight Connector 624"/>
              <p:cNvCxnSpPr/>
              <p:nvPr/>
            </p:nvCxnSpPr>
            <p:spPr>
              <a:xfrm>
                <a:off x="3338123" y="4042657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6" name="Straight Connector 625"/>
              <p:cNvCxnSpPr/>
              <p:nvPr/>
            </p:nvCxnSpPr>
            <p:spPr>
              <a:xfrm flipV="1">
                <a:off x="3338123" y="4115809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7" name="Straight Connector 626"/>
              <p:cNvCxnSpPr/>
              <p:nvPr/>
            </p:nvCxnSpPr>
            <p:spPr>
              <a:xfrm>
                <a:off x="3338123" y="4115809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8" name="Straight Connector 627"/>
              <p:cNvCxnSpPr/>
              <p:nvPr/>
            </p:nvCxnSpPr>
            <p:spPr>
              <a:xfrm flipV="1">
                <a:off x="3338123" y="418957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9" name="Straight Connector 628"/>
              <p:cNvCxnSpPr/>
              <p:nvPr/>
            </p:nvCxnSpPr>
            <p:spPr>
              <a:xfrm>
                <a:off x="3338123" y="418957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0" name="Straight Arrow Connector 629"/>
              <p:cNvCxnSpPr/>
              <p:nvPr/>
            </p:nvCxnSpPr>
            <p:spPr>
              <a:xfrm>
                <a:off x="3338123" y="4262724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1" name="Straight Connector 630"/>
              <p:cNvCxnSpPr/>
              <p:nvPr/>
            </p:nvCxnSpPr>
            <p:spPr>
              <a:xfrm flipV="1">
                <a:off x="3509132" y="3824654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2" name="Straight Connector 631"/>
              <p:cNvCxnSpPr/>
              <p:nvPr/>
            </p:nvCxnSpPr>
            <p:spPr>
              <a:xfrm>
                <a:off x="3509132" y="3824654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3" name="Straight Connector 632"/>
              <p:cNvCxnSpPr/>
              <p:nvPr/>
            </p:nvCxnSpPr>
            <p:spPr>
              <a:xfrm flipV="1">
                <a:off x="3509132" y="3898417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4" name="Straight Connector 633"/>
              <p:cNvCxnSpPr/>
              <p:nvPr/>
            </p:nvCxnSpPr>
            <p:spPr>
              <a:xfrm>
                <a:off x="3509132" y="3898417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5" name="Straight Connector 634"/>
              <p:cNvCxnSpPr/>
              <p:nvPr/>
            </p:nvCxnSpPr>
            <p:spPr>
              <a:xfrm flipV="1">
                <a:off x="3509132" y="3971037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6" name="Straight Connector 635"/>
              <p:cNvCxnSpPr/>
              <p:nvPr/>
            </p:nvCxnSpPr>
            <p:spPr>
              <a:xfrm>
                <a:off x="3509132" y="3971037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7" name="Straight Connector 636"/>
              <p:cNvCxnSpPr/>
              <p:nvPr/>
            </p:nvCxnSpPr>
            <p:spPr>
              <a:xfrm flipV="1">
                <a:off x="3509132" y="4044800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8" name="Straight Connector 637"/>
              <p:cNvCxnSpPr/>
              <p:nvPr/>
            </p:nvCxnSpPr>
            <p:spPr>
              <a:xfrm>
                <a:off x="3509132" y="4044800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9" name="Straight Connector 638"/>
              <p:cNvCxnSpPr/>
              <p:nvPr/>
            </p:nvCxnSpPr>
            <p:spPr>
              <a:xfrm flipV="1">
                <a:off x="3509132" y="411795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0" name="Straight Connector 639"/>
              <p:cNvCxnSpPr/>
              <p:nvPr/>
            </p:nvCxnSpPr>
            <p:spPr>
              <a:xfrm>
                <a:off x="3509132" y="411795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Straight Connector 640"/>
              <p:cNvCxnSpPr/>
              <p:nvPr/>
            </p:nvCxnSpPr>
            <p:spPr>
              <a:xfrm flipV="1">
                <a:off x="3509132" y="4191715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Straight Connector 641"/>
              <p:cNvCxnSpPr/>
              <p:nvPr/>
            </p:nvCxnSpPr>
            <p:spPr>
              <a:xfrm>
                <a:off x="3509132" y="4191715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3" name="Straight Arrow Connector 642"/>
              <p:cNvCxnSpPr/>
              <p:nvPr/>
            </p:nvCxnSpPr>
            <p:spPr>
              <a:xfrm>
                <a:off x="3509132" y="4264867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Straight Connector 643"/>
              <p:cNvCxnSpPr/>
              <p:nvPr/>
            </p:nvCxnSpPr>
            <p:spPr>
              <a:xfrm flipV="1">
                <a:off x="3681759" y="382066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Straight Connector 644"/>
              <p:cNvCxnSpPr/>
              <p:nvPr/>
            </p:nvCxnSpPr>
            <p:spPr>
              <a:xfrm>
                <a:off x="3681759" y="382066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6" name="Straight Connector 645"/>
              <p:cNvCxnSpPr/>
              <p:nvPr/>
            </p:nvCxnSpPr>
            <p:spPr>
              <a:xfrm flipV="1">
                <a:off x="3681759" y="3894425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7" name="Straight Connector 646"/>
              <p:cNvCxnSpPr/>
              <p:nvPr/>
            </p:nvCxnSpPr>
            <p:spPr>
              <a:xfrm>
                <a:off x="3681759" y="3894425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8" name="Straight Connector 647"/>
              <p:cNvCxnSpPr/>
              <p:nvPr/>
            </p:nvCxnSpPr>
            <p:spPr>
              <a:xfrm flipV="1">
                <a:off x="3681759" y="3967045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9" name="Straight Connector 648"/>
              <p:cNvCxnSpPr/>
              <p:nvPr/>
            </p:nvCxnSpPr>
            <p:spPr>
              <a:xfrm>
                <a:off x="3681759" y="3967045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0" name="Straight Connector 649"/>
              <p:cNvCxnSpPr/>
              <p:nvPr/>
            </p:nvCxnSpPr>
            <p:spPr>
              <a:xfrm flipV="1">
                <a:off x="3681759" y="4040808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1" name="Straight Connector 650"/>
              <p:cNvCxnSpPr/>
              <p:nvPr/>
            </p:nvCxnSpPr>
            <p:spPr>
              <a:xfrm>
                <a:off x="3681759" y="4040808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2" name="Straight Connector 651"/>
              <p:cNvCxnSpPr/>
              <p:nvPr/>
            </p:nvCxnSpPr>
            <p:spPr>
              <a:xfrm flipV="1">
                <a:off x="3681759" y="4113960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3" name="Straight Connector 652"/>
              <p:cNvCxnSpPr/>
              <p:nvPr/>
            </p:nvCxnSpPr>
            <p:spPr>
              <a:xfrm>
                <a:off x="3681759" y="4113960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4" name="Straight Connector 653"/>
              <p:cNvCxnSpPr/>
              <p:nvPr/>
            </p:nvCxnSpPr>
            <p:spPr>
              <a:xfrm flipV="1">
                <a:off x="3681759" y="4187723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5" name="Straight Connector 654"/>
              <p:cNvCxnSpPr/>
              <p:nvPr/>
            </p:nvCxnSpPr>
            <p:spPr>
              <a:xfrm>
                <a:off x="3681759" y="4187723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6" name="Straight Arrow Connector 655"/>
              <p:cNvCxnSpPr/>
              <p:nvPr/>
            </p:nvCxnSpPr>
            <p:spPr>
              <a:xfrm>
                <a:off x="3681759" y="4260875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7" name="Straight Connector 656"/>
              <p:cNvCxnSpPr/>
              <p:nvPr/>
            </p:nvCxnSpPr>
            <p:spPr>
              <a:xfrm flipV="1">
                <a:off x="3859576" y="3822550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8" name="Straight Connector 657"/>
              <p:cNvCxnSpPr/>
              <p:nvPr/>
            </p:nvCxnSpPr>
            <p:spPr>
              <a:xfrm>
                <a:off x="3859576" y="3822550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9" name="Straight Connector 658"/>
              <p:cNvCxnSpPr/>
              <p:nvPr/>
            </p:nvCxnSpPr>
            <p:spPr>
              <a:xfrm flipV="1">
                <a:off x="3859576" y="3896313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0" name="Straight Connector 659"/>
              <p:cNvCxnSpPr/>
              <p:nvPr/>
            </p:nvCxnSpPr>
            <p:spPr>
              <a:xfrm>
                <a:off x="3859576" y="3896313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1" name="Straight Connector 660"/>
              <p:cNvCxnSpPr/>
              <p:nvPr/>
            </p:nvCxnSpPr>
            <p:spPr>
              <a:xfrm flipV="1">
                <a:off x="3859576" y="3968933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2" name="Straight Connector 661"/>
              <p:cNvCxnSpPr/>
              <p:nvPr/>
            </p:nvCxnSpPr>
            <p:spPr>
              <a:xfrm>
                <a:off x="3859576" y="3968933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3" name="Straight Connector 662"/>
              <p:cNvCxnSpPr/>
              <p:nvPr/>
            </p:nvCxnSpPr>
            <p:spPr>
              <a:xfrm flipV="1">
                <a:off x="3859576" y="4042696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4" name="Straight Connector 663"/>
              <p:cNvCxnSpPr/>
              <p:nvPr/>
            </p:nvCxnSpPr>
            <p:spPr>
              <a:xfrm>
                <a:off x="3859576" y="4042696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5" name="Straight Connector 664"/>
              <p:cNvCxnSpPr/>
              <p:nvPr/>
            </p:nvCxnSpPr>
            <p:spPr>
              <a:xfrm flipV="1">
                <a:off x="3859576" y="4115848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6" name="Straight Connector 665"/>
              <p:cNvCxnSpPr/>
              <p:nvPr/>
            </p:nvCxnSpPr>
            <p:spPr>
              <a:xfrm>
                <a:off x="3859576" y="4115848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7" name="Straight Connector 666"/>
              <p:cNvCxnSpPr/>
              <p:nvPr/>
            </p:nvCxnSpPr>
            <p:spPr>
              <a:xfrm flipV="1">
                <a:off x="3859576" y="4189611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8" name="Straight Connector 667"/>
              <p:cNvCxnSpPr/>
              <p:nvPr/>
            </p:nvCxnSpPr>
            <p:spPr>
              <a:xfrm>
                <a:off x="3859576" y="4189611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9" name="Straight Arrow Connector 668"/>
              <p:cNvCxnSpPr/>
              <p:nvPr/>
            </p:nvCxnSpPr>
            <p:spPr>
              <a:xfrm>
                <a:off x="3859576" y="4262763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0" name="Straight Connector 669"/>
              <p:cNvCxnSpPr/>
              <p:nvPr/>
            </p:nvCxnSpPr>
            <p:spPr>
              <a:xfrm flipV="1">
                <a:off x="4027420" y="3822805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1" name="Straight Connector 670"/>
              <p:cNvCxnSpPr/>
              <p:nvPr/>
            </p:nvCxnSpPr>
            <p:spPr>
              <a:xfrm>
                <a:off x="4027420" y="3822805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2" name="Straight Connector 671"/>
              <p:cNvCxnSpPr/>
              <p:nvPr/>
            </p:nvCxnSpPr>
            <p:spPr>
              <a:xfrm flipV="1">
                <a:off x="4027420" y="3896568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3" name="Straight Connector 672"/>
              <p:cNvCxnSpPr/>
              <p:nvPr/>
            </p:nvCxnSpPr>
            <p:spPr>
              <a:xfrm>
                <a:off x="4027420" y="3896568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9" name="Straight Connector 678"/>
              <p:cNvCxnSpPr/>
              <p:nvPr/>
            </p:nvCxnSpPr>
            <p:spPr>
              <a:xfrm flipV="1">
                <a:off x="4027420" y="3969188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0" name="Straight Connector 679"/>
              <p:cNvCxnSpPr/>
              <p:nvPr/>
            </p:nvCxnSpPr>
            <p:spPr>
              <a:xfrm>
                <a:off x="4027420" y="3969188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1" name="Straight Connector 680"/>
              <p:cNvCxnSpPr/>
              <p:nvPr/>
            </p:nvCxnSpPr>
            <p:spPr>
              <a:xfrm flipV="1">
                <a:off x="4027420" y="4042951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2" name="Straight Connector 681"/>
              <p:cNvCxnSpPr/>
              <p:nvPr/>
            </p:nvCxnSpPr>
            <p:spPr>
              <a:xfrm>
                <a:off x="4027420" y="4042951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3" name="Straight Connector 682"/>
              <p:cNvCxnSpPr/>
              <p:nvPr/>
            </p:nvCxnSpPr>
            <p:spPr>
              <a:xfrm flipV="1">
                <a:off x="4027420" y="4116103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4" name="Straight Connector 683"/>
              <p:cNvCxnSpPr/>
              <p:nvPr/>
            </p:nvCxnSpPr>
            <p:spPr>
              <a:xfrm>
                <a:off x="4027420" y="4116103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5" name="Straight Connector 684"/>
              <p:cNvCxnSpPr/>
              <p:nvPr/>
            </p:nvCxnSpPr>
            <p:spPr>
              <a:xfrm flipV="1">
                <a:off x="4027420" y="4189866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6" name="Straight Connector 685"/>
              <p:cNvCxnSpPr/>
              <p:nvPr/>
            </p:nvCxnSpPr>
            <p:spPr>
              <a:xfrm>
                <a:off x="4027420" y="4189866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7" name="Straight Arrow Connector 686"/>
              <p:cNvCxnSpPr/>
              <p:nvPr/>
            </p:nvCxnSpPr>
            <p:spPr>
              <a:xfrm>
                <a:off x="4027420" y="4263018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8" name="Straight Connector 687"/>
              <p:cNvCxnSpPr/>
              <p:nvPr/>
            </p:nvCxnSpPr>
            <p:spPr>
              <a:xfrm flipV="1">
                <a:off x="4205237" y="3824693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9" name="Straight Connector 688"/>
              <p:cNvCxnSpPr/>
              <p:nvPr/>
            </p:nvCxnSpPr>
            <p:spPr>
              <a:xfrm>
                <a:off x="4205237" y="3824693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0" name="Straight Connector 689"/>
              <p:cNvCxnSpPr/>
              <p:nvPr/>
            </p:nvCxnSpPr>
            <p:spPr>
              <a:xfrm flipV="1">
                <a:off x="4205237" y="3898456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1" name="Straight Connector 690"/>
              <p:cNvCxnSpPr/>
              <p:nvPr/>
            </p:nvCxnSpPr>
            <p:spPr>
              <a:xfrm>
                <a:off x="4205237" y="3898456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2" name="Straight Connector 691"/>
              <p:cNvCxnSpPr/>
              <p:nvPr/>
            </p:nvCxnSpPr>
            <p:spPr>
              <a:xfrm flipV="1">
                <a:off x="4205237" y="3971076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3" name="Straight Connector 692"/>
              <p:cNvCxnSpPr/>
              <p:nvPr/>
            </p:nvCxnSpPr>
            <p:spPr>
              <a:xfrm>
                <a:off x="4205237" y="3971076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4" name="Straight Connector 693"/>
              <p:cNvCxnSpPr/>
              <p:nvPr/>
            </p:nvCxnSpPr>
            <p:spPr>
              <a:xfrm flipV="1">
                <a:off x="4205237" y="4044839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5" name="Straight Connector 694"/>
              <p:cNvCxnSpPr/>
              <p:nvPr/>
            </p:nvCxnSpPr>
            <p:spPr>
              <a:xfrm>
                <a:off x="4205237" y="4044839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6" name="Straight Connector 695"/>
              <p:cNvCxnSpPr/>
              <p:nvPr/>
            </p:nvCxnSpPr>
            <p:spPr>
              <a:xfrm flipV="1">
                <a:off x="4205237" y="4117991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7" name="Straight Connector 696"/>
              <p:cNvCxnSpPr/>
              <p:nvPr/>
            </p:nvCxnSpPr>
            <p:spPr>
              <a:xfrm>
                <a:off x="4205237" y="4117991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8" name="Straight Connector 697"/>
              <p:cNvCxnSpPr/>
              <p:nvPr/>
            </p:nvCxnSpPr>
            <p:spPr>
              <a:xfrm flipV="1">
                <a:off x="4205237" y="4191754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9" name="Straight Connector 698"/>
              <p:cNvCxnSpPr/>
              <p:nvPr/>
            </p:nvCxnSpPr>
            <p:spPr>
              <a:xfrm>
                <a:off x="4205237" y="4191754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0" name="Straight Arrow Connector 699"/>
              <p:cNvCxnSpPr/>
              <p:nvPr/>
            </p:nvCxnSpPr>
            <p:spPr>
              <a:xfrm>
                <a:off x="4205237" y="4264906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4" name="Group 543"/>
            <p:cNvGrpSpPr/>
            <p:nvPr/>
          </p:nvGrpSpPr>
          <p:grpSpPr>
            <a:xfrm>
              <a:off x="3173861" y="5889363"/>
              <a:ext cx="548640" cy="457200"/>
              <a:chOff x="3267254" y="4711721"/>
              <a:chExt cx="548640" cy="457200"/>
            </a:xfrm>
          </p:grpSpPr>
          <p:sp>
            <p:nvSpPr>
              <p:cNvPr id="548" name="Rectangle 547"/>
              <p:cNvSpPr>
                <a:spLocks/>
              </p:cNvSpPr>
              <p:nvPr/>
            </p:nvSpPr>
            <p:spPr>
              <a:xfrm>
                <a:off x="3267254" y="4711721"/>
                <a:ext cx="548640" cy="4572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9" name="Group 548"/>
              <p:cNvGrpSpPr/>
              <p:nvPr/>
            </p:nvGrpSpPr>
            <p:grpSpPr>
              <a:xfrm>
                <a:off x="3322637" y="4739481"/>
                <a:ext cx="454819" cy="417008"/>
                <a:chOff x="3322637" y="4968077"/>
                <a:chExt cx="454819" cy="417008"/>
              </a:xfrm>
            </p:grpSpPr>
            <p:grpSp>
              <p:nvGrpSpPr>
                <p:cNvPr id="550" name="Group 549"/>
                <p:cNvGrpSpPr/>
                <p:nvPr/>
              </p:nvGrpSpPr>
              <p:grpSpPr>
                <a:xfrm>
                  <a:off x="3322637" y="4968077"/>
                  <a:ext cx="454819" cy="112204"/>
                  <a:chOff x="2833085" y="4874324"/>
                  <a:chExt cx="454819" cy="112204"/>
                </a:xfrm>
              </p:grpSpPr>
              <p:cxnSp>
                <p:nvCxnSpPr>
                  <p:cNvPr id="579" name="Straight Arrow Connector 578"/>
                  <p:cNvCxnSpPr/>
                  <p:nvPr/>
                </p:nvCxnSpPr>
                <p:spPr>
                  <a:xfrm>
                    <a:off x="3285523" y="4876800"/>
                    <a:ext cx="0" cy="109728"/>
                  </a:xfrm>
                  <a:prstGeom prst="straightConnector1">
                    <a:avLst/>
                  </a:prstGeom>
                  <a:ln w="6350">
                    <a:solidFill>
                      <a:schemeClr val="tx1"/>
                    </a:solidFill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0" name="Straight Connector 579"/>
                  <p:cNvCxnSpPr/>
                  <p:nvPr/>
                </p:nvCxnSpPr>
                <p:spPr>
                  <a:xfrm>
                    <a:off x="2833085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1" name="Straight Connector 580"/>
                  <p:cNvCxnSpPr/>
                  <p:nvPr/>
                </p:nvCxnSpPr>
                <p:spPr>
                  <a:xfrm flipH="1">
                    <a:off x="2833085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2" name="Straight Connector 581"/>
                  <p:cNvCxnSpPr/>
                  <p:nvPr/>
                </p:nvCxnSpPr>
                <p:spPr>
                  <a:xfrm>
                    <a:off x="2909285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3" name="Straight Connector 582"/>
                  <p:cNvCxnSpPr/>
                  <p:nvPr/>
                </p:nvCxnSpPr>
                <p:spPr>
                  <a:xfrm flipH="1">
                    <a:off x="2909285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4" name="Straight Connector 583"/>
                  <p:cNvCxnSpPr/>
                  <p:nvPr/>
                </p:nvCxnSpPr>
                <p:spPr>
                  <a:xfrm>
                    <a:off x="29831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5" name="Straight Connector 584"/>
                  <p:cNvCxnSpPr/>
                  <p:nvPr/>
                </p:nvCxnSpPr>
                <p:spPr>
                  <a:xfrm flipH="1">
                    <a:off x="29831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Straight Connector 585"/>
                  <p:cNvCxnSpPr/>
                  <p:nvPr/>
                </p:nvCxnSpPr>
                <p:spPr>
                  <a:xfrm>
                    <a:off x="30593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Straight Connector 586"/>
                  <p:cNvCxnSpPr/>
                  <p:nvPr/>
                </p:nvCxnSpPr>
                <p:spPr>
                  <a:xfrm flipH="1">
                    <a:off x="30593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8" name="Straight Connector 587"/>
                  <p:cNvCxnSpPr/>
                  <p:nvPr/>
                </p:nvCxnSpPr>
                <p:spPr>
                  <a:xfrm>
                    <a:off x="31355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9" name="Straight Connector 588"/>
                  <p:cNvCxnSpPr/>
                  <p:nvPr/>
                </p:nvCxnSpPr>
                <p:spPr>
                  <a:xfrm flipH="1">
                    <a:off x="31355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0" name="Straight Connector 589"/>
                  <p:cNvCxnSpPr/>
                  <p:nvPr/>
                </p:nvCxnSpPr>
                <p:spPr>
                  <a:xfrm>
                    <a:off x="32117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1" name="Straight Connector 590"/>
                  <p:cNvCxnSpPr/>
                  <p:nvPr/>
                </p:nvCxnSpPr>
                <p:spPr>
                  <a:xfrm flipH="1">
                    <a:off x="32117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51" name="Group 550"/>
                <p:cNvGrpSpPr/>
                <p:nvPr/>
              </p:nvGrpSpPr>
              <p:grpSpPr>
                <a:xfrm>
                  <a:off x="3322637" y="5126383"/>
                  <a:ext cx="454819" cy="112204"/>
                  <a:chOff x="2833085" y="4874324"/>
                  <a:chExt cx="454819" cy="112204"/>
                </a:xfrm>
              </p:grpSpPr>
              <p:cxnSp>
                <p:nvCxnSpPr>
                  <p:cNvPr id="566" name="Straight Arrow Connector 565"/>
                  <p:cNvCxnSpPr/>
                  <p:nvPr/>
                </p:nvCxnSpPr>
                <p:spPr>
                  <a:xfrm>
                    <a:off x="3285523" y="4876800"/>
                    <a:ext cx="0" cy="109728"/>
                  </a:xfrm>
                  <a:prstGeom prst="straightConnector1">
                    <a:avLst/>
                  </a:prstGeom>
                  <a:ln w="6350">
                    <a:solidFill>
                      <a:schemeClr val="tx1"/>
                    </a:solidFill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7" name="Straight Connector 566"/>
                  <p:cNvCxnSpPr/>
                  <p:nvPr/>
                </p:nvCxnSpPr>
                <p:spPr>
                  <a:xfrm>
                    <a:off x="2833085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8" name="Straight Connector 567"/>
                  <p:cNvCxnSpPr/>
                  <p:nvPr/>
                </p:nvCxnSpPr>
                <p:spPr>
                  <a:xfrm flipH="1">
                    <a:off x="2833085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9" name="Straight Connector 568"/>
                  <p:cNvCxnSpPr/>
                  <p:nvPr/>
                </p:nvCxnSpPr>
                <p:spPr>
                  <a:xfrm>
                    <a:off x="2909285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0" name="Straight Connector 569"/>
                  <p:cNvCxnSpPr/>
                  <p:nvPr/>
                </p:nvCxnSpPr>
                <p:spPr>
                  <a:xfrm flipH="1">
                    <a:off x="2909285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1" name="Straight Connector 570"/>
                  <p:cNvCxnSpPr/>
                  <p:nvPr/>
                </p:nvCxnSpPr>
                <p:spPr>
                  <a:xfrm>
                    <a:off x="29831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2" name="Straight Connector 571"/>
                  <p:cNvCxnSpPr/>
                  <p:nvPr/>
                </p:nvCxnSpPr>
                <p:spPr>
                  <a:xfrm flipH="1">
                    <a:off x="29831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3" name="Straight Connector 572"/>
                  <p:cNvCxnSpPr/>
                  <p:nvPr/>
                </p:nvCxnSpPr>
                <p:spPr>
                  <a:xfrm>
                    <a:off x="30593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4" name="Straight Connector 573"/>
                  <p:cNvCxnSpPr/>
                  <p:nvPr/>
                </p:nvCxnSpPr>
                <p:spPr>
                  <a:xfrm flipH="1">
                    <a:off x="30593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5" name="Straight Connector 574"/>
                  <p:cNvCxnSpPr/>
                  <p:nvPr/>
                </p:nvCxnSpPr>
                <p:spPr>
                  <a:xfrm>
                    <a:off x="31355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6" name="Straight Connector 575"/>
                  <p:cNvCxnSpPr/>
                  <p:nvPr/>
                </p:nvCxnSpPr>
                <p:spPr>
                  <a:xfrm flipH="1">
                    <a:off x="31355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7" name="Straight Connector 576"/>
                  <p:cNvCxnSpPr/>
                  <p:nvPr/>
                </p:nvCxnSpPr>
                <p:spPr>
                  <a:xfrm>
                    <a:off x="32117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8" name="Straight Connector 577"/>
                  <p:cNvCxnSpPr/>
                  <p:nvPr/>
                </p:nvCxnSpPr>
                <p:spPr>
                  <a:xfrm flipH="1">
                    <a:off x="32117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52" name="Group 551"/>
                <p:cNvGrpSpPr/>
                <p:nvPr/>
              </p:nvGrpSpPr>
              <p:grpSpPr>
                <a:xfrm>
                  <a:off x="3322637" y="5272881"/>
                  <a:ext cx="454819" cy="112204"/>
                  <a:chOff x="2833085" y="4874324"/>
                  <a:chExt cx="454819" cy="112204"/>
                </a:xfrm>
              </p:grpSpPr>
              <p:cxnSp>
                <p:nvCxnSpPr>
                  <p:cNvPr id="553" name="Straight Arrow Connector 552"/>
                  <p:cNvCxnSpPr/>
                  <p:nvPr/>
                </p:nvCxnSpPr>
                <p:spPr>
                  <a:xfrm>
                    <a:off x="3285523" y="4876800"/>
                    <a:ext cx="0" cy="109728"/>
                  </a:xfrm>
                  <a:prstGeom prst="straightConnector1">
                    <a:avLst/>
                  </a:prstGeom>
                  <a:ln w="6350">
                    <a:solidFill>
                      <a:schemeClr val="tx1"/>
                    </a:solidFill>
                    <a:tailEnd type="triangl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4" name="Straight Connector 553"/>
                  <p:cNvCxnSpPr/>
                  <p:nvPr/>
                </p:nvCxnSpPr>
                <p:spPr>
                  <a:xfrm>
                    <a:off x="2833085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5" name="Straight Connector 554"/>
                  <p:cNvCxnSpPr/>
                  <p:nvPr/>
                </p:nvCxnSpPr>
                <p:spPr>
                  <a:xfrm flipH="1">
                    <a:off x="2833085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6" name="Straight Connector 555"/>
                  <p:cNvCxnSpPr/>
                  <p:nvPr/>
                </p:nvCxnSpPr>
                <p:spPr>
                  <a:xfrm>
                    <a:off x="2909285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Straight Connector 556"/>
                  <p:cNvCxnSpPr/>
                  <p:nvPr/>
                </p:nvCxnSpPr>
                <p:spPr>
                  <a:xfrm flipH="1">
                    <a:off x="2909285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8" name="Straight Connector 557"/>
                  <p:cNvCxnSpPr/>
                  <p:nvPr/>
                </p:nvCxnSpPr>
                <p:spPr>
                  <a:xfrm>
                    <a:off x="29831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9" name="Straight Connector 558"/>
                  <p:cNvCxnSpPr/>
                  <p:nvPr/>
                </p:nvCxnSpPr>
                <p:spPr>
                  <a:xfrm flipH="1">
                    <a:off x="29831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0" name="Straight Connector 559"/>
                  <p:cNvCxnSpPr/>
                  <p:nvPr/>
                </p:nvCxnSpPr>
                <p:spPr>
                  <a:xfrm>
                    <a:off x="30593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1" name="Straight Connector 560"/>
                  <p:cNvCxnSpPr/>
                  <p:nvPr/>
                </p:nvCxnSpPr>
                <p:spPr>
                  <a:xfrm flipH="1">
                    <a:off x="30593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2" name="Straight Connector 561"/>
                  <p:cNvCxnSpPr/>
                  <p:nvPr/>
                </p:nvCxnSpPr>
                <p:spPr>
                  <a:xfrm>
                    <a:off x="31355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3" name="Straight Connector 562"/>
                  <p:cNvCxnSpPr/>
                  <p:nvPr/>
                </p:nvCxnSpPr>
                <p:spPr>
                  <a:xfrm flipH="1">
                    <a:off x="31355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4" name="Straight Connector 563"/>
                  <p:cNvCxnSpPr/>
                  <p:nvPr/>
                </p:nvCxnSpPr>
                <p:spPr>
                  <a:xfrm>
                    <a:off x="3211704" y="4874324"/>
                    <a:ext cx="0" cy="109728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5" name="Straight Connector 564"/>
                  <p:cNvCxnSpPr/>
                  <p:nvPr/>
                </p:nvCxnSpPr>
                <p:spPr>
                  <a:xfrm flipH="1">
                    <a:off x="3211704" y="4876800"/>
                    <a:ext cx="76200" cy="107252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545" name="Group 544"/>
            <p:cNvGrpSpPr/>
            <p:nvPr/>
          </p:nvGrpSpPr>
          <p:grpSpPr>
            <a:xfrm>
              <a:off x="3642194" y="5256641"/>
              <a:ext cx="1149481" cy="335868"/>
              <a:chOff x="3114037" y="3154266"/>
              <a:chExt cx="1149481" cy="335868"/>
            </a:xfrm>
          </p:grpSpPr>
          <p:sp>
            <p:nvSpPr>
              <p:cNvPr id="546" name="TextBox 545"/>
              <p:cNvSpPr txBox="1"/>
              <p:nvPr/>
            </p:nvSpPr>
            <p:spPr>
              <a:xfrm>
                <a:off x="3114037" y="3243913"/>
                <a:ext cx="114948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Pack </a:t>
                </a:r>
                <a:r>
                  <a:rPr lang="en-US" sz="1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000" i="1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i,p</a:t>
                </a:r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→ </a:t>
                </a:r>
                <a:r>
                  <a:rPr lang="en-US" sz="1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000" i="1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i,p</a:t>
                </a:r>
                <a:endParaRPr lang="en-US" sz="10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7" name="TextBox 546"/>
              <p:cNvSpPr txBox="1"/>
              <p:nvPr/>
            </p:nvSpPr>
            <p:spPr>
              <a:xfrm>
                <a:off x="3828163" y="3154266"/>
                <a:ext cx="26000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~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701" name="Group 700"/>
          <p:cNvGrpSpPr/>
          <p:nvPr/>
        </p:nvGrpSpPr>
        <p:grpSpPr>
          <a:xfrm>
            <a:off x="802018" y="4587292"/>
            <a:ext cx="4288536" cy="1944216"/>
            <a:chOff x="1146701" y="6547364"/>
            <a:chExt cx="4288536" cy="1944216"/>
          </a:xfrm>
        </p:grpSpPr>
        <p:grpSp>
          <p:nvGrpSpPr>
            <p:cNvPr id="702" name="Group 701"/>
            <p:cNvGrpSpPr/>
            <p:nvPr/>
          </p:nvGrpSpPr>
          <p:grpSpPr>
            <a:xfrm>
              <a:off x="1146701" y="6547364"/>
              <a:ext cx="4288536" cy="1944216"/>
              <a:chOff x="1146701" y="6547364"/>
              <a:chExt cx="4288536" cy="1944216"/>
            </a:xfrm>
          </p:grpSpPr>
          <p:sp>
            <p:nvSpPr>
              <p:cNvPr id="760" name="Right Brace 759"/>
              <p:cNvSpPr/>
              <p:nvPr/>
            </p:nvSpPr>
            <p:spPr>
              <a:xfrm rot="10800000">
                <a:off x="2182076" y="6921751"/>
                <a:ext cx="54866" cy="155448"/>
              </a:xfrm>
              <a:prstGeom prst="rightBrac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TextBox 760"/>
              <p:cNvSpPr txBox="1"/>
              <p:nvPr/>
            </p:nvSpPr>
            <p:spPr>
              <a:xfrm>
                <a:off x="1933447" y="6883386"/>
                <a:ext cx="35074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800" i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</a:p>
            </p:txBody>
          </p:sp>
          <p:sp>
            <p:nvSpPr>
              <p:cNvPr id="762" name="Rectangle 761"/>
              <p:cNvSpPr>
                <a:spLocks/>
              </p:cNvSpPr>
              <p:nvPr/>
            </p:nvSpPr>
            <p:spPr>
              <a:xfrm>
                <a:off x="3196210" y="6915403"/>
                <a:ext cx="548640" cy="457200"/>
              </a:xfrm>
              <a:prstGeom prst="rect">
                <a:avLst/>
              </a:prstGeom>
              <a:solidFill>
                <a:srgbClr val="00CE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Rectangle 762"/>
              <p:cNvSpPr>
                <a:spLocks/>
              </p:cNvSpPr>
              <p:nvPr/>
            </p:nvSpPr>
            <p:spPr>
              <a:xfrm>
                <a:off x="3196210" y="7067707"/>
                <a:ext cx="54864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4" name="Rectangle 763"/>
              <p:cNvSpPr>
                <a:spLocks/>
              </p:cNvSpPr>
              <p:nvPr/>
            </p:nvSpPr>
            <p:spPr>
              <a:xfrm>
                <a:off x="3196210" y="7220107"/>
                <a:ext cx="54983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5" name="TextBox 764"/>
              <p:cNvSpPr txBox="1"/>
              <p:nvPr/>
            </p:nvSpPr>
            <p:spPr>
              <a:xfrm>
                <a:off x="2703535" y="6952796"/>
                <a:ext cx="415498" cy="36933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>
                <a:spAutoFit/>
              </a:bodyPr>
              <a:lstStyle/>
              <a:p>
                <a:r>
                  <a:rPr lang="en-US" dirty="0" smtClean="0"/>
                  <a:t>+=</a:t>
                </a:r>
                <a:endParaRPr lang="en-US" dirty="0"/>
              </a:p>
            </p:txBody>
          </p:sp>
          <p:sp>
            <p:nvSpPr>
              <p:cNvPr id="766" name="Rectangle 765"/>
              <p:cNvSpPr/>
              <p:nvPr/>
            </p:nvSpPr>
            <p:spPr>
              <a:xfrm>
                <a:off x="3910297" y="6908712"/>
                <a:ext cx="171773" cy="530353"/>
              </a:xfrm>
              <a:prstGeom prst="rect">
                <a:avLst/>
              </a:prstGeom>
              <a:solidFill>
                <a:srgbClr val="38B4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7" name="Rectangle 766"/>
              <p:cNvSpPr/>
              <p:nvPr/>
            </p:nvSpPr>
            <p:spPr>
              <a:xfrm>
                <a:off x="2505575" y="6917688"/>
                <a:ext cx="171773" cy="45606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8" name="Rectangle 767"/>
              <p:cNvSpPr>
                <a:spLocks/>
              </p:cNvSpPr>
              <p:nvPr/>
            </p:nvSpPr>
            <p:spPr>
              <a:xfrm>
                <a:off x="2505575" y="6916545"/>
                <a:ext cx="171773" cy="1524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9" name="Rectangle 768"/>
              <p:cNvSpPr>
                <a:spLocks/>
              </p:cNvSpPr>
              <p:nvPr/>
            </p:nvSpPr>
            <p:spPr>
              <a:xfrm>
                <a:off x="2505575" y="7068945"/>
                <a:ext cx="171773" cy="1524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0" name="Rectangle 769"/>
              <p:cNvSpPr>
                <a:spLocks/>
              </p:cNvSpPr>
              <p:nvPr/>
            </p:nvSpPr>
            <p:spPr>
              <a:xfrm>
                <a:off x="2505575" y="7221345"/>
                <a:ext cx="171773" cy="1524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Right Brace 770"/>
              <p:cNvSpPr/>
              <p:nvPr/>
            </p:nvSpPr>
            <p:spPr>
              <a:xfrm rot="16200000">
                <a:off x="2565643" y="6782437"/>
                <a:ext cx="54866" cy="164592"/>
              </a:xfrm>
              <a:prstGeom prst="rightBrac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TextBox 771"/>
              <p:cNvSpPr txBox="1"/>
              <p:nvPr/>
            </p:nvSpPr>
            <p:spPr>
              <a:xfrm>
                <a:off x="2447316" y="6649289"/>
                <a:ext cx="29151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8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3" name="Right Brace 772"/>
              <p:cNvSpPr/>
              <p:nvPr/>
            </p:nvSpPr>
            <p:spPr>
              <a:xfrm>
                <a:off x="4118839" y="6913534"/>
                <a:ext cx="54864" cy="530352"/>
              </a:xfrm>
              <a:prstGeom prst="rightBrac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4" name="TextBox 773"/>
              <p:cNvSpPr txBox="1"/>
              <p:nvPr/>
            </p:nvSpPr>
            <p:spPr>
              <a:xfrm>
                <a:off x="4112478" y="7066166"/>
                <a:ext cx="29929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8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775" name="Group 774"/>
              <p:cNvGrpSpPr/>
              <p:nvPr/>
            </p:nvGrpSpPr>
            <p:grpSpPr>
              <a:xfrm>
                <a:off x="1146701" y="6547364"/>
                <a:ext cx="4288536" cy="1944216"/>
                <a:chOff x="197259" y="4433903"/>
                <a:chExt cx="4288536" cy="1944216"/>
              </a:xfrm>
            </p:grpSpPr>
            <p:sp>
              <p:nvSpPr>
                <p:cNvPr id="776" name="Rounded Rectangle 775"/>
                <p:cNvSpPr/>
                <p:nvPr/>
              </p:nvSpPr>
              <p:spPr>
                <a:xfrm>
                  <a:off x="197259" y="4549319"/>
                  <a:ext cx="4288536" cy="1828800"/>
                </a:xfrm>
                <a:prstGeom prst="roundRect">
                  <a:avLst>
                    <a:gd name="adj" fmla="val 1714"/>
                  </a:avLst>
                </a:prstGeom>
                <a:solidFill>
                  <a:schemeClr val="accent1">
                    <a:alpha val="0"/>
                  </a:schemeClr>
                </a:solidFill>
                <a:ln w="6350">
                  <a:solidFill>
                    <a:srgbClr val="00CE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7" name="TextBox 776"/>
                <p:cNvSpPr txBox="1"/>
                <p:nvPr/>
              </p:nvSpPr>
              <p:spPr>
                <a:xfrm>
                  <a:off x="2748598" y="4433903"/>
                  <a:ext cx="1520724" cy="2308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00CE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smtClean="0"/>
                    <a:t>1</a:t>
                  </a:r>
                  <a:r>
                    <a:rPr lang="en-US" sz="900" baseline="30000" dirty="0" smtClean="0"/>
                    <a:t>st</a:t>
                  </a:r>
                  <a:r>
                    <a:rPr lang="en-US" sz="900" dirty="0" smtClean="0"/>
                    <a:t> loop around micro-kernel</a:t>
                  </a:r>
                  <a:endParaRPr lang="en-US" sz="900" dirty="0"/>
                </a:p>
              </p:txBody>
            </p:sp>
          </p:grpSp>
        </p:grpSp>
        <p:grpSp>
          <p:nvGrpSpPr>
            <p:cNvPr id="703" name="Group 702"/>
            <p:cNvGrpSpPr/>
            <p:nvPr/>
          </p:nvGrpSpPr>
          <p:grpSpPr>
            <a:xfrm>
              <a:off x="3242974" y="6939988"/>
              <a:ext cx="454819" cy="417008"/>
              <a:chOff x="3322637" y="4968077"/>
              <a:chExt cx="454819" cy="417008"/>
            </a:xfrm>
          </p:grpSpPr>
          <p:grpSp>
            <p:nvGrpSpPr>
              <p:cNvPr id="718" name="Group 717"/>
              <p:cNvGrpSpPr/>
              <p:nvPr/>
            </p:nvGrpSpPr>
            <p:grpSpPr>
              <a:xfrm>
                <a:off x="3322637" y="4968077"/>
                <a:ext cx="454819" cy="112204"/>
                <a:chOff x="2833085" y="4874324"/>
                <a:chExt cx="454819" cy="112204"/>
              </a:xfrm>
            </p:grpSpPr>
            <p:cxnSp>
              <p:nvCxnSpPr>
                <p:cNvPr id="747" name="Straight Arrow Connector 746"/>
                <p:cNvCxnSpPr/>
                <p:nvPr/>
              </p:nvCxnSpPr>
              <p:spPr>
                <a:xfrm>
                  <a:off x="3285523" y="4876800"/>
                  <a:ext cx="0" cy="109728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8" name="Straight Connector 747"/>
                <p:cNvCxnSpPr/>
                <p:nvPr/>
              </p:nvCxnSpPr>
              <p:spPr>
                <a:xfrm>
                  <a:off x="2833085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9" name="Straight Connector 748"/>
                <p:cNvCxnSpPr/>
                <p:nvPr/>
              </p:nvCxnSpPr>
              <p:spPr>
                <a:xfrm flipH="1">
                  <a:off x="2833085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0" name="Straight Connector 749"/>
                <p:cNvCxnSpPr/>
                <p:nvPr/>
              </p:nvCxnSpPr>
              <p:spPr>
                <a:xfrm>
                  <a:off x="2909285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1" name="Straight Connector 750"/>
                <p:cNvCxnSpPr/>
                <p:nvPr/>
              </p:nvCxnSpPr>
              <p:spPr>
                <a:xfrm flipH="1">
                  <a:off x="2909285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2" name="Straight Connector 751"/>
                <p:cNvCxnSpPr/>
                <p:nvPr/>
              </p:nvCxnSpPr>
              <p:spPr>
                <a:xfrm>
                  <a:off x="29831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3" name="Straight Connector 752"/>
                <p:cNvCxnSpPr/>
                <p:nvPr/>
              </p:nvCxnSpPr>
              <p:spPr>
                <a:xfrm flipH="1">
                  <a:off x="29831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4" name="Straight Connector 753"/>
                <p:cNvCxnSpPr/>
                <p:nvPr/>
              </p:nvCxnSpPr>
              <p:spPr>
                <a:xfrm>
                  <a:off x="30593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5" name="Straight Connector 754"/>
                <p:cNvCxnSpPr/>
                <p:nvPr/>
              </p:nvCxnSpPr>
              <p:spPr>
                <a:xfrm flipH="1">
                  <a:off x="30593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6" name="Straight Connector 755"/>
                <p:cNvCxnSpPr/>
                <p:nvPr/>
              </p:nvCxnSpPr>
              <p:spPr>
                <a:xfrm>
                  <a:off x="31355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Straight Connector 756"/>
                <p:cNvCxnSpPr/>
                <p:nvPr/>
              </p:nvCxnSpPr>
              <p:spPr>
                <a:xfrm flipH="1">
                  <a:off x="31355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Straight Connector 757"/>
                <p:cNvCxnSpPr/>
                <p:nvPr/>
              </p:nvCxnSpPr>
              <p:spPr>
                <a:xfrm>
                  <a:off x="32117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Straight Connector 758"/>
                <p:cNvCxnSpPr/>
                <p:nvPr/>
              </p:nvCxnSpPr>
              <p:spPr>
                <a:xfrm flipH="1">
                  <a:off x="32117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9" name="Group 718"/>
              <p:cNvGrpSpPr/>
              <p:nvPr/>
            </p:nvGrpSpPr>
            <p:grpSpPr>
              <a:xfrm>
                <a:off x="3322637" y="5126383"/>
                <a:ext cx="454819" cy="112204"/>
                <a:chOff x="2833085" y="4874324"/>
                <a:chExt cx="454819" cy="112204"/>
              </a:xfrm>
            </p:grpSpPr>
            <p:cxnSp>
              <p:nvCxnSpPr>
                <p:cNvPr id="734" name="Straight Arrow Connector 733"/>
                <p:cNvCxnSpPr/>
                <p:nvPr/>
              </p:nvCxnSpPr>
              <p:spPr>
                <a:xfrm>
                  <a:off x="3285523" y="4876800"/>
                  <a:ext cx="0" cy="109728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5" name="Straight Connector 734"/>
                <p:cNvCxnSpPr/>
                <p:nvPr/>
              </p:nvCxnSpPr>
              <p:spPr>
                <a:xfrm>
                  <a:off x="2833085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6" name="Straight Connector 735"/>
                <p:cNvCxnSpPr/>
                <p:nvPr/>
              </p:nvCxnSpPr>
              <p:spPr>
                <a:xfrm flipH="1">
                  <a:off x="2833085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7" name="Straight Connector 736"/>
                <p:cNvCxnSpPr/>
                <p:nvPr/>
              </p:nvCxnSpPr>
              <p:spPr>
                <a:xfrm>
                  <a:off x="2909285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8" name="Straight Connector 737"/>
                <p:cNvCxnSpPr/>
                <p:nvPr/>
              </p:nvCxnSpPr>
              <p:spPr>
                <a:xfrm flipH="1">
                  <a:off x="2909285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9" name="Straight Connector 738"/>
                <p:cNvCxnSpPr/>
                <p:nvPr/>
              </p:nvCxnSpPr>
              <p:spPr>
                <a:xfrm>
                  <a:off x="29831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0" name="Straight Connector 739"/>
                <p:cNvCxnSpPr/>
                <p:nvPr/>
              </p:nvCxnSpPr>
              <p:spPr>
                <a:xfrm flipH="1">
                  <a:off x="29831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1" name="Straight Connector 740"/>
                <p:cNvCxnSpPr/>
                <p:nvPr/>
              </p:nvCxnSpPr>
              <p:spPr>
                <a:xfrm>
                  <a:off x="30593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2" name="Straight Connector 741"/>
                <p:cNvCxnSpPr/>
                <p:nvPr/>
              </p:nvCxnSpPr>
              <p:spPr>
                <a:xfrm flipH="1">
                  <a:off x="30593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3" name="Straight Connector 742"/>
                <p:cNvCxnSpPr/>
                <p:nvPr/>
              </p:nvCxnSpPr>
              <p:spPr>
                <a:xfrm>
                  <a:off x="31355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4" name="Straight Connector 743"/>
                <p:cNvCxnSpPr/>
                <p:nvPr/>
              </p:nvCxnSpPr>
              <p:spPr>
                <a:xfrm flipH="1">
                  <a:off x="31355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5" name="Straight Connector 744"/>
                <p:cNvCxnSpPr/>
                <p:nvPr/>
              </p:nvCxnSpPr>
              <p:spPr>
                <a:xfrm>
                  <a:off x="32117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6" name="Straight Connector 745"/>
                <p:cNvCxnSpPr/>
                <p:nvPr/>
              </p:nvCxnSpPr>
              <p:spPr>
                <a:xfrm flipH="1">
                  <a:off x="32117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0" name="Group 719"/>
              <p:cNvGrpSpPr/>
              <p:nvPr/>
            </p:nvGrpSpPr>
            <p:grpSpPr>
              <a:xfrm>
                <a:off x="3322637" y="5272881"/>
                <a:ext cx="454819" cy="112204"/>
                <a:chOff x="2833085" y="4874324"/>
                <a:chExt cx="454819" cy="112204"/>
              </a:xfrm>
            </p:grpSpPr>
            <p:cxnSp>
              <p:nvCxnSpPr>
                <p:cNvPr id="721" name="Straight Arrow Connector 720"/>
                <p:cNvCxnSpPr/>
                <p:nvPr/>
              </p:nvCxnSpPr>
              <p:spPr>
                <a:xfrm>
                  <a:off x="3285523" y="4876800"/>
                  <a:ext cx="0" cy="109728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2" name="Straight Connector 721"/>
                <p:cNvCxnSpPr/>
                <p:nvPr/>
              </p:nvCxnSpPr>
              <p:spPr>
                <a:xfrm>
                  <a:off x="2833085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3" name="Straight Connector 722"/>
                <p:cNvCxnSpPr/>
                <p:nvPr/>
              </p:nvCxnSpPr>
              <p:spPr>
                <a:xfrm flipH="1">
                  <a:off x="2833085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4" name="Straight Connector 723"/>
                <p:cNvCxnSpPr/>
                <p:nvPr/>
              </p:nvCxnSpPr>
              <p:spPr>
                <a:xfrm>
                  <a:off x="2909285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5" name="Straight Connector 724"/>
                <p:cNvCxnSpPr/>
                <p:nvPr/>
              </p:nvCxnSpPr>
              <p:spPr>
                <a:xfrm flipH="1">
                  <a:off x="2909285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6" name="Straight Connector 725"/>
                <p:cNvCxnSpPr/>
                <p:nvPr/>
              </p:nvCxnSpPr>
              <p:spPr>
                <a:xfrm>
                  <a:off x="29831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7" name="Straight Connector 726"/>
                <p:cNvCxnSpPr/>
                <p:nvPr/>
              </p:nvCxnSpPr>
              <p:spPr>
                <a:xfrm flipH="1">
                  <a:off x="29831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8" name="Straight Connector 727"/>
                <p:cNvCxnSpPr/>
                <p:nvPr/>
              </p:nvCxnSpPr>
              <p:spPr>
                <a:xfrm>
                  <a:off x="30593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9" name="Straight Connector 728"/>
                <p:cNvCxnSpPr/>
                <p:nvPr/>
              </p:nvCxnSpPr>
              <p:spPr>
                <a:xfrm flipH="1">
                  <a:off x="30593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0" name="Straight Connector 729"/>
                <p:cNvCxnSpPr/>
                <p:nvPr/>
              </p:nvCxnSpPr>
              <p:spPr>
                <a:xfrm>
                  <a:off x="31355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1" name="Straight Connector 730"/>
                <p:cNvCxnSpPr/>
                <p:nvPr/>
              </p:nvCxnSpPr>
              <p:spPr>
                <a:xfrm flipH="1">
                  <a:off x="31355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2" name="Straight Connector 731"/>
                <p:cNvCxnSpPr/>
                <p:nvPr/>
              </p:nvCxnSpPr>
              <p:spPr>
                <a:xfrm>
                  <a:off x="3211704" y="4874324"/>
                  <a:ext cx="0" cy="10972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3" name="Straight Connector 732"/>
                <p:cNvCxnSpPr/>
                <p:nvPr/>
              </p:nvCxnSpPr>
              <p:spPr>
                <a:xfrm flipH="1">
                  <a:off x="3211704" y="4876800"/>
                  <a:ext cx="76200" cy="1072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4" name="Group 703"/>
            <p:cNvGrpSpPr/>
            <p:nvPr/>
          </p:nvGrpSpPr>
          <p:grpSpPr>
            <a:xfrm>
              <a:off x="3947466" y="6952079"/>
              <a:ext cx="109728" cy="440213"/>
              <a:chOff x="3412007" y="7219809"/>
              <a:chExt cx="109728" cy="440213"/>
            </a:xfrm>
          </p:grpSpPr>
          <p:cxnSp>
            <p:nvCxnSpPr>
              <p:cNvPr id="705" name="Straight Connector 704"/>
              <p:cNvCxnSpPr/>
              <p:nvPr/>
            </p:nvCxnSpPr>
            <p:spPr>
              <a:xfrm flipV="1">
                <a:off x="3412007" y="7219809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" name="Straight Connector 705"/>
              <p:cNvCxnSpPr/>
              <p:nvPr/>
            </p:nvCxnSpPr>
            <p:spPr>
              <a:xfrm>
                <a:off x="3412007" y="7219809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7" name="Straight Connector 706"/>
              <p:cNvCxnSpPr/>
              <p:nvPr/>
            </p:nvCxnSpPr>
            <p:spPr>
              <a:xfrm flipV="1">
                <a:off x="3412007" y="729357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Straight Connector 707"/>
              <p:cNvCxnSpPr/>
              <p:nvPr/>
            </p:nvCxnSpPr>
            <p:spPr>
              <a:xfrm>
                <a:off x="3412007" y="729357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Straight Connector 708"/>
              <p:cNvCxnSpPr/>
              <p:nvPr/>
            </p:nvCxnSpPr>
            <p:spPr>
              <a:xfrm flipV="1">
                <a:off x="3412007" y="736619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0" name="Straight Connector 709"/>
              <p:cNvCxnSpPr/>
              <p:nvPr/>
            </p:nvCxnSpPr>
            <p:spPr>
              <a:xfrm>
                <a:off x="3412007" y="736619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Straight Connector 710"/>
              <p:cNvCxnSpPr/>
              <p:nvPr/>
            </p:nvCxnSpPr>
            <p:spPr>
              <a:xfrm flipV="1">
                <a:off x="3412007" y="7439955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Straight Connector 711"/>
              <p:cNvCxnSpPr/>
              <p:nvPr/>
            </p:nvCxnSpPr>
            <p:spPr>
              <a:xfrm>
                <a:off x="3412007" y="7439955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Straight Connector 712"/>
              <p:cNvCxnSpPr/>
              <p:nvPr/>
            </p:nvCxnSpPr>
            <p:spPr>
              <a:xfrm flipV="1">
                <a:off x="3412007" y="7513107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Straight Connector 713"/>
              <p:cNvCxnSpPr/>
              <p:nvPr/>
            </p:nvCxnSpPr>
            <p:spPr>
              <a:xfrm>
                <a:off x="3412007" y="7513107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5" name="Straight Connector 714"/>
              <p:cNvCxnSpPr/>
              <p:nvPr/>
            </p:nvCxnSpPr>
            <p:spPr>
              <a:xfrm flipV="1">
                <a:off x="3412007" y="7586870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6" name="Straight Connector 715"/>
              <p:cNvCxnSpPr/>
              <p:nvPr/>
            </p:nvCxnSpPr>
            <p:spPr>
              <a:xfrm>
                <a:off x="3412007" y="7586870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7" name="Straight Arrow Connector 716"/>
              <p:cNvCxnSpPr/>
              <p:nvPr/>
            </p:nvCxnSpPr>
            <p:spPr>
              <a:xfrm>
                <a:off x="3412007" y="7660022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78" name="Group 777"/>
          <p:cNvGrpSpPr/>
          <p:nvPr/>
        </p:nvGrpSpPr>
        <p:grpSpPr>
          <a:xfrm>
            <a:off x="843293" y="4990855"/>
            <a:ext cx="4206240" cy="1500454"/>
            <a:chOff x="1187976" y="6950927"/>
            <a:chExt cx="4206240" cy="1500454"/>
          </a:xfrm>
        </p:grpSpPr>
        <p:grpSp>
          <p:nvGrpSpPr>
            <p:cNvPr id="779" name="Group 778"/>
            <p:cNvGrpSpPr/>
            <p:nvPr/>
          </p:nvGrpSpPr>
          <p:grpSpPr>
            <a:xfrm>
              <a:off x="1187976" y="6950927"/>
              <a:ext cx="4206240" cy="1500454"/>
              <a:chOff x="1187976" y="6950927"/>
              <a:chExt cx="4206240" cy="1500454"/>
            </a:xfrm>
          </p:grpSpPr>
          <p:sp>
            <p:nvSpPr>
              <p:cNvPr id="781" name="TextBox 780"/>
              <p:cNvSpPr txBox="1"/>
              <p:nvPr/>
            </p:nvSpPr>
            <p:spPr>
              <a:xfrm>
                <a:off x="4098153" y="7728233"/>
                <a:ext cx="24780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8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2" name="TextBox 781"/>
              <p:cNvSpPr txBox="1"/>
              <p:nvPr/>
            </p:nvSpPr>
            <p:spPr>
              <a:xfrm>
                <a:off x="2703166" y="7888344"/>
                <a:ext cx="415498" cy="36933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>
                <a:spAutoFit/>
              </a:bodyPr>
              <a:lstStyle/>
              <a:p>
                <a:r>
                  <a:rPr lang="en-US" dirty="0" smtClean="0"/>
                  <a:t>+=</a:t>
                </a:r>
                <a:endParaRPr lang="en-US" dirty="0"/>
              </a:p>
            </p:txBody>
          </p:sp>
          <p:sp>
            <p:nvSpPr>
              <p:cNvPr id="783" name="Rectangle 782"/>
              <p:cNvSpPr>
                <a:spLocks/>
              </p:cNvSpPr>
              <p:nvPr/>
            </p:nvSpPr>
            <p:spPr>
              <a:xfrm>
                <a:off x="2508601" y="7812144"/>
                <a:ext cx="171773" cy="152400"/>
              </a:xfrm>
              <a:prstGeom prst="rect">
                <a:avLst/>
              </a:prstGeom>
              <a:solidFill>
                <a:srgbClr val="FF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4" name="Rectangle 783"/>
              <p:cNvSpPr>
                <a:spLocks/>
              </p:cNvSpPr>
              <p:nvPr/>
            </p:nvSpPr>
            <p:spPr>
              <a:xfrm>
                <a:off x="3195377" y="7812144"/>
                <a:ext cx="557014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5" name="Rectangle 784"/>
              <p:cNvSpPr>
                <a:spLocks/>
              </p:cNvSpPr>
              <p:nvPr/>
            </p:nvSpPr>
            <p:spPr>
              <a:xfrm>
                <a:off x="3195377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6" name="Rectangle 785"/>
              <p:cNvSpPr>
                <a:spLocks/>
              </p:cNvSpPr>
              <p:nvPr/>
            </p:nvSpPr>
            <p:spPr>
              <a:xfrm>
                <a:off x="3704965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7" name="Rectangle 786"/>
              <p:cNvSpPr>
                <a:spLocks/>
              </p:cNvSpPr>
              <p:nvPr/>
            </p:nvSpPr>
            <p:spPr>
              <a:xfrm>
                <a:off x="3659115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8" name="Rectangle 787"/>
              <p:cNvSpPr>
                <a:spLocks/>
              </p:cNvSpPr>
              <p:nvPr/>
            </p:nvSpPr>
            <p:spPr>
              <a:xfrm>
                <a:off x="3241290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9" name="Rectangle 788"/>
              <p:cNvSpPr>
                <a:spLocks/>
              </p:cNvSpPr>
              <p:nvPr/>
            </p:nvSpPr>
            <p:spPr>
              <a:xfrm>
                <a:off x="3288558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0" name="Rectangle 789"/>
              <p:cNvSpPr>
                <a:spLocks/>
              </p:cNvSpPr>
              <p:nvPr/>
            </p:nvSpPr>
            <p:spPr>
              <a:xfrm>
                <a:off x="3335468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1" name="Rectangle 790"/>
              <p:cNvSpPr>
                <a:spLocks/>
              </p:cNvSpPr>
              <p:nvPr/>
            </p:nvSpPr>
            <p:spPr>
              <a:xfrm>
                <a:off x="3380903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2" name="Rectangle 791"/>
              <p:cNvSpPr>
                <a:spLocks/>
              </p:cNvSpPr>
              <p:nvPr/>
            </p:nvSpPr>
            <p:spPr>
              <a:xfrm>
                <a:off x="3427813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3" name="Rectangle 792"/>
              <p:cNvSpPr>
                <a:spLocks/>
              </p:cNvSpPr>
              <p:nvPr/>
            </p:nvSpPr>
            <p:spPr>
              <a:xfrm>
                <a:off x="3472786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4" name="Rectangle 793"/>
              <p:cNvSpPr>
                <a:spLocks/>
              </p:cNvSpPr>
              <p:nvPr/>
            </p:nvSpPr>
            <p:spPr>
              <a:xfrm>
                <a:off x="3519696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5" name="Rectangle 794"/>
              <p:cNvSpPr>
                <a:spLocks/>
              </p:cNvSpPr>
              <p:nvPr/>
            </p:nvSpPr>
            <p:spPr>
              <a:xfrm>
                <a:off x="3613516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6" name="Rectangle 795"/>
              <p:cNvSpPr>
                <a:spLocks/>
              </p:cNvSpPr>
              <p:nvPr/>
            </p:nvSpPr>
            <p:spPr>
              <a:xfrm>
                <a:off x="3566606" y="7812144"/>
                <a:ext cx="46910" cy="152400"/>
              </a:xfrm>
              <a:prstGeom prst="rect">
                <a:avLst/>
              </a:prstGeom>
              <a:solidFill>
                <a:srgbClr val="00CE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7" name="Rectangle 796"/>
              <p:cNvSpPr>
                <a:spLocks/>
              </p:cNvSpPr>
              <p:nvPr/>
            </p:nvSpPr>
            <p:spPr>
              <a:xfrm>
                <a:off x="3912260" y="7812144"/>
                <a:ext cx="171773" cy="46099"/>
              </a:xfrm>
              <a:prstGeom prst="rect">
                <a:avLst/>
              </a:prstGeom>
              <a:solidFill>
                <a:srgbClr val="38B4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8" name="Right Brace 797"/>
              <p:cNvSpPr/>
              <p:nvPr/>
            </p:nvSpPr>
            <p:spPr>
              <a:xfrm rot="5400000">
                <a:off x="3192074" y="7997810"/>
                <a:ext cx="54866" cy="45719"/>
              </a:xfrm>
              <a:prstGeom prst="rightBrac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9" name="Right Brace 798"/>
              <p:cNvSpPr/>
              <p:nvPr/>
            </p:nvSpPr>
            <p:spPr>
              <a:xfrm>
                <a:off x="4109552" y="7817260"/>
                <a:ext cx="54866" cy="45719"/>
              </a:xfrm>
              <a:prstGeom prst="rightBrace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0" name="TextBox 799"/>
              <p:cNvSpPr txBox="1"/>
              <p:nvPr/>
            </p:nvSpPr>
            <p:spPr>
              <a:xfrm>
                <a:off x="3097937" y="8024615"/>
                <a:ext cx="24780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8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801" name="Group 800"/>
              <p:cNvGrpSpPr/>
              <p:nvPr/>
            </p:nvGrpSpPr>
            <p:grpSpPr>
              <a:xfrm>
                <a:off x="3912255" y="7858865"/>
                <a:ext cx="171778" cy="460830"/>
                <a:chOff x="2962813" y="5745404"/>
                <a:chExt cx="171778" cy="460830"/>
              </a:xfrm>
              <a:solidFill>
                <a:srgbClr val="38B4FF"/>
              </a:solidFill>
            </p:grpSpPr>
            <p:sp>
              <p:nvSpPr>
                <p:cNvPr id="818" name="Rectangle 817"/>
                <p:cNvSpPr>
                  <a:spLocks/>
                </p:cNvSpPr>
                <p:nvPr/>
              </p:nvSpPr>
              <p:spPr>
                <a:xfrm>
                  <a:off x="2962817" y="5745404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9" name="Rectangle 818"/>
                <p:cNvSpPr>
                  <a:spLocks/>
                </p:cNvSpPr>
                <p:nvPr/>
              </p:nvSpPr>
              <p:spPr>
                <a:xfrm>
                  <a:off x="2962816" y="5790985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0" name="Rectangle 819"/>
                <p:cNvSpPr>
                  <a:spLocks/>
                </p:cNvSpPr>
                <p:nvPr/>
              </p:nvSpPr>
              <p:spPr>
                <a:xfrm>
                  <a:off x="2962815" y="5837084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1" name="Rectangle 820"/>
                <p:cNvSpPr>
                  <a:spLocks/>
                </p:cNvSpPr>
                <p:nvPr/>
              </p:nvSpPr>
              <p:spPr>
                <a:xfrm>
                  <a:off x="2962818" y="5883183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2" name="Rectangle 821"/>
                <p:cNvSpPr>
                  <a:spLocks/>
                </p:cNvSpPr>
                <p:nvPr/>
              </p:nvSpPr>
              <p:spPr>
                <a:xfrm>
                  <a:off x="2962814" y="5929282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3" name="Rectangle 822"/>
                <p:cNvSpPr>
                  <a:spLocks/>
                </p:cNvSpPr>
                <p:nvPr/>
              </p:nvSpPr>
              <p:spPr>
                <a:xfrm>
                  <a:off x="2962813" y="6021838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4" name="Rectangle 823"/>
                <p:cNvSpPr>
                  <a:spLocks/>
                </p:cNvSpPr>
                <p:nvPr/>
              </p:nvSpPr>
              <p:spPr>
                <a:xfrm>
                  <a:off x="2962818" y="5975381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5" name="Rectangle 824"/>
                <p:cNvSpPr>
                  <a:spLocks/>
                </p:cNvSpPr>
                <p:nvPr/>
              </p:nvSpPr>
              <p:spPr>
                <a:xfrm>
                  <a:off x="2962818" y="6067937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6" name="Rectangle 825"/>
                <p:cNvSpPr>
                  <a:spLocks/>
                </p:cNvSpPr>
                <p:nvPr/>
              </p:nvSpPr>
              <p:spPr>
                <a:xfrm>
                  <a:off x="2962818" y="6114036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7" name="Rectangle 826"/>
                <p:cNvSpPr>
                  <a:spLocks/>
                </p:cNvSpPr>
                <p:nvPr/>
              </p:nvSpPr>
              <p:spPr>
                <a:xfrm>
                  <a:off x="2962818" y="6160135"/>
                  <a:ext cx="171773" cy="4609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40" tIns="45720" rIns="91440" bIns="45720" spcCol="0"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02" name="Rectangle 801"/>
              <p:cNvSpPr/>
              <p:nvPr/>
            </p:nvSpPr>
            <p:spPr>
              <a:xfrm>
                <a:off x="1369721" y="7862033"/>
                <a:ext cx="150338" cy="72777"/>
              </a:xfrm>
              <a:prstGeom prst="rect">
                <a:avLst/>
              </a:prstGeom>
              <a:solidFill>
                <a:srgbClr val="E500E5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3" name="TextBox 802"/>
              <p:cNvSpPr txBox="1"/>
              <p:nvPr/>
            </p:nvSpPr>
            <p:spPr>
              <a:xfrm>
                <a:off x="1482438" y="7784592"/>
                <a:ext cx="58541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L3 cache</a:t>
                </a:r>
                <a:endParaRPr lang="en-US" sz="900" dirty="0"/>
              </a:p>
            </p:txBody>
          </p:sp>
          <p:sp>
            <p:nvSpPr>
              <p:cNvPr id="804" name="Rectangle 803"/>
              <p:cNvSpPr/>
              <p:nvPr/>
            </p:nvSpPr>
            <p:spPr>
              <a:xfrm>
                <a:off x="1369721" y="7990049"/>
                <a:ext cx="150338" cy="72777"/>
              </a:xfrm>
              <a:prstGeom prst="rect">
                <a:avLst/>
              </a:prstGeom>
              <a:solidFill>
                <a:srgbClr val="00CE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5" name="Rectangle 804"/>
              <p:cNvSpPr/>
              <p:nvPr/>
            </p:nvSpPr>
            <p:spPr>
              <a:xfrm>
                <a:off x="1369720" y="8118065"/>
                <a:ext cx="150338" cy="72777"/>
              </a:xfrm>
              <a:prstGeom prst="rect">
                <a:avLst/>
              </a:prstGeom>
              <a:solidFill>
                <a:srgbClr val="38B4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6" name="TextBox 805"/>
              <p:cNvSpPr txBox="1"/>
              <p:nvPr/>
            </p:nvSpPr>
            <p:spPr>
              <a:xfrm>
                <a:off x="1482350" y="7911009"/>
                <a:ext cx="58541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L2 cache</a:t>
                </a:r>
                <a:endParaRPr lang="en-US" sz="900" dirty="0"/>
              </a:p>
            </p:txBody>
          </p:sp>
          <p:sp>
            <p:nvSpPr>
              <p:cNvPr id="807" name="TextBox 806"/>
              <p:cNvSpPr txBox="1"/>
              <p:nvPr/>
            </p:nvSpPr>
            <p:spPr>
              <a:xfrm>
                <a:off x="1482438" y="8041617"/>
                <a:ext cx="58541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L1 cache</a:t>
                </a:r>
                <a:endParaRPr lang="en-US" sz="900" dirty="0"/>
              </a:p>
            </p:txBody>
          </p:sp>
          <p:sp>
            <p:nvSpPr>
              <p:cNvPr id="808" name="Rectangle 807"/>
              <p:cNvSpPr/>
              <p:nvPr/>
            </p:nvSpPr>
            <p:spPr>
              <a:xfrm>
                <a:off x="1369720" y="8246081"/>
                <a:ext cx="150338" cy="72777"/>
              </a:xfrm>
              <a:prstGeom prst="rect">
                <a:avLst/>
              </a:prstGeom>
              <a:solidFill>
                <a:srgbClr val="FF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9" name="TextBox 808"/>
              <p:cNvSpPr txBox="1"/>
              <p:nvPr/>
            </p:nvSpPr>
            <p:spPr>
              <a:xfrm>
                <a:off x="1483769" y="8167053"/>
                <a:ext cx="59022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registers</a:t>
                </a:r>
                <a:endParaRPr lang="en-US" sz="900" dirty="0"/>
              </a:p>
            </p:txBody>
          </p:sp>
          <p:sp>
            <p:nvSpPr>
              <p:cNvPr id="810" name="Rectangle 809"/>
              <p:cNvSpPr/>
              <p:nvPr/>
            </p:nvSpPr>
            <p:spPr>
              <a:xfrm>
                <a:off x="1369720" y="7730373"/>
                <a:ext cx="150338" cy="7277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1" name="TextBox 810"/>
              <p:cNvSpPr txBox="1"/>
              <p:nvPr/>
            </p:nvSpPr>
            <p:spPr>
              <a:xfrm>
                <a:off x="1483208" y="7651345"/>
                <a:ext cx="84350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main memory</a:t>
                </a:r>
                <a:endParaRPr lang="en-US" sz="900" dirty="0"/>
              </a:p>
            </p:txBody>
          </p:sp>
          <p:sp>
            <p:nvSpPr>
              <p:cNvPr id="812" name="Rounded Rectangle 811"/>
              <p:cNvSpPr/>
              <p:nvPr/>
            </p:nvSpPr>
            <p:spPr>
              <a:xfrm>
                <a:off x="1187976" y="7600989"/>
                <a:ext cx="4206240" cy="850392"/>
              </a:xfrm>
              <a:prstGeom prst="roundRect">
                <a:avLst>
                  <a:gd name="adj" fmla="val 1714"/>
                </a:avLst>
              </a:prstGeom>
              <a:solidFill>
                <a:schemeClr val="accent1">
                  <a:alpha val="0"/>
                </a:schemeClr>
              </a:solidFill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3" name="TextBox 812"/>
              <p:cNvSpPr txBox="1"/>
              <p:nvPr/>
            </p:nvSpPr>
            <p:spPr>
              <a:xfrm>
                <a:off x="2958732" y="7485574"/>
                <a:ext cx="793659" cy="2308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micro-kernel</a:t>
                </a:r>
                <a:endParaRPr lang="en-US" sz="900" dirty="0"/>
              </a:p>
            </p:txBody>
          </p:sp>
          <p:grpSp>
            <p:nvGrpSpPr>
              <p:cNvPr id="814" name="Group 813"/>
              <p:cNvGrpSpPr/>
              <p:nvPr/>
            </p:nvGrpSpPr>
            <p:grpSpPr>
              <a:xfrm>
                <a:off x="2282455" y="6950927"/>
                <a:ext cx="242029" cy="988743"/>
                <a:chOff x="2945471" y="5804829"/>
                <a:chExt cx="199029" cy="406401"/>
              </a:xfrm>
            </p:grpSpPr>
            <p:sp>
              <p:nvSpPr>
                <p:cNvPr id="816" name="Bent Arrow 815"/>
                <p:cNvSpPr/>
                <p:nvPr/>
              </p:nvSpPr>
              <p:spPr>
                <a:xfrm>
                  <a:off x="2945471" y="5804829"/>
                  <a:ext cx="198235" cy="223025"/>
                </a:xfrm>
                <a:prstGeom prst="bentArrow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7" name="Bent Arrow 816"/>
                <p:cNvSpPr/>
                <p:nvPr/>
              </p:nvSpPr>
              <p:spPr>
                <a:xfrm flipV="1">
                  <a:off x="2946265" y="5988205"/>
                  <a:ext cx="198235" cy="223025"/>
                </a:xfrm>
                <a:prstGeom prst="bentArrow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15" name="Rectangle 814"/>
              <p:cNvSpPr/>
              <p:nvPr/>
            </p:nvSpPr>
            <p:spPr>
              <a:xfrm>
                <a:off x="2290041" y="7330281"/>
                <a:ext cx="45719" cy="206375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0" name="TextBox 779"/>
            <p:cNvSpPr txBox="1"/>
            <p:nvPr/>
          </p:nvSpPr>
          <p:spPr>
            <a:xfrm>
              <a:off x="1652736" y="7193067"/>
              <a:ext cx="773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Update </a:t>
              </a:r>
              <a:r>
                <a:rPr lang="en-US" sz="1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microtile</a:t>
              </a:r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0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7774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2203</TotalTime>
  <Words>115</Words>
  <Application>Microsoft Macintosh PowerPoint</Application>
  <PresentationFormat>Custom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Field</dc:creator>
  <cp:lastModifiedBy>Robert van de Geijn</cp:lastModifiedBy>
  <cp:revision>72</cp:revision>
  <cp:lastPrinted>2019-03-07T03:09:03Z</cp:lastPrinted>
  <dcterms:created xsi:type="dcterms:W3CDTF">2014-05-08T00:44:15Z</dcterms:created>
  <dcterms:modified xsi:type="dcterms:W3CDTF">2019-03-07T17:44:09Z</dcterms:modified>
</cp:coreProperties>
</file>