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.xml" ContentType="application/vnd.openxmlformats-officedocument.presentationml.tags+xml"/>
  <Override PartName="/ppt/notesSlides/notesSlide3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6.xml" ContentType="application/vnd.openxmlformats-officedocument.presentationml.tags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8" r:id="rId2"/>
    <p:sldMasterId id="2147483700" r:id="rId3"/>
    <p:sldMasterId id="2147483715" r:id="rId4"/>
    <p:sldMasterId id="2147483751" r:id="rId5"/>
    <p:sldMasterId id="2147483763" r:id="rId6"/>
    <p:sldMasterId id="2147483840" r:id="rId7"/>
    <p:sldMasterId id="2147483852" r:id="rId8"/>
    <p:sldMasterId id="2147483863" r:id="rId9"/>
    <p:sldMasterId id="2147483875" r:id="rId10"/>
  </p:sldMasterIdLst>
  <p:notesMasterIdLst>
    <p:notesMasterId r:id="rId81"/>
  </p:notesMasterIdLst>
  <p:sldIdLst>
    <p:sldId id="1655" r:id="rId11"/>
    <p:sldId id="1656" r:id="rId12"/>
    <p:sldId id="2085" r:id="rId13"/>
    <p:sldId id="2086" r:id="rId14"/>
    <p:sldId id="2011" r:id="rId15"/>
    <p:sldId id="2106" r:id="rId16"/>
    <p:sldId id="290" r:id="rId17"/>
    <p:sldId id="2128" r:id="rId18"/>
    <p:sldId id="1945" r:id="rId19"/>
    <p:sldId id="1817" r:id="rId20"/>
    <p:sldId id="2114" r:id="rId21"/>
    <p:sldId id="2115" r:id="rId22"/>
    <p:sldId id="1861" r:id="rId23"/>
    <p:sldId id="1991" r:id="rId24"/>
    <p:sldId id="1990" r:id="rId25"/>
    <p:sldId id="1800" r:id="rId26"/>
    <p:sldId id="2141" r:id="rId27"/>
    <p:sldId id="2117" r:id="rId28"/>
    <p:sldId id="1992" r:id="rId29"/>
    <p:sldId id="2119" r:id="rId30"/>
    <p:sldId id="1961" r:id="rId31"/>
    <p:sldId id="1962" r:id="rId32"/>
    <p:sldId id="1960" r:id="rId33"/>
    <p:sldId id="1969" r:id="rId34"/>
    <p:sldId id="1993" r:id="rId35"/>
    <p:sldId id="2007" r:id="rId36"/>
    <p:sldId id="2008" r:id="rId37"/>
    <p:sldId id="2009" r:id="rId38"/>
    <p:sldId id="2010" r:id="rId39"/>
    <p:sldId id="2123" r:id="rId40"/>
    <p:sldId id="2124" r:id="rId41"/>
    <p:sldId id="1965" r:id="rId42"/>
    <p:sldId id="2140" r:id="rId43"/>
    <p:sldId id="2098" r:id="rId44"/>
    <p:sldId id="2099" r:id="rId45"/>
    <p:sldId id="2100" r:id="rId46"/>
    <p:sldId id="2101" r:id="rId47"/>
    <p:sldId id="2089" r:id="rId48"/>
    <p:sldId id="2090" r:id="rId49"/>
    <p:sldId id="386" r:id="rId50"/>
    <p:sldId id="387" r:id="rId51"/>
    <p:sldId id="2102" r:id="rId52"/>
    <p:sldId id="2052" r:id="rId53"/>
    <p:sldId id="2103" r:id="rId54"/>
    <p:sldId id="2104" r:id="rId55"/>
    <p:sldId id="2077" r:id="rId56"/>
    <p:sldId id="257" r:id="rId57"/>
    <p:sldId id="259" r:id="rId58"/>
    <p:sldId id="260" r:id="rId59"/>
    <p:sldId id="262" r:id="rId60"/>
    <p:sldId id="265" r:id="rId61"/>
    <p:sldId id="266" r:id="rId62"/>
    <p:sldId id="270" r:id="rId63"/>
    <p:sldId id="271" r:id="rId64"/>
    <p:sldId id="272" r:id="rId65"/>
    <p:sldId id="273" r:id="rId66"/>
    <p:sldId id="274" r:id="rId67"/>
    <p:sldId id="2142" r:id="rId68"/>
    <p:sldId id="2004" r:id="rId69"/>
    <p:sldId id="1803" r:id="rId70"/>
    <p:sldId id="2006" r:id="rId71"/>
    <p:sldId id="1879" r:id="rId72"/>
    <p:sldId id="2127" r:id="rId73"/>
    <p:sldId id="2131" r:id="rId74"/>
    <p:sldId id="2134" r:id="rId75"/>
    <p:sldId id="2136" r:id="rId76"/>
    <p:sldId id="2137" r:id="rId77"/>
    <p:sldId id="2139" r:id="rId78"/>
    <p:sldId id="2126" r:id="rId79"/>
    <p:sldId id="2144" r:id="rId80"/>
  </p:sldIdLst>
  <p:sldSz cx="24384000" cy="13716000"/>
  <p:notesSz cx="6858000" cy="9144000"/>
  <p:embeddedFontLs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Helvetica" panose="020B0604020202020204" pitchFamily="34" charset="0"/>
      <p:regular r:id="rId86"/>
      <p:bold r:id="rId87"/>
      <p:italic r:id="rId88"/>
      <p:boldItalic r:id="rId89"/>
    </p:embeddedFont>
    <p:embeddedFont>
      <p:font typeface="Helvetica Neue" panose="020B0604020202020204" charset="0"/>
      <p:regular r:id="rId90"/>
      <p:bold r:id="rId91"/>
      <p:italic r:id="rId92"/>
      <p:boldItalic r:id="rId93"/>
    </p:embeddedFont>
    <p:embeddedFont>
      <p:font typeface="Helvetica Neue Light" panose="020B0604020202020204" charset="0"/>
      <p:regular r:id="rId94"/>
      <p:bold r:id="rId95"/>
      <p:italic r:id="rId96"/>
      <p:boldItalic r:id="rId97"/>
    </p:embeddedFont>
    <p:embeddedFont>
      <p:font typeface="Times" panose="02020603050405020304" pitchFamily="18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2" roundtripDataSignature="AMtx7miHDTMrmI5ore0oKosnp598pB0a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71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6C122-AC2A-4292-AAAE-2924052D1A77}">
  <a:tblStyle styleId="{2416C122-AC2A-4292-AAAE-2924052D1A77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DEEEE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dashDot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68157" autoAdjust="0"/>
  </p:normalViewPr>
  <p:slideViewPr>
    <p:cSldViewPr snapToGrid="0">
      <p:cViewPr varScale="1">
        <p:scale>
          <a:sx n="32" d="100"/>
          <a:sy n="32" d="100"/>
        </p:scale>
        <p:origin x="4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customschemas.google.com/relationships/presentationmetadata" Target="meta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font" Target="fonts/font4.fntdata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font" Target="fonts/font16.fntdata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font" Target="fonts/font6.fntdata"/><Relationship Id="rId61" Type="http://schemas.openxmlformats.org/officeDocument/2006/relationships/slide" Target="slides/slide51.xml"/><Relationship Id="rId82" Type="http://schemas.openxmlformats.org/officeDocument/2006/relationships/font" Target="fonts/font1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font" Target="fonts/font19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Sheet1!$D$3:$D$5</c:f>
              <c:strCache>
                <c:ptCount val="3"/>
                <c:pt idx="0">
                  <c:v>Cluster Centers</c:v>
                </c:pt>
                <c:pt idx="1">
                  <c:v>MMR</c:v>
                </c:pt>
                <c:pt idx="2">
                  <c:v>Ours</c:v>
                </c:pt>
              </c:strCache>
            </c:strRef>
          </c:cat>
          <c:val>
            <c:numRef>
              <c:f>Sheet1!$E$3:$E$5</c:f>
              <c:numCache>
                <c:formatCode>General</c:formatCode>
                <c:ptCount val="3"/>
                <c:pt idx="0">
                  <c:v>1.1599999999999999</c:v>
                </c:pt>
                <c:pt idx="1">
                  <c:v>2.12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5E-4003-A010-1F8728258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575039"/>
        <c:axId val="1720574207"/>
      </c:barChart>
      <c:catAx>
        <c:axId val="1720575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574207"/>
        <c:crosses val="autoZero"/>
        <c:auto val="1"/>
        <c:lblAlgn val="ctr"/>
        <c:lblOffset val="100"/>
        <c:noMultiLvlLbl val="0"/>
      </c:catAx>
      <c:valAx>
        <c:axId val="1720574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575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043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9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7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79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20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24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4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42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12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873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28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64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01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72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8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40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6320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25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86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67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869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74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02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058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2A2F4A-20E9-2B48-A5EE-EF8C014ABB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61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50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231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Shape 45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7" name="Shape 45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Shape 45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1" name="Shape 45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8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892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504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cbd0208ab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338;g7cbd0208a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2" name="Google Shape;4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4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4643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2200" b="0" i="0" u="none" strike="noStrike" cap="none" baseline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616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250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715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263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155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357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8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911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270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805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00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21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99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9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2870201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426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939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084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264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65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385762" indent="0" algn="ctr">
              <a:buNone/>
              <a:defRPr/>
            </a:lvl2pPr>
            <a:lvl3pPr marL="771526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2" indent="0" algn="ctr">
              <a:buNone/>
              <a:defRPr/>
            </a:lvl6pPr>
            <a:lvl7pPr marL="2314576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E73AAFBC-FAA7-43F3-A037-747FE9175013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BB755E1D-3AC4-48CB-B488-6C2C4B557291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730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FE1FB61F-CEE6-4C22-9613-EA516726BDA2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A58751DB-F9AD-4487-B928-0017021A15F6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24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15"/>
            <a:ext cx="20726400" cy="2724150"/>
          </a:xfrm>
        </p:spPr>
        <p:txBody>
          <a:bodyPr anchor="t"/>
          <a:lstStyle>
            <a:lvl1pPr algn="l">
              <a:defRPr sz="337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2" indent="0">
              <a:buNone/>
              <a:defRPr sz="1520"/>
            </a:lvl2pPr>
            <a:lvl3pPr marL="771526" indent="0">
              <a:buNone/>
              <a:defRPr sz="1350"/>
            </a:lvl3pPr>
            <a:lvl4pPr marL="1157288" indent="0">
              <a:buNone/>
              <a:defRPr sz="1182"/>
            </a:lvl4pPr>
            <a:lvl5pPr marL="1543050" indent="0">
              <a:buNone/>
              <a:defRPr sz="1182"/>
            </a:lvl5pPr>
            <a:lvl6pPr marL="1928812" indent="0">
              <a:buNone/>
              <a:defRPr sz="1182"/>
            </a:lvl6pPr>
            <a:lvl7pPr marL="2314576" indent="0">
              <a:buNone/>
              <a:defRPr sz="1182"/>
            </a:lvl7pPr>
            <a:lvl8pPr marL="2700338" indent="0">
              <a:buNone/>
              <a:defRPr sz="1182"/>
            </a:lvl8pPr>
            <a:lvl9pPr marL="3086100" indent="0">
              <a:buNone/>
              <a:defRPr sz="11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1F116439-6B7B-48C9-B8B0-1E7CA6F6CF1F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DB602562-2792-4251-930A-4D0680E92A76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22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13"/>
            <a:ext cx="10769600" cy="9051926"/>
          </a:xfrm>
        </p:spPr>
        <p:txBody>
          <a:bodyPr/>
          <a:lstStyle>
            <a:lvl1pPr>
              <a:defRPr sz="2362"/>
            </a:lvl1pPr>
            <a:lvl2pPr>
              <a:defRPr sz="2026"/>
            </a:lvl2pPr>
            <a:lvl3pPr>
              <a:defRPr sz="1688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13"/>
            <a:ext cx="10769600" cy="9051926"/>
          </a:xfrm>
        </p:spPr>
        <p:txBody>
          <a:bodyPr/>
          <a:lstStyle>
            <a:lvl1pPr>
              <a:defRPr sz="2362"/>
            </a:lvl1pPr>
            <a:lvl2pPr>
              <a:defRPr sz="2026"/>
            </a:lvl2pPr>
            <a:lvl3pPr>
              <a:defRPr sz="1688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35931A8F-245B-4BF0-9826-D4F32330688B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57211232-F306-418D-8456-CAA227FB9E1D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983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6"/>
            <a:ext cx="10773834" cy="1279524"/>
          </a:xfrm>
        </p:spPr>
        <p:txBody>
          <a:bodyPr anchor="b"/>
          <a:lstStyle>
            <a:lvl1pPr marL="0" indent="0">
              <a:buNone/>
              <a:defRPr sz="2026" b="1"/>
            </a:lvl1pPr>
            <a:lvl2pPr marL="385762" indent="0">
              <a:buNone/>
              <a:defRPr sz="1688" b="1"/>
            </a:lvl2pPr>
            <a:lvl3pPr marL="771526" indent="0">
              <a:buNone/>
              <a:defRPr sz="1520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2" indent="0">
              <a:buNone/>
              <a:defRPr sz="1350" b="1"/>
            </a:lvl6pPr>
            <a:lvl7pPr marL="2314576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3834" cy="7902576"/>
          </a:xfrm>
        </p:spPr>
        <p:txBody>
          <a:bodyPr/>
          <a:lstStyle>
            <a:lvl1pPr>
              <a:defRPr sz="2026"/>
            </a:lvl1pPr>
            <a:lvl2pPr>
              <a:defRPr sz="1688"/>
            </a:lvl2pPr>
            <a:lvl3pPr>
              <a:defRPr sz="15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5" y="3070226"/>
            <a:ext cx="10778066" cy="1279524"/>
          </a:xfrm>
        </p:spPr>
        <p:txBody>
          <a:bodyPr anchor="b"/>
          <a:lstStyle>
            <a:lvl1pPr marL="0" indent="0">
              <a:buNone/>
              <a:defRPr sz="2026" b="1"/>
            </a:lvl1pPr>
            <a:lvl2pPr marL="385762" indent="0">
              <a:buNone/>
              <a:defRPr sz="1688" b="1"/>
            </a:lvl2pPr>
            <a:lvl3pPr marL="771526" indent="0">
              <a:buNone/>
              <a:defRPr sz="1520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2" indent="0">
              <a:buNone/>
              <a:defRPr sz="1350" b="1"/>
            </a:lvl6pPr>
            <a:lvl7pPr marL="2314576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5" y="4349750"/>
            <a:ext cx="10778066" cy="7902576"/>
          </a:xfrm>
        </p:spPr>
        <p:txBody>
          <a:bodyPr/>
          <a:lstStyle>
            <a:lvl1pPr>
              <a:defRPr sz="2026"/>
            </a:lvl1pPr>
            <a:lvl2pPr>
              <a:defRPr sz="1688"/>
            </a:lvl2pPr>
            <a:lvl3pPr>
              <a:defRPr sz="15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8B9CA49C-95AA-4D59-B67F-12A01DED55DA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5F5319F9-2207-439E-AAAC-A4F8BD9279DD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242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3F4E2C1D-077E-41C0-996B-55C06F3F9521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05CF7460-9CB1-49AD-8564-7FF6F5E699B0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9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>
            <a:spLocks noGrp="1"/>
          </p:cNvSpPr>
          <p:nvPr>
            <p:ph type="pic" idx="2"/>
          </p:nvPr>
        </p:nvSpPr>
        <p:spPr>
          <a:xfrm>
            <a:off x="1712269" y="0"/>
            <a:ext cx="20959464" cy="1398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3BC36BB4-7BE7-44B7-9255-F5558B7C57DD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5C1DA575-9435-4E37-9295-72C16ABF64A2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097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6" y="546100"/>
            <a:ext cx="8022168" cy="232410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15"/>
            <a:ext cx="13631334" cy="11706226"/>
          </a:xfrm>
        </p:spPr>
        <p:txBody>
          <a:bodyPr/>
          <a:lstStyle>
            <a:lvl1pPr>
              <a:defRPr sz="2700"/>
            </a:lvl1pPr>
            <a:lvl2pPr>
              <a:defRPr sz="2362"/>
            </a:lvl2pPr>
            <a:lvl3pPr>
              <a:defRPr sz="202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6" y="2870207"/>
            <a:ext cx="8022168" cy="9382126"/>
          </a:xfrm>
        </p:spPr>
        <p:txBody>
          <a:bodyPr/>
          <a:lstStyle>
            <a:lvl1pPr marL="0" indent="0">
              <a:buNone/>
              <a:defRPr sz="1182"/>
            </a:lvl1pPr>
            <a:lvl2pPr marL="385762" indent="0">
              <a:buNone/>
              <a:defRPr sz="1012"/>
            </a:lvl2pPr>
            <a:lvl3pPr marL="771526" indent="0">
              <a:buNone/>
              <a:defRPr sz="844"/>
            </a:lvl3pPr>
            <a:lvl4pPr marL="1157288" indent="0">
              <a:buNone/>
              <a:defRPr sz="760"/>
            </a:lvl4pPr>
            <a:lvl5pPr marL="1543050" indent="0">
              <a:buNone/>
              <a:defRPr sz="760"/>
            </a:lvl5pPr>
            <a:lvl6pPr marL="1928812" indent="0">
              <a:buNone/>
              <a:defRPr sz="760"/>
            </a:lvl6pPr>
            <a:lvl7pPr marL="2314576" indent="0">
              <a:buNone/>
              <a:defRPr sz="760"/>
            </a:lvl7pPr>
            <a:lvl8pPr marL="2700338" indent="0">
              <a:buNone/>
              <a:defRPr sz="760"/>
            </a:lvl8pPr>
            <a:lvl9pPr marL="3086100" indent="0">
              <a:buNone/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CACE543B-D835-43C7-B2B7-B91B5DDE0A1A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A99CA70A-B7FA-4D1A-8FD4-F7A3DD26A718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157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4" y="9601200"/>
            <a:ext cx="14630400" cy="1133476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4" y="1225550"/>
            <a:ext cx="14630400" cy="8229600"/>
          </a:xfrm>
        </p:spPr>
        <p:txBody>
          <a:bodyPr/>
          <a:lstStyle>
            <a:lvl1pPr marL="0" indent="0">
              <a:buNone/>
              <a:defRPr sz="2700"/>
            </a:lvl1pPr>
            <a:lvl2pPr marL="385762" indent="0">
              <a:buNone/>
              <a:defRPr sz="2362"/>
            </a:lvl2pPr>
            <a:lvl3pPr marL="771526" indent="0">
              <a:buNone/>
              <a:defRPr sz="2026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2" indent="0">
              <a:buNone/>
              <a:defRPr sz="1688"/>
            </a:lvl6pPr>
            <a:lvl7pPr marL="2314576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4" y="10734676"/>
            <a:ext cx="14630400" cy="1609724"/>
          </a:xfrm>
        </p:spPr>
        <p:txBody>
          <a:bodyPr/>
          <a:lstStyle>
            <a:lvl1pPr marL="0" indent="0">
              <a:buNone/>
              <a:defRPr sz="1182"/>
            </a:lvl1pPr>
            <a:lvl2pPr marL="385762" indent="0">
              <a:buNone/>
              <a:defRPr sz="1012"/>
            </a:lvl2pPr>
            <a:lvl3pPr marL="771526" indent="0">
              <a:buNone/>
              <a:defRPr sz="844"/>
            </a:lvl3pPr>
            <a:lvl4pPr marL="1157288" indent="0">
              <a:buNone/>
              <a:defRPr sz="760"/>
            </a:lvl4pPr>
            <a:lvl5pPr marL="1543050" indent="0">
              <a:buNone/>
              <a:defRPr sz="760"/>
            </a:lvl5pPr>
            <a:lvl6pPr marL="1928812" indent="0">
              <a:buNone/>
              <a:defRPr sz="760"/>
            </a:lvl6pPr>
            <a:lvl7pPr marL="2314576" indent="0">
              <a:buNone/>
              <a:defRPr sz="760"/>
            </a:lvl7pPr>
            <a:lvl8pPr marL="2700338" indent="0">
              <a:buNone/>
              <a:defRPr sz="760"/>
            </a:lvl8pPr>
            <a:lvl9pPr marL="3086100" indent="0">
              <a:buNone/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893C8EFE-3AF7-4733-9208-574097DE76DD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2390E6DF-F3C5-4395-A49F-AF4A7FAE3480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17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82226199-1737-4C7D-8F72-7467C909AE5B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5AFA374C-79A8-4F03-B6B9-5711270CBDF6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344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91"/>
            <a:ext cx="54864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91"/>
            <a:ext cx="160528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F2D964E8-FD5D-4B8D-9E7B-647260724842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71526">
              <a:defRPr/>
            </a:pPr>
            <a:fld id="{4949790A-137D-4701-8758-47296AB9CD49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827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0819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C83507-BB89-4357-AAB4-2987E015A2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54103" y="13073062"/>
            <a:ext cx="466269" cy="8213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641676-02FE-430B-978A-C436A2C832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7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1" y="892968"/>
            <a:ext cx="13751722" cy="83224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8" y="9447610"/>
            <a:ext cx="14716128" cy="2000252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8" y="11519296"/>
            <a:ext cx="14716128" cy="15894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5" y="13001627"/>
            <a:ext cx="520973" cy="5135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26341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8" y="4536280"/>
            <a:ext cx="14716128" cy="464344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20019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10" y="892969"/>
            <a:ext cx="7500940" cy="11572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4" y="892969"/>
            <a:ext cx="7500940" cy="5607846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4" y="6697264"/>
            <a:ext cx="7500940" cy="576858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65070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815325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5" y="3661173"/>
            <a:ext cx="15609094" cy="884039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857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10" y="3661173"/>
            <a:ext cx="7500940" cy="8840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4" y="3661173"/>
            <a:ext cx="7500940" cy="8840394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5905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5" y="1785936"/>
            <a:ext cx="15609094" cy="1014412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0381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10" y="7161610"/>
            <a:ext cx="7500940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4" y="1250157"/>
            <a:ext cx="7500940" cy="53042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4" y="1250157"/>
            <a:ext cx="7500940" cy="112156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39202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4833938" y="8947546"/>
            <a:ext cx="14716128" cy="660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839610" indent="-395112" algn="ctr">
              <a:spcBef>
                <a:spcPts val="0"/>
              </a:spcBef>
              <a:defRPr sz="3200"/>
            </a:lvl2pPr>
            <a:lvl3pPr marL="1284110" indent="-395110" algn="ctr">
              <a:spcBef>
                <a:spcPts val="0"/>
              </a:spcBef>
              <a:defRPr sz="3200"/>
            </a:lvl3pPr>
            <a:lvl4pPr marL="1728610" indent="-395110" algn="ctr">
              <a:spcBef>
                <a:spcPts val="0"/>
              </a:spcBef>
              <a:defRPr sz="3200"/>
            </a:lvl4pPr>
            <a:lvl5pPr marL="2173110" indent="-395110"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4833938" y="6000355"/>
            <a:ext cx="14716128" cy="96520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2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8062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58666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6978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9" y="2303861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9" y="7090173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5" y="13073062"/>
            <a:ext cx="490518" cy="48282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97766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34001" y="946546"/>
            <a:ext cx="13716002" cy="83046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9" y="9447610"/>
            <a:ext cx="14716126" cy="2000252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9" y="11465719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88457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9" y="4536283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2660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9"/>
            <a:ext cx="7500938" cy="115550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5" y="892969"/>
            <a:ext cx="7500938" cy="5607846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5" y="6643689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09899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91083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8875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5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5" y="13073062"/>
            <a:ext cx="496930" cy="48282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36105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5" y="1785939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7322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10"/>
            <a:ext cx="7500938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5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59768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9" y="8947547"/>
            <a:ext cx="14716126" cy="63671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9" y="6003300"/>
            <a:ext cx="14716126" cy="85215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92982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8001" y="0"/>
            <a:ext cx="18288002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90970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84818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4387455" y="625079"/>
            <a:ext cx="15609094" cy="303609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5" y="13010555"/>
            <a:ext cx="530593" cy="51360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42369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6338591" y="2183308"/>
            <a:ext cx="11706822" cy="2277072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0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028" y="11472416"/>
            <a:ext cx="460863" cy="4467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96457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3" y="892968"/>
            <a:ext cx="13751722" cy="83224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8" y="9447610"/>
            <a:ext cx="14716128" cy="2000252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8" y="11519296"/>
            <a:ext cx="14716128" cy="15894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2002341" y="13001629"/>
            <a:ext cx="520973" cy="5135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35859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>
            <a:spLocks noGrp="1"/>
          </p:cNvSpPr>
          <p:nvPr>
            <p:ph type="pic" idx="2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8" y="4536280"/>
            <a:ext cx="14716128" cy="464344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96266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10" y="892971"/>
            <a:ext cx="7500940" cy="115728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4" y="892969"/>
            <a:ext cx="7500940" cy="5607846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4" y="6697264"/>
            <a:ext cx="7500940" cy="576858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3098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4001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5" y="3661175"/>
            <a:ext cx="15609094" cy="884039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68628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10" y="3661175"/>
            <a:ext cx="7500940" cy="8840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4" y="3661175"/>
            <a:ext cx="7500940" cy="8840394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82769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5" y="1785936"/>
            <a:ext cx="15609094" cy="1014412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81920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10" y="7161610"/>
            <a:ext cx="7500940" cy="5304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4" y="1250159"/>
            <a:ext cx="7500940" cy="53042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4" y="1250159"/>
            <a:ext cx="7500940" cy="112156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38585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4833938" y="8947546"/>
            <a:ext cx="14716128" cy="660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839610" indent="-395112" algn="ctr">
              <a:spcBef>
                <a:spcPts val="0"/>
              </a:spcBef>
              <a:defRPr sz="3200"/>
            </a:lvl2pPr>
            <a:lvl3pPr marL="1284110" indent="-395110" algn="ctr">
              <a:spcBef>
                <a:spcPts val="0"/>
              </a:spcBef>
              <a:defRPr sz="3200"/>
            </a:lvl3pPr>
            <a:lvl4pPr marL="1728610" indent="-395110" algn="ctr">
              <a:spcBef>
                <a:spcPts val="0"/>
              </a:spcBef>
              <a:defRPr sz="3200"/>
            </a:lvl4pPr>
            <a:lvl5pPr marL="2173110" indent="-395110"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4833938" y="6000357"/>
            <a:ext cx="14716128" cy="96520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2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36015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33883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4666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84D5AD6-9488-4DAC-A474-257D49D9591F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B755E1D-3AC4-48CB-B488-6C2C4B557291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770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129585F-AA06-404C-BE22-59654A4DDC08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58751DB-F9AD-4487-B928-0017021A15F6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19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1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A6838D1-A5EB-4A4D-943B-F7FC12271DC0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B602562-2792-4251-930A-4D0680E92A76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53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D8FE2AF-5110-4CCF-8D51-0D756ABB0192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7211232-F306-418D-8456-CAA227FB9E1D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32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3BDFC08-C8BD-4738-A662-96A80D2411E1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F5319F9-2207-439E-AAAC-A4F8BD9279DD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015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8C6A292-56AD-4AFE-A750-33F4C2E5C13F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5CF7460-9CB1-49AD-8564-7FF6F5E699B0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866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0C24297-8700-4F5C-BA08-276EB6D2296B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C1DA575-9435-4E37-9295-72C16ABF64A2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26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2870201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1EDE607-6C28-45C4-AB37-BF9F8B748F4C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99CA70A-B7FA-4D1A-8FD4-F7A3DD26A718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36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BBDEA3D-E991-4E7F-8C76-72218F7FB512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390E6DF-F3C5-4395-A49F-AF4A7FAE3480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888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50B2E7A-A426-47FF-823F-627E18695AEE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AFA374C-79A8-4F03-B6B9-5711270CBDF6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5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>
            <a:spLocks noGrp="1"/>
          </p:cNvSpPr>
          <p:nvPr>
            <p:ph type="pic" idx="2"/>
          </p:nvPr>
        </p:nvSpPr>
        <p:spPr>
          <a:xfrm>
            <a:off x="6231433" y="863203"/>
            <a:ext cx="17439682" cy="1162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FA5B1C5-C118-4159-B9EB-A15C2820B3F5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949790A-137D-4701-8758-47296AB9CD49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04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1252" y="2303861"/>
            <a:ext cx="19621501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2" y="7072312"/>
            <a:ext cx="19621501" cy="158948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500"/>
            </a:lvl1pPr>
            <a:lvl2pPr marL="0" indent="321458" algn="ctr">
              <a:spcBef>
                <a:spcPts val="0"/>
              </a:spcBef>
              <a:buSzTx/>
              <a:buNone/>
              <a:defRPr sz="4500"/>
            </a:lvl2pPr>
            <a:lvl3pPr marL="0" indent="642914" algn="ctr">
              <a:spcBef>
                <a:spcPts val="0"/>
              </a:spcBef>
              <a:buSzTx/>
              <a:buNone/>
              <a:defRPr sz="4500"/>
            </a:lvl3pPr>
            <a:lvl4pPr marL="0" indent="964372" algn="ctr">
              <a:spcBef>
                <a:spcPts val="0"/>
              </a:spcBef>
              <a:buSzTx/>
              <a:buNone/>
              <a:defRPr sz="4500"/>
            </a:lvl4pPr>
            <a:lvl5pPr marL="0" indent="1285830" algn="ctr">
              <a:spcBef>
                <a:spcPts val="0"/>
              </a:spcBef>
              <a:buSzTx/>
              <a:buNone/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587973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012284" y="892970"/>
            <a:ext cx="18335624" cy="8322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1252" y="9447611"/>
            <a:ext cx="19621501" cy="200025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2" y="11519298"/>
            <a:ext cx="19621501" cy="158948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500"/>
            </a:lvl1pPr>
            <a:lvl2pPr marL="0" indent="321458" algn="ctr">
              <a:spcBef>
                <a:spcPts val="0"/>
              </a:spcBef>
              <a:buSzTx/>
              <a:buNone/>
              <a:defRPr sz="4500"/>
            </a:lvl2pPr>
            <a:lvl3pPr marL="0" indent="642914" algn="ctr">
              <a:spcBef>
                <a:spcPts val="0"/>
              </a:spcBef>
              <a:buSzTx/>
              <a:buNone/>
              <a:defRPr sz="4500"/>
            </a:lvl3pPr>
            <a:lvl4pPr marL="0" indent="964372" algn="ctr">
              <a:spcBef>
                <a:spcPts val="0"/>
              </a:spcBef>
              <a:buSzTx/>
              <a:buNone/>
              <a:defRPr sz="4500"/>
            </a:lvl4pPr>
            <a:lvl5pPr marL="0" indent="1285830" algn="ctr">
              <a:spcBef>
                <a:spcPts val="0"/>
              </a:spcBef>
              <a:buSzTx/>
              <a:buNone/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4418" y="13001627"/>
            <a:ext cx="511357" cy="492251"/>
          </a:xfrm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369038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1252" y="4536283"/>
            <a:ext cx="19621501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259577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596815" y="892968"/>
            <a:ext cx="10001251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85937" y="892968"/>
            <a:ext cx="10001251" cy="5607844"/>
          </a:xfrm>
          <a:prstGeom prst="rect">
            <a:avLst/>
          </a:prstGeom>
        </p:spPr>
        <p:txBody>
          <a:bodyPr anchor="b"/>
          <a:lstStyle>
            <a:lvl1pPr>
              <a:defRPr sz="8438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85937" y="6697267"/>
            <a:ext cx="10001251" cy="576857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500"/>
            </a:lvl1pPr>
            <a:lvl2pPr marL="0" indent="321458" algn="ctr">
              <a:spcBef>
                <a:spcPts val="0"/>
              </a:spcBef>
              <a:buSzTx/>
              <a:buNone/>
              <a:defRPr sz="4500"/>
            </a:lvl2pPr>
            <a:lvl3pPr marL="0" indent="642914" algn="ctr">
              <a:spcBef>
                <a:spcPts val="0"/>
              </a:spcBef>
              <a:buSzTx/>
              <a:buNone/>
              <a:defRPr sz="4500"/>
            </a:lvl3pPr>
            <a:lvl4pPr marL="0" indent="964372" algn="ctr">
              <a:spcBef>
                <a:spcPts val="0"/>
              </a:spcBef>
              <a:buSzTx/>
              <a:buNone/>
              <a:defRPr sz="4500"/>
            </a:lvl4pPr>
            <a:lvl5pPr marL="0" indent="1285830" algn="ctr">
              <a:spcBef>
                <a:spcPts val="0"/>
              </a:spcBef>
              <a:buSzTx/>
              <a:buNone/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452755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465103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2596815" y="3661173"/>
            <a:ext cx="10001251" cy="88403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85937" y="3661173"/>
            <a:ext cx="10001251" cy="8840390"/>
          </a:xfrm>
          <a:prstGeom prst="rect">
            <a:avLst/>
          </a:prstGeom>
        </p:spPr>
        <p:txBody>
          <a:bodyPr/>
          <a:lstStyle>
            <a:lvl1pPr marL="482186" indent="-482186">
              <a:spcBef>
                <a:spcPts val="4500"/>
              </a:spcBef>
              <a:defRPr sz="3938"/>
            </a:lvl1pPr>
            <a:lvl2pPr marL="964372" indent="-482186">
              <a:spcBef>
                <a:spcPts val="4500"/>
              </a:spcBef>
              <a:defRPr sz="3938"/>
            </a:lvl2pPr>
            <a:lvl3pPr marL="1446558" indent="-482186">
              <a:spcBef>
                <a:spcPts val="4500"/>
              </a:spcBef>
              <a:defRPr sz="3938"/>
            </a:lvl3pPr>
            <a:lvl4pPr marL="1928744" indent="-482186">
              <a:spcBef>
                <a:spcPts val="4500"/>
              </a:spcBef>
              <a:defRPr sz="3938"/>
            </a:lvl4pPr>
            <a:lvl5pPr marL="2410930" indent="-482186">
              <a:spcBef>
                <a:spcPts val="4500"/>
              </a:spcBef>
              <a:defRPr sz="393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041279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785940" y="1785939"/>
            <a:ext cx="20812125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112440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596815" y="7161611"/>
            <a:ext cx="10001251" cy="5304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608473" y="1250157"/>
            <a:ext cx="10001251" cy="5304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785937" y="1250156"/>
            <a:ext cx="10001251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106387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381252" y="8947549"/>
            <a:ext cx="19621501" cy="62183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374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2381252" y="6020455"/>
            <a:ext cx="19621501" cy="9249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344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621064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>
            <a:spLocks noGrp="1"/>
          </p:cNvSpPr>
          <p:nvPr>
            <p:ph type="pic" idx="2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895527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5529334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05536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36636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9"/>
            <a:ext cx="207264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06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41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76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1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47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482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27954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7670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6" indent="0">
              <a:buNone/>
              <a:defRPr sz="3600" b="1"/>
            </a:lvl3pPr>
            <a:lvl4pPr marL="2743060" indent="0">
              <a:buNone/>
              <a:defRPr sz="3200" b="1"/>
            </a:lvl4pPr>
            <a:lvl5pPr marL="3657412" indent="0">
              <a:buNone/>
              <a:defRPr sz="3200" b="1"/>
            </a:lvl5pPr>
            <a:lvl6pPr marL="4571766" indent="0">
              <a:buNone/>
              <a:defRPr sz="3200" b="1"/>
            </a:lvl6pPr>
            <a:lvl7pPr marL="5486120" indent="0">
              <a:buNone/>
              <a:defRPr sz="3200" b="1"/>
            </a:lvl7pPr>
            <a:lvl8pPr marL="6400472" indent="0">
              <a:buNone/>
              <a:defRPr sz="3200" b="1"/>
            </a:lvl8pPr>
            <a:lvl9pPr marL="73148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7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6" indent="0">
              <a:buNone/>
              <a:defRPr sz="3600" b="1"/>
            </a:lvl3pPr>
            <a:lvl4pPr marL="2743060" indent="0">
              <a:buNone/>
              <a:defRPr sz="3200" b="1"/>
            </a:lvl4pPr>
            <a:lvl5pPr marL="3657412" indent="0">
              <a:buNone/>
              <a:defRPr sz="3200" b="1"/>
            </a:lvl5pPr>
            <a:lvl6pPr marL="4571766" indent="0">
              <a:buNone/>
              <a:defRPr sz="3200" b="1"/>
            </a:lvl6pPr>
            <a:lvl7pPr marL="5486120" indent="0">
              <a:buNone/>
              <a:defRPr sz="3200" b="1"/>
            </a:lvl7pPr>
            <a:lvl8pPr marL="6400472" indent="0">
              <a:buNone/>
              <a:defRPr sz="3200" b="1"/>
            </a:lvl8pPr>
            <a:lvl9pPr marL="73148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9166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305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88464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4" y="546100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4" y="2870203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354" indent="0">
              <a:buNone/>
              <a:defRPr sz="2400"/>
            </a:lvl2pPr>
            <a:lvl3pPr marL="1828706" indent="0">
              <a:buNone/>
              <a:defRPr sz="2000"/>
            </a:lvl3pPr>
            <a:lvl4pPr marL="2743060" indent="0">
              <a:buNone/>
              <a:defRPr sz="1800"/>
            </a:lvl4pPr>
            <a:lvl5pPr marL="3657412" indent="0">
              <a:buNone/>
              <a:defRPr sz="1800"/>
            </a:lvl5pPr>
            <a:lvl6pPr marL="4571766" indent="0">
              <a:buNone/>
              <a:defRPr sz="1800"/>
            </a:lvl6pPr>
            <a:lvl7pPr marL="5486120" indent="0">
              <a:buNone/>
              <a:defRPr sz="1800"/>
            </a:lvl7pPr>
            <a:lvl8pPr marL="6400472" indent="0">
              <a:buNone/>
              <a:defRPr sz="1800"/>
            </a:lvl8pPr>
            <a:lvl9pPr marL="73148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96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5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6" indent="0">
              <a:buNone/>
              <a:defRPr sz="4800"/>
            </a:lvl3pPr>
            <a:lvl4pPr marL="2743060" indent="0">
              <a:buNone/>
              <a:defRPr sz="4000"/>
            </a:lvl4pPr>
            <a:lvl5pPr marL="3657412" indent="0">
              <a:buNone/>
              <a:defRPr sz="4000"/>
            </a:lvl5pPr>
            <a:lvl6pPr marL="4571766" indent="0">
              <a:buNone/>
              <a:defRPr sz="4000"/>
            </a:lvl6pPr>
            <a:lvl7pPr marL="5486120" indent="0">
              <a:buNone/>
              <a:defRPr sz="4000"/>
            </a:lvl7pPr>
            <a:lvl8pPr marL="6400472" indent="0">
              <a:buNone/>
              <a:defRPr sz="4000"/>
            </a:lvl8pPr>
            <a:lvl9pPr marL="7314826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354" indent="0">
              <a:buNone/>
              <a:defRPr sz="2400"/>
            </a:lvl2pPr>
            <a:lvl3pPr marL="1828706" indent="0">
              <a:buNone/>
              <a:defRPr sz="2000"/>
            </a:lvl3pPr>
            <a:lvl4pPr marL="2743060" indent="0">
              <a:buNone/>
              <a:defRPr sz="1800"/>
            </a:lvl4pPr>
            <a:lvl5pPr marL="3657412" indent="0">
              <a:buNone/>
              <a:defRPr sz="1800"/>
            </a:lvl5pPr>
            <a:lvl6pPr marL="4571766" indent="0">
              <a:buNone/>
              <a:defRPr sz="1800"/>
            </a:lvl6pPr>
            <a:lvl7pPr marL="5486120" indent="0">
              <a:buNone/>
              <a:defRPr sz="1800"/>
            </a:lvl7pPr>
            <a:lvl8pPr marL="6400472" indent="0">
              <a:buNone/>
              <a:defRPr sz="1800"/>
            </a:lvl8pPr>
            <a:lvl9pPr marL="73148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5930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236275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9"/>
            <a:ext cx="54864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9"/>
            <a:ext cx="160528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7271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1252" y="9447611"/>
            <a:ext cx="19621501" cy="200025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5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1252" y="11519298"/>
            <a:ext cx="19621501" cy="158948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500"/>
            </a:lvl1pPr>
            <a:lvl2pPr marL="0" indent="321458" algn="ctr">
              <a:spcBef>
                <a:spcPts val="0"/>
              </a:spcBef>
              <a:buSzTx/>
              <a:buNone/>
              <a:defRPr sz="4500"/>
            </a:lvl2pPr>
            <a:lvl3pPr marL="0" indent="642914" algn="ctr">
              <a:spcBef>
                <a:spcPts val="0"/>
              </a:spcBef>
              <a:buSzTx/>
              <a:buNone/>
              <a:defRPr sz="4500"/>
            </a:lvl3pPr>
            <a:lvl4pPr marL="0" indent="964372" algn="ctr">
              <a:spcBef>
                <a:spcPts val="0"/>
              </a:spcBef>
              <a:buSzTx/>
              <a:buNone/>
              <a:defRPr sz="4500"/>
            </a:lvl4pPr>
            <a:lvl5pPr marL="0" indent="1285830" algn="ctr">
              <a:spcBef>
                <a:spcPts val="0"/>
              </a:spcBef>
              <a:buSzTx/>
              <a:buNone/>
              <a:defRPr sz="4500"/>
            </a:lvl5pPr>
          </a:lstStyle>
          <a:p>
            <a:pPr lvl="0">
              <a:defRPr sz="1800"/>
            </a:pPr>
            <a:r>
              <a:rPr sz="4500"/>
              <a:t>Body Level One</a:t>
            </a:r>
          </a:p>
          <a:p>
            <a:pPr lvl="1">
              <a:defRPr sz="1800"/>
            </a:pPr>
            <a:r>
              <a:rPr sz="4500"/>
              <a:t>Body Level Two</a:t>
            </a:r>
          </a:p>
          <a:p>
            <a:pPr lvl="2">
              <a:defRPr sz="1800"/>
            </a:pPr>
            <a:r>
              <a:rPr sz="4500"/>
              <a:t>Body Level Three</a:t>
            </a:r>
          </a:p>
          <a:p>
            <a:pPr lvl="3">
              <a:defRPr sz="1800"/>
            </a:pPr>
            <a:r>
              <a:rPr sz="4500"/>
              <a:t>Body Level Four</a:t>
            </a:r>
          </a:p>
          <a:p>
            <a:pPr lvl="4">
              <a:defRPr sz="1800"/>
            </a:pPr>
            <a:r>
              <a:rPr sz="4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264910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1252" y="4536283"/>
            <a:ext cx="19621501" cy="464343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5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17062561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85937" y="892968"/>
            <a:ext cx="10001251" cy="5607844"/>
          </a:xfrm>
          <a:prstGeom prst="rect">
            <a:avLst/>
          </a:prstGeom>
        </p:spPr>
        <p:txBody>
          <a:bodyPr anchor="b"/>
          <a:lstStyle>
            <a:lvl1pPr>
              <a:defRPr sz="8438"/>
            </a:lvl1pPr>
          </a:lstStyle>
          <a:p>
            <a:pPr lvl="0">
              <a:defRPr sz="1800"/>
            </a:pPr>
            <a:r>
              <a:rPr sz="8438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85937" y="6697267"/>
            <a:ext cx="10001251" cy="576857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500"/>
            </a:lvl1pPr>
            <a:lvl2pPr marL="0" indent="321458" algn="ctr">
              <a:spcBef>
                <a:spcPts val="0"/>
              </a:spcBef>
              <a:buSzTx/>
              <a:buNone/>
              <a:defRPr sz="4500"/>
            </a:lvl2pPr>
            <a:lvl3pPr marL="0" indent="642914" algn="ctr">
              <a:spcBef>
                <a:spcPts val="0"/>
              </a:spcBef>
              <a:buSzTx/>
              <a:buNone/>
              <a:defRPr sz="4500"/>
            </a:lvl3pPr>
            <a:lvl4pPr marL="0" indent="964372" algn="ctr">
              <a:spcBef>
                <a:spcPts val="0"/>
              </a:spcBef>
              <a:buSzTx/>
              <a:buNone/>
              <a:defRPr sz="4500"/>
            </a:lvl4pPr>
            <a:lvl5pPr marL="0" indent="1285830" algn="ctr">
              <a:spcBef>
                <a:spcPts val="0"/>
              </a:spcBef>
              <a:buSzTx/>
              <a:buNone/>
              <a:defRPr sz="4500"/>
            </a:lvl5pPr>
          </a:lstStyle>
          <a:p>
            <a:pPr lvl="0">
              <a:defRPr sz="1800"/>
            </a:pPr>
            <a:r>
              <a:rPr sz="4500"/>
              <a:t>Body Level One</a:t>
            </a:r>
          </a:p>
          <a:p>
            <a:pPr lvl="1">
              <a:defRPr sz="1800"/>
            </a:pPr>
            <a:r>
              <a:rPr sz="4500"/>
              <a:t>Body Level Two</a:t>
            </a:r>
          </a:p>
          <a:p>
            <a:pPr lvl="2">
              <a:defRPr sz="1800"/>
            </a:pPr>
            <a:r>
              <a:rPr sz="4500"/>
              <a:t>Body Level Three</a:t>
            </a:r>
          </a:p>
          <a:p>
            <a:pPr lvl="3">
              <a:defRPr sz="1800"/>
            </a:pPr>
            <a:r>
              <a:rPr sz="4500"/>
              <a:t>Body Level Four</a:t>
            </a:r>
          </a:p>
          <a:p>
            <a:pPr lvl="4">
              <a:defRPr sz="1800"/>
            </a:pPr>
            <a:r>
              <a:rPr sz="4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1453690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5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9560376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5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85937" y="3661173"/>
            <a:ext cx="10001251" cy="8840390"/>
          </a:xfrm>
          <a:prstGeom prst="rect">
            <a:avLst/>
          </a:prstGeom>
        </p:spPr>
        <p:txBody>
          <a:bodyPr/>
          <a:lstStyle>
            <a:lvl1pPr marL="482186" indent="-482186">
              <a:spcBef>
                <a:spcPts val="4500"/>
              </a:spcBef>
              <a:defRPr sz="3938"/>
            </a:lvl1pPr>
            <a:lvl2pPr marL="964372" indent="-482186">
              <a:spcBef>
                <a:spcPts val="4500"/>
              </a:spcBef>
              <a:defRPr sz="3938"/>
            </a:lvl2pPr>
            <a:lvl3pPr marL="1446558" indent="-482186">
              <a:spcBef>
                <a:spcPts val="4500"/>
              </a:spcBef>
              <a:defRPr sz="3938"/>
            </a:lvl3pPr>
            <a:lvl4pPr marL="1928744" indent="-482186">
              <a:spcBef>
                <a:spcPts val="4500"/>
              </a:spcBef>
              <a:defRPr sz="3938"/>
            </a:lvl4pPr>
            <a:lvl5pPr marL="2410930" indent="-482186">
              <a:spcBef>
                <a:spcPts val="4500"/>
              </a:spcBef>
              <a:defRPr sz="3938"/>
            </a:lvl5pPr>
          </a:lstStyle>
          <a:p>
            <a:pPr lvl="0">
              <a:defRPr sz="1800"/>
            </a:pPr>
            <a:r>
              <a:rPr sz="3938"/>
              <a:t>Body Level One</a:t>
            </a:r>
          </a:p>
          <a:p>
            <a:pPr lvl="1">
              <a:defRPr sz="1800"/>
            </a:pPr>
            <a:r>
              <a:rPr sz="3938"/>
              <a:t>Body Level Two</a:t>
            </a:r>
          </a:p>
          <a:p>
            <a:pPr lvl="2">
              <a:defRPr sz="1800"/>
            </a:pPr>
            <a:r>
              <a:rPr sz="3938"/>
              <a:t>Body Level Three</a:t>
            </a:r>
          </a:p>
          <a:p>
            <a:pPr lvl="3">
              <a:defRPr sz="1800"/>
            </a:pPr>
            <a:r>
              <a:rPr sz="3938"/>
              <a:t>Body Level Four</a:t>
            </a:r>
          </a:p>
          <a:p>
            <a:pPr lvl="4">
              <a:defRPr sz="1800"/>
            </a:pPr>
            <a:r>
              <a:rPr sz="3938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3166863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85940" y="1785939"/>
            <a:ext cx="20812125" cy="1014412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62"/>
              <a:t>Body Level One</a:t>
            </a:r>
          </a:p>
          <a:p>
            <a:pPr lvl="1">
              <a:defRPr sz="1800"/>
            </a:pPr>
            <a:r>
              <a:rPr sz="5062"/>
              <a:t>Body Level Two</a:t>
            </a:r>
          </a:p>
          <a:p>
            <a:pPr lvl="2">
              <a:defRPr sz="1800"/>
            </a:pPr>
            <a:r>
              <a:rPr sz="5062"/>
              <a:t>Body Level Three</a:t>
            </a:r>
          </a:p>
          <a:p>
            <a:pPr lvl="3">
              <a:defRPr sz="1800"/>
            </a:pPr>
            <a:r>
              <a:rPr sz="5062"/>
              <a:t>Body Level Four</a:t>
            </a:r>
          </a:p>
          <a:p>
            <a:pPr lvl="4">
              <a:defRPr sz="1800"/>
            </a:pPr>
            <a:r>
              <a:rPr sz="5062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0051942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43117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>
            <a:spLocks noGrp="1"/>
          </p:cNvSpPr>
          <p:nvPr>
            <p:ph type="pic" idx="2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30"/>
          <p:cNvSpPr>
            <a:spLocks noGrp="1"/>
          </p:cNvSpPr>
          <p:nvPr>
            <p:ph type="pic" idx="3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6" name="Google Shape;46;p30"/>
          <p:cNvSpPr>
            <a:spLocks noGrp="1"/>
          </p:cNvSpPr>
          <p:nvPr>
            <p:ph type="pic" idx="4"/>
          </p:nvPr>
        </p:nvSpPr>
        <p:spPr>
          <a:xfrm>
            <a:off x="-291704" y="1250156"/>
            <a:ext cx="16850319" cy="1123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11074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28224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43553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479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95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1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76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01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649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815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6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549276"/>
            <a:ext cx="2194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00413"/>
            <a:ext cx="21945600" cy="905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12490450"/>
            <a:ext cx="568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82" u="none">
                <a:latin typeface="Arial" pitchFamily="34" charset="0"/>
              </a:defRPr>
            </a:lvl1pPr>
          </a:lstStyle>
          <a:p>
            <a:pPr defTabSz="771526">
              <a:defRPr/>
            </a:pPr>
            <a:fld id="{0A4AD721-68EE-4980-AA41-73CA809045D5}" type="datetime1">
              <a:rPr lang="ko-KR" altLang="en-US" smtClean="0"/>
              <a:pPr defTabSz="771526">
                <a:defRPr/>
              </a:pPr>
              <a:t>2020-02-04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31200" y="12490450"/>
            <a:ext cx="7721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82" u="none">
                <a:latin typeface="Arial" pitchFamily="34" charset="0"/>
              </a:defRPr>
            </a:lvl1pPr>
          </a:lstStyle>
          <a:p>
            <a:pPr defTabSz="771526">
              <a:defRPr/>
            </a:pPr>
            <a:r>
              <a:rPr lang="en-US"/>
              <a:t>Kristen Grauman, UT Austin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475200" y="12490450"/>
            <a:ext cx="568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82" u="none">
                <a:latin typeface="Arial" pitchFamily="34" charset="0"/>
              </a:defRPr>
            </a:lvl1pPr>
          </a:lstStyle>
          <a:p>
            <a:pPr defTabSz="771526">
              <a:defRPr/>
            </a:pPr>
            <a:fld id="{00D863DF-6A83-443A-B756-9FCDCDB7CB3B}" type="slidenum">
              <a:rPr lang="en-US" smtClean="0"/>
              <a:pPr defTabSz="771526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5pPr>
      <a:lvl6pPr marL="385762" algn="ctr" rtl="0" fontAlgn="base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6pPr>
      <a:lvl7pPr marL="771526" algn="ctr" rtl="0" fontAlgn="base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7pPr>
      <a:lvl8pPr marL="1157288" algn="ctr" rtl="0" fontAlgn="base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8pPr>
      <a:lvl9pPr marL="1543050" algn="ctr" rtl="0" fontAlgn="base">
        <a:spcBef>
          <a:spcPct val="0"/>
        </a:spcBef>
        <a:spcAft>
          <a:spcPct val="0"/>
        </a:spcAft>
        <a:defRPr sz="3712">
          <a:solidFill>
            <a:schemeClr val="tx2"/>
          </a:solidFill>
          <a:latin typeface="Arial" pitchFamily="34" charset="0"/>
        </a:defRPr>
      </a:lvl9pPr>
    </p:titleStyle>
    <p:bodyStyle>
      <a:lvl1pPr marL="289322" indent="-2893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6866" indent="-241102" algn="l" rtl="0" eaLnBrk="0" fontAlgn="base" hangingPunct="0">
        <a:spcBef>
          <a:spcPct val="20000"/>
        </a:spcBef>
        <a:spcAft>
          <a:spcPct val="0"/>
        </a:spcAft>
        <a:buChar char="–"/>
        <a:defRPr sz="2362">
          <a:solidFill>
            <a:schemeClr val="tx1"/>
          </a:solidFill>
          <a:latin typeface="+mn-lt"/>
        </a:defRPr>
      </a:lvl2pPr>
      <a:lvl3pPr marL="964408" indent="-192882" algn="l" rtl="0" eaLnBrk="0" fontAlgn="base" hangingPunct="0">
        <a:spcBef>
          <a:spcPct val="20000"/>
        </a:spcBef>
        <a:spcAft>
          <a:spcPct val="0"/>
        </a:spcAft>
        <a:buChar char="•"/>
        <a:defRPr sz="2026">
          <a:solidFill>
            <a:schemeClr val="tx1"/>
          </a:solidFill>
          <a:latin typeface="+mn-lt"/>
        </a:defRPr>
      </a:lvl3pPr>
      <a:lvl4pPr marL="1350170" indent="-19288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tx1"/>
          </a:solidFill>
          <a:latin typeface="+mn-lt"/>
        </a:defRPr>
      </a:lvl4pPr>
      <a:lvl5pPr marL="1735932" indent="-1928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5pPr>
      <a:lvl6pPr marL="2121694" indent="-192882" algn="l" rtl="0" fontAlgn="base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6pPr>
      <a:lvl7pPr marL="2507458" indent="-192882" algn="l" rtl="0" fontAlgn="base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7pPr>
      <a:lvl8pPr marL="2893220" indent="-192882" algn="l" rtl="0" fontAlgn="base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8pPr>
      <a:lvl9pPr marL="3278982" indent="-192882" algn="l" rtl="0" fontAlgn="base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2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6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2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6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5" y="625078"/>
            <a:ext cx="15609094" cy="3036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3610167" y="3962400"/>
            <a:ext cx="9550402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5" y="13010555"/>
            <a:ext cx="520973" cy="513599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42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2" marR="0" indent="-617362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60" marR="0" indent="-617362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2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2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2" marR="0" indent="-617362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5" y="357188"/>
            <a:ext cx="15609094" cy="3036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5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5" y="13073062"/>
            <a:ext cx="448840" cy="48282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73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ransition spd="med"/>
  <p:txStyles>
    <p:titleStyle>
      <a:lvl1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8" marR="0" indent="-611188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5" y="625078"/>
            <a:ext cx="15609094" cy="3036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3610169" y="3962400"/>
            <a:ext cx="9550402" cy="97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02341" y="13010557"/>
            <a:ext cx="520973" cy="513599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13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spd="med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2" marR="0" indent="-617362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60" marR="0" indent="-617362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2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2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2" marR="0" indent="-617362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549276"/>
            <a:ext cx="2194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00401"/>
            <a:ext cx="21945600" cy="905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12490450"/>
            <a:ext cx="568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800" u="none">
                <a:latin typeface="Arial" pitchFamily="34" charset="0"/>
              </a:defRPr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A3F91ED-BADF-476F-B3C5-07125D60BF37}" type="datetime1">
              <a:rPr lang="ko-KR" alt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2020-02-03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31200" y="12490450"/>
            <a:ext cx="7721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800" u="none">
                <a:latin typeface="Arial" pitchFamily="34" charset="0"/>
              </a:defRPr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kern="1200">
                <a:ea typeface="+mn-ea"/>
                <a:cs typeface="+mn-cs"/>
              </a:rPr>
              <a:t>Hwang &amp; Grauman, CVPR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475200" y="12490450"/>
            <a:ext cx="568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800" u="none">
                <a:latin typeface="Arial" pitchFamily="34" charset="0"/>
              </a:defRPr>
            </a:lvl1pPr>
          </a:lstStyle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0D863DF-6A83-443A-B756-9FCDCDB7CB3B}" type="slidenum">
              <a:rPr lang="en-US" kern="1200" smtClean="0">
                <a:ea typeface="+mn-ea"/>
                <a:cs typeface="+mn-cs"/>
              </a:rPr>
              <a:pPr defTabSz="1828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6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pitchFamily="34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85940" y="625079"/>
            <a:ext cx="20812125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85940" y="3661173"/>
            <a:ext cx="20812125" cy="8840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4418" y="13010557"/>
            <a:ext cx="511357" cy="49225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532"/>
            </a:lvl1pPr>
          </a:lstStyle>
          <a:p>
            <a:pPr algn="ctr" defTabSz="821502" hangingPunct="0"/>
            <a:fld id="{86CB4B4D-7CA3-9044-876B-883B54F8677D}" type="slidenum">
              <a:rPr lang="en-US" smtClean="0">
                <a:latin typeface="Helvetica Light"/>
                <a:sym typeface="Helvetica Light"/>
              </a:rPr>
              <a:pPr algn="ctr" defTabSz="821502" hangingPunct="0"/>
              <a:t>‹#›</a:t>
            </a:fld>
            <a:endParaRPr lang="en-US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20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med"/>
  <p:txStyles>
    <p:titleStyle>
      <a:lvl1pPr marL="0" marR="0" indent="0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21458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42914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964372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285830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607286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928744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250202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571658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25056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50112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875168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00224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25280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750336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375392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00448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625504" marR="0" indent="-625056" algn="l" defTabSz="821502" rtl="0" latinLnBrk="0">
        <a:lnSpc>
          <a:spcPct val="100000"/>
        </a:lnSpc>
        <a:spcBef>
          <a:spcPts val="5906"/>
        </a:spcBef>
        <a:spcAft>
          <a:spcPts val="0"/>
        </a:spcAft>
        <a:buClrTx/>
        <a:buSzPct val="75000"/>
        <a:buFontTx/>
        <a:buChar char="•"/>
        <a:tabLst/>
        <a:defRPr sz="506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21458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42914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964372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285830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607286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928744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250202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571658" algn="ctr" defTabSz="8215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06">
              <a:buClrTx/>
              <a:defRPr/>
            </a:pPr>
            <a:fld id="{11CB93DB-50F0-4D4D-9009-5B0611278C6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2/3/2020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3" y="12712703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06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706">
              <a:buClrTx/>
              <a:defRPr/>
            </a:pPr>
            <a:fld id="{729EEE58-C3E6-4FC7-A551-E7AD24F842F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Helvetica Light"/>
              </a:rPr>
              <a:pPr defTabSz="1828706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656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1828706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64" indent="-685764" algn="l" defTabSz="1828706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824" indent="-571472" algn="l" defTabSz="18287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4" indent="-457176" algn="l" defTabSz="18287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36" indent="-457176" algn="l" defTabSz="1828706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0" indent="-457176" algn="l" defTabSz="1828706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2" indent="-457176" algn="l" defTabSz="182870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296" indent="-457176" algn="l" defTabSz="182870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0" indent="-457176" algn="l" defTabSz="182870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02" indent="-457176" algn="l" defTabSz="182870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6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0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2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6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0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72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26" algn="l" defTabSz="18287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85940" y="625079"/>
            <a:ext cx="20812125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125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85940" y="3661173"/>
            <a:ext cx="20812125" cy="8840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062"/>
              <a:t>Body Level One</a:t>
            </a:r>
          </a:p>
          <a:p>
            <a:pPr lvl="1">
              <a:defRPr sz="1800"/>
            </a:pPr>
            <a:r>
              <a:rPr sz="5062"/>
              <a:t>Body Level Two</a:t>
            </a:r>
          </a:p>
          <a:p>
            <a:pPr lvl="2">
              <a:defRPr sz="1800"/>
            </a:pPr>
            <a:r>
              <a:rPr sz="5062"/>
              <a:t>Body Level Three</a:t>
            </a:r>
          </a:p>
          <a:p>
            <a:pPr lvl="3">
              <a:defRPr sz="1800"/>
            </a:pPr>
            <a:r>
              <a:rPr sz="5062"/>
              <a:t>Body Level Four</a:t>
            </a:r>
          </a:p>
          <a:p>
            <a:pPr lvl="4">
              <a:defRPr sz="1800"/>
            </a:pPr>
            <a:r>
              <a:rPr sz="5062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9860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ransition spd="med"/>
  <p:txStyles>
    <p:titleStyle>
      <a:lvl1pPr algn="ctr" defTabSz="821502">
        <a:defRPr sz="11250">
          <a:latin typeface="+mn-lt"/>
          <a:ea typeface="+mn-ea"/>
          <a:cs typeface="+mn-cs"/>
          <a:sym typeface="Helvetica Light"/>
        </a:defRPr>
      </a:lvl1pPr>
      <a:lvl2pPr indent="321458" algn="ctr" defTabSz="821502">
        <a:defRPr sz="11250">
          <a:latin typeface="+mn-lt"/>
          <a:ea typeface="+mn-ea"/>
          <a:cs typeface="+mn-cs"/>
          <a:sym typeface="Helvetica Light"/>
        </a:defRPr>
      </a:lvl2pPr>
      <a:lvl3pPr indent="642914" algn="ctr" defTabSz="821502">
        <a:defRPr sz="11250">
          <a:latin typeface="+mn-lt"/>
          <a:ea typeface="+mn-ea"/>
          <a:cs typeface="+mn-cs"/>
          <a:sym typeface="Helvetica Light"/>
        </a:defRPr>
      </a:lvl3pPr>
      <a:lvl4pPr indent="964372" algn="ctr" defTabSz="821502">
        <a:defRPr sz="11250">
          <a:latin typeface="+mn-lt"/>
          <a:ea typeface="+mn-ea"/>
          <a:cs typeface="+mn-cs"/>
          <a:sym typeface="Helvetica Light"/>
        </a:defRPr>
      </a:lvl4pPr>
      <a:lvl5pPr indent="1285830" algn="ctr" defTabSz="821502">
        <a:defRPr sz="11250">
          <a:latin typeface="+mn-lt"/>
          <a:ea typeface="+mn-ea"/>
          <a:cs typeface="+mn-cs"/>
          <a:sym typeface="Helvetica Light"/>
        </a:defRPr>
      </a:lvl5pPr>
      <a:lvl6pPr indent="1607286" algn="ctr" defTabSz="821502">
        <a:defRPr sz="11250">
          <a:latin typeface="+mn-lt"/>
          <a:ea typeface="+mn-ea"/>
          <a:cs typeface="+mn-cs"/>
          <a:sym typeface="Helvetica Light"/>
        </a:defRPr>
      </a:lvl6pPr>
      <a:lvl7pPr indent="1928744" algn="ctr" defTabSz="821502">
        <a:defRPr sz="11250">
          <a:latin typeface="+mn-lt"/>
          <a:ea typeface="+mn-ea"/>
          <a:cs typeface="+mn-cs"/>
          <a:sym typeface="Helvetica Light"/>
        </a:defRPr>
      </a:lvl7pPr>
      <a:lvl8pPr indent="2250202" algn="ctr" defTabSz="821502">
        <a:defRPr sz="11250">
          <a:latin typeface="+mn-lt"/>
          <a:ea typeface="+mn-ea"/>
          <a:cs typeface="+mn-cs"/>
          <a:sym typeface="Helvetica Light"/>
        </a:defRPr>
      </a:lvl8pPr>
      <a:lvl9pPr indent="2571658" algn="ctr" defTabSz="821502">
        <a:defRPr sz="11250">
          <a:latin typeface="+mn-lt"/>
          <a:ea typeface="+mn-ea"/>
          <a:cs typeface="+mn-cs"/>
          <a:sym typeface="Helvetica Light"/>
        </a:defRPr>
      </a:lvl9pPr>
    </p:titleStyle>
    <p:bodyStyle>
      <a:lvl1pPr marL="625056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1pPr>
      <a:lvl2pPr marL="1250112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2pPr>
      <a:lvl3pPr marL="1875168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3pPr>
      <a:lvl4pPr marL="2500224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4pPr>
      <a:lvl5pPr marL="3125280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5pPr>
      <a:lvl6pPr marL="3750336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6pPr>
      <a:lvl7pPr marL="4375392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7pPr>
      <a:lvl8pPr marL="5000448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8pPr>
      <a:lvl9pPr marL="5625504" indent="-625056" defTabSz="821502">
        <a:spcBef>
          <a:spcPts val="5906"/>
        </a:spcBef>
        <a:buSzPct val="75000"/>
        <a:buChar char="•"/>
        <a:defRPr sz="5062">
          <a:latin typeface="+mn-lt"/>
          <a:ea typeface="+mn-ea"/>
          <a:cs typeface="+mn-cs"/>
          <a:sym typeface="Helvetica Light"/>
        </a:defRPr>
      </a:lvl9pPr>
    </p:bodyStyle>
    <p:otherStyle>
      <a:lvl1pPr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321458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642914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964372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1285830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607286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928744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2250202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2571658" algn="ctr" defTabSz="821502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9BED1-36C4-4FF1-B8D6-C661DAFAA0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3FD01-3502-4FD6-AEA2-09F6A6458D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7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26" Type="http://schemas.openxmlformats.org/officeDocument/2006/relationships/image" Target="../media/image77.jpeg"/><Relationship Id="rId3" Type="http://schemas.openxmlformats.org/officeDocument/2006/relationships/image" Target="../media/image54.jpeg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5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24" Type="http://schemas.openxmlformats.org/officeDocument/2006/relationships/image" Target="../media/image75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23" Type="http://schemas.openxmlformats.org/officeDocument/2006/relationships/image" Target="../media/image74.jpeg"/><Relationship Id="rId28" Type="http://schemas.openxmlformats.org/officeDocument/2006/relationships/image" Target="../media/image79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Relationship Id="rId22" Type="http://schemas.openxmlformats.org/officeDocument/2006/relationships/image" Target="../media/image73.jpeg"/><Relationship Id="rId27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26" Type="http://schemas.openxmlformats.org/officeDocument/2006/relationships/image" Target="../media/image2.png"/><Relationship Id="rId3" Type="http://schemas.openxmlformats.org/officeDocument/2006/relationships/image" Target="../media/image27.jpeg"/><Relationship Id="rId21" Type="http://schemas.openxmlformats.org/officeDocument/2006/relationships/image" Target="../media/image61.jpeg"/><Relationship Id="rId7" Type="http://schemas.openxmlformats.org/officeDocument/2006/relationships/image" Target="../media/image29.jpeg"/><Relationship Id="rId12" Type="http://schemas.openxmlformats.org/officeDocument/2006/relationships/image" Target="../media/image30.png"/><Relationship Id="rId17" Type="http://schemas.openxmlformats.org/officeDocument/2006/relationships/image" Target="../media/image93.jpe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2.jpeg"/><Relationship Id="rId20" Type="http://schemas.openxmlformats.org/officeDocument/2006/relationships/image" Target="../media/image96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4.jpeg"/><Relationship Id="rId11" Type="http://schemas.openxmlformats.org/officeDocument/2006/relationships/image" Target="../media/image88.jpeg"/><Relationship Id="rId24" Type="http://schemas.openxmlformats.org/officeDocument/2006/relationships/image" Target="../media/image99.jpeg"/><Relationship Id="rId5" Type="http://schemas.openxmlformats.org/officeDocument/2006/relationships/image" Target="../media/image28.jpeg"/><Relationship Id="rId15" Type="http://schemas.openxmlformats.org/officeDocument/2006/relationships/image" Target="../media/image91.jpeg"/><Relationship Id="rId23" Type="http://schemas.openxmlformats.org/officeDocument/2006/relationships/image" Target="../media/image98.jpeg"/><Relationship Id="rId10" Type="http://schemas.openxmlformats.org/officeDocument/2006/relationships/image" Target="../media/image87.jpeg"/><Relationship Id="rId19" Type="http://schemas.openxmlformats.org/officeDocument/2006/relationships/image" Target="../media/image95.jpeg"/><Relationship Id="rId4" Type="http://schemas.openxmlformats.org/officeDocument/2006/relationships/image" Target="../media/image83.jpeg"/><Relationship Id="rId9" Type="http://schemas.openxmlformats.org/officeDocument/2006/relationships/image" Target="../media/image86.jpeg"/><Relationship Id="rId14" Type="http://schemas.openxmlformats.org/officeDocument/2006/relationships/image" Target="../media/image90.jpeg"/><Relationship Id="rId22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24.pn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8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117.png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26" Type="http://schemas.openxmlformats.org/officeDocument/2006/relationships/image" Target="../media/image168.png"/><Relationship Id="rId3" Type="http://schemas.openxmlformats.org/officeDocument/2006/relationships/image" Target="../media/image145.png"/><Relationship Id="rId21" Type="http://schemas.openxmlformats.org/officeDocument/2006/relationships/image" Target="../media/image163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29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24" Type="http://schemas.openxmlformats.org/officeDocument/2006/relationships/image" Target="../media/image166.png"/><Relationship Id="rId32" Type="http://schemas.openxmlformats.org/officeDocument/2006/relationships/image" Target="../media/image174.png"/><Relationship Id="rId5" Type="http://schemas.openxmlformats.org/officeDocument/2006/relationships/image" Target="../media/image147.png"/><Relationship Id="rId15" Type="http://schemas.openxmlformats.org/officeDocument/2006/relationships/image" Target="../media/image157.png"/><Relationship Id="rId23" Type="http://schemas.openxmlformats.org/officeDocument/2006/relationships/image" Target="../media/image165.png"/><Relationship Id="rId28" Type="http://schemas.openxmlformats.org/officeDocument/2006/relationships/image" Target="../media/image170.pn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31" Type="http://schemas.openxmlformats.org/officeDocument/2006/relationships/image" Target="../media/image173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Relationship Id="rId27" Type="http://schemas.openxmlformats.org/officeDocument/2006/relationships/image" Target="../media/image169.png"/><Relationship Id="rId30" Type="http://schemas.openxmlformats.org/officeDocument/2006/relationships/image" Target="../media/image1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24.pn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82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7.png"/><Relationship Id="rId11" Type="http://schemas.openxmlformats.org/officeDocument/2006/relationships/image" Target="../media/image180.png"/><Relationship Id="rId5" Type="http://schemas.openxmlformats.org/officeDocument/2006/relationships/image" Target="../media/image176.png"/><Relationship Id="rId10" Type="http://schemas.openxmlformats.org/officeDocument/2006/relationships/image" Target="../media/image179.png"/><Relationship Id="rId4" Type="http://schemas.openxmlformats.org/officeDocument/2006/relationships/image" Target="../media/image111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82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7.png"/><Relationship Id="rId11" Type="http://schemas.openxmlformats.org/officeDocument/2006/relationships/image" Target="../media/image180.png"/><Relationship Id="rId5" Type="http://schemas.openxmlformats.org/officeDocument/2006/relationships/image" Target="../media/image176.pn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4" Type="http://schemas.openxmlformats.org/officeDocument/2006/relationships/image" Target="../media/image111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3.png"/><Relationship Id="rId18" Type="http://schemas.openxmlformats.org/officeDocument/2006/relationships/image" Target="../media/image189.png"/><Relationship Id="rId26" Type="http://schemas.openxmlformats.org/officeDocument/2006/relationships/image" Target="../media/image197.png"/><Relationship Id="rId3" Type="http://schemas.openxmlformats.org/officeDocument/2006/relationships/image" Target="../media/image106.png"/><Relationship Id="rId21" Type="http://schemas.openxmlformats.org/officeDocument/2006/relationships/image" Target="../media/image192.png"/><Relationship Id="rId7" Type="http://schemas.openxmlformats.org/officeDocument/2006/relationships/image" Target="../media/image179.png"/><Relationship Id="rId12" Type="http://schemas.openxmlformats.org/officeDocument/2006/relationships/image" Target="../media/image181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7.png"/><Relationship Id="rId11" Type="http://schemas.openxmlformats.org/officeDocument/2006/relationships/image" Target="../media/image178.png"/><Relationship Id="rId24" Type="http://schemas.openxmlformats.org/officeDocument/2006/relationships/image" Target="../media/image195.png"/><Relationship Id="rId5" Type="http://schemas.openxmlformats.org/officeDocument/2006/relationships/image" Target="../media/image111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10" Type="http://schemas.openxmlformats.org/officeDocument/2006/relationships/image" Target="../media/image112.png"/><Relationship Id="rId19" Type="http://schemas.openxmlformats.org/officeDocument/2006/relationships/image" Target="../media/image190.png"/><Relationship Id="rId4" Type="http://schemas.openxmlformats.org/officeDocument/2006/relationships/image" Target="../media/image182.png"/><Relationship Id="rId9" Type="http://schemas.openxmlformats.org/officeDocument/2006/relationships/image" Target="../media/image176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3.png"/><Relationship Id="rId18" Type="http://schemas.openxmlformats.org/officeDocument/2006/relationships/image" Target="../media/image189.png"/><Relationship Id="rId26" Type="http://schemas.openxmlformats.org/officeDocument/2006/relationships/image" Target="../media/image197.png"/><Relationship Id="rId3" Type="http://schemas.openxmlformats.org/officeDocument/2006/relationships/image" Target="../media/image106.png"/><Relationship Id="rId21" Type="http://schemas.openxmlformats.org/officeDocument/2006/relationships/image" Target="../media/image192.png"/><Relationship Id="rId7" Type="http://schemas.openxmlformats.org/officeDocument/2006/relationships/image" Target="../media/image179.png"/><Relationship Id="rId12" Type="http://schemas.openxmlformats.org/officeDocument/2006/relationships/image" Target="../media/image181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7.png"/><Relationship Id="rId11" Type="http://schemas.openxmlformats.org/officeDocument/2006/relationships/image" Target="../media/image178.png"/><Relationship Id="rId24" Type="http://schemas.openxmlformats.org/officeDocument/2006/relationships/image" Target="../media/image195.png"/><Relationship Id="rId5" Type="http://schemas.openxmlformats.org/officeDocument/2006/relationships/image" Target="../media/image111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10" Type="http://schemas.openxmlformats.org/officeDocument/2006/relationships/image" Target="../media/image112.png"/><Relationship Id="rId19" Type="http://schemas.openxmlformats.org/officeDocument/2006/relationships/image" Target="../media/image190.png"/><Relationship Id="rId4" Type="http://schemas.openxmlformats.org/officeDocument/2006/relationships/image" Target="../media/image182.png"/><Relationship Id="rId9" Type="http://schemas.openxmlformats.org/officeDocument/2006/relationships/image" Target="../media/image176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Relationship Id="rId27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3.png"/><Relationship Id="rId3" Type="http://schemas.openxmlformats.org/officeDocument/2006/relationships/image" Target="../media/image106.png"/><Relationship Id="rId7" Type="http://schemas.openxmlformats.org/officeDocument/2006/relationships/image" Target="../media/image179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7.png"/><Relationship Id="rId11" Type="http://schemas.openxmlformats.org/officeDocument/2006/relationships/image" Target="../media/image178.png"/><Relationship Id="rId5" Type="http://schemas.openxmlformats.org/officeDocument/2006/relationships/image" Target="../media/image111.png"/><Relationship Id="rId15" Type="http://schemas.openxmlformats.org/officeDocument/2006/relationships/image" Target="../media/image184.png"/><Relationship Id="rId10" Type="http://schemas.openxmlformats.org/officeDocument/2006/relationships/image" Target="../media/image112.png"/><Relationship Id="rId4" Type="http://schemas.openxmlformats.org/officeDocument/2006/relationships/image" Target="../media/image182.png"/><Relationship Id="rId9" Type="http://schemas.openxmlformats.org/officeDocument/2006/relationships/image" Target="../media/image176.png"/><Relationship Id="rId14" Type="http://schemas.openxmlformats.org/officeDocument/2006/relationships/image" Target="../media/image1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27.jpeg"/><Relationship Id="rId21" Type="http://schemas.openxmlformats.org/officeDocument/2006/relationships/image" Target="../media/image206.png"/><Relationship Id="rId7" Type="http://schemas.openxmlformats.org/officeDocument/2006/relationships/image" Target="../media/image29.jpeg"/><Relationship Id="rId12" Type="http://schemas.openxmlformats.org/officeDocument/2006/relationships/image" Target="../media/image30.png"/><Relationship Id="rId17" Type="http://schemas.openxmlformats.org/officeDocument/2006/relationships/image" Target="../media/image202.png"/><Relationship Id="rId25" Type="http://schemas.openxmlformats.org/officeDocument/2006/relationships/image" Target="../media/image21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4.jpeg"/><Relationship Id="rId11" Type="http://schemas.openxmlformats.org/officeDocument/2006/relationships/image" Target="../media/image88.jpeg"/><Relationship Id="rId24" Type="http://schemas.openxmlformats.org/officeDocument/2006/relationships/image" Target="../media/image209.png"/><Relationship Id="rId5" Type="http://schemas.openxmlformats.org/officeDocument/2006/relationships/image" Target="../media/image28.jpeg"/><Relationship Id="rId15" Type="http://schemas.openxmlformats.org/officeDocument/2006/relationships/image" Target="../media/image200.png"/><Relationship Id="rId23" Type="http://schemas.openxmlformats.org/officeDocument/2006/relationships/image" Target="../media/image208.png"/><Relationship Id="rId10" Type="http://schemas.openxmlformats.org/officeDocument/2006/relationships/image" Target="../media/image87.jpeg"/><Relationship Id="rId19" Type="http://schemas.openxmlformats.org/officeDocument/2006/relationships/image" Target="../media/image204.png"/><Relationship Id="rId4" Type="http://schemas.openxmlformats.org/officeDocument/2006/relationships/image" Target="../media/image83.jpeg"/><Relationship Id="rId9" Type="http://schemas.openxmlformats.org/officeDocument/2006/relationships/image" Target="../media/image86.jpeg"/><Relationship Id="rId14" Type="http://schemas.openxmlformats.org/officeDocument/2006/relationships/image" Target="../media/image199.png"/><Relationship Id="rId22" Type="http://schemas.openxmlformats.org/officeDocument/2006/relationships/image" Target="../media/image2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3" Type="http://schemas.openxmlformats.org/officeDocument/2006/relationships/image" Target="../media/image211.jpeg"/><Relationship Id="rId21" Type="http://schemas.openxmlformats.org/officeDocument/2006/relationships/image" Target="../media/image229.png"/><Relationship Id="rId7" Type="http://schemas.openxmlformats.org/officeDocument/2006/relationships/image" Target="../media/image215.jpeg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5" Type="http://schemas.openxmlformats.org/officeDocument/2006/relationships/image" Target="../media/image23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24.png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4.jpeg"/><Relationship Id="rId11" Type="http://schemas.openxmlformats.org/officeDocument/2006/relationships/image" Target="../media/image219.jpeg"/><Relationship Id="rId24" Type="http://schemas.openxmlformats.org/officeDocument/2006/relationships/image" Target="../media/image232.png"/><Relationship Id="rId5" Type="http://schemas.openxmlformats.org/officeDocument/2006/relationships/image" Target="../media/image213.jpeg"/><Relationship Id="rId15" Type="http://schemas.openxmlformats.org/officeDocument/2006/relationships/image" Target="../media/image223.png"/><Relationship Id="rId23" Type="http://schemas.openxmlformats.org/officeDocument/2006/relationships/image" Target="../media/image231.png"/><Relationship Id="rId10" Type="http://schemas.openxmlformats.org/officeDocument/2006/relationships/image" Target="../media/image218.jpeg"/><Relationship Id="rId19" Type="http://schemas.openxmlformats.org/officeDocument/2006/relationships/image" Target="../media/image227.pn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Relationship Id="rId14" Type="http://schemas.openxmlformats.org/officeDocument/2006/relationships/image" Target="../media/image222.png"/><Relationship Id="rId22" Type="http://schemas.openxmlformats.org/officeDocument/2006/relationships/image" Target="../media/image2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5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2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tif"/><Relationship Id="rId7" Type="http://schemas.openxmlformats.org/officeDocument/2006/relationships/image" Target="../media/image24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t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4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7.png"/><Relationship Id="rId5" Type="http://schemas.openxmlformats.org/officeDocument/2006/relationships/image" Target="../media/image245.tif"/><Relationship Id="rId10" Type="http://schemas.openxmlformats.org/officeDocument/2006/relationships/image" Target="../media/image243.png"/><Relationship Id="rId4" Type="http://schemas.openxmlformats.org/officeDocument/2006/relationships/image" Target="../media/image244.tif"/><Relationship Id="rId9" Type="http://schemas.openxmlformats.org/officeDocument/2006/relationships/image" Target="../media/image251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13" Type="http://schemas.openxmlformats.org/officeDocument/2006/relationships/image" Target="../media/image268.jpeg"/><Relationship Id="rId18" Type="http://schemas.openxmlformats.org/officeDocument/2006/relationships/image" Target="../media/image272.ti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62.jpeg"/><Relationship Id="rId12" Type="http://schemas.openxmlformats.org/officeDocument/2006/relationships/image" Target="../media/image267.jpeg"/><Relationship Id="rId17" Type="http://schemas.openxmlformats.org/officeDocument/2006/relationships/image" Target="../media/image251.ti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71.tif"/><Relationship Id="rId1" Type="http://schemas.openxmlformats.org/officeDocument/2006/relationships/tags" Target="../tags/tag2.xml"/><Relationship Id="rId6" Type="http://schemas.openxmlformats.org/officeDocument/2006/relationships/image" Target="../media/image261.jpeg"/><Relationship Id="rId11" Type="http://schemas.openxmlformats.org/officeDocument/2006/relationships/image" Target="../media/image266.jpeg"/><Relationship Id="rId5" Type="http://schemas.openxmlformats.org/officeDocument/2006/relationships/image" Target="../media/image260.jpeg"/><Relationship Id="rId15" Type="http://schemas.openxmlformats.org/officeDocument/2006/relationships/image" Target="../media/image270.tif"/><Relationship Id="rId10" Type="http://schemas.openxmlformats.org/officeDocument/2006/relationships/image" Target="../media/image265.jpeg"/><Relationship Id="rId4" Type="http://schemas.openxmlformats.org/officeDocument/2006/relationships/image" Target="../media/image259.jpeg"/><Relationship Id="rId9" Type="http://schemas.openxmlformats.org/officeDocument/2006/relationships/image" Target="../media/image264.jpeg"/><Relationship Id="rId14" Type="http://schemas.openxmlformats.org/officeDocument/2006/relationships/image" Target="../media/image269.tif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3.jpeg"/><Relationship Id="rId18" Type="http://schemas.openxmlformats.org/officeDocument/2006/relationships/image" Target="../media/image288.jpeg"/><Relationship Id="rId26" Type="http://schemas.openxmlformats.org/officeDocument/2006/relationships/image" Target="../media/image296.jpeg"/><Relationship Id="rId39" Type="http://schemas.openxmlformats.org/officeDocument/2006/relationships/image" Target="../media/image309.jpeg"/><Relationship Id="rId21" Type="http://schemas.openxmlformats.org/officeDocument/2006/relationships/image" Target="../media/image291.jpeg"/><Relationship Id="rId34" Type="http://schemas.openxmlformats.org/officeDocument/2006/relationships/image" Target="../media/image304.jpeg"/><Relationship Id="rId7" Type="http://schemas.openxmlformats.org/officeDocument/2006/relationships/image" Target="../media/image277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86.jpeg"/><Relationship Id="rId20" Type="http://schemas.openxmlformats.org/officeDocument/2006/relationships/image" Target="../media/image290.jpeg"/><Relationship Id="rId29" Type="http://schemas.openxmlformats.org/officeDocument/2006/relationships/image" Target="../media/image299.jpeg"/><Relationship Id="rId41" Type="http://schemas.openxmlformats.org/officeDocument/2006/relationships/image" Target="../media/image311.jpeg"/><Relationship Id="rId1" Type="http://schemas.openxmlformats.org/officeDocument/2006/relationships/tags" Target="../tags/tag3.xml"/><Relationship Id="rId6" Type="http://schemas.openxmlformats.org/officeDocument/2006/relationships/image" Target="../media/image276.jpeg"/><Relationship Id="rId11" Type="http://schemas.openxmlformats.org/officeDocument/2006/relationships/image" Target="../media/image281.jpeg"/><Relationship Id="rId24" Type="http://schemas.openxmlformats.org/officeDocument/2006/relationships/image" Target="../media/image294.jpeg"/><Relationship Id="rId32" Type="http://schemas.openxmlformats.org/officeDocument/2006/relationships/image" Target="../media/image302.png"/><Relationship Id="rId37" Type="http://schemas.openxmlformats.org/officeDocument/2006/relationships/image" Target="../media/image307.jpeg"/><Relationship Id="rId40" Type="http://schemas.openxmlformats.org/officeDocument/2006/relationships/image" Target="../media/image310.jpeg"/><Relationship Id="rId5" Type="http://schemas.openxmlformats.org/officeDocument/2006/relationships/image" Target="../media/image275.jpeg"/><Relationship Id="rId15" Type="http://schemas.openxmlformats.org/officeDocument/2006/relationships/image" Target="../media/image285.jpeg"/><Relationship Id="rId23" Type="http://schemas.openxmlformats.org/officeDocument/2006/relationships/image" Target="../media/image293.jpeg"/><Relationship Id="rId28" Type="http://schemas.openxmlformats.org/officeDocument/2006/relationships/image" Target="../media/image298.jpeg"/><Relationship Id="rId36" Type="http://schemas.openxmlformats.org/officeDocument/2006/relationships/image" Target="../media/image306.jpeg"/><Relationship Id="rId10" Type="http://schemas.openxmlformats.org/officeDocument/2006/relationships/image" Target="../media/image280.jpeg"/><Relationship Id="rId19" Type="http://schemas.openxmlformats.org/officeDocument/2006/relationships/image" Target="../media/image289.jpeg"/><Relationship Id="rId31" Type="http://schemas.openxmlformats.org/officeDocument/2006/relationships/image" Target="../media/image301.jpeg"/><Relationship Id="rId4" Type="http://schemas.openxmlformats.org/officeDocument/2006/relationships/image" Target="../media/image274.jpeg"/><Relationship Id="rId9" Type="http://schemas.openxmlformats.org/officeDocument/2006/relationships/image" Target="../media/image279.jpeg"/><Relationship Id="rId14" Type="http://schemas.openxmlformats.org/officeDocument/2006/relationships/image" Target="../media/image284.jpeg"/><Relationship Id="rId22" Type="http://schemas.openxmlformats.org/officeDocument/2006/relationships/image" Target="../media/image292.jpeg"/><Relationship Id="rId27" Type="http://schemas.openxmlformats.org/officeDocument/2006/relationships/image" Target="../media/image297.jpeg"/><Relationship Id="rId30" Type="http://schemas.openxmlformats.org/officeDocument/2006/relationships/image" Target="../media/image300.jpeg"/><Relationship Id="rId35" Type="http://schemas.openxmlformats.org/officeDocument/2006/relationships/image" Target="../media/image305.png"/><Relationship Id="rId8" Type="http://schemas.openxmlformats.org/officeDocument/2006/relationships/image" Target="../media/image278.jpeg"/><Relationship Id="rId3" Type="http://schemas.openxmlformats.org/officeDocument/2006/relationships/image" Target="../media/image273.jpeg"/><Relationship Id="rId12" Type="http://schemas.openxmlformats.org/officeDocument/2006/relationships/image" Target="../media/image282.jpeg"/><Relationship Id="rId17" Type="http://schemas.openxmlformats.org/officeDocument/2006/relationships/image" Target="../media/image287.jpeg"/><Relationship Id="rId25" Type="http://schemas.openxmlformats.org/officeDocument/2006/relationships/image" Target="../media/image295.jpeg"/><Relationship Id="rId33" Type="http://schemas.openxmlformats.org/officeDocument/2006/relationships/image" Target="../media/image303.jpeg"/><Relationship Id="rId38" Type="http://schemas.openxmlformats.org/officeDocument/2006/relationships/image" Target="../media/image3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jpeg"/><Relationship Id="rId3" Type="http://schemas.openxmlformats.org/officeDocument/2006/relationships/image" Target="../media/image312.jpeg"/><Relationship Id="rId7" Type="http://schemas.openxmlformats.org/officeDocument/2006/relationships/image" Target="../media/image316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315.jpeg"/><Relationship Id="rId11" Type="http://schemas.openxmlformats.org/officeDocument/2006/relationships/image" Target="../media/image320.jpeg"/><Relationship Id="rId5" Type="http://schemas.openxmlformats.org/officeDocument/2006/relationships/image" Target="../media/image314.jpeg"/><Relationship Id="rId10" Type="http://schemas.openxmlformats.org/officeDocument/2006/relationships/image" Target="../media/image319.png"/><Relationship Id="rId4" Type="http://schemas.openxmlformats.org/officeDocument/2006/relationships/image" Target="../media/image313.jpeg"/><Relationship Id="rId9" Type="http://schemas.openxmlformats.org/officeDocument/2006/relationships/image" Target="../media/image3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4" Type="http://schemas.openxmlformats.org/officeDocument/2006/relationships/image" Target="../media/image3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Relationship Id="rId9" Type="http://schemas.openxmlformats.org/officeDocument/2006/relationships/image" Target="../media/image3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jpg"/><Relationship Id="rId13" Type="http://schemas.openxmlformats.org/officeDocument/2006/relationships/image" Target="../media/image340.jpg"/><Relationship Id="rId18" Type="http://schemas.openxmlformats.org/officeDocument/2006/relationships/image" Target="../media/image345.png"/><Relationship Id="rId3" Type="http://schemas.openxmlformats.org/officeDocument/2006/relationships/image" Target="../media/image330.png"/><Relationship Id="rId7" Type="http://schemas.openxmlformats.org/officeDocument/2006/relationships/image" Target="../media/image334.png"/><Relationship Id="rId12" Type="http://schemas.openxmlformats.org/officeDocument/2006/relationships/image" Target="../media/image339.png"/><Relationship Id="rId17" Type="http://schemas.openxmlformats.org/officeDocument/2006/relationships/image" Target="../media/image344.jp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43.png"/><Relationship Id="rId20" Type="http://schemas.openxmlformats.org/officeDocument/2006/relationships/image" Target="../media/image3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3.jpg"/><Relationship Id="rId11" Type="http://schemas.openxmlformats.org/officeDocument/2006/relationships/image" Target="../media/image338.jpg"/><Relationship Id="rId5" Type="http://schemas.openxmlformats.org/officeDocument/2006/relationships/image" Target="../media/image332.jpg"/><Relationship Id="rId15" Type="http://schemas.openxmlformats.org/officeDocument/2006/relationships/image" Target="../media/image342.jpg"/><Relationship Id="rId10" Type="http://schemas.openxmlformats.org/officeDocument/2006/relationships/image" Target="../media/image337.png"/><Relationship Id="rId19" Type="http://schemas.openxmlformats.org/officeDocument/2006/relationships/image" Target="../media/image346.jpg"/><Relationship Id="rId4" Type="http://schemas.openxmlformats.org/officeDocument/2006/relationships/image" Target="../media/image331.png"/><Relationship Id="rId9" Type="http://schemas.openxmlformats.org/officeDocument/2006/relationships/image" Target="../media/image336.png"/><Relationship Id="rId14" Type="http://schemas.openxmlformats.org/officeDocument/2006/relationships/image" Target="../media/image3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7" Type="http://schemas.openxmlformats.org/officeDocument/2006/relationships/image" Target="../media/image3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irdsnest.com.au" TargetMode="External"/><Relationship Id="rId5" Type="http://schemas.openxmlformats.org/officeDocument/2006/relationships/image" Target="../media/image350.png"/><Relationship Id="rId4" Type="http://schemas.openxmlformats.org/officeDocument/2006/relationships/image" Target="../media/image3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jpg"/><Relationship Id="rId13" Type="http://schemas.openxmlformats.org/officeDocument/2006/relationships/image" Target="../media/image362.jpg"/><Relationship Id="rId18" Type="http://schemas.openxmlformats.org/officeDocument/2006/relationships/image" Target="../media/image367.png"/><Relationship Id="rId3" Type="http://schemas.openxmlformats.org/officeDocument/2006/relationships/image" Target="../media/image352.jpg"/><Relationship Id="rId21" Type="http://schemas.openxmlformats.org/officeDocument/2006/relationships/image" Target="../media/image370.png"/><Relationship Id="rId7" Type="http://schemas.openxmlformats.org/officeDocument/2006/relationships/image" Target="../media/image356.jpg"/><Relationship Id="rId12" Type="http://schemas.openxmlformats.org/officeDocument/2006/relationships/image" Target="../media/image361.jpg"/><Relationship Id="rId17" Type="http://schemas.openxmlformats.org/officeDocument/2006/relationships/image" Target="../media/image366.jp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365.jpg"/><Relationship Id="rId20" Type="http://schemas.openxmlformats.org/officeDocument/2006/relationships/image" Target="../media/image3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jpg"/><Relationship Id="rId11" Type="http://schemas.openxmlformats.org/officeDocument/2006/relationships/image" Target="../media/image360.jpg"/><Relationship Id="rId5" Type="http://schemas.openxmlformats.org/officeDocument/2006/relationships/image" Target="../media/image354.jpg"/><Relationship Id="rId15" Type="http://schemas.openxmlformats.org/officeDocument/2006/relationships/image" Target="../media/image364.jpg"/><Relationship Id="rId23" Type="http://schemas.openxmlformats.org/officeDocument/2006/relationships/image" Target="../media/image372.png"/><Relationship Id="rId10" Type="http://schemas.openxmlformats.org/officeDocument/2006/relationships/image" Target="../media/image359.jpg"/><Relationship Id="rId19" Type="http://schemas.openxmlformats.org/officeDocument/2006/relationships/image" Target="../media/image368.png"/><Relationship Id="rId4" Type="http://schemas.openxmlformats.org/officeDocument/2006/relationships/image" Target="../media/image353.jpg"/><Relationship Id="rId9" Type="http://schemas.openxmlformats.org/officeDocument/2006/relationships/image" Target="../media/image358.jpg"/><Relationship Id="rId14" Type="http://schemas.openxmlformats.org/officeDocument/2006/relationships/image" Target="../media/image363.jpg"/><Relationship Id="rId22" Type="http://schemas.openxmlformats.org/officeDocument/2006/relationships/image" Target="../media/image3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5.png"/><Relationship Id="rId4" Type="http://schemas.openxmlformats.org/officeDocument/2006/relationships/image" Target="../media/image37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75.png"/><Relationship Id="rId7" Type="http://schemas.openxmlformats.org/officeDocument/2006/relationships/image" Target="../media/image379.png"/><Relationship Id="rId12" Type="http://schemas.openxmlformats.org/officeDocument/2006/relationships/image" Target="../media/image3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png"/><Relationship Id="rId11" Type="http://schemas.openxmlformats.org/officeDocument/2006/relationships/image" Target="../media/image374.png"/><Relationship Id="rId5" Type="http://schemas.openxmlformats.org/officeDocument/2006/relationships/image" Target="../media/image377.png"/><Relationship Id="rId10" Type="http://schemas.openxmlformats.org/officeDocument/2006/relationships/image" Target="../media/image382.png"/><Relationship Id="rId4" Type="http://schemas.openxmlformats.org/officeDocument/2006/relationships/image" Target="../media/image376.png"/><Relationship Id="rId9" Type="http://schemas.openxmlformats.org/officeDocument/2006/relationships/image" Target="../media/image3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85.jpg"/><Relationship Id="rId7" Type="http://schemas.openxmlformats.org/officeDocument/2006/relationships/image" Target="../media/image389.png"/><Relationship Id="rId12" Type="http://schemas.openxmlformats.org/officeDocument/2006/relationships/image" Target="../media/image3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8.png"/><Relationship Id="rId11" Type="http://schemas.openxmlformats.org/officeDocument/2006/relationships/image" Target="../media/image393.png"/><Relationship Id="rId5" Type="http://schemas.openxmlformats.org/officeDocument/2006/relationships/image" Target="../media/image387.png"/><Relationship Id="rId10" Type="http://schemas.openxmlformats.org/officeDocument/2006/relationships/image" Target="../media/image392.png"/><Relationship Id="rId4" Type="http://schemas.openxmlformats.org/officeDocument/2006/relationships/image" Target="../media/image386.png"/><Relationship Id="rId9" Type="http://schemas.openxmlformats.org/officeDocument/2006/relationships/image" Target="../media/image39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13" Type="http://schemas.openxmlformats.org/officeDocument/2006/relationships/image" Target="../media/image394.png"/><Relationship Id="rId3" Type="http://schemas.openxmlformats.org/officeDocument/2006/relationships/image" Target="../media/image385.jpg"/><Relationship Id="rId7" Type="http://schemas.openxmlformats.org/officeDocument/2006/relationships/image" Target="../media/image388.png"/><Relationship Id="rId12" Type="http://schemas.openxmlformats.org/officeDocument/2006/relationships/image" Target="../media/image3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7.png"/><Relationship Id="rId11" Type="http://schemas.openxmlformats.org/officeDocument/2006/relationships/image" Target="../media/image392.png"/><Relationship Id="rId5" Type="http://schemas.openxmlformats.org/officeDocument/2006/relationships/image" Target="../media/image386.png"/><Relationship Id="rId10" Type="http://schemas.openxmlformats.org/officeDocument/2006/relationships/image" Target="../media/image391.png"/><Relationship Id="rId4" Type="http://schemas.openxmlformats.org/officeDocument/2006/relationships/image" Target="../media/image395.jpg"/><Relationship Id="rId9" Type="http://schemas.openxmlformats.org/officeDocument/2006/relationships/image" Target="../media/image3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jpg"/><Relationship Id="rId3" Type="http://schemas.openxmlformats.org/officeDocument/2006/relationships/image" Target="../media/image396.jpg"/><Relationship Id="rId7" Type="http://schemas.openxmlformats.org/officeDocument/2006/relationships/image" Target="../media/image400.jpg"/><Relationship Id="rId12" Type="http://schemas.openxmlformats.org/officeDocument/2006/relationships/image" Target="../media/image3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9.jpg"/><Relationship Id="rId11" Type="http://schemas.openxmlformats.org/officeDocument/2006/relationships/image" Target="../media/image404.jpg"/><Relationship Id="rId5" Type="http://schemas.openxmlformats.org/officeDocument/2006/relationships/image" Target="../media/image398.jpg"/><Relationship Id="rId10" Type="http://schemas.openxmlformats.org/officeDocument/2006/relationships/image" Target="../media/image403.jpg"/><Relationship Id="rId4" Type="http://schemas.openxmlformats.org/officeDocument/2006/relationships/image" Target="../media/image397.jpg"/><Relationship Id="rId9" Type="http://schemas.openxmlformats.org/officeDocument/2006/relationships/image" Target="../media/image402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jpg"/><Relationship Id="rId13" Type="http://schemas.openxmlformats.org/officeDocument/2006/relationships/image" Target="../media/image394.png"/><Relationship Id="rId3" Type="http://schemas.openxmlformats.org/officeDocument/2006/relationships/image" Target="../media/image405.jpg"/><Relationship Id="rId7" Type="http://schemas.openxmlformats.org/officeDocument/2006/relationships/image" Target="../media/image399.jpg"/><Relationship Id="rId12" Type="http://schemas.openxmlformats.org/officeDocument/2006/relationships/image" Target="../media/image40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8.jpg"/><Relationship Id="rId11" Type="http://schemas.openxmlformats.org/officeDocument/2006/relationships/image" Target="../media/image403.jpg"/><Relationship Id="rId5" Type="http://schemas.openxmlformats.org/officeDocument/2006/relationships/image" Target="../media/image397.jpg"/><Relationship Id="rId10" Type="http://schemas.openxmlformats.org/officeDocument/2006/relationships/image" Target="../media/image402.jpg"/><Relationship Id="rId4" Type="http://schemas.openxmlformats.org/officeDocument/2006/relationships/image" Target="../media/image396.jpg"/><Relationship Id="rId9" Type="http://schemas.openxmlformats.org/officeDocument/2006/relationships/image" Target="../media/image401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1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1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6.xml"/><Relationship Id="rId6" Type="http://schemas.openxmlformats.org/officeDocument/2006/relationships/image" Target="../media/image421.png"/><Relationship Id="rId5" Type="http://schemas.openxmlformats.org/officeDocument/2006/relationships/image" Target="../media/image420.jpeg"/><Relationship Id="rId4" Type="http://schemas.openxmlformats.org/officeDocument/2006/relationships/image" Target="../media/image4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A8B7D5-2164-45D7-A5C4-1CC700CF2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548" y="10905475"/>
            <a:ext cx="2638197" cy="2638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0513" y="2526881"/>
            <a:ext cx="16797432" cy="47752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Computer Vision for Fashion:</a:t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From Individual Recommendations to World-wide Trends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7877595"/>
            <a:ext cx="13716000" cy="331152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Kristen Grauman</a:t>
            </a:r>
          </a:p>
          <a:p>
            <a:pPr>
              <a:spcBef>
                <a:spcPts val="1200"/>
              </a:spcBef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University of Texas at Austin</a:t>
            </a:r>
          </a:p>
          <a:p>
            <a:pPr>
              <a:spcBef>
                <a:spcPts val="1200"/>
              </a:spcBef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Facebook AI Research </a:t>
            </a:r>
          </a:p>
          <a:p>
            <a:pPr>
              <a:spcBef>
                <a:spcPts val="1200"/>
              </a:spcBef>
            </a:pP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BEA6C6-D511-4133-8F70-BDA74E766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33" y="11464595"/>
            <a:ext cx="3334296" cy="151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4"/>
    </mc:Choice>
    <mc:Fallback xmlns="">
      <p:transition spd="slow" advTm="64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0" y="89248"/>
            <a:ext cx="16459200" cy="2286000"/>
          </a:xfrm>
        </p:spPr>
        <p:txBody>
          <a:bodyPr/>
          <a:lstStyle/>
          <a:p>
            <a:r>
              <a:rPr lang="en-US" sz="7200" b="1" dirty="0"/>
              <a:t>Learning styles from web photos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9353" y="-2031167"/>
            <a:ext cx="20889595" cy="9096910"/>
          </a:xfrm>
        </p:spPr>
        <p:txBody>
          <a:bodyPr/>
          <a:lstStyle/>
          <a:p>
            <a:pPr marL="0" indent="0">
              <a:buNone/>
            </a:pPr>
            <a:r>
              <a:rPr lang="en-US" sz="5600" dirty="0"/>
              <a:t>Unsupervised learning of “visual style topics” with a topic model</a:t>
            </a:r>
          </a:p>
        </p:txBody>
      </p:sp>
      <p:sp>
        <p:nvSpPr>
          <p:cNvPr id="9" name="Shape 33"/>
          <p:cNvSpPr/>
          <p:nvPr/>
        </p:nvSpPr>
        <p:spPr>
          <a:xfrm>
            <a:off x="369351" y="12602105"/>
            <a:ext cx="9957855" cy="636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>
              <a:buClrTx/>
              <a:defRPr sz="1800"/>
            </a:pPr>
            <a:r>
              <a:rPr sz="3200" i="1" dirty="0" err="1">
                <a:solidFill>
                  <a:sysClr val="windowText" lastClr="000000"/>
                </a:solidFill>
                <a:latin typeface="Arial"/>
              </a:rPr>
              <a:t>Mimno</a:t>
            </a:r>
            <a:r>
              <a:rPr sz="3200" i="1" dirty="0">
                <a:solidFill>
                  <a:sysClr val="windowText" lastClr="000000"/>
                </a:solidFill>
                <a:latin typeface="Arial"/>
              </a:rPr>
              <a:t> et al. "Polylingual topic models." EMNLP</a:t>
            </a:r>
            <a:r>
              <a:rPr lang="en-US" sz="3200" i="1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sz="3200" i="1" dirty="0">
                <a:solidFill>
                  <a:sysClr val="windowText" lastClr="000000"/>
                </a:solidFill>
                <a:latin typeface="Arial"/>
              </a:rPr>
              <a:t>2009.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838" t="32583" r="53740" b="27765"/>
          <a:stretch/>
        </p:blipFill>
        <p:spPr>
          <a:xfrm>
            <a:off x="3740142" y="4467206"/>
            <a:ext cx="8766552" cy="50703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6321162" y="4259610"/>
            <a:ext cx="3802896" cy="8043204"/>
            <a:chOff x="4980531" y="2448155"/>
            <a:chExt cx="1901448" cy="4021602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4980531" y="2448155"/>
              <a:ext cx="1823717" cy="4021602"/>
              <a:chOff x="5271063" y="2143702"/>
              <a:chExt cx="1823717" cy="402160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34841" t="25912" r="48438" b="45354"/>
              <a:stretch/>
            </p:blipFill>
            <p:spPr>
              <a:xfrm>
                <a:off x="5271063" y="2143702"/>
                <a:ext cx="1823717" cy="166492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5509372" y="4293096"/>
                <a:ext cx="1330880" cy="18722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80" tIns="91440" rIns="18288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3600" u="sng" kern="1200"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52476" t="25912" r="31714" b="59790"/>
            <a:stretch/>
          </p:blipFill>
          <p:spPr>
            <a:xfrm>
              <a:off x="5157632" y="4282717"/>
              <a:ext cx="1724347" cy="828445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1155" t="41452" r="31714" b="12572"/>
          <a:stretch/>
        </p:blipFill>
        <p:spPr>
          <a:xfrm>
            <a:off x="12454151" y="4259611"/>
            <a:ext cx="3736726" cy="53278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751896" y="129897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ICCV 2017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17805642" y="7501941"/>
            <a:ext cx="1188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8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+mn-cs"/>
              </a:rPr>
              <a:t>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01063" y="10448615"/>
            <a:ext cx="14658478" cy="1815882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An </a:t>
            </a:r>
            <a:r>
              <a:rPr lang="en-US" sz="5600" b="1" kern="1200" dirty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outfit</a:t>
            </a: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 is a mixture of (latent) </a:t>
            </a:r>
            <a:r>
              <a:rPr lang="en-US" sz="5600" b="1" kern="1200" dirty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styles.</a:t>
            </a:r>
          </a:p>
          <a:p>
            <a:pPr algn="ctr"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A </a:t>
            </a:r>
            <a:r>
              <a:rPr lang="en-US" sz="5600" b="1" kern="1200" dirty="0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style</a:t>
            </a: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 is a distribution over </a:t>
            </a:r>
            <a:r>
              <a:rPr lang="en-US" sz="56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+mn-cs"/>
              </a:rPr>
              <a:t>attributes.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6226F-1ECE-4624-AD11-430FB7F51100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7995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487144" y="2969568"/>
            <a:ext cx="7547868" cy="4563828"/>
            <a:chOff x="1448437" y="1867166"/>
            <a:chExt cx="3096344" cy="1872208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" t="50000" r="94963" b="25000"/>
            <a:stretch/>
          </p:blipFill>
          <p:spPr>
            <a:xfrm>
              <a:off x="3297079" y="1980688"/>
              <a:ext cx="530504" cy="1655238"/>
            </a:xfrm>
            <a:prstGeom prst="rect">
              <a:avLst/>
            </a:prstGeom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963" b="83828"/>
            <a:stretch/>
          </p:blipFill>
          <p:spPr>
            <a:xfrm>
              <a:off x="1592453" y="2100495"/>
              <a:ext cx="1109418" cy="1415624"/>
            </a:xfrm>
            <a:prstGeom prst="rect">
              <a:avLst/>
            </a:prstGeom>
          </p:spPr>
        </p:pic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" t="24489" r="94963" b="49979"/>
            <a:stretch/>
          </p:blipFill>
          <p:spPr>
            <a:xfrm>
              <a:off x="2701871" y="1980993"/>
              <a:ext cx="515257" cy="1654629"/>
            </a:xfrm>
            <a:prstGeom prst="rect">
              <a:avLst/>
            </a:prstGeom>
          </p:spPr>
        </p:pic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" t="75242" r="94963"/>
            <a:stretch/>
          </p:blipFill>
          <p:spPr>
            <a:xfrm>
              <a:off x="3907533" y="1980688"/>
              <a:ext cx="548573" cy="1655238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448437" y="1867166"/>
              <a:ext cx="3096344" cy="1872208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6">
                <a:buClrTx/>
                <a:defRPr/>
              </a:pPr>
              <a:endParaRPr lang="en-US" sz="3600" kern="1200">
                <a:solidFill>
                  <a:prstClr val="white"/>
                </a:solidFill>
                <a:latin typeface="Calibri"/>
                <a:sym typeface="Helvetica Ligh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588484" y="3014814"/>
            <a:ext cx="7485248" cy="4525964"/>
            <a:chOff x="4645800" y="1889790"/>
            <a:chExt cx="3498338" cy="2115274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4" r="80863" b="83203"/>
            <a:stretch/>
          </p:blipFill>
          <p:spPr>
            <a:xfrm>
              <a:off x="4711393" y="2197171"/>
              <a:ext cx="1428795" cy="1599412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6" t="24346" r="81701" b="50118"/>
            <a:stretch/>
          </p:blipFill>
          <p:spPr>
            <a:xfrm>
              <a:off x="6026801" y="1940832"/>
              <a:ext cx="638040" cy="1966216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1" t="49740" r="81574" b="25130"/>
            <a:stretch/>
          </p:blipFill>
          <p:spPr>
            <a:xfrm>
              <a:off x="6633550" y="2237544"/>
              <a:ext cx="684417" cy="1669505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8" t="75139" r="81512"/>
            <a:stretch/>
          </p:blipFill>
          <p:spPr>
            <a:xfrm>
              <a:off x="7284405" y="1992835"/>
              <a:ext cx="689773" cy="1914214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4645800" y="1889790"/>
              <a:ext cx="3498338" cy="2115274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6">
                <a:buClrTx/>
                <a:defRPr/>
              </a:pPr>
              <a:endParaRPr lang="en-US" sz="3600" kern="1200">
                <a:solidFill>
                  <a:prstClr val="white"/>
                </a:solidFill>
                <a:latin typeface="Calibri"/>
                <a:sym typeface="Helvetica Ligh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40958" y="8023649"/>
            <a:ext cx="7440240" cy="4498750"/>
            <a:chOff x="828327" y="4394207"/>
            <a:chExt cx="3498338" cy="2115274"/>
          </a:xfrm>
        </p:grpSpPr>
        <p:pic>
          <p:nvPicPr>
            <p:cNvPr id="21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41" t="75277" r="34345"/>
            <a:stretch/>
          </p:blipFill>
          <p:spPr>
            <a:xfrm>
              <a:off x="3572857" y="4460400"/>
              <a:ext cx="716091" cy="1894100"/>
            </a:xfrm>
            <a:prstGeom prst="rect">
              <a:avLst/>
            </a:prstGeom>
          </p:spPr>
        </p:pic>
        <p:pic>
          <p:nvPicPr>
            <p:cNvPr id="18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8" r="34345" b="83307"/>
            <a:stretch/>
          </p:blipFill>
          <p:spPr>
            <a:xfrm>
              <a:off x="974073" y="4599190"/>
              <a:ext cx="1366362" cy="1616519"/>
            </a:xfrm>
            <a:prstGeom prst="rect">
              <a:avLst/>
            </a:prstGeom>
          </p:spPr>
        </p:pic>
        <p:pic>
          <p:nvPicPr>
            <p:cNvPr id="19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30" t="24330" r="35242" b="50466"/>
            <a:stretch/>
          </p:blipFill>
          <p:spPr>
            <a:xfrm>
              <a:off x="2220421" y="4460400"/>
              <a:ext cx="629398" cy="1894100"/>
            </a:xfrm>
            <a:prstGeom prst="rect">
              <a:avLst/>
            </a:prstGeom>
          </p:spPr>
        </p:pic>
        <p:pic>
          <p:nvPicPr>
            <p:cNvPr id="20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50000" r="35376" b="25092"/>
            <a:stretch/>
          </p:blipFill>
          <p:spPr>
            <a:xfrm>
              <a:off x="2968037" y="4460400"/>
              <a:ext cx="510926" cy="1894100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828327" y="4394207"/>
              <a:ext cx="3498338" cy="2115274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6">
                <a:buClrTx/>
                <a:defRPr/>
              </a:pPr>
              <a:endParaRPr lang="en-US" sz="3600" kern="1200">
                <a:solidFill>
                  <a:prstClr val="white"/>
                </a:solidFill>
                <a:latin typeface="Calibri"/>
                <a:sym typeface="Helvetica 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537569" y="7934859"/>
            <a:ext cx="7587082" cy="4587538"/>
            <a:chOff x="4596652" y="4349812"/>
            <a:chExt cx="3498338" cy="2115274"/>
          </a:xfrm>
        </p:grpSpPr>
        <p:sp>
          <p:nvSpPr>
            <p:cNvPr id="23" name="Rounded Rectangle 22"/>
            <p:cNvSpPr/>
            <p:nvPr/>
          </p:nvSpPr>
          <p:spPr>
            <a:xfrm>
              <a:off x="4596652" y="4349812"/>
              <a:ext cx="3498338" cy="2115274"/>
            </a:xfrm>
            <a:prstGeom prst="roundRect">
              <a:avLst>
                <a:gd name="adj" fmla="val 19768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06">
                <a:buClrTx/>
                <a:defRPr/>
              </a:pPr>
              <a:endParaRPr lang="en-US" sz="3600" kern="1200">
                <a:solidFill>
                  <a:prstClr val="white"/>
                </a:solidFill>
                <a:latin typeface="Calibri"/>
                <a:sym typeface="Helvetica Light"/>
              </a:endParaRPr>
            </a:p>
          </p:txBody>
        </p:sp>
        <p:pic>
          <p:nvPicPr>
            <p:cNvPr id="24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74" t="24971" r="1299" b="50169"/>
            <a:stretch/>
          </p:blipFill>
          <p:spPr>
            <a:xfrm>
              <a:off x="6768048" y="4701590"/>
              <a:ext cx="624114" cy="1611087"/>
            </a:xfrm>
            <a:prstGeom prst="rect">
              <a:avLst/>
            </a:prstGeom>
          </p:spPr>
        </p:pic>
        <p:pic>
          <p:nvPicPr>
            <p:cNvPr id="25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82" r="2013" b="83863"/>
            <a:stretch/>
          </p:blipFill>
          <p:spPr>
            <a:xfrm>
              <a:off x="4670598" y="4660776"/>
              <a:ext cx="1062546" cy="1512582"/>
            </a:xfrm>
            <a:prstGeom prst="rect">
              <a:avLst/>
            </a:prstGeom>
          </p:spPr>
        </p:pic>
        <p:pic>
          <p:nvPicPr>
            <p:cNvPr id="26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12" t="75048" r="1483"/>
            <a:stretch/>
          </p:blipFill>
          <p:spPr>
            <a:xfrm>
              <a:off x="7392162" y="4572713"/>
              <a:ext cx="653143" cy="1617084"/>
            </a:xfrm>
            <a:prstGeom prst="rect">
              <a:avLst/>
            </a:prstGeom>
          </p:spPr>
        </p:pic>
        <p:pic>
          <p:nvPicPr>
            <p:cNvPr id="27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04" t="50000" r="1246" b="25437"/>
            <a:stretch/>
          </p:blipFill>
          <p:spPr>
            <a:xfrm>
              <a:off x="5891835" y="4449833"/>
              <a:ext cx="773006" cy="1862844"/>
            </a:xfrm>
            <a:prstGeom prst="rect">
              <a:avLst/>
            </a:prstGeom>
          </p:spPr>
        </p:pic>
      </p:grpSp>
      <p:sp>
        <p:nvSpPr>
          <p:cNvPr id="31" name="Title 1"/>
          <p:cNvSpPr txBox="1">
            <a:spLocks/>
          </p:cNvSpPr>
          <p:nvPr/>
        </p:nvSpPr>
        <p:spPr>
          <a:xfrm>
            <a:off x="4130754" y="370012"/>
            <a:ext cx="16459200" cy="2286000"/>
          </a:xfrm>
          <a:prstGeom prst="rect">
            <a:avLst/>
          </a:prstGeom>
        </p:spPr>
        <p:txBody>
          <a:bodyPr vert="horz" lIns="128588" tIns="64294" rIns="128588" bIns="64294" rtlCol="0" anchor="ctr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06">
              <a:buClrTx/>
              <a:defRPr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Example discovered styles (dresses)</a:t>
            </a:r>
          </a:p>
        </p:txBody>
      </p:sp>
      <p:sp>
        <p:nvSpPr>
          <p:cNvPr id="33" name="Shape 76"/>
          <p:cNvSpPr>
            <a:spLocks noGrp="1"/>
          </p:cNvSpPr>
          <p:nvPr>
            <p:ph type="title"/>
          </p:nvPr>
        </p:nvSpPr>
        <p:spPr>
          <a:xfrm>
            <a:off x="3144916" y="1057440"/>
            <a:ext cx="18430876" cy="3036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Styles we automatically discover in the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dataset [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McAuley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et al. 2015]</a:t>
            </a:r>
            <a:endParaRPr sz="1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D7875C-9685-4A52-8272-01654F0CECF5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84643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3034778" y="11275984"/>
            <a:ext cx="18430876" cy="3036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Styles we automatically discover in the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HipsterWars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dataset [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Kiapour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et al]</a:t>
            </a:r>
            <a:endParaRPr sz="1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topic_top_imgs.pdf"/>
          <p:cNvPicPr>
            <a:picLocks noChangeAspect="1"/>
          </p:cNvPicPr>
          <p:nvPr/>
        </p:nvPicPr>
        <p:blipFill>
          <a:blip r:embed="rId3"/>
          <a:srcRect r="83653"/>
          <a:stretch>
            <a:fillRect/>
          </a:stretch>
        </p:blipFill>
        <p:spPr>
          <a:xfrm>
            <a:off x="6326038" y="2249488"/>
            <a:ext cx="4206048" cy="608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topic_top_imgs.pdf"/>
          <p:cNvPicPr>
            <a:picLocks noChangeAspect="1"/>
          </p:cNvPicPr>
          <p:nvPr/>
        </p:nvPicPr>
        <p:blipFill>
          <a:blip r:embed="rId3"/>
          <a:srcRect l="41684" r="41684"/>
          <a:stretch>
            <a:fillRect/>
          </a:stretch>
        </p:blipFill>
        <p:spPr>
          <a:xfrm>
            <a:off x="9889356" y="6012979"/>
            <a:ext cx="4279004" cy="608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topic_top_imgs.pdf"/>
          <p:cNvPicPr>
            <a:picLocks noChangeAspect="1"/>
          </p:cNvPicPr>
          <p:nvPr/>
        </p:nvPicPr>
        <p:blipFill>
          <a:blip r:embed="rId3"/>
          <a:srcRect l="20872" r="62536"/>
          <a:stretch>
            <a:fillRect/>
          </a:stretch>
        </p:blipFill>
        <p:spPr>
          <a:xfrm>
            <a:off x="13462666" y="2347926"/>
            <a:ext cx="4269012" cy="608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topic_top_imgs.pdf"/>
          <p:cNvPicPr>
            <a:picLocks noChangeAspect="1"/>
          </p:cNvPicPr>
          <p:nvPr/>
        </p:nvPicPr>
        <p:blipFill>
          <a:blip r:embed="rId3"/>
          <a:srcRect l="84111"/>
          <a:stretch>
            <a:fillRect/>
          </a:stretch>
        </p:blipFill>
        <p:spPr>
          <a:xfrm>
            <a:off x="17248808" y="6106896"/>
            <a:ext cx="4088208" cy="608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topic_top_imgs.pdf"/>
          <p:cNvPicPr>
            <a:picLocks noChangeAspect="1"/>
          </p:cNvPicPr>
          <p:nvPr/>
        </p:nvPicPr>
        <p:blipFill>
          <a:blip r:embed="rId3"/>
          <a:srcRect l="62829" r="20411"/>
          <a:stretch>
            <a:fillRect/>
          </a:stretch>
        </p:blipFill>
        <p:spPr>
          <a:xfrm>
            <a:off x="3056744" y="6405812"/>
            <a:ext cx="4312152" cy="60860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627715" y="211142"/>
            <a:ext cx="17205246" cy="2286000"/>
          </a:xfrm>
          <a:prstGeom prst="rect">
            <a:avLst/>
          </a:prstGeom>
        </p:spPr>
        <p:txBody>
          <a:bodyPr vert="horz" lIns="128588" tIns="64294" rIns="128588" bIns="64294" rtlCol="0" anchor="ctr">
            <a:norm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06">
              <a:buClrTx/>
              <a:defRPr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Example discovered styles (full outfit)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05503-6F34-4041-ACE1-9CC4C425D06A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0317063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4387453" y="-486815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defTabSz="519937">
              <a:defRPr sz="7119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Style discovery accuracy</a:t>
            </a:r>
            <a:endParaRPr sz="7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3"/>
          <p:cNvGrpSpPr/>
          <p:nvPr/>
        </p:nvGrpSpPr>
        <p:grpSpPr>
          <a:xfrm>
            <a:off x="3532067" y="5333292"/>
            <a:ext cx="17002466" cy="4401680"/>
            <a:chOff x="0" y="0"/>
            <a:chExt cx="12090641" cy="3130082"/>
          </a:xfrm>
        </p:grpSpPr>
        <p:pic>
          <p:nvPicPr>
            <p:cNvPr id="71" name="Screen Shot 2017-03-21 at 5.38.17 PM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44"/>
              <a:ext cx="7094431" cy="3128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Screen Shot 2017-03-21 at 5.38.30 PM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762394" y="0"/>
              <a:ext cx="5328248" cy="307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" name="Shape 74"/>
          <p:cNvSpPr/>
          <p:nvPr/>
        </p:nvSpPr>
        <p:spPr>
          <a:xfrm>
            <a:off x="6399094" y="11338257"/>
            <a:ext cx="12068864" cy="118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>
            <a:lvl1pPr algn="l"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>
              <a:buClrTx/>
              <a:defRPr sz="1800"/>
            </a:pPr>
            <a:r>
              <a:rPr sz="3374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Attributes and </a:t>
            </a:r>
            <a:r>
              <a:rPr sz="3374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PolyLDA</a:t>
            </a:r>
            <a:r>
              <a:rPr sz="3374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 result if using either predicted attributes (first) or ground truth attributes (second).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33398" y="2783632"/>
            <a:ext cx="13678552" cy="1867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 defTabSz="821502" latinLnBrk="1" hangingPunct="0">
              <a:buClrTx/>
              <a:defRPr/>
            </a:pPr>
            <a:r>
              <a:rPr lang="en-US" sz="5600" dirty="0">
                <a:latin typeface="Helvetica Light"/>
                <a:sym typeface="Helvetica Light"/>
              </a:rPr>
              <a:t>How well do our discovered styles align with human-perceived styles?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2066" y="8962778"/>
            <a:ext cx="17186280" cy="663516"/>
          </a:xfrm>
          <a:prstGeom prst="rect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 defTabSz="821502" latinLnBrk="1" hangingPunct="0">
              <a:buClrTx/>
              <a:defRPr/>
            </a:pPr>
            <a:endParaRPr lang="en-US" sz="3374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44BE4-DEB6-44B7-B6B5-48896F9FA443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015723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"/>
          <p:cNvGrpSpPr/>
          <p:nvPr/>
        </p:nvGrpSpPr>
        <p:grpSpPr>
          <a:xfrm>
            <a:off x="6129389" y="9006188"/>
            <a:ext cx="3516922" cy="3847024"/>
            <a:chOff x="0" y="0"/>
            <a:chExt cx="2500922" cy="2735661"/>
          </a:xfrm>
        </p:grpSpPr>
        <p:pic>
          <p:nvPicPr>
            <p:cNvPr id="149" name="000000001.jpg" descr="00000000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33949"/>
              <a:ext cx="1534407" cy="2301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4"/>
            <a:srcRect r="60004" b="5166"/>
            <a:stretch>
              <a:fillRect/>
            </a:stretch>
          </p:blipFill>
          <p:spPr>
            <a:xfrm>
              <a:off x="1785963" y="0"/>
              <a:ext cx="714960" cy="273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4" name="Group"/>
          <p:cNvGrpSpPr/>
          <p:nvPr/>
        </p:nvGrpSpPr>
        <p:grpSpPr>
          <a:xfrm>
            <a:off x="10514289" y="9010510"/>
            <a:ext cx="3348458" cy="3842836"/>
            <a:chOff x="0" y="0"/>
            <a:chExt cx="2381125" cy="2732681"/>
          </a:xfrm>
        </p:grpSpPr>
        <p:pic>
          <p:nvPicPr>
            <p:cNvPr id="152" name="000016589.jpg" descr="000016589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31072"/>
              <a:ext cx="1422026" cy="2301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Image" descr="Image"/>
            <p:cNvPicPr>
              <a:picLocks noChangeAspect="1"/>
            </p:cNvPicPr>
            <p:nvPr/>
          </p:nvPicPr>
          <p:blipFill>
            <a:blip r:embed="rId6"/>
            <a:srcRect r="55465" b="5271"/>
            <a:stretch>
              <a:fillRect/>
            </a:stretch>
          </p:blipFill>
          <p:spPr>
            <a:xfrm>
              <a:off x="1585029" y="0"/>
              <a:ext cx="796097" cy="2732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7" name="Group"/>
          <p:cNvGrpSpPr/>
          <p:nvPr/>
        </p:nvGrpSpPr>
        <p:grpSpPr>
          <a:xfrm>
            <a:off x="14798558" y="8962988"/>
            <a:ext cx="3275392" cy="3852276"/>
            <a:chOff x="0" y="0"/>
            <a:chExt cx="2329166" cy="2739394"/>
          </a:xfrm>
        </p:grpSpPr>
        <p:pic>
          <p:nvPicPr>
            <p:cNvPr id="155" name="000017147.jpg" descr="000017147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37785"/>
              <a:ext cx="1533518" cy="2301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Image" descr="Image"/>
            <p:cNvPicPr>
              <a:picLocks noChangeAspect="1"/>
            </p:cNvPicPr>
            <p:nvPr/>
          </p:nvPicPr>
          <p:blipFill>
            <a:blip r:embed="rId8"/>
            <a:srcRect r="64969" b="4276"/>
            <a:stretch>
              <a:fillRect/>
            </a:stretch>
          </p:blipFill>
          <p:spPr>
            <a:xfrm>
              <a:off x="1748663" y="0"/>
              <a:ext cx="580504" cy="2739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" name="Group"/>
          <p:cNvGrpSpPr/>
          <p:nvPr/>
        </p:nvGrpSpPr>
        <p:grpSpPr>
          <a:xfrm>
            <a:off x="3221719" y="3149589"/>
            <a:ext cx="3031042" cy="4680606"/>
            <a:chOff x="0" y="0"/>
            <a:chExt cx="2155407" cy="3328429"/>
          </a:xfrm>
        </p:grpSpPr>
        <p:pic>
          <p:nvPicPr>
            <p:cNvPr id="158" name="000018053.jpg" descr="000018053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440"/>
              <a:ext cx="1079200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000018043.jpg" descr="000018043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703639"/>
              <a:ext cx="1079200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000017941.jpg" descr="000017941.jpg"/>
            <p:cNvPicPr>
              <a:picLocks noChangeAspect="1"/>
            </p:cNvPicPr>
            <p:nvPr/>
          </p:nvPicPr>
          <p:blipFill>
            <a:blip r:embed="rId11"/>
            <a:srcRect l="5581" r="5581"/>
            <a:stretch>
              <a:fillRect/>
            </a:stretch>
          </p:blipFill>
          <p:spPr>
            <a:xfrm>
              <a:off x="1174586" y="1703639"/>
              <a:ext cx="980707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000018062.jpg" descr="000018062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1680" y="1440"/>
              <a:ext cx="923728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Rectangle"/>
            <p:cNvSpPr/>
            <p:nvPr/>
          </p:nvSpPr>
          <p:spPr>
            <a:xfrm>
              <a:off x="19531" y="0"/>
              <a:ext cx="2109025" cy="3328430"/>
            </a:xfrm>
            <a:prstGeom prst="rect">
              <a:avLst/>
            </a:prstGeom>
            <a:noFill/>
            <a:ln w="88900" cap="flat">
              <a:solidFill>
                <a:schemeClr val="accent5">
                  <a:hueOff val="-444211"/>
                  <a:satOff val="-14915"/>
                  <a:lumOff val="22857"/>
                  <a:alpha val="70227"/>
                </a:schemeClr>
              </a:solidFill>
              <a:prstDash val="solid"/>
              <a:miter lim="400000"/>
            </a:ln>
            <a:effectLst/>
          </p:spPr>
          <p:txBody>
            <a:bodyPr wrap="square" lIns="50228" tIns="50228" rIns="50228" bIns="50228" numCol="1" anchor="ctr">
              <a:noAutofit/>
            </a:bodyPr>
            <a:lstStyle/>
            <a:p>
              <a:pPr algn="ctr" defTabSz="821502" hangingPunct="0">
                <a:buClrTx/>
                <a:defRPr sz="3000"/>
              </a:pPr>
              <a:endParaRPr sz="4218">
                <a:latin typeface="Helvetica Light"/>
                <a:sym typeface="Helvetica Light"/>
              </a:endParaRPr>
            </a:p>
          </p:txBody>
        </p:sp>
      </p:grpSp>
      <p:grpSp>
        <p:nvGrpSpPr>
          <p:cNvPr id="169" name="Group"/>
          <p:cNvGrpSpPr/>
          <p:nvPr/>
        </p:nvGrpSpPr>
        <p:grpSpPr>
          <a:xfrm>
            <a:off x="14318466" y="3146689"/>
            <a:ext cx="3013000" cy="4686406"/>
            <a:chOff x="0" y="0"/>
            <a:chExt cx="2142576" cy="3332553"/>
          </a:xfrm>
        </p:grpSpPr>
        <p:pic>
          <p:nvPicPr>
            <p:cNvPr id="164" name="000014417.jpg" descr="000014417.jpg"/>
            <p:cNvPicPr>
              <a:picLocks noChangeAspect="1"/>
            </p:cNvPicPr>
            <p:nvPr/>
          </p:nvPicPr>
          <p:blipFill>
            <a:blip r:embed="rId13"/>
            <a:srcRect l="8530" r="8530"/>
            <a:stretch>
              <a:fillRect/>
            </a:stretch>
          </p:blipFill>
          <p:spPr>
            <a:xfrm>
              <a:off x="1247490" y="1702198"/>
              <a:ext cx="895087" cy="161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000017793.jpg" descr="000017793.jp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1702198"/>
              <a:ext cx="1078350" cy="161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000012177.jpg" descr="000012177.jpg"/>
            <p:cNvPicPr>
              <a:picLocks noChangeAspect="1"/>
            </p:cNvPicPr>
            <p:nvPr/>
          </p:nvPicPr>
          <p:blipFill>
            <a:blip r:embed="rId15"/>
            <a:srcRect l="7494" r="7494"/>
            <a:stretch>
              <a:fillRect/>
            </a:stretch>
          </p:blipFill>
          <p:spPr>
            <a:xfrm>
              <a:off x="1224954" y="0"/>
              <a:ext cx="917446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000013671.jpg" descr="000013671.jp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1079200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Rectangle"/>
            <p:cNvSpPr/>
            <p:nvPr/>
          </p:nvSpPr>
          <p:spPr>
            <a:xfrm>
              <a:off x="9258" y="4123"/>
              <a:ext cx="2112572" cy="3328431"/>
            </a:xfrm>
            <a:prstGeom prst="rect">
              <a:avLst/>
            </a:prstGeom>
            <a:noFill/>
            <a:ln w="88900" cap="flat">
              <a:solidFill>
                <a:schemeClr val="accent1">
                  <a:satOff val="-3355"/>
                  <a:lumOff val="26614"/>
                  <a:alpha val="70227"/>
                </a:schemeClr>
              </a:solidFill>
              <a:prstDash val="solid"/>
              <a:miter lim="400000"/>
            </a:ln>
            <a:effectLst/>
          </p:spPr>
          <p:txBody>
            <a:bodyPr wrap="square" lIns="50228" tIns="50228" rIns="50228" bIns="50228" numCol="1" anchor="ctr">
              <a:noAutofit/>
            </a:bodyPr>
            <a:lstStyle/>
            <a:p>
              <a:pPr algn="ctr" defTabSz="821502" hangingPunct="0">
                <a:buClrTx/>
                <a:defRPr sz="3000"/>
              </a:pPr>
              <a:endParaRPr sz="4218">
                <a:latin typeface="Helvetica Light"/>
                <a:sym typeface="Helvetica Light"/>
              </a:endParaRPr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10567975" y="3119803"/>
            <a:ext cx="3122166" cy="4686406"/>
            <a:chOff x="0" y="0"/>
            <a:chExt cx="2220206" cy="3332553"/>
          </a:xfrm>
        </p:grpSpPr>
        <p:pic>
          <p:nvPicPr>
            <p:cNvPr id="170" name="000017567.jpg" descr="000017567.jp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1037111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000016423.jpg" descr="000016423.jp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0" y="1702198"/>
              <a:ext cx="1079200" cy="161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000016636.jpg" descr="000016636.jpg"/>
            <p:cNvPicPr>
              <a:picLocks noChangeAspect="1"/>
            </p:cNvPicPr>
            <p:nvPr/>
          </p:nvPicPr>
          <p:blipFill>
            <a:blip r:embed="rId19"/>
            <a:srcRect l="9982" r="9982"/>
            <a:stretch>
              <a:fillRect/>
            </a:stretch>
          </p:blipFill>
          <p:spPr>
            <a:xfrm>
              <a:off x="1213948" y="1702198"/>
              <a:ext cx="1006259" cy="1618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000016851.jpg" descr="000016851.jp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50786" y="0"/>
              <a:ext cx="1069397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Rectangle"/>
            <p:cNvSpPr/>
            <p:nvPr/>
          </p:nvSpPr>
          <p:spPr>
            <a:xfrm>
              <a:off x="26852" y="4123"/>
              <a:ext cx="2182026" cy="3328431"/>
            </a:xfrm>
            <a:prstGeom prst="rect">
              <a:avLst/>
            </a:prstGeom>
            <a:noFill/>
            <a:ln w="88900" cap="flat">
              <a:solidFill>
                <a:schemeClr val="accent2">
                  <a:alpha val="70227"/>
                </a:schemeClr>
              </a:solidFill>
              <a:prstDash val="solid"/>
              <a:miter lim="400000"/>
            </a:ln>
            <a:effectLst/>
          </p:spPr>
          <p:txBody>
            <a:bodyPr wrap="square" lIns="50228" tIns="50228" rIns="50228" bIns="50228" numCol="1" anchor="ctr">
              <a:noAutofit/>
            </a:bodyPr>
            <a:lstStyle/>
            <a:p>
              <a:pPr algn="ctr" defTabSz="821502" hangingPunct="0">
                <a:buClrTx/>
                <a:defRPr sz="3000"/>
              </a:pPr>
              <a:endParaRPr sz="4218">
                <a:latin typeface="Helvetica Light"/>
                <a:sym typeface="Helvetica Light"/>
              </a:endParaRPr>
            </a:p>
          </p:txBody>
        </p:sp>
      </p:grpSp>
      <p:grpSp>
        <p:nvGrpSpPr>
          <p:cNvPr id="181" name="Group"/>
          <p:cNvGrpSpPr/>
          <p:nvPr/>
        </p:nvGrpSpPr>
        <p:grpSpPr>
          <a:xfrm>
            <a:off x="6886733" y="3146689"/>
            <a:ext cx="3092834" cy="4632634"/>
            <a:chOff x="0" y="0"/>
            <a:chExt cx="2199347" cy="3294315"/>
          </a:xfrm>
        </p:grpSpPr>
        <p:pic>
          <p:nvPicPr>
            <p:cNvPr id="176" name="000018285.jpg" descr="000018285.jp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0" y="0"/>
              <a:ext cx="1116413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000000662.jpg" descr="000000662.jp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20147" y="1675517"/>
              <a:ext cx="1079201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000001883.jpg" descr="000001883.jp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0" y="1675517"/>
              <a:ext cx="1079200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000004328.jpg" descr="000004328.jpg"/>
            <p:cNvPicPr>
              <a:picLocks noChangeAspect="1"/>
            </p:cNvPicPr>
            <p:nvPr/>
          </p:nvPicPr>
          <p:blipFill>
            <a:blip r:embed="rId24"/>
            <a:srcRect l="6538" r="6538"/>
            <a:stretch>
              <a:fillRect/>
            </a:stretch>
          </p:blipFill>
          <p:spPr>
            <a:xfrm>
              <a:off x="1261201" y="0"/>
              <a:ext cx="938080" cy="1618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Rectangle"/>
            <p:cNvSpPr/>
            <p:nvPr/>
          </p:nvSpPr>
          <p:spPr>
            <a:xfrm>
              <a:off x="26852" y="4123"/>
              <a:ext cx="2145643" cy="3271898"/>
            </a:xfrm>
            <a:prstGeom prst="rect">
              <a:avLst/>
            </a:prstGeom>
            <a:noFill/>
            <a:ln w="88900" cap="flat">
              <a:solidFill>
                <a:schemeClr val="accent3">
                  <a:alpha val="70227"/>
                </a:schemeClr>
              </a:solidFill>
              <a:prstDash val="solid"/>
              <a:miter lim="400000"/>
            </a:ln>
            <a:effectLst/>
          </p:spPr>
          <p:txBody>
            <a:bodyPr wrap="square" lIns="50228" tIns="50228" rIns="50228" bIns="50228" numCol="1" anchor="ctr">
              <a:noAutofit/>
            </a:bodyPr>
            <a:lstStyle/>
            <a:p>
              <a:pPr algn="ctr" defTabSz="821502" hangingPunct="0">
                <a:buClrTx/>
                <a:defRPr sz="3000"/>
              </a:pPr>
              <a:endParaRPr sz="4218">
                <a:latin typeface="Helvetica Light"/>
                <a:sym typeface="Helvetica Light"/>
              </a:endParaRPr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18003507" y="3179129"/>
            <a:ext cx="3034738" cy="4621526"/>
            <a:chOff x="0" y="0"/>
            <a:chExt cx="2158035" cy="3286418"/>
          </a:xfrm>
        </p:grpSpPr>
        <p:pic>
          <p:nvPicPr>
            <p:cNvPr id="182" name="000016999.jpg" descr="000016999.jp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74652" y="1668098"/>
              <a:ext cx="1083384" cy="161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000015866.jpg" descr="000015866.jpg"/>
            <p:cNvPicPr>
              <a:picLocks noChangeAspect="1"/>
            </p:cNvPicPr>
            <p:nvPr/>
          </p:nvPicPr>
          <p:blipFill>
            <a:blip r:embed="rId26"/>
            <a:srcRect l="4613" r="4613"/>
            <a:stretch>
              <a:fillRect/>
            </a:stretch>
          </p:blipFill>
          <p:spPr>
            <a:xfrm>
              <a:off x="0" y="0"/>
              <a:ext cx="979334" cy="1618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000017246.jpg" descr="000017246.jpg"/>
            <p:cNvPicPr>
              <a:picLocks noChangeAspect="1"/>
            </p:cNvPicPr>
            <p:nvPr/>
          </p:nvPicPr>
          <p:blipFill>
            <a:blip r:embed="rId27"/>
            <a:srcRect r="4522"/>
            <a:stretch>
              <a:fillRect/>
            </a:stretch>
          </p:blipFill>
          <p:spPr>
            <a:xfrm>
              <a:off x="10333" y="1668098"/>
              <a:ext cx="1030091" cy="1618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000017049.jpg" descr="000017049.jp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67473" y="0"/>
              <a:ext cx="1080229" cy="1618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Rectangle"/>
            <p:cNvSpPr/>
            <p:nvPr/>
          </p:nvSpPr>
          <p:spPr>
            <a:xfrm>
              <a:off x="21279" y="3883"/>
              <a:ext cx="2109904" cy="3256771"/>
            </a:xfrm>
            <a:prstGeom prst="rect">
              <a:avLst/>
            </a:prstGeom>
            <a:noFill/>
            <a:ln w="88900" cap="flat">
              <a:solidFill>
                <a:schemeClr val="accent1">
                  <a:hueOff val="47394"/>
                  <a:satOff val="-25753"/>
                  <a:lumOff val="-7544"/>
                  <a:alpha val="70227"/>
                </a:schemeClr>
              </a:solidFill>
              <a:prstDash val="solid"/>
              <a:miter lim="400000"/>
            </a:ln>
            <a:effectLst/>
          </p:spPr>
          <p:txBody>
            <a:bodyPr wrap="square" lIns="50228" tIns="50228" rIns="50228" bIns="50228" numCol="1" anchor="ctr">
              <a:noAutofit/>
            </a:bodyPr>
            <a:lstStyle/>
            <a:p>
              <a:pPr algn="ctr" defTabSz="821502" hangingPunct="0">
                <a:buClrTx/>
                <a:defRPr sz="3000"/>
              </a:pPr>
              <a:endParaRPr sz="4218">
                <a:latin typeface="Helvetica Light"/>
                <a:sym typeface="Helvetica Light"/>
              </a:endParaRPr>
            </a:p>
          </p:txBody>
        </p:sp>
      </p:grpSp>
      <p:sp>
        <p:nvSpPr>
          <p:cNvPr id="188" name="1) Automatic Style Discovery"/>
          <p:cNvSpPr txBox="1"/>
          <p:nvPr/>
        </p:nvSpPr>
        <p:spPr>
          <a:xfrm>
            <a:off x="3249184" y="2084751"/>
            <a:ext cx="14385228" cy="81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8" tIns="50228" rIns="50228" bIns="50228" anchor="ctr"/>
          <a:lstStyle>
            <a:lvl1pPr algn="l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821502" hangingPunct="0">
              <a:buClrTx/>
              <a:defRPr/>
            </a:pPr>
            <a:r>
              <a:rPr lang="en-US" sz="5600" dirty="0"/>
              <a:t>Discovered latent styles (topics)</a:t>
            </a:r>
            <a:endParaRPr sz="5600" dirty="0"/>
          </a:p>
        </p:txBody>
      </p:sp>
      <p:sp>
        <p:nvSpPr>
          <p:cNvPr id="189" name="2) Interpretable Style Embedding"/>
          <p:cNvSpPr txBox="1"/>
          <p:nvPr/>
        </p:nvSpPr>
        <p:spPr>
          <a:xfrm>
            <a:off x="3131960" y="8228569"/>
            <a:ext cx="14385228" cy="81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228" tIns="50228" rIns="50228" bIns="50228" anchor="ctr"/>
          <a:lstStyle>
            <a:lvl1pPr algn="l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821502" hangingPunct="0">
              <a:buClrTx/>
              <a:defRPr/>
            </a:pPr>
            <a:r>
              <a:rPr lang="en-US" sz="5600" dirty="0"/>
              <a:t>Image embedding</a:t>
            </a:r>
            <a:endParaRPr sz="5600" dirty="0"/>
          </a:p>
        </p:txBody>
      </p:sp>
      <p:sp>
        <p:nvSpPr>
          <p:cNvPr id="190" name="Line"/>
          <p:cNvSpPr/>
          <p:nvPr/>
        </p:nvSpPr>
        <p:spPr>
          <a:xfrm flipH="1" flipV="1">
            <a:off x="9948859" y="7827130"/>
            <a:ext cx="3347258" cy="1592632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228" tIns="50228" rIns="50228" bIns="50228" anchor="ctr"/>
          <a:lstStyle/>
          <a:p>
            <a:pPr algn="ctr" defTabSz="821502" hangingPunct="0">
              <a:buClrTx/>
              <a:defRPr sz="3000"/>
            </a:pPr>
            <a:endParaRPr sz="4218">
              <a:latin typeface="Helvetica Light"/>
              <a:sym typeface="Helvetica Light"/>
            </a:endParaRPr>
          </a:p>
        </p:txBody>
      </p:sp>
      <p:sp>
        <p:nvSpPr>
          <p:cNvPr id="191" name="Line"/>
          <p:cNvSpPr/>
          <p:nvPr/>
        </p:nvSpPr>
        <p:spPr>
          <a:xfrm flipH="1" flipV="1">
            <a:off x="9957526" y="7856434"/>
            <a:ext cx="3329924" cy="3510964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228" tIns="50228" rIns="50228" bIns="50228" anchor="ctr"/>
          <a:lstStyle/>
          <a:p>
            <a:pPr algn="ctr" defTabSz="821502" hangingPunct="0">
              <a:buClrTx/>
              <a:defRPr sz="3000"/>
            </a:pPr>
            <a:endParaRPr sz="4218">
              <a:latin typeface="Helvetica Light"/>
              <a:sym typeface="Helvetica Light"/>
            </a:endParaRPr>
          </a:p>
        </p:txBody>
      </p:sp>
      <p:sp>
        <p:nvSpPr>
          <p:cNvPr id="192" name="Line"/>
          <p:cNvSpPr/>
          <p:nvPr/>
        </p:nvSpPr>
        <p:spPr>
          <a:xfrm flipV="1">
            <a:off x="13538946" y="7746532"/>
            <a:ext cx="4572044" cy="422902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228" tIns="50228" rIns="50228" bIns="50228" anchor="ctr"/>
          <a:lstStyle/>
          <a:p>
            <a:pPr algn="ctr" defTabSz="821502" hangingPunct="0">
              <a:buClrTx/>
              <a:defRPr sz="3000"/>
            </a:pPr>
            <a:endParaRPr sz="4218">
              <a:latin typeface="Helvetica Light"/>
              <a:sym typeface="Helvetica Light"/>
            </a:endParaRPr>
          </a:p>
        </p:txBody>
      </p:sp>
      <p:sp>
        <p:nvSpPr>
          <p:cNvPr id="193" name="Line"/>
          <p:cNvSpPr/>
          <p:nvPr/>
        </p:nvSpPr>
        <p:spPr>
          <a:xfrm flipV="1">
            <a:off x="13538947" y="7856317"/>
            <a:ext cx="4416686" cy="480643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228" tIns="50228" rIns="50228" bIns="50228" anchor="ctr"/>
          <a:lstStyle/>
          <a:p>
            <a:pPr algn="ctr" defTabSz="821502" hangingPunct="0">
              <a:buClrTx/>
              <a:defRPr sz="3000"/>
            </a:pPr>
            <a:endParaRPr sz="4218">
              <a:latin typeface="Helvetica Light"/>
              <a:sym typeface="Helvetica Light"/>
            </a:endParaRPr>
          </a:p>
        </p:txBody>
      </p:sp>
      <p:sp>
        <p:nvSpPr>
          <p:cNvPr id="50" name="Shape 70">
            <a:extLst>
              <a:ext uri="{FF2B5EF4-FFF2-40B4-BE49-F238E27FC236}">
                <a16:creationId xmlns:a16="http://schemas.microsoft.com/office/drawing/2014/main" id="{1FFDBE82-DC05-460A-BED4-EACBFD84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453" y="-486815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defTabSz="519937">
              <a:defRPr sz="7119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Style-coherent embedding</a:t>
            </a:r>
            <a:endParaRPr sz="7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DD8903-E2F8-420F-AD72-C074A88CC439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099939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4414153" y="-486815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Style browsing</a:t>
            </a:r>
            <a:endParaRPr sz="7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" name="Screen Shot 2017-03-21 at 5.42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2040" y="3249020"/>
            <a:ext cx="7025160" cy="56870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08" name="Shape 208"/>
          <p:cNvSpPr/>
          <p:nvPr/>
        </p:nvSpPr>
        <p:spPr>
          <a:xfrm>
            <a:off x="6680627" y="9352384"/>
            <a:ext cx="4199706" cy="219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>
              <a:buClrTx/>
              <a:defRPr sz="1800"/>
            </a:pPr>
            <a:r>
              <a:rPr sz="5062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HipsterWars</a:t>
            </a:r>
            <a:r>
              <a:rPr lang="en-US" sz="5062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dataset </a:t>
            </a:r>
          </a:p>
          <a:p>
            <a:pPr algn="ctr" defTabSz="821502">
              <a:buClrTx/>
              <a:defRPr sz="1800"/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Kiapour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ECCV 2014]</a:t>
            </a:r>
            <a:endParaRPr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14640273" y="9394560"/>
            <a:ext cx="4441966" cy="219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>
              <a:buClrTx/>
              <a:defRPr sz="1800"/>
            </a:pPr>
            <a:r>
              <a:rPr sz="5062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DeepFashion</a:t>
            </a:r>
            <a:r>
              <a:rPr lang="en-US" sz="5062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dataset</a:t>
            </a:r>
          </a:p>
          <a:p>
            <a:pPr algn="ctr" defTabSz="821502">
              <a:buClrTx/>
              <a:defRPr sz="1800"/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[Liu CVPR 2016]</a:t>
            </a:r>
            <a:endParaRPr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5" name="Group 215"/>
          <p:cNvGrpSpPr>
            <a:grpSpLocks noChangeAspect="1"/>
          </p:cNvGrpSpPr>
          <p:nvPr/>
        </p:nvGrpSpPr>
        <p:grpSpPr>
          <a:xfrm>
            <a:off x="4055097" y="3134400"/>
            <a:ext cx="7541982" cy="5896096"/>
            <a:chOff x="0" y="0"/>
            <a:chExt cx="4127411" cy="3226684"/>
          </a:xfrm>
        </p:grpSpPr>
        <p:pic>
          <p:nvPicPr>
            <p:cNvPr id="211" name="Screen Shot 2017-03-21 at 5.42.15 PM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82303" y="0"/>
              <a:ext cx="3945108" cy="317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Shape 212"/>
            <p:cNvSpPr/>
            <p:nvPr/>
          </p:nvSpPr>
          <p:spPr>
            <a:xfrm>
              <a:off x="0" y="2997404"/>
              <a:ext cx="1476250" cy="229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1502">
                <a:buClrTx/>
                <a:defRPr sz="2400">
                  <a:solidFill>
                    <a:srgbClr val="FFFFFF"/>
                  </a:solidFill>
                </a:defRPr>
              </a:pPr>
              <a:endParaRPr sz="3374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47173" y="12379285"/>
            <a:ext cx="18340046" cy="83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 defTabSz="821502" latinLnBrk="1" hangingPunct="0">
              <a:buClrTx/>
              <a:defRPr/>
            </a:pPr>
            <a:r>
              <a:rPr lang="en-US" sz="4500" dirty="0">
                <a:latin typeface="Helvetica Light"/>
                <a:sym typeface="Helvetica Light"/>
              </a:rPr>
              <a:t>Maintain </a:t>
            </a:r>
            <a:r>
              <a:rPr lang="en-US" sz="4500" b="1" dirty="0">
                <a:latin typeface="Helvetica Light"/>
                <a:sym typeface="Helvetica Light"/>
              </a:rPr>
              <a:t>style coherence </a:t>
            </a:r>
            <a:r>
              <a:rPr lang="en-US" sz="4500" dirty="0">
                <a:latin typeface="Helvetica Light"/>
                <a:sym typeface="Helvetica Light"/>
              </a:rPr>
              <a:t>while also permitting diversity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63905" y="3363117"/>
            <a:ext cx="17322716" cy="8737652"/>
            <a:chOff x="107952" y="1681558"/>
            <a:chExt cx="8661358" cy="4368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6281" t="14888" r="70165" b="23290"/>
            <a:stretch/>
          </p:blipFill>
          <p:spPr>
            <a:xfrm>
              <a:off x="107952" y="1683379"/>
              <a:ext cx="2556284" cy="356439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76733" t="14888" r="1493" b="23290"/>
            <a:stretch/>
          </p:blipFill>
          <p:spPr>
            <a:xfrm>
              <a:off x="6406263" y="1686540"/>
              <a:ext cx="2363047" cy="356439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9094" t="14888" r="48679" b="23290"/>
            <a:stretch/>
          </p:blipFill>
          <p:spPr>
            <a:xfrm>
              <a:off x="3295549" y="1681558"/>
              <a:ext cx="2412268" cy="356439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465326" y="2996254"/>
              <a:ext cx="1183428" cy="718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</a:pPr>
              <a:r>
                <a:rPr lang="en-US" sz="8000" kern="1200" dirty="0">
                  <a:latin typeface="Helvetica Light"/>
                  <a:sym typeface="Helvetica Light"/>
                </a:rPr>
                <a:t>vs.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9633" y="5034290"/>
              <a:ext cx="1691892" cy="718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</a:pPr>
              <a:r>
                <a:rPr lang="en-US" sz="8000" kern="1200" dirty="0">
                  <a:latin typeface="Helvetica Light"/>
                  <a:sym typeface="Helvetica Light"/>
                </a:rPr>
                <a:t>query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84412" y="5086017"/>
              <a:ext cx="2572663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</a:pPr>
              <a:r>
                <a:rPr lang="en-US" sz="5600" kern="1200" dirty="0">
                  <a:latin typeface="Helvetica Light"/>
                  <a:sym typeface="Helvetica Light"/>
                </a:rPr>
                <a:t>Similar in CNN space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1454" y="5081281"/>
              <a:ext cx="2363047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</a:pPr>
              <a:r>
                <a:rPr lang="en-US" sz="5600" kern="1200" dirty="0">
                  <a:latin typeface="Helvetica Light"/>
                  <a:sym typeface="Helvetica Light"/>
                </a:rPr>
                <a:t>Similar in style space (ours)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8376472" y="6172569"/>
            <a:ext cx="1799304" cy="1874917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latinLnBrk="1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4A1228-85A9-4D0C-B741-241C63DEED29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95805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9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roup 389"/>
          <p:cNvGrpSpPr/>
          <p:nvPr/>
        </p:nvGrpSpPr>
        <p:grpSpPr>
          <a:xfrm>
            <a:off x="3513775" y="2890491"/>
            <a:ext cx="7328878" cy="9955194"/>
            <a:chOff x="0" y="0"/>
            <a:chExt cx="4692360" cy="6667499"/>
          </a:xfrm>
        </p:grpSpPr>
        <p:pic>
          <p:nvPicPr>
            <p:cNvPr id="379" name="mayo_wo0.jp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0889" y="1500270"/>
              <a:ext cx="1039533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mayo_wo2.jp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0889" y="3304237"/>
              <a:ext cx="1039533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mayo_wo15.jp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809746" y="1500270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mayo_wo31.jp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548603" y="3226639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mayo_wo25.jpg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548603" y="1500270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mayo_wo65.jpg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548603" y="5108202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mayo_wo167.jpg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809746" y="3304237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mayo_wo190.jpg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70889" y="5108202"/>
              <a:ext cx="1039533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mayo_wo209.jpg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826367" y="5108202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Screen Shot 2017-03-15 at 8.25.23 PM.png"/>
            <p:cNvPicPr/>
            <p:nvPr/>
          </p:nvPicPr>
          <p:blipFill>
            <a:blip r:embed="rId12"/>
            <a:srcRect l="15123" r="15123"/>
            <a:stretch>
              <a:fillRect/>
            </a:stretch>
          </p:blipFill>
          <p:spPr>
            <a:xfrm>
              <a:off x="0" y="0"/>
              <a:ext cx="4692361" cy="1333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 summarization</a:t>
            </a:r>
          </a:p>
        </p:txBody>
      </p:sp>
      <p:sp>
        <p:nvSpPr>
          <p:cNvPr id="39" name="Shape 350"/>
          <p:cNvSpPr/>
          <p:nvPr/>
        </p:nvSpPr>
        <p:spPr>
          <a:xfrm>
            <a:off x="4267886" y="1870548"/>
            <a:ext cx="5820504" cy="759824"/>
          </a:xfrm>
          <a:prstGeom prst="rect">
            <a:avLst/>
          </a:prstGeom>
          <a:solidFill>
            <a:srgbClr val="FFFFCC"/>
          </a:solidFill>
          <a:ln w="12700"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>
              <a:buClrTx/>
              <a:defRPr sz="1800"/>
            </a:pPr>
            <a:r>
              <a:rPr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a gallery of photos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103684" y="1921715"/>
            <a:ext cx="9982802" cy="11544032"/>
            <a:chOff x="4027842" y="836937"/>
            <a:chExt cx="4991401" cy="5772016"/>
          </a:xfrm>
        </p:grpSpPr>
        <p:sp>
          <p:nvSpPr>
            <p:cNvPr id="42" name="Rectangle 41"/>
            <p:cNvSpPr/>
            <p:nvPr/>
          </p:nvSpPr>
          <p:spPr>
            <a:xfrm>
              <a:off x="4793446" y="3829123"/>
              <a:ext cx="1987867" cy="27432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  <a:defRPr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50315" y="3865753"/>
              <a:ext cx="1861592" cy="2743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  <a:defRPr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157652" y="1297516"/>
              <a:ext cx="1861591" cy="2286000"/>
            </a:xfrm>
            <a:prstGeom prst="rect">
              <a:avLst/>
            </a:prstGeom>
            <a:solidFill>
              <a:srgbClr val="00B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  <a:defRPr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378" name="Group 378"/>
            <p:cNvGrpSpPr>
              <a:grpSpLocks noChangeAspect="1"/>
            </p:cNvGrpSpPr>
            <p:nvPr/>
          </p:nvGrpSpPr>
          <p:grpSpPr>
            <a:xfrm>
              <a:off x="4543726" y="1340768"/>
              <a:ext cx="4358767" cy="5111913"/>
              <a:chOff x="0" y="0"/>
              <a:chExt cx="5685168" cy="6667500"/>
            </a:xfrm>
          </p:grpSpPr>
          <p:grpSp>
            <p:nvGrpSpPr>
              <p:cNvPr id="360" name="Group 360"/>
              <p:cNvGrpSpPr/>
              <p:nvPr/>
            </p:nvGrpSpPr>
            <p:grpSpPr>
              <a:xfrm>
                <a:off x="3574570" y="173432"/>
                <a:ext cx="2110599" cy="2575315"/>
                <a:chOff x="0" y="0"/>
                <a:chExt cx="2110597" cy="2575314"/>
              </a:xfrm>
            </p:grpSpPr>
            <p:pic>
              <p:nvPicPr>
                <p:cNvPr id="356" name="32.jpg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0" y="1159655"/>
                  <a:ext cx="1077168" cy="14142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7" name="176.jpg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26464" y="16196"/>
                  <a:ext cx="1278187" cy="10744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8" name="000016490.jpg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61" y="0"/>
                  <a:ext cx="774118" cy="107447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9" name="000003188.jpg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65906" y="1158278"/>
                  <a:ext cx="944692" cy="14170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65" name="Group 365"/>
              <p:cNvGrpSpPr/>
              <p:nvPr/>
            </p:nvGrpSpPr>
            <p:grpSpPr>
              <a:xfrm>
                <a:off x="3521372" y="3419450"/>
                <a:ext cx="2110599" cy="3248051"/>
                <a:chOff x="0" y="0"/>
                <a:chExt cx="2110597" cy="3248049"/>
              </a:xfrm>
            </p:grpSpPr>
            <p:pic>
              <p:nvPicPr>
                <p:cNvPr id="361" name="000017974.jpg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2992" y="1676643"/>
                  <a:ext cx="1047606" cy="15714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2" name="000018140.jpg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2992" y="0"/>
                  <a:ext cx="1047606" cy="15714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3" name="000013337.jpg"/>
                <p:cNvPicPr/>
                <p:nvPr/>
              </p:nvPicPr>
              <p:blipFill>
                <a:blip r:embed="rId19"/>
                <a:srcRect l="7906" r="7906"/>
                <a:stretch>
                  <a:fillRect/>
                </a:stretch>
              </p:blipFill>
              <p:spPr>
                <a:xfrm>
                  <a:off x="55372" y="1676621"/>
                  <a:ext cx="881956" cy="15714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4" name="000001514.jpg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0" y="0"/>
                  <a:ext cx="1047605" cy="15714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70" name="Group 370"/>
              <p:cNvGrpSpPr/>
              <p:nvPr/>
            </p:nvGrpSpPr>
            <p:grpSpPr>
              <a:xfrm>
                <a:off x="488748" y="3419450"/>
                <a:ext cx="2259051" cy="3248051"/>
                <a:chOff x="0" y="0"/>
                <a:chExt cx="2259050" cy="3248049"/>
              </a:xfrm>
            </p:grpSpPr>
            <p:pic>
              <p:nvPicPr>
                <p:cNvPr id="366" name="000018043.jpg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094" y="1665627"/>
                  <a:ext cx="1054949" cy="158242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7" name="000017931.jpg"/>
                <p:cNvPicPr/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>
                <a:xfrm>
                  <a:off x="1204102" y="1665628"/>
                  <a:ext cx="1054949" cy="15824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8" name="000017981.jpg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201707" y="0"/>
                  <a:ext cx="1054949" cy="15824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9" name="000018044.jpg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0" y="0"/>
                  <a:ext cx="1130302" cy="15824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71" name="pasted-image.png"/>
              <p:cNvPicPr/>
              <p:nvPr/>
            </p:nvPicPr>
            <p:blipFill>
              <a:blip r:embed="rId25"/>
              <a:srcRect l="9019" t="5918"/>
              <a:stretch>
                <a:fillRect/>
              </a:stretch>
            </p:blipFill>
            <p:spPr>
              <a:xfrm>
                <a:off x="0" y="0"/>
                <a:ext cx="3646678" cy="29220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2" name="Shape 372"/>
              <p:cNvSpPr/>
              <p:nvPr/>
            </p:nvSpPr>
            <p:spPr>
              <a:xfrm flipH="1" flipV="1">
                <a:off x="2789740" y="573931"/>
                <a:ext cx="508625" cy="50862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1502">
                  <a:buClrTx/>
                  <a:defRPr sz="2800"/>
                </a:pPr>
                <a:endParaRPr sz="3938">
                  <a:solidFill>
                    <a:sysClr val="windowText" lastClr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373" name="Shape 373"/>
              <p:cNvSpPr/>
              <p:nvPr/>
            </p:nvSpPr>
            <p:spPr>
              <a:xfrm flipH="1">
                <a:off x="3281152" y="1079485"/>
                <a:ext cx="30903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1502">
                  <a:buClrTx/>
                  <a:defRPr sz="2800"/>
                </a:pPr>
                <a:endParaRPr sz="3938">
                  <a:solidFill>
                    <a:sysClr val="windowText" lastClr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374" name="Shape 374"/>
              <p:cNvSpPr/>
              <p:nvPr/>
            </p:nvSpPr>
            <p:spPr>
              <a:xfrm flipH="1" flipV="1">
                <a:off x="2899335" y="2175440"/>
                <a:ext cx="470502" cy="153792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1502">
                  <a:buClrTx/>
                  <a:defRPr sz="2800"/>
                </a:pPr>
                <a:endParaRPr sz="3938">
                  <a:solidFill>
                    <a:sysClr val="windowText" lastClr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375" name="Shape 375"/>
              <p:cNvSpPr/>
              <p:nvPr/>
            </p:nvSpPr>
            <p:spPr>
              <a:xfrm flipH="1">
                <a:off x="3369535" y="3706241"/>
                <a:ext cx="21181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1502">
                  <a:buClrTx/>
                  <a:defRPr sz="2800"/>
                </a:pPr>
                <a:endParaRPr sz="3938">
                  <a:solidFill>
                    <a:sysClr val="windowText" lastClr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376" name="Shape 376"/>
              <p:cNvSpPr/>
              <p:nvPr/>
            </p:nvSpPr>
            <p:spPr>
              <a:xfrm flipV="1">
                <a:off x="1218471" y="2882507"/>
                <a:ext cx="164553" cy="33828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1502">
                  <a:buClrTx/>
                  <a:defRPr sz="2800"/>
                </a:pPr>
                <a:endParaRPr sz="3938">
                  <a:solidFill>
                    <a:sysClr val="windowText" lastClr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377" name="Shape 377"/>
              <p:cNvSpPr/>
              <p:nvPr/>
            </p:nvSpPr>
            <p:spPr>
              <a:xfrm flipV="1">
                <a:off x="1215094" y="3209554"/>
                <a:ext cx="6420" cy="27259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1502">
                  <a:buClrTx/>
                  <a:defRPr sz="2800"/>
                </a:pPr>
                <a:endParaRPr sz="3938">
                  <a:solidFill>
                    <a:sysClr val="windowText" lastClr="000000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38" name="Right Arrow 37"/>
            <p:cNvSpPr/>
            <p:nvPr/>
          </p:nvSpPr>
          <p:spPr>
            <a:xfrm>
              <a:off x="4027842" y="3211713"/>
              <a:ext cx="792088" cy="937459"/>
            </a:xfrm>
            <a:prstGeom prst="rightArrow">
              <a:avLst/>
            </a:prstGeom>
            <a:blipFill rotWithShape="1">
              <a:blip r:embed="rId2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latinLnBrk="1" hangingPunct="0">
                <a:buClrTx/>
                <a:defRPr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Shape 350"/>
            <p:cNvSpPr/>
            <p:nvPr/>
          </p:nvSpPr>
          <p:spPr>
            <a:xfrm>
              <a:off x="5094633" y="836937"/>
              <a:ext cx="3565881" cy="379912"/>
            </a:xfrm>
            <a:prstGeom prst="rect">
              <a:avLst/>
            </a:prstGeom>
            <a:solidFill>
              <a:srgbClr val="FFFFCC"/>
            </a:solidFill>
            <a:ln w="12700"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8" tIns="71438" rIns="71438" bIns="71438" anchor="ctr">
              <a:spAutoFit/>
            </a:bodyPr>
            <a:lstStyle>
              <a:lvl1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821502">
                <a:buClrTx/>
                <a:defRPr sz="1800"/>
              </a:pP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Summarize by dominant styles</a:t>
              </a:r>
              <a:endParaRPr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95845" y="1290468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ICCV 2017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E2DEB0-134A-48BE-8938-C526027B1898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854283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5B59D6-C7E2-4BEF-8E6C-7F8824B2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0" y="3638551"/>
            <a:ext cx="21945600" cy="90519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Learning about fashion from Web photos</a:t>
            </a:r>
          </a:p>
          <a:p>
            <a:r>
              <a:rPr lang="en-US" dirty="0"/>
              <a:t>Discovering latent styles</a:t>
            </a:r>
          </a:p>
          <a:p>
            <a:r>
              <a:rPr lang="en-US" dirty="0"/>
              <a:t>Assembling outfits</a:t>
            </a:r>
          </a:p>
          <a:p>
            <a:r>
              <a:rPr lang="en-US" dirty="0"/>
              <a:t>Forecasting future trends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36992E-3B12-4058-B52E-091F39CC1D09}"/>
              </a:ext>
            </a:extLst>
          </p:cNvPr>
          <p:cNvSpPr txBox="1">
            <a:spLocks/>
          </p:cNvSpPr>
          <p:nvPr/>
        </p:nvSpPr>
        <p:spPr bwMode="auto">
          <a:xfrm>
            <a:off x="4305300" y="-270791"/>
            <a:ext cx="15773400" cy="26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5pPr>
            <a:lvl6pPr marL="9144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6pPr>
            <a:lvl7pPr marL="18288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7pPr>
            <a:lvl8pPr marL="27432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8pPr>
            <a:lvl9pPr marL="36576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This talk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2D4D52-E56B-4BE5-A3EA-3165AA7739E9}"/>
              </a:ext>
            </a:extLst>
          </p:cNvPr>
          <p:cNvSpPr/>
          <p:nvPr/>
        </p:nvSpPr>
        <p:spPr bwMode="auto">
          <a:xfrm>
            <a:off x="4552950" y="5981700"/>
            <a:ext cx="8801100" cy="116205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04975-33CF-4E52-A212-C82C0CA344E5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716052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376" y="4056724"/>
            <a:ext cx="4527912" cy="5139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Group"/>
          <p:cNvGrpSpPr/>
          <p:nvPr/>
        </p:nvGrpSpPr>
        <p:grpSpPr>
          <a:xfrm>
            <a:off x="10581660" y="3833664"/>
            <a:ext cx="7569352" cy="5039244"/>
            <a:chOff x="0" y="0"/>
            <a:chExt cx="5382649" cy="3583461"/>
          </a:xfrm>
        </p:grpSpPr>
        <p:pic>
          <p:nvPicPr>
            <p:cNvPr id="506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1472" y="197355"/>
              <a:ext cx="2030944" cy="2030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61142"/>
              <a:ext cx="1922319" cy="1922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7139" y="2076387"/>
              <a:ext cx="1194608" cy="1398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7875" y="1895890"/>
              <a:ext cx="1452825" cy="1452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653" y="0"/>
              <a:ext cx="1792997" cy="2304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1988" y="92133"/>
              <a:ext cx="782911" cy="1452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8490" y="231350"/>
              <a:ext cx="1318617" cy="1318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4" name="Capsule pieces"/>
          <p:cNvSpPr txBox="1"/>
          <p:nvPr/>
        </p:nvSpPr>
        <p:spPr>
          <a:xfrm>
            <a:off x="12605125" y="8409485"/>
            <a:ext cx="4217454" cy="10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1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4800" dirty="0"/>
              <a:t>Capsule pieces</a:t>
            </a:r>
          </a:p>
        </p:txBody>
      </p:sp>
      <p:grpSp>
        <p:nvGrpSpPr>
          <p:cNvPr id="517" name="Group"/>
          <p:cNvGrpSpPr/>
          <p:nvPr/>
        </p:nvGrpSpPr>
        <p:grpSpPr>
          <a:xfrm>
            <a:off x="6217533" y="10626492"/>
            <a:ext cx="2711310" cy="2727644"/>
            <a:chOff x="0" y="0"/>
            <a:chExt cx="1928042" cy="1939656"/>
          </a:xfrm>
        </p:grpSpPr>
        <p:pic>
          <p:nvPicPr>
            <p:cNvPr id="515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614"/>
              <a:ext cx="1928043" cy="192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6" name="outer1.png" descr="outer1.png"/>
            <p:cNvPicPr>
              <a:picLocks noChangeAspect="1"/>
            </p:cNvPicPr>
            <p:nvPr/>
          </p:nvPicPr>
          <p:blipFill>
            <a:blip r:embed="rId7"/>
            <a:srcRect r="55491"/>
            <a:stretch>
              <a:fillRect/>
            </a:stretch>
          </p:blipFill>
          <p:spPr>
            <a:xfrm>
              <a:off x="213886" y="0"/>
              <a:ext cx="613871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8" name="Outfit #1"/>
          <p:cNvSpPr txBox="1"/>
          <p:nvPr/>
        </p:nvSpPr>
        <p:spPr>
          <a:xfrm>
            <a:off x="6862434" y="9891550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#1</a:t>
            </a:r>
          </a:p>
        </p:txBody>
      </p:sp>
      <p:grpSp>
        <p:nvGrpSpPr>
          <p:cNvPr id="522" name="Group"/>
          <p:cNvGrpSpPr/>
          <p:nvPr/>
        </p:nvGrpSpPr>
        <p:grpSpPr>
          <a:xfrm>
            <a:off x="8170322" y="10523647"/>
            <a:ext cx="2632120" cy="3544234"/>
            <a:chOff x="0" y="0"/>
            <a:chExt cx="1871728" cy="2520343"/>
          </a:xfrm>
        </p:grpSpPr>
        <p:pic>
          <p:nvPicPr>
            <p:cNvPr id="519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95421"/>
              <a:ext cx="1824923" cy="1824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upper2.png" descr="upper2.png"/>
            <p:cNvPicPr>
              <a:picLocks noChangeAspect="1"/>
            </p:cNvPicPr>
            <p:nvPr/>
          </p:nvPicPr>
          <p:blipFill>
            <a:blip r:embed="rId10"/>
            <a:srcRect r="8814"/>
            <a:stretch>
              <a:fillRect/>
            </a:stretch>
          </p:blipFill>
          <p:spPr>
            <a:xfrm>
              <a:off x="279125" y="0"/>
              <a:ext cx="1141463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outer2.png" descr="outer2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03305" y="204442"/>
              <a:ext cx="1468425" cy="188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3" name="Outfit #2"/>
          <p:cNvSpPr txBox="1"/>
          <p:nvPr/>
        </p:nvSpPr>
        <p:spPr>
          <a:xfrm>
            <a:off x="8947898" y="9889664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#2</a:t>
            </a:r>
          </a:p>
        </p:txBody>
      </p:sp>
      <p:grpSp>
        <p:nvGrpSpPr>
          <p:cNvPr id="527" name="Group"/>
          <p:cNvGrpSpPr/>
          <p:nvPr/>
        </p:nvGrpSpPr>
        <p:grpSpPr>
          <a:xfrm>
            <a:off x="10798595" y="10475036"/>
            <a:ext cx="2209810" cy="3284044"/>
            <a:chOff x="0" y="0"/>
            <a:chExt cx="1571419" cy="2335318"/>
          </a:xfrm>
        </p:grpSpPr>
        <p:pic>
          <p:nvPicPr>
            <p:cNvPr id="524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339" y="1007854"/>
              <a:ext cx="1134081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379215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757" y="148119"/>
              <a:ext cx="743245" cy="1379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8" name="Outfit #3"/>
          <p:cNvSpPr txBox="1"/>
          <p:nvPr/>
        </p:nvSpPr>
        <p:spPr>
          <a:xfrm>
            <a:off x="11328261" y="9894536"/>
            <a:ext cx="1609382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#3</a:t>
            </a:r>
          </a:p>
        </p:txBody>
      </p:sp>
      <p:grpSp>
        <p:nvGrpSpPr>
          <p:cNvPr id="532" name="Group"/>
          <p:cNvGrpSpPr/>
          <p:nvPr/>
        </p:nvGrpSpPr>
        <p:grpSpPr>
          <a:xfrm>
            <a:off x="13303576" y="10390671"/>
            <a:ext cx="2541740" cy="3396534"/>
            <a:chOff x="0" y="0"/>
            <a:chExt cx="1807458" cy="2415312"/>
          </a:xfrm>
        </p:grpSpPr>
        <p:pic>
          <p:nvPicPr>
            <p:cNvPr id="529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702152" cy="2187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652" y="1087848"/>
              <a:ext cx="1134082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652" y="494554"/>
              <a:ext cx="1251807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3" name="Outfit #4"/>
          <p:cNvSpPr txBox="1"/>
          <p:nvPr/>
        </p:nvSpPr>
        <p:spPr>
          <a:xfrm>
            <a:off x="13863694" y="9866414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#4</a:t>
            </a:r>
          </a:p>
        </p:txBody>
      </p:sp>
      <p:pic>
        <p:nvPicPr>
          <p:cNvPr id="534" name="lower1.png" descr="low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8347" y="11416778"/>
            <a:ext cx="2464518" cy="2464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upper1.png" descr="upper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08739" y="10384701"/>
            <a:ext cx="1003734" cy="1862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outer1.png" descr="outer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5931" y="10788861"/>
            <a:ext cx="1862598" cy="1862598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Outfit #5"/>
          <p:cNvSpPr txBox="1"/>
          <p:nvPr/>
        </p:nvSpPr>
        <p:spPr>
          <a:xfrm>
            <a:off x="16378118" y="9828568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#5</a:t>
            </a:r>
          </a:p>
        </p:txBody>
      </p:sp>
      <p:pic>
        <p:nvPicPr>
          <p:cNvPr id="538" name="long_curly.png" descr="long_curl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0653" y="8669043"/>
            <a:ext cx="10465690" cy="151429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“</a:t>
            </a:r>
            <a:r>
              <a:rPr lang="en-US" sz="72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</a:t>
            </a: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e” wardrobe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1546" y="1871009"/>
            <a:ext cx="15553728" cy="1928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5600" b="1" kern="1200" dirty="0">
                <a:latin typeface="Arial" pitchFamily="34" charset="0"/>
                <a:cs typeface="Arial" panose="020B0604020202020204" pitchFamily="34" charset="0"/>
                <a:sym typeface="Helvetica Light"/>
              </a:rPr>
              <a:t>Goal</a:t>
            </a:r>
            <a:r>
              <a:rPr lang="en-US" sz="5600" kern="1200" dirty="0">
                <a:latin typeface="Arial" pitchFamily="34" charset="0"/>
                <a:cs typeface="Arial" panose="020B0604020202020204" pitchFamily="34" charset="0"/>
                <a:sym typeface="Helvetica Light"/>
              </a:rPr>
              <a:t>: Select minimal set of pieces that mix and match well to create many viable outfits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A52527-9449-4888-957D-427945A694DE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545436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nimBg="1"/>
      <p:bldP spid="518" grpId="0" animBg="1"/>
      <p:bldP spid="523" grpId="0" animBg="1"/>
      <p:bldP spid="528" grpId="0" animBg="1"/>
      <p:bldP spid="533" grpId="0" animBg="1"/>
      <p:bldP spid="5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4"/>
          <p:cNvSpPr txBox="1">
            <a:spLocks/>
          </p:cNvSpPr>
          <p:nvPr/>
        </p:nvSpPr>
        <p:spPr>
          <a:xfrm>
            <a:off x="3502742" y="554895"/>
            <a:ext cx="1712230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Q1: How to learn visual compatibility?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712" y="2768513"/>
            <a:ext cx="6137764" cy="6011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7186" y="2768512"/>
            <a:ext cx="4017860" cy="6102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201" t="21680" r="59450" b="20509"/>
          <a:stretch/>
        </p:blipFill>
        <p:spPr>
          <a:xfrm>
            <a:off x="3263009" y="2692207"/>
            <a:ext cx="5682706" cy="6156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1705" y="9064231"/>
            <a:ext cx="5180970" cy="2544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4800" b="1" dirty="0">
                <a:latin typeface="+mn-lt"/>
                <a:sym typeface="Helvetica Light"/>
              </a:rPr>
              <a:t>Co-purchase data</a:t>
            </a:r>
            <a:endParaRPr lang="en-US" sz="2800" b="1" dirty="0">
              <a:latin typeface="+mn-lt"/>
              <a:sym typeface="Helvetica Light"/>
            </a:endParaRPr>
          </a:p>
          <a:p>
            <a:pPr algn="ctr" defTabSz="1168400" hangingPunct="0">
              <a:buClrTx/>
            </a:pPr>
            <a:r>
              <a:rPr lang="en-US" sz="2800" dirty="0">
                <a:latin typeface="+mn-lt"/>
                <a:sym typeface="Helvetica Light"/>
              </a:rPr>
              <a:t>[</a:t>
            </a:r>
            <a:r>
              <a:rPr lang="en-US" sz="2800" dirty="0" err="1">
                <a:latin typeface="+mn-lt"/>
                <a:sym typeface="Helvetica Light"/>
              </a:rPr>
              <a:t>McAuley</a:t>
            </a:r>
            <a:r>
              <a:rPr lang="en-US" sz="2800" dirty="0">
                <a:latin typeface="+mn-lt"/>
                <a:sym typeface="Helvetica Light"/>
              </a:rPr>
              <a:t> 2015, </a:t>
            </a:r>
            <a:r>
              <a:rPr lang="en-US" sz="2800" dirty="0" err="1">
                <a:latin typeface="+mn-lt"/>
                <a:sym typeface="Helvetica Light"/>
              </a:rPr>
              <a:t>Veit</a:t>
            </a:r>
            <a:r>
              <a:rPr lang="en-US" sz="2800" dirty="0">
                <a:latin typeface="+mn-lt"/>
                <a:sym typeface="Helvetica Light"/>
              </a:rPr>
              <a:t> 2015, He 2016]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19792" y="9064232"/>
            <a:ext cx="4536504" cy="2544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4800" b="1" dirty="0">
                <a:latin typeface="+mn-lt"/>
                <a:sym typeface="Helvetica Light"/>
              </a:rPr>
              <a:t>Manual curation</a:t>
            </a:r>
            <a:endParaRPr lang="en-US" sz="2800" b="1" dirty="0">
              <a:latin typeface="+mn-lt"/>
              <a:sym typeface="Helvetica Light"/>
            </a:endParaRPr>
          </a:p>
          <a:p>
            <a:pPr algn="ctr" defTabSz="1168400" hangingPunct="0">
              <a:buClrTx/>
            </a:pPr>
            <a:r>
              <a:rPr lang="en-US" sz="2800" dirty="0">
                <a:latin typeface="+mn-lt"/>
                <a:sym typeface="Helvetica Light"/>
              </a:rPr>
              <a:t>[Li 2017, Song 2017, Han 2017]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903412" y="8936420"/>
            <a:ext cx="5432588" cy="2790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5600" b="1" dirty="0">
                <a:solidFill>
                  <a:srgbClr val="0000FF"/>
                </a:solidFill>
                <a:latin typeface="+mn-lt"/>
                <a:ea typeface="+mn-ea"/>
                <a:cs typeface="+mn-cs"/>
                <a:sym typeface="Helvetica Light"/>
              </a:rPr>
              <a:t>Our goal:</a:t>
            </a:r>
          </a:p>
          <a:p>
            <a:pPr algn="ctr" defTabSz="1168400" hangingPunct="0">
              <a:buClrTx/>
            </a:pPr>
            <a:r>
              <a:rPr lang="en-US" sz="5600" b="1" dirty="0">
                <a:solidFill>
                  <a:srgbClr val="0000FF"/>
                </a:solidFill>
                <a:latin typeface="+mn-lt"/>
                <a:ea typeface="+mn-ea"/>
                <a:cs typeface="+mn-cs"/>
                <a:sym typeface="Helvetica Light"/>
              </a:rPr>
              <a:t>Unlabeled in the wild photos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3827" y="12309702"/>
            <a:ext cx="9671770" cy="1066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5600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 Light"/>
              </a:rPr>
              <a:t>Supervised</a:t>
            </a:r>
          </a:p>
        </p:txBody>
      </p:sp>
      <p:sp>
        <p:nvSpPr>
          <p:cNvPr id="4" name="Left Brace 3"/>
          <p:cNvSpPr/>
          <p:nvPr/>
        </p:nvSpPr>
        <p:spPr>
          <a:xfrm rot="16200000">
            <a:off x="9509702" y="6815138"/>
            <a:ext cx="612068" cy="10513168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78" tIns="91438" rIns="182878" bIns="91438" numCol="1" spcCol="38100" rtlCol="0" anchor="t">
            <a:noAutofit/>
          </a:bodyPr>
          <a:lstStyle/>
          <a:p>
            <a:pPr defTabSz="1828800" latinLnBrk="1" hangingPunct="0">
              <a:buClrTx/>
            </a:pPr>
            <a:endParaRPr lang="en-US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AB308-D73D-4A93-9CFE-D70E5A4FD101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5794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" descr="Image"/>
          <p:cNvPicPr>
            <a:picLocks noChangeAspect="1"/>
          </p:cNvPicPr>
          <p:nvPr/>
        </p:nvPicPr>
        <p:blipFill>
          <a:blip r:embed="rId3">
            <a:alphaModFix amt="37762"/>
          </a:blip>
          <a:stretch>
            <a:fillRect/>
          </a:stretch>
        </p:blipFill>
        <p:spPr>
          <a:xfrm>
            <a:off x="3017602" y="1690484"/>
            <a:ext cx="18379672" cy="10335032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How to understand fashion?"/>
          <p:cNvSpPr/>
          <p:nvPr/>
        </p:nvSpPr>
        <p:spPr>
          <a:xfrm>
            <a:off x="6183456" y="4985793"/>
            <a:ext cx="12047964" cy="1621066"/>
          </a:xfrm>
          <a:prstGeom prst="roundRect">
            <a:avLst>
              <a:gd name="adj" fmla="val 20508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/>
          <a:lstStyle>
            <a:lvl1pPr>
              <a:defRPr sz="7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48" hangingPunct="0"/>
            <a:r>
              <a:rPr lang="en-US" sz="6400" dirty="0"/>
              <a:t>Fashion: what people wear</a:t>
            </a:r>
            <a:endParaRPr sz="6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E085A-9974-4343-9795-5293B1C8CACA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2400" y="89248"/>
            <a:ext cx="16459200" cy="2286000"/>
          </a:xfrm>
        </p:spPr>
        <p:txBody>
          <a:bodyPr/>
          <a:lstStyle/>
          <a:p>
            <a:r>
              <a:rPr lang="en-US" sz="7200" b="1" dirty="0"/>
              <a:t>Style model → Visual compatibility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10494" y="2315775"/>
            <a:ext cx="23012427" cy="8737923"/>
          </a:xfrm>
        </p:spPr>
        <p:txBody>
          <a:bodyPr/>
          <a:lstStyle/>
          <a:p>
            <a:pPr marL="0" indent="0">
              <a:buNone/>
            </a:pPr>
            <a:r>
              <a:rPr lang="en-US" sz="5600" dirty="0"/>
              <a:t>Gauge compatibility of garments via likelihood under topic model</a:t>
            </a:r>
            <a:endParaRPr lang="en-US" sz="5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838" t="32583" r="53740" b="27765"/>
          <a:stretch/>
        </p:blipFill>
        <p:spPr>
          <a:xfrm>
            <a:off x="3509806" y="5006553"/>
            <a:ext cx="6247544" cy="3613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27766" y="12963213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8598" y="10994225"/>
            <a:ext cx="15558840" cy="1815882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Recall: an </a:t>
            </a:r>
            <a:r>
              <a:rPr lang="en-US" sz="5600" b="1" kern="1200" dirty="0">
                <a:latin typeface="Arial" pitchFamily="34" charset="0"/>
                <a:ea typeface="+mn-ea"/>
                <a:cs typeface="+mn-cs"/>
              </a:rPr>
              <a:t>outfit</a:t>
            </a: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 is a mixture of (latent) </a:t>
            </a:r>
            <a:r>
              <a:rPr lang="en-US" sz="5600" b="1" kern="1200" dirty="0">
                <a:latin typeface="Arial" pitchFamily="34" charset="0"/>
                <a:ea typeface="+mn-ea"/>
                <a:cs typeface="+mn-cs"/>
              </a:rPr>
              <a:t>styles.</a:t>
            </a:r>
          </a:p>
          <a:p>
            <a:pPr algn="ctr"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A </a:t>
            </a:r>
            <a:r>
              <a:rPr lang="en-US" sz="5600" b="1" kern="1200" dirty="0">
                <a:latin typeface="Arial" pitchFamily="34" charset="0"/>
                <a:ea typeface="+mn-ea"/>
                <a:cs typeface="+mn-cs"/>
              </a:rPr>
              <a:t>style</a:t>
            </a:r>
            <a:r>
              <a:rPr lang="en-US" sz="5600" kern="1200" dirty="0">
                <a:latin typeface="Arial" pitchFamily="34" charset="0"/>
                <a:ea typeface="+mn-ea"/>
                <a:cs typeface="+mn-cs"/>
              </a:rPr>
              <a:t> is a distribution over </a:t>
            </a:r>
            <a:r>
              <a:rPr lang="en-US" sz="5600" b="1" kern="1200" dirty="0">
                <a:latin typeface="Arial" pitchFamily="34" charset="0"/>
                <a:ea typeface="+mn-ea"/>
                <a:cs typeface="+mn-cs"/>
              </a:rPr>
              <a:t>attributes.</a:t>
            </a:r>
          </a:p>
        </p:txBody>
      </p:sp>
      <p:pic>
        <p:nvPicPr>
          <p:cNvPr id="23" name="1.jpg" descr="1.jpg"/>
          <p:cNvPicPr>
            <a:picLocks noChangeAspect="1"/>
          </p:cNvPicPr>
          <p:nvPr/>
        </p:nvPicPr>
        <p:blipFill>
          <a:blip r:embed="rId4"/>
          <a:srcRect l="26898" r="26898"/>
          <a:stretch>
            <a:fillRect/>
          </a:stretch>
        </p:blipFill>
        <p:spPr>
          <a:xfrm>
            <a:off x="11230158" y="6059289"/>
            <a:ext cx="1617348" cy="3500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candidate_outer1.png" descr="candidate_outer1.png"/>
          <p:cNvPicPr>
            <a:picLocks noChangeAspect="1"/>
          </p:cNvPicPr>
          <p:nvPr/>
        </p:nvPicPr>
        <p:blipFill>
          <a:blip r:embed="rId5"/>
          <a:srcRect l="5644" r="5644"/>
          <a:stretch>
            <a:fillRect/>
          </a:stretch>
        </p:blipFill>
        <p:spPr>
          <a:xfrm>
            <a:off x="10441213" y="4571052"/>
            <a:ext cx="3105310" cy="3500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1_upper.png" descr="1_upper.png"/>
          <p:cNvPicPr>
            <a:picLocks noChangeAspect="1"/>
          </p:cNvPicPr>
          <p:nvPr/>
        </p:nvPicPr>
        <p:blipFill>
          <a:blip r:embed="rId6"/>
          <a:srcRect l="15744" r="15744"/>
          <a:stretch>
            <a:fillRect/>
          </a:stretch>
        </p:blipFill>
        <p:spPr>
          <a:xfrm>
            <a:off x="11584415" y="4696905"/>
            <a:ext cx="2398202" cy="3500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3summer_lower.png" descr="3summer_low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55120" y="5777610"/>
            <a:ext cx="3678300" cy="367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1winter_upper.png" descr="1winter_upp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0368" y="4662860"/>
            <a:ext cx="2702748" cy="2702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andidate_outer3.png" descr="candidate_outer3.png"/>
          <p:cNvPicPr>
            <a:picLocks noChangeAspect="1"/>
          </p:cNvPicPr>
          <p:nvPr/>
        </p:nvPicPr>
        <p:blipFill>
          <a:blip r:embed="rId9"/>
          <a:srcRect l="8068"/>
          <a:stretch>
            <a:fillRect/>
          </a:stretch>
        </p:blipFill>
        <p:spPr>
          <a:xfrm>
            <a:off x="16115912" y="4327496"/>
            <a:ext cx="3223708" cy="485535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Down Arrow 9"/>
          <p:cNvSpPr/>
          <p:nvPr/>
        </p:nvSpPr>
        <p:spPr bwMode="auto">
          <a:xfrm flipV="1">
            <a:off x="13009168" y="7253214"/>
            <a:ext cx="1415080" cy="2300644"/>
          </a:xfrm>
          <a:prstGeom prst="downArrow">
            <a:avLst/>
          </a:prstGeom>
          <a:solidFill>
            <a:srgbClr val="0074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18258140" y="7111991"/>
            <a:ext cx="1415080" cy="2381094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1807" t="81565" r="43306" b="5159"/>
          <a:stretch/>
        </p:blipFill>
        <p:spPr>
          <a:xfrm>
            <a:off x="3616479" y="9267461"/>
            <a:ext cx="6902458" cy="10845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69AE25-67A8-4C4E-98B5-15147F8112C5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426945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4lower.png" descr="4low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930" y="9989442"/>
            <a:ext cx="2958960" cy="295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1lower.png" descr="1low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444" y="5023138"/>
            <a:ext cx="2818812" cy="2818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1upper.png" descr="1upp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65" y="3793975"/>
            <a:ext cx="2572078" cy="2572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2lower.png" descr="2low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81" y="5330759"/>
            <a:ext cx="1938686" cy="2332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2upper.png" descr="2upp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329" y="3880319"/>
            <a:ext cx="2790550" cy="3357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4lower.png" descr="4low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4536" y="4453356"/>
            <a:ext cx="3366920" cy="336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4upper.png" descr="4upp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7967" y="3931829"/>
            <a:ext cx="2221134" cy="222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1lower.png" descr="1low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618" y="9503290"/>
            <a:ext cx="3366920" cy="336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1upper.png" descr="1upp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5069" y="8965061"/>
            <a:ext cx="2427938" cy="2427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2lower.png" descr="2lowe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98672" y="9603658"/>
            <a:ext cx="3366920" cy="336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2upper.png" descr="2upp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4223" y="8881057"/>
            <a:ext cx="2695498" cy="2695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3upper.png" descr="3upp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3997" y="8887309"/>
            <a:ext cx="2790554" cy="279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4outer.png" descr="4out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0428" y="8917510"/>
            <a:ext cx="3366920" cy="336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1outer.png" descr="1outer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4374" y="8997016"/>
            <a:ext cx="2897252" cy="289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2outer.png" descr="2oute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41768" y="8917510"/>
            <a:ext cx="3176908" cy="3176908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Most compatible"/>
          <p:cNvSpPr txBox="1"/>
          <p:nvPr/>
        </p:nvSpPr>
        <p:spPr>
          <a:xfrm>
            <a:off x="8752112" y="2026967"/>
            <a:ext cx="6227928" cy="1253310"/>
          </a:xfrm>
          <a:prstGeom prst="rect">
            <a:avLst/>
          </a:prstGeom>
          <a:solidFill>
            <a:srgbClr val="0074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922" tIns="120922" rIns="120922" bIns="120922" anchor="ctr"/>
          <a:lstStyle>
            <a:lvl1pPr>
              <a:defRPr sz="4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/>
            <a:r>
              <a:rPr sz="6328" dirty="0"/>
              <a:t>Most compatible</a:t>
            </a:r>
          </a:p>
        </p:txBody>
      </p:sp>
      <p:pic>
        <p:nvPicPr>
          <p:cNvPr id="648" name="5upper.png" descr="5uppe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735832" y="3786922"/>
            <a:ext cx="3598792" cy="3598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6lower.png" descr="6lower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985246" y="4734330"/>
            <a:ext cx="2958960" cy="295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6upper.png" descr="6upper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52185" y="3926295"/>
            <a:ext cx="1491674" cy="149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7lower.png" descr="7lower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31432" y="5662592"/>
            <a:ext cx="2000472" cy="2000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7upper.png" descr="7upper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604580" y="3796272"/>
            <a:ext cx="3143592" cy="314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5lower.png" descr="5lower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673124" y="5023138"/>
            <a:ext cx="2797136" cy="2797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4lower.png" descr="4low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3014" y="10772621"/>
            <a:ext cx="3122314" cy="3122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4upper.png" descr="4upper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635442" y="9756286"/>
            <a:ext cx="2528144" cy="252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4outer.png" descr="4out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318282" y="7820274"/>
            <a:ext cx="3598792" cy="3598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7lower.png" descr="7lower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594442" y="9926342"/>
            <a:ext cx="3122312" cy="312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7upper.png" descr="7upper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510367" y="8514669"/>
            <a:ext cx="3384202" cy="338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6lower.png" descr="6lower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264135" y="9632509"/>
            <a:ext cx="3384202" cy="338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6upper.png" descr="6upper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538959" y="8791407"/>
            <a:ext cx="2528146" cy="2528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6outer.png" descr="6outer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625859" y="8637027"/>
            <a:ext cx="3122314" cy="3122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7outer.png" descr="7outer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020475" y="9156467"/>
            <a:ext cx="2528146" cy="252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3"/>
          <p:cNvSpPr txBox="1">
            <a:spLocks/>
          </p:cNvSpPr>
          <p:nvPr/>
        </p:nvSpPr>
        <p:spPr>
          <a:xfrm>
            <a:off x="3962400" y="89248"/>
            <a:ext cx="164592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normAutofit/>
          </a:bodyPr>
          <a:lstStyle>
            <a:lvl1pPr marL="0" marR="0" indent="0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Visual compatibility results</a:t>
            </a:r>
          </a:p>
        </p:txBody>
      </p:sp>
      <p:sp>
        <p:nvSpPr>
          <p:cNvPr id="34" name="Down Arrow 33"/>
          <p:cNvSpPr/>
          <p:nvPr/>
        </p:nvSpPr>
        <p:spPr bwMode="auto">
          <a:xfrm flipV="1">
            <a:off x="18693110" y="647048"/>
            <a:ext cx="1415080" cy="2300644"/>
          </a:xfrm>
          <a:prstGeom prst="downArrow">
            <a:avLst/>
          </a:prstGeom>
          <a:solidFill>
            <a:srgbClr val="0074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A8689A-2960-449F-8B08-64F753E5B1AD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487234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6upper.png" descr="6upp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769" y="9350621"/>
            <a:ext cx="1979682" cy="197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2lower.png" descr="2low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356" y="5226380"/>
            <a:ext cx="2848132" cy="284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2upper.png" descr="2upp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205" y="4008139"/>
            <a:ext cx="2569142" cy="2569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4lower.png" descr="4low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9154" y="4926294"/>
            <a:ext cx="3164852" cy="3164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4upper.png" descr="4upp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039" y="4152385"/>
            <a:ext cx="2599394" cy="2599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1lower.png" descr="1low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5265" y="10054003"/>
            <a:ext cx="3238698" cy="323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1upper.png" descr="1upp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9980" y="8989300"/>
            <a:ext cx="2963236" cy="2963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3lower.png" descr="3low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4753" y="10291623"/>
            <a:ext cx="3088282" cy="3088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3upper.png" descr="3upp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972" y="8949410"/>
            <a:ext cx="3314952" cy="331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3outer.png" descr="3oute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2685" y="9009303"/>
            <a:ext cx="3864506" cy="3864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1outer.png" descr="1ou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1244" y="9350620"/>
            <a:ext cx="2985520" cy="2985520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Least compatible"/>
          <p:cNvSpPr txBox="1"/>
          <p:nvPr/>
        </p:nvSpPr>
        <p:spPr>
          <a:xfrm>
            <a:off x="9103946" y="2141548"/>
            <a:ext cx="6197056" cy="1208348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0922" tIns="120922" rIns="120922" bIns="120922" anchor="ctr"/>
          <a:lstStyle>
            <a:lvl1pPr>
              <a:defRPr sz="45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/>
            <a:r>
              <a:rPr sz="6328" dirty="0"/>
              <a:t>Least compatible</a:t>
            </a:r>
          </a:p>
        </p:txBody>
      </p:sp>
      <p:pic>
        <p:nvPicPr>
          <p:cNvPr id="677" name="5lower.png" descr="5low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44914" y="5009260"/>
            <a:ext cx="3285604" cy="3285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5upper.png" descr="5uppe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80794" y="3617640"/>
            <a:ext cx="3449004" cy="344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5lower.png" descr="5lower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22276" y="10202200"/>
            <a:ext cx="2992924" cy="2992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5upper.png" descr="5uppe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40868" y="9175618"/>
            <a:ext cx="2822240" cy="2822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5outer.png" descr="5oute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12734" y="9497318"/>
            <a:ext cx="2822240" cy="282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8lower.png" descr="8lower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80790" y="9705210"/>
            <a:ext cx="3449008" cy="344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8upper.png" descr="8upper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33454" y="8747698"/>
            <a:ext cx="2822240" cy="282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8outer.png" descr="8outer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3652" y="9309388"/>
            <a:ext cx="2822240" cy="2822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6lower.png" descr="6lower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44421" y="4277345"/>
            <a:ext cx="3383382" cy="3383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6upper.png" descr="6upper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82361" y="4311645"/>
            <a:ext cx="3046098" cy="304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7upper.png" descr="7upper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48623" y="3931349"/>
            <a:ext cx="3426394" cy="3426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8lower.png" descr="8lower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337192" y="5255444"/>
            <a:ext cx="3171808" cy="3171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8upper.png" descr="8upper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300942" y="3717978"/>
            <a:ext cx="3205424" cy="320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7outer.png" descr="7outer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728006" y="4351124"/>
            <a:ext cx="2822240" cy="282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7lower.png" descr="7lower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630086" y="11403907"/>
            <a:ext cx="3508154" cy="350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7upper.png" descr="7upper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006138" y="10008742"/>
            <a:ext cx="2963236" cy="2963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7outer.png" descr="7outer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078630" y="9822736"/>
            <a:ext cx="2822240" cy="282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6lower.png" descr="6lower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67494" y="10243194"/>
            <a:ext cx="2449732" cy="2449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6outer.png" descr="6outer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65174" y="8814982"/>
            <a:ext cx="3553208" cy="355320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3"/>
          <p:cNvSpPr txBox="1">
            <a:spLocks/>
          </p:cNvSpPr>
          <p:nvPr/>
        </p:nvSpPr>
        <p:spPr>
          <a:xfrm>
            <a:off x="3962400" y="89248"/>
            <a:ext cx="164592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normAutofit/>
          </a:bodyPr>
          <a:lstStyle>
            <a:lvl1pPr marL="0" marR="0" indent="0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Visual compatibility results</a:t>
            </a:r>
          </a:p>
        </p:txBody>
      </p:sp>
      <p:sp>
        <p:nvSpPr>
          <p:cNvPr id="34" name="Down Arrow 33"/>
          <p:cNvSpPr/>
          <p:nvPr/>
        </p:nvSpPr>
        <p:spPr bwMode="auto">
          <a:xfrm>
            <a:off x="19392800" y="496397"/>
            <a:ext cx="1415080" cy="2381094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D535D-2E3A-41B7-8948-25AA52AB67ED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519295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Ours: Correlated Topic Model…"/>
          <p:cNvSpPr txBox="1"/>
          <p:nvPr/>
        </p:nvSpPr>
        <p:spPr>
          <a:xfrm>
            <a:off x="13135030" y="4073454"/>
            <a:ext cx="9020120" cy="494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marL="486154" indent="-486154" defTabSz="821502" hangingPunct="0">
              <a:spcBef>
                <a:spcPts val="1406"/>
              </a:spcBef>
              <a:buSzPct val="75000"/>
              <a:buFontTx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 b="1" dirty="0" err="1">
                <a:cs typeface="Arial" panose="020B0604020202020204" pitchFamily="34" charset="0"/>
                <a:sym typeface="Times New Roman"/>
              </a:rPr>
              <a:t>BiLSTM</a:t>
            </a:r>
            <a:r>
              <a:rPr sz="5000" baseline="31999" dirty="0">
                <a:cs typeface="Arial" panose="020B0604020202020204" pitchFamily="34" charset="0"/>
                <a:sym typeface="Times New Roman"/>
              </a:rPr>
              <a:t> [Han et al. 17]</a:t>
            </a:r>
            <a:r>
              <a:rPr sz="5000" dirty="0">
                <a:cs typeface="Arial" panose="020B0604020202020204" pitchFamily="34" charset="0"/>
                <a:sym typeface="Times New Roman"/>
              </a:rPr>
              <a:t>: unsupervised sequential model trained on </a:t>
            </a:r>
            <a:r>
              <a:rPr sz="5000" dirty="0" err="1">
                <a:cs typeface="Arial" panose="020B0604020202020204" pitchFamily="34" charset="0"/>
                <a:sym typeface="Times New Roman"/>
              </a:rPr>
              <a:t>Polyvore</a:t>
            </a:r>
            <a:r>
              <a:rPr sz="5000" dirty="0">
                <a:cs typeface="Arial" panose="020B0604020202020204" pitchFamily="34" charset="0"/>
                <a:sym typeface="Times New Roman"/>
              </a:rPr>
              <a:t> sets.</a:t>
            </a:r>
          </a:p>
          <a:p>
            <a:pPr marL="486154" indent="-486154" defTabSz="821502" hangingPunct="0">
              <a:spcBef>
                <a:spcPts val="1406"/>
              </a:spcBef>
              <a:buSzPct val="75000"/>
              <a:buFontTx/>
              <a:buChar char="•"/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00" b="1" dirty="0">
                <a:cs typeface="Arial" panose="020B0604020202020204" pitchFamily="34" charset="0"/>
                <a:sym typeface="Times New Roman"/>
              </a:rPr>
              <a:t>Monomer</a:t>
            </a:r>
            <a:r>
              <a:rPr sz="5000" dirty="0">
                <a:cs typeface="Arial" panose="020B0604020202020204" pitchFamily="34" charset="0"/>
                <a:sym typeface="Times New Roman"/>
              </a:rPr>
              <a:t> </a:t>
            </a:r>
            <a:r>
              <a:rPr sz="5000" baseline="31999" dirty="0">
                <a:cs typeface="Arial" panose="020B0604020202020204" pitchFamily="34" charset="0"/>
                <a:sym typeface="Times New Roman"/>
              </a:rPr>
              <a:t>[He et al. 16]</a:t>
            </a:r>
            <a:r>
              <a:rPr sz="5000" dirty="0">
                <a:cs typeface="Arial" panose="020B0604020202020204" pitchFamily="34" charset="0"/>
                <a:sym typeface="Times New Roman"/>
              </a:rPr>
              <a:t>: supervised embedding trained on Amazon products co-purchase info.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962400" y="89248"/>
            <a:ext cx="16459200" cy="2286000"/>
          </a:xfrm>
        </p:spPr>
        <p:txBody>
          <a:bodyPr/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Visual compatibility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956" t="21465" r="40747" b="4047"/>
          <a:stretch/>
        </p:blipFill>
        <p:spPr>
          <a:xfrm>
            <a:off x="3335016" y="2825552"/>
            <a:ext cx="9433048" cy="8426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5176" y="11252408"/>
            <a:ext cx="15985776" cy="1928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5600" dirty="0">
                <a:cs typeface="Arial" panose="020B0604020202020204" pitchFamily="34" charset="0"/>
                <a:sym typeface="Helvetica Light"/>
              </a:rPr>
              <a:t>Encouraging results for learning compatibility from </a:t>
            </a:r>
            <a:r>
              <a:rPr lang="en-US" sz="5600" dirty="0">
                <a:solidFill>
                  <a:srgbClr val="0000FF"/>
                </a:solidFill>
                <a:cs typeface="Arial" panose="020B0604020202020204" pitchFamily="34" charset="0"/>
                <a:sym typeface="Helvetica Light"/>
              </a:rPr>
              <a:t>unlabeled, full-body Web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DE6E0-4F6A-449D-B511-F75A27F944B5}"/>
              </a:ext>
            </a:extLst>
          </p:cNvPr>
          <p:cNvSpPr txBox="1"/>
          <p:nvPr/>
        </p:nvSpPr>
        <p:spPr>
          <a:xfrm>
            <a:off x="17645090" y="13069669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7B3F0-1E89-41B7-B7CF-8B38EFDACCD7}"/>
              </a:ext>
            </a:extLst>
          </p:cNvPr>
          <p:cNvSpPr txBox="1"/>
          <p:nvPr/>
        </p:nvSpPr>
        <p:spPr>
          <a:xfrm>
            <a:off x="13411200" y="3076302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Evaluated on Polyvore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D75AE-E362-418D-A986-E177E040D474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680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How to optimize a capsule?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752" y="2976604"/>
            <a:ext cx="4527912" cy="5139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" name="Group"/>
          <p:cNvGrpSpPr/>
          <p:nvPr/>
        </p:nvGrpSpPr>
        <p:grpSpPr>
          <a:xfrm>
            <a:off x="10382036" y="2753544"/>
            <a:ext cx="7569352" cy="5039244"/>
            <a:chOff x="0" y="0"/>
            <a:chExt cx="5382649" cy="3583461"/>
          </a:xfrm>
        </p:grpSpPr>
        <p:pic>
          <p:nvPicPr>
            <p:cNvPr id="55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1472" y="197355"/>
              <a:ext cx="2030944" cy="2030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61142"/>
              <a:ext cx="1922319" cy="1922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7139" y="2076387"/>
              <a:ext cx="1194608" cy="1398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7875" y="1895890"/>
              <a:ext cx="1452825" cy="1452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9653" y="0"/>
              <a:ext cx="1792997" cy="2304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1988" y="92133"/>
              <a:ext cx="782911" cy="1452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8490" y="231350"/>
              <a:ext cx="1318617" cy="1318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" name="Capsule pieces"/>
          <p:cNvSpPr txBox="1"/>
          <p:nvPr/>
        </p:nvSpPr>
        <p:spPr>
          <a:xfrm>
            <a:off x="12405501" y="7329365"/>
            <a:ext cx="4217454" cy="10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1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4800" dirty="0"/>
              <a:t>Capsule pieces</a:t>
            </a:r>
          </a:p>
        </p:txBody>
      </p:sp>
      <p:grpSp>
        <p:nvGrpSpPr>
          <p:cNvPr id="63" name="Group"/>
          <p:cNvGrpSpPr/>
          <p:nvPr/>
        </p:nvGrpSpPr>
        <p:grpSpPr>
          <a:xfrm>
            <a:off x="6017909" y="9546372"/>
            <a:ext cx="2711310" cy="2727644"/>
            <a:chOff x="0" y="0"/>
            <a:chExt cx="1928042" cy="1939656"/>
          </a:xfrm>
        </p:grpSpPr>
        <p:pic>
          <p:nvPicPr>
            <p:cNvPr id="64" name="dress1.png" descr="dress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614"/>
              <a:ext cx="1928043" cy="192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outer1.png" descr="outer1.png"/>
            <p:cNvPicPr>
              <a:picLocks noChangeAspect="1"/>
            </p:cNvPicPr>
            <p:nvPr/>
          </p:nvPicPr>
          <p:blipFill>
            <a:blip r:embed="rId7"/>
            <a:srcRect r="55491"/>
            <a:stretch>
              <a:fillRect/>
            </a:stretch>
          </p:blipFill>
          <p:spPr>
            <a:xfrm>
              <a:off x="213886" y="0"/>
              <a:ext cx="613871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" name="Outfit #1"/>
          <p:cNvSpPr txBox="1"/>
          <p:nvPr/>
        </p:nvSpPr>
        <p:spPr>
          <a:xfrm>
            <a:off x="6662810" y="8811430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#1</a:t>
            </a:r>
          </a:p>
        </p:txBody>
      </p:sp>
      <p:grpSp>
        <p:nvGrpSpPr>
          <p:cNvPr id="67" name="Group"/>
          <p:cNvGrpSpPr/>
          <p:nvPr/>
        </p:nvGrpSpPr>
        <p:grpSpPr>
          <a:xfrm>
            <a:off x="7970698" y="9443527"/>
            <a:ext cx="2632120" cy="3544234"/>
            <a:chOff x="0" y="0"/>
            <a:chExt cx="1871728" cy="2520343"/>
          </a:xfrm>
        </p:grpSpPr>
        <p:pic>
          <p:nvPicPr>
            <p:cNvPr id="68" name="lower1.png" descr="lower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95421"/>
              <a:ext cx="1824923" cy="1824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upper2.png" descr="upper2.png"/>
            <p:cNvPicPr>
              <a:picLocks noChangeAspect="1"/>
            </p:cNvPicPr>
            <p:nvPr/>
          </p:nvPicPr>
          <p:blipFill>
            <a:blip r:embed="rId10"/>
            <a:srcRect r="8814"/>
            <a:stretch>
              <a:fillRect/>
            </a:stretch>
          </p:blipFill>
          <p:spPr>
            <a:xfrm>
              <a:off x="279125" y="0"/>
              <a:ext cx="1141463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outer2.png" descr="outer2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03305" y="204442"/>
              <a:ext cx="1468425" cy="188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" name="Outfit #2"/>
          <p:cNvSpPr txBox="1"/>
          <p:nvPr/>
        </p:nvSpPr>
        <p:spPr>
          <a:xfrm>
            <a:off x="8748274" y="8809544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#2</a:t>
            </a:r>
          </a:p>
        </p:txBody>
      </p:sp>
      <p:grpSp>
        <p:nvGrpSpPr>
          <p:cNvPr id="72" name="Group"/>
          <p:cNvGrpSpPr/>
          <p:nvPr/>
        </p:nvGrpSpPr>
        <p:grpSpPr>
          <a:xfrm>
            <a:off x="10598971" y="9394916"/>
            <a:ext cx="2209810" cy="3284044"/>
            <a:chOff x="0" y="0"/>
            <a:chExt cx="1571419" cy="2335318"/>
          </a:xfrm>
        </p:grpSpPr>
        <p:pic>
          <p:nvPicPr>
            <p:cNvPr id="73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339" y="1007854"/>
              <a:ext cx="1134081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outer1.png" descr="outer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379215" cy="1379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upper1.png" descr="upper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757" y="148119"/>
              <a:ext cx="743245" cy="1379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" name="Outfit #3"/>
          <p:cNvSpPr txBox="1"/>
          <p:nvPr/>
        </p:nvSpPr>
        <p:spPr>
          <a:xfrm>
            <a:off x="11128637" y="8814416"/>
            <a:ext cx="1609382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#3</a:t>
            </a:r>
          </a:p>
        </p:txBody>
      </p:sp>
      <p:grpSp>
        <p:nvGrpSpPr>
          <p:cNvPr id="77" name="Group"/>
          <p:cNvGrpSpPr/>
          <p:nvPr/>
        </p:nvGrpSpPr>
        <p:grpSpPr>
          <a:xfrm>
            <a:off x="13103952" y="9310551"/>
            <a:ext cx="2541740" cy="3396534"/>
            <a:chOff x="0" y="0"/>
            <a:chExt cx="1807458" cy="2415312"/>
          </a:xfrm>
        </p:grpSpPr>
        <p:pic>
          <p:nvPicPr>
            <p:cNvPr id="78" name="outer2.png" descr="outer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702152" cy="2187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lower2.png" descr="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652" y="1087848"/>
              <a:ext cx="1134082" cy="1327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upper2.png" descr="upper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652" y="494554"/>
              <a:ext cx="1251807" cy="1251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" name="Outfit #4"/>
          <p:cNvSpPr txBox="1"/>
          <p:nvPr/>
        </p:nvSpPr>
        <p:spPr>
          <a:xfrm>
            <a:off x="13664070" y="8786294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#4</a:t>
            </a:r>
          </a:p>
        </p:txBody>
      </p:sp>
      <p:pic>
        <p:nvPicPr>
          <p:cNvPr id="82" name="lower1.png" descr="low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8723" y="10336658"/>
            <a:ext cx="2464518" cy="2464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upper1.png" descr="upper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09115" y="9304581"/>
            <a:ext cx="1003734" cy="1862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outer1.png" descr="outer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6307" y="9708741"/>
            <a:ext cx="1862598" cy="1862598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Outfit #5"/>
          <p:cNvSpPr txBox="1"/>
          <p:nvPr/>
        </p:nvSpPr>
        <p:spPr>
          <a:xfrm>
            <a:off x="16178494" y="8748448"/>
            <a:ext cx="1700316" cy="47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2812"/>
              <a:t>Outfit #5</a:t>
            </a:r>
          </a:p>
        </p:txBody>
      </p:sp>
      <p:pic>
        <p:nvPicPr>
          <p:cNvPr id="86" name="long_curly.png" descr="long_curl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1029" y="7588923"/>
            <a:ext cx="10465690" cy="1514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/>
          <p:cNvGrpSpPr/>
          <p:nvPr/>
        </p:nvGrpSpPr>
        <p:grpSpPr>
          <a:xfrm>
            <a:off x="3362356" y="2288554"/>
            <a:ext cx="17141938" cy="2230498"/>
            <a:chOff x="457503" y="5593983"/>
            <a:chExt cx="8570969" cy="1115249"/>
          </a:xfrm>
        </p:grpSpPr>
        <p:sp>
          <p:nvSpPr>
            <p:cNvPr id="4" name="Rectangle 3"/>
            <p:cNvSpPr/>
            <p:nvPr/>
          </p:nvSpPr>
          <p:spPr>
            <a:xfrm>
              <a:off x="1022648" y="5593983"/>
              <a:ext cx="7912856" cy="109728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7503" y="5620893"/>
              <a:ext cx="8570969" cy="1088339"/>
              <a:chOff x="457503" y="5620893"/>
              <a:chExt cx="8570969" cy="1088339"/>
            </a:xfrm>
          </p:grpSpPr>
          <p:sp>
            <p:nvSpPr>
              <p:cNvPr id="152" name="compatibility + versatility"/>
              <p:cNvSpPr txBox="1"/>
              <p:nvPr/>
            </p:nvSpPr>
            <p:spPr>
              <a:xfrm>
                <a:off x="1406196" y="6143994"/>
                <a:ext cx="7027566" cy="4616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71438" tIns="71438" rIns="71438" bIns="71438" anchor="ctr">
                <a:spAutoFit/>
              </a:bodyPr>
              <a:lstStyle/>
              <a:p>
                <a:pPr algn="ctr" defTabSz="821502" hangingPunct="0">
                  <a:buClrTx/>
                  <a:defRPr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5062" dirty="0">
                    <a:latin typeface="Times"/>
                    <a:cs typeface="Times"/>
                    <a:sym typeface="Times"/>
                  </a:rPr>
                  <a:t>set of garments = </a:t>
                </a:r>
                <a:r>
                  <a:rPr lang="en-US" sz="5062" dirty="0" err="1">
                    <a:latin typeface="Times"/>
                    <a:cs typeface="Times"/>
                    <a:sym typeface="Times"/>
                  </a:rPr>
                  <a:t>argmax</a:t>
                </a:r>
                <a:r>
                  <a:rPr lang="en-US" sz="5062" dirty="0">
                    <a:latin typeface="Times"/>
                    <a:cs typeface="Times"/>
                    <a:sym typeface="Times"/>
                  </a:rPr>
                  <a:t> </a:t>
                </a:r>
                <a:r>
                  <a:rPr sz="5062" b="1" dirty="0">
                    <a:latin typeface="Times"/>
                    <a:cs typeface="Times"/>
                    <a:sym typeface="Times"/>
                  </a:rPr>
                  <a:t>compatibility</a:t>
                </a:r>
                <a:r>
                  <a:rPr sz="5062" dirty="0">
                    <a:latin typeface="Times"/>
                    <a:cs typeface="Times"/>
                    <a:sym typeface="Times"/>
                  </a:rPr>
                  <a:t> + </a:t>
                </a:r>
                <a:r>
                  <a:rPr sz="5062" b="1" dirty="0">
                    <a:latin typeface="Times"/>
                    <a:cs typeface="Times"/>
                    <a:sym typeface="Times"/>
                  </a:rPr>
                  <a:t>versatility</a:t>
                </a:r>
              </a:p>
            </p:txBody>
          </p:sp>
          <p:sp>
            <p:nvSpPr>
              <p:cNvPr id="154" name="set of outfits: mix and match by capsule pieces"/>
              <p:cNvSpPr txBox="1"/>
              <p:nvPr/>
            </p:nvSpPr>
            <p:spPr>
              <a:xfrm>
                <a:off x="4509127" y="6247598"/>
                <a:ext cx="72168" cy="4616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71438" tIns="71438" rIns="71438" bIns="71438" anchor="ctr">
                <a:spAutoFit/>
              </a:bodyPr>
              <a:lstStyle>
                <a:lvl1pPr>
                  <a:defRPr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 defTabSz="821502" hangingPunct="0">
                  <a:buClrTx/>
                </a:pPr>
                <a:endParaRPr sz="5062" dirty="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457503" y="5620893"/>
                <a:ext cx="8570969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algn="ctr" defTabSz="1168400" hangingPunct="0">
                  <a:buClrTx/>
                </a:pPr>
                <a:r>
                  <a:rPr lang="en-US" sz="6400" kern="1200" dirty="0">
                    <a:latin typeface="Arial" pitchFamily="34" charset="0"/>
                    <a:cs typeface="Arial" panose="020B0604020202020204" pitchFamily="34" charset="0"/>
                    <a:sym typeface="Helvetica Light"/>
                  </a:rPr>
                  <a:t>Pose as </a:t>
                </a:r>
                <a:r>
                  <a:rPr lang="en-US" sz="6400" i="1" kern="1200" dirty="0">
                    <a:latin typeface="Arial" pitchFamily="34" charset="0"/>
                    <a:cs typeface="Arial" panose="020B0604020202020204" pitchFamily="34" charset="0"/>
                    <a:sym typeface="Helvetica Light"/>
                  </a:rPr>
                  <a:t>subset selection </a:t>
                </a:r>
                <a:r>
                  <a:rPr lang="en-US" sz="6400" kern="1200" dirty="0">
                    <a:latin typeface="Arial" pitchFamily="34" charset="0"/>
                    <a:cs typeface="Arial" panose="020B0604020202020204" pitchFamily="34" charset="0"/>
                    <a:sym typeface="Helvetica Light"/>
                  </a:rPr>
                  <a:t>problem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4C2F2D-FFFB-425F-BD00-5BBA89D7F2C6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924936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ECF49E37-F9CF-49AA-9590-C77EDE2D6B2D}"/>
              </a:ext>
            </a:extLst>
          </p:cNvPr>
          <p:cNvSpPr/>
          <p:nvPr/>
        </p:nvSpPr>
        <p:spPr>
          <a:xfrm>
            <a:off x="4492646" y="2288554"/>
            <a:ext cx="15825712" cy="21945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60" name="long_curly.png" descr="long_cur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48016" y="8582333"/>
            <a:ext cx="8334308" cy="12058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Group"/>
          <p:cNvGrpSpPr/>
          <p:nvPr/>
        </p:nvGrpSpPr>
        <p:grpSpPr>
          <a:xfrm>
            <a:off x="16980836" y="10191577"/>
            <a:ext cx="2286432" cy="2671646"/>
            <a:chOff x="0" y="0"/>
            <a:chExt cx="1625905" cy="1899836"/>
          </a:xfrm>
        </p:grpSpPr>
        <p:pic>
          <p:nvPicPr>
            <p:cNvPr id="162" name="candidate_outer1.png" descr="candidate_outer1.png"/>
            <p:cNvPicPr>
              <a:picLocks noChangeAspect="1"/>
            </p:cNvPicPr>
            <p:nvPr/>
          </p:nvPicPr>
          <p:blipFill>
            <a:blip r:embed="rId4"/>
            <a:srcRect l="5644" r="5644"/>
            <a:stretch>
              <a:fillRect/>
            </a:stretch>
          </p:blipFill>
          <p:spPr>
            <a:xfrm>
              <a:off x="0" y="107332"/>
              <a:ext cx="104026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3_upper.png" descr="3_upp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263" y="0"/>
              <a:ext cx="117264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188" y="727194"/>
              <a:ext cx="117264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1.jpg" descr="1.jpg"/>
          <p:cNvPicPr>
            <a:picLocks noChangeAspect="1"/>
          </p:cNvPicPr>
          <p:nvPr/>
        </p:nvPicPr>
        <p:blipFill>
          <a:blip r:embed="rId7"/>
          <a:srcRect l="26898" r="26898"/>
          <a:stretch>
            <a:fillRect/>
          </a:stretch>
        </p:blipFill>
        <p:spPr>
          <a:xfrm>
            <a:off x="13811256" y="7332208"/>
            <a:ext cx="753468" cy="1630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candidate_outer1.png" descr="candidate_outer1.png"/>
          <p:cNvPicPr>
            <a:picLocks noChangeAspect="1"/>
          </p:cNvPicPr>
          <p:nvPr/>
        </p:nvPicPr>
        <p:blipFill>
          <a:blip r:embed="rId4"/>
          <a:srcRect l="5644" r="5644"/>
          <a:stretch>
            <a:fillRect/>
          </a:stretch>
        </p:blipFill>
        <p:spPr>
          <a:xfrm>
            <a:off x="13156355" y="6096824"/>
            <a:ext cx="1446658" cy="1630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1_upper.png" descr="1_upper.png"/>
          <p:cNvPicPr>
            <a:picLocks noChangeAspect="1"/>
          </p:cNvPicPr>
          <p:nvPr/>
        </p:nvPicPr>
        <p:blipFill>
          <a:blip r:embed="rId8"/>
          <a:srcRect l="15744" r="15744"/>
          <a:stretch>
            <a:fillRect/>
          </a:stretch>
        </p:blipFill>
        <p:spPr>
          <a:xfrm>
            <a:off x="14105322" y="6201294"/>
            <a:ext cx="1117244" cy="1630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"/>
          <p:cNvGrpSpPr/>
          <p:nvPr/>
        </p:nvGrpSpPr>
        <p:grpSpPr>
          <a:xfrm>
            <a:off x="13292349" y="10336507"/>
            <a:ext cx="1968890" cy="2381786"/>
            <a:chOff x="0" y="0"/>
            <a:chExt cx="1400099" cy="1693713"/>
          </a:xfrm>
        </p:grpSpPr>
        <p:pic>
          <p:nvPicPr>
            <p:cNvPr id="169" name="2_upper.png" descr="2_upp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160920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candidate_lower3.png" descr="candidate_lower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180" y="532794"/>
              <a:ext cx="1160920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1_outer.png" descr="1_outer.png"/>
            <p:cNvPicPr>
              <a:picLocks noChangeAspect="1"/>
            </p:cNvPicPr>
            <p:nvPr/>
          </p:nvPicPr>
          <p:blipFill>
            <a:blip r:embed="rId11"/>
            <a:srcRect l="14200" r="50786"/>
            <a:stretch>
              <a:fillRect/>
            </a:stretch>
          </p:blipFill>
          <p:spPr>
            <a:xfrm>
              <a:off x="52142" y="10553"/>
              <a:ext cx="406474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" name="Group"/>
          <p:cNvGrpSpPr/>
          <p:nvPr/>
        </p:nvGrpSpPr>
        <p:grpSpPr>
          <a:xfrm>
            <a:off x="16853820" y="6194070"/>
            <a:ext cx="2540164" cy="2671648"/>
            <a:chOff x="0" y="0"/>
            <a:chExt cx="1806337" cy="1899836"/>
          </a:xfrm>
        </p:grpSpPr>
        <p:pic>
          <p:nvPicPr>
            <p:cNvPr id="173" name="2_upper.png" descr="2_upper.png"/>
            <p:cNvPicPr>
              <a:picLocks noChangeAspect="1"/>
            </p:cNvPicPr>
            <p:nvPr/>
          </p:nvPicPr>
          <p:blipFill>
            <a:blip r:embed="rId9"/>
            <a:srcRect l="10208"/>
            <a:stretch>
              <a:fillRect/>
            </a:stretch>
          </p:blipFill>
          <p:spPr>
            <a:xfrm>
              <a:off x="327479" y="0"/>
              <a:ext cx="1029581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700" y="530266"/>
              <a:ext cx="1146638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753199"/>
              <a:ext cx="1146638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" name="Outfit #1"/>
          <p:cNvSpPr txBox="1"/>
          <p:nvPr/>
        </p:nvSpPr>
        <p:spPr>
          <a:xfrm>
            <a:off x="13205254" y="542099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#1</a:t>
            </a:r>
          </a:p>
        </p:txBody>
      </p:sp>
      <p:sp>
        <p:nvSpPr>
          <p:cNvPr id="178" name="Outfit #2"/>
          <p:cNvSpPr txBox="1"/>
          <p:nvPr/>
        </p:nvSpPr>
        <p:spPr>
          <a:xfrm>
            <a:off x="16929594" y="542099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#2</a:t>
            </a:r>
          </a:p>
        </p:txBody>
      </p:sp>
      <p:sp>
        <p:nvSpPr>
          <p:cNvPr id="179" name="Outfit #3"/>
          <p:cNvSpPr txBox="1"/>
          <p:nvPr/>
        </p:nvSpPr>
        <p:spPr>
          <a:xfrm>
            <a:off x="13292590" y="966692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#3</a:t>
            </a:r>
          </a:p>
        </p:txBody>
      </p:sp>
      <p:sp>
        <p:nvSpPr>
          <p:cNvPr id="180" name="Outfit #4"/>
          <p:cNvSpPr txBox="1"/>
          <p:nvPr/>
        </p:nvSpPr>
        <p:spPr>
          <a:xfrm>
            <a:off x="16980836" y="966692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#4</a:t>
            </a:r>
          </a:p>
        </p:txBody>
      </p:sp>
      <p:pic>
        <p:nvPicPr>
          <p:cNvPr id="189" name="Screen Shot 2018-04-15 at 1.50.59 PM.png" descr="Screen Shot 2018-04-15 at 1.50.59 PM.png"/>
          <p:cNvPicPr>
            <a:picLocks noChangeAspect="1"/>
          </p:cNvPicPr>
          <p:nvPr/>
        </p:nvPicPr>
        <p:blipFill>
          <a:blip r:embed="rId13"/>
          <a:srcRect l="651" t="12645" r="651"/>
          <a:stretch>
            <a:fillRect/>
          </a:stretch>
        </p:blipFill>
        <p:spPr>
          <a:xfrm>
            <a:off x="6309267" y="2098812"/>
            <a:ext cx="11629702" cy="24849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y"/>
          <p:cNvSpPr txBox="1"/>
          <p:nvPr/>
        </p:nvSpPr>
        <p:spPr>
          <a:xfrm>
            <a:off x="12146222" y="8407655"/>
            <a:ext cx="522580" cy="105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5906"/>
              <a:t>y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3604594" y="5002048"/>
            <a:ext cx="7309316" cy="7978312"/>
            <a:chOff x="543117" y="2194213"/>
            <a:chExt cx="5197736" cy="5673466"/>
          </a:xfrm>
        </p:grpSpPr>
        <p:sp>
          <p:nvSpPr>
            <p:cNvPr id="41" name="Rounded Rectangle"/>
            <p:cNvSpPr/>
            <p:nvPr/>
          </p:nvSpPr>
          <p:spPr>
            <a:xfrm>
              <a:off x="543117" y="2205646"/>
              <a:ext cx="5197736" cy="5662033"/>
            </a:xfrm>
            <a:prstGeom prst="roundRect">
              <a:avLst>
                <a:gd name="adj" fmla="val 14853"/>
              </a:avLst>
            </a:pr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4436" tIns="4436" rIns="4436" bIns="4436" anchor="ctr"/>
            <a:lstStyle/>
            <a:p>
              <a:pPr algn="ctr" defTabSz="821502" hangingPunct="0">
                <a:buClrTx/>
              </a:pPr>
              <a:endParaRPr sz="3094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Capsule pieces"/>
            <p:cNvSpPr txBox="1"/>
            <p:nvPr/>
          </p:nvSpPr>
          <p:spPr>
            <a:xfrm>
              <a:off x="1772103" y="2194213"/>
              <a:ext cx="2563629" cy="4438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8" tIns="71438" rIns="71438" bIns="71438" anchor="ctr"/>
            <a:lstStyle>
              <a:lvl1pPr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821502" hangingPunct="0">
                <a:buClrTx/>
              </a:pPr>
              <a:r>
                <a:rPr sz="3656"/>
                <a:t>Capsule pieces</a:t>
              </a:r>
            </a:p>
          </p:txBody>
        </p:sp>
        <p:pic>
          <p:nvPicPr>
            <p:cNvPr id="43" name="candidate_outer1.png" descr="candidate_outer1.png"/>
            <p:cNvPicPr>
              <a:picLocks noChangeAspect="1"/>
            </p:cNvPicPr>
            <p:nvPr/>
          </p:nvPicPr>
          <p:blipFill>
            <a:blip r:embed="rId4"/>
            <a:srcRect l="5644" r="5644"/>
            <a:stretch>
              <a:fillRect/>
            </a:stretch>
          </p:blipFill>
          <p:spPr>
            <a:xfrm>
              <a:off x="1105926" y="6307902"/>
              <a:ext cx="1275942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206" y="4574536"/>
              <a:ext cx="1438314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candidate_lower3.png" descr="candidate_lower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8661" y="457453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1_outer.png" descr="1_outer.png"/>
            <p:cNvPicPr>
              <a:picLocks noChangeAspect="1"/>
            </p:cNvPicPr>
            <p:nvPr/>
          </p:nvPicPr>
          <p:blipFill>
            <a:blip r:embed="rId11"/>
            <a:srcRect r="14200"/>
            <a:stretch>
              <a:fillRect/>
            </a:stretch>
          </p:blipFill>
          <p:spPr>
            <a:xfrm>
              <a:off x="4161932" y="6307902"/>
              <a:ext cx="1234060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3_upper.png" descr="3_upp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9752" y="274591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1_upper.png" descr="1_upper.png"/>
            <p:cNvPicPr>
              <a:picLocks noChangeAspect="1"/>
            </p:cNvPicPr>
            <p:nvPr/>
          </p:nvPicPr>
          <p:blipFill>
            <a:blip r:embed="rId8"/>
            <a:srcRect l="15744" r="15744"/>
            <a:stretch>
              <a:fillRect/>
            </a:stretch>
          </p:blipFill>
          <p:spPr>
            <a:xfrm>
              <a:off x="2779108" y="2787323"/>
              <a:ext cx="985400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2_upper.png" descr="2_upper.png"/>
            <p:cNvPicPr>
              <a:picLocks noChangeAspect="1"/>
            </p:cNvPicPr>
            <p:nvPr/>
          </p:nvPicPr>
          <p:blipFill>
            <a:blip r:embed="rId9"/>
            <a:srcRect l="10143"/>
            <a:stretch>
              <a:fillRect/>
            </a:stretch>
          </p:blipFill>
          <p:spPr>
            <a:xfrm>
              <a:off x="1191625" y="2787323"/>
              <a:ext cx="1292422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2724" y="6307902"/>
              <a:ext cx="1438313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1_lower.png" descr="1_lower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51297" y="4549200"/>
              <a:ext cx="655155" cy="1435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A0T"/>
            <p:cNvSpPr txBox="1"/>
            <p:nvPr/>
          </p:nvSpPr>
          <p:spPr>
            <a:xfrm>
              <a:off x="548088" y="2511391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>
                  <a:latin typeface="Times"/>
                  <a:cs typeface="Times"/>
                  <a:sym typeface="Times"/>
                </a:rPr>
                <a:t>0T</a:t>
              </a:r>
            </a:p>
          </p:txBody>
        </p:sp>
        <p:sp>
          <p:nvSpPr>
            <p:cNvPr id="53" name="A1T"/>
            <p:cNvSpPr txBox="1"/>
            <p:nvPr/>
          </p:nvSpPr>
          <p:spPr>
            <a:xfrm>
              <a:off x="548088" y="4350270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1T</a:t>
              </a:r>
            </a:p>
          </p:txBody>
        </p:sp>
        <p:sp>
          <p:nvSpPr>
            <p:cNvPr id="54" name="A2T"/>
            <p:cNvSpPr txBox="1"/>
            <p:nvPr/>
          </p:nvSpPr>
          <p:spPr>
            <a:xfrm>
              <a:off x="548088" y="6004628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2T</a:t>
              </a:r>
            </a:p>
          </p:txBody>
        </p:sp>
      </p:grpSp>
      <p:sp>
        <p:nvSpPr>
          <p:cNvPr id="55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 via subset selection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3362356" y="2342374"/>
            <a:ext cx="17141938" cy="2176678"/>
            <a:chOff x="457503" y="5620893"/>
            <a:chExt cx="8570969" cy="1088339"/>
          </a:xfrm>
        </p:grpSpPr>
        <p:sp>
          <p:nvSpPr>
            <p:cNvPr id="65" name="compatibility + versatility"/>
            <p:cNvSpPr txBox="1"/>
            <p:nvPr/>
          </p:nvSpPr>
          <p:spPr>
            <a:xfrm>
              <a:off x="1406196" y="6143994"/>
              <a:ext cx="7027566" cy="4616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>
                  <a:latin typeface="Times"/>
                  <a:ea typeface="Times"/>
                  <a:cs typeface="Times"/>
                  <a:sym typeface="Times"/>
                </a:defRPr>
              </a:pPr>
              <a:r>
                <a:rPr lang="en-US" sz="5062" dirty="0">
                  <a:latin typeface="Times"/>
                  <a:cs typeface="Times"/>
                  <a:sym typeface="Times"/>
                </a:rPr>
                <a:t>set of garments = </a:t>
              </a:r>
              <a:r>
                <a:rPr lang="en-US" sz="5062" dirty="0" err="1">
                  <a:latin typeface="Times"/>
                  <a:cs typeface="Times"/>
                  <a:sym typeface="Times"/>
                </a:rPr>
                <a:t>argmax</a:t>
              </a:r>
              <a:r>
                <a:rPr lang="en-US" sz="5062" dirty="0">
                  <a:latin typeface="Times"/>
                  <a:cs typeface="Times"/>
                  <a:sym typeface="Times"/>
                </a:rPr>
                <a:t> </a:t>
              </a:r>
              <a:r>
                <a:rPr sz="5062" b="1" dirty="0">
                  <a:latin typeface="Times"/>
                  <a:cs typeface="Times"/>
                  <a:sym typeface="Times"/>
                </a:rPr>
                <a:t>compatibility</a:t>
              </a:r>
              <a:r>
                <a:rPr sz="5062" dirty="0">
                  <a:latin typeface="Times"/>
                  <a:cs typeface="Times"/>
                  <a:sym typeface="Times"/>
                </a:rPr>
                <a:t> + </a:t>
              </a:r>
              <a:r>
                <a:rPr sz="5062" b="1" dirty="0">
                  <a:latin typeface="Times"/>
                  <a:cs typeface="Times"/>
                  <a:sym typeface="Times"/>
                </a:rPr>
                <a:t>versatility</a:t>
              </a:r>
            </a:p>
          </p:txBody>
        </p:sp>
        <p:sp>
          <p:nvSpPr>
            <p:cNvPr id="66" name="set of outfits: mix and match by capsule pieces"/>
            <p:cNvSpPr txBox="1"/>
            <p:nvPr/>
          </p:nvSpPr>
          <p:spPr>
            <a:xfrm>
              <a:off x="4509127" y="6247598"/>
              <a:ext cx="72168" cy="4616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8" tIns="71438" rIns="71438" bIns="71438" anchor="ctr">
              <a:spAutoFit/>
            </a:bodyPr>
            <a:lstStyle>
              <a:lvl1pPr>
                <a:defRPr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 defTabSz="821502" hangingPunct="0">
                <a:buClrTx/>
              </a:pPr>
              <a:endParaRPr sz="5062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57503" y="5620893"/>
              <a:ext cx="8570969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</a:pPr>
              <a:r>
                <a:rPr lang="en-US" sz="6400" kern="1200" dirty="0">
                  <a:latin typeface="Arial" pitchFamily="34" charset="0"/>
                  <a:cs typeface="Arial" panose="020B0604020202020204" pitchFamily="34" charset="0"/>
                  <a:sym typeface="Helvetica Light"/>
                </a:rPr>
                <a:t>Pose as </a:t>
              </a:r>
              <a:r>
                <a:rPr lang="en-US" sz="6400" i="1" kern="1200" dirty="0">
                  <a:latin typeface="Arial" pitchFamily="34" charset="0"/>
                  <a:cs typeface="Arial" panose="020B0604020202020204" pitchFamily="34" charset="0"/>
                  <a:sym typeface="Helvetica Light"/>
                </a:rPr>
                <a:t>subset selection </a:t>
              </a:r>
              <a:r>
                <a:rPr lang="en-US" sz="6400" kern="1200" dirty="0">
                  <a:latin typeface="Arial" pitchFamily="34" charset="0"/>
                  <a:cs typeface="Arial" panose="020B0604020202020204" pitchFamily="34" charset="0"/>
                  <a:sym typeface="Helvetica Light"/>
                </a:rPr>
                <a:t>problem</a:t>
              </a:r>
            </a:p>
          </p:txBody>
        </p:sp>
      </p:grpSp>
      <p:sp>
        <p:nvSpPr>
          <p:cNvPr id="74" name="圓角矩形圖說文字 1"/>
          <p:cNvSpPr/>
          <p:nvPr/>
        </p:nvSpPr>
        <p:spPr>
          <a:xfrm>
            <a:off x="3604593" y="1731866"/>
            <a:ext cx="3514426" cy="2202732"/>
          </a:xfrm>
          <a:prstGeom prst="wedgeRoundRectCallout">
            <a:avLst>
              <a:gd name="adj1" fmla="val 111240"/>
              <a:gd name="adj2" fmla="val -141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 defTabSz="821502" hangingPunct="0">
              <a:buClrTx/>
            </a:pPr>
            <a:r>
              <a:rPr lang="en-US" altLang="zh-TW" sz="4000" dirty="0">
                <a:solidFill>
                  <a:srgbClr val="FFFFFF"/>
                </a:solidFill>
                <a:latin typeface="Helvetica Light"/>
                <a:sym typeface="Helvetica Light"/>
              </a:rPr>
              <a:t>optimal set of composed outfits</a:t>
            </a:r>
            <a:endParaRPr lang="zh-TW" altLang="en-US" sz="40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75" name="….."/>
          <p:cNvSpPr txBox="1"/>
          <p:nvPr/>
        </p:nvSpPr>
        <p:spPr>
          <a:xfrm>
            <a:off x="19978214" y="7969084"/>
            <a:ext cx="1155767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</a:pPr>
            <a:r>
              <a:rPr sz="5062">
                <a:latin typeface="Helvetica Light"/>
                <a:sym typeface="Helvetica Light"/>
              </a:rPr>
              <a:t>…..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04592" y="8034004"/>
            <a:ext cx="730931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Straight Connector 75"/>
          <p:cNvCxnSpPr/>
          <p:nvPr/>
        </p:nvCxnSpPr>
        <p:spPr>
          <a:xfrm>
            <a:off x="3663594" y="10502638"/>
            <a:ext cx="730931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2AEF4C7-5B64-434F-8F5A-B0EA57FEF2AE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56207C-BDD0-4679-BE01-43114124E178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4276497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77" grpId="0" animBg="1"/>
      <p:bldP spid="178" grpId="0" animBg="1"/>
      <p:bldP spid="179" grpId="0" animBg="1"/>
      <p:bldP spid="180" grpId="0" animBg="1"/>
      <p:bldP spid="190" grpId="0" animBg="1"/>
      <p:bldP spid="74" grpId="0" animBg="1"/>
      <p:bldP spid="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/>
          <p:cNvSpPr/>
          <p:nvPr/>
        </p:nvSpPr>
        <p:spPr>
          <a:xfrm>
            <a:off x="14756539" y="11066291"/>
            <a:ext cx="2069362" cy="10442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8713557" y="11014661"/>
            <a:ext cx="2069362" cy="10442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8630887" y="6809219"/>
            <a:ext cx="2069362" cy="10442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4702157" y="6815461"/>
            <a:ext cx="2069362" cy="10442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3628696" y="1948951"/>
            <a:ext cx="1744740" cy="10442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60" name="long_curly.png" descr="long_cur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48016" y="8582333"/>
            <a:ext cx="8334308" cy="12058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Group"/>
          <p:cNvGrpSpPr/>
          <p:nvPr/>
        </p:nvGrpSpPr>
        <p:grpSpPr>
          <a:xfrm>
            <a:off x="16980836" y="10191577"/>
            <a:ext cx="2286432" cy="2671646"/>
            <a:chOff x="0" y="0"/>
            <a:chExt cx="1625905" cy="1899836"/>
          </a:xfrm>
        </p:grpSpPr>
        <p:pic>
          <p:nvPicPr>
            <p:cNvPr id="162" name="candidate_outer1.png" descr="candidate_outer1.png"/>
            <p:cNvPicPr>
              <a:picLocks noChangeAspect="1"/>
            </p:cNvPicPr>
            <p:nvPr/>
          </p:nvPicPr>
          <p:blipFill>
            <a:blip r:embed="rId4"/>
            <a:srcRect l="5644" r="5644"/>
            <a:stretch>
              <a:fillRect/>
            </a:stretch>
          </p:blipFill>
          <p:spPr>
            <a:xfrm>
              <a:off x="0" y="107332"/>
              <a:ext cx="104026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3_upper.png" descr="3_upp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263" y="0"/>
              <a:ext cx="117264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188" y="727194"/>
              <a:ext cx="1172643" cy="117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1.jpg" descr="1.jpg"/>
          <p:cNvPicPr>
            <a:picLocks noChangeAspect="1"/>
          </p:cNvPicPr>
          <p:nvPr/>
        </p:nvPicPr>
        <p:blipFill>
          <a:blip r:embed="rId7"/>
          <a:srcRect l="26898" r="26898"/>
          <a:stretch>
            <a:fillRect/>
          </a:stretch>
        </p:blipFill>
        <p:spPr>
          <a:xfrm>
            <a:off x="13811256" y="7332208"/>
            <a:ext cx="753468" cy="1630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candidate_outer1.png" descr="candidate_outer1.png"/>
          <p:cNvPicPr>
            <a:picLocks noChangeAspect="1"/>
          </p:cNvPicPr>
          <p:nvPr/>
        </p:nvPicPr>
        <p:blipFill>
          <a:blip r:embed="rId4"/>
          <a:srcRect l="5644" r="5644"/>
          <a:stretch>
            <a:fillRect/>
          </a:stretch>
        </p:blipFill>
        <p:spPr>
          <a:xfrm>
            <a:off x="13156355" y="6096824"/>
            <a:ext cx="1446658" cy="1630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1_upper.png" descr="1_upper.png"/>
          <p:cNvPicPr>
            <a:picLocks noChangeAspect="1"/>
          </p:cNvPicPr>
          <p:nvPr/>
        </p:nvPicPr>
        <p:blipFill>
          <a:blip r:embed="rId8"/>
          <a:srcRect l="15744" r="15744"/>
          <a:stretch>
            <a:fillRect/>
          </a:stretch>
        </p:blipFill>
        <p:spPr>
          <a:xfrm>
            <a:off x="14105322" y="6201294"/>
            <a:ext cx="1117244" cy="1630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"/>
          <p:cNvGrpSpPr/>
          <p:nvPr/>
        </p:nvGrpSpPr>
        <p:grpSpPr>
          <a:xfrm>
            <a:off x="13292349" y="10336507"/>
            <a:ext cx="1968890" cy="2381786"/>
            <a:chOff x="0" y="0"/>
            <a:chExt cx="1400099" cy="1693713"/>
          </a:xfrm>
        </p:grpSpPr>
        <p:pic>
          <p:nvPicPr>
            <p:cNvPr id="169" name="2_upper.png" descr="2_upp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160920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candidate_lower3.png" descr="candidate_lower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180" y="532794"/>
              <a:ext cx="1160920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1_outer.png" descr="1_outer.png"/>
            <p:cNvPicPr>
              <a:picLocks noChangeAspect="1"/>
            </p:cNvPicPr>
            <p:nvPr/>
          </p:nvPicPr>
          <p:blipFill>
            <a:blip r:embed="rId11"/>
            <a:srcRect l="14200" r="50786"/>
            <a:stretch>
              <a:fillRect/>
            </a:stretch>
          </p:blipFill>
          <p:spPr>
            <a:xfrm>
              <a:off x="52142" y="10553"/>
              <a:ext cx="406474" cy="1160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" name="Group"/>
          <p:cNvGrpSpPr/>
          <p:nvPr/>
        </p:nvGrpSpPr>
        <p:grpSpPr>
          <a:xfrm>
            <a:off x="16853820" y="6194070"/>
            <a:ext cx="2540164" cy="2671648"/>
            <a:chOff x="0" y="0"/>
            <a:chExt cx="1806337" cy="1899836"/>
          </a:xfrm>
        </p:grpSpPr>
        <p:pic>
          <p:nvPicPr>
            <p:cNvPr id="173" name="2_upper.png" descr="2_upper.png"/>
            <p:cNvPicPr>
              <a:picLocks noChangeAspect="1"/>
            </p:cNvPicPr>
            <p:nvPr/>
          </p:nvPicPr>
          <p:blipFill>
            <a:blip r:embed="rId9"/>
            <a:srcRect l="10208"/>
            <a:stretch>
              <a:fillRect/>
            </a:stretch>
          </p:blipFill>
          <p:spPr>
            <a:xfrm>
              <a:off x="327479" y="0"/>
              <a:ext cx="1029581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700" y="530266"/>
              <a:ext cx="1146638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753199"/>
              <a:ext cx="1146638" cy="114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" name="Outfit #1"/>
          <p:cNvSpPr txBox="1"/>
          <p:nvPr/>
        </p:nvSpPr>
        <p:spPr>
          <a:xfrm>
            <a:off x="13205254" y="542099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#1</a:t>
            </a:r>
          </a:p>
        </p:txBody>
      </p:sp>
      <p:sp>
        <p:nvSpPr>
          <p:cNvPr id="178" name="Outfit #2"/>
          <p:cNvSpPr txBox="1"/>
          <p:nvPr/>
        </p:nvSpPr>
        <p:spPr>
          <a:xfrm>
            <a:off x="16929594" y="542099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#2</a:t>
            </a:r>
          </a:p>
        </p:txBody>
      </p:sp>
      <p:sp>
        <p:nvSpPr>
          <p:cNvPr id="179" name="Outfit #3"/>
          <p:cNvSpPr txBox="1"/>
          <p:nvPr/>
        </p:nvSpPr>
        <p:spPr>
          <a:xfrm>
            <a:off x="13292590" y="966692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#3</a:t>
            </a:r>
          </a:p>
        </p:txBody>
      </p:sp>
      <p:sp>
        <p:nvSpPr>
          <p:cNvPr id="180" name="Outfit #4"/>
          <p:cNvSpPr txBox="1"/>
          <p:nvPr/>
        </p:nvSpPr>
        <p:spPr>
          <a:xfrm>
            <a:off x="16980836" y="9666925"/>
            <a:ext cx="1968412" cy="58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/>
          <a:lstStyle>
            <a:lvl1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3234"/>
              <a:t>Outfit #4</a:t>
            </a:r>
          </a:p>
        </p:txBody>
      </p:sp>
      <p:pic>
        <p:nvPicPr>
          <p:cNvPr id="189" name="Screen Shot 2018-04-15 at 1.50.59 PM.png" descr="Screen Shot 2018-04-15 at 1.50.59 PM.pn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1" t="12645" r="651"/>
          <a:stretch>
            <a:fillRect/>
          </a:stretch>
        </p:blipFill>
        <p:spPr>
          <a:xfrm>
            <a:off x="6309267" y="2098812"/>
            <a:ext cx="11629702" cy="24849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y"/>
          <p:cNvSpPr txBox="1"/>
          <p:nvPr/>
        </p:nvSpPr>
        <p:spPr>
          <a:xfrm>
            <a:off x="12146222" y="8407655"/>
            <a:ext cx="522580" cy="105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sz="5906"/>
              <a:t>y</a:t>
            </a:r>
          </a:p>
        </p:txBody>
      </p:sp>
      <p:sp>
        <p:nvSpPr>
          <p:cNvPr id="191" name="….."/>
          <p:cNvSpPr txBox="1"/>
          <p:nvPr/>
        </p:nvSpPr>
        <p:spPr>
          <a:xfrm>
            <a:off x="19978214" y="7969084"/>
            <a:ext cx="1155767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</a:pPr>
            <a:r>
              <a:rPr sz="5062">
                <a:latin typeface="Helvetica Light"/>
                <a:sym typeface="Helvetica Light"/>
              </a:rPr>
              <a:t>…..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3604594" y="5002048"/>
            <a:ext cx="7309316" cy="7978312"/>
            <a:chOff x="543117" y="2194213"/>
            <a:chExt cx="5197736" cy="5673466"/>
          </a:xfrm>
        </p:grpSpPr>
        <p:sp>
          <p:nvSpPr>
            <p:cNvPr id="41" name="Rounded Rectangle"/>
            <p:cNvSpPr/>
            <p:nvPr/>
          </p:nvSpPr>
          <p:spPr>
            <a:xfrm>
              <a:off x="543117" y="2205646"/>
              <a:ext cx="5197736" cy="5662033"/>
            </a:xfrm>
            <a:prstGeom prst="roundRect">
              <a:avLst>
                <a:gd name="adj" fmla="val 14853"/>
              </a:avLst>
            </a:pr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4436" tIns="4436" rIns="4436" bIns="4436" anchor="ctr"/>
            <a:lstStyle/>
            <a:p>
              <a:pPr algn="ctr" defTabSz="821502" hangingPunct="0">
                <a:buClrTx/>
              </a:pPr>
              <a:endParaRPr sz="3094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Capsule pieces"/>
            <p:cNvSpPr txBox="1"/>
            <p:nvPr/>
          </p:nvSpPr>
          <p:spPr>
            <a:xfrm>
              <a:off x="1772103" y="2194213"/>
              <a:ext cx="2563629" cy="4438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8" tIns="71438" rIns="71438" bIns="71438" anchor="ctr"/>
            <a:lstStyle>
              <a:lvl1pPr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821502" hangingPunct="0">
                <a:buClrTx/>
              </a:pPr>
              <a:r>
                <a:rPr sz="3656"/>
                <a:t>Capsule pieces</a:t>
              </a:r>
            </a:p>
          </p:txBody>
        </p:sp>
        <p:pic>
          <p:nvPicPr>
            <p:cNvPr id="43" name="candidate_outer1.png" descr="candidate_outer1.png"/>
            <p:cNvPicPr>
              <a:picLocks noChangeAspect="1"/>
            </p:cNvPicPr>
            <p:nvPr/>
          </p:nvPicPr>
          <p:blipFill>
            <a:blip r:embed="rId4"/>
            <a:srcRect l="5644" r="5644"/>
            <a:stretch>
              <a:fillRect/>
            </a:stretch>
          </p:blipFill>
          <p:spPr>
            <a:xfrm>
              <a:off x="1105926" y="6307902"/>
              <a:ext cx="1275942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206" y="4574536"/>
              <a:ext cx="1438314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candidate_lower3.png" descr="candidate_lower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8661" y="457453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1_outer.png" descr="1_outer.png"/>
            <p:cNvPicPr>
              <a:picLocks noChangeAspect="1"/>
            </p:cNvPicPr>
            <p:nvPr/>
          </p:nvPicPr>
          <p:blipFill>
            <a:blip r:embed="rId11"/>
            <a:srcRect r="14200"/>
            <a:stretch>
              <a:fillRect/>
            </a:stretch>
          </p:blipFill>
          <p:spPr>
            <a:xfrm>
              <a:off x="4161932" y="6307902"/>
              <a:ext cx="1234060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3_upper.png" descr="3_upp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9752" y="274591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1_upper.png" descr="1_upper.png"/>
            <p:cNvPicPr>
              <a:picLocks noChangeAspect="1"/>
            </p:cNvPicPr>
            <p:nvPr/>
          </p:nvPicPr>
          <p:blipFill>
            <a:blip r:embed="rId8"/>
            <a:srcRect l="15744" r="15744"/>
            <a:stretch>
              <a:fillRect/>
            </a:stretch>
          </p:blipFill>
          <p:spPr>
            <a:xfrm>
              <a:off x="2779108" y="2787323"/>
              <a:ext cx="985400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2_upper.png" descr="2_upper.png"/>
            <p:cNvPicPr>
              <a:picLocks noChangeAspect="1"/>
            </p:cNvPicPr>
            <p:nvPr/>
          </p:nvPicPr>
          <p:blipFill>
            <a:blip r:embed="rId9"/>
            <a:srcRect l="10143"/>
            <a:stretch>
              <a:fillRect/>
            </a:stretch>
          </p:blipFill>
          <p:spPr>
            <a:xfrm>
              <a:off x="1191625" y="2787323"/>
              <a:ext cx="1292422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2724" y="6307902"/>
              <a:ext cx="1438313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1_lower.png" descr="1_lower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51297" y="4549200"/>
              <a:ext cx="655155" cy="1435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A0T"/>
            <p:cNvSpPr txBox="1"/>
            <p:nvPr/>
          </p:nvSpPr>
          <p:spPr>
            <a:xfrm>
              <a:off x="548088" y="2511391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>
                  <a:latin typeface="Times"/>
                  <a:cs typeface="Times"/>
                  <a:sym typeface="Times"/>
                </a:rPr>
                <a:t>0T</a:t>
              </a:r>
            </a:p>
          </p:txBody>
        </p:sp>
        <p:sp>
          <p:nvSpPr>
            <p:cNvPr id="53" name="A1T"/>
            <p:cNvSpPr txBox="1"/>
            <p:nvPr/>
          </p:nvSpPr>
          <p:spPr>
            <a:xfrm>
              <a:off x="548088" y="4350270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1T</a:t>
              </a:r>
            </a:p>
          </p:txBody>
        </p:sp>
        <p:sp>
          <p:nvSpPr>
            <p:cNvPr id="54" name="A2T"/>
            <p:cNvSpPr txBox="1"/>
            <p:nvPr/>
          </p:nvSpPr>
          <p:spPr>
            <a:xfrm>
              <a:off x="548088" y="6004628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2T</a:t>
              </a:r>
            </a:p>
          </p:txBody>
        </p:sp>
      </p:grpSp>
      <p:sp>
        <p:nvSpPr>
          <p:cNvPr id="55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 via subset selection</a:t>
            </a:r>
          </a:p>
        </p:txBody>
      </p:sp>
      <p:sp>
        <p:nvSpPr>
          <p:cNvPr id="57" name="c(o1)"/>
          <p:cNvSpPr txBox="1"/>
          <p:nvPr/>
        </p:nvSpPr>
        <p:spPr>
          <a:xfrm>
            <a:off x="14816303" y="6791624"/>
            <a:ext cx="1351333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62" i="1" dirty="0">
                <a:latin typeface="Times New Roman"/>
                <a:cs typeface="Times New Roman"/>
                <a:sym typeface="Times New Roman"/>
              </a:rPr>
              <a:t>c</a:t>
            </a:r>
            <a:r>
              <a:rPr sz="5062" dirty="0">
                <a:latin typeface="Times New Roman"/>
                <a:cs typeface="Times New Roman"/>
                <a:sym typeface="Times New Roman"/>
              </a:rPr>
              <a:t>(</a:t>
            </a:r>
            <a:r>
              <a:rPr sz="5062" i="1" dirty="0">
                <a:latin typeface="Times New Roman"/>
                <a:cs typeface="Times New Roman"/>
                <a:sym typeface="Times New Roman"/>
              </a:rPr>
              <a:t>o</a:t>
            </a:r>
            <a:r>
              <a:rPr sz="3796" i="1" baseline="-5999" dirty="0">
                <a:latin typeface="Times New Roman"/>
                <a:cs typeface="Times New Roman"/>
                <a:sym typeface="Times New Roman"/>
              </a:rPr>
              <a:t>1</a:t>
            </a:r>
            <a:r>
              <a:rPr sz="5062" dirty="0">
                <a:latin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58" name="c(o3)"/>
          <p:cNvSpPr txBox="1"/>
          <p:nvPr/>
        </p:nvSpPr>
        <p:spPr>
          <a:xfrm>
            <a:off x="14816303" y="11028638"/>
            <a:ext cx="1351333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62" i="1">
                <a:latin typeface="Times New Roman"/>
                <a:cs typeface="Times New Roman"/>
                <a:sym typeface="Times New Roman"/>
              </a:rPr>
              <a:t>c</a:t>
            </a:r>
            <a:r>
              <a:rPr sz="5062">
                <a:latin typeface="Times New Roman"/>
                <a:cs typeface="Times New Roman"/>
                <a:sym typeface="Times New Roman"/>
              </a:rPr>
              <a:t>(</a:t>
            </a:r>
            <a:r>
              <a:rPr sz="5062" i="1">
                <a:latin typeface="Times New Roman"/>
                <a:cs typeface="Times New Roman"/>
                <a:sym typeface="Times New Roman"/>
              </a:rPr>
              <a:t>o</a:t>
            </a:r>
            <a:r>
              <a:rPr sz="3796" i="1" baseline="-5999">
                <a:latin typeface="Times New Roman"/>
                <a:cs typeface="Times New Roman"/>
                <a:sym typeface="Times New Roman"/>
              </a:rPr>
              <a:t>3</a:t>
            </a:r>
            <a:r>
              <a:rPr sz="5062">
                <a:latin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59" name="c(o2)"/>
          <p:cNvSpPr txBox="1"/>
          <p:nvPr/>
        </p:nvSpPr>
        <p:spPr>
          <a:xfrm>
            <a:off x="18925331" y="6791624"/>
            <a:ext cx="1351333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62" i="1" dirty="0">
                <a:latin typeface="Times New Roman"/>
                <a:cs typeface="Times New Roman"/>
                <a:sym typeface="Times New Roman"/>
              </a:rPr>
              <a:t>c</a:t>
            </a:r>
            <a:r>
              <a:rPr sz="5062" dirty="0">
                <a:latin typeface="Times New Roman"/>
                <a:cs typeface="Times New Roman"/>
                <a:sym typeface="Times New Roman"/>
              </a:rPr>
              <a:t>(</a:t>
            </a:r>
            <a:r>
              <a:rPr sz="5062" i="1" dirty="0">
                <a:latin typeface="Times New Roman"/>
                <a:cs typeface="Times New Roman"/>
                <a:sym typeface="Times New Roman"/>
              </a:rPr>
              <a:t>o</a:t>
            </a:r>
            <a:r>
              <a:rPr sz="3796" i="1" baseline="-5999" dirty="0">
                <a:latin typeface="Times New Roman"/>
                <a:cs typeface="Times New Roman"/>
                <a:sym typeface="Times New Roman"/>
              </a:rPr>
              <a:t>2</a:t>
            </a:r>
            <a:r>
              <a:rPr sz="5062" dirty="0">
                <a:latin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60" name="c(o4)"/>
          <p:cNvSpPr txBox="1"/>
          <p:nvPr/>
        </p:nvSpPr>
        <p:spPr>
          <a:xfrm>
            <a:off x="18789097" y="11028638"/>
            <a:ext cx="1351333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062" i="1">
                <a:latin typeface="Times New Roman"/>
                <a:cs typeface="Times New Roman"/>
                <a:sym typeface="Times New Roman"/>
              </a:rPr>
              <a:t>c</a:t>
            </a:r>
            <a:r>
              <a:rPr sz="5062">
                <a:latin typeface="Times New Roman"/>
                <a:cs typeface="Times New Roman"/>
                <a:sym typeface="Times New Roman"/>
              </a:rPr>
              <a:t>(</a:t>
            </a:r>
            <a:r>
              <a:rPr sz="5062" i="1">
                <a:latin typeface="Times New Roman"/>
                <a:cs typeface="Times New Roman"/>
                <a:sym typeface="Times New Roman"/>
              </a:rPr>
              <a:t>o</a:t>
            </a:r>
            <a:r>
              <a:rPr sz="3796" i="1" baseline="-5999">
                <a:latin typeface="Times New Roman"/>
                <a:cs typeface="Times New Roman"/>
                <a:sym typeface="Times New Roman"/>
              </a:rPr>
              <a:t>4</a:t>
            </a:r>
            <a:r>
              <a:rPr sz="5062">
                <a:latin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68" name="Down Arrow 67"/>
          <p:cNvSpPr/>
          <p:nvPr/>
        </p:nvSpPr>
        <p:spPr bwMode="auto">
          <a:xfrm>
            <a:off x="20156419" y="7025358"/>
            <a:ext cx="460518" cy="74658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latin typeface="Arial" pitchFamily="34" charset="0"/>
            </a:endParaRPr>
          </a:p>
        </p:txBody>
      </p:sp>
      <p:sp>
        <p:nvSpPr>
          <p:cNvPr id="69" name="Down Arrow 68"/>
          <p:cNvSpPr/>
          <p:nvPr/>
        </p:nvSpPr>
        <p:spPr bwMode="auto">
          <a:xfrm flipV="1">
            <a:off x="20030557" y="11085748"/>
            <a:ext cx="484730" cy="730460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latin typeface="Arial" pitchFamily="34" charset="0"/>
            </a:endParaRPr>
          </a:p>
        </p:txBody>
      </p:sp>
      <p:sp>
        <p:nvSpPr>
          <p:cNvPr id="70" name="Down Arrow 69"/>
          <p:cNvSpPr/>
          <p:nvPr/>
        </p:nvSpPr>
        <p:spPr bwMode="auto">
          <a:xfrm flipV="1">
            <a:off x="16089105" y="11171560"/>
            <a:ext cx="484730" cy="730460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latin typeface="Arial" pitchFamily="34" charset="0"/>
            </a:endParaRPr>
          </a:p>
        </p:txBody>
      </p:sp>
      <p:sp>
        <p:nvSpPr>
          <p:cNvPr id="71" name="Down Arrow 70"/>
          <p:cNvSpPr/>
          <p:nvPr/>
        </p:nvSpPr>
        <p:spPr bwMode="auto">
          <a:xfrm flipV="1">
            <a:off x="16089105" y="6939758"/>
            <a:ext cx="484730" cy="730460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latin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16009" y="7077291"/>
            <a:ext cx="8284140" cy="3291840"/>
            <a:chOff x="2296096" y="6605493"/>
            <a:chExt cx="4142070" cy="1645920"/>
          </a:xfrm>
        </p:grpSpPr>
        <p:sp>
          <p:nvSpPr>
            <p:cNvPr id="2" name="Rounded Rectangle 1"/>
            <p:cNvSpPr/>
            <p:nvPr/>
          </p:nvSpPr>
          <p:spPr>
            <a:xfrm>
              <a:off x="2296096" y="6605493"/>
              <a:ext cx="4142070" cy="164592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1" name="Screen Shot 2018-04-16 at 11.33.34 AM.png" descr="Screen Shot 2018-04-16 at 11.33.34 AM.pn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86067" y="7330740"/>
              <a:ext cx="3303091" cy="73762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898313" y="7046572"/>
            <a:ext cx="6968946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4800" b="1" kern="1200" dirty="0">
                <a:latin typeface="Helvetica Light"/>
                <a:sym typeface="Helvetica Light"/>
              </a:rPr>
              <a:t>Compatibility</a:t>
            </a:r>
            <a:r>
              <a:rPr lang="en-US" sz="4800" kern="1200" dirty="0">
                <a:latin typeface="Helvetica Light"/>
                <a:sym typeface="Helvetica Light"/>
              </a:rPr>
              <a:t> scored by topic model likelihood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4549" y="9987801"/>
            <a:ext cx="3747606" cy="2358450"/>
          </a:xfrm>
          <a:prstGeom prst="doubleWave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2200" kern="1200" dirty="0">
              <a:latin typeface="Helvetica Light"/>
              <a:ea typeface="+mn-ea"/>
              <a:cs typeface="+mn-cs"/>
              <a:sym typeface="Helvetica Light"/>
            </a:endParaRPr>
          </a:p>
          <a:p>
            <a:pPr algn="ctr" defTabSz="1168400" hangingPunct="0">
              <a:buClrTx/>
            </a:pPr>
            <a:r>
              <a:rPr lang="en-US" sz="5600" kern="1200" dirty="0">
                <a:latin typeface="Helvetica Light"/>
                <a:ea typeface="+mn-ea"/>
                <a:cs typeface="+mn-cs"/>
                <a:sym typeface="Helvetica Light"/>
              </a:rPr>
              <a:t>modular</a:t>
            </a:r>
          </a:p>
          <a:p>
            <a:pPr algn="ctr" defTabSz="1168400" hangingPunct="0">
              <a:buClrTx/>
            </a:pPr>
            <a:endParaRPr lang="en-US" sz="2400" kern="1200" dirty="0"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99B69A5-2B54-4DBB-A915-3AAA1510B087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9DBC2C-F3FE-46E4-9692-1CC25A8470C8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4163336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5" grpId="0" animBg="1"/>
      <p:bldP spid="73" grpId="0" animBg="1"/>
      <p:bldP spid="72" grpId="0" animBg="1"/>
      <p:bldP spid="57" grpId="0" animBg="1"/>
      <p:bldP spid="58" grpId="0" animBg="1"/>
      <p:bldP spid="59" grpId="0" animBg="1"/>
      <p:bldP spid="60" grpId="0" animBg="1"/>
      <p:bldP spid="68" grpId="0" animBg="1"/>
      <p:bldP spid="69" grpId="0" animBg="1"/>
      <p:bldP spid="70" grpId="0" animBg="1"/>
      <p:bldP spid="71" grpId="0" animBg="1"/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/>
          <p:cNvSpPr/>
          <p:nvPr/>
        </p:nvSpPr>
        <p:spPr>
          <a:xfrm>
            <a:off x="15899148" y="1881577"/>
            <a:ext cx="1744740" cy="10442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  <a:defRPr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60" name="long_curly.png" descr="long_cur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48016" y="8582333"/>
            <a:ext cx="8334308" cy="1205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8-04-15 at 1.50.59 PM.png" descr="Screen Shot 2018-04-15 at 1.50.59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1" t="12645" r="651"/>
          <a:stretch>
            <a:fillRect/>
          </a:stretch>
        </p:blipFill>
        <p:spPr>
          <a:xfrm>
            <a:off x="6309267" y="2098812"/>
            <a:ext cx="11629702" cy="24849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y"/>
          <p:cNvSpPr txBox="1"/>
          <p:nvPr/>
        </p:nvSpPr>
        <p:spPr>
          <a:xfrm>
            <a:off x="12146222" y="8407655"/>
            <a:ext cx="522580" cy="105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  <a:defRPr/>
            </a:pPr>
            <a:r>
              <a:rPr sz="5906"/>
              <a:t>y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3604594" y="5002048"/>
            <a:ext cx="7309316" cy="7978312"/>
            <a:chOff x="543117" y="2194213"/>
            <a:chExt cx="5197736" cy="5673466"/>
          </a:xfrm>
        </p:grpSpPr>
        <p:sp>
          <p:nvSpPr>
            <p:cNvPr id="41" name="Rounded Rectangle"/>
            <p:cNvSpPr/>
            <p:nvPr/>
          </p:nvSpPr>
          <p:spPr>
            <a:xfrm>
              <a:off x="543117" y="2205646"/>
              <a:ext cx="5197736" cy="5662033"/>
            </a:xfrm>
            <a:prstGeom prst="roundRect">
              <a:avLst>
                <a:gd name="adj" fmla="val 14853"/>
              </a:avLst>
            </a:pr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4436" tIns="4436" rIns="4436" bIns="4436" anchor="ctr"/>
            <a:lstStyle/>
            <a:p>
              <a:pPr algn="ctr" defTabSz="821502" hangingPunct="0">
                <a:buClrTx/>
                <a:defRPr/>
              </a:pPr>
              <a:endParaRPr sz="3094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Capsule pieces"/>
            <p:cNvSpPr txBox="1"/>
            <p:nvPr/>
          </p:nvSpPr>
          <p:spPr>
            <a:xfrm>
              <a:off x="1772103" y="2194213"/>
              <a:ext cx="2563629" cy="4438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8" tIns="71438" rIns="71438" bIns="71438" anchor="ctr"/>
            <a:lstStyle>
              <a:lvl1pPr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821502" hangingPunct="0">
                <a:buClrTx/>
                <a:defRPr/>
              </a:pPr>
              <a:r>
                <a:rPr sz="3656"/>
                <a:t>Capsule pieces</a:t>
              </a:r>
            </a:p>
          </p:txBody>
        </p:sp>
        <p:pic>
          <p:nvPicPr>
            <p:cNvPr id="43" name="candidate_outer1.png" descr="candidate_outer1.png"/>
            <p:cNvPicPr>
              <a:picLocks noChangeAspect="1"/>
            </p:cNvPicPr>
            <p:nvPr/>
          </p:nvPicPr>
          <p:blipFill>
            <a:blip r:embed="rId5"/>
            <a:srcRect l="5644" r="5644"/>
            <a:stretch>
              <a:fillRect/>
            </a:stretch>
          </p:blipFill>
          <p:spPr>
            <a:xfrm>
              <a:off x="1105926" y="6307902"/>
              <a:ext cx="1275942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206" y="4574536"/>
              <a:ext cx="1438314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candidate_lower3.png" descr="candidate_lower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661" y="457453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1_outer.png" descr="1_outer.png"/>
            <p:cNvPicPr>
              <a:picLocks noChangeAspect="1"/>
            </p:cNvPicPr>
            <p:nvPr/>
          </p:nvPicPr>
          <p:blipFill>
            <a:blip r:embed="rId8"/>
            <a:srcRect r="14200"/>
            <a:stretch>
              <a:fillRect/>
            </a:stretch>
          </p:blipFill>
          <p:spPr>
            <a:xfrm>
              <a:off x="4161932" y="6307902"/>
              <a:ext cx="1234060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3_upper.png" descr="3_upp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59752" y="274591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1_upper.png" descr="1_upper.png"/>
            <p:cNvPicPr>
              <a:picLocks noChangeAspect="1"/>
            </p:cNvPicPr>
            <p:nvPr/>
          </p:nvPicPr>
          <p:blipFill>
            <a:blip r:embed="rId10"/>
            <a:srcRect l="15744" r="15744"/>
            <a:stretch>
              <a:fillRect/>
            </a:stretch>
          </p:blipFill>
          <p:spPr>
            <a:xfrm>
              <a:off x="2779108" y="2787323"/>
              <a:ext cx="985400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2_upper.png" descr="2_upper.png"/>
            <p:cNvPicPr>
              <a:picLocks noChangeAspect="1"/>
            </p:cNvPicPr>
            <p:nvPr/>
          </p:nvPicPr>
          <p:blipFill>
            <a:blip r:embed="rId11"/>
            <a:srcRect l="10143"/>
            <a:stretch>
              <a:fillRect/>
            </a:stretch>
          </p:blipFill>
          <p:spPr>
            <a:xfrm>
              <a:off x="1191625" y="2787323"/>
              <a:ext cx="1292422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2724" y="6307902"/>
              <a:ext cx="1438313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1_lower.png" descr="1_lower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51297" y="4549200"/>
              <a:ext cx="655155" cy="1435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A0T"/>
            <p:cNvSpPr txBox="1"/>
            <p:nvPr/>
          </p:nvSpPr>
          <p:spPr>
            <a:xfrm>
              <a:off x="548088" y="2511391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>
                  <a:latin typeface="Times"/>
                  <a:cs typeface="Times"/>
                  <a:sym typeface="Times"/>
                </a:rPr>
                <a:t>0T</a:t>
              </a:r>
            </a:p>
          </p:txBody>
        </p:sp>
        <p:sp>
          <p:nvSpPr>
            <p:cNvPr id="53" name="A1T"/>
            <p:cNvSpPr txBox="1"/>
            <p:nvPr/>
          </p:nvSpPr>
          <p:spPr>
            <a:xfrm>
              <a:off x="548088" y="4350270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1T</a:t>
              </a:r>
            </a:p>
          </p:txBody>
        </p:sp>
        <p:sp>
          <p:nvSpPr>
            <p:cNvPr id="54" name="A2T"/>
            <p:cNvSpPr txBox="1"/>
            <p:nvPr/>
          </p:nvSpPr>
          <p:spPr>
            <a:xfrm>
              <a:off x="548088" y="6004628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2T</a:t>
              </a:r>
            </a:p>
          </p:txBody>
        </p:sp>
      </p:grpSp>
      <p:sp>
        <p:nvSpPr>
          <p:cNvPr id="55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 via subset selection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11530" y="6842155"/>
            <a:ext cx="8284140" cy="3566160"/>
            <a:chOff x="31765" y="3421077"/>
            <a:chExt cx="4142070" cy="1783080"/>
          </a:xfrm>
        </p:grpSpPr>
        <p:sp>
          <p:nvSpPr>
            <p:cNvPr id="2" name="Rounded Rectangle 1"/>
            <p:cNvSpPr/>
            <p:nvPr/>
          </p:nvSpPr>
          <p:spPr>
            <a:xfrm>
              <a:off x="31765" y="3421077"/>
              <a:ext cx="4142070" cy="17830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  <a:defRPr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5156" y="3523286"/>
              <a:ext cx="3484473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  <a:defRPr/>
              </a:pPr>
              <a:r>
                <a:rPr lang="en-US" sz="4800" b="1" kern="1200" dirty="0">
                  <a:latin typeface="Helvetica Light"/>
                  <a:sym typeface="Helvetica Light"/>
                </a:rPr>
                <a:t>Versatility</a:t>
              </a:r>
              <a:r>
                <a:rPr lang="en-US" sz="4800" kern="1200" dirty="0">
                  <a:latin typeface="Helvetica Light"/>
                  <a:sym typeface="Helvetica Light"/>
                </a:rPr>
                <a:t> scored by </a:t>
              </a:r>
              <a:r>
                <a:rPr lang="en-US" sz="4800" kern="1200" dirty="0">
                  <a:solidFill>
                    <a:srgbClr val="007400"/>
                  </a:solidFill>
                  <a:latin typeface="Helvetica Light"/>
                  <a:sym typeface="Helvetica Light"/>
                </a:rPr>
                <a:t>style</a:t>
              </a:r>
              <a:r>
                <a:rPr lang="en-US" sz="4800" kern="1200" dirty="0">
                  <a:latin typeface="Helvetica Light"/>
                  <a:sym typeface="Helvetica Light"/>
                </a:rPr>
                <a:t> coverage</a:t>
              </a:r>
            </a:p>
          </p:txBody>
        </p:sp>
        <p:pic>
          <p:nvPicPr>
            <p:cNvPr id="62" name="Screen Shot 2018-04-16 at 11.33.41 AM.png" descr="Screen Shot 2018-04-16 at 11.33.41 AM.png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965" y="4284866"/>
              <a:ext cx="3757882" cy="77568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3" name="Group"/>
          <p:cNvGrpSpPr/>
          <p:nvPr/>
        </p:nvGrpSpPr>
        <p:grpSpPr>
          <a:xfrm>
            <a:off x="11991144" y="5758529"/>
            <a:ext cx="2414988" cy="4083958"/>
            <a:chOff x="0" y="0"/>
            <a:chExt cx="1717323" cy="2904146"/>
          </a:xfrm>
        </p:grpSpPr>
        <p:pic>
          <p:nvPicPr>
            <p:cNvPr id="64" name="Image" descr="Image"/>
            <p:cNvPicPr>
              <a:picLocks noChangeAspect="1"/>
            </p:cNvPicPr>
            <p:nvPr/>
          </p:nvPicPr>
          <p:blipFill>
            <a:blip r:embed="rId15"/>
            <a:srcRect l="14231" t="5798"/>
            <a:stretch>
              <a:fillRect/>
            </a:stretch>
          </p:blipFill>
          <p:spPr>
            <a:xfrm>
              <a:off x="0" y="11125"/>
              <a:ext cx="896352" cy="1478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16"/>
            <a:srcRect l="15867" t="8129" r="8593" b="159"/>
            <a:stretch>
              <a:fillRect/>
            </a:stretch>
          </p:blipFill>
          <p:spPr>
            <a:xfrm>
              <a:off x="5508" y="1471243"/>
              <a:ext cx="827919" cy="1432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Image" descr="Imag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9121" y="1472616"/>
              <a:ext cx="888203" cy="1430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18"/>
            <a:srcRect r="6616"/>
            <a:stretch>
              <a:fillRect/>
            </a:stretch>
          </p:blipFill>
          <p:spPr>
            <a:xfrm>
              <a:off x="795056" y="0"/>
              <a:ext cx="918525" cy="1478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" name="Group"/>
          <p:cNvGrpSpPr/>
          <p:nvPr/>
        </p:nvGrpSpPr>
        <p:grpSpPr>
          <a:xfrm>
            <a:off x="18408569" y="5758529"/>
            <a:ext cx="2542926" cy="4083958"/>
            <a:chOff x="0" y="0"/>
            <a:chExt cx="1808301" cy="2904146"/>
          </a:xfrm>
        </p:grpSpPr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1432641"/>
              <a:ext cx="1808302" cy="1471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2258" y="0"/>
              <a:ext cx="965182" cy="1446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Image" descr="Image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56955" y="10734"/>
              <a:ext cx="848773" cy="1411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" name="Group"/>
          <p:cNvGrpSpPr/>
          <p:nvPr/>
        </p:nvGrpSpPr>
        <p:grpSpPr>
          <a:xfrm>
            <a:off x="15034387" y="5758529"/>
            <a:ext cx="2745930" cy="4083958"/>
            <a:chOff x="0" y="0"/>
            <a:chExt cx="1952660" cy="2904146"/>
          </a:xfrm>
        </p:grpSpPr>
        <p:pic>
          <p:nvPicPr>
            <p:cNvPr id="82" name="Image" descr="Image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0" y="1450815"/>
              <a:ext cx="973073" cy="1453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Image" descr="Image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81481" y="0"/>
              <a:ext cx="968889" cy="1453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120" y="0"/>
              <a:ext cx="962833" cy="1453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25"/>
            <a:srcRect l="5249" r="5249"/>
            <a:stretch>
              <a:fillRect/>
            </a:stretch>
          </p:blipFill>
          <p:spPr>
            <a:xfrm>
              <a:off x="977090" y="1450815"/>
              <a:ext cx="975571" cy="1453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" name="…"/>
          <p:cNvSpPr txBox="1"/>
          <p:nvPr/>
        </p:nvSpPr>
        <p:spPr>
          <a:xfrm>
            <a:off x="21117884" y="7126484"/>
            <a:ext cx="793488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</a:pPr>
            <a:r>
              <a:rPr sz="5062" dirty="0"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87" name="work"/>
          <p:cNvSpPr txBox="1"/>
          <p:nvPr/>
        </p:nvSpPr>
        <p:spPr>
          <a:xfrm>
            <a:off x="12601924" y="5007934"/>
            <a:ext cx="1191032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 i="1" dirty="0">
                <a:solidFill>
                  <a:srgbClr val="007400"/>
                </a:solidFill>
                <a:latin typeface="Helvetica Light"/>
                <a:sym typeface="Helvetica Light"/>
              </a:rPr>
              <a:t>work</a:t>
            </a:r>
          </a:p>
        </p:txBody>
      </p:sp>
      <p:sp>
        <p:nvSpPr>
          <p:cNvPr id="88" name="date"/>
          <p:cNvSpPr txBox="1"/>
          <p:nvPr/>
        </p:nvSpPr>
        <p:spPr>
          <a:xfrm>
            <a:off x="15488831" y="5007934"/>
            <a:ext cx="1837042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lang="en-US" sz="3938" i="1" dirty="0">
                <a:solidFill>
                  <a:srgbClr val="007400"/>
                </a:solidFill>
                <a:latin typeface="Helvetica Light"/>
                <a:sym typeface="Helvetica Light"/>
              </a:rPr>
              <a:t>evening</a:t>
            </a:r>
            <a:endParaRPr sz="3938" i="1" dirty="0">
              <a:solidFill>
                <a:srgbClr val="007400"/>
              </a:solidFill>
              <a:latin typeface="Helvetica Light"/>
              <a:sym typeface="Helvetica Light"/>
            </a:endParaRPr>
          </a:p>
        </p:txBody>
      </p:sp>
      <p:sp>
        <p:nvSpPr>
          <p:cNvPr id="89" name="shopping"/>
          <p:cNvSpPr txBox="1"/>
          <p:nvPr/>
        </p:nvSpPr>
        <p:spPr>
          <a:xfrm>
            <a:off x="18614034" y="5007934"/>
            <a:ext cx="2131995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 i="1" dirty="0">
                <a:solidFill>
                  <a:srgbClr val="007400"/>
                </a:solidFill>
                <a:latin typeface="Helvetica Light"/>
                <a:sym typeface="Helvetica Light"/>
              </a:rPr>
              <a:t>shopping</a:t>
            </a:r>
          </a:p>
        </p:txBody>
      </p:sp>
      <p:sp>
        <p:nvSpPr>
          <p:cNvPr id="90" name="z1"/>
          <p:cNvSpPr txBox="1"/>
          <p:nvPr/>
        </p:nvSpPr>
        <p:spPr>
          <a:xfrm>
            <a:off x="12908899" y="9614010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latin typeface="Times"/>
                <a:cs typeface="Times"/>
                <a:sym typeface="Times"/>
              </a:rPr>
              <a:t>1</a:t>
            </a:r>
          </a:p>
        </p:txBody>
      </p:sp>
      <p:sp>
        <p:nvSpPr>
          <p:cNvPr id="91" name="z2"/>
          <p:cNvSpPr txBox="1"/>
          <p:nvPr/>
        </p:nvSpPr>
        <p:spPr>
          <a:xfrm>
            <a:off x="15855063" y="9614010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rPr sz="5062" i="1" dirty="0">
                <a:latin typeface="Times"/>
                <a:cs typeface="Times"/>
                <a:sym typeface="Times"/>
              </a:rPr>
              <a:t>z</a:t>
            </a:r>
            <a:r>
              <a:rPr sz="4218" i="1" baseline="-5999" dirty="0">
                <a:latin typeface="Times"/>
                <a:cs typeface="Times"/>
                <a:sym typeface="Times"/>
              </a:rPr>
              <a:t>2</a:t>
            </a:r>
          </a:p>
        </p:txBody>
      </p:sp>
      <p:sp>
        <p:nvSpPr>
          <p:cNvPr id="92" name="z3"/>
          <p:cNvSpPr txBox="1"/>
          <p:nvPr/>
        </p:nvSpPr>
        <p:spPr>
          <a:xfrm>
            <a:off x="19391491" y="9614010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latin typeface="Times"/>
                <a:cs typeface="Times"/>
                <a:sym typeface="Times"/>
              </a:rPr>
              <a:t>3</a:t>
            </a:r>
          </a:p>
        </p:txBody>
      </p:sp>
      <p:pic>
        <p:nvPicPr>
          <p:cNvPr id="93" name="Screen Shot 2018-04-16 at 11.33.53 AM.png" descr="Screen Shot 2018-04-16 at 11.33.53 AM.png"/>
          <p:cNvPicPr>
            <a:picLocks noChangeAspect="1"/>
          </p:cNvPicPr>
          <p:nvPr/>
        </p:nvPicPr>
        <p:blipFill>
          <a:blip r:embed="rId26"/>
          <a:srcRect t="17355" r="78180" b="29175"/>
          <a:stretch>
            <a:fillRect/>
          </a:stretch>
        </p:blipFill>
        <p:spPr>
          <a:xfrm>
            <a:off x="12086660" y="10639696"/>
            <a:ext cx="2128672" cy="1103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Screen Shot 2018-04-16 at 11.33.53 AM.png" descr="Screen Shot 2018-04-16 at 11.33.53 AM.png"/>
          <p:cNvPicPr>
            <a:picLocks noChangeAspect="1"/>
          </p:cNvPicPr>
          <p:nvPr/>
        </p:nvPicPr>
        <p:blipFill>
          <a:blip r:embed="rId26"/>
          <a:srcRect l="24322"/>
          <a:stretch>
            <a:fillRect/>
          </a:stretch>
        </p:blipFill>
        <p:spPr>
          <a:xfrm>
            <a:off x="14215333" y="10537244"/>
            <a:ext cx="6250974" cy="1746944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圓角矩形圖說文字 1"/>
          <p:cNvSpPr/>
          <p:nvPr/>
        </p:nvSpPr>
        <p:spPr>
          <a:xfrm>
            <a:off x="17340819" y="12315900"/>
            <a:ext cx="1784854" cy="734103"/>
          </a:xfrm>
          <a:prstGeom prst="wedgeRoundRectCallout">
            <a:avLst>
              <a:gd name="adj1" fmla="val 45915"/>
              <a:gd name="adj2" fmla="val -170416"/>
              <a:gd name="adj3" fmla="val 16667"/>
            </a:avLst>
          </a:prstGeom>
          <a:solidFill>
            <a:srgbClr val="0074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 defTabSz="821502" hangingPunct="0">
              <a:buClrTx/>
            </a:pPr>
            <a:r>
              <a:rPr lang="en-US" altLang="zh-TW" sz="3374" dirty="0">
                <a:solidFill>
                  <a:srgbClr val="FFFFFF"/>
                </a:solidFill>
                <a:latin typeface="Helvetica Light"/>
                <a:sym typeface="Helvetica Light"/>
              </a:rPr>
              <a:t>style</a:t>
            </a:r>
            <a:endParaRPr lang="zh-TW" altLang="en-US" sz="3374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7" name="圓角矩形圖說文字 43"/>
          <p:cNvSpPr/>
          <p:nvPr/>
        </p:nvSpPr>
        <p:spPr>
          <a:xfrm>
            <a:off x="19608824" y="12318094"/>
            <a:ext cx="1637296" cy="734103"/>
          </a:xfrm>
          <a:prstGeom prst="wedgeRoundRectCallout">
            <a:avLst>
              <a:gd name="adj1" fmla="val -48740"/>
              <a:gd name="adj2" fmla="val -14419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 defTabSz="821502" hangingPunct="0">
              <a:buClrTx/>
            </a:pPr>
            <a:r>
              <a:rPr lang="en-US" altLang="zh-TW" sz="3374" dirty="0">
                <a:solidFill>
                  <a:srgbClr val="FFFFFF"/>
                </a:solidFill>
                <a:latin typeface="Helvetica Light"/>
                <a:sym typeface="Helvetica Light"/>
              </a:rPr>
              <a:t>outfit</a:t>
            </a:r>
            <a:endParaRPr lang="zh-TW" altLang="en-US" sz="3374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1A2309-ABE2-4F5C-8573-30F7F94B55F7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8EDCC5B-2144-4F98-8067-73ABBC70E4DE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133339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190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6" grpId="0" animBg="1"/>
      <p:bldP spid="96" grpId="1" animBg="1"/>
      <p:bldP spid="97" grpId="0" animBg="1"/>
      <p:bldP spid="9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/>
          <p:cNvSpPr/>
          <p:nvPr/>
        </p:nvSpPr>
        <p:spPr>
          <a:xfrm>
            <a:off x="15899148" y="1881577"/>
            <a:ext cx="1744740" cy="10442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  <a:defRPr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60" name="long_curly.png" descr="long_cur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48016" y="8582333"/>
            <a:ext cx="8334308" cy="1205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8-04-15 at 1.50.59 PM.png" descr="Screen Shot 2018-04-15 at 1.50.59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1" t="12645" r="651"/>
          <a:stretch>
            <a:fillRect/>
          </a:stretch>
        </p:blipFill>
        <p:spPr>
          <a:xfrm>
            <a:off x="6309267" y="2098812"/>
            <a:ext cx="11629702" cy="24849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" name="群組 39"/>
          <p:cNvGrpSpPr/>
          <p:nvPr/>
        </p:nvGrpSpPr>
        <p:grpSpPr>
          <a:xfrm>
            <a:off x="3604594" y="5002048"/>
            <a:ext cx="7309316" cy="7978312"/>
            <a:chOff x="543117" y="2194213"/>
            <a:chExt cx="5197736" cy="5673466"/>
          </a:xfrm>
        </p:grpSpPr>
        <p:sp>
          <p:nvSpPr>
            <p:cNvPr id="41" name="Rounded Rectangle"/>
            <p:cNvSpPr/>
            <p:nvPr/>
          </p:nvSpPr>
          <p:spPr>
            <a:xfrm>
              <a:off x="543117" y="2205646"/>
              <a:ext cx="5197736" cy="5662033"/>
            </a:xfrm>
            <a:prstGeom prst="roundRect">
              <a:avLst>
                <a:gd name="adj" fmla="val 14853"/>
              </a:avLst>
            </a:pr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4436" tIns="4436" rIns="4436" bIns="4436" anchor="ctr"/>
            <a:lstStyle/>
            <a:p>
              <a:pPr algn="ctr" defTabSz="821502" hangingPunct="0">
                <a:buClrTx/>
                <a:defRPr/>
              </a:pPr>
              <a:endParaRPr sz="3094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Capsule pieces"/>
            <p:cNvSpPr txBox="1"/>
            <p:nvPr/>
          </p:nvSpPr>
          <p:spPr>
            <a:xfrm>
              <a:off x="1772103" y="2194213"/>
              <a:ext cx="2563629" cy="4438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8" tIns="71438" rIns="71438" bIns="71438" anchor="ctr"/>
            <a:lstStyle>
              <a:lvl1pPr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821502" hangingPunct="0">
                <a:buClrTx/>
                <a:defRPr/>
              </a:pPr>
              <a:r>
                <a:rPr sz="3656"/>
                <a:t>Capsule pieces</a:t>
              </a:r>
            </a:p>
          </p:txBody>
        </p:sp>
        <p:pic>
          <p:nvPicPr>
            <p:cNvPr id="43" name="candidate_outer1.png" descr="candidate_outer1.png"/>
            <p:cNvPicPr>
              <a:picLocks noChangeAspect="1"/>
            </p:cNvPicPr>
            <p:nvPr/>
          </p:nvPicPr>
          <p:blipFill>
            <a:blip r:embed="rId5"/>
            <a:srcRect l="5644" r="5644"/>
            <a:stretch>
              <a:fillRect/>
            </a:stretch>
          </p:blipFill>
          <p:spPr>
            <a:xfrm>
              <a:off x="1105926" y="6307902"/>
              <a:ext cx="1275942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206" y="4574536"/>
              <a:ext cx="1438314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candidate_lower3.png" descr="candidate_lower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661" y="457453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1_outer.png" descr="1_outer.png"/>
            <p:cNvPicPr>
              <a:picLocks noChangeAspect="1"/>
            </p:cNvPicPr>
            <p:nvPr/>
          </p:nvPicPr>
          <p:blipFill>
            <a:blip r:embed="rId8"/>
            <a:srcRect r="14200"/>
            <a:stretch>
              <a:fillRect/>
            </a:stretch>
          </p:blipFill>
          <p:spPr>
            <a:xfrm>
              <a:off x="4161932" y="6307902"/>
              <a:ext cx="1234060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3_upper.png" descr="3_upp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59752" y="274591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1_upper.png" descr="1_upper.png"/>
            <p:cNvPicPr>
              <a:picLocks noChangeAspect="1"/>
            </p:cNvPicPr>
            <p:nvPr/>
          </p:nvPicPr>
          <p:blipFill>
            <a:blip r:embed="rId10"/>
            <a:srcRect l="15744" r="15744"/>
            <a:stretch>
              <a:fillRect/>
            </a:stretch>
          </p:blipFill>
          <p:spPr>
            <a:xfrm>
              <a:off x="2779108" y="2787323"/>
              <a:ext cx="985400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2_upper.png" descr="2_upper.png"/>
            <p:cNvPicPr>
              <a:picLocks noChangeAspect="1"/>
            </p:cNvPicPr>
            <p:nvPr/>
          </p:nvPicPr>
          <p:blipFill>
            <a:blip r:embed="rId11"/>
            <a:srcRect l="10143"/>
            <a:stretch>
              <a:fillRect/>
            </a:stretch>
          </p:blipFill>
          <p:spPr>
            <a:xfrm>
              <a:off x="1191625" y="2787323"/>
              <a:ext cx="1292422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2724" y="6307902"/>
              <a:ext cx="1438313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1_lower.png" descr="1_lower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51297" y="4549200"/>
              <a:ext cx="655155" cy="1435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A0T"/>
            <p:cNvSpPr txBox="1"/>
            <p:nvPr/>
          </p:nvSpPr>
          <p:spPr>
            <a:xfrm>
              <a:off x="548088" y="2511391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>
                  <a:latin typeface="Times"/>
                  <a:cs typeface="Times"/>
                  <a:sym typeface="Times"/>
                </a:rPr>
                <a:t>0T</a:t>
              </a:r>
            </a:p>
          </p:txBody>
        </p:sp>
        <p:sp>
          <p:nvSpPr>
            <p:cNvPr id="53" name="A1T"/>
            <p:cNvSpPr txBox="1"/>
            <p:nvPr/>
          </p:nvSpPr>
          <p:spPr>
            <a:xfrm>
              <a:off x="548088" y="4350270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1T</a:t>
              </a:r>
            </a:p>
          </p:txBody>
        </p:sp>
        <p:sp>
          <p:nvSpPr>
            <p:cNvPr id="54" name="A2T"/>
            <p:cNvSpPr txBox="1"/>
            <p:nvPr/>
          </p:nvSpPr>
          <p:spPr>
            <a:xfrm>
              <a:off x="548088" y="6004628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2T</a:t>
              </a:r>
            </a:p>
          </p:txBody>
        </p:sp>
      </p:grpSp>
      <p:sp>
        <p:nvSpPr>
          <p:cNvPr id="55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 via subset selection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99674" y="6858001"/>
            <a:ext cx="8284140" cy="3566160"/>
            <a:chOff x="75837" y="3429000"/>
            <a:chExt cx="4142070" cy="1783080"/>
          </a:xfrm>
        </p:grpSpPr>
        <p:sp>
          <p:nvSpPr>
            <p:cNvPr id="2" name="Rounded Rectangle 1"/>
            <p:cNvSpPr/>
            <p:nvPr/>
          </p:nvSpPr>
          <p:spPr>
            <a:xfrm>
              <a:off x="75837" y="3429000"/>
              <a:ext cx="4142070" cy="17830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  <a:defRPr/>
              </a:pPr>
              <a:endParaRPr lang="en-US" sz="4800" kern="1200">
                <a:solidFill>
                  <a:srgbClr val="FFFFFF"/>
                </a:solidFill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5156" y="3523286"/>
              <a:ext cx="3484473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  <a:defRPr/>
              </a:pPr>
              <a:r>
                <a:rPr lang="en-US" sz="4800" b="1" kern="1200" dirty="0">
                  <a:latin typeface="Helvetica Light"/>
                  <a:sym typeface="Helvetica Light"/>
                </a:rPr>
                <a:t>Versatility</a:t>
              </a:r>
              <a:r>
                <a:rPr lang="en-US" sz="4800" kern="1200" dirty="0">
                  <a:latin typeface="Helvetica Light"/>
                  <a:sym typeface="Helvetica Light"/>
                </a:rPr>
                <a:t> scored by </a:t>
              </a:r>
              <a:r>
                <a:rPr lang="en-US" sz="4800" kern="1200" dirty="0">
                  <a:solidFill>
                    <a:srgbClr val="007400"/>
                  </a:solidFill>
                  <a:latin typeface="Helvetica Light"/>
                  <a:sym typeface="Helvetica Light"/>
                </a:rPr>
                <a:t>style</a:t>
              </a:r>
              <a:r>
                <a:rPr lang="en-US" sz="4800" kern="1200" dirty="0">
                  <a:latin typeface="Helvetica Light"/>
                  <a:sym typeface="Helvetica Light"/>
                </a:rPr>
                <a:t> coverage</a:t>
              </a:r>
            </a:p>
          </p:txBody>
        </p:sp>
        <p:pic>
          <p:nvPicPr>
            <p:cNvPr id="62" name="Screen Shot 2018-04-16 at 11.33.41 AM.png" descr="Screen Shot 2018-04-16 at 11.33.41 AM.png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965" y="4284866"/>
              <a:ext cx="3757882" cy="7756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8" name="TextBox 97"/>
          <p:cNvSpPr txBox="1"/>
          <p:nvPr/>
        </p:nvSpPr>
        <p:spPr>
          <a:xfrm>
            <a:off x="5094889" y="10043587"/>
            <a:ext cx="4417234" cy="2358450"/>
          </a:xfrm>
          <a:prstGeom prst="doubleWave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  <a:defRPr/>
            </a:pPr>
            <a:endParaRPr lang="en-US" sz="2200" kern="1200" dirty="0">
              <a:latin typeface="Helvetica Light"/>
              <a:ea typeface="+mn-ea"/>
              <a:cs typeface="+mn-cs"/>
              <a:sym typeface="Helvetica Light"/>
            </a:endParaRPr>
          </a:p>
          <a:p>
            <a:pPr algn="ctr" defTabSz="1168400" hangingPunct="0">
              <a:buClrTx/>
              <a:defRPr/>
            </a:pPr>
            <a:r>
              <a:rPr lang="en-US" sz="5600" kern="1200" dirty="0">
                <a:latin typeface="Helvetica Light"/>
                <a:ea typeface="+mn-ea"/>
                <a:cs typeface="+mn-cs"/>
                <a:sym typeface="Helvetica Light"/>
              </a:rPr>
              <a:t>submodular</a:t>
            </a:r>
          </a:p>
          <a:p>
            <a:pPr algn="ctr" defTabSz="1168400" hangingPunct="0">
              <a:buClrTx/>
              <a:defRPr/>
            </a:pPr>
            <a:endParaRPr lang="en-US" sz="2400" kern="1200" dirty="0">
              <a:latin typeface="Helvetica Light"/>
              <a:ea typeface="+mn-ea"/>
              <a:cs typeface="+mn-cs"/>
              <a:sym typeface="Helvetica Light"/>
            </a:endParaRPr>
          </a:p>
        </p:txBody>
      </p:sp>
      <p:grpSp>
        <p:nvGrpSpPr>
          <p:cNvPr id="56" name="Group"/>
          <p:cNvGrpSpPr/>
          <p:nvPr/>
        </p:nvGrpSpPr>
        <p:grpSpPr>
          <a:xfrm>
            <a:off x="12110748" y="5448080"/>
            <a:ext cx="1584132" cy="2678908"/>
            <a:chOff x="0" y="0"/>
            <a:chExt cx="1126493" cy="1905000"/>
          </a:xfrm>
        </p:grpSpPr>
        <p:pic>
          <p:nvPicPr>
            <p:cNvPr id="57" name="Image" descr="Image"/>
            <p:cNvPicPr>
              <a:picLocks noChangeAspect="1"/>
            </p:cNvPicPr>
            <p:nvPr/>
          </p:nvPicPr>
          <p:blipFill>
            <a:blip r:embed="rId15"/>
            <a:srcRect l="14231" t="5798"/>
            <a:stretch>
              <a:fillRect/>
            </a:stretch>
          </p:blipFill>
          <p:spPr>
            <a:xfrm>
              <a:off x="0" y="7297"/>
              <a:ext cx="587970" cy="969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Image" descr="Image"/>
            <p:cNvPicPr>
              <a:picLocks noChangeAspect="1"/>
            </p:cNvPicPr>
            <p:nvPr/>
          </p:nvPicPr>
          <p:blipFill>
            <a:blip r:embed="rId16"/>
            <a:srcRect l="15867" t="8129" r="8593" b="159"/>
            <a:stretch>
              <a:fillRect/>
            </a:stretch>
          </p:blipFill>
          <p:spPr>
            <a:xfrm>
              <a:off x="3613" y="965074"/>
              <a:ext cx="543081" cy="939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Image" descr="Imag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3869" y="965975"/>
              <a:ext cx="582625" cy="938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Image" descr="Image"/>
            <p:cNvPicPr>
              <a:picLocks noChangeAspect="1"/>
            </p:cNvPicPr>
            <p:nvPr/>
          </p:nvPicPr>
          <p:blipFill>
            <a:blip r:embed="rId18"/>
            <a:srcRect r="6616"/>
            <a:stretch>
              <a:fillRect/>
            </a:stretch>
          </p:blipFill>
          <p:spPr>
            <a:xfrm>
              <a:off x="521524" y="0"/>
              <a:ext cx="602514" cy="96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1" name="Group"/>
          <p:cNvGrpSpPr/>
          <p:nvPr/>
        </p:nvGrpSpPr>
        <p:grpSpPr>
          <a:xfrm>
            <a:off x="18528171" y="5448080"/>
            <a:ext cx="1668054" cy="2678908"/>
            <a:chOff x="0" y="0"/>
            <a:chExt cx="1186171" cy="1905000"/>
          </a:xfrm>
        </p:grpSpPr>
        <p:pic>
          <p:nvPicPr>
            <p:cNvPr id="68" name="Image" descr="Imag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939753"/>
              <a:ext cx="1186172" cy="9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Image" descr="Image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1481" y="0"/>
              <a:ext cx="633119" cy="948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Image" descr="Image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27722" y="7041"/>
              <a:ext cx="556761" cy="925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1" name="Group"/>
          <p:cNvGrpSpPr/>
          <p:nvPr/>
        </p:nvGrpSpPr>
        <p:grpSpPr>
          <a:xfrm>
            <a:off x="15153990" y="5448080"/>
            <a:ext cx="1801216" cy="2678908"/>
            <a:chOff x="0" y="0"/>
            <a:chExt cx="1280864" cy="1905000"/>
          </a:xfrm>
        </p:grpSpPr>
        <p:pic>
          <p:nvPicPr>
            <p:cNvPr id="73" name="Image" descr="Image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0" y="951674"/>
              <a:ext cx="638296" cy="953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3811" y="0"/>
              <a:ext cx="635551" cy="953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Image" descr="Image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358" y="0"/>
              <a:ext cx="631579" cy="953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Image" descr="Image"/>
            <p:cNvPicPr>
              <a:picLocks noChangeAspect="1"/>
            </p:cNvPicPr>
            <p:nvPr/>
          </p:nvPicPr>
          <p:blipFill>
            <a:blip r:embed="rId25"/>
            <a:srcRect l="5249" r="5249"/>
            <a:stretch>
              <a:fillRect/>
            </a:stretch>
          </p:blipFill>
          <p:spPr>
            <a:xfrm>
              <a:off x="640931" y="951674"/>
              <a:ext cx="639934" cy="953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" name="…"/>
          <p:cNvSpPr txBox="1"/>
          <p:nvPr/>
        </p:nvSpPr>
        <p:spPr>
          <a:xfrm>
            <a:off x="20634194" y="6143600"/>
            <a:ext cx="793488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</a:pPr>
            <a:r>
              <a:rPr sz="5062"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99" name="work"/>
          <p:cNvSpPr txBox="1"/>
          <p:nvPr/>
        </p:nvSpPr>
        <p:spPr>
          <a:xfrm>
            <a:off x="11889640" y="4685674"/>
            <a:ext cx="1191032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 i="1" dirty="0">
                <a:solidFill>
                  <a:srgbClr val="007400"/>
                </a:solidFill>
                <a:latin typeface="Helvetica Light"/>
                <a:sym typeface="Helvetica Light"/>
              </a:rPr>
              <a:t>work</a:t>
            </a:r>
          </a:p>
        </p:txBody>
      </p:sp>
      <p:sp>
        <p:nvSpPr>
          <p:cNvPr id="100" name="date"/>
          <p:cNvSpPr txBox="1"/>
          <p:nvPr/>
        </p:nvSpPr>
        <p:spPr>
          <a:xfrm>
            <a:off x="15185374" y="4685674"/>
            <a:ext cx="916919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lang="en-US" sz="3938" i="1" dirty="0">
                <a:solidFill>
                  <a:srgbClr val="007400"/>
                </a:solidFill>
                <a:latin typeface="Helvetica Light"/>
                <a:sym typeface="Helvetica Light"/>
              </a:rPr>
              <a:t>eve</a:t>
            </a:r>
            <a:endParaRPr sz="3938" i="1" dirty="0">
              <a:solidFill>
                <a:srgbClr val="007400"/>
              </a:solidFill>
              <a:latin typeface="Helvetica Light"/>
              <a:sym typeface="Helvetica Light"/>
            </a:endParaRPr>
          </a:p>
        </p:txBody>
      </p:sp>
      <p:sp>
        <p:nvSpPr>
          <p:cNvPr id="101" name="shopping"/>
          <p:cNvSpPr txBox="1"/>
          <p:nvPr/>
        </p:nvSpPr>
        <p:spPr>
          <a:xfrm>
            <a:off x="18349504" y="4685674"/>
            <a:ext cx="1203856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 i="1" dirty="0">
                <a:solidFill>
                  <a:srgbClr val="007400"/>
                </a:solidFill>
                <a:latin typeface="Helvetica Light"/>
                <a:sym typeface="Helvetica Light"/>
              </a:rPr>
              <a:t>shop</a:t>
            </a:r>
          </a:p>
        </p:txBody>
      </p:sp>
      <p:sp>
        <p:nvSpPr>
          <p:cNvPr id="102" name="z1"/>
          <p:cNvSpPr txBox="1"/>
          <p:nvPr/>
        </p:nvSpPr>
        <p:spPr>
          <a:xfrm>
            <a:off x="13155021" y="4518810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solidFill>
                  <a:srgbClr val="0365C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solidFill>
                  <a:srgbClr val="0365C0"/>
                </a:solidFill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solidFill>
                  <a:srgbClr val="0365C0"/>
                </a:solidFill>
                <a:latin typeface="Times"/>
                <a:cs typeface="Times"/>
                <a:sym typeface="Times"/>
              </a:rPr>
              <a:t>1</a:t>
            </a:r>
          </a:p>
        </p:txBody>
      </p:sp>
      <p:sp>
        <p:nvSpPr>
          <p:cNvPr id="103" name="z2"/>
          <p:cNvSpPr txBox="1"/>
          <p:nvPr/>
        </p:nvSpPr>
        <p:spPr>
          <a:xfrm>
            <a:off x="16473963" y="4518810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solidFill>
                  <a:srgbClr val="C86F8D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solidFill>
                  <a:srgbClr val="C86F8D"/>
                </a:solidFill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solidFill>
                  <a:srgbClr val="C86F8D"/>
                </a:solidFill>
                <a:latin typeface="Times"/>
                <a:cs typeface="Times"/>
                <a:sym typeface="Times"/>
              </a:rPr>
              <a:t>2</a:t>
            </a:r>
          </a:p>
        </p:txBody>
      </p:sp>
      <p:sp>
        <p:nvSpPr>
          <p:cNvPr id="104" name="z3"/>
          <p:cNvSpPr txBox="1"/>
          <p:nvPr/>
        </p:nvSpPr>
        <p:spPr>
          <a:xfrm>
            <a:off x="20021273" y="4518810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solidFill>
                  <a:srgbClr val="00882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solidFill>
                  <a:srgbClr val="00882B"/>
                </a:solidFill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solidFill>
                  <a:srgbClr val="00882B"/>
                </a:solidFill>
                <a:latin typeface="Times"/>
                <a:cs typeface="Times"/>
                <a:sym typeface="Times"/>
              </a:rPr>
              <a:t>3</a:t>
            </a:r>
          </a:p>
        </p:txBody>
      </p:sp>
      <p:pic>
        <p:nvPicPr>
          <p:cNvPr id="105" name="Screen Shot 2018-04-16 at 11.33.53 AM.png" descr="Screen Shot 2018-04-16 at 11.33.53 AM.png"/>
          <p:cNvPicPr>
            <a:picLocks noChangeAspect="1"/>
          </p:cNvPicPr>
          <p:nvPr/>
        </p:nvPicPr>
        <p:blipFill>
          <a:blip r:embed="rId26"/>
          <a:srcRect t="17355" r="78180" b="29175"/>
          <a:stretch>
            <a:fillRect/>
          </a:stretch>
        </p:blipFill>
        <p:spPr>
          <a:xfrm>
            <a:off x="24658328" y="12697229"/>
            <a:ext cx="1517570" cy="786514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: coverage of each style"/>
          <p:cNvSpPr txBox="1"/>
          <p:nvPr/>
        </p:nvSpPr>
        <p:spPr>
          <a:xfrm>
            <a:off x="23069298" y="12625982"/>
            <a:ext cx="5294720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>
                <a:latin typeface="Helvetica Light"/>
                <a:sym typeface="Helvetica Light"/>
              </a:rPr>
              <a:t>: coverage of each style</a:t>
            </a:r>
          </a:p>
        </p:txBody>
      </p:sp>
      <p:grpSp>
        <p:nvGrpSpPr>
          <p:cNvPr id="107" name="Group"/>
          <p:cNvGrpSpPr/>
          <p:nvPr/>
        </p:nvGrpSpPr>
        <p:grpSpPr>
          <a:xfrm>
            <a:off x="12144037" y="9327450"/>
            <a:ext cx="1517490" cy="2104980"/>
            <a:chOff x="0" y="0"/>
            <a:chExt cx="1079103" cy="1496873"/>
          </a:xfrm>
        </p:grpSpPr>
        <p:pic>
          <p:nvPicPr>
            <p:cNvPr id="108" name="1.jpg" descr="1.jpg"/>
            <p:cNvPicPr>
              <a:picLocks noChangeAspect="1"/>
            </p:cNvPicPr>
            <p:nvPr/>
          </p:nvPicPr>
          <p:blipFill>
            <a:blip r:embed="rId27"/>
            <a:srcRect l="26898" r="26898"/>
            <a:stretch>
              <a:fillRect/>
            </a:stretch>
          </p:blipFill>
          <p:spPr>
            <a:xfrm>
              <a:off x="342029" y="645193"/>
              <a:ext cx="393509" cy="851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candidate_outer1.png" descr="candidate_outer1.png"/>
            <p:cNvPicPr>
              <a:picLocks noChangeAspect="1"/>
            </p:cNvPicPr>
            <p:nvPr/>
          </p:nvPicPr>
          <p:blipFill>
            <a:blip r:embed="rId5"/>
            <a:srcRect l="5644" r="5644"/>
            <a:stretch>
              <a:fillRect/>
            </a:stretch>
          </p:blipFill>
          <p:spPr>
            <a:xfrm>
              <a:off x="0" y="0"/>
              <a:ext cx="755534" cy="851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" name="1_upper.png" descr="1_upper.png"/>
            <p:cNvPicPr>
              <a:picLocks noChangeAspect="1"/>
            </p:cNvPicPr>
            <p:nvPr/>
          </p:nvPicPr>
          <p:blipFill>
            <a:blip r:embed="rId10"/>
            <a:srcRect l="15744" r="15744"/>
            <a:stretch>
              <a:fillRect/>
            </a:stretch>
          </p:blipFill>
          <p:spPr>
            <a:xfrm>
              <a:off x="495610" y="54560"/>
              <a:ext cx="583494" cy="851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" name="covers"/>
          <p:cNvSpPr txBox="1"/>
          <p:nvPr/>
        </p:nvSpPr>
        <p:spPr>
          <a:xfrm>
            <a:off x="11852801" y="11354796"/>
            <a:ext cx="1593386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>
                <a:latin typeface="Helvetica Light"/>
                <a:sym typeface="Helvetica Light"/>
              </a:rPr>
              <a:t>covers</a:t>
            </a:r>
          </a:p>
        </p:txBody>
      </p:sp>
      <p:sp>
        <p:nvSpPr>
          <p:cNvPr id="112" name="Rectangle"/>
          <p:cNvSpPr/>
          <p:nvPr/>
        </p:nvSpPr>
        <p:spPr>
          <a:xfrm>
            <a:off x="12098073" y="5456192"/>
            <a:ext cx="1556558" cy="2620256"/>
          </a:xfrm>
          <a:prstGeom prst="rect">
            <a:avLst/>
          </a:prstGeom>
          <a:ln w="127000">
            <a:solidFill>
              <a:schemeClr val="accent1">
                <a:alpha val="63000"/>
              </a:schemeClr>
            </a:solidFill>
            <a:miter lim="400000"/>
          </a:ln>
        </p:spPr>
        <p:txBody>
          <a:bodyPr lIns="71438" tIns="71438" rIns="71438" bIns="71438" anchor="ctr"/>
          <a:lstStyle/>
          <a:p>
            <a:pPr algn="ctr" defTabSz="821502" hangingPunct="0">
              <a:buClrTx/>
              <a:defRPr sz="2400"/>
            </a:pPr>
            <a:endParaRPr sz="3374">
              <a:latin typeface="Helvetica Light"/>
              <a:sym typeface="Helvetica Light"/>
            </a:endParaRPr>
          </a:p>
        </p:txBody>
      </p:sp>
      <p:sp>
        <p:nvSpPr>
          <p:cNvPr id="113" name="Rectangle"/>
          <p:cNvSpPr/>
          <p:nvPr/>
        </p:nvSpPr>
        <p:spPr>
          <a:xfrm>
            <a:off x="15214038" y="5456192"/>
            <a:ext cx="1753936" cy="2620256"/>
          </a:xfrm>
          <a:prstGeom prst="rect">
            <a:avLst/>
          </a:prstGeom>
          <a:ln w="127000">
            <a:solidFill>
              <a:schemeClr val="accent5">
                <a:alpha val="63000"/>
              </a:schemeClr>
            </a:solidFill>
            <a:miter lim="400000"/>
          </a:ln>
        </p:spPr>
        <p:txBody>
          <a:bodyPr lIns="71438" tIns="71438" rIns="71438" bIns="71438" anchor="ctr"/>
          <a:lstStyle/>
          <a:p>
            <a:pPr algn="ctr" defTabSz="821502" hangingPunct="0">
              <a:buClrTx/>
              <a:defRPr sz="2400"/>
            </a:pPr>
            <a:endParaRPr sz="3374">
              <a:latin typeface="Helvetica Light"/>
              <a:sym typeface="Helvetica Light"/>
            </a:endParaRPr>
          </a:p>
        </p:txBody>
      </p:sp>
      <p:sp>
        <p:nvSpPr>
          <p:cNvPr id="114" name="Rectangle"/>
          <p:cNvSpPr/>
          <p:nvPr/>
        </p:nvSpPr>
        <p:spPr>
          <a:xfrm>
            <a:off x="18537596" y="5477406"/>
            <a:ext cx="1638600" cy="2620256"/>
          </a:xfrm>
          <a:prstGeom prst="rect">
            <a:avLst/>
          </a:prstGeom>
          <a:ln w="127000">
            <a:solidFill>
              <a:schemeClr val="accent2">
                <a:alpha val="63000"/>
              </a:schemeClr>
            </a:solidFill>
            <a:miter lim="400000"/>
          </a:ln>
        </p:spPr>
        <p:txBody>
          <a:bodyPr lIns="71438" tIns="71438" rIns="71438" bIns="71438" anchor="ctr"/>
          <a:lstStyle/>
          <a:p>
            <a:pPr algn="ctr" defTabSz="821502" hangingPunct="0">
              <a:buClrTx/>
              <a:defRPr sz="2400"/>
            </a:pPr>
            <a:endParaRPr sz="3374">
              <a:latin typeface="Helvetica Light"/>
              <a:sym typeface="Helvetica Light"/>
            </a:endParaRPr>
          </a:p>
        </p:txBody>
      </p:sp>
      <p:sp>
        <p:nvSpPr>
          <p:cNvPr id="115" name="z2"/>
          <p:cNvSpPr txBox="1"/>
          <p:nvPr/>
        </p:nvSpPr>
        <p:spPr>
          <a:xfrm>
            <a:off x="13406651" y="11196862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solidFill>
                  <a:srgbClr val="C86F8D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solidFill>
                  <a:srgbClr val="C86F8D"/>
                </a:solidFill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solidFill>
                  <a:srgbClr val="C86F8D"/>
                </a:solidFill>
                <a:latin typeface="Times"/>
                <a:cs typeface="Times"/>
                <a:sym typeface="Times"/>
              </a:rPr>
              <a:t>2</a:t>
            </a:r>
          </a:p>
        </p:txBody>
      </p:sp>
      <p:grpSp>
        <p:nvGrpSpPr>
          <p:cNvPr id="116" name="Group"/>
          <p:cNvGrpSpPr/>
          <p:nvPr/>
        </p:nvGrpSpPr>
        <p:grpSpPr>
          <a:xfrm>
            <a:off x="14305610" y="9306272"/>
            <a:ext cx="2003692" cy="2107408"/>
            <a:chOff x="0" y="0"/>
            <a:chExt cx="1424847" cy="1498600"/>
          </a:xfrm>
        </p:grpSpPr>
        <p:pic>
          <p:nvPicPr>
            <p:cNvPr id="117" name="2_upper.png" descr="2_upper.png"/>
            <p:cNvPicPr>
              <a:picLocks noChangeAspect="1"/>
            </p:cNvPicPr>
            <p:nvPr/>
          </p:nvPicPr>
          <p:blipFill>
            <a:blip r:embed="rId11"/>
            <a:srcRect l="10208"/>
            <a:stretch>
              <a:fillRect/>
            </a:stretch>
          </p:blipFill>
          <p:spPr>
            <a:xfrm>
              <a:off x="258317" y="0"/>
              <a:ext cx="812138" cy="904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374" y="418276"/>
              <a:ext cx="904474" cy="904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594127"/>
              <a:ext cx="904473" cy="904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" name="covers"/>
          <p:cNvSpPr txBox="1"/>
          <p:nvPr/>
        </p:nvSpPr>
        <p:spPr>
          <a:xfrm>
            <a:off x="14229065" y="11339726"/>
            <a:ext cx="1593386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>
                <a:latin typeface="Helvetica Light"/>
                <a:sym typeface="Helvetica Light"/>
              </a:rPr>
              <a:t>covers</a:t>
            </a:r>
          </a:p>
        </p:txBody>
      </p:sp>
      <p:sp>
        <p:nvSpPr>
          <p:cNvPr id="121" name="z3"/>
          <p:cNvSpPr txBox="1"/>
          <p:nvPr/>
        </p:nvSpPr>
        <p:spPr>
          <a:xfrm>
            <a:off x="15747475" y="11193872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solidFill>
                  <a:srgbClr val="00882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solidFill>
                  <a:srgbClr val="00882B"/>
                </a:solidFill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solidFill>
                  <a:srgbClr val="00882B"/>
                </a:solidFill>
                <a:latin typeface="Times"/>
                <a:cs typeface="Times"/>
                <a:sym typeface="Times"/>
              </a:rPr>
              <a:t>3</a:t>
            </a:r>
          </a:p>
        </p:txBody>
      </p:sp>
      <p:grpSp>
        <p:nvGrpSpPr>
          <p:cNvPr id="122" name="Group"/>
          <p:cNvGrpSpPr/>
          <p:nvPr/>
        </p:nvGrpSpPr>
        <p:grpSpPr>
          <a:xfrm>
            <a:off x="17183610" y="9307164"/>
            <a:ext cx="1756840" cy="2125268"/>
            <a:chOff x="0" y="0"/>
            <a:chExt cx="1249308" cy="1511300"/>
          </a:xfrm>
        </p:grpSpPr>
        <p:pic>
          <p:nvPicPr>
            <p:cNvPr id="123" name="2_upper.png" descr="2_upper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035888" cy="1035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candidate_lower3.png" descr="candidate_lower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420" y="475412"/>
              <a:ext cx="1035889" cy="1035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1_outer.png" descr="1_outer.png"/>
            <p:cNvPicPr>
              <a:picLocks noChangeAspect="1"/>
            </p:cNvPicPr>
            <p:nvPr/>
          </p:nvPicPr>
          <p:blipFill>
            <a:blip r:embed="rId8"/>
            <a:srcRect l="14200" r="50786"/>
            <a:stretch>
              <a:fillRect/>
            </a:stretch>
          </p:blipFill>
          <p:spPr>
            <a:xfrm>
              <a:off x="46526" y="9417"/>
              <a:ext cx="362697" cy="1035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covers"/>
          <p:cNvSpPr txBox="1"/>
          <p:nvPr/>
        </p:nvSpPr>
        <p:spPr>
          <a:xfrm>
            <a:off x="16677337" y="11358476"/>
            <a:ext cx="1593386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>
                <a:latin typeface="Helvetica Light"/>
                <a:sym typeface="Helvetica Light"/>
              </a:rPr>
              <a:t>covers</a:t>
            </a:r>
          </a:p>
        </p:txBody>
      </p:sp>
      <p:sp>
        <p:nvSpPr>
          <p:cNvPr id="127" name="z1"/>
          <p:cNvSpPr txBox="1"/>
          <p:nvPr/>
        </p:nvSpPr>
        <p:spPr>
          <a:xfrm>
            <a:off x="18253565" y="11212622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solidFill>
                  <a:srgbClr val="0365C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5062" i="1">
                <a:solidFill>
                  <a:srgbClr val="0365C0"/>
                </a:solidFill>
                <a:latin typeface="Times"/>
                <a:cs typeface="Times"/>
                <a:sym typeface="Times"/>
              </a:rPr>
              <a:t>z</a:t>
            </a:r>
            <a:r>
              <a:rPr sz="4218" i="1" baseline="-5999">
                <a:solidFill>
                  <a:srgbClr val="0365C0"/>
                </a:solidFill>
                <a:latin typeface="Times"/>
                <a:cs typeface="Times"/>
                <a:sym typeface="Times"/>
              </a:rPr>
              <a:t>1</a:t>
            </a:r>
          </a:p>
        </p:txBody>
      </p:sp>
      <p:grpSp>
        <p:nvGrpSpPr>
          <p:cNvPr id="128" name="Group"/>
          <p:cNvGrpSpPr/>
          <p:nvPr/>
        </p:nvGrpSpPr>
        <p:grpSpPr>
          <a:xfrm>
            <a:off x="19351908" y="9325034"/>
            <a:ext cx="1818832" cy="2125268"/>
            <a:chOff x="0" y="0"/>
            <a:chExt cx="1293390" cy="1511300"/>
          </a:xfrm>
        </p:grpSpPr>
        <p:pic>
          <p:nvPicPr>
            <p:cNvPr id="129" name="candidate_outer1.png" descr="candidate_outer1.png"/>
            <p:cNvPicPr>
              <a:picLocks noChangeAspect="1"/>
            </p:cNvPicPr>
            <p:nvPr/>
          </p:nvPicPr>
          <p:blipFill>
            <a:blip r:embed="rId5"/>
            <a:srcRect l="5644" r="5644"/>
            <a:stretch>
              <a:fillRect/>
            </a:stretch>
          </p:blipFill>
          <p:spPr>
            <a:xfrm>
              <a:off x="0" y="85381"/>
              <a:ext cx="827518" cy="93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3_upper.png" descr="3_upp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0566" y="0"/>
              <a:ext cx="932825" cy="932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501" y="578475"/>
              <a:ext cx="932826" cy="932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" name="covers"/>
          <p:cNvSpPr txBox="1"/>
          <p:nvPr/>
        </p:nvSpPr>
        <p:spPr>
          <a:xfrm>
            <a:off x="19182933" y="11367416"/>
            <a:ext cx="1593386" cy="75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2800"/>
            </a:lvl1pPr>
          </a:lstStyle>
          <a:p>
            <a:pPr algn="ctr" defTabSz="821502" hangingPunct="0">
              <a:buClrTx/>
            </a:pPr>
            <a:r>
              <a:rPr sz="3938" b="1" dirty="0">
                <a:latin typeface="Helvetica Light"/>
                <a:sym typeface="Helvetica Light"/>
              </a:rPr>
              <a:t>covers</a:t>
            </a:r>
          </a:p>
        </p:txBody>
      </p:sp>
      <p:sp>
        <p:nvSpPr>
          <p:cNvPr id="133" name="z3"/>
          <p:cNvSpPr txBox="1"/>
          <p:nvPr/>
        </p:nvSpPr>
        <p:spPr>
          <a:xfrm>
            <a:off x="20727491" y="11212696"/>
            <a:ext cx="577082" cy="92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02" hangingPunct="0">
              <a:buClrTx/>
              <a:defRPr i="1">
                <a:solidFill>
                  <a:srgbClr val="00882B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5062" b="1" i="1">
                <a:solidFill>
                  <a:srgbClr val="00882B"/>
                </a:solidFill>
                <a:latin typeface="Times"/>
                <a:cs typeface="Times"/>
                <a:sym typeface="Times"/>
              </a:rPr>
              <a:t>z</a:t>
            </a:r>
            <a:r>
              <a:rPr sz="4218" b="1" i="1" baseline="-5999">
                <a:solidFill>
                  <a:srgbClr val="00882B"/>
                </a:solidFill>
                <a:latin typeface="Times"/>
                <a:cs typeface="Times"/>
                <a:sym typeface="Times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F4263A-4810-4899-870A-F9D6B0D95C88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14BE49-1441-4CCA-B0A4-6E621C7A3241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696465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11" grpId="0" animBg="1"/>
      <p:bldP spid="115" grpId="0" animBg="1"/>
      <p:bldP spid="120" grpId="0" animBg="1"/>
      <p:bldP spid="121" grpId="0" animBg="1"/>
      <p:bldP spid="126" grpId="0" animBg="1"/>
      <p:bldP spid="127" grpId="0" animBg="1"/>
      <p:bldP spid="132" grpId="0" animBg="1"/>
      <p:bldP spid="1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/>
          <p:cNvSpPr/>
          <p:nvPr/>
        </p:nvSpPr>
        <p:spPr>
          <a:xfrm>
            <a:off x="13628696" y="1948951"/>
            <a:ext cx="1744740" cy="10442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5899148" y="1881577"/>
            <a:ext cx="1744740" cy="10442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  <a:defRPr/>
            </a:pPr>
            <a:endParaRPr lang="en-US" sz="4800" kern="1200">
              <a:solidFill>
                <a:srgbClr val="FFFFFF"/>
              </a:solidFill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160" name="long_curly.png" descr="long_cur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48016" y="8582333"/>
            <a:ext cx="8334308" cy="1205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8-04-15 at 1.50.59 PM.png" descr="Screen Shot 2018-04-15 at 1.50.59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1" t="12645" r="651"/>
          <a:stretch>
            <a:fillRect/>
          </a:stretch>
        </p:blipFill>
        <p:spPr>
          <a:xfrm>
            <a:off x="6309267" y="2098812"/>
            <a:ext cx="11629702" cy="24849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" name="群組 39"/>
          <p:cNvGrpSpPr/>
          <p:nvPr/>
        </p:nvGrpSpPr>
        <p:grpSpPr>
          <a:xfrm>
            <a:off x="3604594" y="5002048"/>
            <a:ext cx="7309316" cy="7978312"/>
            <a:chOff x="543117" y="2194213"/>
            <a:chExt cx="5197736" cy="5673466"/>
          </a:xfrm>
        </p:grpSpPr>
        <p:sp>
          <p:nvSpPr>
            <p:cNvPr id="41" name="Rounded Rectangle"/>
            <p:cNvSpPr/>
            <p:nvPr/>
          </p:nvSpPr>
          <p:spPr>
            <a:xfrm>
              <a:off x="543117" y="2205646"/>
              <a:ext cx="5197736" cy="5662033"/>
            </a:xfrm>
            <a:prstGeom prst="roundRect">
              <a:avLst>
                <a:gd name="adj" fmla="val 14853"/>
              </a:avLst>
            </a:pr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4436" tIns="4436" rIns="4436" bIns="4436" anchor="ctr"/>
            <a:lstStyle/>
            <a:p>
              <a:pPr algn="ctr" defTabSz="821502" hangingPunct="0">
                <a:buClrTx/>
                <a:defRPr/>
              </a:pPr>
              <a:endParaRPr sz="3094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2" name="Capsule pieces"/>
            <p:cNvSpPr txBox="1"/>
            <p:nvPr/>
          </p:nvSpPr>
          <p:spPr>
            <a:xfrm>
              <a:off x="1772103" y="2194213"/>
              <a:ext cx="2563629" cy="4438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71438" tIns="71438" rIns="71438" bIns="71438" anchor="ctr"/>
            <a:lstStyle>
              <a:lvl1pPr>
                <a:defRPr sz="26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821502" hangingPunct="0">
                <a:buClrTx/>
                <a:defRPr/>
              </a:pPr>
              <a:r>
                <a:rPr sz="3656"/>
                <a:t>Capsule pieces</a:t>
              </a:r>
            </a:p>
          </p:txBody>
        </p:sp>
        <p:pic>
          <p:nvPicPr>
            <p:cNvPr id="43" name="candidate_outer1.png" descr="candidate_outer1.png"/>
            <p:cNvPicPr>
              <a:picLocks noChangeAspect="1"/>
            </p:cNvPicPr>
            <p:nvPr/>
          </p:nvPicPr>
          <p:blipFill>
            <a:blip r:embed="rId5"/>
            <a:srcRect l="5644" r="5644"/>
            <a:stretch>
              <a:fillRect/>
            </a:stretch>
          </p:blipFill>
          <p:spPr>
            <a:xfrm>
              <a:off x="1105926" y="6307902"/>
              <a:ext cx="1275942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candidate_lower2.png" descr="candidate_lower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9206" y="4574536"/>
              <a:ext cx="1438314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candidate_lower3.png" descr="candidate_lower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661" y="457453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1_outer.png" descr="1_outer.png"/>
            <p:cNvPicPr>
              <a:picLocks noChangeAspect="1"/>
            </p:cNvPicPr>
            <p:nvPr/>
          </p:nvPicPr>
          <p:blipFill>
            <a:blip r:embed="rId8"/>
            <a:srcRect r="14200"/>
            <a:stretch>
              <a:fillRect/>
            </a:stretch>
          </p:blipFill>
          <p:spPr>
            <a:xfrm>
              <a:off x="4161932" y="6307902"/>
              <a:ext cx="1234060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3_upper.png" descr="3_upper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59752" y="2745916"/>
              <a:ext cx="1438313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1_upper.png" descr="1_upper.png"/>
            <p:cNvPicPr>
              <a:picLocks noChangeAspect="1"/>
            </p:cNvPicPr>
            <p:nvPr/>
          </p:nvPicPr>
          <p:blipFill>
            <a:blip r:embed="rId10"/>
            <a:srcRect l="15744" r="15744"/>
            <a:stretch>
              <a:fillRect/>
            </a:stretch>
          </p:blipFill>
          <p:spPr>
            <a:xfrm>
              <a:off x="2779108" y="2787323"/>
              <a:ext cx="985400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2_upper.png" descr="2_upper.png"/>
            <p:cNvPicPr>
              <a:picLocks noChangeAspect="1"/>
            </p:cNvPicPr>
            <p:nvPr/>
          </p:nvPicPr>
          <p:blipFill>
            <a:blip r:embed="rId11"/>
            <a:srcRect l="10143"/>
            <a:stretch>
              <a:fillRect/>
            </a:stretch>
          </p:blipFill>
          <p:spPr>
            <a:xfrm>
              <a:off x="1191625" y="2787323"/>
              <a:ext cx="1292422" cy="14383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2_outer.png" descr="2_outer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52724" y="6307902"/>
              <a:ext cx="1438313" cy="143831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1_lower.png" descr="1_lower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51297" y="4549200"/>
              <a:ext cx="655155" cy="1435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A0T"/>
            <p:cNvSpPr txBox="1"/>
            <p:nvPr/>
          </p:nvSpPr>
          <p:spPr>
            <a:xfrm>
              <a:off x="548088" y="2511391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>
                  <a:latin typeface="Times"/>
                  <a:cs typeface="Times"/>
                  <a:sym typeface="Times"/>
                </a:rPr>
                <a:t>0T</a:t>
              </a:r>
            </a:p>
          </p:txBody>
        </p:sp>
        <p:sp>
          <p:nvSpPr>
            <p:cNvPr id="53" name="A1T"/>
            <p:cNvSpPr txBox="1"/>
            <p:nvPr/>
          </p:nvSpPr>
          <p:spPr>
            <a:xfrm>
              <a:off x="548088" y="4350270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1T</a:t>
              </a:r>
            </a:p>
          </p:txBody>
        </p:sp>
        <p:sp>
          <p:nvSpPr>
            <p:cNvPr id="54" name="A2T"/>
            <p:cNvSpPr txBox="1"/>
            <p:nvPr/>
          </p:nvSpPr>
          <p:spPr>
            <a:xfrm>
              <a:off x="548088" y="6004628"/>
              <a:ext cx="820738" cy="715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/>
            <a:p>
              <a:pPr algn="ctr" defTabSz="821502" hangingPunct="0">
                <a:buClrTx/>
                <a:defRPr sz="3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5600" b="1" i="1" dirty="0">
                  <a:latin typeface="Times"/>
                  <a:cs typeface="Times"/>
                  <a:sym typeface="Times"/>
                </a:rPr>
                <a:t>A</a:t>
              </a:r>
              <a:r>
                <a:rPr sz="5600" b="1" i="1" baseline="-5999" dirty="0">
                  <a:latin typeface="Times"/>
                  <a:cs typeface="Times"/>
                  <a:sym typeface="Times"/>
                </a:rPr>
                <a:t>2T</a:t>
              </a:r>
            </a:p>
          </p:txBody>
        </p:sp>
      </p:grpSp>
      <p:sp>
        <p:nvSpPr>
          <p:cNvPr id="55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 via subset selection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596329" y="5009819"/>
            <a:ext cx="9133492" cy="8392466"/>
            <a:chOff x="4427985" y="2454892"/>
            <a:chExt cx="4566746" cy="4196233"/>
          </a:xfrm>
        </p:grpSpPr>
        <p:grpSp>
          <p:nvGrpSpPr>
            <p:cNvPr id="5" name="Group 4"/>
            <p:cNvGrpSpPr/>
            <p:nvPr/>
          </p:nvGrpSpPr>
          <p:grpSpPr>
            <a:xfrm>
              <a:off x="4852661" y="4487077"/>
              <a:ext cx="4142070" cy="1645920"/>
              <a:chOff x="96357" y="3444551"/>
              <a:chExt cx="4142070" cy="16459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96357" y="3444551"/>
                <a:ext cx="4142070" cy="16459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algn="ctr" defTabSz="1168400" hangingPunct="0">
                  <a:buClrTx/>
                  <a:defRPr/>
                </a:pPr>
                <a:endParaRPr lang="en-US" sz="4800" kern="1200">
                  <a:solidFill>
                    <a:srgbClr val="FFFFFF"/>
                  </a:solidFill>
                  <a:latin typeface="Helvetica Ligh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25156" y="3523286"/>
                <a:ext cx="3484473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algn="ctr" defTabSz="1168400" hangingPunct="0">
                  <a:buClrTx/>
                  <a:defRPr/>
                </a:pPr>
                <a:r>
                  <a:rPr lang="en-US" sz="4800" b="1" kern="1200" dirty="0">
                    <a:latin typeface="Helvetica Light"/>
                    <a:sym typeface="Helvetica Light"/>
                  </a:rPr>
                  <a:t>Versatility</a:t>
                </a:r>
                <a:r>
                  <a:rPr lang="en-US" sz="4800" kern="1200" dirty="0">
                    <a:latin typeface="Helvetica Light"/>
                    <a:sym typeface="Helvetica Light"/>
                  </a:rPr>
                  <a:t> scored by </a:t>
                </a:r>
                <a:r>
                  <a:rPr lang="en-US" sz="4800" kern="1200" dirty="0">
                    <a:solidFill>
                      <a:srgbClr val="007400"/>
                    </a:solidFill>
                    <a:latin typeface="Helvetica Light"/>
                    <a:sym typeface="Helvetica Light"/>
                  </a:rPr>
                  <a:t>style</a:t>
                </a:r>
                <a:r>
                  <a:rPr lang="en-US" sz="4800" kern="1200" dirty="0">
                    <a:latin typeface="Helvetica Light"/>
                    <a:sym typeface="Helvetica Light"/>
                  </a:rPr>
                  <a:t> coverage</a:t>
                </a:r>
              </a:p>
            </p:txBody>
          </p:sp>
          <p:pic>
            <p:nvPicPr>
              <p:cNvPr id="62" name="Screen Shot 2018-04-16 at 11.33.41 AM.png" descr="Screen Shot 2018-04-16 at 11.33.41 AM.png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7965" y="4284866"/>
                <a:ext cx="3757882" cy="77568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98" name="TextBox 97"/>
            <p:cNvSpPr txBox="1"/>
            <p:nvPr/>
          </p:nvSpPr>
          <p:spPr>
            <a:xfrm>
              <a:off x="6147993" y="6105818"/>
              <a:ext cx="1640874" cy="545307"/>
            </a:xfrm>
            <a:prstGeom prst="doubleWave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  <a:defRPr/>
              </a:pPr>
              <a:r>
                <a:rPr lang="en-US" sz="4000" kern="1200" dirty="0">
                  <a:latin typeface="Helvetica Light"/>
                  <a:ea typeface="+mn-ea"/>
                  <a:cs typeface="+mn-cs"/>
                  <a:sym typeface="Helvetica Light"/>
                </a:rPr>
                <a:t>submodular</a:t>
              </a:r>
            </a:p>
          </p:txBody>
        </p:sp>
        <p:sp>
          <p:nvSpPr>
            <p:cNvPr id="78" name="y"/>
            <p:cNvSpPr txBox="1"/>
            <p:nvPr/>
          </p:nvSpPr>
          <p:spPr>
            <a:xfrm>
              <a:off x="4427985" y="4149081"/>
              <a:ext cx="261290" cy="5265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>
              <a:lvl1pPr>
                <a:defRPr sz="42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821502" hangingPunct="0">
                <a:buClrTx/>
              </a:pPr>
              <a:r>
                <a:rPr sz="5906" dirty="0"/>
                <a:t>y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804853" y="2454892"/>
              <a:ext cx="4142070" cy="1529207"/>
              <a:chOff x="121493" y="3527580"/>
              <a:chExt cx="4142070" cy="1529207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121493" y="3527580"/>
                <a:ext cx="4142070" cy="150876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algn="ctr" defTabSz="1168400" hangingPunct="0">
                  <a:buClrTx/>
                </a:pPr>
                <a:endParaRPr lang="en-US" sz="4800" kern="1200">
                  <a:solidFill>
                    <a:srgbClr val="FFFFFF"/>
                  </a:solidFill>
                  <a:latin typeface="Helvetica Ligh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82" name="Screen Shot 2018-04-16 at 11.33.34 AM.png" descr="Screen Shot 2018-04-16 at 11.33.34 AM.png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3696" y="4319158"/>
                <a:ext cx="3303091" cy="737629"/>
              </a:xfrm>
              <a:prstGeom prst="rect">
                <a:avLst/>
              </a:prstGeom>
            </p:spPr>
          </p:pic>
        </p:grpSp>
        <p:sp>
          <p:nvSpPr>
            <p:cNvPr id="83" name="TextBox 82"/>
            <p:cNvSpPr txBox="1"/>
            <p:nvPr/>
          </p:nvSpPr>
          <p:spPr>
            <a:xfrm>
              <a:off x="6188474" y="3874213"/>
              <a:ext cx="1392127" cy="545307"/>
            </a:xfrm>
            <a:prstGeom prst="doubleWave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</a:pPr>
              <a:r>
                <a:rPr lang="en-US" sz="4000" kern="1200" dirty="0">
                  <a:latin typeface="Helvetica Light"/>
                  <a:ea typeface="+mn-ea"/>
                  <a:cs typeface="+mn-cs"/>
                  <a:sym typeface="Helvetica Light"/>
                </a:rPr>
                <a:t>modular</a:t>
              </a:r>
              <a:endParaRPr lang="en-US" sz="2100" kern="1200" dirty="0"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125883" y="2487822"/>
              <a:ext cx="3484473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algn="ctr" defTabSz="1168400" hangingPunct="0">
                <a:buClrTx/>
              </a:pPr>
              <a:r>
                <a:rPr lang="en-US" sz="4800" b="1" kern="1200" dirty="0">
                  <a:latin typeface="Helvetica Light"/>
                  <a:sym typeface="Helvetica Light"/>
                </a:rPr>
                <a:t>Compatibility</a:t>
              </a:r>
              <a:r>
                <a:rPr lang="en-US" sz="4800" kern="1200" dirty="0">
                  <a:latin typeface="Helvetica Light"/>
                  <a:sym typeface="Helvetica Light"/>
                </a:rPr>
                <a:t> scored by topic model likelihood</a:t>
              </a:r>
            </a:p>
          </p:txBody>
        </p:sp>
      </p:grpSp>
      <p:sp>
        <p:nvSpPr>
          <p:cNvPr id="85" name="圓角矩形圖說文字 1"/>
          <p:cNvSpPr/>
          <p:nvPr/>
        </p:nvSpPr>
        <p:spPr>
          <a:xfrm>
            <a:off x="3604593" y="2072385"/>
            <a:ext cx="3514426" cy="1521694"/>
          </a:xfrm>
          <a:prstGeom prst="wedgeRoundRectCallout">
            <a:avLst>
              <a:gd name="adj1" fmla="val 111240"/>
              <a:gd name="adj2" fmla="val -141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 defTabSz="821502" hangingPunct="0">
              <a:buClrTx/>
            </a:pPr>
            <a:r>
              <a:rPr lang="en-US" altLang="zh-TW" sz="4000" dirty="0">
                <a:solidFill>
                  <a:srgbClr val="FFFFFF"/>
                </a:solidFill>
                <a:latin typeface="Helvetica Light"/>
                <a:sym typeface="Helvetica Light"/>
              </a:rPr>
              <a:t>optimal </a:t>
            </a:r>
            <a:r>
              <a:rPr lang="en-US" altLang="zh-TW" sz="4000" b="1" u="sng" dirty="0">
                <a:solidFill>
                  <a:srgbClr val="FFFFFF"/>
                </a:solidFill>
                <a:latin typeface="Helvetica Light"/>
                <a:sym typeface="Helvetica Light"/>
              </a:rPr>
              <a:t>set of outfits</a:t>
            </a:r>
            <a:endParaRPr lang="zh-TW" altLang="en-US" sz="4000" b="1" u="sng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3604592" y="8034004"/>
            <a:ext cx="730931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Connector 86"/>
          <p:cNvCxnSpPr/>
          <p:nvPr/>
        </p:nvCxnSpPr>
        <p:spPr>
          <a:xfrm>
            <a:off x="3509664" y="10502308"/>
            <a:ext cx="730931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3"/>
          <p:cNvSpPr txBox="1"/>
          <p:nvPr/>
        </p:nvSpPr>
        <p:spPr>
          <a:xfrm>
            <a:off x="11985057" y="7192592"/>
            <a:ext cx="9172754" cy="2790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600" kern="1200" dirty="0">
                <a:latin typeface="Arial" pitchFamily="34" charset="0"/>
              </a:rPr>
              <a:t>We devise </a:t>
            </a:r>
            <a:r>
              <a:rPr lang="en-US" sz="5600" kern="1200" dirty="0">
                <a:latin typeface="Arial" pitchFamily="34" charset="0"/>
                <a:sym typeface="Wingdings" panose="05000000000000000000" pitchFamily="2" charset="2"/>
              </a:rPr>
              <a:t>EM-like solution for which we can show </a:t>
            </a:r>
            <a:r>
              <a:rPr lang="en-US" sz="5600" kern="1200" dirty="0">
                <a:latin typeface="Arial" pitchFamily="34" charset="0"/>
              </a:rPr>
              <a:t>(sub)modularity holds.</a:t>
            </a:r>
            <a:endParaRPr lang="en-US" sz="5600" b="1" kern="1200" dirty="0">
              <a:latin typeface="Helvetica Light"/>
              <a:sym typeface="Helvetica Light"/>
            </a:endParaRPr>
          </a:p>
        </p:txBody>
      </p:sp>
      <p:pic>
        <p:nvPicPr>
          <p:cNvPr id="39" name="2outer.png" descr="2outer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20193" y="6345763"/>
            <a:ext cx="4645690" cy="46456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4"/>
          <p:cNvGrpSpPr/>
          <p:nvPr/>
        </p:nvGrpSpPr>
        <p:grpSpPr>
          <a:xfrm>
            <a:off x="5856828" y="7018721"/>
            <a:ext cx="9287500" cy="1980522"/>
            <a:chOff x="1404414" y="3509360"/>
            <a:chExt cx="4643750" cy="990261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1404414" y="4032382"/>
              <a:ext cx="4643750" cy="467239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1404414" y="3509360"/>
              <a:ext cx="4643750" cy="523022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7" name="Group 56"/>
          <p:cNvGrpSpPr/>
          <p:nvPr/>
        </p:nvGrpSpPr>
        <p:grpSpPr>
          <a:xfrm>
            <a:off x="5568115" y="6800395"/>
            <a:ext cx="9621542" cy="2803606"/>
            <a:chOff x="355064" y="3509360"/>
            <a:chExt cx="5693101" cy="1127492"/>
          </a:xfrm>
        </p:grpSpPr>
        <p:cxnSp>
          <p:nvCxnSpPr>
            <p:cNvPr id="58" name="Straight Arrow Connector 57"/>
            <p:cNvCxnSpPr/>
            <p:nvPr/>
          </p:nvCxnSpPr>
          <p:spPr>
            <a:xfrm flipH="1">
              <a:off x="355064" y="4032382"/>
              <a:ext cx="5693101" cy="604470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Arrow Connector 58"/>
            <p:cNvCxnSpPr/>
            <p:nvPr/>
          </p:nvCxnSpPr>
          <p:spPr>
            <a:xfrm flipH="1" flipV="1">
              <a:off x="1404414" y="3509360"/>
              <a:ext cx="4643750" cy="523022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1" name="Group 60"/>
          <p:cNvGrpSpPr/>
          <p:nvPr/>
        </p:nvGrpSpPr>
        <p:grpSpPr>
          <a:xfrm>
            <a:off x="5924820" y="6703942"/>
            <a:ext cx="9287500" cy="2437176"/>
            <a:chOff x="-290116" y="3509360"/>
            <a:chExt cx="4643750" cy="1218588"/>
          </a:xfrm>
        </p:grpSpPr>
        <p:cxnSp>
          <p:nvCxnSpPr>
            <p:cNvPr id="63" name="Straight Arrow Connector 62"/>
            <p:cNvCxnSpPr/>
            <p:nvPr/>
          </p:nvCxnSpPr>
          <p:spPr>
            <a:xfrm flipH="1">
              <a:off x="-290116" y="4260709"/>
              <a:ext cx="4643750" cy="467239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1404414" y="3509360"/>
              <a:ext cx="2915224" cy="619215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0" name="Group 59"/>
          <p:cNvGrpSpPr/>
          <p:nvPr/>
        </p:nvGrpSpPr>
        <p:grpSpPr>
          <a:xfrm>
            <a:off x="5425265" y="6569969"/>
            <a:ext cx="9855050" cy="2834662"/>
            <a:chOff x="-1454925" y="3202545"/>
            <a:chExt cx="4927525" cy="1417331"/>
          </a:xfrm>
        </p:grpSpPr>
        <p:cxnSp>
          <p:nvCxnSpPr>
            <p:cNvPr id="65" name="Straight Arrow Connector 64"/>
            <p:cNvCxnSpPr/>
            <p:nvPr/>
          </p:nvCxnSpPr>
          <p:spPr>
            <a:xfrm flipH="1">
              <a:off x="-537932" y="3921952"/>
              <a:ext cx="3965203" cy="697924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-1454925" y="3202545"/>
              <a:ext cx="4927525" cy="719407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1" name="Group 70"/>
          <p:cNvGrpSpPr/>
          <p:nvPr/>
        </p:nvGrpSpPr>
        <p:grpSpPr>
          <a:xfrm>
            <a:off x="7135407" y="6184101"/>
            <a:ext cx="8324642" cy="3065842"/>
            <a:chOff x="-689720" y="3086955"/>
            <a:chExt cx="4162321" cy="1532921"/>
          </a:xfrm>
        </p:grpSpPr>
        <p:cxnSp>
          <p:nvCxnSpPr>
            <p:cNvPr id="73" name="Straight Arrow Connector 72"/>
            <p:cNvCxnSpPr/>
            <p:nvPr/>
          </p:nvCxnSpPr>
          <p:spPr>
            <a:xfrm flipH="1">
              <a:off x="-537932" y="3921952"/>
              <a:ext cx="3965203" cy="697924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-689720" y="3086955"/>
              <a:ext cx="4162321" cy="834998"/>
            </a:xfrm>
            <a:prstGeom prst="straightConnector1">
              <a:avLst/>
            </a:prstGeom>
            <a:noFill/>
            <a:ln w="76200" cap="flat">
              <a:solidFill>
                <a:srgbClr val="0000FF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3" name="TextBox 12"/>
          <p:cNvSpPr txBox="1"/>
          <p:nvPr/>
        </p:nvSpPr>
        <p:spPr>
          <a:xfrm>
            <a:off x="13687520" y="11093473"/>
            <a:ext cx="5800460" cy="1928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5600" kern="1200" dirty="0">
                <a:latin typeface="Helvetica Light"/>
                <a:ea typeface="+mn-ea"/>
                <a:cs typeface="+mn-cs"/>
                <a:sym typeface="Helvetica Light"/>
              </a:rPr>
              <a:t>But each addition is a garment!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85F398-2544-48D4-A226-30981FCD039E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757BFA2-D74D-4FCB-8CFF-5AFDD0E74575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811620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4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B206-83C3-4FBF-B410-49DF0F0709DA}"/>
              </a:ext>
            </a:extLst>
          </p:cNvPr>
          <p:cNvSpPr txBox="1">
            <a:spLocks/>
          </p:cNvSpPr>
          <p:nvPr/>
        </p:nvSpPr>
        <p:spPr>
          <a:xfrm>
            <a:off x="3532126" y="-342799"/>
            <a:ext cx="17319748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828800">
              <a:buClrTx/>
              <a:defRPr/>
            </a:pPr>
            <a:r>
              <a:rPr lang="en-US" sz="7600" b="1" dirty="0">
                <a:solidFill>
                  <a:sysClr val="windowText" lastClr="000000"/>
                </a:solidFill>
              </a:rPr>
              <a:t>Fashion and culture</a:t>
            </a: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30BD388E-F03E-4131-9625-3F6C60579203}"/>
              </a:ext>
            </a:extLst>
          </p:cNvPr>
          <p:cNvSpPr/>
          <p:nvPr/>
        </p:nvSpPr>
        <p:spPr>
          <a:xfrm>
            <a:off x="3369146" y="12149917"/>
            <a:ext cx="25896508" cy="2"/>
          </a:xfrm>
          <a:prstGeom prst="line">
            <a:avLst/>
          </a:prstGeom>
          <a:ln w="25400">
            <a:solidFill>
              <a:srgbClr val="52586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6400">
              <a:latin typeface="Helvetica Light"/>
              <a:sym typeface="Helvetica Light"/>
            </a:endParaRPr>
          </a:p>
        </p:txBody>
      </p:sp>
      <p:sp>
        <p:nvSpPr>
          <p:cNvPr id="4" name="1920">
            <a:extLst>
              <a:ext uri="{FF2B5EF4-FFF2-40B4-BE49-F238E27FC236}">
                <a16:creationId xmlns:a16="http://schemas.microsoft.com/office/drawing/2014/main" id="{EAD57E69-AE4A-4136-B8D7-C5BCC5991964}"/>
              </a:ext>
            </a:extLst>
          </p:cNvPr>
          <p:cNvSpPr>
            <a:spLocks noChangeAspect="1"/>
          </p:cNvSpPr>
          <p:nvPr/>
        </p:nvSpPr>
        <p:spPr>
          <a:xfrm>
            <a:off x="3302868" y="11119332"/>
            <a:ext cx="1688332" cy="1688332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616150" hangingPunct="0"/>
            <a:r>
              <a:rPr sz="3600" dirty="0">
                <a:latin typeface="Bradley Hand Bold"/>
                <a:cs typeface="Bradley Hand Bold"/>
              </a:rPr>
              <a:t>1920</a:t>
            </a:r>
          </a:p>
        </p:txBody>
      </p:sp>
      <p:sp>
        <p:nvSpPr>
          <p:cNvPr id="5" name="1940">
            <a:extLst>
              <a:ext uri="{FF2B5EF4-FFF2-40B4-BE49-F238E27FC236}">
                <a16:creationId xmlns:a16="http://schemas.microsoft.com/office/drawing/2014/main" id="{B66201B1-1038-4B6B-94B8-5399CE440467}"/>
              </a:ext>
            </a:extLst>
          </p:cNvPr>
          <p:cNvSpPr>
            <a:spLocks noChangeAspect="1"/>
          </p:cNvSpPr>
          <p:nvPr/>
        </p:nvSpPr>
        <p:spPr>
          <a:xfrm>
            <a:off x="9139865" y="11147003"/>
            <a:ext cx="1687662" cy="1687662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616150" hangingPunct="0"/>
            <a:r>
              <a:rPr sz="3600" dirty="0">
                <a:latin typeface="Bradley Hand Bold"/>
                <a:cs typeface="Bradley Hand Bold"/>
              </a:rPr>
              <a:t>1940</a:t>
            </a:r>
          </a:p>
        </p:txBody>
      </p:sp>
      <p:sp>
        <p:nvSpPr>
          <p:cNvPr id="6" name="1930">
            <a:extLst>
              <a:ext uri="{FF2B5EF4-FFF2-40B4-BE49-F238E27FC236}">
                <a16:creationId xmlns:a16="http://schemas.microsoft.com/office/drawing/2014/main" id="{3BE437EF-B6BD-4B0A-8386-73892CCB62E0}"/>
              </a:ext>
            </a:extLst>
          </p:cNvPr>
          <p:cNvSpPr>
            <a:spLocks noChangeAspect="1"/>
          </p:cNvSpPr>
          <p:nvPr/>
        </p:nvSpPr>
        <p:spPr>
          <a:xfrm>
            <a:off x="6935064" y="11119332"/>
            <a:ext cx="1688332" cy="1688332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616150" hangingPunct="0"/>
            <a:r>
              <a:rPr sz="3600" dirty="0">
                <a:latin typeface="Bradley Hand Bold"/>
                <a:cs typeface="Bradley Hand Bold"/>
              </a:rPr>
              <a:t>1930</a:t>
            </a:r>
          </a:p>
        </p:txBody>
      </p:sp>
      <p:sp>
        <p:nvSpPr>
          <p:cNvPr id="7" name="1950">
            <a:extLst>
              <a:ext uri="{FF2B5EF4-FFF2-40B4-BE49-F238E27FC236}">
                <a16:creationId xmlns:a16="http://schemas.microsoft.com/office/drawing/2014/main" id="{E58436AB-AAE2-477F-B58E-01E71585F273}"/>
              </a:ext>
            </a:extLst>
          </p:cNvPr>
          <p:cNvSpPr>
            <a:spLocks noChangeAspect="1"/>
          </p:cNvSpPr>
          <p:nvPr/>
        </p:nvSpPr>
        <p:spPr>
          <a:xfrm>
            <a:off x="10762552" y="11119332"/>
            <a:ext cx="1688332" cy="1688332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616150" hangingPunct="0"/>
            <a:r>
              <a:rPr sz="3600" dirty="0">
                <a:latin typeface="Bradley Hand Bold"/>
                <a:cs typeface="Bradley Hand Bold"/>
              </a:rPr>
              <a:t>1950</a:t>
            </a:r>
          </a:p>
        </p:txBody>
      </p:sp>
      <p:sp>
        <p:nvSpPr>
          <p:cNvPr id="8" name="1970">
            <a:extLst>
              <a:ext uri="{FF2B5EF4-FFF2-40B4-BE49-F238E27FC236}">
                <a16:creationId xmlns:a16="http://schemas.microsoft.com/office/drawing/2014/main" id="{0E43C743-6185-458A-AC9C-B8083556C555}"/>
              </a:ext>
            </a:extLst>
          </p:cNvPr>
          <p:cNvSpPr>
            <a:spLocks noChangeAspect="1"/>
          </p:cNvSpPr>
          <p:nvPr/>
        </p:nvSpPr>
        <p:spPr>
          <a:xfrm>
            <a:off x="15033639" y="11106135"/>
            <a:ext cx="1728530" cy="172853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616150" hangingPunct="0"/>
            <a:r>
              <a:rPr sz="3600" dirty="0">
                <a:latin typeface="Bradley Hand Bold"/>
                <a:cs typeface="Bradley Hand Bold"/>
              </a:rPr>
              <a:t>1970</a:t>
            </a:r>
          </a:p>
        </p:txBody>
      </p:sp>
      <p:sp>
        <p:nvSpPr>
          <p:cNvPr id="9" name="1980">
            <a:extLst>
              <a:ext uri="{FF2B5EF4-FFF2-40B4-BE49-F238E27FC236}">
                <a16:creationId xmlns:a16="http://schemas.microsoft.com/office/drawing/2014/main" id="{472C3B66-E488-4A9B-876A-62A66B4D08F9}"/>
              </a:ext>
            </a:extLst>
          </p:cNvPr>
          <p:cNvSpPr>
            <a:spLocks noChangeAspect="1"/>
          </p:cNvSpPr>
          <p:nvPr/>
        </p:nvSpPr>
        <p:spPr>
          <a:xfrm>
            <a:off x="17746670" y="11119332"/>
            <a:ext cx="1688332" cy="1688332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/>
          <a:lstStyle>
            <a:lvl1pPr>
              <a:defRPr sz="3200">
                <a:solidFill>
                  <a:srgbClr val="FFFFFF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algn="ctr" defTabSz="616150" hangingPunct="0"/>
            <a:r>
              <a:rPr sz="3600" dirty="0">
                <a:latin typeface="Bradley Hand Bold"/>
                <a:cs typeface="Bradley Hand Bold"/>
              </a:rPr>
              <a:t>1980</a:t>
            </a: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18B63EC9-0766-4917-A723-3E0AD195678A}"/>
              </a:ext>
            </a:extLst>
          </p:cNvPr>
          <p:cNvGrpSpPr/>
          <p:nvPr/>
        </p:nvGrpSpPr>
        <p:grpSpPr>
          <a:xfrm>
            <a:off x="3048001" y="3831773"/>
            <a:ext cx="2702174" cy="7056782"/>
            <a:chOff x="0" y="0"/>
            <a:chExt cx="1568053" cy="3896459"/>
          </a:xfrm>
        </p:grpSpPr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D6B3A41-B932-4A3C-B527-A1EE3C830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68034" cy="2018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26039C16-56AB-43E7-9E38-39551C7E4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4492" t="5975" r="32908" b="50366"/>
            <a:stretch>
              <a:fillRect/>
            </a:stretch>
          </p:blipFill>
          <p:spPr>
            <a:xfrm>
              <a:off x="0" y="2028093"/>
              <a:ext cx="1568054" cy="1868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7D95FA98-0ED0-43DE-9582-CF8B73D5438F}"/>
              </a:ext>
            </a:extLst>
          </p:cNvPr>
          <p:cNvGrpSpPr/>
          <p:nvPr/>
        </p:nvGrpSpPr>
        <p:grpSpPr>
          <a:xfrm>
            <a:off x="5995394" y="4011003"/>
            <a:ext cx="2702140" cy="6877550"/>
            <a:chOff x="0" y="0"/>
            <a:chExt cx="1568053" cy="4429854"/>
          </a:xfrm>
        </p:grpSpPr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3738611B-A1A5-4FD0-99D2-F5F6B7521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568054" cy="2231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1A7BEF4D-8E65-4B5F-A2AB-A59250F8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870" t="6402" r="16322" b="51238"/>
            <a:stretch>
              <a:fillRect/>
            </a:stretch>
          </p:blipFill>
          <p:spPr>
            <a:xfrm>
              <a:off x="66092" y="2197936"/>
              <a:ext cx="1435818" cy="2231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DD6FBD4C-7D19-494C-B395-01CE5843F228}"/>
              </a:ext>
            </a:extLst>
          </p:cNvPr>
          <p:cNvGrpSpPr/>
          <p:nvPr/>
        </p:nvGrpSpPr>
        <p:grpSpPr>
          <a:xfrm>
            <a:off x="8807656" y="3922998"/>
            <a:ext cx="2702140" cy="6965524"/>
            <a:chOff x="0" y="0"/>
            <a:chExt cx="1568053" cy="3830614"/>
          </a:xfrm>
        </p:grpSpPr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68C91873-1822-4C86-B467-912B0C4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568054" cy="1801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9A39949E-F0A7-4097-8834-0B056679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3444" t="5530" r="263" b="50793"/>
            <a:stretch>
              <a:fillRect/>
            </a:stretch>
          </p:blipFill>
          <p:spPr>
            <a:xfrm>
              <a:off x="174953" y="1816422"/>
              <a:ext cx="1218152" cy="2014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F470E0-76DE-4831-AC96-D9205C5D39C5}"/>
              </a:ext>
            </a:extLst>
          </p:cNvPr>
          <p:cNvGrpSpPr/>
          <p:nvPr/>
        </p:nvGrpSpPr>
        <p:grpSpPr>
          <a:xfrm>
            <a:off x="12116513" y="4255197"/>
            <a:ext cx="2702142" cy="6621878"/>
            <a:chOff x="6400042" y="807365"/>
            <a:chExt cx="1467064" cy="3746065"/>
          </a:xfrm>
        </p:grpSpPr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361354FB-E2A7-4537-BEA2-0B5538FDD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933"/>
            <a:stretch/>
          </p:blipFill>
          <p:spPr>
            <a:xfrm>
              <a:off x="6400042" y="2722144"/>
              <a:ext cx="1467064" cy="18312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60C6537B-24F4-4CC2-8872-BA77D1E1F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5734"/>
            <a:stretch/>
          </p:blipFill>
          <p:spPr>
            <a:xfrm>
              <a:off x="6467021" y="807365"/>
              <a:ext cx="1351072" cy="1831287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81A9C7D7-A050-469A-B376-5280177F6B08}"/>
              </a:ext>
            </a:extLst>
          </p:cNvPr>
          <p:cNvGrpSpPr/>
          <p:nvPr/>
        </p:nvGrpSpPr>
        <p:grpSpPr>
          <a:xfrm>
            <a:off x="15157775" y="4218681"/>
            <a:ext cx="2702142" cy="6644022"/>
            <a:chOff x="0" y="0"/>
            <a:chExt cx="1568053" cy="4238595"/>
          </a:xfrm>
        </p:grpSpPr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F77BF2AC-43E3-42A4-A47E-642059D5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6637"/>
            <a:stretch>
              <a:fillRect/>
            </a:stretch>
          </p:blipFill>
          <p:spPr>
            <a:xfrm>
              <a:off x="0" y="0"/>
              <a:ext cx="1568054" cy="2195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1A2FAEB7-4105-44E1-9BEC-5D5C4F7E7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17" y="2191775"/>
              <a:ext cx="1535665" cy="2046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00A9B5F6-7BA2-498E-B22F-E8620E85E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6355" y="4218679"/>
            <a:ext cx="2240582" cy="31205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F9B8BE12-D20F-4733-BB06-9B158E510E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777" r="54196"/>
          <a:stretch>
            <a:fillRect/>
          </a:stretch>
        </p:blipFill>
        <p:spPr>
          <a:xfrm flipH="1">
            <a:off x="18467288" y="7393915"/>
            <a:ext cx="2001916" cy="34687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FEEDAD-2295-4AF8-8EC8-FBF887AA0195}"/>
              </a:ext>
            </a:extLst>
          </p:cNvPr>
          <p:cNvSpPr txBox="1"/>
          <p:nvPr/>
        </p:nvSpPr>
        <p:spPr>
          <a:xfrm>
            <a:off x="2413431" y="2817231"/>
            <a:ext cx="3476082" cy="719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2800" dirty="0">
                <a:cs typeface="Arial" panose="020B0604020202020204" pitchFamily="34" charset="0"/>
                <a:sym typeface="Helvetica Light"/>
              </a:rPr>
              <a:t>Postwar simplicity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67989F-2617-41DE-8A36-5AAE7B075649}"/>
              </a:ext>
            </a:extLst>
          </p:cNvPr>
          <p:cNvSpPr txBox="1"/>
          <p:nvPr/>
        </p:nvSpPr>
        <p:spPr>
          <a:xfrm>
            <a:off x="5319168" y="2817231"/>
            <a:ext cx="3960832" cy="719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2800" dirty="0">
                <a:cs typeface="Arial" panose="020B0604020202020204" pitchFamily="34" charset="0"/>
                <a:sym typeface="Helvetica Light"/>
              </a:rPr>
              <a:t>Manufacturing fabrics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BCA2EB-47F2-44F6-A212-C560FAA4D1AE}"/>
              </a:ext>
            </a:extLst>
          </p:cNvPr>
          <p:cNvSpPr txBox="1"/>
          <p:nvPr/>
        </p:nvSpPr>
        <p:spPr>
          <a:xfrm>
            <a:off x="12224102" y="2817229"/>
            <a:ext cx="2460152" cy="719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2800" dirty="0">
                <a:cs typeface="Arial" panose="020B0604020202020204" pitchFamily="34" charset="0"/>
                <a:sym typeface="Helvetica Light"/>
              </a:rPr>
              <a:t>Feminism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8B039A-43AC-4A5E-AC94-8D87F7EAC87E}"/>
              </a:ext>
            </a:extLst>
          </p:cNvPr>
          <p:cNvSpPr txBox="1"/>
          <p:nvPr/>
        </p:nvSpPr>
        <p:spPr>
          <a:xfrm>
            <a:off x="9032574" y="2601787"/>
            <a:ext cx="2460152" cy="1150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2800" dirty="0">
                <a:cs typeface="Arial" panose="020B0604020202020204" pitchFamily="34" charset="0"/>
                <a:sym typeface="Helvetica Light"/>
              </a:rPr>
              <a:t>WWII austerity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8B13A7-FF17-4919-9D0F-9DB5D7C5F23E}"/>
              </a:ext>
            </a:extLst>
          </p:cNvPr>
          <p:cNvSpPr txBox="1"/>
          <p:nvPr/>
        </p:nvSpPr>
        <p:spPr>
          <a:xfrm>
            <a:off x="15061868" y="2807003"/>
            <a:ext cx="2460152" cy="719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2800" dirty="0">
                <a:cs typeface="Arial" panose="020B0604020202020204" pitchFamily="34" charset="0"/>
                <a:sym typeface="Helvetica Light"/>
              </a:rPr>
              <a:t>Anti-war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848E69-38A3-41FF-9098-2C3124A3D30F}"/>
              </a:ext>
            </a:extLst>
          </p:cNvPr>
          <p:cNvSpPr txBox="1"/>
          <p:nvPr/>
        </p:nvSpPr>
        <p:spPr>
          <a:xfrm>
            <a:off x="17696961" y="2688627"/>
            <a:ext cx="3476082" cy="1150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4" tIns="142874" rIns="142874" bIns="142874" numCol="1" spcCol="38100" rtlCol="0" anchor="ctr">
            <a:spAutoFit/>
          </a:bodyPr>
          <a:lstStyle/>
          <a:p>
            <a:pPr algn="ctr" defTabSz="1643062" hangingPunct="0">
              <a:buClrTx/>
            </a:pPr>
            <a:r>
              <a:rPr lang="en-US" sz="2800" dirty="0">
                <a:cs typeface="Arial" panose="020B0604020202020204" pitchFamily="34" charset="0"/>
                <a:sym typeface="Helvetica Light"/>
              </a:rPr>
              <a:t>Women in the workplace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11E98D-2A38-4193-9843-6657BF39786C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755935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mayo_wo0.jpg" descr="mayo_wo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37" y="6606607"/>
            <a:ext cx="1569162" cy="2353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mayo_wo2.jpg" descr="mayo_wo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054" y="9382559"/>
            <a:ext cx="1569160" cy="2353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mayo_wo15.jpg" descr="mayo_wo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427" y="6636144"/>
            <a:ext cx="1569162" cy="235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mayo_wo31.jpg" descr="mayo_wo3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543" y="9342510"/>
            <a:ext cx="1569162" cy="235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mayo_wo25.jpg" descr="mayo_wo2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4516" y="6665680"/>
            <a:ext cx="1569160" cy="235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mayo_wo65.jpg" descr="mayo_wo6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0606" y="6695215"/>
            <a:ext cx="1569160" cy="2353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mayo_wo167.jpg" descr="mayo_wo16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797" y="9362535"/>
            <a:ext cx="1569162" cy="2353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mayo_wo190.jpg" descr="mayo_wo19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6693" y="6724753"/>
            <a:ext cx="1569162" cy="2353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mayo_wo209.jpg" descr="mayo_wo209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4288" y="9322484"/>
            <a:ext cx="1569160" cy="235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Screen Shot 2017-03-15 at 8.25.23 PM.png" descr="Screen Shot 2017-03-15 at 8.25.23 PM.png"/>
          <p:cNvPicPr>
            <a:picLocks noChangeAspect="1"/>
          </p:cNvPicPr>
          <p:nvPr/>
        </p:nvPicPr>
        <p:blipFill>
          <a:blip r:embed="rId12"/>
          <a:srcRect l="15123" r="15123"/>
          <a:stretch>
            <a:fillRect/>
          </a:stretch>
        </p:blipFill>
        <p:spPr>
          <a:xfrm>
            <a:off x="3562338" y="3812740"/>
            <a:ext cx="8944768" cy="2541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1" name="Group"/>
          <p:cNvGrpSpPr/>
          <p:nvPr/>
        </p:nvGrpSpPr>
        <p:grpSpPr>
          <a:xfrm>
            <a:off x="13066799" y="5251783"/>
            <a:ext cx="7980090" cy="6541158"/>
            <a:chOff x="0" y="0"/>
            <a:chExt cx="5674729" cy="4651488"/>
          </a:xfrm>
        </p:grpSpPr>
        <p:pic>
          <p:nvPicPr>
            <p:cNvPr id="749" name="dress1.png" descr="dress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58663" y="2094091"/>
              <a:ext cx="1887552" cy="1887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dress2.png" descr="dress2.png"/>
            <p:cNvPicPr>
              <a:picLocks noChangeAspect="1"/>
            </p:cNvPicPr>
            <p:nvPr/>
          </p:nvPicPr>
          <p:blipFill>
            <a:blip r:embed="rId14"/>
            <a:srcRect t="6919" r="15787"/>
            <a:stretch>
              <a:fillRect/>
            </a:stretch>
          </p:blipFill>
          <p:spPr>
            <a:xfrm>
              <a:off x="274180" y="2703420"/>
              <a:ext cx="1716700" cy="1897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1" name="dress3.png" descr="dress3.png"/>
            <p:cNvPicPr>
              <a:picLocks noChangeAspect="1"/>
            </p:cNvPicPr>
            <p:nvPr/>
          </p:nvPicPr>
          <p:blipFill>
            <a:blip r:embed="rId15"/>
            <a:srcRect l="16626" r="10989"/>
            <a:stretch>
              <a:fillRect/>
            </a:stretch>
          </p:blipFill>
          <p:spPr>
            <a:xfrm>
              <a:off x="4199160" y="2612960"/>
              <a:ext cx="1475570" cy="2038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lower1.png" descr="lower1.png"/>
            <p:cNvPicPr>
              <a:picLocks noChangeAspect="1"/>
            </p:cNvPicPr>
            <p:nvPr/>
          </p:nvPicPr>
          <p:blipFill>
            <a:blip r:embed="rId16"/>
            <a:srcRect l="18617" r="18617"/>
            <a:stretch>
              <a:fillRect/>
            </a:stretch>
          </p:blipFill>
          <p:spPr>
            <a:xfrm>
              <a:off x="1228360" y="1054945"/>
              <a:ext cx="1032849" cy="1645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lower2.png" descr="lower2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32567" y="1249448"/>
              <a:ext cx="1021579" cy="1021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lower3.png" descr="lower3.png"/>
            <p:cNvPicPr>
              <a:picLocks noChangeAspect="1"/>
            </p:cNvPicPr>
            <p:nvPr/>
          </p:nvPicPr>
          <p:blipFill>
            <a:blip r:embed="rId18"/>
            <a:srcRect l="10072" r="10072"/>
            <a:stretch>
              <a:fillRect/>
            </a:stretch>
          </p:blipFill>
          <p:spPr>
            <a:xfrm>
              <a:off x="3324164" y="1076145"/>
              <a:ext cx="1092579" cy="1368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5" name="outer1.png" descr="outer1.png"/>
            <p:cNvPicPr>
              <a:picLocks noChangeAspect="1"/>
            </p:cNvPicPr>
            <p:nvPr/>
          </p:nvPicPr>
          <p:blipFill>
            <a:blip r:embed="rId19"/>
            <a:srcRect l="13832" b="3679"/>
            <a:stretch>
              <a:fillRect/>
            </a:stretch>
          </p:blipFill>
          <p:spPr>
            <a:xfrm>
              <a:off x="0" y="481080"/>
              <a:ext cx="1756608" cy="1963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6" name="outer2.png" descr="outer2.png"/>
            <p:cNvPicPr>
              <a:picLocks noChangeAspect="1"/>
            </p:cNvPicPr>
            <p:nvPr/>
          </p:nvPicPr>
          <p:blipFill>
            <a:blip r:embed="rId20"/>
            <a:srcRect b="5333"/>
            <a:stretch>
              <a:fillRect/>
            </a:stretch>
          </p:blipFill>
          <p:spPr>
            <a:xfrm>
              <a:off x="4032567" y="290183"/>
              <a:ext cx="1368186" cy="129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7" name="outer3.png" descr="outer3.png"/>
            <p:cNvPicPr>
              <a:picLocks noChangeAspect="1"/>
            </p:cNvPicPr>
            <p:nvPr/>
          </p:nvPicPr>
          <p:blipFill>
            <a:blip r:embed="rId21"/>
            <a:srcRect l="9926" b="5250"/>
            <a:stretch>
              <a:fillRect/>
            </a:stretch>
          </p:blipFill>
          <p:spPr>
            <a:xfrm>
              <a:off x="3540550" y="2712164"/>
              <a:ext cx="1368226" cy="1439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8" name="upper1.png" descr="upper1.png"/>
            <p:cNvPicPr>
              <a:picLocks noChangeAspect="1"/>
            </p:cNvPicPr>
            <p:nvPr/>
          </p:nvPicPr>
          <p:blipFill>
            <a:blip r:embed="rId22"/>
            <a:srcRect b="5482"/>
            <a:stretch>
              <a:fillRect/>
            </a:stretch>
          </p:blipFill>
          <p:spPr>
            <a:xfrm>
              <a:off x="3048532" y="153867"/>
              <a:ext cx="1368186" cy="1293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9" name="upper2.png" descr="upper2.png"/>
            <p:cNvPicPr>
              <a:picLocks noChangeAspect="1"/>
            </p:cNvPicPr>
            <p:nvPr/>
          </p:nvPicPr>
          <p:blipFill>
            <a:blip r:embed="rId23"/>
            <a:srcRect r="6406"/>
            <a:stretch>
              <a:fillRect/>
            </a:stretch>
          </p:blipFill>
          <p:spPr>
            <a:xfrm>
              <a:off x="1655739" y="132193"/>
              <a:ext cx="1280537" cy="1368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upper3.png" descr="upper3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81487" y="0"/>
              <a:ext cx="1255298" cy="1255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2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64084" y="9212539"/>
            <a:ext cx="1689056" cy="2533582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Tailored capsule"/>
          <p:cNvSpPr txBox="1"/>
          <p:nvPr/>
        </p:nvSpPr>
        <p:spPr>
          <a:xfrm>
            <a:off x="13272120" y="3812741"/>
            <a:ext cx="7774768" cy="103647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3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lang="en-US" sz="4800" dirty="0"/>
              <a:t>Personalized</a:t>
            </a:r>
            <a:r>
              <a:rPr sz="4800" dirty="0"/>
              <a:t> capsule</a:t>
            </a:r>
          </a:p>
        </p:txBody>
      </p:sp>
      <p:sp>
        <p:nvSpPr>
          <p:cNvPr id="28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Personalized capsule</a:t>
            </a:r>
          </a:p>
        </p:txBody>
      </p:sp>
      <p:sp>
        <p:nvSpPr>
          <p:cNvPr id="30" name="Iterative 59% times better than naive"/>
          <p:cNvSpPr txBox="1"/>
          <p:nvPr/>
        </p:nvSpPr>
        <p:spPr>
          <a:xfrm>
            <a:off x="5059373" y="1753831"/>
            <a:ext cx="14544494" cy="1006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 algn="ctr" defTabSz="821502" hangingPunct="0">
              <a:spcBef>
                <a:spcPts val="5906"/>
              </a:spcBef>
              <a:buClrTx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5600" dirty="0">
                <a:latin typeface="Helvetica"/>
                <a:cs typeface="Helvetica"/>
                <a:sym typeface="Helvetica"/>
              </a:rPr>
              <a:t>Discover user’s style preferences from album </a:t>
            </a:r>
            <a:endParaRPr sz="5600" dirty="0">
              <a:latin typeface="Helvetica"/>
              <a:cs typeface="Helvetica"/>
              <a:sym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BBFD82-E223-47B0-8766-1386FBB4466D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8EAF-CF18-4B8F-97D0-27F791AAE0B6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43234582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ailored capsule"/>
          <p:cNvSpPr txBox="1"/>
          <p:nvPr/>
        </p:nvSpPr>
        <p:spPr>
          <a:xfrm>
            <a:off x="13272120" y="3812741"/>
            <a:ext cx="7774768" cy="103647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8" tIns="71438" rIns="71438" bIns="71438" anchor="ctr"/>
          <a:lstStyle>
            <a:lvl1pPr>
              <a:defRPr sz="3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 defTabSz="821502" hangingPunct="0">
              <a:buClrTx/>
            </a:pPr>
            <a:r>
              <a:rPr lang="en-US" sz="4800" dirty="0"/>
              <a:t>Personalized</a:t>
            </a:r>
            <a:r>
              <a:rPr sz="4800" dirty="0"/>
              <a:t> capsule</a:t>
            </a:r>
          </a:p>
        </p:txBody>
      </p:sp>
      <p:sp>
        <p:nvSpPr>
          <p:cNvPr id="28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Personalized capsule</a:t>
            </a:r>
          </a:p>
        </p:txBody>
      </p:sp>
      <p:sp>
        <p:nvSpPr>
          <p:cNvPr id="30" name="Iterative 59% times better than naive"/>
          <p:cNvSpPr txBox="1"/>
          <p:nvPr/>
        </p:nvSpPr>
        <p:spPr>
          <a:xfrm>
            <a:off x="5059373" y="1753831"/>
            <a:ext cx="14544494" cy="1006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 algn="ctr" defTabSz="821502" hangingPunct="0">
              <a:spcBef>
                <a:spcPts val="5906"/>
              </a:spcBef>
              <a:buClrTx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5600" dirty="0">
                <a:latin typeface="Helvetica"/>
                <a:cs typeface="Helvetica"/>
                <a:sym typeface="Helvetica"/>
              </a:rPr>
              <a:t>Discover user’s style preferences from album </a:t>
            </a:r>
            <a:endParaRPr sz="5600" dirty="0">
              <a:latin typeface="Helvetica"/>
              <a:cs typeface="Helvetica"/>
              <a:sym typeface="Helvetica"/>
            </a:endParaRPr>
          </a:p>
        </p:txBody>
      </p:sp>
      <p:pic>
        <p:nvPicPr>
          <p:cNvPr id="29" name="TessLively1.jpg" descr="TessLivel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439" y="6683551"/>
            <a:ext cx="1548694" cy="232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TessLively2.jpg" descr="TessLivel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396" y="9299225"/>
            <a:ext cx="1548692" cy="232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TessLively58.jpg" descr="TessLively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048" y="9299225"/>
            <a:ext cx="1548692" cy="232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TessLively360.jpg" descr="TessLively36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091" y="9299225"/>
            <a:ext cx="1548694" cy="232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TessLively481.jpg" descr="TessLively48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9744" y="9299225"/>
            <a:ext cx="1548692" cy="232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TessLively15.jpg" descr="TessLively1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8091" y="6682710"/>
            <a:ext cx="1548694" cy="2323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TessLively17.jpg" descr="TessLively1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048" y="6680185"/>
            <a:ext cx="1548692" cy="232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TessLively499.jpg" descr="TessLively49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396" y="6681028"/>
            <a:ext cx="1548692" cy="2323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TessLively625.jpg" descr="TessLively62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9744" y="6681869"/>
            <a:ext cx="1548692" cy="23230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" name="Group"/>
          <p:cNvGrpSpPr/>
          <p:nvPr/>
        </p:nvGrpSpPr>
        <p:grpSpPr>
          <a:xfrm>
            <a:off x="13230560" y="5313614"/>
            <a:ext cx="8100424" cy="6602904"/>
            <a:chOff x="0" y="0"/>
            <a:chExt cx="5760299" cy="4695397"/>
          </a:xfrm>
        </p:grpSpPr>
        <p:pic>
          <p:nvPicPr>
            <p:cNvPr id="40" name="dress1.png" descr="dress1.png"/>
            <p:cNvPicPr>
              <a:picLocks noChangeAspect="1"/>
            </p:cNvPicPr>
            <p:nvPr/>
          </p:nvPicPr>
          <p:blipFill>
            <a:blip r:embed="rId12"/>
            <a:srcRect l="16663" r="16663"/>
            <a:stretch>
              <a:fillRect/>
            </a:stretch>
          </p:blipFill>
          <p:spPr>
            <a:xfrm>
              <a:off x="1946028" y="177262"/>
              <a:ext cx="1391641" cy="2087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dress3.png" descr="dress3.png"/>
            <p:cNvPicPr>
              <a:picLocks noChangeAspect="1"/>
            </p:cNvPicPr>
            <p:nvPr/>
          </p:nvPicPr>
          <p:blipFill>
            <a:blip r:embed="rId13"/>
            <a:srcRect l="10296" r="10296"/>
            <a:stretch>
              <a:fillRect/>
            </a:stretch>
          </p:blipFill>
          <p:spPr>
            <a:xfrm>
              <a:off x="689544" y="0"/>
              <a:ext cx="1578575" cy="1987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upper.png" descr="upper.png"/>
            <p:cNvPicPr>
              <a:picLocks noChangeAspect="1"/>
            </p:cNvPicPr>
            <p:nvPr/>
          </p:nvPicPr>
          <p:blipFill>
            <a:blip r:embed="rId14"/>
            <a:srcRect t="11408" b="11408"/>
            <a:stretch>
              <a:fillRect/>
            </a:stretch>
          </p:blipFill>
          <p:spPr>
            <a:xfrm>
              <a:off x="3211125" y="178869"/>
              <a:ext cx="1693494" cy="130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upper1.png" descr="upper1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126682" y="2389444"/>
              <a:ext cx="1473438" cy="1473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upper3.png" descr="upper3.png"/>
            <p:cNvPicPr>
              <a:picLocks noChangeAspect="1"/>
            </p:cNvPicPr>
            <p:nvPr/>
          </p:nvPicPr>
          <p:blipFill>
            <a:blip r:embed="rId16"/>
            <a:srcRect l="8680"/>
            <a:stretch>
              <a:fillRect/>
            </a:stretch>
          </p:blipFill>
          <p:spPr>
            <a:xfrm>
              <a:off x="4359460" y="70543"/>
              <a:ext cx="1400840" cy="153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lower1.png" descr="lower1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5727" y="3576660"/>
              <a:ext cx="1092602" cy="1092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lower2.png" descr="lower2.png"/>
            <p:cNvPicPr>
              <a:picLocks noChangeAspect="1"/>
            </p:cNvPicPr>
            <p:nvPr/>
          </p:nvPicPr>
          <p:blipFill>
            <a:blip r:embed="rId18"/>
            <a:srcRect l="25512" r="20986"/>
            <a:stretch>
              <a:fillRect/>
            </a:stretch>
          </p:blipFill>
          <p:spPr>
            <a:xfrm>
              <a:off x="4122768" y="1102104"/>
              <a:ext cx="940375" cy="1757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lower3.png" descr="lower3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02824" y="3454555"/>
              <a:ext cx="1057583" cy="1057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outer1.png" descr="outer1.png"/>
            <p:cNvPicPr>
              <a:picLocks noChangeAspect="1"/>
            </p:cNvPicPr>
            <p:nvPr/>
          </p:nvPicPr>
          <p:blipFill>
            <a:blip r:embed="rId20"/>
            <a:srcRect l="5568"/>
            <a:stretch>
              <a:fillRect/>
            </a:stretch>
          </p:blipFill>
          <p:spPr>
            <a:xfrm>
              <a:off x="2838474" y="1512548"/>
              <a:ext cx="1426669" cy="1510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outer2.png" descr="outer2.png"/>
            <p:cNvPicPr>
              <a:picLocks noChangeAspect="1"/>
            </p:cNvPicPr>
            <p:nvPr/>
          </p:nvPicPr>
          <p:blipFill>
            <a:blip r:embed="rId21"/>
            <a:srcRect r="6226"/>
            <a:stretch>
              <a:fillRect/>
            </a:stretch>
          </p:blipFill>
          <p:spPr>
            <a:xfrm>
              <a:off x="48589" y="2616891"/>
              <a:ext cx="1416715" cy="1510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outer3.png" descr="outer3.png"/>
            <p:cNvPicPr>
              <a:picLocks noChangeAspect="1"/>
            </p:cNvPicPr>
            <p:nvPr/>
          </p:nvPicPr>
          <p:blipFill>
            <a:blip r:embed="rId22"/>
            <a:srcRect t="5091" r="5934"/>
            <a:stretch>
              <a:fillRect/>
            </a:stretch>
          </p:blipFill>
          <p:spPr>
            <a:xfrm>
              <a:off x="0" y="742382"/>
              <a:ext cx="1513936" cy="1527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dress2.png" descr="dress2.png"/>
            <p:cNvPicPr>
              <a:picLocks noChangeAspect="1"/>
            </p:cNvPicPr>
            <p:nvPr/>
          </p:nvPicPr>
          <p:blipFill>
            <a:blip r:embed="rId23"/>
            <a:srcRect l="15463"/>
            <a:stretch>
              <a:fillRect/>
            </a:stretch>
          </p:blipFill>
          <p:spPr>
            <a:xfrm>
              <a:off x="3175668" y="2608188"/>
              <a:ext cx="1764463" cy="2087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" name="Screen Shot 2017-03-15 at 8.50.58 PM.png" descr="Screen Shot 2017-03-15 at 8.50.58 PM.png"/>
          <p:cNvPicPr>
            <a:picLocks noChangeAspect="1"/>
          </p:cNvPicPr>
          <p:nvPr/>
        </p:nvPicPr>
        <p:blipFill>
          <a:blip r:embed="rId24"/>
          <a:srcRect l="15586" r="15586"/>
          <a:stretch>
            <a:fillRect/>
          </a:stretch>
        </p:blipFill>
        <p:spPr>
          <a:xfrm>
            <a:off x="3623051" y="3761657"/>
            <a:ext cx="8828214" cy="2627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816439" y="9299225"/>
            <a:ext cx="1548694" cy="232303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726C361-6475-488F-A6BA-0FEE12B59E5D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582534-E116-48B1-9716-C9D7DB591C04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1548484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Image result for polyv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11" y="3047961"/>
            <a:ext cx="5501842" cy="579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1406" y="9238342"/>
            <a:ext cx="6099596" cy="31598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 defTabSz="1168400" hangingPunct="0">
              <a:buClrTx/>
            </a:pPr>
            <a:r>
              <a:rPr lang="en-US" sz="4800" kern="1200" dirty="0">
                <a:latin typeface="Helvetica Light"/>
                <a:ea typeface="+mn-ea"/>
                <a:cs typeface="+mn-cs"/>
                <a:sym typeface="Helvetica Light"/>
              </a:rPr>
              <a:t>Distance from “ground truth” manually curated capsules from Polyvore.com</a:t>
            </a:r>
          </a:p>
        </p:txBody>
      </p:sp>
      <p:sp>
        <p:nvSpPr>
          <p:cNvPr id="17" name="Shape 204"/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capsule error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082263"/>
              </p:ext>
            </p:extLst>
          </p:nvPr>
        </p:nvGraphicFramePr>
        <p:xfrm>
          <a:off x="10511656" y="2537520"/>
          <a:ext cx="9658648" cy="1029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333C4D-4709-4E7C-A59E-9AC373EBF89E}"/>
              </a:ext>
            </a:extLst>
          </p:cNvPr>
          <p:cNvSpPr txBox="1"/>
          <p:nvPr/>
        </p:nvSpPr>
        <p:spPr>
          <a:xfrm>
            <a:off x="17521250" y="129911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latin typeface="Arial" pitchFamily="34" charset="0"/>
                <a:ea typeface="+mn-ea"/>
                <a:cs typeface="+mn-cs"/>
              </a:rPr>
              <a:t>Hsiao &amp; Grauman, CVPR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468A2-4CD8-4416-88DC-9D019FF38A6B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414648141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co chanel">
            <a:extLst>
              <a:ext uri="{FF2B5EF4-FFF2-40B4-BE49-F238E27FC236}">
                <a16:creationId xmlns:a16="http://schemas.microsoft.com/office/drawing/2014/main" id="{BA410DA0-0FA7-4D07-902A-77FB8872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3957638"/>
            <a:ext cx="6253162" cy="6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18074-D563-44F9-8456-CA5A2F58ED00}"/>
              </a:ext>
            </a:extLst>
          </p:cNvPr>
          <p:cNvSpPr txBox="1"/>
          <p:nvPr/>
        </p:nvSpPr>
        <p:spPr>
          <a:xfrm>
            <a:off x="9039227" y="5708828"/>
            <a:ext cx="14077950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>
              <a:buClrTx/>
            </a:pPr>
            <a:r>
              <a:rPr lang="en-US" sz="6600" i="1" dirty="0"/>
              <a:t>“Before you leave the house, look in the mirror and take one thing off.”</a:t>
            </a:r>
          </a:p>
          <a:p>
            <a:pPr algn="r" defTabSz="584200" hangingPunct="0">
              <a:buClrTx/>
            </a:pPr>
            <a:r>
              <a:rPr lang="en-US" sz="6600" i="1" dirty="0"/>
              <a:t>---Coco Chanel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204">
            <a:extLst>
              <a:ext uri="{FF2B5EF4-FFF2-40B4-BE49-F238E27FC236}">
                <a16:creationId xmlns:a16="http://schemas.microsoft.com/office/drawing/2014/main" id="{C2284268-B754-4B8D-B0C0-B9FE2FA55B2C}"/>
              </a:ext>
            </a:extLst>
          </p:cNvPr>
          <p:cNvSpPr txBox="1">
            <a:spLocks/>
          </p:cNvSpPr>
          <p:nvPr/>
        </p:nvSpPr>
        <p:spPr>
          <a:xfrm>
            <a:off x="4561211" y="312247"/>
            <a:ext cx="1560909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Editing an existing outfit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78B95-09F3-4A66-BC7F-8ACD60BB24CC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724805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17988" y="312245"/>
            <a:ext cx="24025124" cy="217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8" tIns="91438" rIns="91438" bIns="91438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hangingPunct="0">
              <a:buClrTx/>
            </a:pPr>
            <a:r>
              <a:rPr lang="en-US" sz="8000" dirty="0"/>
              <a:t>Idea: </a:t>
            </a:r>
            <a:r>
              <a:rPr sz="8000" dirty="0"/>
              <a:t>Minimal edits for outfit improvement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3918616" y="3594597"/>
            <a:ext cx="16546768" cy="7761230"/>
            <a:chOff x="0" y="0"/>
            <a:chExt cx="16546767" cy="7761228"/>
          </a:xfrm>
        </p:grpSpPr>
        <p:pic>
          <p:nvPicPr>
            <p:cNvPr id="123" name="image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771" y="268226"/>
              <a:ext cx="3022602" cy="7366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image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4547" y="268226"/>
              <a:ext cx="3022602" cy="7366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2383" y="0"/>
              <a:ext cx="2524770" cy="762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image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2700"/>
              <a:ext cx="2524769" cy="762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9" name="Group 129"/>
            <p:cNvGrpSpPr/>
            <p:nvPr/>
          </p:nvGrpSpPr>
          <p:grpSpPr>
            <a:xfrm>
              <a:off x="11734544" y="141226"/>
              <a:ext cx="2460626" cy="7620001"/>
              <a:chOff x="0" y="0"/>
              <a:chExt cx="2460625" cy="7620000"/>
            </a:xfrm>
          </p:grpSpPr>
          <p:pic>
            <p:nvPicPr>
              <p:cNvPr id="127" name="image4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0" y="0"/>
                <a:ext cx="2460626" cy="762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8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4827" y="3620"/>
                    </a:moveTo>
                    <a:cubicBezTo>
                      <a:pt x="14910" y="3617"/>
                      <a:pt x="14992" y="3632"/>
                      <a:pt x="15068" y="3654"/>
                    </a:cubicBezTo>
                    <a:cubicBezTo>
                      <a:pt x="15196" y="3629"/>
                      <a:pt x="15504" y="3650"/>
                      <a:pt x="16235" y="3694"/>
                    </a:cubicBezTo>
                    <a:cubicBezTo>
                      <a:pt x="16413" y="3706"/>
                      <a:pt x="16571" y="3717"/>
                      <a:pt x="16719" y="3728"/>
                    </a:cubicBezTo>
                    <a:cubicBezTo>
                      <a:pt x="16722" y="3728"/>
                      <a:pt x="16723" y="3727"/>
                      <a:pt x="16726" y="3726"/>
                    </a:cubicBezTo>
                    <a:cubicBezTo>
                      <a:pt x="16763" y="3719"/>
                      <a:pt x="16805" y="3716"/>
                      <a:pt x="16845" y="3719"/>
                    </a:cubicBezTo>
                    <a:cubicBezTo>
                      <a:pt x="16884" y="3722"/>
                      <a:pt x="16919" y="3731"/>
                      <a:pt x="16942" y="3743"/>
                    </a:cubicBezTo>
                    <a:cubicBezTo>
                      <a:pt x="16946" y="3745"/>
                      <a:pt x="16943" y="3747"/>
                      <a:pt x="16946" y="3750"/>
                    </a:cubicBezTo>
                    <a:cubicBezTo>
                      <a:pt x="17937" y="3845"/>
                      <a:pt x="18280" y="4008"/>
                      <a:pt x="19113" y="4615"/>
                    </a:cubicBezTo>
                    <a:cubicBezTo>
                      <a:pt x="19645" y="5003"/>
                      <a:pt x="19814" y="5173"/>
                      <a:pt x="19708" y="5214"/>
                    </a:cubicBezTo>
                    <a:cubicBezTo>
                      <a:pt x="19635" y="5243"/>
                      <a:pt x="19532" y="5263"/>
                      <a:pt x="19443" y="5271"/>
                    </a:cubicBezTo>
                    <a:cubicBezTo>
                      <a:pt x="19377" y="5313"/>
                      <a:pt x="19268" y="5357"/>
                      <a:pt x="19106" y="5403"/>
                    </a:cubicBezTo>
                    <a:cubicBezTo>
                      <a:pt x="18860" y="5473"/>
                      <a:pt x="18518" y="5604"/>
                      <a:pt x="18346" y="5694"/>
                    </a:cubicBezTo>
                    <a:cubicBezTo>
                      <a:pt x="18174" y="5784"/>
                      <a:pt x="17909" y="5893"/>
                      <a:pt x="17761" y="5937"/>
                    </a:cubicBezTo>
                    <a:cubicBezTo>
                      <a:pt x="17524" y="6006"/>
                      <a:pt x="17469" y="6007"/>
                      <a:pt x="17315" y="5947"/>
                    </a:cubicBezTo>
                    <a:cubicBezTo>
                      <a:pt x="17218" y="5909"/>
                      <a:pt x="17184" y="5857"/>
                      <a:pt x="17235" y="5830"/>
                    </a:cubicBezTo>
                    <a:cubicBezTo>
                      <a:pt x="17286" y="5803"/>
                      <a:pt x="17285" y="5738"/>
                      <a:pt x="17235" y="5687"/>
                    </a:cubicBezTo>
                    <a:cubicBezTo>
                      <a:pt x="17146" y="5597"/>
                      <a:pt x="17130" y="5598"/>
                      <a:pt x="16855" y="5712"/>
                    </a:cubicBezTo>
                    <a:cubicBezTo>
                      <a:pt x="16607" y="5814"/>
                      <a:pt x="16584" y="5869"/>
                      <a:pt x="16670" y="6129"/>
                    </a:cubicBezTo>
                    <a:cubicBezTo>
                      <a:pt x="16741" y="6341"/>
                      <a:pt x="16718" y="6451"/>
                      <a:pt x="16594" y="6499"/>
                    </a:cubicBezTo>
                    <a:cubicBezTo>
                      <a:pt x="16483" y="6542"/>
                      <a:pt x="16453" y="6622"/>
                      <a:pt x="16514" y="6717"/>
                    </a:cubicBezTo>
                    <a:cubicBezTo>
                      <a:pt x="16567" y="6800"/>
                      <a:pt x="16666" y="7055"/>
                      <a:pt x="16733" y="7284"/>
                    </a:cubicBezTo>
                    <a:cubicBezTo>
                      <a:pt x="16800" y="7513"/>
                      <a:pt x="16956" y="7847"/>
                      <a:pt x="17078" y="8025"/>
                    </a:cubicBezTo>
                    <a:cubicBezTo>
                      <a:pt x="17388" y="8477"/>
                      <a:pt x="17508" y="8864"/>
                      <a:pt x="17350" y="8895"/>
                    </a:cubicBezTo>
                    <a:cubicBezTo>
                      <a:pt x="17180" y="8929"/>
                      <a:pt x="17223" y="9251"/>
                      <a:pt x="17412" y="9369"/>
                    </a:cubicBezTo>
                    <a:cubicBezTo>
                      <a:pt x="17491" y="9418"/>
                      <a:pt x="17510" y="9500"/>
                      <a:pt x="17451" y="9551"/>
                    </a:cubicBezTo>
                    <a:cubicBezTo>
                      <a:pt x="17392" y="9602"/>
                      <a:pt x="17400" y="9677"/>
                      <a:pt x="17465" y="9718"/>
                    </a:cubicBezTo>
                    <a:cubicBezTo>
                      <a:pt x="17539" y="9764"/>
                      <a:pt x="17499" y="9828"/>
                      <a:pt x="17364" y="9891"/>
                    </a:cubicBezTo>
                    <a:cubicBezTo>
                      <a:pt x="17245" y="9946"/>
                      <a:pt x="17105" y="9990"/>
                      <a:pt x="17050" y="9989"/>
                    </a:cubicBezTo>
                    <a:cubicBezTo>
                      <a:pt x="16852" y="9986"/>
                      <a:pt x="16381" y="9844"/>
                      <a:pt x="16419" y="9799"/>
                    </a:cubicBezTo>
                    <a:cubicBezTo>
                      <a:pt x="16442" y="9773"/>
                      <a:pt x="16336" y="9765"/>
                      <a:pt x="16183" y="9781"/>
                    </a:cubicBezTo>
                    <a:cubicBezTo>
                      <a:pt x="16005" y="9799"/>
                      <a:pt x="15758" y="9767"/>
                      <a:pt x="15472" y="9690"/>
                    </a:cubicBezTo>
                    <a:cubicBezTo>
                      <a:pt x="15115" y="9593"/>
                      <a:pt x="15037" y="9539"/>
                      <a:pt x="15061" y="9404"/>
                    </a:cubicBezTo>
                    <a:cubicBezTo>
                      <a:pt x="15098" y="9194"/>
                      <a:pt x="15461" y="9106"/>
                      <a:pt x="15834" y="9215"/>
                    </a:cubicBezTo>
                    <a:cubicBezTo>
                      <a:pt x="16077" y="9286"/>
                      <a:pt x="16095" y="9284"/>
                      <a:pt x="16095" y="9179"/>
                    </a:cubicBezTo>
                    <a:cubicBezTo>
                      <a:pt x="16095" y="9098"/>
                      <a:pt x="15981" y="9054"/>
                      <a:pt x="15698" y="9022"/>
                    </a:cubicBezTo>
                    <a:cubicBezTo>
                      <a:pt x="15248" y="8972"/>
                      <a:pt x="15224" y="8939"/>
                      <a:pt x="15521" y="8802"/>
                    </a:cubicBezTo>
                    <a:cubicBezTo>
                      <a:pt x="15662" y="8737"/>
                      <a:pt x="15829" y="8713"/>
                      <a:pt x="16019" y="8729"/>
                    </a:cubicBezTo>
                    <a:cubicBezTo>
                      <a:pt x="16240" y="8748"/>
                      <a:pt x="16305" y="8730"/>
                      <a:pt x="16305" y="8655"/>
                    </a:cubicBezTo>
                    <a:cubicBezTo>
                      <a:pt x="16305" y="8542"/>
                      <a:pt x="16086" y="8544"/>
                      <a:pt x="15709" y="8660"/>
                    </a:cubicBezTo>
                    <a:cubicBezTo>
                      <a:pt x="15387" y="8759"/>
                      <a:pt x="15180" y="8764"/>
                      <a:pt x="15071" y="8673"/>
                    </a:cubicBezTo>
                    <a:cubicBezTo>
                      <a:pt x="15026" y="8634"/>
                      <a:pt x="14916" y="8603"/>
                      <a:pt x="14824" y="8603"/>
                    </a:cubicBezTo>
                    <a:cubicBezTo>
                      <a:pt x="14732" y="8603"/>
                      <a:pt x="14544" y="8562"/>
                      <a:pt x="14409" y="8511"/>
                    </a:cubicBezTo>
                    <a:cubicBezTo>
                      <a:pt x="14163" y="8418"/>
                      <a:pt x="13886" y="8387"/>
                      <a:pt x="13866" y="8452"/>
                    </a:cubicBezTo>
                    <a:cubicBezTo>
                      <a:pt x="13782" y="8717"/>
                      <a:pt x="13601" y="8766"/>
                      <a:pt x="12946" y="8696"/>
                    </a:cubicBezTo>
                    <a:cubicBezTo>
                      <a:pt x="12587" y="8658"/>
                      <a:pt x="12361" y="8595"/>
                      <a:pt x="12242" y="8504"/>
                    </a:cubicBezTo>
                    <a:cubicBezTo>
                      <a:pt x="12146" y="8430"/>
                      <a:pt x="12031" y="8382"/>
                      <a:pt x="11985" y="8397"/>
                    </a:cubicBezTo>
                    <a:cubicBezTo>
                      <a:pt x="11938" y="8412"/>
                      <a:pt x="11781" y="8404"/>
                      <a:pt x="11636" y="8379"/>
                    </a:cubicBezTo>
                    <a:cubicBezTo>
                      <a:pt x="11491" y="8354"/>
                      <a:pt x="11253" y="8320"/>
                      <a:pt x="11107" y="8305"/>
                    </a:cubicBezTo>
                    <a:cubicBezTo>
                      <a:pt x="10876" y="8281"/>
                      <a:pt x="10865" y="8267"/>
                      <a:pt x="11033" y="8200"/>
                    </a:cubicBezTo>
                    <a:cubicBezTo>
                      <a:pt x="11185" y="8140"/>
                      <a:pt x="11189" y="8131"/>
                      <a:pt x="11044" y="8158"/>
                    </a:cubicBezTo>
                    <a:cubicBezTo>
                      <a:pt x="10920" y="8183"/>
                      <a:pt x="10690" y="8136"/>
                      <a:pt x="10368" y="8018"/>
                    </a:cubicBezTo>
                    <a:cubicBezTo>
                      <a:pt x="10101" y="7920"/>
                      <a:pt x="9880" y="7865"/>
                      <a:pt x="9877" y="7895"/>
                    </a:cubicBezTo>
                    <a:cubicBezTo>
                      <a:pt x="9873" y="7926"/>
                      <a:pt x="9934" y="7964"/>
                      <a:pt x="10013" y="7978"/>
                    </a:cubicBezTo>
                    <a:cubicBezTo>
                      <a:pt x="10091" y="7994"/>
                      <a:pt x="10157" y="8042"/>
                      <a:pt x="10159" y="8085"/>
                    </a:cubicBezTo>
                    <a:cubicBezTo>
                      <a:pt x="10161" y="8128"/>
                      <a:pt x="10355" y="8245"/>
                      <a:pt x="10587" y="8344"/>
                    </a:cubicBezTo>
                    <a:cubicBezTo>
                      <a:pt x="10886" y="8472"/>
                      <a:pt x="10971" y="8542"/>
                      <a:pt x="10870" y="8582"/>
                    </a:cubicBezTo>
                    <a:cubicBezTo>
                      <a:pt x="10767" y="8622"/>
                      <a:pt x="10831" y="8661"/>
                      <a:pt x="11100" y="8716"/>
                    </a:cubicBezTo>
                    <a:cubicBezTo>
                      <a:pt x="11366" y="8774"/>
                      <a:pt x="11431" y="8811"/>
                      <a:pt x="11323" y="8846"/>
                    </a:cubicBezTo>
                    <a:cubicBezTo>
                      <a:pt x="11135" y="8907"/>
                      <a:pt x="10052" y="8680"/>
                      <a:pt x="9849" y="8536"/>
                    </a:cubicBezTo>
                    <a:cubicBezTo>
                      <a:pt x="9716" y="8444"/>
                      <a:pt x="9499" y="8320"/>
                      <a:pt x="9229" y="8187"/>
                    </a:cubicBezTo>
                    <a:cubicBezTo>
                      <a:pt x="9151" y="8148"/>
                      <a:pt x="9087" y="8101"/>
                      <a:pt x="9086" y="8082"/>
                    </a:cubicBezTo>
                    <a:cubicBezTo>
                      <a:pt x="9085" y="8063"/>
                      <a:pt x="9018" y="8048"/>
                      <a:pt x="8940" y="8048"/>
                    </a:cubicBezTo>
                    <a:cubicBezTo>
                      <a:pt x="8773" y="8048"/>
                      <a:pt x="8770" y="8070"/>
                      <a:pt x="8929" y="8256"/>
                    </a:cubicBezTo>
                    <a:cubicBezTo>
                      <a:pt x="8994" y="8333"/>
                      <a:pt x="9178" y="8441"/>
                      <a:pt x="9333" y="8496"/>
                    </a:cubicBezTo>
                    <a:cubicBezTo>
                      <a:pt x="9604" y="8593"/>
                      <a:pt x="9579" y="8696"/>
                      <a:pt x="9285" y="8696"/>
                    </a:cubicBezTo>
                    <a:cubicBezTo>
                      <a:pt x="9207" y="8696"/>
                      <a:pt x="8897" y="8610"/>
                      <a:pt x="8595" y="8504"/>
                    </a:cubicBezTo>
                    <a:cubicBezTo>
                      <a:pt x="8211" y="8370"/>
                      <a:pt x="7973" y="8320"/>
                      <a:pt x="7804" y="8341"/>
                    </a:cubicBezTo>
                    <a:cubicBezTo>
                      <a:pt x="7671" y="8357"/>
                      <a:pt x="7601" y="8391"/>
                      <a:pt x="7647" y="8415"/>
                    </a:cubicBezTo>
                    <a:cubicBezTo>
                      <a:pt x="7806" y="8498"/>
                      <a:pt x="7441" y="8514"/>
                      <a:pt x="7013" y="8442"/>
                    </a:cubicBezTo>
                    <a:cubicBezTo>
                      <a:pt x="6776" y="8402"/>
                      <a:pt x="6534" y="8373"/>
                      <a:pt x="6477" y="8374"/>
                    </a:cubicBezTo>
                    <a:cubicBezTo>
                      <a:pt x="6419" y="8378"/>
                      <a:pt x="6349" y="8356"/>
                      <a:pt x="6320" y="8327"/>
                    </a:cubicBezTo>
                    <a:cubicBezTo>
                      <a:pt x="6290" y="8299"/>
                      <a:pt x="6466" y="8250"/>
                      <a:pt x="6710" y="8220"/>
                    </a:cubicBezTo>
                    <a:cubicBezTo>
                      <a:pt x="7165" y="8165"/>
                      <a:pt x="7257" y="8121"/>
                      <a:pt x="7017" y="8073"/>
                    </a:cubicBezTo>
                    <a:cubicBezTo>
                      <a:pt x="6941" y="8058"/>
                      <a:pt x="6916" y="8009"/>
                      <a:pt x="6964" y="7965"/>
                    </a:cubicBezTo>
                    <a:cubicBezTo>
                      <a:pt x="7056" y="7881"/>
                      <a:pt x="6610" y="8059"/>
                      <a:pt x="6365" y="8202"/>
                    </a:cubicBezTo>
                    <a:cubicBezTo>
                      <a:pt x="6121" y="8346"/>
                      <a:pt x="5932" y="8287"/>
                      <a:pt x="5982" y="8082"/>
                    </a:cubicBezTo>
                    <a:cubicBezTo>
                      <a:pt x="6103" y="7581"/>
                      <a:pt x="6102" y="7278"/>
                      <a:pt x="5978" y="7201"/>
                    </a:cubicBezTo>
                    <a:cubicBezTo>
                      <a:pt x="5889" y="7145"/>
                      <a:pt x="5904" y="7094"/>
                      <a:pt x="6017" y="7052"/>
                    </a:cubicBezTo>
                    <a:cubicBezTo>
                      <a:pt x="6110" y="7014"/>
                      <a:pt x="6149" y="6956"/>
                      <a:pt x="6107" y="6921"/>
                    </a:cubicBezTo>
                    <a:cubicBezTo>
                      <a:pt x="6065" y="6886"/>
                      <a:pt x="6101" y="6834"/>
                      <a:pt x="6187" y="6806"/>
                    </a:cubicBezTo>
                    <a:cubicBezTo>
                      <a:pt x="6301" y="6769"/>
                      <a:pt x="6279" y="6732"/>
                      <a:pt x="6104" y="6669"/>
                    </a:cubicBezTo>
                    <a:cubicBezTo>
                      <a:pt x="5878" y="6588"/>
                      <a:pt x="5878" y="6577"/>
                      <a:pt x="6114" y="6512"/>
                    </a:cubicBezTo>
                    <a:cubicBezTo>
                      <a:pt x="6253" y="6472"/>
                      <a:pt x="6445" y="6451"/>
                      <a:pt x="6543" y="6462"/>
                    </a:cubicBezTo>
                    <a:cubicBezTo>
                      <a:pt x="6700" y="6480"/>
                      <a:pt x="6784" y="6433"/>
                      <a:pt x="7086" y="6157"/>
                    </a:cubicBezTo>
                    <a:cubicBezTo>
                      <a:pt x="7144" y="6105"/>
                      <a:pt x="7204" y="6106"/>
                      <a:pt x="7417" y="6170"/>
                    </a:cubicBezTo>
                    <a:cubicBezTo>
                      <a:pt x="7659" y="6239"/>
                      <a:pt x="7695" y="6240"/>
                      <a:pt x="7915" y="6160"/>
                    </a:cubicBezTo>
                    <a:cubicBezTo>
                      <a:pt x="8088" y="6100"/>
                      <a:pt x="8380" y="6074"/>
                      <a:pt x="8978" y="6069"/>
                    </a:cubicBezTo>
                    <a:cubicBezTo>
                      <a:pt x="9431" y="6066"/>
                      <a:pt x="10044" y="6049"/>
                      <a:pt x="10344" y="6033"/>
                    </a:cubicBezTo>
                    <a:cubicBezTo>
                      <a:pt x="10760" y="6011"/>
                      <a:pt x="10964" y="6024"/>
                      <a:pt x="11201" y="6090"/>
                    </a:cubicBezTo>
                    <a:cubicBezTo>
                      <a:pt x="11506" y="6174"/>
                      <a:pt x="11507" y="6173"/>
                      <a:pt x="11305" y="6082"/>
                    </a:cubicBezTo>
                    <a:cubicBezTo>
                      <a:pt x="11192" y="6031"/>
                      <a:pt x="10978" y="5944"/>
                      <a:pt x="10828" y="5888"/>
                    </a:cubicBezTo>
                    <a:cubicBezTo>
                      <a:pt x="10439" y="5744"/>
                      <a:pt x="10667" y="5654"/>
                      <a:pt x="11093" y="5784"/>
                    </a:cubicBezTo>
                    <a:cubicBezTo>
                      <a:pt x="11275" y="5839"/>
                      <a:pt x="11482" y="5872"/>
                      <a:pt x="11553" y="5858"/>
                    </a:cubicBezTo>
                    <a:cubicBezTo>
                      <a:pt x="11623" y="5844"/>
                      <a:pt x="11847" y="5861"/>
                      <a:pt x="12051" y="5895"/>
                    </a:cubicBezTo>
                    <a:cubicBezTo>
                      <a:pt x="12394" y="5953"/>
                      <a:pt x="12450" y="5947"/>
                      <a:pt x="12842" y="5812"/>
                    </a:cubicBezTo>
                    <a:cubicBezTo>
                      <a:pt x="13574" y="5559"/>
                      <a:pt x="14272" y="5168"/>
                      <a:pt x="14590" y="4833"/>
                    </a:cubicBezTo>
                    <a:cubicBezTo>
                      <a:pt x="14760" y="4655"/>
                      <a:pt x="14942" y="4469"/>
                      <a:pt x="15002" y="4420"/>
                    </a:cubicBezTo>
                    <a:cubicBezTo>
                      <a:pt x="15101" y="4338"/>
                      <a:pt x="14906" y="4063"/>
                      <a:pt x="14698" y="3996"/>
                    </a:cubicBezTo>
                    <a:cubicBezTo>
                      <a:pt x="14649" y="3980"/>
                      <a:pt x="14679" y="3929"/>
                      <a:pt x="14768" y="3884"/>
                    </a:cubicBezTo>
                    <a:cubicBezTo>
                      <a:pt x="14890" y="3819"/>
                      <a:pt x="14888" y="3784"/>
                      <a:pt x="14754" y="3730"/>
                    </a:cubicBezTo>
                    <a:cubicBezTo>
                      <a:pt x="14629" y="3682"/>
                      <a:pt x="14623" y="3652"/>
                      <a:pt x="14733" y="3630"/>
                    </a:cubicBezTo>
                    <a:cubicBezTo>
                      <a:pt x="14765" y="3624"/>
                      <a:pt x="14795" y="3621"/>
                      <a:pt x="14827" y="3620"/>
                    </a:cubicBezTo>
                    <a:close/>
                    <a:moveTo>
                      <a:pt x="5919" y="4039"/>
                    </a:moveTo>
                    <a:cubicBezTo>
                      <a:pt x="5962" y="4039"/>
                      <a:pt x="5998" y="4041"/>
                      <a:pt x="6031" y="4048"/>
                    </a:cubicBezTo>
                    <a:cubicBezTo>
                      <a:pt x="6273" y="4096"/>
                      <a:pt x="6143" y="4258"/>
                      <a:pt x="5769" y="4374"/>
                    </a:cubicBezTo>
                    <a:cubicBezTo>
                      <a:pt x="5559" y="4439"/>
                      <a:pt x="5133" y="4645"/>
                      <a:pt x="4822" y="4830"/>
                    </a:cubicBezTo>
                    <a:cubicBezTo>
                      <a:pt x="4510" y="5015"/>
                      <a:pt x="4235" y="5166"/>
                      <a:pt x="4209" y="5166"/>
                    </a:cubicBezTo>
                    <a:cubicBezTo>
                      <a:pt x="3909" y="5166"/>
                      <a:pt x="4252" y="4727"/>
                      <a:pt x="4846" y="4347"/>
                    </a:cubicBezTo>
                    <a:cubicBezTo>
                      <a:pt x="5109" y="4179"/>
                      <a:pt x="5622" y="4037"/>
                      <a:pt x="5919" y="4039"/>
                    </a:cubicBezTo>
                    <a:close/>
                    <a:moveTo>
                      <a:pt x="15820" y="4447"/>
                    </a:moveTo>
                    <a:cubicBezTo>
                      <a:pt x="15767" y="4449"/>
                      <a:pt x="15705" y="4453"/>
                      <a:pt x="15636" y="4462"/>
                    </a:cubicBezTo>
                    <a:cubicBezTo>
                      <a:pt x="15396" y="4493"/>
                      <a:pt x="15397" y="4499"/>
                      <a:pt x="15663" y="4532"/>
                    </a:cubicBezTo>
                    <a:cubicBezTo>
                      <a:pt x="15821" y="4551"/>
                      <a:pt x="15974" y="4547"/>
                      <a:pt x="16001" y="4524"/>
                    </a:cubicBezTo>
                    <a:cubicBezTo>
                      <a:pt x="16063" y="4472"/>
                      <a:pt x="15981" y="4443"/>
                      <a:pt x="15820" y="4447"/>
                    </a:cubicBezTo>
                    <a:close/>
                    <a:moveTo>
                      <a:pt x="5585" y="4571"/>
                    </a:moveTo>
                    <a:cubicBezTo>
                      <a:pt x="5605" y="4569"/>
                      <a:pt x="5624" y="4570"/>
                      <a:pt x="5644" y="4574"/>
                    </a:cubicBezTo>
                    <a:cubicBezTo>
                      <a:pt x="5702" y="4586"/>
                      <a:pt x="5867" y="4669"/>
                      <a:pt x="6010" y="4758"/>
                    </a:cubicBezTo>
                    <a:cubicBezTo>
                      <a:pt x="6153" y="4846"/>
                      <a:pt x="6386" y="4958"/>
                      <a:pt x="6529" y="5004"/>
                    </a:cubicBezTo>
                    <a:cubicBezTo>
                      <a:pt x="6846" y="5107"/>
                      <a:pt x="6761" y="5165"/>
                      <a:pt x="6306" y="5156"/>
                    </a:cubicBezTo>
                    <a:cubicBezTo>
                      <a:pt x="6118" y="5152"/>
                      <a:pt x="5765" y="5162"/>
                      <a:pt x="5518" y="5178"/>
                    </a:cubicBezTo>
                    <a:cubicBezTo>
                      <a:pt x="5272" y="5194"/>
                      <a:pt x="5029" y="5196"/>
                      <a:pt x="4982" y="5181"/>
                    </a:cubicBezTo>
                    <a:cubicBezTo>
                      <a:pt x="4828" y="5131"/>
                      <a:pt x="4894" y="5001"/>
                      <a:pt x="5086" y="4977"/>
                    </a:cubicBezTo>
                    <a:cubicBezTo>
                      <a:pt x="5195" y="4963"/>
                      <a:pt x="5275" y="4904"/>
                      <a:pt x="5275" y="4834"/>
                    </a:cubicBezTo>
                    <a:cubicBezTo>
                      <a:pt x="5275" y="4712"/>
                      <a:pt x="5440" y="4581"/>
                      <a:pt x="5585" y="4571"/>
                    </a:cubicBezTo>
                    <a:close/>
                    <a:moveTo>
                      <a:pt x="15423" y="4626"/>
                    </a:moveTo>
                    <a:cubicBezTo>
                      <a:pt x="15341" y="4626"/>
                      <a:pt x="15313" y="4656"/>
                      <a:pt x="15357" y="4694"/>
                    </a:cubicBezTo>
                    <a:cubicBezTo>
                      <a:pt x="15401" y="4731"/>
                      <a:pt x="15391" y="4771"/>
                      <a:pt x="15333" y="4782"/>
                    </a:cubicBezTo>
                    <a:cubicBezTo>
                      <a:pt x="15274" y="4794"/>
                      <a:pt x="15211" y="4872"/>
                      <a:pt x="15193" y="4957"/>
                    </a:cubicBezTo>
                    <a:cubicBezTo>
                      <a:pt x="15173" y="5049"/>
                      <a:pt x="15047" y="5136"/>
                      <a:pt x="14876" y="5174"/>
                    </a:cubicBezTo>
                    <a:cubicBezTo>
                      <a:pt x="14720" y="5209"/>
                      <a:pt x="14590" y="5255"/>
                      <a:pt x="14590" y="5277"/>
                    </a:cubicBezTo>
                    <a:cubicBezTo>
                      <a:pt x="14590" y="5299"/>
                      <a:pt x="14365" y="5414"/>
                      <a:pt x="14089" y="5530"/>
                    </a:cubicBezTo>
                    <a:cubicBezTo>
                      <a:pt x="13590" y="5742"/>
                      <a:pt x="13582" y="5778"/>
                      <a:pt x="13991" y="5932"/>
                    </a:cubicBezTo>
                    <a:cubicBezTo>
                      <a:pt x="14250" y="6030"/>
                      <a:pt x="14512" y="6039"/>
                      <a:pt x="14402" y="5947"/>
                    </a:cubicBezTo>
                    <a:cubicBezTo>
                      <a:pt x="14309" y="5868"/>
                      <a:pt x="14660" y="5761"/>
                      <a:pt x="14873" y="5804"/>
                    </a:cubicBezTo>
                    <a:cubicBezTo>
                      <a:pt x="14955" y="5820"/>
                      <a:pt x="15019" y="5864"/>
                      <a:pt x="15019" y="5901"/>
                    </a:cubicBezTo>
                    <a:cubicBezTo>
                      <a:pt x="15019" y="5937"/>
                      <a:pt x="15125" y="5967"/>
                      <a:pt x="15252" y="5967"/>
                    </a:cubicBezTo>
                    <a:cubicBezTo>
                      <a:pt x="15422" y="5967"/>
                      <a:pt x="15445" y="5952"/>
                      <a:pt x="15336" y="5908"/>
                    </a:cubicBezTo>
                    <a:cubicBezTo>
                      <a:pt x="15231" y="5868"/>
                      <a:pt x="15245" y="5825"/>
                      <a:pt x="15385" y="5763"/>
                    </a:cubicBezTo>
                    <a:cubicBezTo>
                      <a:pt x="15494" y="5715"/>
                      <a:pt x="15542" y="5654"/>
                      <a:pt x="15493" y="5628"/>
                    </a:cubicBezTo>
                    <a:cubicBezTo>
                      <a:pt x="15346" y="5551"/>
                      <a:pt x="15328" y="4997"/>
                      <a:pt x="15472" y="4968"/>
                    </a:cubicBezTo>
                    <a:cubicBezTo>
                      <a:pt x="15545" y="4953"/>
                      <a:pt x="15566" y="4903"/>
                      <a:pt x="15521" y="4857"/>
                    </a:cubicBezTo>
                    <a:cubicBezTo>
                      <a:pt x="15475" y="4810"/>
                      <a:pt x="15504" y="4758"/>
                      <a:pt x="15587" y="4742"/>
                    </a:cubicBezTo>
                    <a:cubicBezTo>
                      <a:pt x="15761" y="4707"/>
                      <a:pt x="15646" y="4626"/>
                      <a:pt x="15423" y="4626"/>
                    </a:cubicBezTo>
                    <a:close/>
                    <a:moveTo>
                      <a:pt x="14765" y="6337"/>
                    </a:moveTo>
                    <a:cubicBezTo>
                      <a:pt x="14564" y="6337"/>
                      <a:pt x="14439" y="6349"/>
                      <a:pt x="14486" y="6364"/>
                    </a:cubicBezTo>
                    <a:cubicBezTo>
                      <a:pt x="14533" y="6379"/>
                      <a:pt x="14446" y="6465"/>
                      <a:pt x="14291" y="6554"/>
                    </a:cubicBezTo>
                    <a:cubicBezTo>
                      <a:pt x="14092" y="6669"/>
                      <a:pt x="14051" y="6733"/>
                      <a:pt x="14155" y="6774"/>
                    </a:cubicBezTo>
                    <a:cubicBezTo>
                      <a:pt x="14236" y="6805"/>
                      <a:pt x="14264" y="6843"/>
                      <a:pt x="14218" y="6858"/>
                    </a:cubicBezTo>
                    <a:cubicBezTo>
                      <a:pt x="14171" y="6873"/>
                      <a:pt x="14188" y="6912"/>
                      <a:pt x="14253" y="6946"/>
                    </a:cubicBezTo>
                    <a:cubicBezTo>
                      <a:pt x="14446" y="7046"/>
                      <a:pt x="14462" y="7177"/>
                      <a:pt x="14291" y="7244"/>
                    </a:cubicBezTo>
                    <a:cubicBezTo>
                      <a:pt x="14202" y="7278"/>
                      <a:pt x="14168" y="7342"/>
                      <a:pt x="14218" y="7383"/>
                    </a:cubicBezTo>
                    <a:cubicBezTo>
                      <a:pt x="14267" y="7425"/>
                      <a:pt x="14238" y="7487"/>
                      <a:pt x="14148" y="7522"/>
                    </a:cubicBezTo>
                    <a:cubicBezTo>
                      <a:pt x="14022" y="7571"/>
                      <a:pt x="14034" y="7586"/>
                      <a:pt x="14200" y="7586"/>
                    </a:cubicBezTo>
                    <a:cubicBezTo>
                      <a:pt x="14319" y="7586"/>
                      <a:pt x="14447" y="7546"/>
                      <a:pt x="14486" y="7497"/>
                    </a:cubicBezTo>
                    <a:cubicBezTo>
                      <a:pt x="14525" y="7448"/>
                      <a:pt x="14711" y="7400"/>
                      <a:pt x="14897" y="7391"/>
                    </a:cubicBezTo>
                    <a:cubicBezTo>
                      <a:pt x="15083" y="7382"/>
                      <a:pt x="15219" y="7350"/>
                      <a:pt x="15200" y="7319"/>
                    </a:cubicBezTo>
                    <a:cubicBezTo>
                      <a:pt x="15181" y="7289"/>
                      <a:pt x="15324" y="7229"/>
                      <a:pt x="15521" y="7188"/>
                    </a:cubicBezTo>
                    <a:cubicBezTo>
                      <a:pt x="15954" y="7096"/>
                      <a:pt x="15962" y="7059"/>
                      <a:pt x="15583" y="6887"/>
                    </a:cubicBezTo>
                    <a:cubicBezTo>
                      <a:pt x="15286" y="6752"/>
                      <a:pt x="15310" y="6660"/>
                      <a:pt x="15646" y="6660"/>
                    </a:cubicBezTo>
                    <a:cubicBezTo>
                      <a:pt x="15746" y="6660"/>
                      <a:pt x="15831" y="6630"/>
                      <a:pt x="15831" y="6592"/>
                    </a:cubicBezTo>
                    <a:cubicBezTo>
                      <a:pt x="15831" y="6556"/>
                      <a:pt x="15781" y="6535"/>
                      <a:pt x="15719" y="6548"/>
                    </a:cubicBezTo>
                    <a:cubicBezTo>
                      <a:pt x="15657" y="6559"/>
                      <a:pt x="15498" y="6519"/>
                      <a:pt x="15367" y="6454"/>
                    </a:cubicBezTo>
                    <a:cubicBezTo>
                      <a:pt x="15216" y="6379"/>
                      <a:pt x="14997" y="6337"/>
                      <a:pt x="14765" y="6337"/>
                    </a:cubicBezTo>
                    <a:close/>
                    <a:moveTo>
                      <a:pt x="9438" y="6338"/>
                    </a:moveTo>
                    <a:cubicBezTo>
                      <a:pt x="9382" y="6343"/>
                      <a:pt x="9354" y="6373"/>
                      <a:pt x="9396" y="6425"/>
                    </a:cubicBezTo>
                    <a:cubicBezTo>
                      <a:pt x="9435" y="6473"/>
                      <a:pt x="9590" y="6523"/>
                      <a:pt x="9737" y="6535"/>
                    </a:cubicBezTo>
                    <a:cubicBezTo>
                      <a:pt x="9919" y="6550"/>
                      <a:pt x="9986" y="6588"/>
                      <a:pt x="9946" y="6656"/>
                    </a:cubicBezTo>
                    <a:cubicBezTo>
                      <a:pt x="9906" y="6722"/>
                      <a:pt x="9958" y="6752"/>
                      <a:pt x="10128" y="6752"/>
                    </a:cubicBezTo>
                    <a:cubicBezTo>
                      <a:pt x="10298" y="6752"/>
                      <a:pt x="10375" y="6711"/>
                      <a:pt x="10385" y="6614"/>
                    </a:cubicBezTo>
                    <a:cubicBezTo>
                      <a:pt x="10398" y="6497"/>
                      <a:pt x="10349" y="6475"/>
                      <a:pt x="10061" y="6476"/>
                    </a:cubicBezTo>
                    <a:cubicBezTo>
                      <a:pt x="9874" y="6474"/>
                      <a:pt x="9682" y="6445"/>
                      <a:pt x="9636" y="6407"/>
                    </a:cubicBezTo>
                    <a:cubicBezTo>
                      <a:pt x="9576" y="6356"/>
                      <a:pt x="9493" y="6334"/>
                      <a:pt x="9438" y="6338"/>
                    </a:cubicBezTo>
                    <a:close/>
                    <a:moveTo>
                      <a:pt x="15817" y="7492"/>
                    </a:moveTo>
                    <a:cubicBezTo>
                      <a:pt x="15782" y="7492"/>
                      <a:pt x="15712" y="7514"/>
                      <a:pt x="15663" y="7540"/>
                    </a:cubicBezTo>
                    <a:cubicBezTo>
                      <a:pt x="15615" y="7565"/>
                      <a:pt x="15643" y="7586"/>
                      <a:pt x="15726" y="7586"/>
                    </a:cubicBezTo>
                    <a:cubicBezTo>
                      <a:pt x="15810" y="7586"/>
                      <a:pt x="15879" y="7565"/>
                      <a:pt x="15879" y="7540"/>
                    </a:cubicBezTo>
                    <a:cubicBezTo>
                      <a:pt x="15879" y="7514"/>
                      <a:pt x="15851" y="7493"/>
                      <a:pt x="15817" y="7492"/>
                    </a:cubicBezTo>
                    <a:close/>
                    <a:moveTo>
                      <a:pt x="12124" y="8073"/>
                    </a:moveTo>
                    <a:cubicBezTo>
                      <a:pt x="12065" y="8077"/>
                      <a:pt x="12005" y="8104"/>
                      <a:pt x="11974" y="8142"/>
                    </a:cubicBezTo>
                    <a:cubicBezTo>
                      <a:pt x="11886" y="8251"/>
                      <a:pt x="11923" y="8254"/>
                      <a:pt x="12148" y="8168"/>
                    </a:cubicBezTo>
                    <a:cubicBezTo>
                      <a:pt x="12247" y="8128"/>
                      <a:pt x="12262" y="8091"/>
                      <a:pt x="12183" y="8075"/>
                    </a:cubicBezTo>
                    <a:cubicBezTo>
                      <a:pt x="12165" y="8072"/>
                      <a:pt x="12144" y="8072"/>
                      <a:pt x="12124" y="807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128" name="Shape 128"/>
              <p:cNvSpPr/>
              <p:nvPr/>
            </p:nvSpPr>
            <p:spPr>
              <a:xfrm>
                <a:off x="1928710" y="1176988"/>
                <a:ext cx="531916" cy="7352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456406" hangingPunct="0">
                  <a:buClrTx/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pic>
          <p:nvPicPr>
            <p:cNvPr id="130" name="image5.png"/>
            <p:cNvPicPr>
              <a:picLocks noChangeAspect="1"/>
            </p:cNvPicPr>
            <p:nvPr/>
          </p:nvPicPr>
          <p:blipFill>
            <a:blip r:embed="rId8"/>
            <a:srcRect t="4579" b="1371"/>
            <a:stretch>
              <a:fillRect/>
            </a:stretch>
          </p:blipFill>
          <p:spPr>
            <a:xfrm flipH="1">
              <a:off x="447007" y="1365644"/>
              <a:ext cx="1527982" cy="2275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" name="Group 133"/>
            <p:cNvGrpSpPr/>
            <p:nvPr/>
          </p:nvGrpSpPr>
          <p:grpSpPr>
            <a:xfrm>
              <a:off x="5986849" y="1547152"/>
              <a:ext cx="2751781" cy="1715745"/>
              <a:chOff x="0" y="0"/>
              <a:chExt cx="2751780" cy="1715744"/>
            </a:xfrm>
          </p:grpSpPr>
          <p:pic>
            <p:nvPicPr>
              <p:cNvPr id="131" name="image6.png"/>
              <p:cNvPicPr>
                <a:picLocks noChangeAspect="1"/>
              </p:cNvPicPr>
              <p:nvPr/>
            </p:nvPicPr>
            <p:blipFill>
              <a:blip r:embed="rId9"/>
              <a:srcRect t="6400"/>
              <a:stretch>
                <a:fillRect/>
              </a:stretch>
            </p:blipFill>
            <p:spPr>
              <a:xfrm>
                <a:off x="0" y="-1"/>
                <a:ext cx="2751781" cy="1715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image6.png"/>
              <p:cNvPicPr>
                <a:picLocks noChangeAspect="1"/>
              </p:cNvPicPr>
              <p:nvPr/>
            </p:nvPicPr>
            <p:blipFill>
              <a:blip r:embed="rId9"/>
              <a:srcRect l="40751" t="34713" r="45713" b="40189"/>
              <a:stretch>
                <a:fillRect/>
              </a:stretch>
            </p:blipFill>
            <p:spPr>
              <a:xfrm>
                <a:off x="1207690" y="1098221"/>
                <a:ext cx="336533" cy="4216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4" name="image7.png"/>
            <p:cNvPicPr>
              <a:picLocks noChangeAspect="1"/>
            </p:cNvPicPr>
            <p:nvPr/>
          </p:nvPicPr>
          <p:blipFill>
            <a:blip r:embed="rId10"/>
            <a:srcRect t="1074"/>
            <a:stretch>
              <a:fillRect/>
            </a:stretch>
          </p:blipFill>
          <p:spPr>
            <a:xfrm rot="21480000">
              <a:off x="12007830" y="1391774"/>
              <a:ext cx="2014506" cy="2467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image8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248317" flipH="1">
              <a:off x="2162521" y="227348"/>
              <a:ext cx="783624" cy="1208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image8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248317" flipH="1">
              <a:off x="7909835" y="227348"/>
              <a:ext cx="783624" cy="1208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8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248317" flipH="1">
              <a:off x="13656050" y="227348"/>
              <a:ext cx="783624" cy="1208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86141" y="141226"/>
              <a:ext cx="2460627" cy="762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5D010FD-3E6F-4604-9D42-DF4A6FE60310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5BA4ED-B970-433E-9784-6ADB7595C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883939" y="13215939"/>
            <a:ext cx="347662" cy="3476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E8D9CF-B8C3-4F42-ACB6-6B93BAFF4F26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  <p:transition spd="slow" advTm="25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" descr="Image"/>
          <p:cNvPicPr>
            <a:picLocks/>
          </p:cNvPicPr>
          <p:nvPr/>
        </p:nvPicPr>
        <p:blipFill>
          <a:blip r:embed="rId3"/>
          <a:srcRect l="27683" r="29619" b="1"/>
          <a:stretch>
            <a:fillRect/>
          </a:stretch>
        </p:blipFill>
        <p:spPr>
          <a:xfrm flipH="1">
            <a:off x="12958977" y="2688614"/>
            <a:ext cx="6177758" cy="9854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129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90" y="0"/>
                </a:lnTo>
                <a:lnTo>
                  <a:pt x="0" y="0"/>
                </a:lnTo>
                <a:close/>
                <a:moveTo>
                  <a:pt x="14794" y="624"/>
                </a:moveTo>
                <a:cubicBezTo>
                  <a:pt x="16925" y="625"/>
                  <a:pt x="17078" y="640"/>
                  <a:pt x="17254" y="695"/>
                </a:cubicBezTo>
                <a:cubicBezTo>
                  <a:pt x="17388" y="737"/>
                  <a:pt x="17576" y="837"/>
                  <a:pt x="17670" y="919"/>
                </a:cubicBezTo>
                <a:cubicBezTo>
                  <a:pt x="17840" y="1065"/>
                  <a:pt x="17837" y="1104"/>
                  <a:pt x="17413" y="4195"/>
                </a:cubicBezTo>
                <a:cubicBezTo>
                  <a:pt x="17389" y="4373"/>
                  <a:pt x="17351" y="4662"/>
                  <a:pt x="17323" y="4862"/>
                </a:cubicBezTo>
                <a:cubicBezTo>
                  <a:pt x="17371" y="4912"/>
                  <a:pt x="17368" y="4962"/>
                  <a:pt x="17305" y="4993"/>
                </a:cubicBezTo>
                <a:cubicBezTo>
                  <a:pt x="17264" y="5295"/>
                  <a:pt x="17217" y="5644"/>
                  <a:pt x="17171" y="5980"/>
                </a:cubicBezTo>
                <a:cubicBezTo>
                  <a:pt x="17164" y="6050"/>
                  <a:pt x="17161" y="6122"/>
                  <a:pt x="17153" y="6186"/>
                </a:cubicBezTo>
                <a:cubicBezTo>
                  <a:pt x="17068" y="6831"/>
                  <a:pt x="16132" y="13681"/>
                  <a:pt x="15890" y="15434"/>
                </a:cubicBezTo>
                <a:cubicBezTo>
                  <a:pt x="15790" y="16158"/>
                  <a:pt x="15604" y="17528"/>
                  <a:pt x="15478" y="18478"/>
                </a:cubicBezTo>
                <a:cubicBezTo>
                  <a:pt x="15351" y="19428"/>
                  <a:pt x="15229" y="20281"/>
                  <a:pt x="15203" y="20373"/>
                </a:cubicBezTo>
                <a:cubicBezTo>
                  <a:pt x="15142" y="20592"/>
                  <a:pt x="14946" y="20750"/>
                  <a:pt x="14604" y="20854"/>
                </a:cubicBezTo>
                <a:cubicBezTo>
                  <a:pt x="14337" y="20935"/>
                  <a:pt x="13825" y="20987"/>
                  <a:pt x="13635" y="20953"/>
                </a:cubicBezTo>
                <a:cubicBezTo>
                  <a:pt x="13418" y="20914"/>
                  <a:pt x="8371" y="20611"/>
                  <a:pt x="6107" y="20501"/>
                </a:cubicBezTo>
                <a:cubicBezTo>
                  <a:pt x="5471" y="20470"/>
                  <a:pt x="4893" y="20439"/>
                  <a:pt x="4428" y="20412"/>
                </a:cubicBezTo>
                <a:cubicBezTo>
                  <a:pt x="4330" y="20408"/>
                  <a:pt x="4214" y="20402"/>
                  <a:pt x="4046" y="20390"/>
                </a:cubicBezTo>
                <a:cubicBezTo>
                  <a:pt x="4008" y="20387"/>
                  <a:pt x="3985" y="20385"/>
                  <a:pt x="3951" y="20382"/>
                </a:cubicBezTo>
                <a:cubicBezTo>
                  <a:pt x="3699" y="20366"/>
                  <a:pt x="3505" y="20352"/>
                  <a:pt x="3475" y="20345"/>
                </a:cubicBezTo>
                <a:cubicBezTo>
                  <a:pt x="3313" y="20308"/>
                  <a:pt x="3124" y="20224"/>
                  <a:pt x="2968" y="20132"/>
                </a:cubicBezTo>
                <a:cubicBezTo>
                  <a:pt x="2859" y="20071"/>
                  <a:pt x="2774" y="20007"/>
                  <a:pt x="2724" y="19947"/>
                </a:cubicBezTo>
                <a:cubicBezTo>
                  <a:pt x="2703" y="19925"/>
                  <a:pt x="2687" y="19903"/>
                  <a:pt x="2678" y="19883"/>
                </a:cubicBezTo>
                <a:cubicBezTo>
                  <a:pt x="2676" y="19878"/>
                  <a:pt x="2678" y="19847"/>
                  <a:pt x="2678" y="19831"/>
                </a:cubicBezTo>
                <a:cubicBezTo>
                  <a:pt x="2656" y="19544"/>
                  <a:pt x="2886" y="18032"/>
                  <a:pt x="3519" y="14335"/>
                </a:cubicBezTo>
                <a:cubicBezTo>
                  <a:pt x="3625" y="13718"/>
                  <a:pt x="4104" y="10847"/>
                  <a:pt x="4572" y="8035"/>
                </a:cubicBezTo>
                <a:cubicBezTo>
                  <a:pt x="4573" y="8003"/>
                  <a:pt x="4577" y="7963"/>
                  <a:pt x="4576" y="7939"/>
                </a:cubicBezTo>
                <a:cubicBezTo>
                  <a:pt x="4574" y="7858"/>
                  <a:pt x="4594" y="7778"/>
                  <a:pt x="4624" y="7727"/>
                </a:cubicBezTo>
                <a:cubicBezTo>
                  <a:pt x="4666" y="7475"/>
                  <a:pt x="4674" y="7420"/>
                  <a:pt x="4717" y="7167"/>
                </a:cubicBezTo>
                <a:cubicBezTo>
                  <a:pt x="4744" y="7003"/>
                  <a:pt x="4763" y="6903"/>
                  <a:pt x="4790" y="6742"/>
                </a:cubicBezTo>
                <a:cubicBezTo>
                  <a:pt x="4783" y="6700"/>
                  <a:pt x="4789" y="6665"/>
                  <a:pt x="4807" y="6642"/>
                </a:cubicBezTo>
                <a:cubicBezTo>
                  <a:pt x="5303" y="3674"/>
                  <a:pt x="5738" y="1206"/>
                  <a:pt x="5782" y="1131"/>
                </a:cubicBezTo>
                <a:cubicBezTo>
                  <a:pt x="5883" y="961"/>
                  <a:pt x="6239" y="767"/>
                  <a:pt x="6595" y="688"/>
                </a:cubicBezTo>
                <a:cubicBezTo>
                  <a:pt x="6801" y="643"/>
                  <a:pt x="7760" y="631"/>
                  <a:pt x="11928" y="625"/>
                </a:cubicBezTo>
                <a:cubicBezTo>
                  <a:pt x="13152" y="624"/>
                  <a:pt x="14083" y="623"/>
                  <a:pt x="14794" y="6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2" name="Image" descr="Image"/>
          <p:cNvPicPr>
            <a:picLocks noChangeAspect="1"/>
          </p:cNvPicPr>
          <p:nvPr/>
        </p:nvPicPr>
        <p:blipFill>
          <a:blip r:embed="rId4"/>
          <a:srcRect l="17278" r="18339"/>
          <a:stretch>
            <a:fillRect/>
          </a:stretch>
        </p:blipFill>
        <p:spPr>
          <a:xfrm flipH="1">
            <a:off x="5388699" y="2347897"/>
            <a:ext cx="6783306" cy="105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0792" y="-70768"/>
            <a:ext cx="2714124" cy="2714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群組 2"/>
          <p:cNvGrpSpPr/>
          <p:nvPr/>
        </p:nvGrpSpPr>
        <p:grpSpPr>
          <a:xfrm>
            <a:off x="14869540" y="3745882"/>
            <a:ext cx="2714124" cy="8198676"/>
            <a:chOff x="14869540" y="3745882"/>
            <a:chExt cx="2714124" cy="8198676"/>
          </a:xfrm>
        </p:grpSpPr>
        <p:pic>
          <p:nvPicPr>
            <p:cNvPr id="505" name="Figure_4.png" descr="Figure_4.png"/>
            <p:cNvPicPr>
              <a:picLocks noChangeAspect="1"/>
            </p:cNvPicPr>
            <p:nvPr/>
          </p:nvPicPr>
          <p:blipFill>
            <a:blip r:embed="rId6"/>
            <a:srcRect l="16585" t="9950" r="79618" b="69082"/>
            <a:stretch>
              <a:fillRect/>
            </a:stretch>
          </p:blipFill>
          <p:spPr>
            <a:xfrm>
              <a:off x="14869540" y="3745882"/>
              <a:ext cx="2714124" cy="8198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66505" y="4004124"/>
              <a:ext cx="901700" cy="1168400"/>
            </a:xfrm>
            <a:prstGeom prst="rect">
              <a:avLst/>
            </a:prstGeom>
          </p:spPr>
        </p:pic>
      </p:grpSp>
      <p:sp>
        <p:nvSpPr>
          <p:cNvPr id="9" name="Fashion++: Minimal Edits for Outfit Improvement">
            <a:extLst>
              <a:ext uri="{FF2B5EF4-FFF2-40B4-BE49-F238E27FC236}">
                <a16:creationId xmlns:a16="http://schemas.microsoft.com/office/drawing/2014/main" id="{B1909B85-4FDD-41C6-9140-99056F0CF223}"/>
              </a:ext>
            </a:extLst>
          </p:cNvPr>
          <p:cNvSpPr txBox="1"/>
          <p:nvPr/>
        </p:nvSpPr>
        <p:spPr>
          <a:xfrm>
            <a:off x="755820" y="401931"/>
            <a:ext cx="5277087" cy="137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84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1532" hangingPunct="0">
              <a:buClrTx/>
            </a:pPr>
            <a:r>
              <a:rPr sz="8000" b="1" dirty="0">
                <a:latin typeface="Helvetica Neue Medium"/>
              </a:rPr>
              <a:t>Fashion++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7B470F-26A4-4180-8462-450DF70566A5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13CFE9-B29F-4C64-A214-EAA18011CB3F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798912"/>
      </p:ext>
    </p:extLst>
  </p:cSld>
  <p:clrMapOvr>
    <a:masterClrMapping/>
  </p:clrMapOvr>
  <p:transition spd="med" advTm="6812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Image" descr="Image"/>
          <p:cNvPicPr>
            <a:picLocks/>
          </p:cNvPicPr>
          <p:nvPr/>
        </p:nvPicPr>
        <p:blipFill>
          <a:blip r:embed="rId4"/>
          <a:srcRect l="27683" r="29619" b="1"/>
          <a:stretch>
            <a:fillRect/>
          </a:stretch>
        </p:blipFill>
        <p:spPr>
          <a:xfrm flipH="1">
            <a:off x="12958977" y="2688614"/>
            <a:ext cx="6177758" cy="9854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129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90" y="0"/>
                </a:lnTo>
                <a:lnTo>
                  <a:pt x="0" y="0"/>
                </a:lnTo>
                <a:close/>
                <a:moveTo>
                  <a:pt x="14794" y="624"/>
                </a:moveTo>
                <a:cubicBezTo>
                  <a:pt x="16925" y="625"/>
                  <a:pt x="17078" y="640"/>
                  <a:pt x="17254" y="695"/>
                </a:cubicBezTo>
                <a:cubicBezTo>
                  <a:pt x="17388" y="737"/>
                  <a:pt x="17576" y="837"/>
                  <a:pt x="17670" y="919"/>
                </a:cubicBezTo>
                <a:cubicBezTo>
                  <a:pt x="17840" y="1065"/>
                  <a:pt x="17837" y="1104"/>
                  <a:pt x="17413" y="4195"/>
                </a:cubicBezTo>
                <a:cubicBezTo>
                  <a:pt x="17389" y="4373"/>
                  <a:pt x="17351" y="4662"/>
                  <a:pt x="17323" y="4862"/>
                </a:cubicBezTo>
                <a:cubicBezTo>
                  <a:pt x="17371" y="4912"/>
                  <a:pt x="17368" y="4962"/>
                  <a:pt x="17305" y="4993"/>
                </a:cubicBezTo>
                <a:cubicBezTo>
                  <a:pt x="17264" y="5295"/>
                  <a:pt x="17217" y="5644"/>
                  <a:pt x="17171" y="5980"/>
                </a:cubicBezTo>
                <a:cubicBezTo>
                  <a:pt x="17164" y="6050"/>
                  <a:pt x="17161" y="6122"/>
                  <a:pt x="17153" y="6186"/>
                </a:cubicBezTo>
                <a:cubicBezTo>
                  <a:pt x="17068" y="6831"/>
                  <a:pt x="16132" y="13681"/>
                  <a:pt x="15890" y="15434"/>
                </a:cubicBezTo>
                <a:cubicBezTo>
                  <a:pt x="15790" y="16158"/>
                  <a:pt x="15604" y="17528"/>
                  <a:pt x="15478" y="18478"/>
                </a:cubicBezTo>
                <a:cubicBezTo>
                  <a:pt x="15351" y="19428"/>
                  <a:pt x="15229" y="20281"/>
                  <a:pt x="15203" y="20373"/>
                </a:cubicBezTo>
                <a:cubicBezTo>
                  <a:pt x="15142" y="20592"/>
                  <a:pt x="14946" y="20750"/>
                  <a:pt x="14604" y="20854"/>
                </a:cubicBezTo>
                <a:cubicBezTo>
                  <a:pt x="14337" y="20935"/>
                  <a:pt x="13825" y="20987"/>
                  <a:pt x="13635" y="20953"/>
                </a:cubicBezTo>
                <a:cubicBezTo>
                  <a:pt x="13418" y="20914"/>
                  <a:pt x="8371" y="20611"/>
                  <a:pt x="6107" y="20501"/>
                </a:cubicBezTo>
                <a:cubicBezTo>
                  <a:pt x="5471" y="20470"/>
                  <a:pt x="4893" y="20439"/>
                  <a:pt x="4428" y="20412"/>
                </a:cubicBezTo>
                <a:cubicBezTo>
                  <a:pt x="4330" y="20408"/>
                  <a:pt x="4214" y="20402"/>
                  <a:pt x="4046" y="20390"/>
                </a:cubicBezTo>
                <a:cubicBezTo>
                  <a:pt x="4008" y="20387"/>
                  <a:pt x="3985" y="20385"/>
                  <a:pt x="3951" y="20382"/>
                </a:cubicBezTo>
                <a:cubicBezTo>
                  <a:pt x="3699" y="20366"/>
                  <a:pt x="3505" y="20352"/>
                  <a:pt x="3475" y="20345"/>
                </a:cubicBezTo>
                <a:cubicBezTo>
                  <a:pt x="3313" y="20308"/>
                  <a:pt x="3124" y="20224"/>
                  <a:pt x="2968" y="20132"/>
                </a:cubicBezTo>
                <a:cubicBezTo>
                  <a:pt x="2859" y="20071"/>
                  <a:pt x="2774" y="20007"/>
                  <a:pt x="2724" y="19947"/>
                </a:cubicBezTo>
                <a:cubicBezTo>
                  <a:pt x="2703" y="19925"/>
                  <a:pt x="2687" y="19903"/>
                  <a:pt x="2678" y="19883"/>
                </a:cubicBezTo>
                <a:cubicBezTo>
                  <a:pt x="2676" y="19878"/>
                  <a:pt x="2678" y="19847"/>
                  <a:pt x="2678" y="19831"/>
                </a:cubicBezTo>
                <a:cubicBezTo>
                  <a:pt x="2656" y="19544"/>
                  <a:pt x="2886" y="18032"/>
                  <a:pt x="3519" y="14335"/>
                </a:cubicBezTo>
                <a:cubicBezTo>
                  <a:pt x="3625" y="13718"/>
                  <a:pt x="4104" y="10847"/>
                  <a:pt x="4572" y="8035"/>
                </a:cubicBezTo>
                <a:cubicBezTo>
                  <a:pt x="4573" y="8003"/>
                  <a:pt x="4577" y="7963"/>
                  <a:pt x="4576" y="7939"/>
                </a:cubicBezTo>
                <a:cubicBezTo>
                  <a:pt x="4574" y="7858"/>
                  <a:pt x="4594" y="7778"/>
                  <a:pt x="4624" y="7727"/>
                </a:cubicBezTo>
                <a:cubicBezTo>
                  <a:pt x="4666" y="7475"/>
                  <a:pt x="4674" y="7420"/>
                  <a:pt x="4717" y="7167"/>
                </a:cubicBezTo>
                <a:cubicBezTo>
                  <a:pt x="4744" y="7003"/>
                  <a:pt x="4763" y="6903"/>
                  <a:pt x="4790" y="6742"/>
                </a:cubicBezTo>
                <a:cubicBezTo>
                  <a:pt x="4783" y="6700"/>
                  <a:pt x="4789" y="6665"/>
                  <a:pt x="4807" y="6642"/>
                </a:cubicBezTo>
                <a:cubicBezTo>
                  <a:pt x="5303" y="3674"/>
                  <a:pt x="5738" y="1206"/>
                  <a:pt x="5782" y="1131"/>
                </a:cubicBezTo>
                <a:cubicBezTo>
                  <a:pt x="5883" y="961"/>
                  <a:pt x="6239" y="767"/>
                  <a:pt x="6595" y="688"/>
                </a:cubicBezTo>
                <a:cubicBezTo>
                  <a:pt x="6801" y="643"/>
                  <a:pt x="7760" y="631"/>
                  <a:pt x="11928" y="625"/>
                </a:cubicBezTo>
                <a:cubicBezTo>
                  <a:pt x="13152" y="624"/>
                  <a:pt x="14083" y="623"/>
                  <a:pt x="14794" y="6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5"/>
          <a:srcRect l="17278" r="18339"/>
          <a:stretch>
            <a:fillRect/>
          </a:stretch>
        </p:blipFill>
        <p:spPr>
          <a:xfrm flipH="1">
            <a:off x="5388699" y="2347897"/>
            <a:ext cx="6783306" cy="105360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4" name="Group"/>
          <p:cNvGrpSpPr/>
          <p:nvPr/>
        </p:nvGrpSpPr>
        <p:grpSpPr>
          <a:xfrm>
            <a:off x="14871700" y="3746500"/>
            <a:ext cx="2574860" cy="8204200"/>
            <a:chOff x="0" y="0"/>
            <a:chExt cx="2574858" cy="8204200"/>
          </a:xfrm>
        </p:grpSpPr>
        <p:pic>
          <p:nvPicPr>
            <p:cNvPr id="512" name="Figure_4.png" descr="Figure_4.png"/>
            <p:cNvPicPr>
              <a:picLocks noChangeAspect="1"/>
            </p:cNvPicPr>
            <p:nvPr/>
          </p:nvPicPr>
          <p:blipFill>
            <a:blip r:embed="rId6"/>
            <a:srcRect l="49126" t="9422" r="47138" b="68817"/>
            <a:stretch>
              <a:fillRect/>
            </a:stretch>
          </p:blipFill>
          <p:spPr>
            <a:xfrm>
              <a:off x="0" y="0"/>
              <a:ext cx="2574859" cy="820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3" name="satisfied_head(2)_low_res(4)_adjust_color(1).png" descr="satisfied_head(2)_low_res(4)_adjust_color(1)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40000">
              <a:off x="752787" y="378329"/>
              <a:ext cx="746473" cy="1009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3901" y="-76200"/>
            <a:ext cx="2411802" cy="2411804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Callout"/>
          <p:cNvSpPr/>
          <p:nvPr/>
        </p:nvSpPr>
        <p:spPr>
          <a:xfrm>
            <a:off x="1850222" y="3260319"/>
            <a:ext cx="4344196" cy="3347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" y="0"/>
                </a:moveTo>
                <a:cubicBezTo>
                  <a:pt x="353" y="0"/>
                  <a:pt x="0" y="458"/>
                  <a:pt x="0" y="1024"/>
                </a:cubicBezTo>
                <a:lnTo>
                  <a:pt x="0" y="20573"/>
                </a:lnTo>
                <a:cubicBezTo>
                  <a:pt x="0" y="21139"/>
                  <a:pt x="353" y="21600"/>
                  <a:pt x="789" y="21600"/>
                </a:cubicBezTo>
                <a:lnTo>
                  <a:pt x="16840" y="21600"/>
                </a:lnTo>
                <a:cubicBezTo>
                  <a:pt x="17276" y="21600"/>
                  <a:pt x="17630" y="21139"/>
                  <a:pt x="17630" y="20573"/>
                </a:cubicBezTo>
                <a:lnTo>
                  <a:pt x="17630" y="14089"/>
                </a:lnTo>
                <a:lnTo>
                  <a:pt x="21600" y="12041"/>
                </a:lnTo>
                <a:lnTo>
                  <a:pt x="17630" y="9992"/>
                </a:lnTo>
                <a:lnTo>
                  <a:pt x="17630" y="1024"/>
                </a:lnTo>
                <a:cubicBezTo>
                  <a:pt x="17630" y="458"/>
                  <a:pt x="17276" y="0"/>
                  <a:pt x="16840" y="0"/>
                </a:cubicBezTo>
                <a:lnTo>
                  <a:pt x="789" y="0"/>
                </a:lnTo>
                <a:close/>
              </a:path>
            </a:pathLst>
          </a:custGeom>
          <a:ln w="88900">
            <a:solidFill>
              <a:srgbClr val="000000"/>
            </a:solidFill>
            <a:miter lim="400000"/>
          </a:ln>
        </p:spPr>
        <p:txBody>
          <a:bodyPr lIns="71438" tIns="71438" rIns="71438" bIns="71438" anchor="ctr"/>
          <a:lstStyle/>
          <a:p>
            <a:pPr algn="ctr" defTabSz="821532" hangingPunct="0">
              <a:buClrTx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17" name="Try this top!"/>
          <p:cNvSpPr txBox="1"/>
          <p:nvPr/>
        </p:nvSpPr>
        <p:spPr>
          <a:xfrm>
            <a:off x="2399765" y="3412629"/>
            <a:ext cx="2468626" cy="636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ctr" defTabSz="821532" hangingPunct="0">
              <a:buClrTx/>
            </a:pPr>
            <a:r>
              <a:rPr sz="3200" b="1">
                <a:latin typeface="Helvetica Neue"/>
                <a:sym typeface="Helvetica Neue"/>
              </a:rPr>
              <a:t>Try this top!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9"/>
          <a:srcRect l="11419" t="12135" r="10070" b="12841"/>
          <a:stretch>
            <a:fillRect/>
          </a:stretch>
        </p:blipFill>
        <p:spPr>
          <a:xfrm>
            <a:off x="2877332" y="4129449"/>
            <a:ext cx="1513492" cy="217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535" extrusionOk="0">
                <a:moveTo>
                  <a:pt x="15299" y="3"/>
                </a:moveTo>
                <a:cubicBezTo>
                  <a:pt x="15233" y="-5"/>
                  <a:pt x="15185" y="1"/>
                  <a:pt x="15141" y="23"/>
                </a:cubicBezTo>
                <a:cubicBezTo>
                  <a:pt x="15072" y="58"/>
                  <a:pt x="14763" y="229"/>
                  <a:pt x="14459" y="401"/>
                </a:cubicBezTo>
                <a:cubicBezTo>
                  <a:pt x="13460" y="963"/>
                  <a:pt x="12540" y="1167"/>
                  <a:pt x="10999" y="1168"/>
                </a:cubicBezTo>
                <a:cubicBezTo>
                  <a:pt x="9842" y="1168"/>
                  <a:pt x="8983" y="1076"/>
                  <a:pt x="8476" y="896"/>
                </a:cubicBezTo>
                <a:cubicBezTo>
                  <a:pt x="7969" y="716"/>
                  <a:pt x="7130" y="279"/>
                  <a:pt x="6992" y="125"/>
                </a:cubicBezTo>
                <a:cubicBezTo>
                  <a:pt x="6905" y="28"/>
                  <a:pt x="6831" y="14"/>
                  <a:pt x="6648" y="62"/>
                </a:cubicBezTo>
                <a:cubicBezTo>
                  <a:pt x="6521" y="96"/>
                  <a:pt x="6254" y="139"/>
                  <a:pt x="6050" y="157"/>
                </a:cubicBezTo>
                <a:cubicBezTo>
                  <a:pt x="5846" y="175"/>
                  <a:pt x="5522" y="234"/>
                  <a:pt x="5333" y="290"/>
                </a:cubicBezTo>
                <a:cubicBezTo>
                  <a:pt x="5144" y="347"/>
                  <a:pt x="4664" y="451"/>
                  <a:pt x="4266" y="519"/>
                </a:cubicBezTo>
                <a:cubicBezTo>
                  <a:pt x="3869" y="586"/>
                  <a:pt x="3242" y="721"/>
                  <a:pt x="2873" y="821"/>
                </a:cubicBezTo>
                <a:lnTo>
                  <a:pt x="2201" y="1006"/>
                </a:lnTo>
                <a:lnTo>
                  <a:pt x="2263" y="1301"/>
                </a:lnTo>
                <a:cubicBezTo>
                  <a:pt x="2487" y="2398"/>
                  <a:pt x="2522" y="2805"/>
                  <a:pt x="2472" y="3725"/>
                </a:cubicBezTo>
                <a:cubicBezTo>
                  <a:pt x="2411" y="4837"/>
                  <a:pt x="2120" y="6559"/>
                  <a:pt x="1879" y="7249"/>
                </a:cubicBezTo>
                <a:cubicBezTo>
                  <a:pt x="1650" y="7904"/>
                  <a:pt x="1157" y="8520"/>
                  <a:pt x="536" y="8921"/>
                </a:cubicBezTo>
                <a:lnTo>
                  <a:pt x="0" y="9267"/>
                </a:lnTo>
                <a:lnTo>
                  <a:pt x="164" y="9952"/>
                </a:lnTo>
                <a:cubicBezTo>
                  <a:pt x="255" y="10329"/>
                  <a:pt x="343" y="10950"/>
                  <a:pt x="356" y="11328"/>
                </a:cubicBezTo>
                <a:cubicBezTo>
                  <a:pt x="387" y="12252"/>
                  <a:pt x="267" y="17612"/>
                  <a:pt x="181" y="19117"/>
                </a:cubicBezTo>
                <a:cubicBezTo>
                  <a:pt x="142" y="19779"/>
                  <a:pt x="123" y="20450"/>
                  <a:pt x="141" y="20608"/>
                </a:cubicBezTo>
                <a:cubicBezTo>
                  <a:pt x="179" y="20937"/>
                  <a:pt x="183" y="20939"/>
                  <a:pt x="1704" y="21127"/>
                </a:cubicBezTo>
                <a:cubicBezTo>
                  <a:pt x="2169" y="21185"/>
                  <a:pt x="2805" y="21261"/>
                  <a:pt x="3115" y="21300"/>
                </a:cubicBezTo>
                <a:cubicBezTo>
                  <a:pt x="3425" y="21339"/>
                  <a:pt x="4036" y="21410"/>
                  <a:pt x="4475" y="21454"/>
                </a:cubicBezTo>
                <a:cubicBezTo>
                  <a:pt x="5887" y="21595"/>
                  <a:pt x="6823" y="21548"/>
                  <a:pt x="6823" y="21340"/>
                </a:cubicBezTo>
                <a:cubicBezTo>
                  <a:pt x="6823" y="21308"/>
                  <a:pt x="6999" y="21224"/>
                  <a:pt x="7218" y="21155"/>
                </a:cubicBezTo>
                <a:cubicBezTo>
                  <a:pt x="7848" y="20955"/>
                  <a:pt x="9500" y="20975"/>
                  <a:pt x="11027" y="21202"/>
                </a:cubicBezTo>
                <a:cubicBezTo>
                  <a:pt x="11946" y="21338"/>
                  <a:pt x="12489" y="21380"/>
                  <a:pt x="13392" y="21383"/>
                </a:cubicBezTo>
                <a:cubicBezTo>
                  <a:pt x="14688" y="21387"/>
                  <a:pt x="14940" y="21360"/>
                  <a:pt x="15745" y="21123"/>
                </a:cubicBezTo>
                <a:cubicBezTo>
                  <a:pt x="16227" y="20982"/>
                  <a:pt x="16439" y="20962"/>
                  <a:pt x="17427" y="20962"/>
                </a:cubicBezTo>
                <a:cubicBezTo>
                  <a:pt x="18683" y="20962"/>
                  <a:pt x="21166" y="20740"/>
                  <a:pt x="21349" y="20612"/>
                </a:cubicBezTo>
                <a:cubicBezTo>
                  <a:pt x="21440" y="20549"/>
                  <a:pt x="21449" y="20265"/>
                  <a:pt x="21389" y="19353"/>
                </a:cubicBezTo>
                <a:cubicBezTo>
                  <a:pt x="21346" y="18705"/>
                  <a:pt x="21303" y="17213"/>
                  <a:pt x="21293" y="16037"/>
                </a:cubicBezTo>
                <a:cubicBezTo>
                  <a:pt x="21283" y="14860"/>
                  <a:pt x="21250" y="13709"/>
                  <a:pt x="21225" y="13480"/>
                </a:cubicBezTo>
                <a:cubicBezTo>
                  <a:pt x="21122" y="12542"/>
                  <a:pt x="21174" y="10464"/>
                  <a:pt x="21310" y="10125"/>
                </a:cubicBezTo>
                <a:cubicBezTo>
                  <a:pt x="21600" y="9399"/>
                  <a:pt x="21600" y="9325"/>
                  <a:pt x="21259" y="9177"/>
                </a:cubicBezTo>
                <a:cubicBezTo>
                  <a:pt x="19791" y="8539"/>
                  <a:pt x="19248" y="7247"/>
                  <a:pt x="19278" y="4444"/>
                </a:cubicBezTo>
                <a:cubicBezTo>
                  <a:pt x="19293" y="3043"/>
                  <a:pt x="19387" y="2398"/>
                  <a:pt x="19735" y="1297"/>
                </a:cubicBezTo>
                <a:cubicBezTo>
                  <a:pt x="19780" y="1156"/>
                  <a:pt x="19737" y="1113"/>
                  <a:pt x="19430" y="1006"/>
                </a:cubicBezTo>
                <a:cubicBezTo>
                  <a:pt x="18641" y="732"/>
                  <a:pt x="16118" y="139"/>
                  <a:pt x="15898" y="176"/>
                </a:cubicBezTo>
                <a:cubicBezTo>
                  <a:pt x="15856" y="183"/>
                  <a:pt x="15695" y="137"/>
                  <a:pt x="15542" y="74"/>
                </a:cubicBezTo>
                <a:cubicBezTo>
                  <a:pt x="15446" y="35"/>
                  <a:pt x="15366" y="12"/>
                  <a:pt x="15299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" name="Fashion++: Minimal Edits for Outfit Improvement">
            <a:extLst>
              <a:ext uri="{FF2B5EF4-FFF2-40B4-BE49-F238E27FC236}">
                <a16:creationId xmlns:a16="http://schemas.microsoft.com/office/drawing/2014/main" id="{4C825D11-A08A-47A4-9EF9-18B087371F63}"/>
              </a:ext>
            </a:extLst>
          </p:cNvPr>
          <p:cNvSpPr txBox="1"/>
          <p:nvPr/>
        </p:nvSpPr>
        <p:spPr>
          <a:xfrm>
            <a:off x="755820" y="401931"/>
            <a:ext cx="5277087" cy="137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84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1532" hangingPunct="0">
              <a:buClrTx/>
            </a:pPr>
            <a:r>
              <a:rPr sz="8000" b="1" dirty="0">
                <a:latin typeface="Helvetica Neue Medium"/>
              </a:rPr>
              <a:t>Fashion++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093538-1A76-412A-B245-8F03EEDA9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25200" y="13157200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135B0A-FED0-4BC7-BEB9-DB00DBA87D6F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C2AEBA-8512-4BB2-AFD6-ED4F5C80E702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  <p:transition spd="med" advTm="1073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4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9"/>
          <p:cNvGrpSpPr/>
          <p:nvPr/>
        </p:nvGrpSpPr>
        <p:grpSpPr>
          <a:xfrm>
            <a:off x="316853" y="3769116"/>
            <a:ext cx="23582378" cy="7534968"/>
            <a:chOff x="0" y="0"/>
            <a:chExt cx="23582376" cy="7534966"/>
          </a:xfrm>
        </p:grpSpPr>
        <p:grpSp>
          <p:nvGrpSpPr>
            <p:cNvPr id="146" name="Group 146"/>
            <p:cNvGrpSpPr/>
            <p:nvPr/>
          </p:nvGrpSpPr>
          <p:grpSpPr>
            <a:xfrm>
              <a:off x="14094660" y="3685982"/>
              <a:ext cx="1341777" cy="1270662"/>
              <a:chOff x="0" y="0"/>
              <a:chExt cx="1341776" cy="1270661"/>
            </a:xfrm>
          </p:grpSpPr>
          <p:grpSp>
            <p:nvGrpSpPr>
              <p:cNvPr id="144" name="Group 144"/>
              <p:cNvGrpSpPr/>
              <p:nvPr/>
            </p:nvGrpSpPr>
            <p:grpSpPr>
              <a:xfrm>
                <a:off x="0" y="0"/>
                <a:ext cx="1341777" cy="1270661"/>
                <a:chOff x="0" y="0"/>
                <a:chExt cx="1341776" cy="1270660"/>
              </a:xfrm>
            </p:grpSpPr>
            <p:sp>
              <p:nvSpPr>
                <p:cNvPr id="141" name="Shape 141"/>
                <p:cNvSpPr/>
                <p:nvPr/>
              </p:nvSpPr>
              <p:spPr>
                <a:xfrm>
                  <a:off x="71773" y="656"/>
                  <a:ext cx="1270004" cy="1270005"/>
                </a:xfrm>
                <a:prstGeom prst="rect">
                  <a:avLst/>
                </a:prstGeom>
                <a:solidFill>
                  <a:srgbClr val="FCE3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6" tIns="71436" rIns="71436" bIns="71436" numCol="1" anchor="ctr">
                  <a:noAutofit/>
                </a:bodyPr>
                <a:lstStyle/>
                <a:p>
                  <a:pPr algn="ctr" defTabSz="456406" hangingPunct="0">
                    <a:buClrTx/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42" name="Shape 142"/>
                <p:cNvSpPr/>
                <p:nvPr/>
              </p:nvSpPr>
              <p:spPr>
                <a:xfrm>
                  <a:off x="12692" y="-1"/>
                  <a:ext cx="1329085" cy="101991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6" tIns="71436" rIns="71436" bIns="71436" numCol="1" anchor="ctr">
                  <a:noAutofit/>
                </a:bodyPr>
                <a:lstStyle/>
                <a:p>
                  <a:pPr algn="ctr" defTabSz="456406" hangingPunct="0">
                    <a:buClrTx/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143" name="Shape 143"/>
                <p:cNvSpPr/>
                <p:nvPr/>
              </p:nvSpPr>
              <p:spPr>
                <a:xfrm>
                  <a:off x="0" y="656"/>
                  <a:ext cx="864812" cy="127000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6" tIns="71436" rIns="71436" bIns="71436" numCol="1" anchor="ctr">
                  <a:noAutofit/>
                </a:bodyPr>
                <a:lstStyle/>
                <a:p>
                  <a:pPr algn="ctr" defTabSz="494440" hangingPunct="0">
                    <a:buClrTx/>
                    <a:defRPr sz="14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>
                    <a:solidFill>
                      <a:srgbClr val="FFFFFF"/>
                    </a:solidFill>
                    <a:latin typeface="Helvetica Neue Medium"/>
                    <a:sym typeface="Helvetica Neue Medium"/>
                  </a:endParaRPr>
                </a:p>
              </p:txBody>
            </p:sp>
          </p:grpSp>
          <p:sp>
            <p:nvSpPr>
              <p:cNvPr id="145" name="Shape 145"/>
              <p:cNvSpPr/>
              <p:nvPr/>
            </p:nvSpPr>
            <p:spPr>
              <a:xfrm>
                <a:off x="29081" y="495300"/>
                <a:ext cx="1296307" cy="7747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494440" hangingPunct="0">
                  <a:buClrTx/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147" name="Shape 147"/>
            <p:cNvSpPr/>
            <p:nvPr/>
          </p:nvSpPr>
          <p:spPr>
            <a:xfrm>
              <a:off x="15423004" y="236572"/>
              <a:ext cx="8159372" cy="7298395"/>
            </a:xfrm>
            <a:prstGeom prst="roundRect">
              <a:avLst>
                <a:gd name="adj" fmla="val 6748"/>
              </a:avLst>
            </a:prstGeom>
            <a:solidFill>
              <a:srgbClr val="FCE3E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456406" hangingPunct="0">
                <a:buClrTx/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-1" y="-1"/>
              <a:ext cx="23574838" cy="3688016"/>
            </a:xfrm>
            <a:prstGeom prst="roundRect">
              <a:avLst>
                <a:gd name="adj" fmla="val 11556"/>
              </a:avLst>
            </a:prstGeom>
            <a:solidFill>
              <a:srgbClr val="FCE3E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456406" hangingPunct="0">
                <a:buClrTx/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pic>
        <p:nvPicPr>
          <p:cNvPr id="150" name="image1.jpeg"/>
          <p:cNvPicPr>
            <a:picLocks noChangeAspect="1"/>
          </p:cNvPicPr>
          <p:nvPr/>
        </p:nvPicPr>
        <p:blipFill>
          <a:blip r:embed="rId3"/>
          <a:srcRect l="28545" r="32955" b="8551"/>
          <a:stretch>
            <a:fillRect/>
          </a:stretch>
        </p:blipFill>
        <p:spPr>
          <a:xfrm>
            <a:off x="1915338" y="4377134"/>
            <a:ext cx="1158572" cy="27520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153" name="Group 153"/>
          <p:cNvGrpSpPr/>
          <p:nvPr/>
        </p:nvGrpSpPr>
        <p:grpSpPr>
          <a:xfrm>
            <a:off x="4994233" y="5148215"/>
            <a:ext cx="991498" cy="1019920"/>
            <a:chOff x="0" y="-1"/>
            <a:chExt cx="991496" cy="1019918"/>
          </a:xfrm>
        </p:grpSpPr>
        <p:sp>
          <p:nvSpPr>
            <p:cNvPr id="151" name="Shape 151"/>
            <p:cNvSpPr/>
            <p:nvPr/>
          </p:nvSpPr>
          <p:spPr>
            <a:xfrm>
              <a:off x="204002" y="120108"/>
              <a:ext cx="583492" cy="779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584200" hangingPunct="0">
                <a:buClrTx/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>
                  <a:latin typeface="Helvetica"/>
                  <a:cs typeface="Helvetica"/>
                  <a:sym typeface="Helvetica"/>
                </a:rPr>
                <a:t>E</a:t>
              </a:r>
              <a:r>
                <a:rPr sz="4400" baseline="-5998">
                  <a:latin typeface="Helvetica"/>
                  <a:cs typeface="Helvetica"/>
                  <a:sym typeface="Helvetica"/>
                </a:rPr>
                <a:t>t</a:t>
              </a:r>
            </a:p>
          </p:txBody>
        </p:sp>
        <p:sp>
          <p:nvSpPr>
            <p:cNvPr id="152" name="Shape 152"/>
            <p:cNvSpPr/>
            <p:nvPr/>
          </p:nvSpPr>
          <p:spPr>
            <a:xfrm>
              <a:off x="0" y="-1"/>
              <a:ext cx="991496" cy="1019918"/>
            </a:xfrm>
            <a:prstGeom prst="roundRect">
              <a:avLst>
                <a:gd name="adj" fmla="val 16775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54" name="Shape 154"/>
          <p:cNvSpPr/>
          <p:nvPr/>
        </p:nvSpPr>
        <p:spPr>
          <a:xfrm>
            <a:off x="871173" y="4490790"/>
            <a:ext cx="802910" cy="73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066" tIns="30066" rIns="30066" bIns="30066" anchor="ctr">
            <a:spAutoFit/>
          </a:bodyPr>
          <a:lstStyle/>
          <a:p>
            <a:pPr algn="ctr" defTabSz="494440" hangingPunct="0">
              <a:buClrTx/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4400">
                <a:latin typeface="Helvetica"/>
                <a:cs typeface="Helvetica"/>
                <a:sym typeface="Helvetica"/>
              </a:rPr>
              <a:t>x</a:t>
            </a:r>
            <a:r>
              <a:rPr sz="4400" baseline="31999">
                <a:latin typeface="Helvetica"/>
                <a:cs typeface="Helvetica"/>
                <a:sym typeface="Helvetica"/>
              </a:rPr>
              <a:t>(q)</a:t>
            </a:r>
          </a:p>
        </p:txBody>
      </p:sp>
      <p:pic>
        <p:nvPicPr>
          <p:cNvPr id="155" name="image2.jpeg"/>
          <p:cNvPicPr>
            <a:picLocks noChangeAspect="1"/>
          </p:cNvPicPr>
          <p:nvPr/>
        </p:nvPicPr>
        <p:blipFill>
          <a:blip r:embed="rId4"/>
          <a:srcRect l="24720" r="36006" b="7367"/>
          <a:stretch>
            <a:fillRect/>
          </a:stretch>
        </p:blipFill>
        <p:spPr>
          <a:xfrm>
            <a:off x="1901649" y="8178294"/>
            <a:ext cx="1194422" cy="2817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Group 158"/>
          <p:cNvGrpSpPr/>
          <p:nvPr/>
        </p:nvGrpSpPr>
        <p:grpSpPr>
          <a:xfrm>
            <a:off x="5068168" y="9025901"/>
            <a:ext cx="991500" cy="1019920"/>
            <a:chOff x="-1" y="-1"/>
            <a:chExt cx="991498" cy="1019917"/>
          </a:xfrm>
        </p:grpSpPr>
        <p:sp>
          <p:nvSpPr>
            <p:cNvPr id="156" name="Shape 156"/>
            <p:cNvSpPr/>
            <p:nvPr/>
          </p:nvSpPr>
          <p:spPr>
            <a:xfrm>
              <a:off x="162324" y="120107"/>
              <a:ext cx="666848" cy="779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584200" hangingPunct="0">
                <a:buClrTx/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>
                  <a:latin typeface="Helvetica"/>
                  <a:cs typeface="Helvetica"/>
                  <a:sym typeface="Helvetica"/>
                </a:rPr>
                <a:t>E</a:t>
              </a:r>
              <a:r>
                <a:rPr sz="4400" baseline="-5998">
                  <a:latin typeface="Helvetica"/>
                  <a:cs typeface="Helvetica"/>
                  <a:sym typeface="Helvetica"/>
                </a:rPr>
                <a:t>s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-1" y="-1"/>
              <a:ext cx="991498" cy="1019917"/>
            </a:xfrm>
            <a:prstGeom prst="roundRect">
              <a:avLst>
                <a:gd name="adj" fmla="val 16775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59" name="Shape 159"/>
          <p:cNvSpPr/>
          <p:nvPr/>
        </p:nvSpPr>
        <p:spPr>
          <a:xfrm>
            <a:off x="781765" y="8716088"/>
            <a:ext cx="990461" cy="73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066" tIns="30066" rIns="30066" bIns="30066" anchor="ctr">
            <a:spAutoFit/>
          </a:bodyPr>
          <a:lstStyle/>
          <a:p>
            <a:pPr algn="ctr" defTabSz="494440" hangingPunct="0">
              <a:buClrTx/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4400">
                <a:latin typeface="Helvetica"/>
                <a:cs typeface="Helvetica"/>
                <a:sym typeface="Helvetica"/>
              </a:rPr>
              <a:t>m</a:t>
            </a:r>
            <a:r>
              <a:rPr sz="4400" baseline="31999">
                <a:latin typeface="Helvetica"/>
                <a:cs typeface="Helvetica"/>
                <a:sym typeface="Helvetica"/>
              </a:rPr>
              <a:t>(q)</a:t>
            </a:r>
          </a:p>
        </p:txBody>
      </p:sp>
      <p:grpSp>
        <p:nvGrpSpPr>
          <p:cNvPr id="164" name="Group 164"/>
          <p:cNvGrpSpPr/>
          <p:nvPr/>
        </p:nvGrpSpPr>
        <p:grpSpPr>
          <a:xfrm>
            <a:off x="7936396" y="8469466"/>
            <a:ext cx="1078548" cy="2178088"/>
            <a:chOff x="0" y="0"/>
            <a:chExt cx="1078547" cy="2178087"/>
          </a:xfrm>
        </p:grpSpPr>
        <p:sp>
          <p:nvSpPr>
            <p:cNvPr id="160" name="Shape 160"/>
            <p:cNvSpPr/>
            <p:nvPr/>
          </p:nvSpPr>
          <p:spPr>
            <a:xfrm>
              <a:off x="-1" y="-1"/>
              <a:ext cx="1078549" cy="21590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-1" y="654060"/>
              <a:ext cx="1078549" cy="215906"/>
            </a:xfrm>
            <a:prstGeom prst="rect">
              <a:avLst/>
            </a:pr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-1" y="1308122"/>
              <a:ext cx="1078549" cy="215906"/>
            </a:xfrm>
            <a:prstGeom prst="rect">
              <a:avLst/>
            </a:prstGeom>
            <a:solidFill>
              <a:srgbClr val="DFDFD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-1" y="1962182"/>
              <a:ext cx="1078549" cy="215906"/>
            </a:xfrm>
            <a:prstGeom prst="rect">
              <a:avLst/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65" name="Shape 165"/>
          <p:cNvSpPr/>
          <p:nvPr/>
        </p:nvSpPr>
        <p:spPr>
          <a:xfrm>
            <a:off x="7125646" y="4594050"/>
            <a:ext cx="677876" cy="73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066" tIns="30066" rIns="30066" bIns="30066" anchor="ctr">
            <a:spAutoFit/>
          </a:bodyPr>
          <a:lstStyle/>
          <a:p>
            <a:pPr algn="ctr" defTabSz="494440" hangingPunct="0">
              <a:buClrTx/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4400">
                <a:latin typeface="Helvetica"/>
                <a:cs typeface="Helvetica"/>
                <a:sym typeface="Helvetica"/>
              </a:rPr>
              <a:t>t</a:t>
            </a:r>
            <a:r>
              <a:rPr sz="4400" baseline="31999">
                <a:latin typeface="Helvetica"/>
                <a:cs typeface="Helvetica"/>
                <a:sym typeface="Helvetica"/>
              </a:rPr>
              <a:t>(q)</a:t>
            </a:r>
          </a:p>
        </p:txBody>
      </p:sp>
      <p:sp>
        <p:nvSpPr>
          <p:cNvPr id="166" name="Shape 166"/>
          <p:cNvSpPr/>
          <p:nvPr/>
        </p:nvSpPr>
        <p:spPr>
          <a:xfrm>
            <a:off x="7063127" y="8761862"/>
            <a:ext cx="802910" cy="73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066" tIns="30066" rIns="30066" bIns="30066" anchor="ctr">
            <a:spAutoFit/>
          </a:bodyPr>
          <a:lstStyle/>
          <a:p>
            <a:pPr algn="ctr" defTabSz="494440" hangingPunct="0">
              <a:buClrTx/>
              <a:defRPr sz="4400">
                <a:latin typeface="+mj-lt"/>
                <a:ea typeface="+mj-ea"/>
                <a:cs typeface="+mj-cs"/>
                <a:sym typeface="Helvetica"/>
              </a:defRPr>
            </a:pPr>
            <a:r>
              <a:rPr sz="4400">
                <a:latin typeface="Helvetica"/>
                <a:cs typeface="Helvetica"/>
                <a:sym typeface="Helvetica"/>
              </a:rPr>
              <a:t>s</a:t>
            </a:r>
            <a:r>
              <a:rPr sz="4400" baseline="31999">
                <a:latin typeface="Helvetica"/>
                <a:cs typeface="Helvetica"/>
                <a:sym typeface="Helvetica"/>
              </a:rPr>
              <a:t>(q)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7936396" y="4646165"/>
            <a:ext cx="1078548" cy="2180098"/>
            <a:chOff x="0" y="0"/>
            <a:chExt cx="1078547" cy="2180096"/>
          </a:xfrm>
        </p:grpSpPr>
        <p:sp>
          <p:nvSpPr>
            <p:cNvPr id="167" name="Shape 167"/>
            <p:cNvSpPr/>
            <p:nvPr/>
          </p:nvSpPr>
          <p:spPr>
            <a:xfrm>
              <a:off x="-1" y="654730"/>
              <a:ext cx="1078549" cy="215906"/>
            </a:xfrm>
            <a:prstGeom prst="rect">
              <a:avLst/>
            </a:prstGeom>
            <a:solidFill>
              <a:srgbClr val="127F82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-1" y="1309460"/>
              <a:ext cx="1078549" cy="215906"/>
            </a:xfrm>
            <a:prstGeom prst="rect">
              <a:avLst/>
            </a:prstGeom>
            <a:solidFill>
              <a:srgbClr val="030C7F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-1" y="1964190"/>
              <a:ext cx="1078549" cy="215907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-1" y="-1"/>
              <a:ext cx="1078549" cy="21590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172" name="Shape 172"/>
          <p:cNvSpPr/>
          <p:nvPr/>
        </p:nvSpPr>
        <p:spPr>
          <a:xfrm>
            <a:off x="6215758" y="5761263"/>
            <a:ext cx="1490608" cy="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821530" hangingPunct="0">
              <a:buClrTx/>
              <a:defRPr/>
            </a:pPr>
            <a:endParaRPr sz="5000">
              <a:latin typeface="Helvetica Light"/>
              <a:sym typeface="Helvetica Light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6215758" y="9613899"/>
            <a:ext cx="1490608" cy="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821530" hangingPunct="0">
              <a:buClrTx/>
              <a:defRPr/>
            </a:pPr>
            <a:endParaRPr sz="5000">
              <a:latin typeface="Helvetica Light"/>
              <a:sym typeface="Helvetica Light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3200854" y="5761263"/>
            <a:ext cx="1490608" cy="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821530" hangingPunct="0">
              <a:buClrTx/>
              <a:defRPr/>
            </a:pPr>
            <a:endParaRPr sz="5000">
              <a:latin typeface="Helvetica Light"/>
              <a:sym typeface="Helvetica Light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3262395" y="9613899"/>
            <a:ext cx="1490610" cy="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 algn="ctr" defTabSz="821530" hangingPunct="0">
              <a:buClrTx/>
              <a:defRPr/>
            </a:pPr>
            <a:endParaRPr sz="5000">
              <a:latin typeface="Helvetica Light"/>
              <a:sym typeface="Helvetica Light"/>
            </a:endParaRPr>
          </a:p>
        </p:txBody>
      </p:sp>
      <p:grpSp>
        <p:nvGrpSpPr>
          <p:cNvPr id="214" name="Group 214"/>
          <p:cNvGrpSpPr/>
          <p:nvPr/>
        </p:nvGrpSpPr>
        <p:grpSpPr>
          <a:xfrm>
            <a:off x="9225344" y="3541077"/>
            <a:ext cx="14125758" cy="7606822"/>
            <a:chOff x="0" y="-2297"/>
            <a:chExt cx="14125756" cy="7606820"/>
          </a:xfrm>
        </p:grpSpPr>
        <p:pic>
          <p:nvPicPr>
            <p:cNvPr id="176" name="image4.jpeg"/>
            <p:cNvPicPr>
              <a:picLocks noChangeAspect="1"/>
            </p:cNvPicPr>
            <p:nvPr/>
          </p:nvPicPr>
          <p:blipFill>
            <a:blip r:embed="rId5"/>
            <a:srcRect l="27641" r="33300" b="8186"/>
            <a:stretch>
              <a:fillRect/>
            </a:stretch>
          </p:blipFill>
          <p:spPr>
            <a:xfrm>
              <a:off x="7585888" y="4601801"/>
              <a:ext cx="1198532" cy="2817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Shape 177"/>
            <p:cNvSpPr/>
            <p:nvPr/>
          </p:nvSpPr>
          <p:spPr>
            <a:xfrm>
              <a:off x="976811" y="943089"/>
              <a:ext cx="1071659" cy="6661434"/>
            </a:xfrm>
            <a:prstGeom prst="roundRect">
              <a:avLst>
                <a:gd name="adj" fmla="val 16131"/>
              </a:avLst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584200" hangingPunct="0">
                <a:buClrTx/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2042197" y="6070523"/>
              <a:ext cx="991496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2047516" y="2217886"/>
              <a:ext cx="991496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0" y="6070906"/>
              <a:ext cx="99149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5319" y="2218269"/>
              <a:ext cx="99149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313558" y="1050676"/>
              <a:ext cx="657036" cy="737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0066" tIns="30066" rIns="30066" bIns="30066" numCol="1" anchor="ctr">
              <a:spAutoFit/>
            </a:bodyPr>
            <a:lstStyle/>
            <a:p>
              <a:pPr algn="ctr" defTabSz="494440" hangingPunct="0">
                <a:buClrTx/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>
                  <a:latin typeface="Helvetica"/>
                  <a:cs typeface="Helvetica"/>
                  <a:sym typeface="Helvetica"/>
                </a:rPr>
                <a:t>t</a:t>
              </a:r>
              <a:r>
                <a:rPr sz="4400" baseline="31999"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2302730" y="5218490"/>
              <a:ext cx="782071" cy="737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0066" tIns="30066" rIns="30066" bIns="30066" numCol="1" anchor="ctr">
              <a:spAutoFit/>
            </a:bodyPr>
            <a:lstStyle/>
            <a:p>
              <a:pPr algn="ctr" defTabSz="494440" hangingPunct="0">
                <a:buClrTx/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>
                  <a:latin typeface="Helvetica"/>
                  <a:cs typeface="Helvetica"/>
                  <a:sym typeface="Helvetica"/>
                </a:rPr>
                <a:t>s</a:t>
              </a:r>
              <a:r>
                <a:rPr sz="4400" baseline="31999"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grpSp>
          <p:nvGrpSpPr>
            <p:cNvPr id="188" name="Group 188"/>
            <p:cNvGrpSpPr/>
            <p:nvPr/>
          </p:nvGrpSpPr>
          <p:grpSpPr>
            <a:xfrm>
              <a:off x="3254729" y="4926092"/>
              <a:ext cx="1078548" cy="2178089"/>
              <a:chOff x="0" y="0"/>
              <a:chExt cx="1078547" cy="2178088"/>
            </a:xfrm>
          </p:grpSpPr>
          <p:sp>
            <p:nvSpPr>
              <p:cNvPr id="184" name="Shape 184"/>
              <p:cNvSpPr/>
              <p:nvPr/>
            </p:nvSpPr>
            <p:spPr>
              <a:xfrm>
                <a:off x="-1" y="-1"/>
                <a:ext cx="1078548" cy="215906"/>
              </a:xfrm>
              <a:prstGeom prst="rect">
                <a:avLst/>
              </a:prstGeom>
              <a:solidFill>
                <a:srgbClr val="0E0E0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-1" y="654060"/>
                <a:ext cx="1078548" cy="215906"/>
              </a:xfrm>
              <a:prstGeom prst="rect">
                <a:avLst/>
              </a:pr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-1" y="1308122"/>
                <a:ext cx="1078548" cy="215906"/>
              </a:xfrm>
              <a:prstGeom prst="rect">
                <a:avLst/>
              </a:prstGeom>
              <a:solidFill>
                <a:srgbClr val="DFDF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-1" y="1962183"/>
                <a:ext cx="1078548" cy="215906"/>
              </a:xfrm>
              <a:prstGeom prst="rect">
                <a:avLst/>
              </a:prstGeom>
              <a:solidFill>
                <a:srgbClr val="3A3A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>
              <a:off x="3254729" y="1102789"/>
              <a:ext cx="1078548" cy="2180099"/>
              <a:chOff x="0" y="0"/>
              <a:chExt cx="1078547" cy="2180098"/>
            </a:xfrm>
          </p:grpSpPr>
          <p:sp>
            <p:nvSpPr>
              <p:cNvPr id="189" name="Shape 189"/>
              <p:cNvSpPr/>
              <p:nvPr/>
            </p:nvSpPr>
            <p:spPr>
              <a:xfrm>
                <a:off x="-1" y="654730"/>
                <a:ext cx="1078548" cy="215906"/>
              </a:xfrm>
              <a:prstGeom prst="rect">
                <a:avLst/>
              </a:prstGeom>
              <a:solidFill>
                <a:srgbClr val="127F8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90" name="Shape 190"/>
              <p:cNvSpPr/>
              <p:nvPr/>
            </p:nvSpPr>
            <p:spPr>
              <a:xfrm>
                <a:off x="-1" y="1309461"/>
                <a:ext cx="1078548" cy="215906"/>
              </a:xfrm>
              <a:prstGeom prst="rect">
                <a:avLst/>
              </a:prstGeom>
              <a:solidFill>
                <a:srgbClr val="030C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-1" y="1964192"/>
                <a:ext cx="1078548" cy="215907"/>
              </a:xfrm>
              <a:prstGeom prst="rect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-1" y="0"/>
                <a:ext cx="1078548" cy="215906"/>
              </a:xfrm>
              <a:prstGeom prst="rect">
                <a:avLst/>
              </a:prstGeom>
              <a:solidFill>
                <a:srgbClr val="7F108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pic>
          <p:nvPicPr>
            <p:cNvPr id="194" name="image3.jpeg"/>
            <p:cNvPicPr>
              <a:picLocks noChangeAspect="1"/>
            </p:cNvPicPr>
            <p:nvPr/>
          </p:nvPicPr>
          <p:blipFill>
            <a:blip r:embed="rId6"/>
            <a:srcRect l="28084" r="35444" b="4758"/>
            <a:stretch>
              <a:fillRect/>
            </a:stretch>
          </p:blipFill>
          <p:spPr>
            <a:xfrm>
              <a:off x="12940022" y="2505431"/>
              <a:ext cx="1185734" cy="309650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95" name="Shape 195"/>
            <p:cNvSpPr/>
            <p:nvPr/>
          </p:nvSpPr>
          <p:spPr>
            <a:xfrm>
              <a:off x="13141918" y="1693233"/>
              <a:ext cx="782071" cy="737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0066" tIns="30066" rIns="30066" bIns="30066" numCol="1" anchor="ctr">
              <a:spAutoFit/>
            </a:bodyPr>
            <a:lstStyle/>
            <a:p>
              <a:pPr algn="ctr" defTabSz="494440" hangingPunct="0">
                <a:buClrTx/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>
                  <a:latin typeface="Helvetica"/>
                  <a:cs typeface="Helvetica"/>
                  <a:sym typeface="Helvetica"/>
                </a:rPr>
                <a:t>x</a:t>
              </a:r>
              <a:r>
                <a:rPr sz="4400" baseline="31999"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2029160" y="2797700"/>
              <a:ext cx="787342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1069411" y="3883956"/>
              <a:ext cx="886460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584200" hangingPunct="0">
                <a:buClrTx/>
                <a:defRPr sz="4400" b="1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 b="1">
                  <a:latin typeface="Helvetica"/>
                  <a:cs typeface="Helvetica"/>
                  <a:sym typeface="Helvetica"/>
                </a:rPr>
                <a:t>F</a:t>
              </a:r>
              <a:r>
                <a:rPr sz="4400" b="1" baseline="31999"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4444349" y="6004086"/>
              <a:ext cx="991496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grpSp>
          <p:nvGrpSpPr>
            <p:cNvPr id="201" name="Group 201"/>
            <p:cNvGrpSpPr/>
            <p:nvPr/>
          </p:nvGrpSpPr>
          <p:grpSpPr>
            <a:xfrm>
              <a:off x="5463836" y="5439783"/>
              <a:ext cx="991497" cy="1019918"/>
              <a:chOff x="0" y="0"/>
              <a:chExt cx="991496" cy="1019917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131063" y="82010"/>
                <a:ext cx="729365" cy="7797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584200" hangingPunct="0">
                  <a:buClrTx/>
                  <a:defRPr sz="44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4400">
                    <a:latin typeface="Helvetica"/>
                    <a:cs typeface="Helvetica"/>
                    <a:sym typeface="Helvetica"/>
                  </a:rPr>
                  <a:t>G</a:t>
                </a:r>
                <a:r>
                  <a:rPr sz="4400" baseline="-5998">
                    <a:latin typeface="Helvetica"/>
                    <a:cs typeface="Helvetica"/>
                    <a:sym typeface="Helvetica"/>
                  </a:rPr>
                  <a:t>s</a:t>
                </a: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0" y="0"/>
                <a:ext cx="991496" cy="1019917"/>
              </a:xfrm>
              <a:prstGeom prst="roundRect">
                <a:avLst>
                  <a:gd name="adj" fmla="val 1677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202" name="Shape 202"/>
            <p:cNvSpPr/>
            <p:nvPr/>
          </p:nvSpPr>
          <p:spPr>
            <a:xfrm>
              <a:off x="6432886" y="6004086"/>
              <a:ext cx="112665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6511403" y="4560762"/>
              <a:ext cx="969621" cy="737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0066" tIns="30066" rIns="30066" bIns="30066" numCol="1" anchor="ctr">
              <a:spAutoFit/>
            </a:bodyPr>
            <a:lstStyle/>
            <a:p>
              <a:pPr algn="ctr" defTabSz="494440" hangingPunct="0">
                <a:buClrTx/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>
                  <a:latin typeface="Helvetica"/>
                  <a:cs typeface="Helvetica"/>
                  <a:sym typeface="Helvetica"/>
                </a:rPr>
                <a:t>m</a:t>
              </a:r>
              <a:r>
                <a:rPr sz="4400" baseline="31999"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sp>
          <p:nvSpPr>
            <p:cNvPr id="204" name="Shape 204"/>
            <p:cNvSpPr/>
            <p:nvPr/>
          </p:nvSpPr>
          <p:spPr>
            <a:xfrm flipV="1">
              <a:off x="7919626" y="2198407"/>
              <a:ext cx="2" cy="235588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grpSp>
          <p:nvGrpSpPr>
            <p:cNvPr id="207" name="Group 207"/>
            <p:cNvGrpSpPr/>
            <p:nvPr/>
          </p:nvGrpSpPr>
          <p:grpSpPr>
            <a:xfrm>
              <a:off x="10981435" y="2287743"/>
              <a:ext cx="991499" cy="1019918"/>
              <a:chOff x="-1" y="0"/>
              <a:chExt cx="991498" cy="1019917"/>
            </a:xfrm>
          </p:grpSpPr>
          <p:sp>
            <p:nvSpPr>
              <p:cNvPr id="205" name="Shape 205"/>
              <p:cNvSpPr/>
              <p:nvPr/>
            </p:nvSpPr>
            <p:spPr>
              <a:xfrm>
                <a:off x="-1" y="0"/>
                <a:ext cx="991498" cy="1019917"/>
              </a:xfrm>
              <a:prstGeom prst="roundRect">
                <a:avLst>
                  <a:gd name="adj" fmla="val 1677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algn="ctr" defTabSz="584200" hangingPunct="0">
                  <a:buClrTx/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2200">
                  <a:solidFill>
                    <a:srgbClr val="FFFFFF"/>
                  </a:solidFill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160042" y="107408"/>
                <a:ext cx="646009" cy="7797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ctr" defTabSz="584200" hangingPunct="0">
                  <a:buClrTx/>
                  <a:defRPr sz="44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4400">
                    <a:latin typeface="Helvetica"/>
                    <a:cs typeface="Helvetica"/>
                    <a:sym typeface="Helvetica"/>
                  </a:rPr>
                  <a:t>G</a:t>
                </a:r>
                <a:r>
                  <a:rPr sz="4400" baseline="-5998">
                    <a:latin typeface="Helvetica"/>
                    <a:cs typeface="Helvetica"/>
                    <a:sym typeface="Helvetica"/>
                  </a:rPr>
                  <a:t>t</a:t>
                </a:r>
              </a:p>
            </p:txBody>
          </p:sp>
        </p:grpSp>
        <p:sp>
          <p:nvSpPr>
            <p:cNvPr id="208" name="Shape 208"/>
            <p:cNvSpPr/>
            <p:nvPr/>
          </p:nvSpPr>
          <p:spPr>
            <a:xfrm>
              <a:off x="9798552" y="2797700"/>
              <a:ext cx="1126655" cy="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8735978" y="-2297"/>
              <a:ext cx="814131" cy="737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0066" tIns="30066" rIns="30066" bIns="30066" numCol="1" anchor="ctr">
              <a:spAutoFit/>
            </a:bodyPr>
            <a:lstStyle/>
            <a:p>
              <a:pPr algn="ctr" defTabSz="494440" hangingPunct="0">
                <a:buClrTx/>
                <a:defRPr sz="4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400">
                  <a:latin typeface="Helvetica"/>
                  <a:cs typeface="Helvetica"/>
                  <a:sym typeface="Helvetica"/>
                </a:rPr>
                <a:t>u</a:t>
              </a:r>
              <a:r>
                <a:rPr sz="4400" baseline="31999">
                  <a:latin typeface="Helvetica"/>
                  <a:cs typeface="Helvetica"/>
                  <a:sym typeface="Helvetica"/>
                </a:rPr>
                <a:t>++</a:t>
              </a:r>
            </a:p>
          </p:txBody>
        </p:sp>
        <p:pic>
          <p:nvPicPr>
            <p:cNvPr id="210" name="image5.jpeg"/>
            <p:cNvPicPr>
              <a:picLocks noChangeAspect="1"/>
            </p:cNvPicPr>
            <p:nvPr/>
          </p:nvPicPr>
          <p:blipFill>
            <a:blip r:embed="rId7"/>
            <a:srcRect l="24662" r="36194" b="8763"/>
            <a:stretch>
              <a:fillRect/>
            </a:stretch>
          </p:blipFill>
          <p:spPr>
            <a:xfrm>
              <a:off x="8543759" y="812653"/>
              <a:ext cx="1198747" cy="2794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Shape 211"/>
            <p:cNvSpPr/>
            <p:nvPr/>
          </p:nvSpPr>
          <p:spPr>
            <a:xfrm>
              <a:off x="4541498" y="2185222"/>
              <a:ext cx="3946033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821530" hangingPunct="0">
                <a:buClrTx/>
                <a:defRPr/>
              </a:pPr>
              <a:endParaRPr sz="5000">
                <a:latin typeface="Helvetica Light"/>
                <a:sym typeface="Helvetica Light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 rot="18900000">
              <a:off x="9063907" y="4445643"/>
              <a:ext cx="3608941" cy="1830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22" y="21600"/>
                  </a:lnTo>
                  <a:lnTo>
                    <a:pt x="21600" y="23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 algn="ctr" defTabSz="821530" hangingPunct="0">
                <a:buClrTx/>
                <a:defRPr sz="3200"/>
              </a:pPr>
              <a:endParaRPr sz="3200">
                <a:latin typeface="Helvetica Light"/>
                <a:sym typeface="Helvetica Light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4450445" y="687824"/>
              <a:ext cx="3946033" cy="1456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defRPr sz="4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algn="ctr" hangingPunct="0">
                <a:buClrTx/>
                <a:defRPr/>
              </a:pPr>
              <a:r>
                <a:rPr>
                  <a:latin typeface="Helvetica"/>
                  <a:cs typeface="Helvetica"/>
                </a:rPr>
                <a:t>Region-wise propagate </a:t>
              </a:r>
            </a:p>
          </p:txBody>
        </p:sp>
      </p:grpSp>
      <p:sp>
        <p:nvSpPr>
          <p:cNvPr id="215" name="Shape 215"/>
          <p:cNvSpPr/>
          <p:nvPr/>
        </p:nvSpPr>
        <p:spPr>
          <a:xfrm>
            <a:off x="316850" y="312244"/>
            <a:ext cx="23693524" cy="17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hangingPunct="0">
              <a:buClrTx/>
              <a:defRPr/>
            </a:pPr>
            <a:r>
              <a:rPr lang="en-US" sz="8000" dirty="0"/>
              <a:t>Our approach: Fashion++</a:t>
            </a:r>
            <a:endParaRPr sz="8000" dirty="0"/>
          </a:p>
        </p:txBody>
      </p:sp>
      <p:sp>
        <p:nvSpPr>
          <p:cNvPr id="216" name="Shape 216"/>
          <p:cNvSpPr/>
          <p:nvPr/>
        </p:nvSpPr>
        <p:spPr>
          <a:xfrm>
            <a:off x="307297" y="7633004"/>
            <a:ext cx="18053730" cy="3688016"/>
          </a:xfrm>
          <a:prstGeom prst="roundRect">
            <a:avLst>
              <a:gd name="adj" fmla="val 8839"/>
            </a:avLst>
          </a:prstGeom>
          <a:solidFill>
            <a:srgbClr val="661B99">
              <a:alpha val="8527"/>
            </a:srgbClr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algn="ctr" defTabSz="456406" hangingPunct="0">
              <a:buClrTx/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5E038-6F49-440E-B50F-AABFF8FC2FA0}"/>
              </a:ext>
            </a:extLst>
          </p:cNvPr>
          <p:cNvSpPr txBox="1"/>
          <p:nvPr/>
        </p:nvSpPr>
        <p:spPr>
          <a:xfrm>
            <a:off x="2973987" y="2451429"/>
            <a:ext cx="18106450" cy="1067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>
              <a:buClrTx/>
              <a:defRPr/>
            </a:pPr>
            <a:r>
              <a:rPr lang="en-US" sz="6000" dirty="0">
                <a:latin typeface="Helvetica Light"/>
                <a:ea typeface="Helvetica Light"/>
                <a:cs typeface="Helvetica Light"/>
                <a:sym typeface="Helvetica Light"/>
              </a:rPr>
              <a:t>Image generation pipeline factorizes </a:t>
            </a:r>
            <a:r>
              <a:rPr lang="en-US" sz="6000" dirty="0">
                <a:solidFill>
                  <a:srgbClr val="773F9B">
                    <a:lumMod val="75000"/>
                  </a:srgbClr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shape</a:t>
            </a:r>
            <a:r>
              <a:rPr lang="en-US" sz="6000" dirty="0">
                <a:latin typeface="Helvetica Light"/>
                <a:ea typeface="Helvetica Light"/>
                <a:cs typeface="Helvetica Light"/>
                <a:sym typeface="Helvetica Light"/>
              </a:rPr>
              <a:t> and </a:t>
            </a:r>
            <a:r>
              <a:rPr lang="en-US" sz="6000" dirty="0">
                <a:solidFill>
                  <a:srgbClr val="EB4795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texture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2FCF7A2-0556-498D-B459-7E5DD1355A08}"/>
              </a:ext>
            </a:extLst>
          </p:cNvPr>
          <p:cNvSpPr txBox="1"/>
          <p:nvPr/>
        </p:nvSpPr>
        <p:spPr>
          <a:xfrm>
            <a:off x="2909607" y="11594794"/>
            <a:ext cx="18106450" cy="19909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>
              <a:buClrTx/>
              <a:defRPr/>
            </a:pPr>
            <a:r>
              <a:rPr lang="en-US" sz="6000" dirty="0">
                <a:latin typeface="Helvetica Light"/>
                <a:sym typeface="Helvetica Light"/>
              </a:rPr>
              <a:t>Learn </a:t>
            </a:r>
            <a:r>
              <a:rPr lang="en-US" sz="6000" dirty="0" err="1">
                <a:latin typeface="Helvetica Light"/>
                <a:sym typeface="Helvetica Light"/>
              </a:rPr>
              <a:t>fashionability</a:t>
            </a:r>
            <a:r>
              <a:rPr lang="en-US" sz="6000" dirty="0">
                <a:latin typeface="Helvetica Light"/>
                <a:sym typeface="Helvetica Light"/>
              </a:rPr>
              <a:t> gradient from bootstrapped (un)fashionable Web photos</a:t>
            </a:r>
            <a:endParaRPr lang="en-US" sz="6000" dirty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8DBFBCA-D974-4F10-9A38-C4CE15755B04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</p:spTree>
  </p:cSld>
  <p:clrMapOvr>
    <a:masterClrMapping/>
  </p:clrMapOvr>
  <p:transition spd="slow" advTm="30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roup"/>
          <p:cNvGrpSpPr/>
          <p:nvPr/>
        </p:nvGrpSpPr>
        <p:grpSpPr>
          <a:xfrm>
            <a:off x="9038707" y="4642985"/>
            <a:ext cx="223482" cy="2206938"/>
            <a:chOff x="0" y="0"/>
            <a:chExt cx="297975" cy="2942582"/>
          </a:xfrm>
        </p:grpSpPr>
        <p:sp>
          <p:nvSpPr>
            <p:cNvPr id="666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127F8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67" name="Rectangle"/>
            <p:cNvSpPr/>
            <p:nvPr/>
          </p:nvSpPr>
          <p:spPr>
            <a:xfrm rot="16200000">
              <a:off x="-591239" y="2053369"/>
              <a:ext cx="1480453" cy="297976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671" name="Group"/>
          <p:cNvGrpSpPr/>
          <p:nvPr/>
        </p:nvGrpSpPr>
        <p:grpSpPr>
          <a:xfrm>
            <a:off x="9038707" y="8913181"/>
            <a:ext cx="223482" cy="2196038"/>
            <a:chOff x="0" y="0"/>
            <a:chExt cx="297975" cy="2928049"/>
          </a:xfrm>
        </p:grpSpPr>
        <p:sp>
          <p:nvSpPr>
            <p:cNvPr id="669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70" name="Rectangle"/>
            <p:cNvSpPr/>
            <p:nvPr/>
          </p:nvSpPr>
          <p:spPr>
            <a:xfrm rot="16200000">
              <a:off x="-591239" y="2038835"/>
              <a:ext cx="1480453" cy="29797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676" name="Group"/>
          <p:cNvGrpSpPr/>
          <p:nvPr/>
        </p:nvGrpSpPr>
        <p:grpSpPr>
          <a:xfrm>
            <a:off x="5594333" y="7575521"/>
            <a:ext cx="1501450" cy="3654534"/>
            <a:chOff x="0" y="0"/>
            <a:chExt cx="2001933" cy="4872711"/>
          </a:xfrm>
        </p:grpSpPr>
        <p:pic>
          <p:nvPicPr>
            <p:cNvPr id="672" name="997_4.png" descr="997_4.png"/>
            <p:cNvPicPr>
              <a:picLocks noChangeAspect="1"/>
            </p:cNvPicPr>
            <p:nvPr/>
          </p:nvPicPr>
          <p:blipFill>
            <a:blip r:embed="rId3">
              <a:alphaModFix amt="33046"/>
            </a:blip>
            <a:srcRect l="22836" t="14077" r="28080" b="3450"/>
            <a:stretch>
              <a:fillRect/>
            </a:stretch>
          </p:blipFill>
          <p:spPr>
            <a:xfrm>
              <a:off x="81290" y="31917"/>
              <a:ext cx="1920644" cy="4840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997_4.png" descr="997_4.png"/>
            <p:cNvPicPr>
              <a:picLocks noChangeAspect="1"/>
            </p:cNvPicPr>
            <p:nvPr/>
          </p:nvPicPr>
          <p:blipFill>
            <a:blip r:embed="rId3"/>
            <a:srcRect l="22836" t="14077" r="28085" b="3452"/>
            <a:stretch>
              <a:fillRect/>
            </a:stretch>
          </p:blipFill>
          <p:spPr>
            <a:xfrm>
              <a:off x="81290" y="0"/>
              <a:ext cx="1920479" cy="484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9557" y="3319"/>
                  </a:moveTo>
                  <a:cubicBezTo>
                    <a:pt x="9772" y="3326"/>
                    <a:pt x="9806" y="3349"/>
                    <a:pt x="9776" y="3469"/>
                  </a:cubicBezTo>
                  <a:cubicBezTo>
                    <a:pt x="9752" y="3564"/>
                    <a:pt x="9798" y="3628"/>
                    <a:pt x="9923" y="3664"/>
                  </a:cubicBezTo>
                  <a:cubicBezTo>
                    <a:pt x="10121" y="3721"/>
                    <a:pt x="10424" y="4020"/>
                    <a:pt x="10325" y="4059"/>
                  </a:cubicBezTo>
                  <a:cubicBezTo>
                    <a:pt x="10225" y="4098"/>
                    <a:pt x="10120" y="4087"/>
                    <a:pt x="9976" y="4018"/>
                  </a:cubicBezTo>
                  <a:cubicBezTo>
                    <a:pt x="9901" y="3982"/>
                    <a:pt x="9767" y="3953"/>
                    <a:pt x="9682" y="3953"/>
                  </a:cubicBezTo>
                  <a:cubicBezTo>
                    <a:pt x="9596" y="3953"/>
                    <a:pt x="9410" y="3921"/>
                    <a:pt x="9267" y="3884"/>
                  </a:cubicBezTo>
                  <a:cubicBezTo>
                    <a:pt x="9129" y="3848"/>
                    <a:pt x="9044" y="3844"/>
                    <a:pt x="8985" y="3855"/>
                  </a:cubicBezTo>
                  <a:cubicBezTo>
                    <a:pt x="9141" y="3921"/>
                    <a:pt x="9312" y="3981"/>
                    <a:pt x="9347" y="3967"/>
                  </a:cubicBezTo>
                  <a:cubicBezTo>
                    <a:pt x="9374" y="3956"/>
                    <a:pt x="9491" y="3996"/>
                    <a:pt x="9606" y="4054"/>
                  </a:cubicBezTo>
                  <a:cubicBezTo>
                    <a:pt x="9774" y="4138"/>
                    <a:pt x="9866" y="4150"/>
                    <a:pt x="10075" y="4119"/>
                  </a:cubicBezTo>
                  <a:cubicBezTo>
                    <a:pt x="10372" y="4076"/>
                    <a:pt x="10585" y="4130"/>
                    <a:pt x="10695" y="4273"/>
                  </a:cubicBezTo>
                  <a:cubicBezTo>
                    <a:pt x="10735" y="4325"/>
                    <a:pt x="10877" y="4426"/>
                    <a:pt x="11008" y="4498"/>
                  </a:cubicBezTo>
                  <a:cubicBezTo>
                    <a:pt x="11138" y="4570"/>
                    <a:pt x="11316" y="4686"/>
                    <a:pt x="11405" y="4755"/>
                  </a:cubicBezTo>
                  <a:cubicBezTo>
                    <a:pt x="11662" y="4955"/>
                    <a:pt x="13078" y="5419"/>
                    <a:pt x="13280" y="5369"/>
                  </a:cubicBezTo>
                  <a:cubicBezTo>
                    <a:pt x="13318" y="5360"/>
                    <a:pt x="13471" y="5404"/>
                    <a:pt x="13628" y="5467"/>
                  </a:cubicBezTo>
                  <a:cubicBezTo>
                    <a:pt x="13654" y="5423"/>
                    <a:pt x="13686" y="5396"/>
                    <a:pt x="13726" y="5403"/>
                  </a:cubicBezTo>
                  <a:cubicBezTo>
                    <a:pt x="13762" y="5409"/>
                    <a:pt x="13866" y="5391"/>
                    <a:pt x="13958" y="5361"/>
                  </a:cubicBezTo>
                  <a:cubicBezTo>
                    <a:pt x="14094" y="5316"/>
                    <a:pt x="14154" y="5317"/>
                    <a:pt x="14266" y="5371"/>
                  </a:cubicBezTo>
                  <a:cubicBezTo>
                    <a:pt x="14274" y="5375"/>
                    <a:pt x="14264" y="5375"/>
                    <a:pt x="14271" y="5378"/>
                  </a:cubicBezTo>
                  <a:cubicBezTo>
                    <a:pt x="14342" y="5365"/>
                    <a:pt x="14395" y="5361"/>
                    <a:pt x="14449" y="5355"/>
                  </a:cubicBezTo>
                  <a:lnTo>
                    <a:pt x="14333" y="5316"/>
                  </a:lnTo>
                  <a:lnTo>
                    <a:pt x="14427" y="5293"/>
                  </a:lnTo>
                  <a:cubicBezTo>
                    <a:pt x="14369" y="5242"/>
                    <a:pt x="14427" y="5198"/>
                    <a:pt x="14534" y="5199"/>
                  </a:cubicBezTo>
                  <a:cubicBezTo>
                    <a:pt x="14573" y="5200"/>
                    <a:pt x="14616" y="5207"/>
                    <a:pt x="14659" y="5221"/>
                  </a:cubicBezTo>
                  <a:cubicBezTo>
                    <a:pt x="14665" y="5223"/>
                    <a:pt x="14667" y="5226"/>
                    <a:pt x="14672" y="5228"/>
                  </a:cubicBezTo>
                  <a:cubicBezTo>
                    <a:pt x="14852" y="5169"/>
                    <a:pt x="14864" y="5114"/>
                    <a:pt x="14641" y="5148"/>
                  </a:cubicBezTo>
                  <a:cubicBezTo>
                    <a:pt x="14324" y="5196"/>
                    <a:pt x="14263" y="5128"/>
                    <a:pt x="14507" y="4998"/>
                  </a:cubicBezTo>
                  <a:cubicBezTo>
                    <a:pt x="14651" y="4920"/>
                    <a:pt x="14733" y="4881"/>
                    <a:pt x="14824" y="4877"/>
                  </a:cubicBezTo>
                  <a:cubicBezTo>
                    <a:pt x="14915" y="4873"/>
                    <a:pt x="15015" y="4905"/>
                    <a:pt x="15203" y="4967"/>
                  </a:cubicBezTo>
                  <a:cubicBezTo>
                    <a:pt x="15960" y="5219"/>
                    <a:pt x="15970" y="5224"/>
                    <a:pt x="15744" y="5290"/>
                  </a:cubicBezTo>
                  <a:cubicBezTo>
                    <a:pt x="15642" y="5319"/>
                    <a:pt x="15546" y="5331"/>
                    <a:pt x="15471" y="5330"/>
                  </a:cubicBezTo>
                  <a:cubicBezTo>
                    <a:pt x="15491" y="5334"/>
                    <a:pt x="15513" y="5337"/>
                    <a:pt x="15525" y="5345"/>
                  </a:cubicBezTo>
                  <a:cubicBezTo>
                    <a:pt x="15560" y="5367"/>
                    <a:pt x="15542" y="5398"/>
                    <a:pt x="15485" y="5412"/>
                  </a:cubicBezTo>
                  <a:cubicBezTo>
                    <a:pt x="15427" y="5426"/>
                    <a:pt x="15355" y="5419"/>
                    <a:pt x="15320" y="5396"/>
                  </a:cubicBezTo>
                  <a:cubicBezTo>
                    <a:pt x="15284" y="5373"/>
                    <a:pt x="15298" y="5345"/>
                    <a:pt x="15355" y="5330"/>
                  </a:cubicBezTo>
                  <a:cubicBezTo>
                    <a:pt x="15373" y="5326"/>
                    <a:pt x="15393" y="5326"/>
                    <a:pt x="15413" y="5325"/>
                  </a:cubicBezTo>
                  <a:cubicBezTo>
                    <a:pt x="15355" y="5316"/>
                    <a:pt x="15322" y="5298"/>
                    <a:pt x="15342" y="5263"/>
                  </a:cubicBezTo>
                  <a:cubicBezTo>
                    <a:pt x="15359" y="5234"/>
                    <a:pt x="15308" y="5219"/>
                    <a:pt x="15230" y="5230"/>
                  </a:cubicBezTo>
                  <a:cubicBezTo>
                    <a:pt x="15153" y="5240"/>
                    <a:pt x="15073" y="5284"/>
                    <a:pt x="15052" y="5330"/>
                  </a:cubicBezTo>
                  <a:cubicBezTo>
                    <a:pt x="15033" y="5372"/>
                    <a:pt x="15008" y="5399"/>
                    <a:pt x="14976" y="5419"/>
                  </a:cubicBezTo>
                  <a:cubicBezTo>
                    <a:pt x="15175" y="5492"/>
                    <a:pt x="15358" y="5607"/>
                    <a:pt x="15364" y="5681"/>
                  </a:cubicBezTo>
                  <a:cubicBezTo>
                    <a:pt x="15404" y="5679"/>
                    <a:pt x="15438" y="5674"/>
                    <a:pt x="15485" y="5676"/>
                  </a:cubicBezTo>
                  <a:cubicBezTo>
                    <a:pt x="15776" y="5684"/>
                    <a:pt x="15898" y="5761"/>
                    <a:pt x="15833" y="5895"/>
                  </a:cubicBezTo>
                  <a:cubicBezTo>
                    <a:pt x="15741" y="6086"/>
                    <a:pt x="15364" y="6137"/>
                    <a:pt x="15364" y="5959"/>
                  </a:cubicBezTo>
                  <a:cubicBezTo>
                    <a:pt x="15364" y="5918"/>
                    <a:pt x="15291" y="5860"/>
                    <a:pt x="15199" y="5830"/>
                  </a:cubicBezTo>
                  <a:cubicBezTo>
                    <a:pt x="15160" y="5817"/>
                    <a:pt x="15151" y="5801"/>
                    <a:pt x="15137" y="5787"/>
                  </a:cubicBezTo>
                  <a:cubicBezTo>
                    <a:pt x="15077" y="5804"/>
                    <a:pt x="15017" y="5816"/>
                    <a:pt x="14958" y="5826"/>
                  </a:cubicBezTo>
                  <a:cubicBezTo>
                    <a:pt x="14986" y="5840"/>
                    <a:pt x="15010" y="5853"/>
                    <a:pt x="15043" y="5865"/>
                  </a:cubicBezTo>
                  <a:cubicBezTo>
                    <a:pt x="15191" y="5920"/>
                    <a:pt x="15233" y="5961"/>
                    <a:pt x="15154" y="5980"/>
                  </a:cubicBezTo>
                  <a:cubicBezTo>
                    <a:pt x="15146" y="5982"/>
                    <a:pt x="15143" y="5987"/>
                    <a:pt x="15137" y="5989"/>
                  </a:cubicBezTo>
                  <a:cubicBezTo>
                    <a:pt x="15432" y="6057"/>
                    <a:pt x="15748" y="6141"/>
                    <a:pt x="15828" y="6191"/>
                  </a:cubicBezTo>
                  <a:cubicBezTo>
                    <a:pt x="15870" y="6217"/>
                    <a:pt x="15894" y="6262"/>
                    <a:pt x="15904" y="6310"/>
                  </a:cubicBezTo>
                  <a:cubicBezTo>
                    <a:pt x="15925" y="6300"/>
                    <a:pt x="15932" y="6288"/>
                    <a:pt x="15953" y="6278"/>
                  </a:cubicBezTo>
                  <a:cubicBezTo>
                    <a:pt x="16251" y="6143"/>
                    <a:pt x="16588" y="6215"/>
                    <a:pt x="16534" y="6400"/>
                  </a:cubicBezTo>
                  <a:cubicBezTo>
                    <a:pt x="16512" y="6472"/>
                    <a:pt x="16566" y="6610"/>
                    <a:pt x="16650" y="6707"/>
                  </a:cubicBezTo>
                  <a:cubicBezTo>
                    <a:pt x="16734" y="6803"/>
                    <a:pt x="16774" y="6899"/>
                    <a:pt x="16743" y="6919"/>
                  </a:cubicBezTo>
                  <a:cubicBezTo>
                    <a:pt x="16713" y="6939"/>
                    <a:pt x="16760" y="6978"/>
                    <a:pt x="16851" y="7008"/>
                  </a:cubicBezTo>
                  <a:cubicBezTo>
                    <a:pt x="16941" y="7037"/>
                    <a:pt x="17016" y="7099"/>
                    <a:pt x="17016" y="7142"/>
                  </a:cubicBezTo>
                  <a:cubicBezTo>
                    <a:pt x="17016" y="7186"/>
                    <a:pt x="17067" y="7234"/>
                    <a:pt x="17127" y="7248"/>
                  </a:cubicBezTo>
                  <a:cubicBezTo>
                    <a:pt x="17291" y="7289"/>
                    <a:pt x="17254" y="7498"/>
                    <a:pt x="17065" y="7597"/>
                  </a:cubicBezTo>
                  <a:cubicBezTo>
                    <a:pt x="16889" y="7690"/>
                    <a:pt x="16141" y="7723"/>
                    <a:pt x="16069" y="7642"/>
                  </a:cubicBezTo>
                  <a:cubicBezTo>
                    <a:pt x="16057" y="7628"/>
                    <a:pt x="16008" y="7564"/>
                    <a:pt x="15967" y="7514"/>
                  </a:cubicBezTo>
                  <a:cubicBezTo>
                    <a:pt x="15961" y="7516"/>
                    <a:pt x="15964" y="7518"/>
                    <a:pt x="15958" y="7519"/>
                  </a:cubicBezTo>
                  <a:cubicBezTo>
                    <a:pt x="15954" y="7520"/>
                    <a:pt x="15953" y="7520"/>
                    <a:pt x="15949" y="7521"/>
                  </a:cubicBezTo>
                  <a:cubicBezTo>
                    <a:pt x="15881" y="7541"/>
                    <a:pt x="15833" y="7549"/>
                    <a:pt x="15779" y="7558"/>
                  </a:cubicBezTo>
                  <a:cubicBezTo>
                    <a:pt x="15924" y="7607"/>
                    <a:pt x="15907" y="7627"/>
                    <a:pt x="15748" y="7723"/>
                  </a:cubicBezTo>
                  <a:cubicBezTo>
                    <a:pt x="15641" y="7788"/>
                    <a:pt x="15464" y="7860"/>
                    <a:pt x="15351" y="7884"/>
                  </a:cubicBezTo>
                  <a:cubicBezTo>
                    <a:pt x="15183" y="7920"/>
                    <a:pt x="15125" y="7909"/>
                    <a:pt x="15047" y="7827"/>
                  </a:cubicBezTo>
                  <a:cubicBezTo>
                    <a:pt x="14995" y="7772"/>
                    <a:pt x="14977" y="7712"/>
                    <a:pt x="15007" y="7691"/>
                  </a:cubicBezTo>
                  <a:cubicBezTo>
                    <a:pt x="15038" y="7671"/>
                    <a:pt x="14957" y="7677"/>
                    <a:pt x="14824" y="7705"/>
                  </a:cubicBezTo>
                  <a:cubicBezTo>
                    <a:pt x="14600" y="7753"/>
                    <a:pt x="14591" y="7763"/>
                    <a:pt x="14748" y="7858"/>
                  </a:cubicBezTo>
                  <a:cubicBezTo>
                    <a:pt x="14888" y="7942"/>
                    <a:pt x="14892" y="7968"/>
                    <a:pt x="14770" y="8008"/>
                  </a:cubicBezTo>
                  <a:cubicBezTo>
                    <a:pt x="14596" y="8065"/>
                    <a:pt x="14508" y="8027"/>
                    <a:pt x="14213" y="7771"/>
                  </a:cubicBezTo>
                  <a:cubicBezTo>
                    <a:pt x="14101" y="7675"/>
                    <a:pt x="13862" y="7542"/>
                    <a:pt x="13681" y="7475"/>
                  </a:cubicBezTo>
                  <a:cubicBezTo>
                    <a:pt x="13514" y="7413"/>
                    <a:pt x="13439" y="7375"/>
                    <a:pt x="13436" y="7344"/>
                  </a:cubicBezTo>
                  <a:cubicBezTo>
                    <a:pt x="13420" y="7390"/>
                    <a:pt x="13432" y="7433"/>
                    <a:pt x="13494" y="7463"/>
                  </a:cubicBezTo>
                  <a:cubicBezTo>
                    <a:pt x="13507" y="7469"/>
                    <a:pt x="13508" y="7475"/>
                    <a:pt x="13516" y="7480"/>
                  </a:cubicBezTo>
                  <a:cubicBezTo>
                    <a:pt x="13644" y="7494"/>
                    <a:pt x="13756" y="7548"/>
                    <a:pt x="13780" y="7634"/>
                  </a:cubicBezTo>
                  <a:cubicBezTo>
                    <a:pt x="13803" y="7721"/>
                    <a:pt x="13744" y="7776"/>
                    <a:pt x="13650" y="7796"/>
                  </a:cubicBezTo>
                  <a:cubicBezTo>
                    <a:pt x="13670" y="7812"/>
                    <a:pt x="13676" y="7830"/>
                    <a:pt x="13655" y="7843"/>
                  </a:cubicBezTo>
                  <a:cubicBezTo>
                    <a:pt x="13588" y="7886"/>
                    <a:pt x="13489" y="7878"/>
                    <a:pt x="13382" y="7847"/>
                  </a:cubicBezTo>
                  <a:cubicBezTo>
                    <a:pt x="13362" y="7870"/>
                    <a:pt x="13335" y="7894"/>
                    <a:pt x="13275" y="7925"/>
                  </a:cubicBezTo>
                  <a:cubicBezTo>
                    <a:pt x="13078" y="8029"/>
                    <a:pt x="13065" y="8030"/>
                    <a:pt x="12989" y="7946"/>
                  </a:cubicBezTo>
                  <a:cubicBezTo>
                    <a:pt x="12946" y="7898"/>
                    <a:pt x="12892" y="7846"/>
                    <a:pt x="12869" y="7829"/>
                  </a:cubicBezTo>
                  <a:cubicBezTo>
                    <a:pt x="12846" y="7812"/>
                    <a:pt x="12927" y="7778"/>
                    <a:pt x="13043" y="7753"/>
                  </a:cubicBezTo>
                  <a:cubicBezTo>
                    <a:pt x="12967" y="7688"/>
                    <a:pt x="13127" y="7641"/>
                    <a:pt x="13289" y="7696"/>
                  </a:cubicBezTo>
                  <a:cubicBezTo>
                    <a:pt x="13240" y="7663"/>
                    <a:pt x="13188" y="7630"/>
                    <a:pt x="13181" y="7604"/>
                  </a:cubicBezTo>
                  <a:cubicBezTo>
                    <a:pt x="12916" y="7646"/>
                    <a:pt x="12799" y="7617"/>
                    <a:pt x="12896" y="7518"/>
                  </a:cubicBezTo>
                  <a:cubicBezTo>
                    <a:pt x="12912" y="7501"/>
                    <a:pt x="12899" y="7467"/>
                    <a:pt x="12873" y="7427"/>
                  </a:cubicBezTo>
                  <a:cubicBezTo>
                    <a:pt x="12807" y="7429"/>
                    <a:pt x="12721" y="7418"/>
                    <a:pt x="12641" y="7394"/>
                  </a:cubicBezTo>
                  <a:cubicBezTo>
                    <a:pt x="12472" y="7342"/>
                    <a:pt x="12468" y="7346"/>
                    <a:pt x="12641" y="7427"/>
                  </a:cubicBezTo>
                  <a:cubicBezTo>
                    <a:pt x="12747" y="7477"/>
                    <a:pt x="12833" y="7529"/>
                    <a:pt x="12833" y="7544"/>
                  </a:cubicBezTo>
                  <a:cubicBezTo>
                    <a:pt x="12833" y="7559"/>
                    <a:pt x="12738" y="7592"/>
                    <a:pt x="12623" y="7617"/>
                  </a:cubicBezTo>
                  <a:cubicBezTo>
                    <a:pt x="12586" y="7625"/>
                    <a:pt x="12555" y="7628"/>
                    <a:pt x="12525" y="7631"/>
                  </a:cubicBezTo>
                  <a:cubicBezTo>
                    <a:pt x="12528" y="7636"/>
                    <a:pt x="12537" y="7642"/>
                    <a:pt x="12539" y="7647"/>
                  </a:cubicBezTo>
                  <a:cubicBezTo>
                    <a:pt x="12567" y="7722"/>
                    <a:pt x="12649" y="7825"/>
                    <a:pt x="12722" y="7879"/>
                  </a:cubicBezTo>
                  <a:cubicBezTo>
                    <a:pt x="12891" y="8004"/>
                    <a:pt x="12751" y="8064"/>
                    <a:pt x="12266" y="8072"/>
                  </a:cubicBezTo>
                  <a:cubicBezTo>
                    <a:pt x="12065" y="8075"/>
                    <a:pt x="11843" y="8092"/>
                    <a:pt x="11775" y="8109"/>
                  </a:cubicBezTo>
                  <a:cubicBezTo>
                    <a:pt x="11648" y="8141"/>
                    <a:pt x="11293" y="8016"/>
                    <a:pt x="11293" y="7939"/>
                  </a:cubicBezTo>
                  <a:cubicBezTo>
                    <a:pt x="11293" y="7869"/>
                    <a:pt x="11038" y="7788"/>
                    <a:pt x="10775" y="7753"/>
                  </a:cubicBezTo>
                  <a:cubicBezTo>
                    <a:pt x="10778" y="7803"/>
                    <a:pt x="10821" y="7836"/>
                    <a:pt x="10941" y="7849"/>
                  </a:cubicBezTo>
                  <a:cubicBezTo>
                    <a:pt x="11106" y="7866"/>
                    <a:pt x="11138" y="7897"/>
                    <a:pt x="11097" y="8008"/>
                  </a:cubicBezTo>
                  <a:cubicBezTo>
                    <a:pt x="11038" y="8167"/>
                    <a:pt x="10812" y="8225"/>
                    <a:pt x="10517" y="8152"/>
                  </a:cubicBezTo>
                  <a:cubicBezTo>
                    <a:pt x="10389" y="8120"/>
                    <a:pt x="10291" y="8117"/>
                    <a:pt x="10249" y="8144"/>
                  </a:cubicBezTo>
                  <a:cubicBezTo>
                    <a:pt x="10163" y="8200"/>
                    <a:pt x="10045" y="8197"/>
                    <a:pt x="9901" y="8139"/>
                  </a:cubicBezTo>
                  <a:cubicBezTo>
                    <a:pt x="9837" y="8114"/>
                    <a:pt x="9644" y="8088"/>
                    <a:pt x="9472" y="8081"/>
                  </a:cubicBezTo>
                  <a:cubicBezTo>
                    <a:pt x="9106" y="8065"/>
                    <a:pt x="9013" y="7995"/>
                    <a:pt x="9222" y="7893"/>
                  </a:cubicBezTo>
                  <a:cubicBezTo>
                    <a:pt x="9348" y="7831"/>
                    <a:pt x="9345" y="7824"/>
                    <a:pt x="9200" y="7845"/>
                  </a:cubicBezTo>
                  <a:cubicBezTo>
                    <a:pt x="9106" y="7859"/>
                    <a:pt x="8940" y="7843"/>
                    <a:pt x="8825" y="7810"/>
                  </a:cubicBezTo>
                  <a:cubicBezTo>
                    <a:pt x="8794" y="7801"/>
                    <a:pt x="8775" y="7797"/>
                    <a:pt x="8749" y="7790"/>
                  </a:cubicBezTo>
                  <a:cubicBezTo>
                    <a:pt x="8685" y="7788"/>
                    <a:pt x="8586" y="7784"/>
                    <a:pt x="8544" y="7783"/>
                  </a:cubicBezTo>
                  <a:cubicBezTo>
                    <a:pt x="8518" y="7783"/>
                    <a:pt x="8480" y="7786"/>
                    <a:pt x="8450" y="7787"/>
                  </a:cubicBezTo>
                  <a:cubicBezTo>
                    <a:pt x="8413" y="7808"/>
                    <a:pt x="8377" y="7838"/>
                    <a:pt x="8334" y="7888"/>
                  </a:cubicBezTo>
                  <a:cubicBezTo>
                    <a:pt x="8267" y="7964"/>
                    <a:pt x="8184" y="8013"/>
                    <a:pt x="8146" y="7998"/>
                  </a:cubicBezTo>
                  <a:cubicBezTo>
                    <a:pt x="8108" y="7982"/>
                    <a:pt x="7976" y="7991"/>
                    <a:pt x="7856" y="8017"/>
                  </a:cubicBezTo>
                  <a:cubicBezTo>
                    <a:pt x="7576" y="8076"/>
                    <a:pt x="7206" y="7958"/>
                    <a:pt x="7414" y="7875"/>
                  </a:cubicBezTo>
                  <a:cubicBezTo>
                    <a:pt x="7485" y="7847"/>
                    <a:pt x="7512" y="7769"/>
                    <a:pt x="7477" y="7700"/>
                  </a:cubicBezTo>
                  <a:cubicBezTo>
                    <a:pt x="7470" y="7687"/>
                    <a:pt x="7479" y="7673"/>
                    <a:pt x="7477" y="7659"/>
                  </a:cubicBezTo>
                  <a:cubicBezTo>
                    <a:pt x="7469" y="7655"/>
                    <a:pt x="7469" y="7652"/>
                    <a:pt x="7459" y="7647"/>
                  </a:cubicBezTo>
                  <a:cubicBezTo>
                    <a:pt x="7391" y="7615"/>
                    <a:pt x="7370" y="7576"/>
                    <a:pt x="7410" y="7560"/>
                  </a:cubicBezTo>
                  <a:cubicBezTo>
                    <a:pt x="7450" y="7544"/>
                    <a:pt x="7495" y="7486"/>
                    <a:pt x="7508" y="7433"/>
                  </a:cubicBezTo>
                  <a:cubicBezTo>
                    <a:pt x="7521" y="7379"/>
                    <a:pt x="7605" y="7226"/>
                    <a:pt x="7700" y="7094"/>
                  </a:cubicBezTo>
                  <a:cubicBezTo>
                    <a:pt x="7747" y="7029"/>
                    <a:pt x="7778" y="6932"/>
                    <a:pt x="7820" y="6845"/>
                  </a:cubicBezTo>
                  <a:cubicBezTo>
                    <a:pt x="7801" y="6868"/>
                    <a:pt x="7787" y="6892"/>
                    <a:pt x="7749" y="6910"/>
                  </a:cubicBezTo>
                  <a:cubicBezTo>
                    <a:pt x="7659" y="6952"/>
                    <a:pt x="7559" y="7020"/>
                    <a:pt x="7521" y="7062"/>
                  </a:cubicBezTo>
                  <a:cubicBezTo>
                    <a:pt x="7424" y="7172"/>
                    <a:pt x="7237" y="7156"/>
                    <a:pt x="7088" y="7027"/>
                  </a:cubicBezTo>
                  <a:cubicBezTo>
                    <a:pt x="6999" y="6949"/>
                    <a:pt x="6894" y="6919"/>
                    <a:pt x="6727" y="6928"/>
                  </a:cubicBezTo>
                  <a:cubicBezTo>
                    <a:pt x="6460" y="6942"/>
                    <a:pt x="6093" y="6845"/>
                    <a:pt x="6187" y="6784"/>
                  </a:cubicBezTo>
                  <a:cubicBezTo>
                    <a:pt x="6220" y="6763"/>
                    <a:pt x="6362" y="6745"/>
                    <a:pt x="6504" y="6745"/>
                  </a:cubicBezTo>
                  <a:cubicBezTo>
                    <a:pt x="6686" y="6745"/>
                    <a:pt x="6780" y="6714"/>
                    <a:pt x="6830" y="6636"/>
                  </a:cubicBezTo>
                  <a:cubicBezTo>
                    <a:pt x="6904" y="6518"/>
                    <a:pt x="7546" y="6332"/>
                    <a:pt x="7687" y="6388"/>
                  </a:cubicBezTo>
                  <a:cubicBezTo>
                    <a:pt x="7733" y="6406"/>
                    <a:pt x="7804" y="6515"/>
                    <a:pt x="7843" y="6629"/>
                  </a:cubicBezTo>
                  <a:cubicBezTo>
                    <a:pt x="7863" y="6688"/>
                    <a:pt x="7865" y="6728"/>
                    <a:pt x="7861" y="6767"/>
                  </a:cubicBezTo>
                  <a:cubicBezTo>
                    <a:pt x="7978" y="6500"/>
                    <a:pt x="8062" y="6224"/>
                    <a:pt x="7999" y="6186"/>
                  </a:cubicBezTo>
                  <a:cubicBezTo>
                    <a:pt x="7908" y="6130"/>
                    <a:pt x="7499" y="6198"/>
                    <a:pt x="7499" y="6269"/>
                  </a:cubicBezTo>
                  <a:cubicBezTo>
                    <a:pt x="7499" y="6303"/>
                    <a:pt x="7425" y="6332"/>
                    <a:pt x="7334" y="6335"/>
                  </a:cubicBezTo>
                  <a:cubicBezTo>
                    <a:pt x="7216" y="6338"/>
                    <a:pt x="7124" y="6348"/>
                    <a:pt x="7026" y="6356"/>
                  </a:cubicBezTo>
                  <a:cubicBezTo>
                    <a:pt x="6998" y="6388"/>
                    <a:pt x="6964" y="6421"/>
                    <a:pt x="6959" y="6457"/>
                  </a:cubicBezTo>
                  <a:cubicBezTo>
                    <a:pt x="6952" y="6508"/>
                    <a:pt x="6887" y="6551"/>
                    <a:pt x="6812" y="6554"/>
                  </a:cubicBezTo>
                  <a:cubicBezTo>
                    <a:pt x="6736" y="6557"/>
                    <a:pt x="6662" y="6564"/>
                    <a:pt x="6646" y="6568"/>
                  </a:cubicBezTo>
                  <a:cubicBezTo>
                    <a:pt x="6607" y="6581"/>
                    <a:pt x="6294" y="6604"/>
                    <a:pt x="6048" y="6618"/>
                  </a:cubicBezTo>
                  <a:cubicBezTo>
                    <a:pt x="6038" y="6621"/>
                    <a:pt x="6022" y="6626"/>
                    <a:pt x="6013" y="6629"/>
                  </a:cubicBezTo>
                  <a:cubicBezTo>
                    <a:pt x="6007" y="6631"/>
                    <a:pt x="6000" y="6634"/>
                    <a:pt x="5995" y="6636"/>
                  </a:cubicBezTo>
                  <a:cubicBezTo>
                    <a:pt x="5936" y="6651"/>
                    <a:pt x="5888" y="6651"/>
                    <a:pt x="5830" y="6637"/>
                  </a:cubicBezTo>
                  <a:cubicBezTo>
                    <a:pt x="5685" y="6653"/>
                    <a:pt x="5645" y="6686"/>
                    <a:pt x="5673" y="6776"/>
                  </a:cubicBezTo>
                  <a:cubicBezTo>
                    <a:pt x="5699" y="6857"/>
                    <a:pt x="5303" y="6926"/>
                    <a:pt x="5151" y="6866"/>
                  </a:cubicBezTo>
                  <a:cubicBezTo>
                    <a:pt x="4936" y="6781"/>
                    <a:pt x="5009" y="6636"/>
                    <a:pt x="5365" y="6441"/>
                  </a:cubicBezTo>
                  <a:cubicBezTo>
                    <a:pt x="5688" y="6264"/>
                    <a:pt x="5707" y="6233"/>
                    <a:pt x="5696" y="5878"/>
                  </a:cubicBezTo>
                  <a:cubicBezTo>
                    <a:pt x="5689" y="5671"/>
                    <a:pt x="5654" y="5393"/>
                    <a:pt x="5620" y="5261"/>
                  </a:cubicBezTo>
                  <a:cubicBezTo>
                    <a:pt x="5582" y="5113"/>
                    <a:pt x="5601" y="5012"/>
                    <a:pt x="5678" y="4955"/>
                  </a:cubicBezTo>
                  <a:cubicBezTo>
                    <a:pt x="5690" y="4803"/>
                    <a:pt x="5739" y="4638"/>
                    <a:pt x="5830" y="4495"/>
                  </a:cubicBezTo>
                  <a:cubicBezTo>
                    <a:pt x="5853" y="4457"/>
                    <a:pt x="5870" y="4451"/>
                    <a:pt x="5892" y="4426"/>
                  </a:cubicBezTo>
                  <a:cubicBezTo>
                    <a:pt x="5952" y="4320"/>
                    <a:pt x="6025" y="4237"/>
                    <a:pt x="6115" y="4201"/>
                  </a:cubicBezTo>
                  <a:cubicBezTo>
                    <a:pt x="6171" y="4178"/>
                    <a:pt x="6190" y="4134"/>
                    <a:pt x="6160" y="4103"/>
                  </a:cubicBezTo>
                  <a:cubicBezTo>
                    <a:pt x="6123" y="4065"/>
                    <a:pt x="6238" y="4019"/>
                    <a:pt x="6383" y="3990"/>
                  </a:cubicBezTo>
                  <a:cubicBezTo>
                    <a:pt x="6387" y="3984"/>
                    <a:pt x="6383" y="3973"/>
                    <a:pt x="6388" y="3969"/>
                  </a:cubicBezTo>
                  <a:cubicBezTo>
                    <a:pt x="6411" y="3944"/>
                    <a:pt x="6440" y="3935"/>
                    <a:pt x="6472" y="3933"/>
                  </a:cubicBezTo>
                  <a:cubicBezTo>
                    <a:pt x="6425" y="3874"/>
                    <a:pt x="6434" y="3827"/>
                    <a:pt x="6571" y="3738"/>
                  </a:cubicBezTo>
                  <a:cubicBezTo>
                    <a:pt x="6727" y="3636"/>
                    <a:pt x="6835" y="3602"/>
                    <a:pt x="6937" y="3623"/>
                  </a:cubicBezTo>
                  <a:cubicBezTo>
                    <a:pt x="6937" y="3623"/>
                    <a:pt x="6936" y="3622"/>
                    <a:pt x="6937" y="3622"/>
                  </a:cubicBezTo>
                  <a:cubicBezTo>
                    <a:pt x="6991" y="3566"/>
                    <a:pt x="7081" y="3584"/>
                    <a:pt x="7392" y="3715"/>
                  </a:cubicBezTo>
                  <a:cubicBezTo>
                    <a:pt x="7484" y="3754"/>
                    <a:pt x="7514" y="3760"/>
                    <a:pt x="7570" y="3781"/>
                  </a:cubicBezTo>
                  <a:cubicBezTo>
                    <a:pt x="7611" y="3752"/>
                    <a:pt x="7629" y="3694"/>
                    <a:pt x="7602" y="3627"/>
                  </a:cubicBezTo>
                  <a:cubicBezTo>
                    <a:pt x="7563" y="3529"/>
                    <a:pt x="7604" y="3465"/>
                    <a:pt x="7678" y="3452"/>
                  </a:cubicBezTo>
                  <a:cubicBezTo>
                    <a:pt x="7702" y="3447"/>
                    <a:pt x="7732" y="3448"/>
                    <a:pt x="7762" y="3455"/>
                  </a:cubicBezTo>
                  <a:cubicBezTo>
                    <a:pt x="7784" y="3460"/>
                    <a:pt x="7807" y="3479"/>
                    <a:pt x="7829" y="3490"/>
                  </a:cubicBezTo>
                  <a:cubicBezTo>
                    <a:pt x="7879" y="3485"/>
                    <a:pt x="7934" y="3479"/>
                    <a:pt x="7959" y="3489"/>
                  </a:cubicBezTo>
                  <a:cubicBezTo>
                    <a:pt x="7993" y="3502"/>
                    <a:pt x="8164" y="3484"/>
                    <a:pt x="8338" y="3448"/>
                  </a:cubicBezTo>
                  <a:cubicBezTo>
                    <a:pt x="8512" y="3412"/>
                    <a:pt x="8655" y="3395"/>
                    <a:pt x="8655" y="3411"/>
                  </a:cubicBezTo>
                  <a:cubicBezTo>
                    <a:pt x="8655" y="3426"/>
                    <a:pt x="8728" y="3415"/>
                    <a:pt x="8816" y="3386"/>
                  </a:cubicBezTo>
                  <a:cubicBezTo>
                    <a:pt x="8904" y="3357"/>
                    <a:pt x="9020" y="3345"/>
                    <a:pt x="9079" y="3359"/>
                  </a:cubicBezTo>
                  <a:cubicBezTo>
                    <a:pt x="9138" y="3374"/>
                    <a:pt x="9213" y="3369"/>
                    <a:pt x="9244" y="3349"/>
                  </a:cubicBezTo>
                  <a:cubicBezTo>
                    <a:pt x="9276" y="3328"/>
                    <a:pt x="9418" y="3314"/>
                    <a:pt x="9557" y="3319"/>
                  </a:cubicBezTo>
                  <a:close/>
                  <a:moveTo>
                    <a:pt x="9061" y="3560"/>
                  </a:moveTo>
                  <a:cubicBezTo>
                    <a:pt x="8997" y="3560"/>
                    <a:pt x="9038" y="3588"/>
                    <a:pt x="9155" y="3623"/>
                  </a:cubicBezTo>
                  <a:cubicBezTo>
                    <a:pt x="9270" y="3658"/>
                    <a:pt x="9323" y="3669"/>
                    <a:pt x="9360" y="3675"/>
                  </a:cubicBezTo>
                  <a:cubicBezTo>
                    <a:pt x="9353" y="3666"/>
                    <a:pt x="9346" y="3658"/>
                    <a:pt x="9347" y="3648"/>
                  </a:cubicBezTo>
                  <a:cubicBezTo>
                    <a:pt x="9331" y="3639"/>
                    <a:pt x="9348" y="3641"/>
                    <a:pt x="9316" y="3625"/>
                  </a:cubicBezTo>
                  <a:cubicBezTo>
                    <a:pt x="9240" y="3589"/>
                    <a:pt x="9126" y="3560"/>
                    <a:pt x="9061" y="3560"/>
                  </a:cubicBezTo>
                  <a:close/>
                  <a:moveTo>
                    <a:pt x="7222" y="3962"/>
                  </a:moveTo>
                  <a:cubicBezTo>
                    <a:pt x="7212" y="3965"/>
                    <a:pt x="7203" y="3969"/>
                    <a:pt x="7191" y="3972"/>
                  </a:cubicBezTo>
                  <a:cubicBezTo>
                    <a:pt x="7137" y="3988"/>
                    <a:pt x="7108" y="4011"/>
                    <a:pt x="7093" y="4032"/>
                  </a:cubicBezTo>
                  <a:cubicBezTo>
                    <a:pt x="7182" y="4000"/>
                    <a:pt x="7274" y="3998"/>
                    <a:pt x="7338" y="4022"/>
                  </a:cubicBezTo>
                  <a:cubicBezTo>
                    <a:pt x="7336" y="4021"/>
                    <a:pt x="7336" y="4019"/>
                    <a:pt x="7334" y="4018"/>
                  </a:cubicBezTo>
                  <a:cubicBezTo>
                    <a:pt x="7293" y="4004"/>
                    <a:pt x="7260" y="3981"/>
                    <a:pt x="7222" y="3962"/>
                  </a:cubicBezTo>
                  <a:close/>
                  <a:moveTo>
                    <a:pt x="7338" y="4022"/>
                  </a:moveTo>
                  <a:cubicBezTo>
                    <a:pt x="7405" y="4046"/>
                    <a:pt x="7443" y="4095"/>
                    <a:pt x="7414" y="4155"/>
                  </a:cubicBezTo>
                  <a:cubicBezTo>
                    <a:pt x="7379" y="4228"/>
                    <a:pt x="7401" y="4242"/>
                    <a:pt x="7486" y="4217"/>
                  </a:cubicBezTo>
                  <a:cubicBezTo>
                    <a:pt x="7490" y="4128"/>
                    <a:pt x="7444" y="4062"/>
                    <a:pt x="7338" y="4022"/>
                  </a:cubicBezTo>
                  <a:close/>
                  <a:moveTo>
                    <a:pt x="7258" y="4371"/>
                  </a:moveTo>
                  <a:cubicBezTo>
                    <a:pt x="7248" y="4381"/>
                    <a:pt x="7240" y="4403"/>
                    <a:pt x="7240" y="4433"/>
                  </a:cubicBezTo>
                  <a:cubicBezTo>
                    <a:pt x="7240" y="4493"/>
                    <a:pt x="7268" y="4518"/>
                    <a:pt x="7298" y="4488"/>
                  </a:cubicBezTo>
                  <a:cubicBezTo>
                    <a:pt x="7329" y="4458"/>
                    <a:pt x="7329" y="4408"/>
                    <a:pt x="7298" y="4378"/>
                  </a:cubicBezTo>
                  <a:cubicBezTo>
                    <a:pt x="7283" y="4363"/>
                    <a:pt x="7268" y="4361"/>
                    <a:pt x="7258" y="4371"/>
                  </a:cubicBezTo>
                  <a:close/>
                  <a:moveTo>
                    <a:pt x="12208" y="4417"/>
                  </a:moveTo>
                  <a:cubicBezTo>
                    <a:pt x="12273" y="4417"/>
                    <a:pt x="12341" y="4430"/>
                    <a:pt x="12445" y="4457"/>
                  </a:cubicBezTo>
                  <a:cubicBezTo>
                    <a:pt x="12580" y="4493"/>
                    <a:pt x="12809" y="4515"/>
                    <a:pt x="12954" y="4509"/>
                  </a:cubicBezTo>
                  <a:cubicBezTo>
                    <a:pt x="13169" y="4499"/>
                    <a:pt x="13206" y="4524"/>
                    <a:pt x="13213" y="4642"/>
                  </a:cubicBezTo>
                  <a:cubicBezTo>
                    <a:pt x="13243" y="4635"/>
                    <a:pt x="13277" y="4628"/>
                    <a:pt x="13297" y="4633"/>
                  </a:cubicBezTo>
                  <a:cubicBezTo>
                    <a:pt x="13355" y="4647"/>
                    <a:pt x="13470" y="4622"/>
                    <a:pt x="13556" y="4578"/>
                  </a:cubicBezTo>
                  <a:cubicBezTo>
                    <a:pt x="13631" y="4539"/>
                    <a:pt x="13677" y="4522"/>
                    <a:pt x="13717" y="4521"/>
                  </a:cubicBezTo>
                  <a:cubicBezTo>
                    <a:pt x="13757" y="4521"/>
                    <a:pt x="13797" y="4538"/>
                    <a:pt x="13869" y="4574"/>
                  </a:cubicBezTo>
                  <a:cubicBezTo>
                    <a:pt x="14101" y="4693"/>
                    <a:pt x="13981" y="4920"/>
                    <a:pt x="13632" y="5033"/>
                  </a:cubicBezTo>
                  <a:cubicBezTo>
                    <a:pt x="13465" y="5087"/>
                    <a:pt x="13295" y="5130"/>
                    <a:pt x="13253" y="5130"/>
                  </a:cubicBezTo>
                  <a:cubicBezTo>
                    <a:pt x="13142" y="5131"/>
                    <a:pt x="12833" y="4946"/>
                    <a:pt x="12833" y="4879"/>
                  </a:cubicBezTo>
                  <a:cubicBezTo>
                    <a:pt x="12833" y="4869"/>
                    <a:pt x="12852" y="4855"/>
                    <a:pt x="12860" y="4843"/>
                  </a:cubicBezTo>
                  <a:cubicBezTo>
                    <a:pt x="12662" y="4837"/>
                    <a:pt x="12582" y="4794"/>
                    <a:pt x="12681" y="4730"/>
                  </a:cubicBezTo>
                  <a:cubicBezTo>
                    <a:pt x="12735" y="4696"/>
                    <a:pt x="12686" y="4687"/>
                    <a:pt x="12530" y="4704"/>
                  </a:cubicBezTo>
                  <a:cubicBezTo>
                    <a:pt x="12374" y="4720"/>
                    <a:pt x="12216" y="4693"/>
                    <a:pt x="12043" y="4620"/>
                  </a:cubicBezTo>
                  <a:cubicBezTo>
                    <a:pt x="11797" y="4516"/>
                    <a:pt x="11796" y="4510"/>
                    <a:pt x="11994" y="4452"/>
                  </a:cubicBezTo>
                  <a:cubicBezTo>
                    <a:pt x="12081" y="4427"/>
                    <a:pt x="12143" y="4416"/>
                    <a:pt x="12208" y="4417"/>
                  </a:cubicBezTo>
                  <a:close/>
                  <a:moveTo>
                    <a:pt x="9035" y="4491"/>
                  </a:moveTo>
                  <a:cubicBezTo>
                    <a:pt x="9005" y="4487"/>
                    <a:pt x="8985" y="4491"/>
                    <a:pt x="8985" y="4500"/>
                  </a:cubicBezTo>
                  <a:cubicBezTo>
                    <a:pt x="8985" y="4518"/>
                    <a:pt x="9071" y="4557"/>
                    <a:pt x="9177" y="4588"/>
                  </a:cubicBezTo>
                  <a:cubicBezTo>
                    <a:pt x="9356" y="4641"/>
                    <a:pt x="9347" y="4646"/>
                    <a:pt x="9093" y="4684"/>
                  </a:cubicBezTo>
                  <a:lnTo>
                    <a:pt x="8843" y="4721"/>
                  </a:lnTo>
                  <a:cubicBezTo>
                    <a:pt x="8844" y="4723"/>
                    <a:pt x="8836" y="4725"/>
                    <a:pt x="8838" y="4727"/>
                  </a:cubicBezTo>
                  <a:lnTo>
                    <a:pt x="9177" y="4757"/>
                  </a:lnTo>
                  <a:cubicBezTo>
                    <a:pt x="9217" y="4760"/>
                    <a:pt x="9270" y="4773"/>
                    <a:pt x="9316" y="4780"/>
                  </a:cubicBezTo>
                  <a:lnTo>
                    <a:pt x="9526" y="4748"/>
                  </a:lnTo>
                  <a:cubicBezTo>
                    <a:pt x="9750" y="4715"/>
                    <a:pt x="9759" y="4705"/>
                    <a:pt x="9601" y="4681"/>
                  </a:cubicBezTo>
                  <a:cubicBezTo>
                    <a:pt x="9486" y="4663"/>
                    <a:pt x="9476" y="4642"/>
                    <a:pt x="9512" y="4608"/>
                  </a:cubicBezTo>
                  <a:cubicBezTo>
                    <a:pt x="9496" y="4600"/>
                    <a:pt x="9488" y="4594"/>
                    <a:pt x="9468" y="4583"/>
                  </a:cubicBezTo>
                  <a:cubicBezTo>
                    <a:pt x="9385" y="4538"/>
                    <a:pt x="9316" y="4519"/>
                    <a:pt x="9316" y="4539"/>
                  </a:cubicBezTo>
                  <a:cubicBezTo>
                    <a:pt x="9316" y="4558"/>
                    <a:pt x="9241" y="4549"/>
                    <a:pt x="9151" y="4519"/>
                  </a:cubicBezTo>
                  <a:cubicBezTo>
                    <a:pt x="9105" y="4504"/>
                    <a:pt x="9064" y="4495"/>
                    <a:pt x="9035" y="4491"/>
                  </a:cubicBezTo>
                  <a:close/>
                  <a:moveTo>
                    <a:pt x="7401" y="4665"/>
                  </a:moveTo>
                  <a:cubicBezTo>
                    <a:pt x="7393" y="4670"/>
                    <a:pt x="7362" y="4683"/>
                    <a:pt x="7352" y="4689"/>
                  </a:cubicBezTo>
                  <a:cubicBezTo>
                    <a:pt x="7346" y="4700"/>
                    <a:pt x="7334" y="4701"/>
                    <a:pt x="7334" y="4716"/>
                  </a:cubicBezTo>
                  <a:cubicBezTo>
                    <a:pt x="7334" y="4746"/>
                    <a:pt x="7369" y="4767"/>
                    <a:pt x="7414" y="4774"/>
                  </a:cubicBezTo>
                  <a:cubicBezTo>
                    <a:pt x="7437" y="4759"/>
                    <a:pt x="7460" y="4740"/>
                    <a:pt x="7472" y="4714"/>
                  </a:cubicBezTo>
                  <a:cubicBezTo>
                    <a:pt x="7473" y="4712"/>
                    <a:pt x="7471" y="4710"/>
                    <a:pt x="7472" y="4707"/>
                  </a:cubicBezTo>
                  <a:cubicBezTo>
                    <a:pt x="7448" y="4687"/>
                    <a:pt x="7422" y="4672"/>
                    <a:pt x="7401" y="4665"/>
                  </a:cubicBezTo>
                  <a:close/>
                  <a:moveTo>
                    <a:pt x="8182" y="4792"/>
                  </a:moveTo>
                  <a:cubicBezTo>
                    <a:pt x="8101" y="4803"/>
                    <a:pt x="8042" y="4919"/>
                    <a:pt x="8030" y="5091"/>
                  </a:cubicBezTo>
                  <a:cubicBezTo>
                    <a:pt x="8027" y="5131"/>
                    <a:pt x="8014" y="5162"/>
                    <a:pt x="8008" y="5205"/>
                  </a:cubicBezTo>
                  <a:cubicBezTo>
                    <a:pt x="8106" y="5253"/>
                    <a:pt x="8094" y="5277"/>
                    <a:pt x="7986" y="5313"/>
                  </a:cubicBezTo>
                  <a:cubicBezTo>
                    <a:pt x="7968" y="5393"/>
                    <a:pt x="7957" y="5489"/>
                    <a:pt x="7937" y="5534"/>
                  </a:cubicBezTo>
                  <a:cubicBezTo>
                    <a:pt x="7892" y="5630"/>
                    <a:pt x="7906" y="5699"/>
                    <a:pt x="7968" y="5699"/>
                  </a:cubicBezTo>
                  <a:cubicBezTo>
                    <a:pt x="8026" y="5699"/>
                    <a:pt x="8074" y="5640"/>
                    <a:pt x="8079" y="5568"/>
                  </a:cubicBezTo>
                  <a:cubicBezTo>
                    <a:pt x="8084" y="5496"/>
                    <a:pt x="8130" y="5412"/>
                    <a:pt x="8178" y="5382"/>
                  </a:cubicBezTo>
                  <a:cubicBezTo>
                    <a:pt x="8328" y="5285"/>
                    <a:pt x="8331" y="4772"/>
                    <a:pt x="8182" y="4792"/>
                  </a:cubicBezTo>
                  <a:close/>
                  <a:moveTo>
                    <a:pt x="12954" y="5586"/>
                  </a:moveTo>
                  <a:cubicBezTo>
                    <a:pt x="12916" y="5589"/>
                    <a:pt x="12869" y="5603"/>
                    <a:pt x="12802" y="5630"/>
                  </a:cubicBezTo>
                  <a:cubicBezTo>
                    <a:pt x="12698" y="5671"/>
                    <a:pt x="12643" y="5726"/>
                    <a:pt x="12681" y="5750"/>
                  </a:cubicBezTo>
                  <a:cubicBezTo>
                    <a:pt x="12773" y="5809"/>
                    <a:pt x="13094" y="5682"/>
                    <a:pt x="13034" y="5610"/>
                  </a:cubicBezTo>
                  <a:cubicBezTo>
                    <a:pt x="13018" y="5591"/>
                    <a:pt x="12991" y="5582"/>
                    <a:pt x="12954" y="5586"/>
                  </a:cubicBezTo>
                  <a:close/>
                  <a:moveTo>
                    <a:pt x="14485" y="5961"/>
                  </a:moveTo>
                  <a:cubicBezTo>
                    <a:pt x="14482" y="5963"/>
                    <a:pt x="14520" y="5982"/>
                    <a:pt x="14552" y="5998"/>
                  </a:cubicBezTo>
                  <a:cubicBezTo>
                    <a:pt x="14550" y="5992"/>
                    <a:pt x="14543" y="5989"/>
                    <a:pt x="14543" y="5982"/>
                  </a:cubicBezTo>
                  <a:cubicBezTo>
                    <a:pt x="14543" y="5980"/>
                    <a:pt x="14543" y="5979"/>
                    <a:pt x="14543" y="5977"/>
                  </a:cubicBezTo>
                  <a:cubicBezTo>
                    <a:pt x="14524" y="5972"/>
                    <a:pt x="14486" y="5959"/>
                    <a:pt x="14485" y="5961"/>
                  </a:cubicBezTo>
                  <a:close/>
                  <a:moveTo>
                    <a:pt x="12347" y="5989"/>
                  </a:moveTo>
                  <a:cubicBezTo>
                    <a:pt x="12310" y="5997"/>
                    <a:pt x="12270" y="6012"/>
                    <a:pt x="12231" y="6034"/>
                  </a:cubicBezTo>
                  <a:cubicBezTo>
                    <a:pt x="12151" y="6077"/>
                    <a:pt x="12111" y="6129"/>
                    <a:pt x="12141" y="6149"/>
                  </a:cubicBezTo>
                  <a:cubicBezTo>
                    <a:pt x="12172" y="6168"/>
                    <a:pt x="12263" y="6148"/>
                    <a:pt x="12342" y="6104"/>
                  </a:cubicBezTo>
                  <a:cubicBezTo>
                    <a:pt x="12422" y="6061"/>
                    <a:pt x="12462" y="6009"/>
                    <a:pt x="12431" y="5989"/>
                  </a:cubicBezTo>
                  <a:cubicBezTo>
                    <a:pt x="12416" y="5979"/>
                    <a:pt x="12383" y="5982"/>
                    <a:pt x="12347" y="5989"/>
                  </a:cubicBezTo>
                  <a:close/>
                  <a:moveTo>
                    <a:pt x="11516" y="6037"/>
                  </a:moveTo>
                  <a:cubicBezTo>
                    <a:pt x="11504" y="6040"/>
                    <a:pt x="11484" y="6045"/>
                    <a:pt x="11472" y="6048"/>
                  </a:cubicBezTo>
                  <a:cubicBezTo>
                    <a:pt x="11490" y="6050"/>
                    <a:pt x="11506" y="6047"/>
                    <a:pt x="11525" y="6051"/>
                  </a:cubicBezTo>
                  <a:cubicBezTo>
                    <a:pt x="11525" y="6048"/>
                    <a:pt x="11517" y="6040"/>
                    <a:pt x="11516" y="6037"/>
                  </a:cubicBezTo>
                  <a:close/>
                  <a:moveTo>
                    <a:pt x="14681" y="6055"/>
                  </a:moveTo>
                  <a:cubicBezTo>
                    <a:pt x="14696" y="6061"/>
                    <a:pt x="14718" y="6070"/>
                    <a:pt x="14730" y="6073"/>
                  </a:cubicBezTo>
                  <a:cubicBezTo>
                    <a:pt x="14748" y="6060"/>
                    <a:pt x="14743" y="6054"/>
                    <a:pt x="14704" y="6057"/>
                  </a:cubicBezTo>
                  <a:cubicBezTo>
                    <a:pt x="14693" y="6057"/>
                    <a:pt x="14691" y="6055"/>
                    <a:pt x="14681" y="6055"/>
                  </a:cubicBezTo>
                  <a:close/>
                  <a:moveTo>
                    <a:pt x="13128" y="6090"/>
                  </a:moveTo>
                  <a:cubicBezTo>
                    <a:pt x="13047" y="6090"/>
                    <a:pt x="12985" y="6120"/>
                    <a:pt x="12985" y="6156"/>
                  </a:cubicBezTo>
                  <a:cubicBezTo>
                    <a:pt x="12985" y="6189"/>
                    <a:pt x="13039" y="6215"/>
                    <a:pt x="13110" y="6219"/>
                  </a:cubicBezTo>
                  <a:cubicBezTo>
                    <a:pt x="13136" y="6217"/>
                    <a:pt x="13161" y="6211"/>
                    <a:pt x="13186" y="6211"/>
                  </a:cubicBezTo>
                  <a:cubicBezTo>
                    <a:pt x="13235" y="6200"/>
                    <a:pt x="13275" y="6182"/>
                    <a:pt x="13275" y="6156"/>
                  </a:cubicBezTo>
                  <a:cubicBezTo>
                    <a:pt x="13275" y="6120"/>
                    <a:pt x="13209" y="6090"/>
                    <a:pt x="13128" y="6090"/>
                  </a:cubicBezTo>
                  <a:close/>
                  <a:moveTo>
                    <a:pt x="11070" y="6115"/>
                  </a:moveTo>
                  <a:cubicBezTo>
                    <a:pt x="10835" y="6144"/>
                    <a:pt x="10591" y="6161"/>
                    <a:pt x="10365" y="6152"/>
                  </a:cubicBezTo>
                  <a:cubicBezTo>
                    <a:pt x="10673" y="6266"/>
                    <a:pt x="10814" y="6298"/>
                    <a:pt x="10954" y="6248"/>
                  </a:cubicBezTo>
                  <a:cubicBezTo>
                    <a:pt x="10965" y="6244"/>
                    <a:pt x="10966" y="6246"/>
                    <a:pt x="10976" y="6243"/>
                  </a:cubicBezTo>
                  <a:lnTo>
                    <a:pt x="10811" y="6225"/>
                  </a:lnTo>
                  <a:lnTo>
                    <a:pt x="11070" y="6115"/>
                  </a:lnTo>
                  <a:close/>
                  <a:moveTo>
                    <a:pt x="14467" y="6156"/>
                  </a:moveTo>
                  <a:cubicBezTo>
                    <a:pt x="14433" y="6142"/>
                    <a:pt x="14370" y="6166"/>
                    <a:pt x="14329" y="6209"/>
                  </a:cubicBezTo>
                  <a:cubicBezTo>
                    <a:pt x="14309" y="6229"/>
                    <a:pt x="14310" y="6234"/>
                    <a:pt x="14306" y="6243"/>
                  </a:cubicBezTo>
                  <a:cubicBezTo>
                    <a:pt x="14321" y="6229"/>
                    <a:pt x="14397" y="6205"/>
                    <a:pt x="14467" y="6181"/>
                  </a:cubicBezTo>
                  <a:cubicBezTo>
                    <a:pt x="14472" y="6171"/>
                    <a:pt x="14480" y="6161"/>
                    <a:pt x="14467" y="6156"/>
                  </a:cubicBezTo>
                  <a:close/>
                  <a:moveTo>
                    <a:pt x="14302" y="6251"/>
                  </a:moveTo>
                  <a:cubicBezTo>
                    <a:pt x="14301" y="6254"/>
                    <a:pt x="14305" y="6254"/>
                    <a:pt x="14306" y="6257"/>
                  </a:cubicBezTo>
                  <a:cubicBezTo>
                    <a:pt x="14302" y="6256"/>
                    <a:pt x="14302" y="6254"/>
                    <a:pt x="14302" y="6251"/>
                  </a:cubicBezTo>
                  <a:close/>
                  <a:moveTo>
                    <a:pt x="13614" y="6441"/>
                  </a:moveTo>
                  <a:cubicBezTo>
                    <a:pt x="13601" y="6441"/>
                    <a:pt x="13594" y="6451"/>
                    <a:pt x="13583" y="6457"/>
                  </a:cubicBezTo>
                  <a:cubicBezTo>
                    <a:pt x="13583" y="6468"/>
                    <a:pt x="13588" y="6471"/>
                    <a:pt x="13588" y="6483"/>
                  </a:cubicBezTo>
                  <a:cubicBezTo>
                    <a:pt x="13586" y="6572"/>
                    <a:pt x="13567" y="6626"/>
                    <a:pt x="13538" y="6664"/>
                  </a:cubicBezTo>
                  <a:cubicBezTo>
                    <a:pt x="13648" y="6683"/>
                    <a:pt x="13719" y="6676"/>
                    <a:pt x="13762" y="6632"/>
                  </a:cubicBezTo>
                  <a:cubicBezTo>
                    <a:pt x="13768" y="6626"/>
                    <a:pt x="13780" y="6625"/>
                    <a:pt x="13788" y="6620"/>
                  </a:cubicBezTo>
                  <a:cubicBezTo>
                    <a:pt x="13763" y="6596"/>
                    <a:pt x="13712" y="6555"/>
                    <a:pt x="13713" y="6549"/>
                  </a:cubicBezTo>
                  <a:cubicBezTo>
                    <a:pt x="13721" y="6460"/>
                    <a:pt x="13705" y="6441"/>
                    <a:pt x="13614" y="6441"/>
                  </a:cubicBezTo>
                  <a:close/>
                  <a:moveTo>
                    <a:pt x="9204" y="6528"/>
                  </a:moveTo>
                  <a:cubicBezTo>
                    <a:pt x="9144" y="6528"/>
                    <a:pt x="9093" y="6566"/>
                    <a:pt x="9093" y="6614"/>
                  </a:cubicBezTo>
                  <a:cubicBezTo>
                    <a:pt x="9093" y="6662"/>
                    <a:pt x="9144" y="6703"/>
                    <a:pt x="9204" y="6703"/>
                  </a:cubicBezTo>
                  <a:cubicBezTo>
                    <a:pt x="9265" y="6703"/>
                    <a:pt x="9316" y="6662"/>
                    <a:pt x="9316" y="6614"/>
                  </a:cubicBezTo>
                  <a:cubicBezTo>
                    <a:pt x="9316" y="6566"/>
                    <a:pt x="9265" y="6528"/>
                    <a:pt x="9204" y="6528"/>
                  </a:cubicBezTo>
                  <a:close/>
                  <a:moveTo>
                    <a:pt x="14512" y="6903"/>
                  </a:moveTo>
                  <a:cubicBezTo>
                    <a:pt x="14434" y="6900"/>
                    <a:pt x="14376" y="6913"/>
                    <a:pt x="14342" y="6965"/>
                  </a:cubicBezTo>
                  <a:cubicBezTo>
                    <a:pt x="14339" y="6970"/>
                    <a:pt x="14332" y="6971"/>
                    <a:pt x="14329" y="6976"/>
                  </a:cubicBezTo>
                  <a:cubicBezTo>
                    <a:pt x="14437" y="7105"/>
                    <a:pt x="14558" y="7201"/>
                    <a:pt x="14762" y="7284"/>
                  </a:cubicBezTo>
                  <a:cubicBezTo>
                    <a:pt x="15045" y="7400"/>
                    <a:pt x="15103" y="7430"/>
                    <a:pt x="15020" y="7472"/>
                  </a:cubicBezTo>
                  <a:cubicBezTo>
                    <a:pt x="15166" y="7473"/>
                    <a:pt x="15322" y="7471"/>
                    <a:pt x="15422" y="7482"/>
                  </a:cubicBezTo>
                  <a:cubicBezTo>
                    <a:pt x="15419" y="7481"/>
                    <a:pt x="15416" y="7480"/>
                    <a:pt x="15413" y="7479"/>
                  </a:cubicBezTo>
                  <a:cubicBezTo>
                    <a:pt x="15332" y="7440"/>
                    <a:pt x="15257" y="7399"/>
                    <a:pt x="15257" y="7379"/>
                  </a:cubicBezTo>
                  <a:cubicBezTo>
                    <a:pt x="15257" y="7360"/>
                    <a:pt x="15057" y="7277"/>
                    <a:pt x="14815" y="7195"/>
                  </a:cubicBezTo>
                  <a:cubicBezTo>
                    <a:pt x="14666" y="7145"/>
                    <a:pt x="14595" y="7111"/>
                    <a:pt x="14538" y="7080"/>
                  </a:cubicBezTo>
                  <a:cubicBezTo>
                    <a:pt x="14527" y="7074"/>
                    <a:pt x="14489" y="7064"/>
                    <a:pt x="14480" y="7059"/>
                  </a:cubicBezTo>
                  <a:cubicBezTo>
                    <a:pt x="14431" y="7026"/>
                    <a:pt x="14435" y="6999"/>
                    <a:pt x="14480" y="6965"/>
                  </a:cubicBezTo>
                  <a:cubicBezTo>
                    <a:pt x="14521" y="6935"/>
                    <a:pt x="14594" y="6918"/>
                    <a:pt x="14672" y="6910"/>
                  </a:cubicBezTo>
                  <a:cubicBezTo>
                    <a:pt x="14647" y="6908"/>
                    <a:pt x="14598" y="6907"/>
                    <a:pt x="14583" y="6905"/>
                  </a:cubicBezTo>
                  <a:cubicBezTo>
                    <a:pt x="14555" y="6900"/>
                    <a:pt x="14538" y="6904"/>
                    <a:pt x="14516" y="6903"/>
                  </a:cubicBezTo>
                  <a:cubicBezTo>
                    <a:pt x="14514" y="6903"/>
                    <a:pt x="14514" y="6903"/>
                    <a:pt x="14512" y="6903"/>
                  </a:cubicBezTo>
                  <a:close/>
                  <a:moveTo>
                    <a:pt x="9593" y="6908"/>
                  </a:moveTo>
                  <a:cubicBezTo>
                    <a:pt x="9594" y="6921"/>
                    <a:pt x="9601" y="6932"/>
                    <a:pt x="9628" y="6938"/>
                  </a:cubicBezTo>
                  <a:cubicBezTo>
                    <a:pt x="9663" y="6947"/>
                    <a:pt x="9709" y="6941"/>
                    <a:pt x="9758" y="6930"/>
                  </a:cubicBezTo>
                  <a:cubicBezTo>
                    <a:pt x="9711" y="6921"/>
                    <a:pt x="9653" y="6915"/>
                    <a:pt x="9593" y="6908"/>
                  </a:cubicBezTo>
                  <a:close/>
                  <a:moveTo>
                    <a:pt x="15070" y="6933"/>
                  </a:moveTo>
                  <a:cubicBezTo>
                    <a:pt x="15115" y="6941"/>
                    <a:pt x="15166" y="6945"/>
                    <a:pt x="15203" y="6956"/>
                  </a:cubicBezTo>
                  <a:cubicBezTo>
                    <a:pt x="15205" y="6952"/>
                    <a:pt x="15197" y="6944"/>
                    <a:pt x="15199" y="6940"/>
                  </a:cubicBezTo>
                  <a:cubicBezTo>
                    <a:pt x="15148" y="6940"/>
                    <a:pt x="15122" y="6935"/>
                    <a:pt x="15070" y="6933"/>
                  </a:cubicBezTo>
                  <a:close/>
                  <a:moveTo>
                    <a:pt x="12414" y="6970"/>
                  </a:moveTo>
                  <a:cubicBezTo>
                    <a:pt x="12410" y="7042"/>
                    <a:pt x="12448" y="7093"/>
                    <a:pt x="12539" y="7107"/>
                  </a:cubicBezTo>
                  <a:cubicBezTo>
                    <a:pt x="12554" y="7109"/>
                    <a:pt x="12571" y="7120"/>
                    <a:pt x="12588" y="7124"/>
                  </a:cubicBezTo>
                  <a:cubicBezTo>
                    <a:pt x="12564" y="7096"/>
                    <a:pt x="12507" y="7049"/>
                    <a:pt x="12507" y="7036"/>
                  </a:cubicBezTo>
                  <a:cubicBezTo>
                    <a:pt x="12507" y="7012"/>
                    <a:pt x="12465" y="6989"/>
                    <a:pt x="12414" y="6970"/>
                  </a:cubicBezTo>
                  <a:close/>
                  <a:moveTo>
                    <a:pt x="13480" y="7286"/>
                  </a:moveTo>
                  <a:cubicBezTo>
                    <a:pt x="13468" y="7299"/>
                    <a:pt x="13452" y="7313"/>
                    <a:pt x="13445" y="7326"/>
                  </a:cubicBezTo>
                  <a:cubicBezTo>
                    <a:pt x="13452" y="7318"/>
                    <a:pt x="13458" y="7309"/>
                    <a:pt x="13476" y="7302"/>
                  </a:cubicBezTo>
                  <a:cubicBezTo>
                    <a:pt x="13487" y="7297"/>
                    <a:pt x="13500" y="7297"/>
                    <a:pt x="13512" y="7294"/>
                  </a:cubicBezTo>
                  <a:cubicBezTo>
                    <a:pt x="13502" y="7291"/>
                    <a:pt x="13489" y="7289"/>
                    <a:pt x="13480" y="7286"/>
                  </a:cubicBezTo>
                  <a:close/>
                  <a:moveTo>
                    <a:pt x="9115" y="7424"/>
                  </a:moveTo>
                  <a:cubicBezTo>
                    <a:pt x="9078" y="7427"/>
                    <a:pt x="9032" y="7434"/>
                    <a:pt x="8972" y="7447"/>
                  </a:cubicBezTo>
                  <a:cubicBezTo>
                    <a:pt x="8788" y="7486"/>
                    <a:pt x="8766" y="7505"/>
                    <a:pt x="8883" y="7534"/>
                  </a:cubicBezTo>
                  <a:cubicBezTo>
                    <a:pt x="8973" y="7556"/>
                    <a:pt x="9069" y="7549"/>
                    <a:pt x="9119" y="7518"/>
                  </a:cubicBezTo>
                  <a:cubicBezTo>
                    <a:pt x="9232" y="7447"/>
                    <a:pt x="9225" y="7415"/>
                    <a:pt x="9115" y="7424"/>
                  </a:cubicBezTo>
                  <a:close/>
                  <a:moveTo>
                    <a:pt x="11624" y="7794"/>
                  </a:moveTo>
                  <a:cubicBezTo>
                    <a:pt x="11618" y="7796"/>
                    <a:pt x="11653" y="7814"/>
                    <a:pt x="11722" y="7849"/>
                  </a:cubicBezTo>
                  <a:cubicBezTo>
                    <a:pt x="11865" y="7921"/>
                    <a:pt x="11954" y="7943"/>
                    <a:pt x="11954" y="7907"/>
                  </a:cubicBezTo>
                  <a:cubicBezTo>
                    <a:pt x="11954" y="7898"/>
                    <a:pt x="11868" y="7864"/>
                    <a:pt x="11762" y="7831"/>
                  </a:cubicBezTo>
                  <a:cubicBezTo>
                    <a:pt x="11675" y="7804"/>
                    <a:pt x="11629" y="7792"/>
                    <a:pt x="11624" y="7794"/>
                  </a:cubicBezTo>
                  <a:close/>
                  <a:moveTo>
                    <a:pt x="13771" y="7810"/>
                  </a:moveTo>
                  <a:cubicBezTo>
                    <a:pt x="13866" y="7795"/>
                    <a:pt x="14038" y="7817"/>
                    <a:pt x="14154" y="7859"/>
                  </a:cubicBezTo>
                  <a:cubicBezTo>
                    <a:pt x="14318" y="7918"/>
                    <a:pt x="14342" y="7954"/>
                    <a:pt x="14257" y="8017"/>
                  </a:cubicBezTo>
                  <a:cubicBezTo>
                    <a:pt x="14101" y="8133"/>
                    <a:pt x="13968" y="8119"/>
                    <a:pt x="13771" y="7967"/>
                  </a:cubicBezTo>
                  <a:cubicBezTo>
                    <a:pt x="13615" y="7848"/>
                    <a:pt x="13614" y="7834"/>
                    <a:pt x="13771" y="781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74" name="Rectangle"/>
            <p:cNvSpPr/>
            <p:nvPr/>
          </p:nvSpPr>
          <p:spPr>
            <a:xfrm>
              <a:off x="76686" y="1787133"/>
              <a:ext cx="1824503" cy="2942102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75" name="Rectangle"/>
            <p:cNvSpPr/>
            <p:nvPr/>
          </p:nvSpPr>
          <p:spPr>
            <a:xfrm>
              <a:off x="0" y="99800"/>
              <a:ext cx="1977875" cy="1629766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688" name="Connection Line"/>
          <p:cNvSpPr/>
          <p:nvPr/>
        </p:nvSpPr>
        <p:spPr>
          <a:xfrm>
            <a:off x="7329613" y="4707325"/>
            <a:ext cx="1545290" cy="702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11" extrusionOk="0">
                <a:moveTo>
                  <a:pt x="0" y="3314"/>
                </a:moveTo>
                <a:cubicBezTo>
                  <a:pt x="8394" y="-3989"/>
                  <a:pt x="15594" y="777"/>
                  <a:pt x="21600" y="17611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616150" hangingPunct="0"/>
            <a:endParaRPr sz="2400" b="1">
              <a:latin typeface="Helvetica Neue"/>
              <a:sym typeface="Helvetica Neue"/>
            </a:endParaRPr>
          </a:p>
        </p:txBody>
      </p:sp>
      <p:sp>
        <p:nvSpPr>
          <p:cNvPr id="689" name="Connection Line"/>
          <p:cNvSpPr/>
          <p:nvPr/>
        </p:nvSpPr>
        <p:spPr>
          <a:xfrm>
            <a:off x="7077114" y="9965610"/>
            <a:ext cx="1781352" cy="344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7" extrusionOk="0">
                <a:moveTo>
                  <a:pt x="0" y="2522"/>
                </a:moveTo>
                <a:cubicBezTo>
                  <a:pt x="4441" y="21600"/>
                  <a:pt x="11641" y="20759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616150" hangingPunct="0"/>
            <a:endParaRPr sz="2400" b="1">
              <a:latin typeface="Helvetica Neue"/>
              <a:sym typeface="Helvetica Neue"/>
            </a:endParaRPr>
          </a:p>
        </p:txBody>
      </p:sp>
      <p:grpSp>
        <p:nvGrpSpPr>
          <p:cNvPr id="683" name="Group"/>
          <p:cNvGrpSpPr/>
          <p:nvPr/>
        </p:nvGrpSpPr>
        <p:grpSpPr>
          <a:xfrm>
            <a:off x="5657537" y="3569827"/>
            <a:ext cx="1650498" cy="3630598"/>
            <a:chOff x="0" y="0"/>
            <a:chExt cx="2200663" cy="4840793"/>
          </a:xfrm>
        </p:grpSpPr>
        <p:pic>
          <p:nvPicPr>
            <p:cNvPr id="679" name="997_4.png" descr="997_4.png"/>
            <p:cNvPicPr>
              <a:picLocks noChangeAspect="1"/>
            </p:cNvPicPr>
            <p:nvPr/>
          </p:nvPicPr>
          <p:blipFill>
            <a:blip r:embed="rId3"/>
            <a:srcRect l="22836" t="14077" r="28080" b="3450"/>
            <a:stretch>
              <a:fillRect/>
            </a:stretch>
          </p:blipFill>
          <p:spPr>
            <a:xfrm>
              <a:off x="107670" y="0"/>
              <a:ext cx="1920644" cy="4840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0" name="Rectangle"/>
            <p:cNvSpPr/>
            <p:nvPr/>
          </p:nvSpPr>
          <p:spPr>
            <a:xfrm>
              <a:off x="443314" y="668571"/>
              <a:ext cx="1536825" cy="1372136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81" name="Rectangle"/>
            <p:cNvSpPr/>
            <p:nvPr/>
          </p:nvSpPr>
          <p:spPr>
            <a:xfrm>
              <a:off x="222789" y="57437"/>
              <a:ext cx="1977875" cy="556884"/>
            </a:xfrm>
            <a:prstGeom prst="rect">
              <a:avLst/>
            </a:prstGeom>
            <a:solidFill>
              <a:srgbClr val="FFFFFF">
                <a:alpha val="719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82" name="Rectangle"/>
            <p:cNvSpPr/>
            <p:nvPr/>
          </p:nvSpPr>
          <p:spPr>
            <a:xfrm>
              <a:off x="0" y="2080321"/>
              <a:ext cx="1977875" cy="2728503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684" name="Represent an outfit as concatenation of its latent codes"/>
          <p:cNvSpPr txBox="1"/>
          <p:nvPr/>
        </p:nvSpPr>
        <p:spPr>
          <a:xfrm>
            <a:off x="5990023" y="11811773"/>
            <a:ext cx="12166278" cy="1676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>
            <a:noAutofit/>
          </a:bodyPr>
          <a:lstStyle>
            <a:lvl1pPr defTabSz="689353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517016" hangingPunct="0"/>
            <a:r>
              <a:rPr sz="5600" dirty="0"/>
              <a:t>Represent an outfit as concatenation of its latent codes</a:t>
            </a:r>
          </a:p>
        </p:txBody>
      </p:sp>
      <p:sp>
        <p:nvSpPr>
          <p:cNvPr id="685" name="…"/>
          <p:cNvSpPr txBox="1"/>
          <p:nvPr/>
        </p:nvSpPr>
        <p:spPr>
          <a:xfrm rot="16200000">
            <a:off x="8765882" y="7391114"/>
            <a:ext cx="512159" cy="59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/>
            </a:lvl1pPr>
          </a:lstStyle>
          <a:p>
            <a:pPr algn="ctr" defTabSz="616150" hangingPunct="0"/>
            <a:r>
              <a:rPr sz="3150" b="1">
                <a:latin typeface="Helvetica Neue"/>
                <a:sym typeface="Helvetica Neue"/>
              </a:rPr>
              <a:t>…</a:t>
            </a:r>
          </a:p>
        </p:txBody>
      </p:sp>
      <p:sp>
        <p:nvSpPr>
          <p:cNvPr id="686" name="positive"/>
          <p:cNvSpPr txBox="1"/>
          <p:nvPr/>
        </p:nvSpPr>
        <p:spPr>
          <a:xfrm>
            <a:off x="8157394" y="3787299"/>
            <a:ext cx="198612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200"/>
            </a:lvl1pPr>
          </a:lstStyle>
          <a:p>
            <a:pPr algn="ctr" defTabSz="438150" hangingPunct="0"/>
            <a:r>
              <a:rPr sz="4000" b="1">
                <a:latin typeface="Helvetica Neue"/>
                <a:sym typeface="Helvetica Neue"/>
              </a:rPr>
              <a:t>positive</a:t>
            </a:r>
          </a:p>
        </p:txBody>
      </p:sp>
      <p:sp>
        <p:nvSpPr>
          <p:cNvPr id="24" name="Shape 215">
            <a:extLst>
              <a:ext uri="{FF2B5EF4-FFF2-40B4-BE49-F238E27FC236}">
                <a16:creationId xmlns:a16="http://schemas.microsoft.com/office/drawing/2014/main" id="{3F0A3883-E5B0-437C-9667-F561F2E4BA40}"/>
              </a:ext>
            </a:extLst>
          </p:cNvPr>
          <p:cNvSpPr/>
          <p:nvPr/>
        </p:nvSpPr>
        <p:spPr>
          <a:xfrm>
            <a:off x="4415137" y="94698"/>
            <a:ext cx="15938594" cy="318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78" tIns="68578" rIns="68578" bIns="68578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517014" hangingPunct="0">
              <a:defRPr/>
            </a:pPr>
            <a:r>
              <a:rPr lang="en-US" sz="7600" dirty="0"/>
              <a:t>Learning discriminative </a:t>
            </a:r>
            <a:r>
              <a:rPr lang="en-US" sz="7600" dirty="0" err="1"/>
              <a:t>fashionability</a:t>
            </a:r>
            <a:r>
              <a:rPr lang="en-US" sz="7600" dirty="0"/>
              <a:t> model</a:t>
            </a:r>
            <a:endParaRPr sz="7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6D5069-FB5E-4A38-8A4B-4D7270C1FD34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roup"/>
          <p:cNvGrpSpPr/>
          <p:nvPr/>
        </p:nvGrpSpPr>
        <p:grpSpPr>
          <a:xfrm>
            <a:off x="18385691" y="4646999"/>
            <a:ext cx="223482" cy="2198910"/>
            <a:chOff x="0" y="0"/>
            <a:chExt cx="297975" cy="2931878"/>
          </a:xfrm>
        </p:grpSpPr>
        <p:sp>
          <p:nvSpPr>
            <p:cNvPr id="691" name="Rectangle"/>
            <p:cNvSpPr/>
            <p:nvPr/>
          </p:nvSpPr>
          <p:spPr>
            <a:xfrm rot="16200000">
              <a:off x="-585887" y="585886"/>
              <a:ext cx="1469749" cy="297976"/>
            </a:xfrm>
            <a:prstGeom prst="rect">
              <a:avLst/>
            </a:prstGeom>
            <a:solidFill>
              <a:srgbClr val="030C7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92" name="Rectangle"/>
            <p:cNvSpPr/>
            <p:nvPr/>
          </p:nvSpPr>
          <p:spPr>
            <a:xfrm rot="16200000">
              <a:off x="-585887" y="2048017"/>
              <a:ext cx="1469749" cy="297976"/>
            </a:xfrm>
            <a:prstGeom prst="rect">
              <a:avLst/>
            </a:prstGeom>
            <a:solidFill>
              <a:srgbClr val="DFDFD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698" name="Group"/>
          <p:cNvGrpSpPr/>
          <p:nvPr/>
        </p:nvGrpSpPr>
        <p:grpSpPr>
          <a:xfrm>
            <a:off x="15267356" y="3097144"/>
            <a:ext cx="2073516" cy="3926764"/>
            <a:chOff x="0" y="0"/>
            <a:chExt cx="2764686" cy="5235683"/>
          </a:xfrm>
        </p:grpSpPr>
        <p:pic>
          <p:nvPicPr>
            <p:cNvPr id="694" name="dataset10k_6966.png" descr="dataset10k_6966.png"/>
            <p:cNvPicPr>
              <a:picLocks noChangeAspect="1"/>
            </p:cNvPicPr>
            <p:nvPr/>
          </p:nvPicPr>
          <p:blipFill>
            <a:blip r:embed="rId3"/>
            <a:srcRect l="17954" r="27129"/>
            <a:stretch>
              <a:fillRect/>
            </a:stretch>
          </p:blipFill>
          <p:spPr>
            <a:xfrm rot="20896631">
              <a:off x="481275" y="131739"/>
              <a:ext cx="1802138" cy="492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5" name="Rectangle"/>
            <p:cNvSpPr/>
            <p:nvPr/>
          </p:nvSpPr>
          <p:spPr>
            <a:xfrm>
              <a:off x="184932" y="2197441"/>
              <a:ext cx="1977875" cy="3038244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96" name="Rectangle"/>
            <p:cNvSpPr/>
            <p:nvPr/>
          </p:nvSpPr>
          <p:spPr>
            <a:xfrm>
              <a:off x="263882" y="137526"/>
              <a:ext cx="1977876" cy="788600"/>
            </a:xfrm>
            <a:prstGeom prst="rect">
              <a:avLst/>
            </a:prstGeom>
            <a:solidFill>
              <a:srgbClr val="FFFFFF">
                <a:alpha val="719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697" name="Rectangle"/>
            <p:cNvSpPr/>
            <p:nvPr/>
          </p:nvSpPr>
          <p:spPr>
            <a:xfrm>
              <a:off x="552885" y="927022"/>
              <a:ext cx="1399871" cy="1330363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704" name="Group"/>
          <p:cNvGrpSpPr/>
          <p:nvPr/>
        </p:nvGrpSpPr>
        <p:grpSpPr>
          <a:xfrm>
            <a:off x="15383332" y="7422189"/>
            <a:ext cx="1501452" cy="3630598"/>
            <a:chOff x="0" y="0"/>
            <a:chExt cx="2001934" cy="4840794"/>
          </a:xfrm>
        </p:grpSpPr>
        <p:grpSp>
          <p:nvGrpSpPr>
            <p:cNvPr id="701" name="Group"/>
            <p:cNvGrpSpPr/>
            <p:nvPr/>
          </p:nvGrpSpPr>
          <p:grpSpPr>
            <a:xfrm>
              <a:off x="81291" y="0"/>
              <a:ext cx="1920644" cy="4840795"/>
              <a:chOff x="0" y="0"/>
              <a:chExt cx="1920643" cy="4840794"/>
            </a:xfrm>
          </p:grpSpPr>
          <p:pic>
            <p:nvPicPr>
              <p:cNvPr id="699" name="997_4.png" descr="997_4.png"/>
              <p:cNvPicPr>
                <a:picLocks noChangeAspect="1"/>
              </p:cNvPicPr>
              <p:nvPr/>
            </p:nvPicPr>
            <p:blipFill>
              <a:blip r:embed="rId4">
                <a:alphaModFix amt="33046"/>
              </a:blip>
              <a:srcRect l="22836" t="14077" r="28080" b="3450"/>
              <a:stretch>
                <a:fillRect/>
              </a:stretch>
            </p:blipFill>
            <p:spPr>
              <a:xfrm>
                <a:off x="0" y="0"/>
                <a:ext cx="1920644" cy="48407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0" name="997_4.png" descr="997_4.png"/>
              <p:cNvPicPr>
                <a:picLocks noChangeAspect="1"/>
              </p:cNvPicPr>
              <p:nvPr/>
            </p:nvPicPr>
            <p:blipFill>
              <a:blip r:embed="rId4"/>
              <a:srcRect l="22836" t="14077" r="28085" b="3452"/>
              <a:stretch>
                <a:fillRect/>
              </a:stretch>
            </p:blipFill>
            <p:spPr>
              <a:xfrm>
                <a:off x="0" y="0"/>
                <a:ext cx="1920479" cy="4840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9557" y="3319"/>
                    </a:moveTo>
                    <a:cubicBezTo>
                      <a:pt x="9772" y="3326"/>
                      <a:pt x="9806" y="3349"/>
                      <a:pt x="9776" y="3469"/>
                    </a:cubicBezTo>
                    <a:cubicBezTo>
                      <a:pt x="9752" y="3564"/>
                      <a:pt x="9798" y="3628"/>
                      <a:pt x="9923" y="3664"/>
                    </a:cubicBezTo>
                    <a:cubicBezTo>
                      <a:pt x="10121" y="3721"/>
                      <a:pt x="10424" y="4020"/>
                      <a:pt x="10325" y="4059"/>
                    </a:cubicBezTo>
                    <a:cubicBezTo>
                      <a:pt x="10225" y="4098"/>
                      <a:pt x="10120" y="4087"/>
                      <a:pt x="9976" y="4018"/>
                    </a:cubicBezTo>
                    <a:cubicBezTo>
                      <a:pt x="9901" y="3982"/>
                      <a:pt x="9767" y="3953"/>
                      <a:pt x="9682" y="3953"/>
                    </a:cubicBezTo>
                    <a:cubicBezTo>
                      <a:pt x="9596" y="3953"/>
                      <a:pt x="9410" y="3921"/>
                      <a:pt x="9267" y="3884"/>
                    </a:cubicBezTo>
                    <a:cubicBezTo>
                      <a:pt x="9129" y="3848"/>
                      <a:pt x="9044" y="3844"/>
                      <a:pt x="8985" y="3855"/>
                    </a:cubicBezTo>
                    <a:cubicBezTo>
                      <a:pt x="9141" y="3921"/>
                      <a:pt x="9312" y="3981"/>
                      <a:pt x="9347" y="3967"/>
                    </a:cubicBezTo>
                    <a:cubicBezTo>
                      <a:pt x="9374" y="3956"/>
                      <a:pt x="9491" y="3996"/>
                      <a:pt x="9606" y="4054"/>
                    </a:cubicBezTo>
                    <a:cubicBezTo>
                      <a:pt x="9774" y="4138"/>
                      <a:pt x="9866" y="4150"/>
                      <a:pt x="10075" y="4119"/>
                    </a:cubicBezTo>
                    <a:cubicBezTo>
                      <a:pt x="10372" y="4076"/>
                      <a:pt x="10585" y="4130"/>
                      <a:pt x="10695" y="4273"/>
                    </a:cubicBezTo>
                    <a:cubicBezTo>
                      <a:pt x="10735" y="4325"/>
                      <a:pt x="10877" y="4426"/>
                      <a:pt x="11008" y="4498"/>
                    </a:cubicBezTo>
                    <a:cubicBezTo>
                      <a:pt x="11138" y="4570"/>
                      <a:pt x="11316" y="4686"/>
                      <a:pt x="11405" y="4755"/>
                    </a:cubicBezTo>
                    <a:cubicBezTo>
                      <a:pt x="11662" y="4955"/>
                      <a:pt x="13078" y="5419"/>
                      <a:pt x="13280" y="5369"/>
                    </a:cubicBezTo>
                    <a:cubicBezTo>
                      <a:pt x="13318" y="5360"/>
                      <a:pt x="13471" y="5404"/>
                      <a:pt x="13628" y="5467"/>
                    </a:cubicBezTo>
                    <a:cubicBezTo>
                      <a:pt x="13654" y="5423"/>
                      <a:pt x="13686" y="5396"/>
                      <a:pt x="13726" y="5403"/>
                    </a:cubicBezTo>
                    <a:cubicBezTo>
                      <a:pt x="13762" y="5409"/>
                      <a:pt x="13866" y="5391"/>
                      <a:pt x="13958" y="5361"/>
                    </a:cubicBezTo>
                    <a:cubicBezTo>
                      <a:pt x="14094" y="5316"/>
                      <a:pt x="14154" y="5317"/>
                      <a:pt x="14266" y="5371"/>
                    </a:cubicBezTo>
                    <a:cubicBezTo>
                      <a:pt x="14274" y="5375"/>
                      <a:pt x="14264" y="5375"/>
                      <a:pt x="14271" y="5378"/>
                    </a:cubicBezTo>
                    <a:cubicBezTo>
                      <a:pt x="14342" y="5365"/>
                      <a:pt x="14395" y="5361"/>
                      <a:pt x="14449" y="5355"/>
                    </a:cubicBezTo>
                    <a:lnTo>
                      <a:pt x="14333" y="5316"/>
                    </a:lnTo>
                    <a:lnTo>
                      <a:pt x="14427" y="5293"/>
                    </a:lnTo>
                    <a:cubicBezTo>
                      <a:pt x="14369" y="5242"/>
                      <a:pt x="14427" y="5198"/>
                      <a:pt x="14534" y="5199"/>
                    </a:cubicBezTo>
                    <a:cubicBezTo>
                      <a:pt x="14573" y="5200"/>
                      <a:pt x="14616" y="5207"/>
                      <a:pt x="14659" y="5221"/>
                    </a:cubicBezTo>
                    <a:cubicBezTo>
                      <a:pt x="14665" y="5223"/>
                      <a:pt x="14667" y="5226"/>
                      <a:pt x="14672" y="5228"/>
                    </a:cubicBezTo>
                    <a:cubicBezTo>
                      <a:pt x="14852" y="5169"/>
                      <a:pt x="14864" y="5114"/>
                      <a:pt x="14641" y="5148"/>
                    </a:cubicBezTo>
                    <a:cubicBezTo>
                      <a:pt x="14324" y="5196"/>
                      <a:pt x="14263" y="5128"/>
                      <a:pt x="14507" y="4998"/>
                    </a:cubicBezTo>
                    <a:cubicBezTo>
                      <a:pt x="14651" y="4920"/>
                      <a:pt x="14733" y="4881"/>
                      <a:pt x="14824" y="4877"/>
                    </a:cubicBezTo>
                    <a:cubicBezTo>
                      <a:pt x="14915" y="4873"/>
                      <a:pt x="15015" y="4905"/>
                      <a:pt x="15203" y="4967"/>
                    </a:cubicBezTo>
                    <a:cubicBezTo>
                      <a:pt x="15960" y="5219"/>
                      <a:pt x="15970" y="5224"/>
                      <a:pt x="15744" y="5290"/>
                    </a:cubicBezTo>
                    <a:cubicBezTo>
                      <a:pt x="15642" y="5319"/>
                      <a:pt x="15546" y="5331"/>
                      <a:pt x="15471" y="5330"/>
                    </a:cubicBezTo>
                    <a:cubicBezTo>
                      <a:pt x="15491" y="5334"/>
                      <a:pt x="15513" y="5337"/>
                      <a:pt x="15525" y="5345"/>
                    </a:cubicBezTo>
                    <a:cubicBezTo>
                      <a:pt x="15560" y="5367"/>
                      <a:pt x="15542" y="5398"/>
                      <a:pt x="15485" y="5412"/>
                    </a:cubicBezTo>
                    <a:cubicBezTo>
                      <a:pt x="15427" y="5426"/>
                      <a:pt x="15355" y="5419"/>
                      <a:pt x="15320" y="5396"/>
                    </a:cubicBezTo>
                    <a:cubicBezTo>
                      <a:pt x="15284" y="5373"/>
                      <a:pt x="15298" y="5345"/>
                      <a:pt x="15355" y="5330"/>
                    </a:cubicBezTo>
                    <a:cubicBezTo>
                      <a:pt x="15373" y="5326"/>
                      <a:pt x="15393" y="5326"/>
                      <a:pt x="15413" y="5325"/>
                    </a:cubicBezTo>
                    <a:cubicBezTo>
                      <a:pt x="15355" y="5316"/>
                      <a:pt x="15322" y="5298"/>
                      <a:pt x="15342" y="5263"/>
                    </a:cubicBezTo>
                    <a:cubicBezTo>
                      <a:pt x="15359" y="5234"/>
                      <a:pt x="15308" y="5219"/>
                      <a:pt x="15230" y="5230"/>
                    </a:cubicBezTo>
                    <a:cubicBezTo>
                      <a:pt x="15153" y="5240"/>
                      <a:pt x="15073" y="5284"/>
                      <a:pt x="15052" y="5330"/>
                    </a:cubicBezTo>
                    <a:cubicBezTo>
                      <a:pt x="15033" y="5372"/>
                      <a:pt x="15008" y="5399"/>
                      <a:pt x="14976" y="5419"/>
                    </a:cubicBezTo>
                    <a:cubicBezTo>
                      <a:pt x="15175" y="5492"/>
                      <a:pt x="15358" y="5607"/>
                      <a:pt x="15364" y="5681"/>
                    </a:cubicBezTo>
                    <a:cubicBezTo>
                      <a:pt x="15404" y="5679"/>
                      <a:pt x="15438" y="5674"/>
                      <a:pt x="15485" y="5676"/>
                    </a:cubicBezTo>
                    <a:cubicBezTo>
                      <a:pt x="15776" y="5684"/>
                      <a:pt x="15898" y="5761"/>
                      <a:pt x="15833" y="5895"/>
                    </a:cubicBezTo>
                    <a:cubicBezTo>
                      <a:pt x="15741" y="6086"/>
                      <a:pt x="15364" y="6137"/>
                      <a:pt x="15364" y="5959"/>
                    </a:cubicBezTo>
                    <a:cubicBezTo>
                      <a:pt x="15364" y="5918"/>
                      <a:pt x="15291" y="5860"/>
                      <a:pt x="15199" y="5830"/>
                    </a:cubicBezTo>
                    <a:cubicBezTo>
                      <a:pt x="15160" y="5817"/>
                      <a:pt x="15151" y="5801"/>
                      <a:pt x="15137" y="5787"/>
                    </a:cubicBezTo>
                    <a:cubicBezTo>
                      <a:pt x="15077" y="5804"/>
                      <a:pt x="15017" y="5816"/>
                      <a:pt x="14958" y="5826"/>
                    </a:cubicBezTo>
                    <a:cubicBezTo>
                      <a:pt x="14986" y="5840"/>
                      <a:pt x="15010" y="5853"/>
                      <a:pt x="15043" y="5865"/>
                    </a:cubicBezTo>
                    <a:cubicBezTo>
                      <a:pt x="15191" y="5920"/>
                      <a:pt x="15233" y="5961"/>
                      <a:pt x="15154" y="5980"/>
                    </a:cubicBezTo>
                    <a:cubicBezTo>
                      <a:pt x="15146" y="5982"/>
                      <a:pt x="15143" y="5987"/>
                      <a:pt x="15137" y="5989"/>
                    </a:cubicBezTo>
                    <a:cubicBezTo>
                      <a:pt x="15432" y="6057"/>
                      <a:pt x="15748" y="6141"/>
                      <a:pt x="15828" y="6191"/>
                    </a:cubicBezTo>
                    <a:cubicBezTo>
                      <a:pt x="15870" y="6217"/>
                      <a:pt x="15894" y="6262"/>
                      <a:pt x="15904" y="6310"/>
                    </a:cubicBezTo>
                    <a:cubicBezTo>
                      <a:pt x="15925" y="6300"/>
                      <a:pt x="15932" y="6288"/>
                      <a:pt x="15953" y="6278"/>
                    </a:cubicBezTo>
                    <a:cubicBezTo>
                      <a:pt x="16251" y="6143"/>
                      <a:pt x="16588" y="6215"/>
                      <a:pt x="16534" y="6400"/>
                    </a:cubicBezTo>
                    <a:cubicBezTo>
                      <a:pt x="16512" y="6472"/>
                      <a:pt x="16566" y="6610"/>
                      <a:pt x="16650" y="6707"/>
                    </a:cubicBezTo>
                    <a:cubicBezTo>
                      <a:pt x="16734" y="6803"/>
                      <a:pt x="16774" y="6899"/>
                      <a:pt x="16743" y="6919"/>
                    </a:cubicBezTo>
                    <a:cubicBezTo>
                      <a:pt x="16713" y="6939"/>
                      <a:pt x="16760" y="6978"/>
                      <a:pt x="16851" y="7008"/>
                    </a:cubicBezTo>
                    <a:cubicBezTo>
                      <a:pt x="16941" y="7037"/>
                      <a:pt x="17016" y="7099"/>
                      <a:pt x="17016" y="7142"/>
                    </a:cubicBezTo>
                    <a:cubicBezTo>
                      <a:pt x="17016" y="7186"/>
                      <a:pt x="17067" y="7234"/>
                      <a:pt x="17127" y="7248"/>
                    </a:cubicBezTo>
                    <a:cubicBezTo>
                      <a:pt x="17291" y="7289"/>
                      <a:pt x="17254" y="7498"/>
                      <a:pt x="17065" y="7597"/>
                    </a:cubicBezTo>
                    <a:cubicBezTo>
                      <a:pt x="16889" y="7690"/>
                      <a:pt x="16141" y="7723"/>
                      <a:pt x="16069" y="7642"/>
                    </a:cubicBezTo>
                    <a:cubicBezTo>
                      <a:pt x="16057" y="7628"/>
                      <a:pt x="16008" y="7564"/>
                      <a:pt x="15967" y="7514"/>
                    </a:cubicBezTo>
                    <a:cubicBezTo>
                      <a:pt x="15961" y="7516"/>
                      <a:pt x="15964" y="7518"/>
                      <a:pt x="15958" y="7519"/>
                    </a:cubicBezTo>
                    <a:cubicBezTo>
                      <a:pt x="15954" y="7520"/>
                      <a:pt x="15953" y="7520"/>
                      <a:pt x="15949" y="7521"/>
                    </a:cubicBezTo>
                    <a:cubicBezTo>
                      <a:pt x="15881" y="7541"/>
                      <a:pt x="15833" y="7549"/>
                      <a:pt x="15779" y="7558"/>
                    </a:cubicBezTo>
                    <a:cubicBezTo>
                      <a:pt x="15924" y="7607"/>
                      <a:pt x="15907" y="7627"/>
                      <a:pt x="15748" y="7723"/>
                    </a:cubicBezTo>
                    <a:cubicBezTo>
                      <a:pt x="15641" y="7788"/>
                      <a:pt x="15464" y="7860"/>
                      <a:pt x="15351" y="7884"/>
                    </a:cubicBezTo>
                    <a:cubicBezTo>
                      <a:pt x="15183" y="7920"/>
                      <a:pt x="15125" y="7909"/>
                      <a:pt x="15047" y="7827"/>
                    </a:cubicBezTo>
                    <a:cubicBezTo>
                      <a:pt x="14995" y="7772"/>
                      <a:pt x="14977" y="7712"/>
                      <a:pt x="15007" y="7691"/>
                    </a:cubicBezTo>
                    <a:cubicBezTo>
                      <a:pt x="15038" y="7671"/>
                      <a:pt x="14957" y="7677"/>
                      <a:pt x="14824" y="7705"/>
                    </a:cubicBezTo>
                    <a:cubicBezTo>
                      <a:pt x="14600" y="7753"/>
                      <a:pt x="14591" y="7763"/>
                      <a:pt x="14748" y="7858"/>
                    </a:cubicBezTo>
                    <a:cubicBezTo>
                      <a:pt x="14888" y="7942"/>
                      <a:pt x="14892" y="7968"/>
                      <a:pt x="14770" y="8008"/>
                    </a:cubicBezTo>
                    <a:cubicBezTo>
                      <a:pt x="14596" y="8065"/>
                      <a:pt x="14508" y="8027"/>
                      <a:pt x="14213" y="7771"/>
                    </a:cubicBezTo>
                    <a:cubicBezTo>
                      <a:pt x="14101" y="7675"/>
                      <a:pt x="13862" y="7542"/>
                      <a:pt x="13681" y="7475"/>
                    </a:cubicBezTo>
                    <a:cubicBezTo>
                      <a:pt x="13514" y="7413"/>
                      <a:pt x="13439" y="7375"/>
                      <a:pt x="13436" y="7344"/>
                    </a:cubicBezTo>
                    <a:cubicBezTo>
                      <a:pt x="13420" y="7390"/>
                      <a:pt x="13432" y="7433"/>
                      <a:pt x="13494" y="7463"/>
                    </a:cubicBezTo>
                    <a:cubicBezTo>
                      <a:pt x="13507" y="7469"/>
                      <a:pt x="13508" y="7475"/>
                      <a:pt x="13516" y="7480"/>
                    </a:cubicBezTo>
                    <a:cubicBezTo>
                      <a:pt x="13644" y="7494"/>
                      <a:pt x="13756" y="7548"/>
                      <a:pt x="13780" y="7634"/>
                    </a:cubicBezTo>
                    <a:cubicBezTo>
                      <a:pt x="13803" y="7721"/>
                      <a:pt x="13744" y="7776"/>
                      <a:pt x="13650" y="7796"/>
                    </a:cubicBezTo>
                    <a:cubicBezTo>
                      <a:pt x="13670" y="7812"/>
                      <a:pt x="13676" y="7830"/>
                      <a:pt x="13655" y="7843"/>
                    </a:cubicBezTo>
                    <a:cubicBezTo>
                      <a:pt x="13588" y="7886"/>
                      <a:pt x="13489" y="7878"/>
                      <a:pt x="13382" y="7847"/>
                    </a:cubicBezTo>
                    <a:cubicBezTo>
                      <a:pt x="13362" y="7870"/>
                      <a:pt x="13335" y="7894"/>
                      <a:pt x="13275" y="7925"/>
                    </a:cubicBezTo>
                    <a:cubicBezTo>
                      <a:pt x="13078" y="8029"/>
                      <a:pt x="13065" y="8030"/>
                      <a:pt x="12989" y="7946"/>
                    </a:cubicBezTo>
                    <a:cubicBezTo>
                      <a:pt x="12946" y="7898"/>
                      <a:pt x="12892" y="7846"/>
                      <a:pt x="12869" y="7829"/>
                    </a:cubicBezTo>
                    <a:cubicBezTo>
                      <a:pt x="12846" y="7812"/>
                      <a:pt x="12927" y="7778"/>
                      <a:pt x="13043" y="7753"/>
                    </a:cubicBezTo>
                    <a:cubicBezTo>
                      <a:pt x="12967" y="7688"/>
                      <a:pt x="13127" y="7641"/>
                      <a:pt x="13289" y="7696"/>
                    </a:cubicBezTo>
                    <a:cubicBezTo>
                      <a:pt x="13240" y="7663"/>
                      <a:pt x="13188" y="7630"/>
                      <a:pt x="13181" y="7604"/>
                    </a:cubicBezTo>
                    <a:cubicBezTo>
                      <a:pt x="12916" y="7646"/>
                      <a:pt x="12799" y="7617"/>
                      <a:pt x="12896" y="7518"/>
                    </a:cubicBezTo>
                    <a:cubicBezTo>
                      <a:pt x="12912" y="7501"/>
                      <a:pt x="12899" y="7467"/>
                      <a:pt x="12873" y="7427"/>
                    </a:cubicBezTo>
                    <a:cubicBezTo>
                      <a:pt x="12807" y="7429"/>
                      <a:pt x="12721" y="7418"/>
                      <a:pt x="12641" y="7394"/>
                    </a:cubicBezTo>
                    <a:cubicBezTo>
                      <a:pt x="12472" y="7342"/>
                      <a:pt x="12468" y="7346"/>
                      <a:pt x="12641" y="7427"/>
                    </a:cubicBezTo>
                    <a:cubicBezTo>
                      <a:pt x="12747" y="7477"/>
                      <a:pt x="12833" y="7529"/>
                      <a:pt x="12833" y="7544"/>
                    </a:cubicBezTo>
                    <a:cubicBezTo>
                      <a:pt x="12833" y="7559"/>
                      <a:pt x="12738" y="7592"/>
                      <a:pt x="12623" y="7617"/>
                    </a:cubicBezTo>
                    <a:cubicBezTo>
                      <a:pt x="12586" y="7625"/>
                      <a:pt x="12555" y="7628"/>
                      <a:pt x="12525" y="7631"/>
                    </a:cubicBezTo>
                    <a:cubicBezTo>
                      <a:pt x="12528" y="7636"/>
                      <a:pt x="12537" y="7642"/>
                      <a:pt x="12539" y="7647"/>
                    </a:cubicBezTo>
                    <a:cubicBezTo>
                      <a:pt x="12567" y="7722"/>
                      <a:pt x="12649" y="7825"/>
                      <a:pt x="12722" y="7879"/>
                    </a:cubicBezTo>
                    <a:cubicBezTo>
                      <a:pt x="12891" y="8004"/>
                      <a:pt x="12751" y="8064"/>
                      <a:pt x="12266" y="8072"/>
                    </a:cubicBezTo>
                    <a:cubicBezTo>
                      <a:pt x="12065" y="8075"/>
                      <a:pt x="11843" y="8092"/>
                      <a:pt x="11775" y="8109"/>
                    </a:cubicBezTo>
                    <a:cubicBezTo>
                      <a:pt x="11648" y="8141"/>
                      <a:pt x="11293" y="8016"/>
                      <a:pt x="11293" y="7939"/>
                    </a:cubicBezTo>
                    <a:cubicBezTo>
                      <a:pt x="11293" y="7869"/>
                      <a:pt x="11038" y="7788"/>
                      <a:pt x="10775" y="7753"/>
                    </a:cubicBezTo>
                    <a:cubicBezTo>
                      <a:pt x="10778" y="7803"/>
                      <a:pt x="10821" y="7836"/>
                      <a:pt x="10941" y="7849"/>
                    </a:cubicBezTo>
                    <a:cubicBezTo>
                      <a:pt x="11106" y="7866"/>
                      <a:pt x="11138" y="7897"/>
                      <a:pt x="11097" y="8008"/>
                    </a:cubicBezTo>
                    <a:cubicBezTo>
                      <a:pt x="11038" y="8167"/>
                      <a:pt x="10812" y="8225"/>
                      <a:pt x="10517" y="8152"/>
                    </a:cubicBezTo>
                    <a:cubicBezTo>
                      <a:pt x="10389" y="8120"/>
                      <a:pt x="10291" y="8117"/>
                      <a:pt x="10249" y="8144"/>
                    </a:cubicBezTo>
                    <a:cubicBezTo>
                      <a:pt x="10163" y="8200"/>
                      <a:pt x="10045" y="8197"/>
                      <a:pt x="9901" y="8139"/>
                    </a:cubicBezTo>
                    <a:cubicBezTo>
                      <a:pt x="9837" y="8114"/>
                      <a:pt x="9644" y="8088"/>
                      <a:pt x="9472" y="8081"/>
                    </a:cubicBezTo>
                    <a:cubicBezTo>
                      <a:pt x="9106" y="8065"/>
                      <a:pt x="9013" y="7995"/>
                      <a:pt x="9222" y="7893"/>
                    </a:cubicBezTo>
                    <a:cubicBezTo>
                      <a:pt x="9348" y="7831"/>
                      <a:pt x="9345" y="7824"/>
                      <a:pt x="9200" y="7845"/>
                    </a:cubicBezTo>
                    <a:cubicBezTo>
                      <a:pt x="9106" y="7859"/>
                      <a:pt x="8940" y="7843"/>
                      <a:pt x="8825" y="7810"/>
                    </a:cubicBezTo>
                    <a:cubicBezTo>
                      <a:pt x="8794" y="7801"/>
                      <a:pt x="8775" y="7797"/>
                      <a:pt x="8749" y="7790"/>
                    </a:cubicBezTo>
                    <a:cubicBezTo>
                      <a:pt x="8685" y="7788"/>
                      <a:pt x="8586" y="7784"/>
                      <a:pt x="8544" y="7783"/>
                    </a:cubicBezTo>
                    <a:cubicBezTo>
                      <a:pt x="8518" y="7783"/>
                      <a:pt x="8480" y="7786"/>
                      <a:pt x="8450" y="7787"/>
                    </a:cubicBezTo>
                    <a:cubicBezTo>
                      <a:pt x="8413" y="7808"/>
                      <a:pt x="8377" y="7838"/>
                      <a:pt x="8334" y="7888"/>
                    </a:cubicBezTo>
                    <a:cubicBezTo>
                      <a:pt x="8267" y="7964"/>
                      <a:pt x="8184" y="8013"/>
                      <a:pt x="8146" y="7998"/>
                    </a:cubicBezTo>
                    <a:cubicBezTo>
                      <a:pt x="8108" y="7982"/>
                      <a:pt x="7976" y="7991"/>
                      <a:pt x="7856" y="8017"/>
                    </a:cubicBezTo>
                    <a:cubicBezTo>
                      <a:pt x="7576" y="8076"/>
                      <a:pt x="7206" y="7958"/>
                      <a:pt x="7414" y="7875"/>
                    </a:cubicBezTo>
                    <a:cubicBezTo>
                      <a:pt x="7485" y="7847"/>
                      <a:pt x="7512" y="7769"/>
                      <a:pt x="7477" y="7700"/>
                    </a:cubicBezTo>
                    <a:cubicBezTo>
                      <a:pt x="7470" y="7687"/>
                      <a:pt x="7479" y="7673"/>
                      <a:pt x="7477" y="7659"/>
                    </a:cubicBezTo>
                    <a:cubicBezTo>
                      <a:pt x="7469" y="7655"/>
                      <a:pt x="7469" y="7652"/>
                      <a:pt x="7459" y="7647"/>
                    </a:cubicBezTo>
                    <a:cubicBezTo>
                      <a:pt x="7391" y="7615"/>
                      <a:pt x="7370" y="7576"/>
                      <a:pt x="7410" y="7560"/>
                    </a:cubicBezTo>
                    <a:cubicBezTo>
                      <a:pt x="7450" y="7544"/>
                      <a:pt x="7495" y="7486"/>
                      <a:pt x="7508" y="7433"/>
                    </a:cubicBezTo>
                    <a:cubicBezTo>
                      <a:pt x="7521" y="7379"/>
                      <a:pt x="7605" y="7226"/>
                      <a:pt x="7700" y="7094"/>
                    </a:cubicBezTo>
                    <a:cubicBezTo>
                      <a:pt x="7747" y="7029"/>
                      <a:pt x="7778" y="6932"/>
                      <a:pt x="7820" y="6845"/>
                    </a:cubicBezTo>
                    <a:cubicBezTo>
                      <a:pt x="7801" y="6868"/>
                      <a:pt x="7787" y="6892"/>
                      <a:pt x="7749" y="6910"/>
                    </a:cubicBezTo>
                    <a:cubicBezTo>
                      <a:pt x="7659" y="6952"/>
                      <a:pt x="7559" y="7020"/>
                      <a:pt x="7521" y="7062"/>
                    </a:cubicBezTo>
                    <a:cubicBezTo>
                      <a:pt x="7424" y="7172"/>
                      <a:pt x="7237" y="7156"/>
                      <a:pt x="7088" y="7027"/>
                    </a:cubicBezTo>
                    <a:cubicBezTo>
                      <a:pt x="6999" y="6949"/>
                      <a:pt x="6894" y="6919"/>
                      <a:pt x="6727" y="6928"/>
                    </a:cubicBezTo>
                    <a:cubicBezTo>
                      <a:pt x="6460" y="6942"/>
                      <a:pt x="6093" y="6845"/>
                      <a:pt x="6187" y="6784"/>
                    </a:cubicBezTo>
                    <a:cubicBezTo>
                      <a:pt x="6220" y="6763"/>
                      <a:pt x="6362" y="6745"/>
                      <a:pt x="6504" y="6745"/>
                    </a:cubicBezTo>
                    <a:cubicBezTo>
                      <a:pt x="6686" y="6745"/>
                      <a:pt x="6780" y="6714"/>
                      <a:pt x="6830" y="6636"/>
                    </a:cubicBezTo>
                    <a:cubicBezTo>
                      <a:pt x="6904" y="6518"/>
                      <a:pt x="7546" y="6332"/>
                      <a:pt x="7687" y="6388"/>
                    </a:cubicBezTo>
                    <a:cubicBezTo>
                      <a:pt x="7733" y="6406"/>
                      <a:pt x="7804" y="6515"/>
                      <a:pt x="7843" y="6629"/>
                    </a:cubicBezTo>
                    <a:cubicBezTo>
                      <a:pt x="7863" y="6688"/>
                      <a:pt x="7865" y="6728"/>
                      <a:pt x="7861" y="6767"/>
                    </a:cubicBezTo>
                    <a:cubicBezTo>
                      <a:pt x="7978" y="6500"/>
                      <a:pt x="8062" y="6224"/>
                      <a:pt x="7999" y="6186"/>
                    </a:cubicBezTo>
                    <a:cubicBezTo>
                      <a:pt x="7908" y="6130"/>
                      <a:pt x="7499" y="6198"/>
                      <a:pt x="7499" y="6269"/>
                    </a:cubicBezTo>
                    <a:cubicBezTo>
                      <a:pt x="7499" y="6303"/>
                      <a:pt x="7425" y="6332"/>
                      <a:pt x="7334" y="6335"/>
                    </a:cubicBezTo>
                    <a:cubicBezTo>
                      <a:pt x="7216" y="6338"/>
                      <a:pt x="7124" y="6348"/>
                      <a:pt x="7026" y="6356"/>
                    </a:cubicBezTo>
                    <a:cubicBezTo>
                      <a:pt x="6998" y="6388"/>
                      <a:pt x="6964" y="6421"/>
                      <a:pt x="6959" y="6457"/>
                    </a:cubicBezTo>
                    <a:cubicBezTo>
                      <a:pt x="6952" y="6508"/>
                      <a:pt x="6887" y="6551"/>
                      <a:pt x="6812" y="6554"/>
                    </a:cubicBezTo>
                    <a:cubicBezTo>
                      <a:pt x="6736" y="6557"/>
                      <a:pt x="6662" y="6564"/>
                      <a:pt x="6646" y="6568"/>
                    </a:cubicBezTo>
                    <a:cubicBezTo>
                      <a:pt x="6607" y="6581"/>
                      <a:pt x="6294" y="6604"/>
                      <a:pt x="6048" y="6618"/>
                    </a:cubicBezTo>
                    <a:cubicBezTo>
                      <a:pt x="6038" y="6621"/>
                      <a:pt x="6022" y="6626"/>
                      <a:pt x="6013" y="6629"/>
                    </a:cubicBezTo>
                    <a:cubicBezTo>
                      <a:pt x="6007" y="6631"/>
                      <a:pt x="6000" y="6634"/>
                      <a:pt x="5995" y="6636"/>
                    </a:cubicBezTo>
                    <a:cubicBezTo>
                      <a:pt x="5936" y="6651"/>
                      <a:pt x="5888" y="6651"/>
                      <a:pt x="5830" y="6637"/>
                    </a:cubicBezTo>
                    <a:cubicBezTo>
                      <a:pt x="5685" y="6653"/>
                      <a:pt x="5645" y="6686"/>
                      <a:pt x="5673" y="6776"/>
                    </a:cubicBezTo>
                    <a:cubicBezTo>
                      <a:pt x="5699" y="6857"/>
                      <a:pt x="5303" y="6926"/>
                      <a:pt x="5151" y="6866"/>
                    </a:cubicBezTo>
                    <a:cubicBezTo>
                      <a:pt x="4936" y="6781"/>
                      <a:pt x="5009" y="6636"/>
                      <a:pt x="5365" y="6441"/>
                    </a:cubicBezTo>
                    <a:cubicBezTo>
                      <a:pt x="5688" y="6264"/>
                      <a:pt x="5707" y="6233"/>
                      <a:pt x="5696" y="5878"/>
                    </a:cubicBezTo>
                    <a:cubicBezTo>
                      <a:pt x="5689" y="5671"/>
                      <a:pt x="5654" y="5393"/>
                      <a:pt x="5620" y="5261"/>
                    </a:cubicBezTo>
                    <a:cubicBezTo>
                      <a:pt x="5582" y="5113"/>
                      <a:pt x="5601" y="5012"/>
                      <a:pt x="5678" y="4955"/>
                    </a:cubicBezTo>
                    <a:cubicBezTo>
                      <a:pt x="5690" y="4803"/>
                      <a:pt x="5739" y="4638"/>
                      <a:pt x="5830" y="4495"/>
                    </a:cubicBezTo>
                    <a:cubicBezTo>
                      <a:pt x="5853" y="4457"/>
                      <a:pt x="5870" y="4451"/>
                      <a:pt x="5892" y="4426"/>
                    </a:cubicBezTo>
                    <a:cubicBezTo>
                      <a:pt x="5952" y="4320"/>
                      <a:pt x="6025" y="4237"/>
                      <a:pt x="6115" y="4201"/>
                    </a:cubicBezTo>
                    <a:cubicBezTo>
                      <a:pt x="6171" y="4178"/>
                      <a:pt x="6190" y="4134"/>
                      <a:pt x="6160" y="4103"/>
                    </a:cubicBezTo>
                    <a:cubicBezTo>
                      <a:pt x="6123" y="4065"/>
                      <a:pt x="6238" y="4019"/>
                      <a:pt x="6383" y="3990"/>
                    </a:cubicBezTo>
                    <a:cubicBezTo>
                      <a:pt x="6387" y="3984"/>
                      <a:pt x="6383" y="3973"/>
                      <a:pt x="6388" y="3969"/>
                    </a:cubicBezTo>
                    <a:cubicBezTo>
                      <a:pt x="6411" y="3944"/>
                      <a:pt x="6440" y="3935"/>
                      <a:pt x="6472" y="3933"/>
                    </a:cubicBezTo>
                    <a:cubicBezTo>
                      <a:pt x="6425" y="3874"/>
                      <a:pt x="6434" y="3827"/>
                      <a:pt x="6571" y="3738"/>
                    </a:cubicBezTo>
                    <a:cubicBezTo>
                      <a:pt x="6727" y="3636"/>
                      <a:pt x="6835" y="3602"/>
                      <a:pt x="6937" y="3623"/>
                    </a:cubicBezTo>
                    <a:cubicBezTo>
                      <a:pt x="6937" y="3623"/>
                      <a:pt x="6936" y="3622"/>
                      <a:pt x="6937" y="3622"/>
                    </a:cubicBezTo>
                    <a:cubicBezTo>
                      <a:pt x="6991" y="3566"/>
                      <a:pt x="7081" y="3584"/>
                      <a:pt x="7392" y="3715"/>
                    </a:cubicBezTo>
                    <a:cubicBezTo>
                      <a:pt x="7484" y="3754"/>
                      <a:pt x="7514" y="3760"/>
                      <a:pt x="7570" y="3781"/>
                    </a:cubicBezTo>
                    <a:cubicBezTo>
                      <a:pt x="7611" y="3752"/>
                      <a:pt x="7629" y="3694"/>
                      <a:pt x="7602" y="3627"/>
                    </a:cubicBezTo>
                    <a:cubicBezTo>
                      <a:pt x="7563" y="3529"/>
                      <a:pt x="7604" y="3465"/>
                      <a:pt x="7678" y="3452"/>
                    </a:cubicBezTo>
                    <a:cubicBezTo>
                      <a:pt x="7702" y="3447"/>
                      <a:pt x="7732" y="3448"/>
                      <a:pt x="7762" y="3455"/>
                    </a:cubicBezTo>
                    <a:cubicBezTo>
                      <a:pt x="7784" y="3460"/>
                      <a:pt x="7807" y="3479"/>
                      <a:pt x="7829" y="3490"/>
                    </a:cubicBezTo>
                    <a:cubicBezTo>
                      <a:pt x="7879" y="3485"/>
                      <a:pt x="7934" y="3479"/>
                      <a:pt x="7959" y="3489"/>
                    </a:cubicBezTo>
                    <a:cubicBezTo>
                      <a:pt x="7993" y="3502"/>
                      <a:pt x="8164" y="3484"/>
                      <a:pt x="8338" y="3448"/>
                    </a:cubicBezTo>
                    <a:cubicBezTo>
                      <a:pt x="8512" y="3412"/>
                      <a:pt x="8655" y="3395"/>
                      <a:pt x="8655" y="3411"/>
                    </a:cubicBezTo>
                    <a:cubicBezTo>
                      <a:pt x="8655" y="3426"/>
                      <a:pt x="8728" y="3415"/>
                      <a:pt x="8816" y="3386"/>
                    </a:cubicBezTo>
                    <a:cubicBezTo>
                      <a:pt x="8904" y="3357"/>
                      <a:pt x="9020" y="3345"/>
                      <a:pt x="9079" y="3359"/>
                    </a:cubicBezTo>
                    <a:cubicBezTo>
                      <a:pt x="9138" y="3374"/>
                      <a:pt x="9213" y="3369"/>
                      <a:pt x="9244" y="3349"/>
                    </a:cubicBezTo>
                    <a:cubicBezTo>
                      <a:pt x="9276" y="3328"/>
                      <a:pt x="9418" y="3314"/>
                      <a:pt x="9557" y="3319"/>
                    </a:cubicBezTo>
                    <a:close/>
                    <a:moveTo>
                      <a:pt x="9061" y="3560"/>
                    </a:moveTo>
                    <a:cubicBezTo>
                      <a:pt x="8997" y="3560"/>
                      <a:pt x="9038" y="3588"/>
                      <a:pt x="9155" y="3623"/>
                    </a:cubicBezTo>
                    <a:cubicBezTo>
                      <a:pt x="9270" y="3658"/>
                      <a:pt x="9323" y="3669"/>
                      <a:pt x="9360" y="3675"/>
                    </a:cubicBezTo>
                    <a:cubicBezTo>
                      <a:pt x="9353" y="3666"/>
                      <a:pt x="9346" y="3658"/>
                      <a:pt x="9347" y="3648"/>
                    </a:cubicBezTo>
                    <a:cubicBezTo>
                      <a:pt x="9331" y="3639"/>
                      <a:pt x="9348" y="3641"/>
                      <a:pt x="9316" y="3625"/>
                    </a:cubicBezTo>
                    <a:cubicBezTo>
                      <a:pt x="9240" y="3589"/>
                      <a:pt x="9126" y="3560"/>
                      <a:pt x="9061" y="3560"/>
                    </a:cubicBezTo>
                    <a:close/>
                    <a:moveTo>
                      <a:pt x="7222" y="3962"/>
                    </a:moveTo>
                    <a:cubicBezTo>
                      <a:pt x="7212" y="3965"/>
                      <a:pt x="7203" y="3969"/>
                      <a:pt x="7191" y="3972"/>
                    </a:cubicBezTo>
                    <a:cubicBezTo>
                      <a:pt x="7137" y="3988"/>
                      <a:pt x="7108" y="4011"/>
                      <a:pt x="7093" y="4032"/>
                    </a:cubicBezTo>
                    <a:cubicBezTo>
                      <a:pt x="7182" y="4000"/>
                      <a:pt x="7274" y="3998"/>
                      <a:pt x="7338" y="4022"/>
                    </a:cubicBezTo>
                    <a:cubicBezTo>
                      <a:pt x="7336" y="4021"/>
                      <a:pt x="7336" y="4019"/>
                      <a:pt x="7334" y="4018"/>
                    </a:cubicBezTo>
                    <a:cubicBezTo>
                      <a:pt x="7293" y="4004"/>
                      <a:pt x="7260" y="3981"/>
                      <a:pt x="7222" y="3962"/>
                    </a:cubicBezTo>
                    <a:close/>
                    <a:moveTo>
                      <a:pt x="7338" y="4022"/>
                    </a:moveTo>
                    <a:cubicBezTo>
                      <a:pt x="7405" y="4046"/>
                      <a:pt x="7443" y="4095"/>
                      <a:pt x="7414" y="4155"/>
                    </a:cubicBezTo>
                    <a:cubicBezTo>
                      <a:pt x="7379" y="4228"/>
                      <a:pt x="7401" y="4242"/>
                      <a:pt x="7486" y="4217"/>
                    </a:cubicBezTo>
                    <a:cubicBezTo>
                      <a:pt x="7490" y="4128"/>
                      <a:pt x="7444" y="4062"/>
                      <a:pt x="7338" y="4022"/>
                    </a:cubicBezTo>
                    <a:close/>
                    <a:moveTo>
                      <a:pt x="7258" y="4371"/>
                    </a:moveTo>
                    <a:cubicBezTo>
                      <a:pt x="7248" y="4381"/>
                      <a:pt x="7240" y="4403"/>
                      <a:pt x="7240" y="4433"/>
                    </a:cubicBezTo>
                    <a:cubicBezTo>
                      <a:pt x="7240" y="4493"/>
                      <a:pt x="7268" y="4518"/>
                      <a:pt x="7298" y="4488"/>
                    </a:cubicBezTo>
                    <a:cubicBezTo>
                      <a:pt x="7329" y="4458"/>
                      <a:pt x="7329" y="4408"/>
                      <a:pt x="7298" y="4378"/>
                    </a:cubicBezTo>
                    <a:cubicBezTo>
                      <a:pt x="7283" y="4363"/>
                      <a:pt x="7268" y="4361"/>
                      <a:pt x="7258" y="4371"/>
                    </a:cubicBezTo>
                    <a:close/>
                    <a:moveTo>
                      <a:pt x="12208" y="4417"/>
                    </a:moveTo>
                    <a:cubicBezTo>
                      <a:pt x="12273" y="4417"/>
                      <a:pt x="12341" y="4430"/>
                      <a:pt x="12445" y="4457"/>
                    </a:cubicBezTo>
                    <a:cubicBezTo>
                      <a:pt x="12580" y="4493"/>
                      <a:pt x="12809" y="4515"/>
                      <a:pt x="12954" y="4509"/>
                    </a:cubicBezTo>
                    <a:cubicBezTo>
                      <a:pt x="13169" y="4499"/>
                      <a:pt x="13206" y="4524"/>
                      <a:pt x="13213" y="4642"/>
                    </a:cubicBezTo>
                    <a:cubicBezTo>
                      <a:pt x="13243" y="4635"/>
                      <a:pt x="13277" y="4628"/>
                      <a:pt x="13297" y="4633"/>
                    </a:cubicBezTo>
                    <a:cubicBezTo>
                      <a:pt x="13355" y="4647"/>
                      <a:pt x="13470" y="4622"/>
                      <a:pt x="13556" y="4578"/>
                    </a:cubicBezTo>
                    <a:cubicBezTo>
                      <a:pt x="13631" y="4539"/>
                      <a:pt x="13677" y="4522"/>
                      <a:pt x="13717" y="4521"/>
                    </a:cubicBezTo>
                    <a:cubicBezTo>
                      <a:pt x="13757" y="4521"/>
                      <a:pt x="13797" y="4538"/>
                      <a:pt x="13869" y="4574"/>
                    </a:cubicBezTo>
                    <a:cubicBezTo>
                      <a:pt x="14101" y="4693"/>
                      <a:pt x="13981" y="4920"/>
                      <a:pt x="13632" y="5033"/>
                    </a:cubicBezTo>
                    <a:cubicBezTo>
                      <a:pt x="13465" y="5087"/>
                      <a:pt x="13295" y="5130"/>
                      <a:pt x="13253" y="5130"/>
                    </a:cubicBezTo>
                    <a:cubicBezTo>
                      <a:pt x="13142" y="5131"/>
                      <a:pt x="12833" y="4946"/>
                      <a:pt x="12833" y="4879"/>
                    </a:cubicBezTo>
                    <a:cubicBezTo>
                      <a:pt x="12833" y="4869"/>
                      <a:pt x="12852" y="4855"/>
                      <a:pt x="12860" y="4843"/>
                    </a:cubicBezTo>
                    <a:cubicBezTo>
                      <a:pt x="12662" y="4837"/>
                      <a:pt x="12582" y="4794"/>
                      <a:pt x="12681" y="4730"/>
                    </a:cubicBezTo>
                    <a:cubicBezTo>
                      <a:pt x="12735" y="4696"/>
                      <a:pt x="12686" y="4687"/>
                      <a:pt x="12530" y="4704"/>
                    </a:cubicBezTo>
                    <a:cubicBezTo>
                      <a:pt x="12374" y="4720"/>
                      <a:pt x="12216" y="4693"/>
                      <a:pt x="12043" y="4620"/>
                    </a:cubicBezTo>
                    <a:cubicBezTo>
                      <a:pt x="11797" y="4516"/>
                      <a:pt x="11796" y="4510"/>
                      <a:pt x="11994" y="4452"/>
                    </a:cubicBezTo>
                    <a:cubicBezTo>
                      <a:pt x="12081" y="4427"/>
                      <a:pt x="12143" y="4416"/>
                      <a:pt x="12208" y="4417"/>
                    </a:cubicBezTo>
                    <a:close/>
                    <a:moveTo>
                      <a:pt x="9035" y="4491"/>
                    </a:moveTo>
                    <a:cubicBezTo>
                      <a:pt x="9005" y="4487"/>
                      <a:pt x="8985" y="4491"/>
                      <a:pt x="8985" y="4500"/>
                    </a:cubicBezTo>
                    <a:cubicBezTo>
                      <a:pt x="8985" y="4518"/>
                      <a:pt x="9071" y="4557"/>
                      <a:pt x="9177" y="4588"/>
                    </a:cubicBezTo>
                    <a:cubicBezTo>
                      <a:pt x="9356" y="4641"/>
                      <a:pt x="9347" y="4646"/>
                      <a:pt x="9093" y="4684"/>
                    </a:cubicBezTo>
                    <a:lnTo>
                      <a:pt x="8843" y="4721"/>
                    </a:lnTo>
                    <a:cubicBezTo>
                      <a:pt x="8844" y="4723"/>
                      <a:pt x="8836" y="4725"/>
                      <a:pt x="8838" y="4727"/>
                    </a:cubicBezTo>
                    <a:lnTo>
                      <a:pt x="9177" y="4757"/>
                    </a:lnTo>
                    <a:cubicBezTo>
                      <a:pt x="9217" y="4760"/>
                      <a:pt x="9270" y="4773"/>
                      <a:pt x="9316" y="4780"/>
                    </a:cubicBezTo>
                    <a:lnTo>
                      <a:pt x="9526" y="4748"/>
                    </a:lnTo>
                    <a:cubicBezTo>
                      <a:pt x="9750" y="4715"/>
                      <a:pt x="9759" y="4705"/>
                      <a:pt x="9601" y="4681"/>
                    </a:cubicBezTo>
                    <a:cubicBezTo>
                      <a:pt x="9486" y="4663"/>
                      <a:pt x="9476" y="4642"/>
                      <a:pt x="9512" y="4608"/>
                    </a:cubicBezTo>
                    <a:cubicBezTo>
                      <a:pt x="9496" y="4600"/>
                      <a:pt x="9488" y="4594"/>
                      <a:pt x="9468" y="4583"/>
                    </a:cubicBezTo>
                    <a:cubicBezTo>
                      <a:pt x="9385" y="4538"/>
                      <a:pt x="9316" y="4519"/>
                      <a:pt x="9316" y="4539"/>
                    </a:cubicBezTo>
                    <a:cubicBezTo>
                      <a:pt x="9316" y="4558"/>
                      <a:pt x="9241" y="4549"/>
                      <a:pt x="9151" y="4519"/>
                    </a:cubicBezTo>
                    <a:cubicBezTo>
                      <a:pt x="9105" y="4504"/>
                      <a:pt x="9064" y="4495"/>
                      <a:pt x="9035" y="4491"/>
                    </a:cubicBezTo>
                    <a:close/>
                    <a:moveTo>
                      <a:pt x="7401" y="4665"/>
                    </a:moveTo>
                    <a:cubicBezTo>
                      <a:pt x="7393" y="4670"/>
                      <a:pt x="7362" y="4683"/>
                      <a:pt x="7352" y="4689"/>
                    </a:cubicBezTo>
                    <a:cubicBezTo>
                      <a:pt x="7346" y="4700"/>
                      <a:pt x="7334" y="4701"/>
                      <a:pt x="7334" y="4716"/>
                    </a:cubicBezTo>
                    <a:cubicBezTo>
                      <a:pt x="7334" y="4746"/>
                      <a:pt x="7369" y="4767"/>
                      <a:pt x="7414" y="4774"/>
                    </a:cubicBezTo>
                    <a:cubicBezTo>
                      <a:pt x="7437" y="4759"/>
                      <a:pt x="7460" y="4740"/>
                      <a:pt x="7472" y="4714"/>
                    </a:cubicBezTo>
                    <a:cubicBezTo>
                      <a:pt x="7473" y="4712"/>
                      <a:pt x="7471" y="4710"/>
                      <a:pt x="7472" y="4707"/>
                    </a:cubicBezTo>
                    <a:cubicBezTo>
                      <a:pt x="7448" y="4687"/>
                      <a:pt x="7422" y="4672"/>
                      <a:pt x="7401" y="4665"/>
                    </a:cubicBezTo>
                    <a:close/>
                    <a:moveTo>
                      <a:pt x="8182" y="4792"/>
                    </a:moveTo>
                    <a:cubicBezTo>
                      <a:pt x="8101" y="4803"/>
                      <a:pt x="8042" y="4919"/>
                      <a:pt x="8030" y="5091"/>
                    </a:cubicBezTo>
                    <a:cubicBezTo>
                      <a:pt x="8027" y="5131"/>
                      <a:pt x="8014" y="5162"/>
                      <a:pt x="8008" y="5205"/>
                    </a:cubicBezTo>
                    <a:cubicBezTo>
                      <a:pt x="8106" y="5253"/>
                      <a:pt x="8094" y="5277"/>
                      <a:pt x="7986" y="5313"/>
                    </a:cubicBezTo>
                    <a:cubicBezTo>
                      <a:pt x="7968" y="5393"/>
                      <a:pt x="7957" y="5489"/>
                      <a:pt x="7937" y="5534"/>
                    </a:cubicBezTo>
                    <a:cubicBezTo>
                      <a:pt x="7892" y="5630"/>
                      <a:pt x="7906" y="5699"/>
                      <a:pt x="7968" y="5699"/>
                    </a:cubicBezTo>
                    <a:cubicBezTo>
                      <a:pt x="8026" y="5699"/>
                      <a:pt x="8074" y="5640"/>
                      <a:pt x="8079" y="5568"/>
                    </a:cubicBezTo>
                    <a:cubicBezTo>
                      <a:pt x="8084" y="5496"/>
                      <a:pt x="8130" y="5412"/>
                      <a:pt x="8178" y="5382"/>
                    </a:cubicBezTo>
                    <a:cubicBezTo>
                      <a:pt x="8328" y="5285"/>
                      <a:pt x="8331" y="4772"/>
                      <a:pt x="8182" y="4792"/>
                    </a:cubicBezTo>
                    <a:close/>
                    <a:moveTo>
                      <a:pt x="12954" y="5586"/>
                    </a:moveTo>
                    <a:cubicBezTo>
                      <a:pt x="12916" y="5589"/>
                      <a:pt x="12869" y="5603"/>
                      <a:pt x="12802" y="5630"/>
                    </a:cubicBezTo>
                    <a:cubicBezTo>
                      <a:pt x="12698" y="5671"/>
                      <a:pt x="12643" y="5726"/>
                      <a:pt x="12681" y="5750"/>
                    </a:cubicBezTo>
                    <a:cubicBezTo>
                      <a:pt x="12773" y="5809"/>
                      <a:pt x="13094" y="5682"/>
                      <a:pt x="13034" y="5610"/>
                    </a:cubicBezTo>
                    <a:cubicBezTo>
                      <a:pt x="13018" y="5591"/>
                      <a:pt x="12991" y="5582"/>
                      <a:pt x="12954" y="5586"/>
                    </a:cubicBezTo>
                    <a:close/>
                    <a:moveTo>
                      <a:pt x="14485" y="5961"/>
                    </a:moveTo>
                    <a:cubicBezTo>
                      <a:pt x="14482" y="5963"/>
                      <a:pt x="14520" y="5982"/>
                      <a:pt x="14552" y="5998"/>
                    </a:cubicBezTo>
                    <a:cubicBezTo>
                      <a:pt x="14550" y="5992"/>
                      <a:pt x="14543" y="5989"/>
                      <a:pt x="14543" y="5982"/>
                    </a:cubicBezTo>
                    <a:cubicBezTo>
                      <a:pt x="14543" y="5980"/>
                      <a:pt x="14543" y="5979"/>
                      <a:pt x="14543" y="5977"/>
                    </a:cubicBezTo>
                    <a:cubicBezTo>
                      <a:pt x="14524" y="5972"/>
                      <a:pt x="14486" y="5959"/>
                      <a:pt x="14485" y="5961"/>
                    </a:cubicBezTo>
                    <a:close/>
                    <a:moveTo>
                      <a:pt x="12347" y="5989"/>
                    </a:moveTo>
                    <a:cubicBezTo>
                      <a:pt x="12310" y="5997"/>
                      <a:pt x="12270" y="6012"/>
                      <a:pt x="12231" y="6034"/>
                    </a:cubicBezTo>
                    <a:cubicBezTo>
                      <a:pt x="12151" y="6077"/>
                      <a:pt x="12111" y="6129"/>
                      <a:pt x="12141" y="6149"/>
                    </a:cubicBezTo>
                    <a:cubicBezTo>
                      <a:pt x="12172" y="6168"/>
                      <a:pt x="12263" y="6148"/>
                      <a:pt x="12342" y="6104"/>
                    </a:cubicBezTo>
                    <a:cubicBezTo>
                      <a:pt x="12422" y="6061"/>
                      <a:pt x="12462" y="6009"/>
                      <a:pt x="12431" y="5989"/>
                    </a:cubicBezTo>
                    <a:cubicBezTo>
                      <a:pt x="12416" y="5979"/>
                      <a:pt x="12383" y="5982"/>
                      <a:pt x="12347" y="5989"/>
                    </a:cubicBezTo>
                    <a:close/>
                    <a:moveTo>
                      <a:pt x="11516" y="6037"/>
                    </a:moveTo>
                    <a:cubicBezTo>
                      <a:pt x="11504" y="6040"/>
                      <a:pt x="11484" y="6045"/>
                      <a:pt x="11472" y="6048"/>
                    </a:cubicBezTo>
                    <a:cubicBezTo>
                      <a:pt x="11490" y="6050"/>
                      <a:pt x="11506" y="6047"/>
                      <a:pt x="11525" y="6051"/>
                    </a:cubicBezTo>
                    <a:cubicBezTo>
                      <a:pt x="11525" y="6048"/>
                      <a:pt x="11517" y="6040"/>
                      <a:pt x="11516" y="6037"/>
                    </a:cubicBezTo>
                    <a:close/>
                    <a:moveTo>
                      <a:pt x="14681" y="6055"/>
                    </a:moveTo>
                    <a:cubicBezTo>
                      <a:pt x="14696" y="6061"/>
                      <a:pt x="14718" y="6070"/>
                      <a:pt x="14730" y="6073"/>
                    </a:cubicBezTo>
                    <a:cubicBezTo>
                      <a:pt x="14748" y="6060"/>
                      <a:pt x="14743" y="6054"/>
                      <a:pt x="14704" y="6057"/>
                    </a:cubicBezTo>
                    <a:cubicBezTo>
                      <a:pt x="14693" y="6057"/>
                      <a:pt x="14691" y="6055"/>
                      <a:pt x="14681" y="6055"/>
                    </a:cubicBezTo>
                    <a:close/>
                    <a:moveTo>
                      <a:pt x="13128" y="6090"/>
                    </a:moveTo>
                    <a:cubicBezTo>
                      <a:pt x="13047" y="6090"/>
                      <a:pt x="12985" y="6120"/>
                      <a:pt x="12985" y="6156"/>
                    </a:cubicBezTo>
                    <a:cubicBezTo>
                      <a:pt x="12985" y="6189"/>
                      <a:pt x="13039" y="6215"/>
                      <a:pt x="13110" y="6219"/>
                    </a:cubicBezTo>
                    <a:cubicBezTo>
                      <a:pt x="13136" y="6217"/>
                      <a:pt x="13161" y="6211"/>
                      <a:pt x="13186" y="6211"/>
                    </a:cubicBezTo>
                    <a:cubicBezTo>
                      <a:pt x="13235" y="6200"/>
                      <a:pt x="13275" y="6182"/>
                      <a:pt x="13275" y="6156"/>
                    </a:cubicBezTo>
                    <a:cubicBezTo>
                      <a:pt x="13275" y="6120"/>
                      <a:pt x="13209" y="6090"/>
                      <a:pt x="13128" y="6090"/>
                    </a:cubicBezTo>
                    <a:close/>
                    <a:moveTo>
                      <a:pt x="11070" y="6115"/>
                    </a:moveTo>
                    <a:cubicBezTo>
                      <a:pt x="10835" y="6144"/>
                      <a:pt x="10591" y="6161"/>
                      <a:pt x="10365" y="6152"/>
                    </a:cubicBezTo>
                    <a:cubicBezTo>
                      <a:pt x="10673" y="6266"/>
                      <a:pt x="10814" y="6298"/>
                      <a:pt x="10954" y="6248"/>
                    </a:cubicBezTo>
                    <a:cubicBezTo>
                      <a:pt x="10965" y="6244"/>
                      <a:pt x="10966" y="6246"/>
                      <a:pt x="10976" y="6243"/>
                    </a:cubicBezTo>
                    <a:lnTo>
                      <a:pt x="10811" y="6225"/>
                    </a:lnTo>
                    <a:lnTo>
                      <a:pt x="11070" y="6115"/>
                    </a:lnTo>
                    <a:close/>
                    <a:moveTo>
                      <a:pt x="14467" y="6156"/>
                    </a:moveTo>
                    <a:cubicBezTo>
                      <a:pt x="14433" y="6142"/>
                      <a:pt x="14370" y="6166"/>
                      <a:pt x="14329" y="6209"/>
                    </a:cubicBezTo>
                    <a:cubicBezTo>
                      <a:pt x="14309" y="6229"/>
                      <a:pt x="14310" y="6234"/>
                      <a:pt x="14306" y="6243"/>
                    </a:cubicBezTo>
                    <a:cubicBezTo>
                      <a:pt x="14321" y="6229"/>
                      <a:pt x="14397" y="6205"/>
                      <a:pt x="14467" y="6181"/>
                    </a:cubicBezTo>
                    <a:cubicBezTo>
                      <a:pt x="14472" y="6171"/>
                      <a:pt x="14480" y="6161"/>
                      <a:pt x="14467" y="6156"/>
                    </a:cubicBezTo>
                    <a:close/>
                    <a:moveTo>
                      <a:pt x="14302" y="6251"/>
                    </a:moveTo>
                    <a:cubicBezTo>
                      <a:pt x="14301" y="6254"/>
                      <a:pt x="14305" y="6254"/>
                      <a:pt x="14306" y="6257"/>
                    </a:cubicBezTo>
                    <a:cubicBezTo>
                      <a:pt x="14302" y="6256"/>
                      <a:pt x="14302" y="6254"/>
                      <a:pt x="14302" y="6251"/>
                    </a:cubicBezTo>
                    <a:close/>
                    <a:moveTo>
                      <a:pt x="13614" y="6441"/>
                    </a:moveTo>
                    <a:cubicBezTo>
                      <a:pt x="13601" y="6441"/>
                      <a:pt x="13594" y="6451"/>
                      <a:pt x="13583" y="6457"/>
                    </a:cubicBezTo>
                    <a:cubicBezTo>
                      <a:pt x="13583" y="6468"/>
                      <a:pt x="13588" y="6471"/>
                      <a:pt x="13588" y="6483"/>
                    </a:cubicBezTo>
                    <a:cubicBezTo>
                      <a:pt x="13586" y="6572"/>
                      <a:pt x="13567" y="6626"/>
                      <a:pt x="13538" y="6664"/>
                    </a:cubicBezTo>
                    <a:cubicBezTo>
                      <a:pt x="13648" y="6683"/>
                      <a:pt x="13719" y="6676"/>
                      <a:pt x="13762" y="6632"/>
                    </a:cubicBezTo>
                    <a:cubicBezTo>
                      <a:pt x="13768" y="6626"/>
                      <a:pt x="13780" y="6625"/>
                      <a:pt x="13788" y="6620"/>
                    </a:cubicBezTo>
                    <a:cubicBezTo>
                      <a:pt x="13763" y="6596"/>
                      <a:pt x="13712" y="6555"/>
                      <a:pt x="13713" y="6549"/>
                    </a:cubicBezTo>
                    <a:cubicBezTo>
                      <a:pt x="13721" y="6460"/>
                      <a:pt x="13705" y="6441"/>
                      <a:pt x="13614" y="6441"/>
                    </a:cubicBezTo>
                    <a:close/>
                    <a:moveTo>
                      <a:pt x="9204" y="6528"/>
                    </a:moveTo>
                    <a:cubicBezTo>
                      <a:pt x="9144" y="6528"/>
                      <a:pt x="9093" y="6566"/>
                      <a:pt x="9093" y="6614"/>
                    </a:cubicBezTo>
                    <a:cubicBezTo>
                      <a:pt x="9093" y="6662"/>
                      <a:pt x="9144" y="6703"/>
                      <a:pt x="9204" y="6703"/>
                    </a:cubicBezTo>
                    <a:cubicBezTo>
                      <a:pt x="9265" y="6703"/>
                      <a:pt x="9316" y="6662"/>
                      <a:pt x="9316" y="6614"/>
                    </a:cubicBezTo>
                    <a:cubicBezTo>
                      <a:pt x="9316" y="6566"/>
                      <a:pt x="9265" y="6528"/>
                      <a:pt x="9204" y="6528"/>
                    </a:cubicBezTo>
                    <a:close/>
                    <a:moveTo>
                      <a:pt x="14512" y="6903"/>
                    </a:moveTo>
                    <a:cubicBezTo>
                      <a:pt x="14434" y="6900"/>
                      <a:pt x="14376" y="6913"/>
                      <a:pt x="14342" y="6965"/>
                    </a:cubicBezTo>
                    <a:cubicBezTo>
                      <a:pt x="14339" y="6970"/>
                      <a:pt x="14332" y="6971"/>
                      <a:pt x="14329" y="6976"/>
                    </a:cubicBezTo>
                    <a:cubicBezTo>
                      <a:pt x="14437" y="7105"/>
                      <a:pt x="14558" y="7201"/>
                      <a:pt x="14762" y="7284"/>
                    </a:cubicBezTo>
                    <a:cubicBezTo>
                      <a:pt x="15045" y="7400"/>
                      <a:pt x="15103" y="7430"/>
                      <a:pt x="15020" y="7472"/>
                    </a:cubicBezTo>
                    <a:cubicBezTo>
                      <a:pt x="15166" y="7473"/>
                      <a:pt x="15323" y="7471"/>
                      <a:pt x="15422" y="7482"/>
                    </a:cubicBezTo>
                    <a:cubicBezTo>
                      <a:pt x="15419" y="7481"/>
                      <a:pt x="15416" y="7480"/>
                      <a:pt x="15413" y="7479"/>
                    </a:cubicBezTo>
                    <a:cubicBezTo>
                      <a:pt x="15332" y="7440"/>
                      <a:pt x="15257" y="7399"/>
                      <a:pt x="15257" y="7379"/>
                    </a:cubicBezTo>
                    <a:cubicBezTo>
                      <a:pt x="15257" y="7360"/>
                      <a:pt x="15057" y="7277"/>
                      <a:pt x="14815" y="7195"/>
                    </a:cubicBezTo>
                    <a:cubicBezTo>
                      <a:pt x="14666" y="7145"/>
                      <a:pt x="14595" y="7111"/>
                      <a:pt x="14538" y="7080"/>
                    </a:cubicBezTo>
                    <a:cubicBezTo>
                      <a:pt x="14527" y="7074"/>
                      <a:pt x="14489" y="7064"/>
                      <a:pt x="14480" y="7059"/>
                    </a:cubicBezTo>
                    <a:cubicBezTo>
                      <a:pt x="14431" y="7026"/>
                      <a:pt x="14435" y="6999"/>
                      <a:pt x="14480" y="6965"/>
                    </a:cubicBezTo>
                    <a:cubicBezTo>
                      <a:pt x="14521" y="6935"/>
                      <a:pt x="14594" y="6918"/>
                      <a:pt x="14672" y="6910"/>
                    </a:cubicBezTo>
                    <a:cubicBezTo>
                      <a:pt x="14647" y="6908"/>
                      <a:pt x="14598" y="6907"/>
                      <a:pt x="14583" y="6905"/>
                    </a:cubicBezTo>
                    <a:cubicBezTo>
                      <a:pt x="14555" y="6900"/>
                      <a:pt x="14538" y="6904"/>
                      <a:pt x="14516" y="6903"/>
                    </a:cubicBezTo>
                    <a:cubicBezTo>
                      <a:pt x="14514" y="6903"/>
                      <a:pt x="14514" y="6903"/>
                      <a:pt x="14512" y="6903"/>
                    </a:cubicBezTo>
                    <a:close/>
                    <a:moveTo>
                      <a:pt x="9593" y="6908"/>
                    </a:moveTo>
                    <a:cubicBezTo>
                      <a:pt x="9594" y="6921"/>
                      <a:pt x="9601" y="6932"/>
                      <a:pt x="9628" y="6938"/>
                    </a:cubicBezTo>
                    <a:cubicBezTo>
                      <a:pt x="9663" y="6947"/>
                      <a:pt x="9709" y="6941"/>
                      <a:pt x="9758" y="6930"/>
                    </a:cubicBezTo>
                    <a:cubicBezTo>
                      <a:pt x="9711" y="6921"/>
                      <a:pt x="9653" y="6915"/>
                      <a:pt x="9593" y="6908"/>
                    </a:cubicBezTo>
                    <a:close/>
                    <a:moveTo>
                      <a:pt x="15070" y="6933"/>
                    </a:moveTo>
                    <a:cubicBezTo>
                      <a:pt x="15115" y="6941"/>
                      <a:pt x="15166" y="6945"/>
                      <a:pt x="15203" y="6956"/>
                    </a:cubicBezTo>
                    <a:cubicBezTo>
                      <a:pt x="15205" y="6952"/>
                      <a:pt x="15197" y="6944"/>
                      <a:pt x="15199" y="6940"/>
                    </a:cubicBezTo>
                    <a:cubicBezTo>
                      <a:pt x="15148" y="6940"/>
                      <a:pt x="15122" y="6935"/>
                      <a:pt x="15070" y="6933"/>
                    </a:cubicBezTo>
                    <a:close/>
                    <a:moveTo>
                      <a:pt x="12414" y="6970"/>
                    </a:moveTo>
                    <a:cubicBezTo>
                      <a:pt x="12410" y="7042"/>
                      <a:pt x="12448" y="7093"/>
                      <a:pt x="12539" y="7107"/>
                    </a:cubicBezTo>
                    <a:cubicBezTo>
                      <a:pt x="12554" y="7109"/>
                      <a:pt x="12571" y="7120"/>
                      <a:pt x="12588" y="7124"/>
                    </a:cubicBezTo>
                    <a:cubicBezTo>
                      <a:pt x="12564" y="7096"/>
                      <a:pt x="12507" y="7049"/>
                      <a:pt x="12507" y="7036"/>
                    </a:cubicBezTo>
                    <a:cubicBezTo>
                      <a:pt x="12507" y="7012"/>
                      <a:pt x="12465" y="6989"/>
                      <a:pt x="12414" y="6970"/>
                    </a:cubicBezTo>
                    <a:close/>
                    <a:moveTo>
                      <a:pt x="13480" y="7286"/>
                    </a:moveTo>
                    <a:cubicBezTo>
                      <a:pt x="13468" y="7299"/>
                      <a:pt x="13452" y="7313"/>
                      <a:pt x="13445" y="7326"/>
                    </a:cubicBezTo>
                    <a:cubicBezTo>
                      <a:pt x="13452" y="7318"/>
                      <a:pt x="13458" y="7309"/>
                      <a:pt x="13476" y="7302"/>
                    </a:cubicBezTo>
                    <a:cubicBezTo>
                      <a:pt x="13487" y="7297"/>
                      <a:pt x="13500" y="7297"/>
                      <a:pt x="13512" y="7294"/>
                    </a:cubicBezTo>
                    <a:cubicBezTo>
                      <a:pt x="13502" y="7291"/>
                      <a:pt x="13489" y="7289"/>
                      <a:pt x="13480" y="7286"/>
                    </a:cubicBezTo>
                    <a:close/>
                    <a:moveTo>
                      <a:pt x="9115" y="7424"/>
                    </a:moveTo>
                    <a:cubicBezTo>
                      <a:pt x="9078" y="7427"/>
                      <a:pt x="9032" y="7434"/>
                      <a:pt x="8972" y="7447"/>
                    </a:cubicBezTo>
                    <a:cubicBezTo>
                      <a:pt x="8788" y="7486"/>
                      <a:pt x="8766" y="7505"/>
                      <a:pt x="8883" y="7534"/>
                    </a:cubicBezTo>
                    <a:cubicBezTo>
                      <a:pt x="8973" y="7556"/>
                      <a:pt x="9069" y="7549"/>
                      <a:pt x="9119" y="7518"/>
                    </a:cubicBezTo>
                    <a:cubicBezTo>
                      <a:pt x="9232" y="7447"/>
                      <a:pt x="9225" y="7415"/>
                      <a:pt x="9115" y="7424"/>
                    </a:cubicBezTo>
                    <a:close/>
                    <a:moveTo>
                      <a:pt x="11624" y="7794"/>
                    </a:moveTo>
                    <a:cubicBezTo>
                      <a:pt x="11618" y="7796"/>
                      <a:pt x="11653" y="7814"/>
                      <a:pt x="11722" y="7849"/>
                    </a:cubicBezTo>
                    <a:cubicBezTo>
                      <a:pt x="11865" y="7921"/>
                      <a:pt x="11954" y="7943"/>
                      <a:pt x="11954" y="7907"/>
                    </a:cubicBezTo>
                    <a:cubicBezTo>
                      <a:pt x="11954" y="7898"/>
                      <a:pt x="11868" y="7864"/>
                      <a:pt x="11762" y="7831"/>
                    </a:cubicBezTo>
                    <a:cubicBezTo>
                      <a:pt x="11675" y="7804"/>
                      <a:pt x="11629" y="7792"/>
                      <a:pt x="11624" y="7794"/>
                    </a:cubicBezTo>
                    <a:close/>
                    <a:moveTo>
                      <a:pt x="13771" y="7810"/>
                    </a:moveTo>
                    <a:cubicBezTo>
                      <a:pt x="13866" y="7795"/>
                      <a:pt x="14038" y="7817"/>
                      <a:pt x="14154" y="7859"/>
                    </a:cubicBezTo>
                    <a:cubicBezTo>
                      <a:pt x="14318" y="7918"/>
                      <a:pt x="14342" y="7954"/>
                      <a:pt x="14257" y="8017"/>
                    </a:cubicBezTo>
                    <a:cubicBezTo>
                      <a:pt x="14101" y="8133"/>
                      <a:pt x="13968" y="8119"/>
                      <a:pt x="13771" y="7967"/>
                    </a:cubicBezTo>
                    <a:cubicBezTo>
                      <a:pt x="13615" y="7848"/>
                      <a:pt x="13614" y="7834"/>
                      <a:pt x="13771" y="781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2" name="Rectangle"/>
            <p:cNvSpPr/>
            <p:nvPr/>
          </p:nvSpPr>
          <p:spPr>
            <a:xfrm>
              <a:off x="76685" y="1755215"/>
              <a:ext cx="1824503" cy="2942103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03" name="Rectangle"/>
            <p:cNvSpPr/>
            <p:nvPr/>
          </p:nvSpPr>
          <p:spPr>
            <a:xfrm>
              <a:off x="0" y="67883"/>
              <a:ext cx="1977875" cy="1629766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34" name="Connection Line"/>
          <p:cNvSpPr/>
          <p:nvPr/>
        </p:nvSpPr>
        <p:spPr>
          <a:xfrm>
            <a:off x="16928644" y="4514663"/>
            <a:ext cx="1306908" cy="795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88" extrusionOk="0">
                <a:moveTo>
                  <a:pt x="0" y="941"/>
                </a:moveTo>
                <a:cubicBezTo>
                  <a:pt x="9523" y="-2512"/>
                  <a:pt x="16723" y="3537"/>
                  <a:pt x="21600" y="19088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616150" hangingPunct="0"/>
            <a:endParaRPr sz="2400" b="1">
              <a:latin typeface="Helvetica Neue"/>
              <a:sym typeface="Helvetica Neue"/>
            </a:endParaRPr>
          </a:p>
        </p:txBody>
      </p:sp>
      <p:sp>
        <p:nvSpPr>
          <p:cNvPr id="735" name="Connection Line"/>
          <p:cNvSpPr/>
          <p:nvPr/>
        </p:nvSpPr>
        <p:spPr>
          <a:xfrm>
            <a:off x="16919693" y="9752591"/>
            <a:ext cx="1327542" cy="428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920" extrusionOk="0">
                <a:moveTo>
                  <a:pt x="0" y="0"/>
                </a:moveTo>
                <a:cubicBezTo>
                  <a:pt x="5408" y="15661"/>
                  <a:pt x="12608" y="21600"/>
                  <a:pt x="21600" y="17816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616150" hangingPunct="0"/>
            <a:endParaRPr sz="2400" b="1">
              <a:latin typeface="Helvetica Neue"/>
              <a:sym typeface="Helvetica Neue"/>
            </a:endParaRPr>
          </a:p>
        </p:txBody>
      </p:sp>
      <p:grpSp>
        <p:nvGrpSpPr>
          <p:cNvPr id="709" name="Group"/>
          <p:cNvGrpSpPr/>
          <p:nvPr/>
        </p:nvGrpSpPr>
        <p:grpSpPr>
          <a:xfrm>
            <a:off x="9038707" y="4642985"/>
            <a:ext cx="223482" cy="2206938"/>
            <a:chOff x="0" y="0"/>
            <a:chExt cx="297975" cy="2942582"/>
          </a:xfrm>
        </p:grpSpPr>
        <p:sp>
          <p:nvSpPr>
            <p:cNvPr id="707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127F8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08" name="Rectangle"/>
            <p:cNvSpPr/>
            <p:nvPr/>
          </p:nvSpPr>
          <p:spPr>
            <a:xfrm rot="16200000">
              <a:off x="-591239" y="2053369"/>
              <a:ext cx="1480453" cy="297976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712" name="Group"/>
          <p:cNvGrpSpPr/>
          <p:nvPr/>
        </p:nvGrpSpPr>
        <p:grpSpPr>
          <a:xfrm>
            <a:off x="9038707" y="8913181"/>
            <a:ext cx="223482" cy="2196038"/>
            <a:chOff x="0" y="0"/>
            <a:chExt cx="297975" cy="2928049"/>
          </a:xfrm>
        </p:grpSpPr>
        <p:sp>
          <p:nvSpPr>
            <p:cNvPr id="710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11" name="Rectangle"/>
            <p:cNvSpPr/>
            <p:nvPr/>
          </p:nvSpPr>
          <p:spPr>
            <a:xfrm rot="16200000">
              <a:off x="-591239" y="2038835"/>
              <a:ext cx="1480453" cy="29797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13" name="positive"/>
          <p:cNvSpPr txBox="1"/>
          <p:nvPr/>
        </p:nvSpPr>
        <p:spPr>
          <a:xfrm>
            <a:off x="8157394" y="3787299"/>
            <a:ext cx="198612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200"/>
            </a:lvl1pPr>
          </a:lstStyle>
          <a:p>
            <a:pPr algn="ctr" defTabSz="438150" hangingPunct="0"/>
            <a:r>
              <a:rPr sz="4000" b="1">
                <a:latin typeface="Helvetica Neue"/>
                <a:sym typeface="Helvetica Neue"/>
              </a:rPr>
              <a:t>positive</a:t>
            </a:r>
          </a:p>
        </p:txBody>
      </p:sp>
      <p:grpSp>
        <p:nvGrpSpPr>
          <p:cNvPr id="718" name="Group"/>
          <p:cNvGrpSpPr/>
          <p:nvPr/>
        </p:nvGrpSpPr>
        <p:grpSpPr>
          <a:xfrm>
            <a:off x="5594333" y="7575521"/>
            <a:ext cx="1501450" cy="3654534"/>
            <a:chOff x="0" y="0"/>
            <a:chExt cx="2001933" cy="4872711"/>
          </a:xfrm>
        </p:grpSpPr>
        <p:pic>
          <p:nvPicPr>
            <p:cNvPr id="714" name="997_4.png" descr="997_4.png"/>
            <p:cNvPicPr>
              <a:picLocks noChangeAspect="1"/>
            </p:cNvPicPr>
            <p:nvPr/>
          </p:nvPicPr>
          <p:blipFill>
            <a:blip r:embed="rId4">
              <a:alphaModFix amt="33046"/>
            </a:blip>
            <a:srcRect l="22836" t="14077" r="28080" b="3450"/>
            <a:stretch>
              <a:fillRect/>
            </a:stretch>
          </p:blipFill>
          <p:spPr>
            <a:xfrm>
              <a:off x="81290" y="31917"/>
              <a:ext cx="1920644" cy="4840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5" name="997_4.png" descr="997_4.png"/>
            <p:cNvPicPr>
              <a:picLocks noChangeAspect="1"/>
            </p:cNvPicPr>
            <p:nvPr/>
          </p:nvPicPr>
          <p:blipFill>
            <a:blip r:embed="rId4"/>
            <a:srcRect l="22836" t="14077" r="28085" b="3452"/>
            <a:stretch>
              <a:fillRect/>
            </a:stretch>
          </p:blipFill>
          <p:spPr>
            <a:xfrm>
              <a:off x="81290" y="0"/>
              <a:ext cx="1920479" cy="484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9557" y="3319"/>
                  </a:moveTo>
                  <a:cubicBezTo>
                    <a:pt x="9772" y="3326"/>
                    <a:pt x="9806" y="3349"/>
                    <a:pt x="9776" y="3469"/>
                  </a:cubicBezTo>
                  <a:cubicBezTo>
                    <a:pt x="9752" y="3564"/>
                    <a:pt x="9798" y="3628"/>
                    <a:pt x="9923" y="3664"/>
                  </a:cubicBezTo>
                  <a:cubicBezTo>
                    <a:pt x="10121" y="3721"/>
                    <a:pt x="10424" y="4020"/>
                    <a:pt x="10325" y="4059"/>
                  </a:cubicBezTo>
                  <a:cubicBezTo>
                    <a:pt x="10225" y="4098"/>
                    <a:pt x="10120" y="4087"/>
                    <a:pt x="9976" y="4018"/>
                  </a:cubicBezTo>
                  <a:cubicBezTo>
                    <a:pt x="9901" y="3982"/>
                    <a:pt x="9767" y="3953"/>
                    <a:pt x="9682" y="3953"/>
                  </a:cubicBezTo>
                  <a:cubicBezTo>
                    <a:pt x="9596" y="3953"/>
                    <a:pt x="9410" y="3921"/>
                    <a:pt x="9267" y="3884"/>
                  </a:cubicBezTo>
                  <a:cubicBezTo>
                    <a:pt x="9129" y="3848"/>
                    <a:pt x="9044" y="3844"/>
                    <a:pt x="8985" y="3855"/>
                  </a:cubicBezTo>
                  <a:cubicBezTo>
                    <a:pt x="9141" y="3921"/>
                    <a:pt x="9312" y="3981"/>
                    <a:pt x="9347" y="3967"/>
                  </a:cubicBezTo>
                  <a:cubicBezTo>
                    <a:pt x="9374" y="3956"/>
                    <a:pt x="9491" y="3996"/>
                    <a:pt x="9606" y="4054"/>
                  </a:cubicBezTo>
                  <a:cubicBezTo>
                    <a:pt x="9774" y="4138"/>
                    <a:pt x="9866" y="4150"/>
                    <a:pt x="10075" y="4119"/>
                  </a:cubicBezTo>
                  <a:cubicBezTo>
                    <a:pt x="10372" y="4076"/>
                    <a:pt x="10585" y="4130"/>
                    <a:pt x="10695" y="4273"/>
                  </a:cubicBezTo>
                  <a:cubicBezTo>
                    <a:pt x="10735" y="4325"/>
                    <a:pt x="10877" y="4426"/>
                    <a:pt x="11008" y="4498"/>
                  </a:cubicBezTo>
                  <a:cubicBezTo>
                    <a:pt x="11138" y="4570"/>
                    <a:pt x="11316" y="4686"/>
                    <a:pt x="11405" y="4755"/>
                  </a:cubicBezTo>
                  <a:cubicBezTo>
                    <a:pt x="11662" y="4955"/>
                    <a:pt x="13078" y="5419"/>
                    <a:pt x="13280" y="5369"/>
                  </a:cubicBezTo>
                  <a:cubicBezTo>
                    <a:pt x="13318" y="5360"/>
                    <a:pt x="13471" y="5404"/>
                    <a:pt x="13628" y="5467"/>
                  </a:cubicBezTo>
                  <a:cubicBezTo>
                    <a:pt x="13654" y="5423"/>
                    <a:pt x="13686" y="5396"/>
                    <a:pt x="13726" y="5403"/>
                  </a:cubicBezTo>
                  <a:cubicBezTo>
                    <a:pt x="13762" y="5409"/>
                    <a:pt x="13866" y="5391"/>
                    <a:pt x="13958" y="5361"/>
                  </a:cubicBezTo>
                  <a:cubicBezTo>
                    <a:pt x="14094" y="5316"/>
                    <a:pt x="14154" y="5317"/>
                    <a:pt x="14266" y="5371"/>
                  </a:cubicBezTo>
                  <a:cubicBezTo>
                    <a:pt x="14274" y="5375"/>
                    <a:pt x="14264" y="5375"/>
                    <a:pt x="14271" y="5378"/>
                  </a:cubicBezTo>
                  <a:cubicBezTo>
                    <a:pt x="14342" y="5365"/>
                    <a:pt x="14395" y="5361"/>
                    <a:pt x="14449" y="5355"/>
                  </a:cubicBezTo>
                  <a:lnTo>
                    <a:pt x="14333" y="5316"/>
                  </a:lnTo>
                  <a:lnTo>
                    <a:pt x="14427" y="5293"/>
                  </a:lnTo>
                  <a:cubicBezTo>
                    <a:pt x="14369" y="5242"/>
                    <a:pt x="14427" y="5198"/>
                    <a:pt x="14534" y="5199"/>
                  </a:cubicBezTo>
                  <a:cubicBezTo>
                    <a:pt x="14573" y="5200"/>
                    <a:pt x="14616" y="5207"/>
                    <a:pt x="14659" y="5221"/>
                  </a:cubicBezTo>
                  <a:cubicBezTo>
                    <a:pt x="14665" y="5223"/>
                    <a:pt x="14667" y="5226"/>
                    <a:pt x="14672" y="5228"/>
                  </a:cubicBezTo>
                  <a:cubicBezTo>
                    <a:pt x="14852" y="5169"/>
                    <a:pt x="14864" y="5114"/>
                    <a:pt x="14641" y="5148"/>
                  </a:cubicBezTo>
                  <a:cubicBezTo>
                    <a:pt x="14324" y="5196"/>
                    <a:pt x="14263" y="5128"/>
                    <a:pt x="14507" y="4998"/>
                  </a:cubicBezTo>
                  <a:cubicBezTo>
                    <a:pt x="14651" y="4920"/>
                    <a:pt x="14733" y="4881"/>
                    <a:pt x="14824" y="4877"/>
                  </a:cubicBezTo>
                  <a:cubicBezTo>
                    <a:pt x="14915" y="4873"/>
                    <a:pt x="15015" y="4905"/>
                    <a:pt x="15203" y="4967"/>
                  </a:cubicBezTo>
                  <a:cubicBezTo>
                    <a:pt x="15960" y="5219"/>
                    <a:pt x="15970" y="5224"/>
                    <a:pt x="15744" y="5290"/>
                  </a:cubicBezTo>
                  <a:cubicBezTo>
                    <a:pt x="15642" y="5319"/>
                    <a:pt x="15546" y="5331"/>
                    <a:pt x="15471" y="5330"/>
                  </a:cubicBezTo>
                  <a:cubicBezTo>
                    <a:pt x="15491" y="5334"/>
                    <a:pt x="15513" y="5337"/>
                    <a:pt x="15525" y="5345"/>
                  </a:cubicBezTo>
                  <a:cubicBezTo>
                    <a:pt x="15560" y="5367"/>
                    <a:pt x="15542" y="5398"/>
                    <a:pt x="15485" y="5412"/>
                  </a:cubicBezTo>
                  <a:cubicBezTo>
                    <a:pt x="15427" y="5426"/>
                    <a:pt x="15355" y="5419"/>
                    <a:pt x="15320" y="5396"/>
                  </a:cubicBezTo>
                  <a:cubicBezTo>
                    <a:pt x="15284" y="5373"/>
                    <a:pt x="15298" y="5345"/>
                    <a:pt x="15355" y="5330"/>
                  </a:cubicBezTo>
                  <a:cubicBezTo>
                    <a:pt x="15373" y="5326"/>
                    <a:pt x="15393" y="5326"/>
                    <a:pt x="15413" y="5325"/>
                  </a:cubicBezTo>
                  <a:cubicBezTo>
                    <a:pt x="15355" y="5316"/>
                    <a:pt x="15322" y="5298"/>
                    <a:pt x="15342" y="5263"/>
                  </a:cubicBezTo>
                  <a:cubicBezTo>
                    <a:pt x="15359" y="5234"/>
                    <a:pt x="15308" y="5219"/>
                    <a:pt x="15230" y="5230"/>
                  </a:cubicBezTo>
                  <a:cubicBezTo>
                    <a:pt x="15153" y="5240"/>
                    <a:pt x="15073" y="5284"/>
                    <a:pt x="15052" y="5330"/>
                  </a:cubicBezTo>
                  <a:cubicBezTo>
                    <a:pt x="15033" y="5372"/>
                    <a:pt x="15008" y="5399"/>
                    <a:pt x="14976" y="5419"/>
                  </a:cubicBezTo>
                  <a:cubicBezTo>
                    <a:pt x="15175" y="5492"/>
                    <a:pt x="15358" y="5607"/>
                    <a:pt x="15364" y="5681"/>
                  </a:cubicBezTo>
                  <a:cubicBezTo>
                    <a:pt x="15404" y="5679"/>
                    <a:pt x="15438" y="5674"/>
                    <a:pt x="15485" y="5676"/>
                  </a:cubicBezTo>
                  <a:cubicBezTo>
                    <a:pt x="15776" y="5684"/>
                    <a:pt x="15898" y="5761"/>
                    <a:pt x="15833" y="5895"/>
                  </a:cubicBezTo>
                  <a:cubicBezTo>
                    <a:pt x="15741" y="6086"/>
                    <a:pt x="15364" y="6137"/>
                    <a:pt x="15364" y="5959"/>
                  </a:cubicBezTo>
                  <a:cubicBezTo>
                    <a:pt x="15364" y="5918"/>
                    <a:pt x="15291" y="5860"/>
                    <a:pt x="15199" y="5830"/>
                  </a:cubicBezTo>
                  <a:cubicBezTo>
                    <a:pt x="15160" y="5817"/>
                    <a:pt x="15151" y="5801"/>
                    <a:pt x="15137" y="5787"/>
                  </a:cubicBezTo>
                  <a:cubicBezTo>
                    <a:pt x="15077" y="5804"/>
                    <a:pt x="15017" y="5816"/>
                    <a:pt x="14958" y="5826"/>
                  </a:cubicBezTo>
                  <a:cubicBezTo>
                    <a:pt x="14986" y="5840"/>
                    <a:pt x="15010" y="5853"/>
                    <a:pt x="15043" y="5865"/>
                  </a:cubicBezTo>
                  <a:cubicBezTo>
                    <a:pt x="15191" y="5920"/>
                    <a:pt x="15233" y="5961"/>
                    <a:pt x="15154" y="5980"/>
                  </a:cubicBezTo>
                  <a:cubicBezTo>
                    <a:pt x="15146" y="5982"/>
                    <a:pt x="15143" y="5987"/>
                    <a:pt x="15137" y="5989"/>
                  </a:cubicBezTo>
                  <a:cubicBezTo>
                    <a:pt x="15432" y="6057"/>
                    <a:pt x="15748" y="6141"/>
                    <a:pt x="15828" y="6191"/>
                  </a:cubicBezTo>
                  <a:cubicBezTo>
                    <a:pt x="15870" y="6217"/>
                    <a:pt x="15894" y="6262"/>
                    <a:pt x="15904" y="6310"/>
                  </a:cubicBezTo>
                  <a:cubicBezTo>
                    <a:pt x="15925" y="6300"/>
                    <a:pt x="15932" y="6288"/>
                    <a:pt x="15953" y="6278"/>
                  </a:cubicBezTo>
                  <a:cubicBezTo>
                    <a:pt x="16251" y="6143"/>
                    <a:pt x="16588" y="6215"/>
                    <a:pt x="16534" y="6400"/>
                  </a:cubicBezTo>
                  <a:cubicBezTo>
                    <a:pt x="16512" y="6472"/>
                    <a:pt x="16566" y="6610"/>
                    <a:pt x="16650" y="6707"/>
                  </a:cubicBezTo>
                  <a:cubicBezTo>
                    <a:pt x="16734" y="6803"/>
                    <a:pt x="16774" y="6899"/>
                    <a:pt x="16743" y="6919"/>
                  </a:cubicBezTo>
                  <a:cubicBezTo>
                    <a:pt x="16713" y="6939"/>
                    <a:pt x="16760" y="6978"/>
                    <a:pt x="16851" y="7008"/>
                  </a:cubicBezTo>
                  <a:cubicBezTo>
                    <a:pt x="16941" y="7037"/>
                    <a:pt x="17016" y="7099"/>
                    <a:pt x="17016" y="7142"/>
                  </a:cubicBezTo>
                  <a:cubicBezTo>
                    <a:pt x="17016" y="7186"/>
                    <a:pt x="17067" y="7234"/>
                    <a:pt x="17127" y="7248"/>
                  </a:cubicBezTo>
                  <a:cubicBezTo>
                    <a:pt x="17291" y="7289"/>
                    <a:pt x="17254" y="7498"/>
                    <a:pt x="17065" y="7597"/>
                  </a:cubicBezTo>
                  <a:cubicBezTo>
                    <a:pt x="16889" y="7690"/>
                    <a:pt x="16141" y="7723"/>
                    <a:pt x="16069" y="7642"/>
                  </a:cubicBezTo>
                  <a:cubicBezTo>
                    <a:pt x="16057" y="7628"/>
                    <a:pt x="16008" y="7564"/>
                    <a:pt x="15967" y="7514"/>
                  </a:cubicBezTo>
                  <a:cubicBezTo>
                    <a:pt x="15961" y="7516"/>
                    <a:pt x="15964" y="7518"/>
                    <a:pt x="15958" y="7519"/>
                  </a:cubicBezTo>
                  <a:cubicBezTo>
                    <a:pt x="15954" y="7520"/>
                    <a:pt x="15953" y="7520"/>
                    <a:pt x="15949" y="7521"/>
                  </a:cubicBezTo>
                  <a:cubicBezTo>
                    <a:pt x="15881" y="7541"/>
                    <a:pt x="15833" y="7549"/>
                    <a:pt x="15779" y="7558"/>
                  </a:cubicBezTo>
                  <a:cubicBezTo>
                    <a:pt x="15924" y="7607"/>
                    <a:pt x="15907" y="7627"/>
                    <a:pt x="15748" y="7723"/>
                  </a:cubicBezTo>
                  <a:cubicBezTo>
                    <a:pt x="15641" y="7788"/>
                    <a:pt x="15464" y="7860"/>
                    <a:pt x="15351" y="7884"/>
                  </a:cubicBezTo>
                  <a:cubicBezTo>
                    <a:pt x="15183" y="7920"/>
                    <a:pt x="15125" y="7909"/>
                    <a:pt x="15047" y="7827"/>
                  </a:cubicBezTo>
                  <a:cubicBezTo>
                    <a:pt x="14995" y="7772"/>
                    <a:pt x="14977" y="7712"/>
                    <a:pt x="15007" y="7691"/>
                  </a:cubicBezTo>
                  <a:cubicBezTo>
                    <a:pt x="15038" y="7671"/>
                    <a:pt x="14957" y="7677"/>
                    <a:pt x="14824" y="7705"/>
                  </a:cubicBezTo>
                  <a:cubicBezTo>
                    <a:pt x="14600" y="7753"/>
                    <a:pt x="14591" y="7763"/>
                    <a:pt x="14748" y="7858"/>
                  </a:cubicBezTo>
                  <a:cubicBezTo>
                    <a:pt x="14888" y="7942"/>
                    <a:pt x="14892" y="7968"/>
                    <a:pt x="14770" y="8008"/>
                  </a:cubicBezTo>
                  <a:cubicBezTo>
                    <a:pt x="14596" y="8065"/>
                    <a:pt x="14508" y="8027"/>
                    <a:pt x="14213" y="7771"/>
                  </a:cubicBezTo>
                  <a:cubicBezTo>
                    <a:pt x="14101" y="7675"/>
                    <a:pt x="13862" y="7542"/>
                    <a:pt x="13681" y="7475"/>
                  </a:cubicBezTo>
                  <a:cubicBezTo>
                    <a:pt x="13514" y="7413"/>
                    <a:pt x="13439" y="7375"/>
                    <a:pt x="13436" y="7344"/>
                  </a:cubicBezTo>
                  <a:cubicBezTo>
                    <a:pt x="13420" y="7390"/>
                    <a:pt x="13432" y="7433"/>
                    <a:pt x="13494" y="7463"/>
                  </a:cubicBezTo>
                  <a:cubicBezTo>
                    <a:pt x="13507" y="7469"/>
                    <a:pt x="13508" y="7475"/>
                    <a:pt x="13516" y="7480"/>
                  </a:cubicBezTo>
                  <a:cubicBezTo>
                    <a:pt x="13644" y="7494"/>
                    <a:pt x="13756" y="7548"/>
                    <a:pt x="13780" y="7634"/>
                  </a:cubicBezTo>
                  <a:cubicBezTo>
                    <a:pt x="13803" y="7721"/>
                    <a:pt x="13744" y="7776"/>
                    <a:pt x="13650" y="7796"/>
                  </a:cubicBezTo>
                  <a:cubicBezTo>
                    <a:pt x="13670" y="7812"/>
                    <a:pt x="13676" y="7830"/>
                    <a:pt x="13655" y="7843"/>
                  </a:cubicBezTo>
                  <a:cubicBezTo>
                    <a:pt x="13588" y="7886"/>
                    <a:pt x="13489" y="7878"/>
                    <a:pt x="13382" y="7847"/>
                  </a:cubicBezTo>
                  <a:cubicBezTo>
                    <a:pt x="13362" y="7870"/>
                    <a:pt x="13335" y="7894"/>
                    <a:pt x="13275" y="7925"/>
                  </a:cubicBezTo>
                  <a:cubicBezTo>
                    <a:pt x="13078" y="8029"/>
                    <a:pt x="13065" y="8030"/>
                    <a:pt x="12989" y="7946"/>
                  </a:cubicBezTo>
                  <a:cubicBezTo>
                    <a:pt x="12946" y="7898"/>
                    <a:pt x="12892" y="7846"/>
                    <a:pt x="12869" y="7829"/>
                  </a:cubicBezTo>
                  <a:cubicBezTo>
                    <a:pt x="12846" y="7812"/>
                    <a:pt x="12927" y="7778"/>
                    <a:pt x="13043" y="7753"/>
                  </a:cubicBezTo>
                  <a:cubicBezTo>
                    <a:pt x="12967" y="7688"/>
                    <a:pt x="13127" y="7641"/>
                    <a:pt x="13289" y="7696"/>
                  </a:cubicBezTo>
                  <a:cubicBezTo>
                    <a:pt x="13240" y="7663"/>
                    <a:pt x="13188" y="7630"/>
                    <a:pt x="13181" y="7604"/>
                  </a:cubicBezTo>
                  <a:cubicBezTo>
                    <a:pt x="12916" y="7646"/>
                    <a:pt x="12799" y="7617"/>
                    <a:pt x="12896" y="7518"/>
                  </a:cubicBezTo>
                  <a:cubicBezTo>
                    <a:pt x="12912" y="7501"/>
                    <a:pt x="12899" y="7467"/>
                    <a:pt x="12873" y="7427"/>
                  </a:cubicBezTo>
                  <a:cubicBezTo>
                    <a:pt x="12807" y="7429"/>
                    <a:pt x="12721" y="7418"/>
                    <a:pt x="12641" y="7394"/>
                  </a:cubicBezTo>
                  <a:cubicBezTo>
                    <a:pt x="12472" y="7342"/>
                    <a:pt x="12468" y="7346"/>
                    <a:pt x="12641" y="7427"/>
                  </a:cubicBezTo>
                  <a:cubicBezTo>
                    <a:pt x="12747" y="7477"/>
                    <a:pt x="12833" y="7529"/>
                    <a:pt x="12833" y="7544"/>
                  </a:cubicBezTo>
                  <a:cubicBezTo>
                    <a:pt x="12833" y="7559"/>
                    <a:pt x="12738" y="7592"/>
                    <a:pt x="12623" y="7617"/>
                  </a:cubicBezTo>
                  <a:cubicBezTo>
                    <a:pt x="12586" y="7625"/>
                    <a:pt x="12555" y="7628"/>
                    <a:pt x="12525" y="7631"/>
                  </a:cubicBezTo>
                  <a:cubicBezTo>
                    <a:pt x="12528" y="7636"/>
                    <a:pt x="12537" y="7642"/>
                    <a:pt x="12539" y="7647"/>
                  </a:cubicBezTo>
                  <a:cubicBezTo>
                    <a:pt x="12567" y="7722"/>
                    <a:pt x="12649" y="7825"/>
                    <a:pt x="12722" y="7879"/>
                  </a:cubicBezTo>
                  <a:cubicBezTo>
                    <a:pt x="12891" y="8004"/>
                    <a:pt x="12751" y="8064"/>
                    <a:pt x="12266" y="8072"/>
                  </a:cubicBezTo>
                  <a:cubicBezTo>
                    <a:pt x="12065" y="8075"/>
                    <a:pt x="11843" y="8092"/>
                    <a:pt x="11775" y="8109"/>
                  </a:cubicBezTo>
                  <a:cubicBezTo>
                    <a:pt x="11648" y="8141"/>
                    <a:pt x="11293" y="8016"/>
                    <a:pt x="11293" y="7939"/>
                  </a:cubicBezTo>
                  <a:cubicBezTo>
                    <a:pt x="11293" y="7869"/>
                    <a:pt x="11038" y="7788"/>
                    <a:pt x="10775" y="7753"/>
                  </a:cubicBezTo>
                  <a:cubicBezTo>
                    <a:pt x="10778" y="7803"/>
                    <a:pt x="10821" y="7836"/>
                    <a:pt x="10941" y="7849"/>
                  </a:cubicBezTo>
                  <a:cubicBezTo>
                    <a:pt x="11106" y="7866"/>
                    <a:pt x="11138" y="7897"/>
                    <a:pt x="11097" y="8008"/>
                  </a:cubicBezTo>
                  <a:cubicBezTo>
                    <a:pt x="11038" y="8167"/>
                    <a:pt x="10812" y="8225"/>
                    <a:pt x="10517" y="8152"/>
                  </a:cubicBezTo>
                  <a:cubicBezTo>
                    <a:pt x="10389" y="8120"/>
                    <a:pt x="10291" y="8117"/>
                    <a:pt x="10249" y="8144"/>
                  </a:cubicBezTo>
                  <a:cubicBezTo>
                    <a:pt x="10163" y="8200"/>
                    <a:pt x="10045" y="8197"/>
                    <a:pt x="9901" y="8139"/>
                  </a:cubicBezTo>
                  <a:cubicBezTo>
                    <a:pt x="9837" y="8114"/>
                    <a:pt x="9644" y="8088"/>
                    <a:pt x="9472" y="8081"/>
                  </a:cubicBezTo>
                  <a:cubicBezTo>
                    <a:pt x="9106" y="8065"/>
                    <a:pt x="9013" y="7995"/>
                    <a:pt x="9222" y="7893"/>
                  </a:cubicBezTo>
                  <a:cubicBezTo>
                    <a:pt x="9348" y="7831"/>
                    <a:pt x="9345" y="7824"/>
                    <a:pt x="9200" y="7845"/>
                  </a:cubicBezTo>
                  <a:cubicBezTo>
                    <a:pt x="9106" y="7859"/>
                    <a:pt x="8940" y="7843"/>
                    <a:pt x="8825" y="7810"/>
                  </a:cubicBezTo>
                  <a:cubicBezTo>
                    <a:pt x="8794" y="7801"/>
                    <a:pt x="8775" y="7797"/>
                    <a:pt x="8749" y="7790"/>
                  </a:cubicBezTo>
                  <a:cubicBezTo>
                    <a:pt x="8685" y="7788"/>
                    <a:pt x="8586" y="7784"/>
                    <a:pt x="8544" y="7783"/>
                  </a:cubicBezTo>
                  <a:cubicBezTo>
                    <a:pt x="8518" y="7783"/>
                    <a:pt x="8480" y="7786"/>
                    <a:pt x="8450" y="7787"/>
                  </a:cubicBezTo>
                  <a:cubicBezTo>
                    <a:pt x="8413" y="7808"/>
                    <a:pt x="8377" y="7838"/>
                    <a:pt x="8334" y="7888"/>
                  </a:cubicBezTo>
                  <a:cubicBezTo>
                    <a:pt x="8267" y="7964"/>
                    <a:pt x="8184" y="8013"/>
                    <a:pt x="8146" y="7998"/>
                  </a:cubicBezTo>
                  <a:cubicBezTo>
                    <a:pt x="8108" y="7982"/>
                    <a:pt x="7976" y="7991"/>
                    <a:pt x="7856" y="8017"/>
                  </a:cubicBezTo>
                  <a:cubicBezTo>
                    <a:pt x="7576" y="8076"/>
                    <a:pt x="7206" y="7958"/>
                    <a:pt x="7414" y="7875"/>
                  </a:cubicBezTo>
                  <a:cubicBezTo>
                    <a:pt x="7485" y="7847"/>
                    <a:pt x="7512" y="7769"/>
                    <a:pt x="7477" y="7700"/>
                  </a:cubicBezTo>
                  <a:cubicBezTo>
                    <a:pt x="7470" y="7687"/>
                    <a:pt x="7479" y="7673"/>
                    <a:pt x="7477" y="7659"/>
                  </a:cubicBezTo>
                  <a:cubicBezTo>
                    <a:pt x="7469" y="7655"/>
                    <a:pt x="7469" y="7652"/>
                    <a:pt x="7459" y="7647"/>
                  </a:cubicBezTo>
                  <a:cubicBezTo>
                    <a:pt x="7391" y="7615"/>
                    <a:pt x="7370" y="7576"/>
                    <a:pt x="7410" y="7560"/>
                  </a:cubicBezTo>
                  <a:cubicBezTo>
                    <a:pt x="7450" y="7544"/>
                    <a:pt x="7495" y="7486"/>
                    <a:pt x="7508" y="7433"/>
                  </a:cubicBezTo>
                  <a:cubicBezTo>
                    <a:pt x="7521" y="7379"/>
                    <a:pt x="7605" y="7226"/>
                    <a:pt x="7700" y="7094"/>
                  </a:cubicBezTo>
                  <a:cubicBezTo>
                    <a:pt x="7747" y="7029"/>
                    <a:pt x="7778" y="6932"/>
                    <a:pt x="7820" y="6845"/>
                  </a:cubicBezTo>
                  <a:cubicBezTo>
                    <a:pt x="7801" y="6868"/>
                    <a:pt x="7787" y="6892"/>
                    <a:pt x="7749" y="6910"/>
                  </a:cubicBezTo>
                  <a:cubicBezTo>
                    <a:pt x="7659" y="6952"/>
                    <a:pt x="7559" y="7020"/>
                    <a:pt x="7521" y="7062"/>
                  </a:cubicBezTo>
                  <a:cubicBezTo>
                    <a:pt x="7424" y="7172"/>
                    <a:pt x="7237" y="7156"/>
                    <a:pt x="7088" y="7027"/>
                  </a:cubicBezTo>
                  <a:cubicBezTo>
                    <a:pt x="6999" y="6949"/>
                    <a:pt x="6894" y="6919"/>
                    <a:pt x="6727" y="6928"/>
                  </a:cubicBezTo>
                  <a:cubicBezTo>
                    <a:pt x="6460" y="6942"/>
                    <a:pt x="6093" y="6845"/>
                    <a:pt x="6187" y="6784"/>
                  </a:cubicBezTo>
                  <a:cubicBezTo>
                    <a:pt x="6220" y="6763"/>
                    <a:pt x="6362" y="6745"/>
                    <a:pt x="6504" y="6745"/>
                  </a:cubicBezTo>
                  <a:cubicBezTo>
                    <a:pt x="6686" y="6745"/>
                    <a:pt x="6780" y="6714"/>
                    <a:pt x="6830" y="6636"/>
                  </a:cubicBezTo>
                  <a:cubicBezTo>
                    <a:pt x="6904" y="6518"/>
                    <a:pt x="7546" y="6332"/>
                    <a:pt x="7687" y="6388"/>
                  </a:cubicBezTo>
                  <a:cubicBezTo>
                    <a:pt x="7733" y="6406"/>
                    <a:pt x="7804" y="6515"/>
                    <a:pt x="7843" y="6629"/>
                  </a:cubicBezTo>
                  <a:cubicBezTo>
                    <a:pt x="7863" y="6688"/>
                    <a:pt x="7865" y="6728"/>
                    <a:pt x="7861" y="6767"/>
                  </a:cubicBezTo>
                  <a:cubicBezTo>
                    <a:pt x="7978" y="6500"/>
                    <a:pt x="8062" y="6224"/>
                    <a:pt x="7999" y="6186"/>
                  </a:cubicBezTo>
                  <a:cubicBezTo>
                    <a:pt x="7908" y="6130"/>
                    <a:pt x="7499" y="6198"/>
                    <a:pt x="7499" y="6269"/>
                  </a:cubicBezTo>
                  <a:cubicBezTo>
                    <a:pt x="7499" y="6303"/>
                    <a:pt x="7425" y="6332"/>
                    <a:pt x="7334" y="6335"/>
                  </a:cubicBezTo>
                  <a:cubicBezTo>
                    <a:pt x="7216" y="6338"/>
                    <a:pt x="7124" y="6348"/>
                    <a:pt x="7026" y="6356"/>
                  </a:cubicBezTo>
                  <a:cubicBezTo>
                    <a:pt x="6998" y="6388"/>
                    <a:pt x="6964" y="6421"/>
                    <a:pt x="6959" y="6457"/>
                  </a:cubicBezTo>
                  <a:cubicBezTo>
                    <a:pt x="6952" y="6508"/>
                    <a:pt x="6887" y="6551"/>
                    <a:pt x="6812" y="6554"/>
                  </a:cubicBezTo>
                  <a:cubicBezTo>
                    <a:pt x="6736" y="6557"/>
                    <a:pt x="6662" y="6564"/>
                    <a:pt x="6646" y="6568"/>
                  </a:cubicBezTo>
                  <a:cubicBezTo>
                    <a:pt x="6607" y="6581"/>
                    <a:pt x="6294" y="6604"/>
                    <a:pt x="6048" y="6618"/>
                  </a:cubicBezTo>
                  <a:cubicBezTo>
                    <a:pt x="6038" y="6621"/>
                    <a:pt x="6022" y="6626"/>
                    <a:pt x="6013" y="6629"/>
                  </a:cubicBezTo>
                  <a:cubicBezTo>
                    <a:pt x="6007" y="6631"/>
                    <a:pt x="6000" y="6634"/>
                    <a:pt x="5995" y="6636"/>
                  </a:cubicBezTo>
                  <a:cubicBezTo>
                    <a:pt x="5936" y="6651"/>
                    <a:pt x="5888" y="6651"/>
                    <a:pt x="5830" y="6637"/>
                  </a:cubicBezTo>
                  <a:cubicBezTo>
                    <a:pt x="5685" y="6653"/>
                    <a:pt x="5645" y="6686"/>
                    <a:pt x="5673" y="6776"/>
                  </a:cubicBezTo>
                  <a:cubicBezTo>
                    <a:pt x="5699" y="6857"/>
                    <a:pt x="5303" y="6926"/>
                    <a:pt x="5151" y="6866"/>
                  </a:cubicBezTo>
                  <a:cubicBezTo>
                    <a:pt x="4936" y="6781"/>
                    <a:pt x="5009" y="6636"/>
                    <a:pt x="5365" y="6441"/>
                  </a:cubicBezTo>
                  <a:cubicBezTo>
                    <a:pt x="5688" y="6264"/>
                    <a:pt x="5707" y="6233"/>
                    <a:pt x="5696" y="5878"/>
                  </a:cubicBezTo>
                  <a:cubicBezTo>
                    <a:pt x="5689" y="5671"/>
                    <a:pt x="5654" y="5393"/>
                    <a:pt x="5620" y="5261"/>
                  </a:cubicBezTo>
                  <a:cubicBezTo>
                    <a:pt x="5582" y="5113"/>
                    <a:pt x="5601" y="5012"/>
                    <a:pt x="5678" y="4955"/>
                  </a:cubicBezTo>
                  <a:cubicBezTo>
                    <a:pt x="5690" y="4803"/>
                    <a:pt x="5739" y="4638"/>
                    <a:pt x="5830" y="4495"/>
                  </a:cubicBezTo>
                  <a:cubicBezTo>
                    <a:pt x="5853" y="4457"/>
                    <a:pt x="5870" y="4451"/>
                    <a:pt x="5892" y="4426"/>
                  </a:cubicBezTo>
                  <a:cubicBezTo>
                    <a:pt x="5952" y="4320"/>
                    <a:pt x="6025" y="4237"/>
                    <a:pt x="6115" y="4201"/>
                  </a:cubicBezTo>
                  <a:cubicBezTo>
                    <a:pt x="6171" y="4178"/>
                    <a:pt x="6190" y="4134"/>
                    <a:pt x="6160" y="4103"/>
                  </a:cubicBezTo>
                  <a:cubicBezTo>
                    <a:pt x="6123" y="4065"/>
                    <a:pt x="6238" y="4019"/>
                    <a:pt x="6383" y="3990"/>
                  </a:cubicBezTo>
                  <a:cubicBezTo>
                    <a:pt x="6387" y="3984"/>
                    <a:pt x="6383" y="3973"/>
                    <a:pt x="6388" y="3969"/>
                  </a:cubicBezTo>
                  <a:cubicBezTo>
                    <a:pt x="6411" y="3944"/>
                    <a:pt x="6440" y="3935"/>
                    <a:pt x="6472" y="3933"/>
                  </a:cubicBezTo>
                  <a:cubicBezTo>
                    <a:pt x="6425" y="3874"/>
                    <a:pt x="6434" y="3827"/>
                    <a:pt x="6571" y="3738"/>
                  </a:cubicBezTo>
                  <a:cubicBezTo>
                    <a:pt x="6727" y="3636"/>
                    <a:pt x="6835" y="3602"/>
                    <a:pt x="6937" y="3623"/>
                  </a:cubicBezTo>
                  <a:cubicBezTo>
                    <a:pt x="6937" y="3623"/>
                    <a:pt x="6936" y="3622"/>
                    <a:pt x="6937" y="3622"/>
                  </a:cubicBezTo>
                  <a:cubicBezTo>
                    <a:pt x="6991" y="3566"/>
                    <a:pt x="7081" y="3584"/>
                    <a:pt x="7392" y="3715"/>
                  </a:cubicBezTo>
                  <a:cubicBezTo>
                    <a:pt x="7484" y="3754"/>
                    <a:pt x="7514" y="3760"/>
                    <a:pt x="7570" y="3781"/>
                  </a:cubicBezTo>
                  <a:cubicBezTo>
                    <a:pt x="7611" y="3752"/>
                    <a:pt x="7629" y="3694"/>
                    <a:pt x="7602" y="3627"/>
                  </a:cubicBezTo>
                  <a:cubicBezTo>
                    <a:pt x="7563" y="3529"/>
                    <a:pt x="7604" y="3465"/>
                    <a:pt x="7678" y="3452"/>
                  </a:cubicBezTo>
                  <a:cubicBezTo>
                    <a:pt x="7702" y="3447"/>
                    <a:pt x="7732" y="3448"/>
                    <a:pt x="7762" y="3455"/>
                  </a:cubicBezTo>
                  <a:cubicBezTo>
                    <a:pt x="7784" y="3460"/>
                    <a:pt x="7807" y="3479"/>
                    <a:pt x="7829" y="3490"/>
                  </a:cubicBezTo>
                  <a:cubicBezTo>
                    <a:pt x="7879" y="3485"/>
                    <a:pt x="7934" y="3479"/>
                    <a:pt x="7959" y="3489"/>
                  </a:cubicBezTo>
                  <a:cubicBezTo>
                    <a:pt x="7993" y="3502"/>
                    <a:pt x="8164" y="3484"/>
                    <a:pt x="8338" y="3448"/>
                  </a:cubicBezTo>
                  <a:cubicBezTo>
                    <a:pt x="8512" y="3412"/>
                    <a:pt x="8655" y="3395"/>
                    <a:pt x="8655" y="3411"/>
                  </a:cubicBezTo>
                  <a:cubicBezTo>
                    <a:pt x="8655" y="3426"/>
                    <a:pt x="8728" y="3415"/>
                    <a:pt x="8816" y="3386"/>
                  </a:cubicBezTo>
                  <a:cubicBezTo>
                    <a:pt x="8904" y="3357"/>
                    <a:pt x="9020" y="3345"/>
                    <a:pt x="9079" y="3359"/>
                  </a:cubicBezTo>
                  <a:cubicBezTo>
                    <a:pt x="9138" y="3374"/>
                    <a:pt x="9213" y="3369"/>
                    <a:pt x="9244" y="3349"/>
                  </a:cubicBezTo>
                  <a:cubicBezTo>
                    <a:pt x="9276" y="3328"/>
                    <a:pt x="9418" y="3314"/>
                    <a:pt x="9557" y="3319"/>
                  </a:cubicBezTo>
                  <a:close/>
                  <a:moveTo>
                    <a:pt x="9061" y="3560"/>
                  </a:moveTo>
                  <a:cubicBezTo>
                    <a:pt x="8997" y="3560"/>
                    <a:pt x="9038" y="3588"/>
                    <a:pt x="9155" y="3623"/>
                  </a:cubicBezTo>
                  <a:cubicBezTo>
                    <a:pt x="9270" y="3658"/>
                    <a:pt x="9323" y="3669"/>
                    <a:pt x="9360" y="3675"/>
                  </a:cubicBezTo>
                  <a:cubicBezTo>
                    <a:pt x="9353" y="3666"/>
                    <a:pt x="9346" y="3658"/>
                    <a:pt x="9347" y="3648"/>
                  </a:cubicBezTo>
                  <a:cubicBezTo>
                    <a:pt x="9331" y="3639"/>
                    <a:pt x="9348" y="3641"/>
                    <a:pt x="9316" y="3625"/>
                  </a:cubicBezTo>
                  <a:cubicBezTo>
                    <a:pt x="9240" y="3589"/>
                    <a:pt x="9126" y="3560"/>
                    <a:pt x="9061" y="3560"/>
                  </a:cubicBezTo>
                  <a:close/>
                  <a:moveTo>
                    <a:pt x="7222" y="3962"/>
                  </a:moveTo>
                  <a:cubicBezTo>
                    <a:pt x="7212" y="3965"/>
                    <a:pt x="7203" y="3969"/>
                    <a:pt x="7191" y="3972"/>
                  </a:cubicBezTo>
                  <a:cubicBezTo>
                    <a:pt x="7137" y="3988"/>
                    <a:pt x="7108" y="4011"/>
                    <a:pt x="7093" y="4032"/>
                  </a:cubicBezTo>
                  <a:cubicBezTo>
                    <a:pt x="7182" y="4000"/>
                    <a:pt x="7274" y="3998"/>
                    <a:pt x="7338" y="4022"/>
                  </a:cubicBezTo>
                  <a:cubicBezTo>
                    <a:pt x="7336" y="4021"/>
                    <a:pt x="7336" y="4019"/>
                    <a:pt x="7334" y="4018"/>
                  </a:cubicBezTo>
                  <a:cubicBezTo>
                    <a:pt x="7293" y="4004"/>
                    <a:pt x="7260" y="3981"/>
                    <a:pt x="7222" y="3962"/>
                  </a:cubicBezTo>
                  <a:close/>
                  <a:moveTo>
                    <a:pt x="7338" y="4022"/>
                  </a:moveTo>
                  <a:cubicBezTo>
                    <a:pt x="7405" y="4046"/>
                    <a:pt x="7443" y="4095"/>
                    <a:pt x="7414" y="4155"/>
                  </a:cubicBezTo>
                  <a:cubicBezTo>
                    <a:pt x="7379" y="4228"/>
                    <a:pt x="7401" y="4242"/>
                    <a:pt x="7486" y="4217"/>
                  </a:cubicBezTo>
                  <a:cubicBezTo>
                    <a:pt x="7490" y="4128"/>
                    <a:pt x="7444" y="4062"/>
                    <a:pt x="7338" y="4022"/>
                  </a:cubicBezTo>
                  <a:close/>
                  <a:moveTo>
                    <a:pt x="7258" y="4371"/>
                  </a:moveTo>
                  <a:cubicBezTo>
                    <a:pt x="7248" y="4381"/>
                    <a:pt x="7240" y="4403"/>
                    <a:pt x="7240" y="4433"/>
                  </a:cubicBezTo>
                  <a:cubicBezTo>
                    <a:pt x="7240" y="4493"/>
                    <a:pt x="7268" y="4518"/>
                    <a:pt x="7298" y="4488"/>
                  </a:cubicBezTo>
                  <a:cubicBezTo>
                    <a:pt x="7329" y="4458"/>
                    <a:pt x="7329" y="4408"/>
                    <a:pt x="7298" y="4378"/>
                  </a:cubicBezTo>
                  <a:cubicBezTo>
                    <a:pt x="7283" y="4363"/>
                    <a:pt x="7268" y="4361"/>
                    <a:pt x="7258" y="4371"/>
                  </a:cubicBezTo>
                  <a:close/>
                  <a:moveTo>
                    <a:pt x="12208" y="4417"/>
                  </a:moveTo>
                  <a:cubicBezTo>
                    <a:pt x="12273" y="4417"/>
                    <a:pt x="12341" y="4430"/>
                    <a:pt x="12445" y="4457"/>
                  </a:cubicBezTo>
                  <a:cubicBezTo>
                    <a:pt x="12580" y="4493"/>
                    <a:pt x="12809" y="4515"/>
                    <a:pt x="12954" y="4509"/>
                  </a:cubicBezTo>
                  <a:cubicBezTo>
                    <a:pt x="13169" y="4499"/>
                    <a:pt x="13206" y="4524"/>
                    <a:pt x="13213" y="4642"/>
                  </a:cubicBezTo>
                  <a:cubicBezTo>
                    <a:pt x="13243" y="4635"/>
                    <a:pt x="13277" y="4628"/>
                    <a:pt x="13297" y="4633"/>
                  </a:cubicBezTo>
                  <a:cubicBezTo>
                    <a:pt x="13355" y="4647"/>
                    <a:pt x="13470" y="4622"/>
                    <a:pt x="13556" y="4578"/>
                  </a:cubicBezTo>
                  <a:cubicBezTo>
                    <a:pt x="13631" y="4539"/>
                    <a:pt x="13677" y="4522"/>
                    <a:pt x="13717" y="4521"/>
                  </a:cubicBezTo>
                  <a:cubicBezTo>
                    <a:pt x="13757" y="4521"/>
                    <a:pt x="13797" y="4538"/>
                    <a:pt x="13869" y="4574"/>
                  </a:cubicBezTo>
                  <a:cubicBezTo>
                    <a:pt x="14101" y="4693"/>
                    <a:pt x="13981" y="4920"/>
                    <a:pt x="13632" y="5033"/>
                  </a:cubicBezTo>
                  <a:cubicBezTo>
                    <a:pt x="13465" y="5087"/>
                    <a:pt x="13295" y="5130"/>
                    <a:pt x="13253" y="5130"/>
                  </a:cubicBezTo>
                  <a:cubicBezTo>
                    <a:pt x="13142" y="5131"/>
                    <a:pt x="12833" y="4946"/>
                    <a:pt x="12833" y="4879"/>
                  </a:cubicBezTo>
                  <a:cubicBezTo>
                    <a:pt x="12833" y="4869"/>
                    <a:pt x="12852" y="4855"/>
                    <a:pt x="12860" y="4843"/>
                  </a:cubicBezTo>
                  <a:cubicBezTo>
                    <a:pt x="12662" y="4837"/>
                    <a:pt x="12582" y="4794"/>
                    <a:pt x="12681" y="4730"/>
                  </a:cubicBezTo>
                  <a:cubicBezTo>
                    <a:pt x="12735" y="4696"/>
                    <a:pt x="12686" y="4687"/>
                    <a:pt x="12530" y="4704"/>
                  </a:cubicBezTo>
                  <a:cubicBezTo>
                    <a:pt x="12374" y="4720"/>
                    <a:pt x="12216" y="4693"/>
                    <a:pt x="12043" y="4620"/>
                  </a:cubicBezTo>
                  <a:cubicBezTo>
                    <a:pt x="11797" y="4516"/>
                    <a:pt x="11796" y="4510"/>
                    <a:pt x="11994" y="4452"/>
                  </a:cubicBezTo>
                  <a:cubicBezTo>
                    <a:pt x="12081" y="4427"/>
                    <a:pt x="12143" y="4416"/>
                    <a:pt x="12208" y="4417"/>
                  </a:cubicBezTo>
                  <a:close/>
                  <a:moveTo>
                    <a:pt x="9035" y="4491"/>
                  </a:moveTo>
                  <a:cubicBezTo>
                    <a:pt x="9005" y="4487"/>
                    <a:pt x="8985" y="4491"/>
                    <a:pt x="8985" y="4500"/>
                  </a:cubicBezTo>
                  <a:cubicBezTo>
                    <a:pt x="8985" y="4518"/>
                    <a:pt x="9071" y="4557"/>
                    <a:pt x="9177" y="4588"/>
                  </a:cubicBezTo>
                  <a:cubicBezTo>
                    <a:pt x="9356" y="4641"/>
                    <a:pt x="9347" y="4646"/>
                    <a:pt x="9093" y="4684"/>
                  </a:cubicBezTo>
                  <a:lnTo>
                    <a:pt x="8843" y="4721"/>
                  </a:lnTo>
                  <a:cubicBezTo>
                    <a:pt x="8844" y="4723"/>
                    <a:pt x="8836" y="4725"/>
                    <a:pt x="8838" y="4727"/>
                  </a:cubicBezTo>
                  <a:lnTo>
                    <a:pt x="9177" y="4757"/>
                  </a:lnTo>
                  <a:cubicBezTo>
                    <a:pt x="9217" y="4760"/>
                    <a:pt x="9270" y="4773"/>
                    <a:pt x="9316" y="4780"/>
                  </a:cubicBezTo>
                  <a:lnTo>
                    <a:pt x="9526" y="4748"/>
                  </a:lnTo>
                  <a:cubicBezTo>
                    <a:pt x="9750" y="4715"/>
                    <a:pt x="9759" y="4705"/>
                    <a:pt x="9601" y="4681"/>
                  </a:cubicBezTo>
                  <a:cubicBezTo>
                    <a:pt x="9486" y="4663"/>
                    <a:pt x="9476" y="4642"/>
                    <a:pt x="9512" y="4608"/>
                  </a:cubicBezTo>
                  <a:cubicBezTo>
                    <a:pt x="9496" y="4600"/>
                    <a:pt x="9488" y="4594"/>
                    <a:pt x="9468" y="4583"/>
                  </a:cubicBezTo>
                  <a:cubicBezTo>
                    <a:pt x="9385" y="4538"/>
                    <a:pt x="9316" y="4519"/>
                    <a:pt x="9316" y="4539"/>
                  </a:cubicBezTo>
                  <a:cubicBezTo>
                    <a:pt x="9316" y="4558"/>
                    <a:pt x="9241" y="4549"/>
                    <a:pt x="9151" y="4519"/>
                  </a:cubicBezTo>
                  <a:cubicBezTo>
                    <a:pt x="9105" y="4504"/>
                    <a:pt x="9064" y="4495"/>
                    <a:pt x="9035" y="4491"/>
                  </a:cubicBezTo>
                  <a:close/>
                  <a:moveTo>
                    <a:pt x="7401" y="4665"/>
                  </a:moveTo>
                  <a:cubicBezTo>
                    <a:pt x="7393" y="4670"/>
                    <a:pt x="7362" y="4683"/>
                    <a:pt x="7352" y="4689"/>
                  </a:cubicBezTo>
                  <a:cubicBezTo>
                    <a:pt x="7346" y="4700"/>
                    <a:pt x="7334" y="4701"/>
                    <a:pt x="7334" y="4716"/>
                  </a:cubicBezTo>
                  <a:cubicBezTo>
                    <a:pt x="7334" y="4746"/>
                    <a:pt x="7369" y="4767"/>
                    <a:pt x="7414" y="4774"/>
                  </a:cubicBezTo>
                  <a:cubicBezTo>
                    <a:pt x="7437" y="4759"/>
                    <a:pt x="7460" y="4740"/>
                    <a:pt x="7472" y="4714"/>
                  </a:cubicBezTo>
                  <a:cubicBezTo>
                    <a:pt x="7473" y="4712"/>
                    <a:pt x="7471" y="4710"/>
                    <a:pt x="7472" y="4707"/>
                  </a:cubicBezTo>
                  <a:cubicBezTo>
                    <a:pt x="7448" y="4687"/>
                    <a:pt x="7422" y="4672"/>
                    <a:pt x="7401" y="4665"/>
                  </a:cubicBezTo>
                  <a:close/>
                  <a:moveTo>
                    <a:pt x="8182" y="4792"/>
                  </a:moveTo>
                  <a:cubicBezTo>
                    <a:pt x="8101" y="4803"/>
                    <a:pt x="8042" y="4919"/>
                    <a:pt x="8030" y="5091"/>
                  </a:cubicBezTo>
                  <a:cubicBezTo>
                    <a:pt x="8027" y="5131"/>
                    <a:pt x="8014" y="5162"/>
                    <a:pt x="8008" y="5205"/>
                  </a:cubicBezTo>
                  <a:cubicBezTo>
                    <a:pt x="8106" y="5253"/>
                    <a:pt x="8094" y="5277"/>
                    <a:pt x="7986" y="5313"/>
                  </a:cubicBezTo>
                  <a:cubicBezTo>
                    <a:pt x="7968" y="5393"/>
                    <a:pt x="7957" y="5489"/>
                    <a:pt x="7937" y="5534"/>
                  </a:cubicBezTo>
                  <a:cubicBezTo>
                    <a:pt x="7892" y="5630"/>
                    <a:pt x="7906" y="5699"/>
                    <a:pt x="7968" y="5699"/>
                  </a:cubicBezTo>
                  <a:cubicBezTo>
                    <a:pt x="8026" y="5699"/>
                    <a:pt x="8074" y="5640"/>
                    <a:pt x="8079" y="5568"/>
                  </a:cubicBezTo>
                  <a:cubicBezTo>
                    <a:pt x="8084" y="5496"/>
                    <a:pt x="8130" y="5412"/>
                    <a:pt x="8178" y="5382"/>
                  </a:cubicBezTo>
                  <a:cubicBezTo>
                    <a:pt x="8328" y="5285"/>
                    <a:pt x="8331" y="4772"/>
                    <a:pt x="8182" y="4792"/>
                  </a:cubicBezTo>
                  <a:close/>
                  <a:moveTo>
                    <a:pt x="12954" y="5586"/>
                  </a:moveTo>
                  <a:cubicBezTo>
                    <a:pt x="12916" y="5589"/>
                    <a:pt x="12869" y="5603"/>
                    <a:pt x="12802" y="5630"/>
                  </a:cubicBezTo>
                  <a:cubicBezTo>
                    <a:pt x="12698" y="5671"/>
                    <a:pt x="12643" y="5726"/>
                    <a:pt x="12681" y="5750"/>
                  </a:cubicBezTo>
                  <a:cubicBezTo>
                    <a:pt x="12773" y="5809"/>
                    <a:pt x="13094" y="5682"/>
                    <a:pt x="13034" y="5610"/>
                  </a:cubicBezTo>
                  <a:cubicBezTo>
                    <a:pt x="13018" y="5591"/>
                    <a:pt x="12991" y="5582"/>
                    <a:pt x="12954" y="5586"/>
                  </a:cubicBezTo>
                  <a:close/>
                  <a:moveTo>
                    <a:pt x="14485" y="5961"/>
                  </a:moveTo>
                  <a:cubicBezTo>
                    <a:pt x="14482" y="5963"/>
                    <a:pt x="14520" y="5982"/>
                    <a:pt x="14552" y="5998"/>
                  </a:cubicBezTo>
                  <a:cubicBezTo>
                    <a:pt x="14550" y="5992"/>
                    <a:pt x="14543" y="5989"/>
                    <a:pt x="14543" y="5982"/>
                  </a:cubicBezTo>
                  <a:cubicBezTo>
                    <a:pt x="14543" y="5980"/>
                    <a:pt x="14543" y="5979"/>
                    <a:pt x="14543" y="5977"/>
                  </a:cubicBezTo>
                  <a:cubicBezTo>
                    <a:pt x="14524" y="5972"/>
                    <a:pt x="14486" y="5959"/>
                    <a:pt x="14485" y="5961"/>
                  </a:cubicBezTo>
                  <a:close/>
                  <a:moveTo>
                    <a:pt x="12347" y="5989"/>
                  </a:moveTo>
                  <a:cubicBezTo>
                    <a:pt x="12310" y="5997"/>
                    <a:pt x="12270" y="6012"/>
                    <a:pt x="12231" y="6034"/>
                  </a:cubicBezTo>
                  <a:cubicBezTo>
                    <a:pt x="12151" y="6077"/>
                    <a:pt x="12111" y="6129"/>
                    <a:pt x="12141" y="6149"/>
                  </a:cubicBezTo>
                  <a:cubicBezTo>
                    <a:pt x="12172" y="6168"/>
                    <a:pt x="12263" y="6148"/>
                    <a:pt x="12342" y="6104"/>
                  </a:cubicBezTo>
                  <a:cubicBezTo>
                    <a:pt x="12422" y="6061"/>
                    <a:pt x="12462" y="6009"/>
                    <a:pt x="12431" y="5989"/>
                  </a:cubicBezTo>
                  <a:cubicBezTo>
                    <a:pt x="12416" y="5979"/>
                    <a:pt x="12383" y="5982"/>
                    <a:pt x="12347" y="5989"/>
                  </a:cubicBezTo>
                  <a:close/>
                  <a:moveTo>
                    <a:pt x="11516" y="6037"/>
                  </a:moveTo>
                  <a:cubicBezTo>
                    <a:pt x="11504" y="6040"/>
                    <a:pt x="11484" y="6045"/>
                    <a:pt x="11472" y="6048"/>
                  </a:cubicBezTo>
                  <a:cubicBezTo>
                    <a:pt x="11490" y="6050"/>
                    <a:pt x="11506" y="6047"/>
                    <a:pt x="11525" y="6051"/>
                  </a:cubicBezTo>
                  <a:cubicBezTo>
                    <a:pt x="11525" y="6048"/>
                    <a:pt x="11517" y="6040"/>
                    <a:pt x="11516" y="6037"/>
                  </a:cubicBezTo>
                  <a:close/>
                  <a:moveTo>
                    <a:pt x="14681" y="6055"/>
                  </a:moveTo>
                  <a:cubicBezTo>
                    <a:pt x="14696" y="6061"/>
                    <a:pt x="14718" y="6070"/>
                    <a:pt x="14730" y="6073"/>
                  </a:cubicBezTo>
                  <a:cubicBezTo>
                    <a:pt x="14748" y="6060"/>
                    <a:pt x="14743" y="6054"/>
                    <a:pt x="14704" y="6057"/>
                  </a:cubicBezTo>
                  <a:cubicBezTo>
                    <a:pt x="14693" y="6057"/>
                    <a:pt x="14691" y="6055"/>
                    <a:pt x="14681" y="6055"/>
                  </a:cubicBezTo>
                  <a:close/>
                  <a:moveTo>
                    <a:pt x="13128" y="6090"/>
                  </a:moveTo>
                  <a:cubicBezTo>
                    <a:pt x="13047" y="6090"/>
                    <a:pt x="12985" y="6120"/>
                    <a:pt x="12985" y="6156"/>
                  </a:cubicBezTo>
                  <a:cubicBezTo>
                    <a:pt x="12985" y="6189"/>
                    <a:pt x="13039" y="6215"/>
                    <a:pt x="13110" y="6219"/>
                  </a:cubicBezTo>
                  <a:cubicBezTo>
                    <a:pt x="13136" y="6217"/>
                    <a:pt x="13161" y="6211"/>
                    <a:pt x="13186" y="6211"/>
                  </a:cubicBezTo>
                  <a:cubicBezTo>
                    <a:pt x="13235" y="6200"/>
                    <a:pt x="13275" y="6182"/>
                    <a:pt x="13275" y="6156"/>
                  </a:cubicBezTo>
                  <a:cubicBezTo>
                    <a:pt x="13275" y="6120"/>
                    <a:pt x="13209" y="6090"/>
                    <a:pt x="13128" y="6090"/>
                  </a:cubicBezTo>
                  <a:close/>
                  <a:moveTo>
                    <a:pt x="11070" y="6115"/>
                  </a:moveTo>
                  <a:cubicBezTo>
                    <a:pt x="10835" y="6144"/>
                    <a:pt x="10591" y="6161"/>
                    <a:pt x="10365" y="6152"/>
                  </a:cubicBezTo>
                  <a:cubicBezTo>
                    <a:pt x="10673" y="6266"/>
                    <a:pt x="10814" y="6298"/>
                    <a:pt x="10954" y="6248"/>
                  </a:cubicBezTo>
                  <a:cubicBezTo>
                    <a:pt x="10965" y="6244"/>
                    <a:pt x="10966" y="6246"/>
                    <a:pt x="10976" y="6243"/>
                  </a:cubicBezTo>
                  <a:lnTo>
                    <a:pt x="10811" y="6225"/>
                  </a:lnTo>
                  <a:lnTo>
                    <a:pt x="11070" y="6115"/>
                  </a:lnTo>
                  <a:close/>
                  <a:moveTo>
                    <a:pt x="14467" y="6156"/>
                  </a:moveTo>
                  <a:cubicBezTo>
                    <a:pt x="14433" y="6142"/>
                    <a:pt x="14370" y="6166"/>
                    <a:pt x="14329" y="6209"/>
                  </a:cubicBezTo>
                  <a:cubicBezTo>
                    <a:pt x="14309" y="6229"/>
                    <a:pt x="14310" y="6234"/>
                    <a:pt x="14306" y="6243"/>
                  </a:cubicBezTo>
                  <a:cubicBezTo>
                    <a:pt x="14321" y="6229"/>
                    <a:pt x="14397" y="6205"/>
                    <a:pt x="14467" y="6181"/>
                  </a:cubicBezTo>
                  <a:cubicBezTo>
                    <a:pt x="14472" y="6171"/>
                    <a:pt x="14480" y="6161"/>
                    <a:pt x="14467" y="6156"/>
                  </a:cubicBezTo>
                  <a:close/>
                  <a:moveTo>
                    <a:pt x="14302" y="6251"/>
                  </a:moveTo>
                  <a:cubicBezTo>
                    <a:pt x="14301" y="6254"/>
                    <a:pt x="14305" y="6254"/>
                    <a:pt x="14306" y="6257"/>
                  </a:cubicBezTo>
                  <a:cubicBezTo>
                    <a:pt x="14302" y="6256"/>
                    <a:pt x="14302" y="6254"/>
                    <a:pt x="14302" y="6251"/>
                  </a:cubicBezTo>
                  <a:close/>
                  <a:moveTo>
                    <a:pt x="13614" y="6441"/>
                  </a:moveTo>
                  <a:cubicBezTo>
                    <a:pt x="13601" y="6441"/>
                    <a:pt x="13594" y="6451"/>
                    <a:pt x="13583" y="6457"/>
                  </a:cubicBezTo>
                  <a:cubicBezTo>
                    <a:pt x="13583" y="6468"/>
                    <a:pt x="13588" y="6471"/>
                    <a:pt x="13588" y="6483"/>
                  </a:cubicBezTo>
                  <a:cubicBezTo>
                    <a:pt x="13586" y="6572"/>
                    <a:pt x="13567" y="6626"/>
                    <a:pt x="13538" y="6664"/>
                  </a:cubicBezTo>
                  <a:cubicBezTo>
                    <a:pt x="13648" y="6683"/>
                    <a:pt x="13719" y="6676"/>
                    <a:pt x="13762" y="6632"/>
                  </a:cubicBezTo>
                  <a:cubicBezTo>
                    <a:pt x="13768" y="6626"/>
                    <a:pt x="13780" y="6625"/>
                    <a:pt x="13788" y="6620"/>
                  </a:cubicBezTo>
                  <a:cubicBezTo>
                    <a:pt x="13763" y="6596"/>
                    <a:pt x="13712" y="6555"/>
                    <a:pt x="13713" y="6549"/>
                  </a:cubicBezTo>
                  <a:cubicBezTo>
                    <a:pt x="13721" y="6460"/>
                    <a:pt x="13705" y="6441"/>
                    <a:pt x="13614" y="6441"/>
                  </a:cubicBezTo>
                  <a:close/>
                  <a:moveTo>
                    <a:pt x="9204" y="6528"/>
                  </a:moveTo>
                  <a:cubicBezTo>
                    <a:pt x="9144" y="6528"/>
                    <a:pt x="9093" y="6566"/>
                    <a:pt x="9093" y="6614"/>
                  </a:cubicBezTo>
                  <a:cubicBezTo>
                    <a:pt x="9093" y="6662"/>
                    <a:pt x="9144" y="6703"/>
                    <a:pt x="9204" y="6703"/>
                  </a:cubicBezTo>
                  <a:cubicBezTo>
                    <a:pt x="9265" y="6703"/>
                    <a:pt x="9316" y="6662"/>
                    <a:pt x="9316" y="6614"/>
                  </a:cubicBezTo>
                  <a:cubicBezTo>
                    <a:pt x="9316" y="6566"/>
                    <a:pt x="9265" y="6528"/>
                    <a:pt x="9204" y="6528"/>
                  </a:cubicBezTo>
                  <a:close/>
                  <a:moveTo>
                    <a:pt x="14512" y="6903"/>
                  </a:moveTo>
                  <a:cubicBezTo>
                    <a:pt x="14434" y="6900"/>
                    <a:pt x="14376" y="6913"/>
                    <a:pt x="14342" y="6965"/>
                  </a:cubicBezTo>
                  <a:cubicBezTo>
                    <a:pt x="14339" y="6970"/>
                    <a:pt x="14332" y="6971"/>
                    <a:pt x="14329" y="6976"/>
                  </a:cubicBezTo>
                  <a:cubicBezTo>
                    <a:pt x="14437" y="7105"/>
                    <a:pt x="14558" y="7201"/>
                    <a:pt x="14762" y="7284"/>
                  </a:cubicBezTo>
                  <a:cubicBezTo>
                    <a:pt x="15045" y="7400"/>
                    <a:pt x="15103" y="7430"/>
                    <a:pt x="15020" y="7472"/>
                  </a:cubicBezTo>
                  <a:cubicBezTo>
                    <a:pt x="15166" y="7473"/>
                    <a:pt x="15322" y="7471"/>
                    <a:pt x="15422" y="7482"/>
                  </a:cubicBezTo>
                  <a:cubicBezTo>
                    <a:pt x="15419" y="7481"/>
                    <a:pt x="15416" y="7480"/>
                    <a:pt x="15413" y="7479"/>
                  </a:cubicBezTo>
                  <a:cubicBezTo>
                    <a:pt x="15332" y="7440"/>
                    <a:pt x="15257" y="7399"/>
                    <a:pt x="15257" y="7379"/>
                  </a:cubicBezTo>
                  <a:cubicBezTo>
                    <a:pt x="15257" y="7360"/>
                    <a:pt x="15057" y="7277"/>
                    <a:pt x="14815" y="7195"/>
                  </a:cubicBezTo>
                  <a:cubicBezTo>
                    <a:pt x="14666" y="7145"/>
                    <a:pt x="14595" y="7111"/>
                    <a:pt x="14538" y="7080"/>
                  </a:cubicBezTo>
                  <a:cubicBezTo>
                    <a:pt x="14527" y="7074"/>
                    <a:pt x="14489" y="7064"/>
                    <a:pt x="14480" y="7059"/>
                  </a:cubicBezTo>
                  <a:cubicBezTo>
                    <a:pt x="14431" y="7026"/>
                    <a:pt x="14435" y="6999"/>
                    <a:pt x="14480" y="6965"/>
                  </a:cubicBezTo>
                  <a:cubicBezTo>
                    <a:pt x="14521" y="6935"/>
                    <a:pt x="14594" y="6918"/>
                    <a:pt x="14672" y="6910"/>
                  </a:cubicBezTo>
                  <a:cubicBezTo>
                    <a:pt x="14647" y="6908"/>
                    <a:pt x="14598" y="6907"/>
                    <a:pt x="14583" y="6905"/>
                  </a:cubicBezTo>
                  <a:cubicBezTo>
                    <a:pt x="14555" y="6900"/>
                    <a:pt x="14538" y="6904"/>
                    <a:pt x="14516" y="6903"/>
                  </a:cubicBezTo>
                  <a:cubicBezTo>
                    <a:pt x="14514" y="6903"/>
                    <a:pt x="14514" y="6903"/>
                    <a:pt x="14512" y="6903"/>
                  </a:cubicBezTo>
                  <a:close/>
                  <a:moveTo>
                    <a:pt x="9593" y="6908"/>
                  </a:moveTo>
                  <a:cubicBezTo>
                    <a:pt x="9594" y="6921"/>
                    <a:pt x="9601" y="6932"/>
                    <a:pt x="9628" y="6938"/>
                  </a:cubicBezTo>
                  <a:cubicBezTo>
                    <a:pt x="9663" y="6947"/>
                    <a:pt x="9709" y="6941"/>
                    <a:pt x="9758" y="6930"/>
                  </a:cubicBezTo>
                  <a:cubicBezTo>
                    <a:pt x="9711" y="6921"/>
                    <a:pt x="9653" y="6915"/>
                    <a:pt x="9593" y="6908"/>
                  </a:cubicBezTo>
                  <a:close/>
                  <a:moveTo>
                    <a:pt x="15070" y="6933"/>
                  </a:moveTo>
                  <a:cubicBezTo>
                    <a:pt x="15115" y="6941"/>
                    <a:pt x="15166" y="6945"/>
                    <a:pt x="15203" y="6956"/>
                  </a:cubicBezTo>
                  <a:cubicBezTo>
                    <a:pt x="15205" y="6952"/>
                    <a:pt x="15197" y="6944"/>
                    <a:pt x="15199" y="6940"/>
                  </a:cubicBezTo>
                  <a:cubicBezTo>
                    <a:pt x="15148" y="6940"/>
                    <a:pt x="15122" y="6935"/>
                    <a:pt x="15070" y="6933"/>
                  </a:cubicBezTo>
                  <a:close/>
                  <a:moveTo>
                    <a:pt x="12414" y="6970"/>
                  </a:moveTo>
                  <a:cubicBezTo>
                    <a:pt x="12410" y="7042"/>
                    <a:pt x="12448" y="7093"/>
                    <a:pt x="12539" y="7107"/>
                  </a:cubicBezTo>
                  <a:cubicBezTo>
                    <a:pt x="12554" y="7109"/>
                    <a:pt x="12571" y="7120"/>
                    <a:pt x="12588" y="7124"/>
                  </a:cubicBezTo>
                  <a:cubicBezTo>
                    <a:pt x="12564" y="7096"/>
                    <a:pt x="12507" y="7049"/>
                    <a:pt x="12507" y="7036"/>
                  </a:cubicBezTo>
                  <a:cubicBezTo>
                    <a:pt x="12507" y="7012"/>
                    <a:pt x="12465" y="6989"/>
                    <a:pt x="12414" y="6970"/>
                  </a:cubicBezTo>
                  <a:close/>
                  <a:moveTo>
                    <a:pt x="13480" y="7286"/>
                  </a:moveTo>
                  <a:cubicBezTo>
                    <a:pt x="13468" y="7299"/>
                    <a:pt x="13452" y="7313"/>
                    <a:pt x="13445" y="7326"/>
                  </a:cubicBezTo>
                  <a:cubicBezTo>
                    <a:pt x="13452" y="7318"/>
                    <a:pt x="13458" y="7309"/>
                    <a:pt x="13476" y="7302"/>
                  </a:cubicBezTo>
                  <a:cubicBezTo>
                    <a:pt x="13487" y="7297"/>
                    <a:pt x="13500" y="7297"/>
                    <a:pt x="13512" y="7294"/>
                  </a:cubicBezTo>
                  <a:cubicBezTo>
                    <a:pt x="13502" y="7291"/>
                    <a:pt x="13489" y="7289"/>
                    <a:pt x="13480" y="7286"/>
                  </a:cubicBezTo>
                  <a:close/>
                  <a:moveTo>
                    <a:pt x="9115" y="7424"/>
                  </a:moveTo>
                  <a:cubicBezTo>
                    <a:pt x="9078" y="7427"/>
                    <a:pt x="9032" y="7434"/>
                    <a:pt x="8972" y="7447"/>
                  </a:cubicBezTo>
                  <a:cubicBezTo>
                    <a:pt x="8788" y="7486"/>
                    <a:pt x="8766" y="7505"/>
                    <a:pt x="8883" y="7534"/>
                  </a:cubicBezTo>
                  <a:cubicBezTo>
                    <a:pt x="8973" y="7556"/>
                    <a:pt x="9069" y="7549"/>
                    <a:pt x="9119" y="7518"/>
                  </a:cubicBezTo>
                  <a:cubicBezTo>
                    <a:pt x="9232" y="7447"/>
                    <a:pt x="9225" y="7415"/>
                    <a:pt x="9115" y="7424"/>
                  </a:cubicBezTo>
                  <a:close/>
                  <a:moveTo>
                    <a:pt x="11624" y="7794"/>
                  </a:moveTo>
                  <a:cubicBezTo>
                    <a:pt x="11618" y="7796"/>
                    <a:pt x="11653" y="7814"/>
                    <a:pt x="11722" y="7849"/>
                  </a:cubicBezTo>
                  <a:cubicBezTo>
                    <a:pt x="11865" y="7921"/>
                    <a:pt x="11954" y="7943"/>
                    <a:pt x="11954" y="7907"/>
                  </a:cubicBezTo>
                  <a:cubicBezTo>
                    <a:pt x="11954" y="7898"/>
                    <a:pt x="11868" y="7864"/>
                    <a:pt x="11762" y="7831"/>
                  </a:cubicBezTo>
                  <a:cubicBezTo>
                    <a:pt x="11675" y="7804"/>
                    <a:pt x="11629" y="7792"/>
                    <a:pt x="11624" y="7794"/>
                  </a:cubicBezTo>
                  <a:close/>
                  <a:moveTo>
                    <a:pt x="13771" y="7810"/>
                  </a:moveTo>
                  <a:cubicBezTo>
                    <a:pt x="13866" y="7795"/>
                    <a:pt x="14038" y="7817"/>
                    <a:pt x="14154" y="7859"/>
                  </a:cubicBezTo>
                  <a:cubicBezTo>
                    <a:pt x="14318" y="7918"/>
                    <a:pt x="14342" y="7954"/>
                    <a:pt x="14257" y="8017"/>
                  </a:cubicBezTo>
                  <a:cubicBezTo>
                    <a:pt x="14101" y="8133"/>
                    <a:pt x="13968" y="8119"/>
                    <a:pt x="13771" y="7967"/>
                  </a:cubicBezTo>
                  <a:cubicBezTo>
                    <a:pt x="13615" y="7848"/>
                    <a:pt x="13614" y="7834"/>
                    <a:pt x="13771" y="781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16" name="Rectangle"/>
            <p:cNvSpPr/>
            <p:nvPr/>
          </p:nvSpPr>
          <p:spPr>
            <a:xfrm>
              <a:off x="76686" y="1787133"/>
              <a:ext cx="1824503" cy="2942102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17" name="Rectangle"/>
            <p:cNvSpPr/>
            <p:nvPr/>
          </p:nvSpPr>
          <p:spPr>
            <a:xfrm>
              <a:off x="0" y="99800"/>
              <a:ext cx="1977875" cy="1629766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36" name="Connection Line"/>
          <p:cNvSpPr/>
          <p:nvPr/>
        </p:nvSpPr>
        <p:spPr>
          <a:xfrm>
            <a:off x="7329613" y="4707325"/>
            <a:ext cx="1545290" cy="702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611" extrusionOk="0">
                <a:moveTo>
                  <a:pt x="0" y="3314"/>
                </a:moveTo>
                <a:cubicBezTo>
                  <a:pt x="8394" y="-3989"/>
                  <a:pt x="15594" y="777"/>
                  <a:pt x="21600" y="17611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616150" hangingPunct="0"/>
            <a:endParaRPr sz="2400" b="1">
              <a:latin typeface="Helvetica Neue"/>
              <a:sym typeface="Helvetica Neue"/>
            </a:endParaRPr>
          </a:p>
        </p:txBody>
      </p:sp>
      <p:sp>
        <p:nvSpPr>
          <p:cNvPr id="737" name="Connection Line"/>
          <p:cNvSpPr/>
          <p:nvPr/>
        </p:nvSpPr>
        <p:spPr>
          <a:xfrm>
            <a:off x="7077114" y="9965610"/>
            <a:ext cx="1781352" cy="344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7" extrusionOk="0">
                <a:moveTo>
                  <a:pt x="0" y="2522"/>
                </a:moveTo>
                <a:cubicBezTo>
                  <a:pt x="4441" y="21600"/>
                  <a:pt x="11641" y="20759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616150" hangingPunct="0"/>
            <a:endParaRPr sz="2400" b="1">
              <a:latin typeface="Helvetica Neue"/>
              <a:sym typeface="Helvetica Neue"/>
            </a:endParaRPr>
          </a:p>
        </p:txBody>
      </p:sp>
      <p:grpSp>
        <p:nvGrpSpPr>
          <p:cNvPr id="725" name="Group"/>
          <p:cNvGrpSpPr/>
          <p:nvPr/>
        </p:nvGrpSpPr>
        <p:grpSpPr>
          <a:xfrm>
            <a:off x="5657537" y="3569827"/>
            <a:ext cx="1650498" cy="3630598"/>
            <a:chOff x="0" y="0"/>
            <a:chExt cx="2200663" cy="4840793"/>
          </a:xfrm>
        </p:grpSpPr>
        <p:pic>
          <p:nvPicPr>
            <p:cNvPr id="721" name="997_4.png" descr="997_4.png"/>
            <p:cNvPicPr>
              <a:picLocks noChangeAspect="1"/>
            </p:cNvPicPr>
            <p:nvPr/>
          </p:nvPicPr>
          <p:blipFill>
            <a:blip r:embed="rId4"/>
            <a:srcRect l="22836" t="14077" r="28080" b="3450"/>
            <a:stretch>
              <a:fillRect/>
            </a:stretch>
          </p:blipFill>
          <p:spPr>
            <a:xfrm>
              <a:off x="107670" y="0"/>
              <a:ext cx="1920644" cy="4840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2" name="Rectangle"/>
            <p:cNvSpPr/>
            <p:nvPr/>
          </p:nvSpPr>
          <p:spPr>
            <a:xfrm>
              <a:off x="443314" y="668571"/>
              <a:ext cx="1536825" cy="1372136"/>
            </a:xfrm>
            <a:prstGeom prst="rect">
              <a:avLst/>
            </a:prstGeom>
            <a:noFill/>
            <a:ln w="635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23" name="Rectangle"/>
            <p:cNvSpPr/>
            <p:nvPr/>
          </p:nvSpPr>
          <p:spPr>
            <a:xfrm>
              <a:off x="222789" y="57437"/>
              <a:ext cx="1977875" cy="556884"/>
            </a:xfrm>
            <a:prstGeom prst="rect">
              <a:avLst/>
            </a:prstGeom>
            <a:solidFill>
              <a:srgbClr val="FFFFFF">
                <a:alpha val="7196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24" name="Rectangle"/>
            <p:cNvSpPr/>
            <p:nvPr/>
          </p:nvSpPr>
          <p:spPr>
            <a:xfrm>
              <a:off x="0" y="2080321"/>
              <a:ext cx="1977875" cy="2728503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26" name="Bootstrap web photos for learning fashionability"/>
          <p:cNvSpPr txBox="1"/>
          <p:nvPr/>
        </p:nvSpPr>
        <p:spPr>
          <a:xfrm>
            <a:off x="6067345" y="11809869"/>
            <a:ext cx="12166278" cy="1676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68580" bIns="68580">
            <a:noAutofit/>
          </a:bodyPr>
          <a:lstStyle>
            <a:lvl1pPr defTabSz="689353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517016" hangingPunct="0"/>
            <a:r>
              <a:rPr sz="5600" dirty="0">
                <a:solidFill>
                  <a:srgbClr val="0000FF"/>
                </a:solidFill>
              </a:rPr>
              <a:t>Bootstrap web photos for </a:t>
            </a:r>
            <a:r>
              <a:rPr lang="en-US" sz="5600" dirty="0">
                <a:solidFill>
                  <a:srgbClr val="0000FF"/>
                </a:solidFill>
              </a:rPr>
              <a:t>“negatives” to </a:t>
            </a:r>
            <a:r>
              <a:rPr sz="5600" dirty="0">
                <a:solidFill>
                  <a:srgbClr val="0000FF"/>
                </a:solidFill>
              </a:rPr>
              <a:t>learn </a:t>
            </a:r>
            <a:r>
              <a:rPr sz="5600" dirty="0" err="1">
                <a:solidFill>
                  <a:srgbClr val="0000FF"/>
                </a:solidFill>
              </a:rPr>
              <a:t>fashionability</a:t>
            </a:r>
            <a:endParaRPr sz="5600" dirty="0">
              <a:solidFill>
                <a:srgbClr val="0000FF"/>
              </a:solidFill>
            </a:endParaRPr>
          </a:p>
        </p:txBody>
      </p:sp>
      <p:grpSp>
        <p:nvGrpSpPr>
          <p:cNvPr id="729" name="Group"/>
          <p:cNvGrpSpPr/>
          <p:nvPr/>
        </p:nvGrpSpPr>
        <p:grpSpPr>
          <a:xfrm>
            <a:off x="18385691" y="8913180"/>
            <a:ext cx="223482" cy="2196040"/>
            <a:chOff x="0" y="0"/>
            <a:chExt cx="297975" cy="2928049"/>
          </a:xfrm>
        </p:grpSpPr>
        <p:sp>
          <p:nvSpPr>
            <p:cNvPr id="727" name="Rectangle"/>
            <p:cNvSpPr/>
            <p:nvPr/>
          </p:nvSpPr>
          <p:spPr>
            <a:xfrm rot="16200000">
              <a:off x="-591239" y="591238"/>
              <a:ext cx="1480453" cy="297976"/>
            </a:xfrm>
            <a:prstGeom prst="rect">
              <a:avLst/>
            </a:prstGeom>
            <a:solidFill>
              <a:srgbClr val="7F108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728" name="Rectangle"/>
            <p:cNvSpPr/>
            <p:nvPr/>
          </p:nvSpPr>
          <p:spPr>
            <a:xfrm rot="16200000">
              <a:off x="-591239" y="2038836"/>
              <a:ext cx="1480453" cy="297976"/>
            </a:xfrm>
            <a:prstGeom prst="rect">
              <a:avLst/>
            </a:prstGeom>
            <a:solidFill>
              <a:srgbClr val="0E0E0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</p:grpSp>
      <p:sp>
        <p:nvSpPr>
          <p:cNvPr id="730" name="negative"/>
          <p:cNvSpPr txBox="1"/>
          <p:nvPr/>
        </p:nvSpPr>
        <p:spPr>
          <a:xfrm>
            <a:off x="17417811" y="3787299"/>
            <a:ext cx="2159245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200"/>
            </a:lvl1pPr>
          </a:lstStyle>
          <a:p>
            <a:pPr algn="ctr" defTabSz="438150" hangingPunct="0"/>
            <a:r>
              <a:rPr sz="4000" b="1">
                <a:latin typeface="Helvetica Neue"/>
                <a:sym typeface="Helvetica Neue"/>
              </a:rPr>
              <a:t>negative</a:t>
            </a:r>
          </a:p>
        </p:txBody>
      </p:sp>
      <p:sp>
        <p:nvSpPr>
          <p:cNvPr id="731" name="…"/>
          <p:cNvSpPr txBox="1"/>
          <p:nvPr/>
        </p:nvSpPr>
        <p:spPr>
          <a:xfrm rot="16200000">
            <a:off x="8765882" y="7391114"/>
            <a:ext cx="512159" cy="59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/>
            </a:lvl1pPr>
          </a:lstStyle>
          <a:p>
            <a:pPr algn="ctr" defTabSz="616150" hangingPunct="0"/>
            <a:r>
              <a:rPr sz="3150" b="1">
                <a:latin typeface="Helvetica Neue"/>
                <a:sym typeface="Helvetica Neue"/>
              </a:rPr>
              <a:t>…</a:t>
            </a:r>
          </a:p>
        </p:txBody>
      </p:sp>
      <p:sp>
        <p:nvSpPr>
          <p:cNvPr id="732" name="…"/>
          <p:cNvSpPr txBox="1"/>
          <p:nvPr/>
        </p:nvSpPr>
        <p:spPr>
          <a:xfrm rot="16200000">
            <a:off x="18094430" y="7391114"/>
            <a:ext cx="512159" cy="59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/>
            </a:lvl1pPr>
          </a:lstStyle>
          <a:p>
            <a:pPr algn="ctr" defTabSz="616150" hangingPunct="0"/>
            <a:r>
              <a:rPr sz="3150" b="1">
                <a:latin typeface="Helvetica Neue"/>
                <a:sym typeface="Helvetica Neue"/>
              </a:rPr>
              <a:t>…</a:t>
            </a:r>
          </a:p>
        </p:txBody>
      </p:sp>
      <p:sp>
        <p:nvSpPr>
          <p:cNvPr id="45" name="Shape 215">
            <a:extLst>
              <a:ext uri="{FF2B5EF4-FFF2-40B4-BE49-F238E27FC236}">
                <a16:creationId xmlns:a16="http://schemas.microsoft.com/office/drawing/2014/main" id="{EBAD1E39-CF83-4E01-BF65-235C4E7C6095}"/>
              </a:ext>
            </a:extLst>
          </p:cNvPr>
          <p:cNvSpPr/>
          <p:nvPr/>
        </p:nvSpPr>
        <p:spPr>
          <a:xfrm>
            <a:off x="4415137" y="94698"/>
            <a:ext cx="15938594" cy="318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78" tIns="68578" rIns="68578" bIns="68578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517014" hangingPunct="0">
              <a:defRPr/>
            </a:pPr>
            <a:r>
              <a:rPr lang="en-US" sz="7600" dirty="0"/>
              <a:t>Learning discriminative </a:t>
            </a:r>
            <a:r>
              <a:rPr lang="en-US" sz="7600" dirty="0" err="1"/>
              <a:t>fashionability</a:t>
            </a:r>
            <a:r>
              <a:rPr lang="en-US" sz="7600" dirty="0"/>
              <a:t> model</a:t>
            </a:r>
            <a:endParaRPr sz="7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9B7E9E-73E6-4D04-8412-3B56EB22E093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216" y="5263903"/>
            <a:ext cx="6068218" cy="4045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35" y="5254227"/>
            <a:ext cx="5985969" cy="405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5"/>
          <a:srcRect t="34731" b="34731"/>
          <a:stretch>
            <a:fillRect/>
          </a:stretch>
        </p:blipFill>
        <p:spPr>
          <a:xfrm>
            <a:off x="2330636" y="4859867"/>
            <a:ext cx="3723270" cy="113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6"/>
          <a:srcRect l="4271" t="26016" r="4271" b="26016"/>
          <a:stretch>
            <a:fillRect/>
          </a:stretch>
        </p:blipFill>
        <p:spPr>
          <a:xfrm>
            <a:off x="4797289" y="5551333"/>
            <a:ext cx="2553352" cy="1339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7"/>
          <a:srcRect t="30173" b="30173"/>
          <a:stretch>
            <a:fillRect/>
          </a:stretch>
        </p:blipFill>
        <p:spPr>
          <a:xfrm>
            <a:off x="2453802" y="6591961"/>
            <a:ext cx="3104802" cy="92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5449" y="7181522"/>
            <a:ext cx="2553296" cy="1458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Group"/>
          <p:cNvGrpSpPr/>
          <p:nvPr/>
        </p:nvGrpSpPr>
        <p:grpSpPr>
          <a:xfrm>
            <a:off x="16730525" y="3091657"/>
            <a:ext cx="6250364" cy="6376328"/>
            <a:chOff x="1" y="0"/>
            <a:chExt cx="8333816" cy="8501769"/>
          </a:xfrm>
        </p:grpSpPr>
        <p:sp>
          <p:nvSpPr>
            <p:cNvPr id="195" name="Shape"/>
            <p:cNvSpPr/>
            <p:nvPr/>
          </p:nvSpPr>
          <p:spPr>
            <a:xfrm>
              <a:off x="10110" y="743543"/>
              <a:ext cx="8323707" cy="7758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592" extrusionOk="0">
                  <a:moveTo>
                    <a:pt x="4259" y="0"/>
                  </a:moveTo>
                  <a:lnTo>
                    <a:pt x="17281" y="0"/>
                  </a:lnTo>
                  <a:cubicBezTo>
                    <a:pt x="17892" y="0"/>
                    <a:pt x="18352" y="0"/>
                    <a:pt x="18742" y="28"/>
                  </a:cubicBezTo>
                  <a:cubicBezTo>
                    <a:pt x="19132" y="56"/>
                    <a:pt x="19452" y="112"/>
                    <a:pt x="19781" y="224"/>
                  </a:cubicBezTo>
                  <a:cubicBezTo>
                    <a:pt x="20142" y="365"/>
                    <a:pt x="20464" y="588"/>
                    <a:pt x="20729" y="873"/>
                  </a:cubicBezTo>
                  <a:cubicBezTo>
                    <a:pt x="20993" y="1157"/>
                    <a:pt x="21201" y="1503"/>
                    <a:pt x="21332" y="1890"/>
                  </a:cubicBezTo>
                  <a:cubicBezTo>
                    <a:pt x="21436" y="2244"/>
                    <a:pt x="21489" y="2587"/>
                    <a:pt x="21515" y="3009"/>
                  </a:cubicBezTo>
                  <a:cubicBezTo>
                    <a:pt x="21541" y="3430"/>
                    <a:pt x="21541" y="3930"/>
                    <a:pt x="21541" y="4596"/>
                  </a:cubicBezTo>
                  <a:lnTo>
                    <a:pt x="21541" y="16971"/>
                  </a:lnTo>
                  <a:cubicBezTo>
                    <a:pt x="21530" y="17657"/>
                    <a:pt x="21557" y="18263"/>
                    <a:pt x="21567" y="18828"/>
                  </a:cubicBezTo>
                  <a:cubicBezTo>
                    <a:pt x="21575" y="19324"/>
                    <a:pt x="21576" y="19820"/>
                    <a:pt x="21578" y="20316"/>
                  </a:cubicBezTo>
                  <a:cubicBezTo>
                    <a:pt x="21597" y="20593"/>
                    <a:pt x="21522" y="20868"/>
                    <a:pt x="21367" y="21091"/>
                  </a:cubicBezTo>
                  <a:cubicBezTo>
                    <a:pt x="21157" y="21392"/>
                    <a:pt x="20825" y="21567"/>
                    <a:pt x="20475" y="21560"/>
                  </a:cubicBezTo>
                  <a:cubicBezTo>
                    <a:pt x="19820" y="21598"/>
                    <a:pt x="19181" y="21600"/>
                    <a:pt x="18490" y="21577"/>
                  </a:cubicBezTo>
                  <a:cubicBezTo>
                    <a:pt x="18134" y="21565"/>
                    <a:pt x="17738" y="21538"/>
                    <a:pt x="17262" y="21546"/>
                  </a:cubicBezTo>
                  <a:lnTo>
                    <a:pt x="4259" y="21546"/>
                  </a:lnTo>
                  <a:cubicBezTo>
                    <a:pt x="3648" y="21518"/>
                    <a:pt x="3125" y="21533"/>
                    <a:pt x="2648" y="21533"/>
                  </a:cubicBezTo>
                  <a:cubicBezTo>
                    <a:pt x="1973" y="21535"/>
                    <a:pt x="1343" y="21519"/>
                    <a:pt x="699" y="21476"/>
                  </a:cubicBezTo>
                  <a:cubicBezTo>
                    <a:pt x="533" y="21348"/>
                    <a:pt x="388" y="21189"/>
                    <a:pt x="272" y="21008"/>
                  </a:cubicBezTo>
                  <a:cubicBezTo>
                    <a:pt x="153" y="20823"/>
                    <a:pt x="65" y="20617"/>
                    <a:pt x="12" y="20400"/>
                  </a:cubicBezTo>
                  <a:cubicBezTo>
                    <a:pt x="-1" y="19818"/>
                    <a:pt x="-3" y="19245"/>
                    <a:pt x="3" y="18643"/>
                  </a:cubicBezTo>
                  <a:cubicBezTo>
                    <a:pt x="8" y="18141"/>
                    <a:pt x="26" y="17592"/>
                    <a:pt x="0" y="16950"/>
                  </a:cubicBezTo>
                  <a:lnTo>
                    <a:pt x="0" y="4575"/>
                  </a:lnTo>
                  <a:cubicBezTo>
                    <a:pt x="0" y="3920"/>
                    <a:pt x="0" y="3425"/>
                    <a:pt x="26" y="3006"/>
                  </a:cubicBezTo>
                  <a:cubicBezTo>
                    <a:pt x="52" y="2587"/>
                    <a:pt x="104" y="2244"/>
                    <a:pt x="209" y="1890"/>
                  </a:cubicBezTo>
                  <a:cubicBezTo>
                    <a:pt x="340" y="1503"/>
                    <a:pt x="547" y="1157"/>
                    <a:pt x="812" y="873"/>
                  </a:cubicBezTo>
                  <a:cubicBezTo>
                    <a:pt x="1077" y="588"/>
                    <a:pt x="1399" y="365"/>
                    <a:pt x="1759" y="224"/>
                  </a:cubicBezTo>
                  <a:cubicBezTo>
                    <a:pt x="2089" y="112"/>
                    <a:pt x="2408" y="56"/>
                    <a:pt x="2801" y="28"/>
                  </a:cubicBezTo>
                  <a:cubicBezTo>
                    <a:pt x="3193" y="0"/>
                    <a:pt x="3658" y="0"/>
                    <a:pt x="4278" y="0"/>
                  </a:cubicBezTo>
                  <a:lnTo>
                    <a:pt x="4259" y="0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50" hangingPunct="0">
                <a:defRPr sz="3200">
                  <a:solidFill>
                    <a:srgbClr val="FFFFFF"/>
                  </a:solidFill>
                </a:defRPr>
              </a:pPr>
              <a:endParaRPr sz="240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96" name="Create new designs"/>
            <p:cNvSpPr/>
            <p:nvPr/>
          </p:nvSpPr>
          <p:spPr>
            <a:xfrm>
              <a:off x="1" y="1232826"/>
              <a:ext cx="8332440" cy="1047072"/>
            </a:xfrm>
            <a:prstGeom prst="roundRect">
              <a:avLst>
                <a:gd name="adj" fmla="val 21719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616150" hangingPunct="0"/>
              <a:r>
                <a:rPr lang="en-US" sz="4800" dirty="0"/>
                <a:t>Design &amp; creativity</a:t>
              </a:r>
              <a:endParaRPr sz="4800" dirty="0"/>
            </a:p>
          </p:txBody>
        </p:sp>
        <p:sp>
          <p:nvSpPr>
            <p:cNvPr id="197" name="Rectangle"/>
            <p:cNvSpPr/>
            <p:nvPr/>
          </p:nvSpPr>
          <p:spPr>
            <a:xfrm>
              <a:off x="87652" y="0"/>
              <a:ext cx="8157135" cy="12295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50" hangingPunct="0">
                <a:defRPr sz="3200">
                  <a:solidFill>
                    <a:srgbClr val="FFFFFF"/>
                  </a:solidFill>
                </a:defRPr>
              </a:pPr>
              <a:endParaRPr sz="240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02" name="Group"/>
          <p:cNvGrpSpPr/>
          <p:nvPr/>
        </p:nvGrpSpPr>
        <p:grpSpPr>
          <a:xfrm>
            <a:off x="2300411" y="3245102"/>
            <a:ext cx="5425236" cy="6146352"/>
            <a:chOff x="9940" y="0"/>
            <a:chExt cx="7233647" cy="11974788"/>
          </a:xfrm>
        </p:grpSpPr>
        <p:sp>
          <p:nvSpPr>
            <p:cNvPr id="199" name="Analyze enterprise"/>
            <p:cNvSpPr/>
            <p:nvPr/>
          </p:nvSpPr>
          <p:spPr>
            <a:xfrm>
              <a:off x="69729" y="1170294"/>
              <a:ext cx="7173858" cy="1445324"/>
            </a:xfrm>
            <a:prstGeom prst="roundRect">
              <a:avLst>
                <a:gd name="adj" fmla="val 21719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616150" hangingPunct="0"/>
              <a:r>
                <a:rPr lang="en-US" sz="4800" dirty="0"/>
                <a:t>Business</a:t>
              </a:r>
              <a:endParaRPr sz="4800" dirty="0"/>
            </a:p>
          </p:txBody>
        </p:sp>
        <p:sp>
          <p:nvSpPr>
            <p:cNvPr id="200" name="Shape"/>
            <p:cNvSpPr/>
            <p:nvPr/>
          </p:nvSpPr>
          <p:spPr>
            <a:xfrm>
              <a:off x="9940" y="772829"/>
              <a:ext cx="7180155" cy="1120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92" extrusionOk="0">
                  <a:moveTo>
                    <a:pt x="4282" y="0"/>
                  </a:moveTo>
                  <a:lnTo>
                    <a:pt x="17289" y="0"/>
                  </a:lnTo>
                  <a:cubicBezTo>
                    <a:pt x="17899" y="0"/>
                    <a:pt x="18359" y="0"/>
                    <a:pt x="18748" y="28"/>
                  </a:cubicBezTo>
                  <a:cubicBezTo>
                    <a:pt x="19138" y="56"/>
                    <a:pt x="19457" y="112"/>
                    <a:pt x="19786" y="224"/>
                  </a:cubicBezTo>
                  <a:cubicBezTo>
                    <a:pt x="20146" y="365"/>
                    <a:pt x="20468" y="588"/>
                    <a:pt x="20733" y="873"/>
                  </a:cubicBezTo>
                  <a:cubicBezTo>
                    <a:pt x="20997" y="1157"/>
                    <a:pt x="21204" y="1503"/>
                    <a:pt x="21335" y="1890"/>
                  </a:cubicBezTo>
                  <a:cubicBezTo>
                    <a:pt x="21440" y="2244"/>
                    <a:pt x="21492" y="2587"/>
                    <a:pt x="21518" y="3009"/>
                  </a:cubicBezTo>
                  <a:cubicBezTo>
                    <a:pt x="21544" y="3430"/>
                    <a:pt x="21544" y="3930"/>
                    <a:pt x="21544" y="4596"/>
                  </a:cubicBezTo>
                  <a:lnTo>
                    <a:pt x="21544" y="16971"/>
                  </a:lnTo>
                  <a:cubicBezTo>
                    <a:pt x="21533" y="17657"/>
                    <a:pt x="21560" y="18263"/>
                    <a:pt x="21570" y="18828"/>
                  </a:cubicBezTo>
                  <a:cubicBezTo>
                    <a:pt x="21578" y="19324"/>
                    <a:pt x="21579" y="19820"/>
                    <a:pt x="21581" y="20316"/>
                  </a:cubicBezTo>
                  <a:cubicBezTo>
                    <a:pt x="21600" y="20593"/>
                    <a:pt x="21525" y="20868"/>
                    <a:pt x="21370" y="21091"/>
                  </a:cubicBezTo>
                  <a:cubicBezTo>
                    <a:pt x="21160" y="21392"/>
                    <a:pt x="20829" y="21567"/>
                    <a:pt x="20479" y="21560"/>
                  </a:cubicBezTo>
                  <a:cubicBezTo>
                    <a:pt x="19825" y="21598"/>
                    <a:pt x="19187" y="21600"/>
                    <a:pt x="18497" y="21577"/>
                  </a:cubicBezTo>
                  <a:cubicBezTo>
                    <a:pt x="18141" y="21565"/>
                    <a:pt x="17745" y="21538"/>
                    <a:pt x="17270" y="21546"/>
                  </a:cubicBezTo>
                  <a:lnTo>
                    <a:pt x="4282" y="21546"/>
                  </a:lnTo>
                  <a:cubicBezTo>
                    <a:pt x="3666" y="21536"/>
                    <a:pt x="3125" y="21549"/>
                    <a:pt x="2626" y="21541"/>
                  </a:cubicBezTo>
                  <a:cubicBezTo>
                    <a:pt x="1986" y="21531"/>
                    <a:pt x="1379" y="21494"/>
                    <a:pt x="767" y="21424"/>
                  </a:cubicBezTo>
                  <a:cubicBezTo>
                    <a:pt x="597" y="21363"/>
                    <a:pt x="453" y="21266"/>
                    <a:pt x="340" y="21143"/>
                  </a:cubicBezTo>
                  <a:cubicBezTo>
                    <a:pt x="212" y="21004"/>
                    <a:pt x="133" y="20843"/>
                    <a:pt x="112" y="20675"/>
                  </a:cubicBezTo>
                  <a:cubicBezTo>
                    <a:pt x="37" y="19981"/>
                    <a:pt x="0" y="19296"/>
                    <a:pt x="0" y="18576"/>
                  </a:cubicBezTo>
                  <a:cubicBezTo>
                    <a:pt x="0" y="18094"/>
                    <a:pt x="24" y="17568"/>
                    <a:pt x="27" y="16950"/>
                  </a:cubicBezTo>
                  <a:lnTo>
                    <a:pt x="27" y="4575"/>
                  </a:lnTo>
                  <a:cubicBezTo>
                    <a:pt x="27" y="3920"/>
                    <a:pt x="27" y="3425"/>
                    <a:pt x="54" y="3006"/>
                  </a:cubicBezTo>
                  <a:cubicBezTo>
                    <a:pt x="80" y="2587"/>
                    <a:pt x="132" y="2244"/>
                    <a:pt x="236" y="1890"/>
                  </a:cubicBezTo>
                  <a:cubicBezTo>
                    <a:pt x="367" y="1503"/>
                    <a:pt x="574" y="1157"/>
                    <a:pt x="839" y="873"/>
                  </a:cubicBezTo>
                  <a:cubicBezTo>
                    <a:pt x="1103" y="588"/>
                    <a:pt x="1425" y="365"/>
                    <a:pt x="1785" y="224"/>
                  </a:cubicBezTo>
                  <a:cubicBezTo>
                    <a:pt x="2114" y="112"/>
                    <a:pt x="2433" y="56"/>
                    <a:pt x="2825" y="28"/>
                  </a:cubicBezTo>
                  <a:cubicBezTo>
                    <a:pt x="3217" y="0"/>
                    <a:pt x="3682" y="0"/>
                    <a:pt x="4301" y="0"/>
                  </a:cubicBezTo>
                  <a:lnTo>
                    <a:pt x="4282" y="0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50" hangingPunct="0">
                <a:defRPr sz="3200">
                  <a:solidFill>
                    <a:srgbClr val="FFFFFF"/>
                  </a:solidFill>
                </a:defRPr>
              </a:pPr>
              <a:endParaRPr sz="240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1" name="Rectangle"/>
            <p:cNvSpPr/>
            <p:nvPr/>
          </p:nvSpPr>
          <p:spPr>
            <a:xfrm>
              <a:off x="16361" y="0"/>
              <a:ext cx="7141134" cy="12295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50" hangingPunct="0">
                <a:defRPr sz="3200">
                  <a:solidFill>
                    <a:srgbClr val="FFFFFF"/>
                  </a:solidFill>
                </a:defRPr>
              </a:pPr>
              <a:endParaRPr sz="240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9228487" y="2979520"/>
            <a:ext cx="6038242" cy="6512218"/>
            <a:chOff x="0" y="0"/>
            <a:chExt cx="8050986" cy="8682955"/>
          </a:xfrm>
        </p:grpSpPr>
        <p:sp>
          <p:nvSpPr>
            <p:cNvPr id="203" name="What/how to shop"/>
            <p:cNvSpPr/>
            <p:nvPr/>
          </p:nvSpPr>
          <p:spPr>
            <a:xfrm>
              <a:off x="4680" y="1221627"/>
              <a:ext cx="8046307" cy="1047073"/>
            </a:xfrm>
            <a:prstGeom prst="roundRect">
              <a:avLst>
                <a:gd name="adj" fmla="val 21719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3578" tIns="53578" rIns="53578" bIns="53578" numCol="1" anchor="ctr">
              <a:noAutofit/>
            </a:bodyPr>
            <a:lstStyle>
              <a:lvl1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616150" hangingPunct="0"/>
              <a:r>
                <a:rPr lang="en-US" sz="4800" dirty="0"/>
                <a:t>How we shop</a:t>
              </a:r>
              <a:endParaRPr sz="4800" dirty="0"/>
            </a:p>
          </p:txBody>
        </p:sp>
        <p:sp>
          <p:nvSpPr>
            <p:cNvPr id="204" name="Shape"/>
            <p:cNvSpPr/>
            <p:nvPr/>
          </p:nvSpPr>
          <p:spPr>
            <a:xfrm>
              <a:off x="-1" y="719814"/>
              <a:ext cx="8046308" cy="796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92" extrusionOk="0">
                  <a:moveTo>
                    <a:pt x="4282" y="0"/>
                  </a:moveTo>
                  <a:lnTo>
                    <a:pt x="17289" y="0"/>
                  </a:lnTo>
                  <a:cubicBezTo>
                    <a:pt x="17899" y="0"/>
                    <a:pt x="18359" y="0"/>
                    <a:pt x="18748" y="28"/>
                  </a:cubicBezTo>
                  <a:cubicBezTo>
                    <a:pt x="19138" y="56"/>
                    <a:pt x="19457" y="112"/>
                    <a:pt x="19786" y="224"/>
                  </a:cubicBezTo>
                  <a:cubicBezTo>
                    <a:pt x="20146" y="365"/>
                    <a:pt x="20468" y="588"/>
                    <a:pt x="20733" y="873"/>
                  </a:cubicBezTo>
                  <a:cubicBezTo>
                    <a:pt x="20997" y="1157"/>
                    <a:pt x="21204" y="1503"/>
                    <a:pt x="21335" y="1890"/>
                  </a:cubicBezTo>
                  <a:cubicBezTo>
                    <a:pt x="21440" y="2244"/>
                    <a:pt x="21492" y="2587"/>
                    <a:pt x="21518" y="3009"/>
                  </a:cubicBezTo>
                  <a:cubicBezTo>
                    <a:pt x="21544" y="3430"/>
                    <a:pt x="21544" y="3930"/>
                    <a:pt x="21544" y="4596"/>
                  </a:cubicBezTo>
                  <a:lnTo>
                    <a:pt x="21544" y="16971"/>
                  </a:lnTo>
                  <a:cubicBezTo>
                    <a:pt x="21533" y="17657"/>
                    <a:pt x="21560" y="18263"/>
                    <a:pt x="21570" y="18828"/>
                  </a:cubicBezTo>
                  <a:cubicBezTo>
                    <a:pt x="21578" y="19324"/>
                    <a:pt x="21579" y="19820"/>
                    <a:pt x="21581" y="20316"/>
                  </a:cubicBezTo>
                  <a:cubicBezTo>
                    <a:pt x="21600" y="20593"/>
                    <a:pt x="21525" y="20868"/>
                    <a:pt x="21370" y="21091"/>
                  </a:cubicBezTo>
                  <a:cubicBezTo>
                    <a:pt x="21160" y="21392"/>
                    <a:pt x="20829" y="21567"/>
                    <a:pt x="20479" y="21560"/>
                  </a:cubicBezTo>
                  <a:cubicBezTo>
                    <a:pt x="19825" y="21598"/>
                    <a:pt x="19187" y="21600"/>
                    <a:pt x="18497" y="21577"/>
                  </a:cubicBezTo>
                  <a:cubicBezTo>
                    <a:pt x="18141" y="21565"/>
                    <a:pt x="17745" y="21538"/>
                    <a:pt x="17270" y="21546"/>
                  </a:cubicBezTo>
                  <a:lnTo>
                    <a:pt x="4282" y="21546"/>
                  </a:lnTo>
                  <a:cubicBezTo>
                    <a:pt x="3666" y="21536"/>
                    <a:pt x="3125" y="21549"/>
                    <a:pt x="2626" y="21541"/>
                  </a:cubicBezTo>
                  <a:cubicBezTo>
                    <a:pt x="1986" y="21531"/>
                    <a:pt x="1379" y="21494"/>
                    <a:pt x="767" y="21424"/>
                  </a:cubicBezTo>
                  <a:cubicBezTo>
                    <a:pt x="597" y="21363"/>
                    <a:pt x="453" y="21266"/>
                    <a:pt x="340" y="21143"/>
                  </a:cubicBezTo>
                  <a:cubicBezTo>
                    <a:pt x="212" y="21004"/>
                    <a:pt x="133" y="20843"/>
                    <a:pt x="112" y="20675"/>
                  </a:cubicBezTo>
                  <a:cubicBezTo>
                    <a:pt x="37" y="19981"/>
                    <a:pt x="0" y="19296"/>
                    <a:pt x="0" y="18576"/>
                  </a:cubicBezTo>
                  <a:cubicBezTo>
                    <a:pt x="0" y="18094"/>
                    <a:pt x="24" y="17568"/>
                    <a:pt x="27" y="16950"/>
                  </a:cubicBezTo>
                  <a:lnTo>
                    <a:pt x="27" y="4575"/>
                  </a:lnTo>
                  <a:cubicBezTo>
                    <a:pt x="27" y="3920"/>
                    <a:pt x="27" y="3425"/>
                    <a:pt x="54" y="3006"/>
                  </a:cubicBezTo>
                  <a:cubicBezTo>
                    <a:pt x="80" y="2587"/>
                    <a:pt x="132" y="2244"/>
                    <a:pt x="236" y="1890"/>
                  </a:cubicBezTo>
                  <a:cubicBezTo>
                    <a:pt x="367" y="1503"/>
                    <a:pt x="574" y="1157"/>
                    <a:pt x="839" y="873"/>
                  </a:cubicBezTo>
                  <a:cubicBezTo>
                    <a:pt x="1103" y="588"/>
                    <a:pt x="1425" y="365"/>
                    <a:pt x="1785" y="224"/>
                  </a:cubicBezTo>
                  <a:cubicBezTo>
                    <a:pt x="2114" y="112"/>
                    <a:pt x="2433" y="56"/>
                    <a:pt x="2825" y="28"/>
                  </a:cubicBezTo>
                  <a:cubicBezTo>
                    <a:pt x="3217" y="0"/>
                    <a:pt x="3682" y="0"/>
                    <a:pt x="4301" y="0"/>
                  </a:cubicBezTo>
                  <a:lnTo>
                    <a:pt x="4282" y="0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50" hangingPunct="0">
                <a:defRPr sz="3200">
                  <a:solidFill>
                    <a:srgbClr val="FFFFFF"/>
                  </a:solidFill>
                </a:defRPr>
              </a:pPr>
              <a:endParaRPr sz="240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05" name="Rectangle"/>
            <p:cNvSpPr/>
            <p:nvPr/>
          </p:nvSpPr>
          <p:spPr>
            <a:xfrm>
              <a:off x="4680" y="0"/>
              <a:ext cx="7869032" cy="12295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50" hangingPunct="0">
                <a:defRPr sz="3200">
                  <a:solidFill>
                    <a:srgbClr val="FFFFFF"/>
                  </a:solidFill>
                </a:defRPr>
              </a:pPr>
              <a:endParaRPr sz="240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5386362-0DEF-4986-B652-90624BD24091}"/>
              </a:ext>
            </a:extLst>
          </p:cNvPr>
          <p:cNvSpPr txBox="1">
            <a:spLocks/>
          </p:cNvSpPr>
          <p:nvPr/>
        </p:nvSpPr>
        <p:spPr>
          <a:xfrm>
            <a:off x="4305300" y="-270791"/>
            <a:ext cx="157734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828800">
              <a:buClrTx/>
              <a:defRPr/>
            </a:pPr>
            <a:r>
              <a:rPr lang="en-US" sz="7600" b="1" dirty="0">
                <a:solidFill>
                  <a:sysClr val="windowText" lastClr="000000"/>
                </a:solidFill>
              </a:rPr>
              <a:t>Vision → fashion</a:t>
            </a:r>
          </a:p>
        </p:txBody>
      </p:sp>
      <p:pic>
        <p:nvPicPr>
          <p:cNvPr id="1026" name="Picture 2" descr="Image result for yves saint laurent">
            <a:extLst>
              <a:ext uri="{FF2B5EF4-FFF2-40B4-BE49-F238E27FC236}">
                <a16:creationId xmlns:a16="http://schemas.microsoft.com/office/drawing/2014/main" id="{DF90C18C-0E7E-44AE-A558-6B6D7CFE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36" y="7637078"/>
            <a:ext cx="2795462" cy="139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3C9C22-AF04-4B15-8C3C-AE99D512A23C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Rounded Rectangle"/>
          <p:cNvSpPr/>
          <p:nvPr/>
        </p:nvSpPr>
        <p:spPr>
          <a:xfrm>
            <a:off x="8958184" y="5103877"/>
            <a:ext cx="803744" cy="4996074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09" name="Rounded Rectangle"/>
          <p:cNvSpPr/>
          <p:nvPr/>
        </p:nvSpPr>
        <p:spPr>
          <a:xfrm>
            <a:off x="10059050" y="5103877"/>
            <a:ext cx="803744" cy="4996074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0" name="Rounded Rectangle"/>
          <p:cNvSpPr/>
          <p:nvPr/>
        </p:nvSpPr>
        <p:spPr>
          <a:xfrm>
            <a:off x="11159916" y="5103877"/>
            <a:ext cx="803744" cy="4996074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1" name="Rounded Rectangle"/>
          <p:cNvSpPr/>
          <p:nvPr/>
        </p:nvSpPr>
        <p:spPr>
          <a:xfrm>
            <a:off x="12260785" y="6775195"/>
            <a:ext cx="822794" cy="1653438"/>
          </a:xfrm>
          <a:prstGeom prst="roundRect">
            <a:avLst>
              <a:gd name="adj" fmla="val 14448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2" name="Circle"/>
          <p:cNvSpPr/>
          <p:nvPr/>
        </p:nvSpPr>
        <p:spPr>
          <a:xfrm>
            <a:off x="12319754" y="6863214"/>
            <a:ext cx="704852" cy="704852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13" name="Circle"/>
          <p:cNvSpPr/>
          <p:nvPr/>
        </p:nvSpPr>
        <p:spPr>
          <a:xfrm>
            <a:off x="12319754" y="7627776"/>
            <a:ext cx="704852" cy="704852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14" name="P(y|z)"/>
          <p:cNvSpPr txBox="1"/>
          <p:nvPr/>
        </p:nvSpPr>
        <p:spPr>
          <a:xfrm>
            <a:off x="13329732" y="5991658"/>
            <a:ext cx="1154963" cy="59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3150"/>
              <a:t>P(y|z)</a:t>
            </a:r>
          </a:p>
        </p:txBody>
      </p:sp>
      <p:sp>
        <p:nvSpPr>
          <p:cNvPr id="4515" name="y"/>
          <p:cNvSpPr txBox="1"/>
          <p:nvPr/>
        </p:nvSpPr>
        <p:spPr>
          <a:xfrm>
            <a:off x="15340451" y="5991658"/>
            <a:ext cx="310181" cy="59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3150"/>
              <a:t>y</a:t>
            </a:r>
          </a:p>
        </p:txBody>
      </p:sp>
      <p:sp>
        <p:nvSpPr>
          <p:cNvPr id="4516" name="Line"/>
          <p:cNvSpPr/>
          <p:nvPr/>
        </p:nvSpPr>
        <p:spPr>
          <a:xfrm rot="18900000">
            <a:off x="8309549" y="6304272"/>
            <a:ext cx="3335318" cy="2931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02" y="2345"/>
                  <a:pt x="2518" y="4481"/>
                  <a:pt x="4196" y="6332"/>
                </a:cubicBezTo>
                <a:cubicBezTo>
                  <a:pt x="8219" y="10768"/>
                  <a:pt x="13507" y="13330"/>
                  <a:pt x="17827" y="17363"/>
                </a:cubicBezTo>
                <a:cubicBezTo>
                  <a:pt x="19196" y="18641"/>
                  <a:pt x="20459" y="20060"/>
                  <a:pt x="21600" y="21600"/>
                </a:cubicBezTo>
              </a:path>
            </a:pathLst>
          </a:custGeom>
          <a:ln w="38100">
            <a:solidFill>
              <a:srgbClr val="1DB1F9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17" name="Rectangle"/>
          <p:cNvSpPr/>
          <p:nvPr/>
        </p:nvSpPr>
        <p:spPr>
          <a:xfrm rot="16200000">
            <a:off x="6968947" y="6645505"/>
            <a:ext cx="808910" cy="161930"/>
          </a:xfrm>
          <a:prstGeom prst="rect">
            <a:avLst/>
          </a:prstGeom>
          <a:solidFill>
            <a:srgbClr val="0E0E0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8" name="Rectangle"/>
          <p:cNvSpPr/>
          <p:nvPr/>
        </p:nvSpPr>
        <p:spPr>
          <a:xfrm rot="16200000">
            <a:off x="6968947" y="9184807"/>
            <a:ext cx="808910" cy="161930"/>
          </a:xfrm>
          <a:prstGeom prst="rect">
            <a:avLst/>
          </a:prstGeom>
          <a:solidFill>
            <a:srgbClr val="DFDFD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19" name="Rectangle"/>
          <p:cNvSpPr/>
          <p:nvPr/>
        </p:nvSpPr>
        <p:spPr>
          <a:xfrm rot="16200000">
            <a:off x="6968947" y="8373495"/>
            <a:ext cx="808910" cy="161930"/>
          </a:xfrm>
          <a:prstGeom prst="rect">
            <a:avLst/>
          </a:prstGeom>
          <a:solidFill>
            <a:srgbClr val="030C7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20" name="Rectangle"/>
          <p:cNvSpPr/>
          <p:nvPr/>
        </p:nvSpPr>
        <p:spPr>
          <a:xfrm rot="16200000">
            <a:off x="6968947" y="5857091"/>
            <a:ext cx="808910" cy="161930"/>
          </a:xfrm>
          <a:prstGeom prst="rect">
            <a:avLst/>
          </a:prstGeom>
          <a:solidFill>
            <a:srgbClr val="7F108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21" name="Line"/>
          <p:cNvSpPr/>
          <p:nvPr/>
        </p:nvSpPr>
        <p:spPr>
          <a:xfrm rot="18900000">
            <a:off x="5983928" y="6006374"/>
            <a:ext cx="3168724" cy="3185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22" name="Line"/>
          <p:cNvSpPr/>
          <p:nvPr/>
        </p:nvSpPr>
        <p:spPr>
          <a:xfrm rot="8100000">
            <a:off x="5613698" y="6012096"/>
            <a:ext cx="3168724" cy="3185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23" name="c"/>
          <p:cNvSpPr/>
          <p:nvPr/>
        </p:nvSpPr>
        <p:spPr>
          <a:xfrm>
            <a:off x="8643126" y="4270279"/>
            <a:ext cx="4555000" cy="6049930"/>
          </a:xfrm>
          <a:prstGeom prst="roundRect">
            <a:avLst>
              <a:gd name="adj" fmla="val 9287"/>
            </a:avLst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 defTabSz="438150" hangingPunct="0"/>
            <a:r>
              <a:rPr sz="1650"/>
              <a:t>c</a:t>
            </a:r>
          </a:p>
        </p:txBody>
      </p:sp>
      <p:sp>
        <p:nvSpPr>
          <p:cNvPr id="4524" name="F++"/>
          <p:cNvSpPr txBox="1"/>
          <p:nvPr/>
        </p:nvSpPr>
        <p:spPr>
          <a:xfrm>
            <a:off x="10588005" y="4328702"/>
            <a:ext cx="66524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438150" hangingPunct="0">
              <a:defRPr sz="4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3300" b="1">
                <a:latin typeface="Helvetica"/>
                <a:cs typeface="Helvetica"/>
                <a:sym typeface="Helvetica"/>
              </a:rPr>
              <a:t>F</a:t>
            </a:r>
            <a:r>
              <a:rPr sz="3300" b="1" baseline="31999">
                <a:latin typeface="Helvetica"/>
                <a:cs typeface="Helvetica"/>
                <a:sym typeface="Helvetica"/>
              </a:rPr>
              <a:t>++</a:t>
            </a:r>
          </a:p>
        </p:txBody>
      </p:sp>
      <p:sp>
        <p:nvSpPr>
          <p:cNvPr id="4525" name="fc1"/>
          <p:cNvSpPr txBox="1"/>
          <p:nvPr/>
        </p:nvSpPr>
        <p:spPr>
          <a:xfrm>
            <a:off x="9039455" y="7309528"/>
            <a:ext cx="6412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38150" hangingPunct="0"/>
            <a:r>
              <a:rPr sz="3300"/>
              <a:t>fc1</a:t>
            </a:r>
          </a:p>
        </p:txBody>
      </p:sp>
      <p:sp>
        <p:nvSpPr>
          <p:cNvPr id="4526" name="fc2"/>
          <p:cNvSpPr txBox="1"/>
          <p:nvPr/>
        </p:nvSpPr>
        <p:spPr>
          <a:xfrm>
            <a:off x="10164857" y="7309528"/>
            <a:ext cx="6412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38150" hangingPunct="0"/>
            <a:r>
              <a:rPr sz="3300"/>
              <a:t>fc2</a:t>
            </a:r>
          </a:p>
        </p:txBody>
      </p:sp>
      <p:sp>
        <p:nvSpPr>
          <p:cNvPr id="4527" name="fc3"/>
          <p:cNvSpPr txBox="1"/>
          <p:nvPr/>
        </p:nvSpPr>
        <p:spPr>
          <a:xfrm>
            <a:off x="11235015" y="7309528"/>
            <a:ext cx="6412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38150" hangingPunct="0"/>
            <a:r>
              <a:rPr sz="3300"/>
              <a:t>fc3</a:t>
            </a:r>
          </a:p>
        </p:txBody>
      </p:sp>
      <p:sp>
        <p:nvSpPr>
          <p:cNvPr id="4528" name="z"/>
          <p:cNvSpPr txBox="1"/>
          <p:nvPr/>
        </p:nvSpPr>
        <p:spPr>
          <a:xfrm>
            <a:off x="7244833" y="4851284"/>
            <a:ext cx="257137" cy="553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50" tIns="22550" rIns="22550" bIns="22550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70830" hangingPunct="0"/>
            <a:r>
              <a:rPr sz="3300"/>
              <a:t>z</a:t>
            </a:r>
          </a:p>
        </p:txBody>
      </p:sp>
      <p:sp>
        <p:nvSpPr>
          <p:cNvPr id="4529" name="Rectangle"/>
          <p:cNvSpPr/>
          <p:nvPr/>
        </p:nvSpPr>
        <p:spPr>
          <a:xfrm>
            <a:off x="13451703" y="7131553"/>
            <a:ext cx="1191906" cy="1842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30" name="Rectangle"/>
          <p:cNvSpPr/>
          <p:nvPr/>
        </p:nvSpPr>
        <p:spPr>
          <a:xfrm>
            <a:off x="13456823" y="7888091"/>
            <a:ext cx="123830" cy="1842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31" name="Line"/>
          <p:cNvSpPr/>
          <p:nvPr/>
        </p:nvSpPr>
        <p:spPr>
          <a:xfrm flipV="1">
            <a:off x="13451705" y="6751886"/>
            <a:ext cx="2" cy="15480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32" name="…"/>
          <p:cNvSpPr txBox="1"/>
          <p:nvPr/>
        </p:nvSpPr>
        <p:spPr>
          <a:xfrm rot="16200000">
            <a:off x="7005685" y="7047134"/>
            <a:ext cx="468733" cy="553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50" tIns="22550" rIns="22550" bIns="22550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70830" hangingPunct="0"/>
            <a:r>
              <a:rPr sz="3300"/>
              <a:t>…</a:t>
            </a:r>
          </a:p>
        </p:txBody>
      </p:sp>
      <p:sp>
        <p:nvSpPr>
          <p:cNvPr id="4534" name="Fashionable"/>
          <p:cNvSpPr txBox="1"/>
          <p:nvPr/>
        </p:nvSpPr>
        <p:spPr>
          <a:xfrm>
            <a:off x="15006939" y="6707491"/>
            <a:ext cx="3466494" cy="84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4800" dirty="0"/>
              <a:t>Fashionable</a:t>
            </a:r>
          </a:p>
        </p:txBody>
      </p:sp>
      <p:sp>
        <p:nvSpPr>
          <p:cNvPr id="4535" name="Unfashionable"/>
          <p:cNvSpPr txBox="1"/>
          <p:nvPr/>
        </p:nvSpPr>
        <p:spPr>
          <a:xfrm>
            <a:off x="14905082" y="7472055"/>
            <a:ext cx="4048384" cy="84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4800" dirty="0"/>
              <a:t>Unfashionable</a:t>
            </a:r>
          </a:p>
        </p:txBody>
      </p:sp>
      <p:sp>
        <p:nvSpPr>
          <p:cNvPr id="30" name="Shape 215">
            <a:extLst>
              <a:ext uri="{FF2B5EF4-FFF2-40B4-BE49-F238E27FC236}">
                <a16:creationId xmlns:a16="http://schemas.microsoft.com/office/drawing/2014/main" id="{ED3CF13E-CC6A-46C6-83CD-D49D1671A54E}"/>
              </a:ext>
            </a:extLst>
          </p:cNvPr>
          <p:cNvSpPr/>
          <p:nvPr/>
        </p:nvSpPr>
        <p:spPr>
          <a:xfrm>
            <a:off x="3994363" y="723138"/>
            <a:ext cx="15938594" cy="318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78" tIns="68578" rIns="68578" bIns="68578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517014" hangingPunct="0">
              <a:defRPr/>
            </a:pPr>
            <a:r>
              <a:rPr lang="en-US" sz="7600" dirty="0"/>
              <a:t>Computing an outfit edit</a:t>
            </a:r>
            <a:endParaRPr sz="7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C19BE6-6872-42A3-8D44-ECCD07CD7318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Rectangle"/>
          <p:cNvSpPr/>
          <p:nvPr/>
        </p:nvSpPr>
        <p:spPr>
          <a:xfrm rot="16200000">
            <a:off x="6968947" y="5857091"/>
            <a:ext cx="808910" cy="161930"/>
          </a:xfrm>
          <a:prstGeom prst="rect">
            <a:avLst/>
          </a:prstGeom>
          <a:solidFill>
            <a:srgbClr val="7F108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0" name="Rounded Rectangle"/>
          <p:cNvSpPr/>
          <p:nvPr/>
        </p:nvSpPr>
        <p:spPr>
          <a:xfrm>
            <a:off x="8958184" y="5103877"/>
            <a:ext cx="803744" cy="4996074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1" name="Rounded Rectangle"/>
          <p:cNvSpPr/>
          <p:nvPr/>
        </p:nvSpPr>
        <p:spPr>
          <a:xfrm>
            <a:off x="10059050" y="5103877"/>
            <a:ext cx="803744" cy="4996074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2" name="Rounded Rectangle"/>
          <p:cNvSpPr/>
          <p:nvPr/>
        </p:nvSpPr>
        <p:spPr>
          <a:xfrm>
            <a:off x="11159916" y="5103877"/>
            <a:ext cx="803744" cy="4996074"/>
          </a:xfrm>
          <a:prstGeom prst="roundRect">
            <a:avLst>
              <a:gd name="adj" fmla="val 16131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3" name="Rounded Rectangle"/>
          <p:cNvSpPr/>
          <p:nvPr/>
        </p:nvSpPr>
        <p:spPr>
          <a:xfrm>
            <a:off x="12260785" y="6775195"/>
            <a:ext cx="822794" cy="1653438"/>
          </a:xfrm>
          <a:prstGeom prst="roundRect">
            <a:avLst>
              <a:gd name="adj" fmla="val 14448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44" name="Circle"/>
          <p:cNvSpPr/>
          <p:nvPr/>
        </p:nvSpPr>
        <p:spPr>
          <a:xfrm>
            <a:off x="12319754" y="6863214"/>
            <a:ext cx="704852" cy="704852"/>
          </a:xfrm>
          <a:prstGeom prst="ellipse">
            <a:avLst/>
          </a:prstGeom>
          <a:solidFill>
            <a:schemeClr val="accent2"/>
          </a:solidFill>
          <a:ln w="508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45" name="Circle"/>
          <p:cNvSpPr/>
          <p:nvPr/>
        </p:nvSpPr>
        <p:spPr>
          <a:xfrm>
            <a:off x="12319754" y="7627776"/>
            <a:ext cx="704852" cy="704852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46" name="P(y|z)"/>
          <p:cNvSpPr txBox="1"/>
          <p:nvPr/>
        </p:nvSpPr>
        <p:spPr>
          <a:xfrm>
            <a:off x="13329732" y="5991658"/>
            <a:ext cx="1154963" cy="59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3150"/>
              <a:t>P(y|z)</a:t>
            </a:r>
          </a:p>
        </p:txBody>
      </p:sp>
      <p:sp>
        <p:nvSpPr>
          <p:cNvPr id="4547" name="y"/>
          <p:cNvSpPr txBox="1"/>
          <p:nvPr/>
        </p:nvSpPr>
        <p:spPr>
          <a:xfrm>
            <a:off x="15340451" y="5991658"/>
            <a:ext cx="310181" cy="59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3150"/>
              <a:t>y</a:t>
            </a:r>
          </a:p>
        </p:txBody>
      </p:sp>
      <p:sp>
        <p:nvSpPr>
          <p:cNvPr id="4548" name="Line"/>
          <p:cNvSpPr/>
          <p:nvPr/>
        </p:nvSpPr>
        <p:spPr>
          <a:xfrm rot="18900000">
            <a:off x="8309549" y="6304272"/>
            <a:ext cx="3335318" cy="2931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02" y="2345"/>
                  <a:pt x="2518" y="4481"/>
                  <a:pt x="4196" y="6332"/>
                </a:cubicBezTo>
                <a:cubicBezTo>
                  <a:pt x="8219" y="10768"/>
                  <a:pt x="13507" y="13330"/>
                  <a:pt x="17827" y="17363"/>
                </a:cubicBezTo>
                <a:cubicBezTo>
                  <a:pt x="19196" y="18641"/>
                  <a:pt x="20459" y="20060"/>
                  <a:pt x="21600" y="21600"/>
                </a:cubicBezTo>
              </a:path>
            </a:pathLst>
          </a:custGeom>
          <a:ln w="38100">
            <a:solidFill>
              <a:srgbClr val="1DB1F9">
                <a:alpha val="54621"/>
              </a:srgbClr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49" name="Rectangle"/>
          <p:cNvSpPr/>
          <p:nvPr/>
        </p:nvSpPr>
        <p:spPr>
          <a:xfrm rot="16200000">
            <a:off x="6968947" y="6645505"/>
            <a:ext cx="808910" cy="161930"/>
          </a:xfrm>
          <a:prstGeom prst="rect">
            <a:avLst/>
          </a:prstGeom>
          <a:solidFill>
            <a:srgbClr val="0E0E0E"/>
          </a:solidFill>
          <a:ln w="50800">
            <a:solidFill>
              <a:srgbClr val="3F892D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50" name="Rectangle"/>
          <p:cNvSpPr/>
          <p:nvPr/>
        </p:nvSpPr>
        <p:spPr>
          <a:xfrm rot="16200000">
            <a:off x="6968947" y="9184807"/>
            <a:ext cx="808910" cy="161930"/>
          </a:xfrm>
          <a:prstGeom prst="rect">
            <a:avLst/>
          </a:prstGeom>
          <a:solidFill>
            <a:srgbClr val="DFDFDF"/>
          </a:solidFill>
          <a:ln w="50800">
            <a:solidFill>
              <a:srgbClr val="3F892D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51" name="Rectangle"/>
          <p:cNvSpPr/>
          <p:nvPr/>
        </p:nvSpPr>
        <p:spPr>
          <a:xfrm rot="16200000">
            <a:off x="6968947" y="8373495"/>
            <a:ext cx="808910" cy="161930"/>
          </a:xfrm>
          <a:prstGeom prst="rect">
            <a:avLst/>
          </a:prstGeom>
          <a:solidFill>
            <a:srgbClr val="030C7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52" name="Line"/>
          <p:cNvSpPr/>
          <p:nvPr/>
        </p:nvSpPr>
        <p:spPr>
          <a:xfrm rot="18900000">
            <a:off x="5983928" y="6006374"/>
            <a:ext cx="3168724" cy="3185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53" name="Line"/>
          <p:cNvSpPr/>
          <p:nvPr/>
        </p:nvSpPr>
        <p:spPr>
          <a:xfrm rot="8100000">
            <a:off x="5613698" y="6012096"/>
            <a:ext cx="3168724" cy="3185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3"/>
                </a:moveTo>
                <a:lnTo>
                  <a:pt x="896" y="21600"/>
                </a:lnTo>
                <a:lnTo>
                  <a:pt x="21600" y="945"/>
                </a:lnTo>
                <a:lnTo>
                  <a:pt x="2062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54" name="Line"/>
          <p:cNvSpPr/>
          <p:nvPr/>
        </p:nvSpPr>
        <p:spPr>
          <a:xfrm rot="11115615">
            <a:off x="7430132" y="6730340"/>
            <a:ext cx="4948972" cy="361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959" extrusionOk="0">
                <a:moveTo>
                  <a:pt x="0" y="4718"/>
                </a:moveTo>
                <a:cubicBezTo>
                  <a:pt x="840" y="8521"/>
                  <a:pt x="1727" y="11283"/>
                  <a:pt x="2641" y="12936"/>
                </a:cubicBezTo>
                <a:cubicBezTo>
                  <a:pt x="6887" y="20611"/>
                  <a:pt x="11097" y="4229"/>
                  <a:pt x="15395" y="712"/>
                </a:cubicBezTo>
                <a:cubicBezTo>
                  <a:pt x="17473" y="-989"/>
                  <a:pt x="19566" y="363"/>
                  <a:pt x="21600" y="4718"/>
                </a:cubicBezTo>
              </a:path>
            </a:pathLst>
          </a:custGeom>
          <a:ln w="38100">
            <a:solidFill>
              <a:srgbClr val="3F892D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55" name="Line"/>
          <p:cNvSpPr/>
          <p:nvPr/>
        </p:nvSpPr>
        <p:spPr>
          <a:xfrm rot="11115615">
            <a:off x="7566781" y="7006506"/>
            <a:ext cx="4692598" cy="2479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1" extrusionOk="0">
                <a:moveTo>
                  <a:pt x="0" y="21455"/>
                </a:moveTo>
                <a:cubicBezTo>
                  <a:pt x="725" y="21600"/>
                  <a:pt x="1458" y="21461"/>
                  <a:pt x="2153" y="21049"/>
                </a:cubicBezTo>
                <a:cubicBezTo>
                  <a:pt x="5302" y="19183"/>
                  <a:pt x="6567" y="13421"/>
                  <a:pt x="8878" y="9317"/>
                </a:cubicBezTo>
                <a:cubicBezTo>
                  <a:pt x="11178" y="5234"/>
                  <a:pt x="14402" y="3317"/>
                  <a:pt x="17431" y="1817"/>
                </a:cubicBezTo>
                <a:cubicBezTo>
                  <a:pt x="18812" y="1134"/>
                  <a:pt x="20201" y="531"/>
                  <a:pt x="21600" y="0"/>
                </a:cubicBezTo>
              </a:path>
            </a:pathLst>
          </a:custGeom>
          <a:ln w="38100">
            <a:solidFill>
              <a:srgbClr val="3F892D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56" name="Iteratively update the target feature: shape"/>
          <p:cNvSpPr txBox="1"/>
          <p:nvPr/>
        </p:nvSpPr>
        <p:spPr>
          <a:xfrm>
            <a:off x="4951553" y="11406069"/>
            <a:ext cx="14222074" cy="187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 anchor="ctr">
            <a:spAutoFit/>
          </a:bodyPr>
          <a:lstStyle/>
          <a:p>
            <a:pPr lvl="1" indent="342900" algn="ctr" defTabSz="876300" hangingPunct="0"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5600" dirty="0">
                <a:latin typeface="Helvetica"/>
                <a:cs typeface="Helvetica"/>
                <a:sym typeface="Helvetica"/>
              </a:rPr>
              <a:t>Propagate gradients to i</a:t>
            </a:r>
            <a:r>
              <a:rPr sz="5600" dirty="0">
                <a:latin typeface="Helvetica"/>
                <a:cs typeface="Helvetica"/>
                <a:sym typeface="Helvetica"/>
              </a:rPr>
              <a:t>teratively update the target feature</a:t>
            </a:r>
            <a:r>
              <a:rPr lang="en-US" sz="5600" dirty="0">
                <a:latin typeface="Helvetica"/>
                <a:cs typeface="Helvetica"/>
                <a:sym typeface="Helvetica"/>
              </a:rPr>
              <a:t> (e.g., shape)</a:t>
            </a:r>
            <a:endParaRPr sz="5600" b="1" dirty="0">
              <a:latin typeface="Helvetica"/>
              <a:cs typeface="Helvetica"/>
              <a:sym typeface="Helvetica"/>
            </a:endParaRPr>
          </a:p>
        </p:txBody>
      </p:sp>
      <p:sp>
        <p:nvSpPr>
          <p:cNvPr id="4557" name="c"/>
          <p:cNvSpPr/>
          <p:nvPr/>
        </p:nvSpPr>
        <p:spPr>
          <a:xfrm>
            <a:off x="8643126" y="4270279"/>
            <a:ext cx="4555000" cy="6049930"/>
          </a:xfrm>
          <a:prstGeom prst="roundRect">
            <a:avLst>
              <a:gd name="adj" fmla="val 9287"/>
            </a:avLst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 defTabSz="438150" hangingPunct="0"/>
            <a:r>
              <a:rPr sz="1650"/>
              <a:t>c</a:t>
            </a:r>
          </a:p>
        </p:txBody>
      </p:sp>
      <p:sp>
        <p:nvSpPr>
          <p:cNvPr id="4558" name="F++"/>
          <p:cNvSpPr txBox="1"/>
          <p:nvPr/>
        </p:nvSpPr>
        <p:spPr>
          <a:xfrm>
            <a:off x="10588005" y="4328702"/>
            <a:ext cx="66524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 defTabSz="438150" hangingPunct="0">
              <a:defRPr sz="4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3300" b="1">
                <a:latin typeface="Helvetica"/>
                <a:cs typeface="Helvetica"/>
                <a:sym typeface="Helvetica"/>
              </a:rPr>
              <a:t>F</a:t>
            </a:r>
            <a:r>
              <a:rPr sz="3300" b="1" baseline="31999">
                <a:latin typeface="Helvetica"/>
                <a:cs typeface="Helvetica"/>
                <a:sym typeface="Helvetica"/>
              </a:rPr>
              <a:t>++</a:t>
            </a:r>
          </a:p>
        </p:txBody>
      </p:sp>
      <p:sp>
        <p:nvSpPr>
          <p:cNvPr id="4559" name="fc1"/>
          <p:cNvSpPr txBox="1"/>
          <p:nvPr/>
        </p:nvSpPr>
        <p:spPr>
          <a:xfrm>
            <a:off x="9039455" y="7309528"/>
            <a:ext cx="6412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38150" hangingPunct="0"/>
            <a:r>
              <a:rPr sz="3300"/>
              <a:t>fc1</a:t>
            </a:r>
          </a:p>
        </p:txBody>
      </p:sp>
      <p:sp>
        <p:nvSpPr>
          <p:cNvPr id="4560" name="fc2"/>
          <p:cNvSpPr txBox="1"/>
          <p:nvPr/>
        </p:nvSpPr>
        <p:spPr>
          <a:xfrm>
            <a:off x="10164857" y="7309528"/>
            <a:ext cx="6412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38150" hangingPunct="0"/>
            <a:r>
              <a:rPr sz="3300"/>
              <a:t>fc2</a:t>
            </a:r>
          </a:p>
        </p:txBody>
      </p:sp>
      <p:sp>
        <p:nvSpPr>
          <p:cNvPr id="4561" name="fc3"/>
          <p:cNvSpPr txBox="1"/>
          <p:nvPr/>
        </p:nvSpPr>
        <p:spPr>
          <a:xfrm>
            <a:off x="11235015" y="7309528"/>
            <a:ext cx="64120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38150" hangingPunct="0"/>
            <a:r>
              <a:rPr sz="3300"/>
              <a:t>fc3</a:t>
            </a:r>
          </a:p>
        </p:txBody>
      </p:sp>
      <p:sp>
        <p:nvSpPr>
          <p:cNvPr id="4562" name="z"/>
          <p:cNvSpPr txBox="1"/>
          <p:nvPr/>
        </p:nvSpPr>
        <p:spPr>
          <a:xfrm>
            <a:off x="7244833" y="4851284"/>
            <a:ext cx="257137" cy="553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50" tIns="22550" rIns="22550" bIns="22550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70830" hangingPunct="0"/>
            <a:r>
              <a:rPr sz="3300"/>
              <a:t>z</a:t>
            </a:r>
          </a:p>
        </p:txBody>
      </p:sp>
      <p:sp>
        <p:nvSpPr>
          <p:cNvPr id="4563" name="Rectangle"/>
          <p:cNvSpPr/>
          <p:nvPr/>
        </p:nvSpPr>
        <p:spPr>
          <a:xfrm>
            <a:off x="13451703" y="7131553"/>
            <a:ext cx="1191906" cy="1842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64" name="Rectangle"/>
          <p:cNvSpPr/>
          <p:nvPr/>
        </p:nvSpPr>
        <p:spPr>
          <a:xfrm>
            <a:off x="13456823" y="7888091"/>
            <a:ext cx="123830" cy="1842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38150" hangingPunct="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5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565" name="Line"/>
          <p:cNvSpPr/>
          <p:nvPr/>
        </p:nvSpPr>
        <p:spPr>
          <a:xfrm flipV="1">
            <a:off x="13451705" y="6751886"/>
            <a:ext cx="2" cy="15480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50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4566" name="…"/>
          <p:cNvSpPr txBox="1"/>
          <p:nvPr/>
        </p:nvSpPr>
        <p:spPr>
          <a:xfrm rot="16200000">
            <a:off x="7005685" y="7047134"/>
            <a:ext cx="468733" cy="553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550" tIns="22550" rIns="22550" bIns="22550" anchor="ctr">
            <a:spAutoFit/>
          </a:bodyPr>
          <a:lstStyle>
            <a:lvl1pPr defTabSz="494440">
              <a:defRPr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370830" hangingPunct="0"/>
            <a:r>
              <a:rPr sz="3300"/>
              <a:t>…</a:t>
            </a:r>
          </a:p>
        </p:txBody>
      </p:sp>
      <p:sp>
        <p:nvSpPr>
          <p:cNvPr id="33" name="Shape 215">
            <a:extLst>
              <a:ext uri="{FF2B5EF4-FFF2-40B4-BE49-F238E27FC236}">
                <a16:creationId xmlns:a16="http://schemas.microsoft.com/office/drawing/2014/main" id="{5D9034A1-2E48-48C0-9E29-1241B2941A67}"/>
              </a:ext>
            </a:extLst>
          </p:cNvPr>
          <p:cNvSpPr/>
          <p:nvPr/>
        </p:nvSpPr>
        <p:spPr>
          <a:xfrm>
            <a:off x="3994363" y="723138"/>
            <a:ext cx="15938594" cy="318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78" tIns="68578" rIns="68578" bIns="68578">
            <a:normAutofit/>
          </a:bodyPr>
          <a:lstStyle>
            <a:lvl1pPr defTabSz="689352">
              <a:defRPr sz="7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517014" hangingPunct="0">
              <a:defRPr/>
            </a:pPr>
            <a:r>
              <a:rPr lang="en-US" sz="7600" dirty="0"/>
              <a:t>Computing an outfit edit</a:t>
            </a:r>
            <a:endParaRPr sz="7600" dirty="0"/>
          </a:p>
        </p:txBody>
      </p:sp>
      <p:sp>
        <p:nvSpPr>
          <p:cNvPr id="34" name="Fashionable">
            <a:extLst>
              <a:ext uri="{FF2B5EF4-FFF2-40B4-BE49-F238E27FC236}">
                <a16:creationId xmlns:a16="http://schemas.microsoft.com/office/drawing/2014/main" id="{7FEE6075-208F-436E-81DE-1AE4B0F53F75}"/>
              </a:ext>
            </a:extLst>
          </p:cNvPr>
          <p:cNvSpPr txBox="1"/>
          <p:nvPr/>
        </p:nvSpPr>
        <p:spPr>
          <a:xfrm>
            <a:off x="15006939" y="6707491"/>
            <a:ext cx="3466494" cy="84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4800" dirty="0"/>
              <a:t>Fashionable</a:t>
            </a:r>
          </a:p>
        </p:txBody>
      </p:sp>
      <p:sp>
        <p:nvSpPr>
          <p:cNvPr id="35" name="Unfashionable">
            <a:extLst>
              <a:ext uri="{FF2B5EF4-FFF2-40B4-BE49-F238E27FC236}">
                <a16:creationId xmlns:a16="http://schemas.microsoft.com/office/drawing/2014/main" id="{1356834F-279B-44CA-95A0-2AE16B46A109}"/>
              </a:ext>
            </a:extLst>
          </p:cNvPr>
          <p:cNvSpPr txBox="1"/>
          <p:nvPr/>
        </p:nvSpPr>
        <p:spPr>
          <a:xfrm>
            <a:off x="14905082" y="7472055"/>
            <a:ext cx="4048384" cy="84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616150" hangingPunct="0"/>
            <a:r>
              <a:rPr sz="4800" dirty="0"/>
              <a:t>Unfashionable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FAE76C-562B-4AC4-84F6-B051CD35D8DD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000_dataset10k_9631_01.jpg" descr="000_dataset10k_9631_01.jpg"/>
          <p:cNvPicPr>
            <a:picLocks noChangeAspect="1"/>
          </p:cNvPicPr>
          <p:nvPr/>
        </p:nvPicPr>
        <p:blipFill>
          <a:blip r:embed="rId4"/>
          <a:srcRect l="31164" r="37461"/>
          <a:stretch>
            <a:fillRect/>
          </a:stretch>
        </p:blipFill>
        <p:spPr>
          <a:xfrm>
            <a:off x="13538200" y="1752600"/>
            <a:ext cx="1984256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000_997_163_01.jpg" descr="000_997_163_01.jpg"/>
          <p:cNvPicPr>
            <a:picLocks noChangeAspect="1"/>
          </p:cNvPicPr>
          <p:nvPr/>
        </p:nvPicPr>
        <p:blipFill>
          <a:blip r:embed="rId5"/>
          <a:srcRect l="31196" r="36286" b="3341"/>
          <a:stretch>
            <a:fillRect/>
          </a:stretch>
        </p:blipFill>
        <p:spPr>
          <a:xfrm>
            <a:off x="5969001" y="1714500"/>
            <a:ext cx="2127638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000_dataset10k_1444_00.jpg" descr="000_dataset10k_1444_00.jpg"/>
          <p:cNvPicPr>
            <a:picLocks noChangeAspect="1"/>
          </p:cNvPicPr>
          <p:nvPr/>
        </p:nvPicPr>
        <p:blipFill>
          <a:blip r:embed="rId6"/>
          <a:srcRect l="33772" r="37757"/>
          <a:stretch>
            <a:fillRect/>
          </a:stretch>
        </p:blipFill>
        <p:spPr>
          <a:xfrm>
            <a:off x="9639301" y="1676400"/>
            <a:ext cx="1800606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000_dataset10k_4933_04.jpg" descr="000_dataset10k_4933_04.jpg"/>
          <p:cNvPicPr>
            <a:picLocks noChangeAspect="1"/>
          </p:cNvPicPr>
          <p:nvPr/>
        </p:nvPicPr>
        <p:blipFill>
          <a:blip r:embed="rId7"/>
          <a:srcRect l="31953" r="37486" b="7489"/>
          <a:stretch>
            <a:fillRect/>
          </a:stretch>
        </p:blipFill>
        <p:spPr>
          <a:xfrm>
            <a:off x="17145001" y="1676400"/>
            <a:ext cx="2089286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000_dataset10k_4933_00.jpg" descr="000_dataset10k_4933_00.jpg"/>
          <p:cNvPicPr>
            <a:picLocks noChangeAspect="1"/>
          </p:cNvPicPr>
          <p:nvPr/>
        </p:nvPicPr>
        <p:blipFill>
          <a:blip r:embed="rId8"/>
          <a:srcRect l="31865" r="36683" b="6593"/>
          <a:stretch>
            <a:fillRect/>
          </a:stretch>
        </p:blipFill>
        <p:spPr>
          <a:xfrm>
            <a:off x="20751801" y="1714500"/>
            <a:ext cx="2129578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004_dataset10k_1444_00.jpg" descr="004_dataset10k_1444_00.jpg"/>
          <p:cNvPicPr>
            <a:picLocks noChangeAspect="1"/>
          </p:cNvPicPr>
          <p:nvPr/>
        </p:nvPicPr>
        <p:blipFill>
          <a:blip r:embed="rId9"/>
          <a:srcRect l="32522" r="37162"/>
          <a:stretch>
            <a:fillRect/>
          </a:stretch>
        </p:blipFill>
        <p:spPr>
          <a:xfrm>
            <a:off x="9639300" y="1676400"/>
            <a:ext cx="1917280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002_dataset10k_9631_01.jpg" descr="002_dataset10k_9631_01.jpg"/>
          <p:cNvPicPr>
            <a:picLocks noChangeAspect="1"/>
          </p:cNvPicPr>
          <p:nvPr/>
        </p:nvPicPr>
        <p:blipFill>
          <a:blip r:embed="rId10"/>
          <a:srcRect l="31240" r="37173"/>
          <a:stretch>
            <a:fillRect/>
          </a:stretch>
        </p:blipFill>
        <p:spPr>
          <a:xfrm>
            <a:off x="13538201" y="1752600"/>
            <a:ext cx="1997670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002_dataset10k_4933_00.jpg" descr="002_dataset10k_4933_00.jpg"/>
          <p:cNvPicPr>
            <a:picLocks noChangeAspect="1"/>
          </p:cNvPicPr>
          <p:nvPr/>
        </p:nvPicPr>
        <p:blipFill>
          <a:blip r:embed="rId11"/>
          <a:srcRect l="32538" r="37456" b="5341"/>
          <a:stretch>
            <a:fillRect/>
          </a:stretch>
        </p:blipFill>
        <p:spPr>
          <a:xfrm>
            <a:off x="20751800" y="1714500"/>
            <a:ext cx="2004824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002_dataset10k_4933_04.jpg" descr="002_dataset10k_4933_04.jpg"/>
          <p:cNvPicPr>
            <a:picLocks noChangeAspect="1"/>
          </p:cNvPicPr>
          <p:nvPr/>
        </p:nvPicPr>
        <p:blipFill>
          <a:blip r:embed="rId12"/>
          <a:srcRect l="33277" r="38068" b="5400"/>
          <a:stretch>
            <a:fillRect/>
          </a:stretch>
        </p:blipFill>
        <p:spPr>
          <a:xfrm>
            <a:off x="17231719" y="1676401"/>
            <a:ext cx="1915742" cy="632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002_997_163_01.jpg" descr="002_997_163_01.jpg"/>
          <p:cNvPicPr>
            <a:picLocks noChangeAspect="1"/>
          </p:cNvPicPr>
          <p:nvPr/>
        </p:nvPicPr>
        <p:blipFill>
          <a:blip r:embed="rId13"/>
          <a:srcRect l="31262" r="36621"/>
          <a:stretch>
            <a:fillRect/>
          </a:stretch>
        </p:blipFill>
        <p:spPr>
          <a:xfrm>
            <a:off x="5969001" y="1714500"/>
            <a:ext cx="2031254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age" descr="Image"/>
          <p:cNvPicPr>
            <a:picLocks noChangeAspect="1"/>
          </p:cNvPicPr>
          <p:nvPr/>
        </p:nvPicPr>
        <p:blipFill>
          <a:blip r:embed="rId14"/>
          <a:srcRect l="29091" r="26158"/>
          <a:stretch>
            <a:fillRect/>
          </a:stretch>
        </p:blipFill>
        <p:spPr>
          <a:xfrm>
            <a:off x="10085651" y="9545952"/>
            <a:ext cx="1291542" cy="2886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2508" y="9790754"/>
            <a:ext cx="1291432" cy="2396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55268" y="9752488"/>
            <a:ext cx="2206404" cy="2206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17"/>
          <a:srcRect l="11419" t="12135" r="10070" b="12841"/>
          <a:stretch>
            <a:fillRect/>
          </a:stretch>
        </p:blipFill>
        <p:spPr>
          <a:xfrm>
            <a:off x="20917420" y="9902641"/>
            <a:ext cx="1513492" cy="217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535" extrusionOk="0">
                <a:moveTo>
                  <a:pt x="15299" y="3"/>
                </a:moveTo>
                <a:cubicBezTo>
                  <a:pt x="15233" y="-5"/>
                  <a:pt x="15185" y="1"/>
                  <a:pt x="15141" y="23"/>
                </a:cubicBezTo>
                <a:cubicBezTo>
                  <a:pt x="15072" y="58"/>
                  <a:pt x="14763" y="229"/>
                  <a:pt x="14459" y="401"/>
                </a:cubicBezTo>
                <a:cubicBezTo>
                  <a:pt x="13460" y="963"/>
                  <a:pt x="12540" y="1167"/>
                  <a:pt x="10999" y="1168"/>
                </a:cubicBezTo>
                <a:cubicBezTo>
                  <a:pt x="9842" y="1168"/>
                  <a:pt x="8983" y="1076"/>
                  <a:pt x="8476" y="896"/>
                </a:cubicBezTo>
                <a:cubicBezTo>
                  <a:pt x="7969" y="716"/>
                  <a:pt x="7130" y="279"/>
                  <a:pt x="6992" y="125"/>
                </a:cubicBezTo>
                <a:cubicBezTo>
                  <a:pt x="6905" y="28"/>
                  <a:pt x="6831" y="14"/>
                  <a:pt x="6648" y="62"/>
                </a:cubicBezTo>
                <a:cubicBezTo>
                  <a:pt x="6521" y="96"/>
                  <a:pt x="6254" y="139"/>
                  <a:pt x="6050" y="157"/>
                </a:cubicBezTo>
                <a:cubicBezTo>
                  <a:pt x="5846" y="175"/>
                  <a:pt x="5522" y="234"/>
                  <a:pt x="5333" y="290"/>
                </a:cubicBezTo>
                <a:cubicBezTo>
                  <a:pt x="5144" y="347"/>
                  <a:pt x="4664" y="451"/>
                  <a:pt x="4266" y="519"/>
                </a:cubicBezTo>
                <a:cubicBezTo>
                  <a:pt x="3869" y="586"/>
                  <a:pt x="3242" y="721"/>
                  <a:pt x="2873" y="821"/>
                </a:cubicBezTo>
                <a:lnTo>
                  <a:pt x="2201" y="1006"/>
                </a:lnTo>
                <a:lnTo>
                  <a:pt x="2263" y="1301"/>
                </a:lnTo>
                <a:cubicBezTo>
                  <a:pt x="2487" y="2398"/>
                  <a:pt x="2522" y="2805"/>
                  <a:pt x="2472" y="3725"/>
                </a:cubicBezTo>
                <a:cubicBezTo>
                  <a:pt x="2411" y="4837"/>
                  <a:pt x="2120" y="6559"/>
                  <a:pt x="1879" y="7249"/>
                </a:cubicBezTo>
                <a:cubicBezTo>
                  <a:pt x="1650" y="7904"/>
                  <a:pt x="1157" y="8520"/>
                  <a:pt x="536" y="8921"/>
                </a:cubicBezTo>
                <a:lnTo>
                  <a:pt x="0" y="9267"/>
                </a:lnTo>
                <a:lnTo>
                  <a:pt x="164" y="9952"/>
                </a:lnTo>
                <a:cubicBezTo>
                  <a:pt x="255" y="10329"/>
                  <a:pt x="343" y="10950"/>
                  <a:pt x="356" y="11328"/>
                </a:cubicBezTo>
                <a:cubicBezTo>
                  <a:pt x="387" y="12252"/>
                  <a:pt x="267" y="17612"/>
                  <a:pt x="181" y="19117"/>
                </a:cubicBezTo>
                <a:cubicBezTo>
                  <a:pt x="142" y="19779"/>
                  <a:pt x="123" y="20450"/>
                  <a:pt x="141" y="20608"/>
                </a:cubicBezTo>
                <a:cubicBezTo>
                  <a:pt x="179" y="20937"/>
                  <a:pt x="183" y="20939"/>
                  <a:pt x="1704" y="21127"/>
                </a:cubicBezTo>
                <a:cubicBezTo>
                  <a:pt x="2169" y="21185"/>
                  <a:pt x="2805" y="21261"/>
                  <a:pt x="3115" y="21300"/>
                </a:cubicBezTo>
                <a:cubicBezTo>
                  <a:pt x="3425" y="21339"/>
                  <a:pt x="4036" y="21410"/>
                  <a:pt x="4475" y="21454"/>
                </a:cubicBezTo>
                <a:cubicBezTo>
                  <a:pt x="5887" y="21595"/>
                  <a:pt x="6823" y="21548"/>
                  <a:pt x="6823" y="21340"/>
                </a:cubicBezTo>
                <a:cubicBezTo>
                  <a:pt x="6823" y="21308"/>
                  <a:pt x="6999" y="21224"/>
                  <a:pt x="7218" y="21155"/>
                </a:cubicBezTo>
                <a:cubicBezTo>
                  <a:pt x="7848" y="20955"/>
                  <a:pt x="9500" y="20975"/>
                  <a:pt x="11027" y="21202"/>
                </a:cubicBezTo>
                <a:cubicBezTo>
                  <a:pt x="11946" y="21338"/>
                  <a:pt x="12489" y="21380"/>
                  <a:pt x="13392" y="21383"/>
                </a:cubicBezTo>
                <a:cubicBezTo>
                  <a:pt x="14688" y="21387"/>
                  <a:pt x="14940" y="21360"/>
                  <a:pt x="15745" y="21123"/>
                </a:cubicBezTo>
                <a:cubicBezTo>
                  <a:pt x="16227" y="20982"/>
                  <a:pt x="16439" y="20962"/>
                  <a:pt x="17427" y="20962"/>
                </a:cubicBezTo>
                <a:cubicBezTo>
                  <a:pt x="18683" y="20962"/>
                  <a:pt x="21166" y="20740"/>
                  <a:pt x="21349" y="20612"/>
                </a:cubicBezTo>
                <a:cubicBezTo>
                  <a:pt x="21440" y="20549"/>
                  <a:pt x="21449" y="20265"/>
                  <a:pt x="21389" y="19353"/>
                </a:cubicBezTo>
                <a:cubicBezTo>
                  <a:pt x="21346" y="18705"/>
                  <a:pt x="21303" y="17213"/>
                  <a:pt x="21293" y="16037"/>
                </a:cubicBezTo>
                <a:cubicBezTo>
                  <a:pt x="21283" y="14860"/>
                  <a:pt x="21250" y="13709"/>
                  <a:pt x="21225" y="13480"/>
                </a:cubicBezTo>
                <a:cubicBezTo>
                  <a:pt x="21122" y="12542"/>
                  <a:pt x="21174" y="10464"/>
                  <a:pt x="21310" y="10125"/>
                </a:cubicBezTo>
                <a:cubicBezTo>
                  <a:pt x="21600" y="9399"/>
                  <a:pt x="21600" y="9325"/>
                  <a:pt x="21259" y="9177"/>
                </a:cubicBezTo>
                <a:cubicBezTo>
                  <a:pt x="19791" y="8539"/>
                  <a:pt x="19248" y="7247"/>
                  <a:pt x="19278" y="4444"/>
                </a:cubicBezTo>
                <a:cubicBezTo>
                  <a:pt x="19293" y="3043"/>
                  <a:pt x="19387" y="2398"/>
                  <a:pt x="19735" y="1297"/>
                </a:cubicBezTo>
                <a:cubicBezTo>
                  <a:pt x="19780" y="1156"/>
                  <a:pt x="19737" y="1113"/>
                  <a:pt x="19430" y="1006"/>
                </a:cubicBezTo>
                <a:cubicBezTo>
                  <a:pt x="18641" y="732"/>
                  <a:pt x="16118" y="139"/>
                  <a:pt x="15898" y="176"/>
                </a:cubicBezTo>
                <a:cubicBezTo>
                  <a:pt x="15856" y="183"/>
                  <a:pt x="15695" y="137"/>
                  <a:pt x="15542" y="74"/>
                </a:cubicBezTo>
                <a:cubicBezTo>
                  <a:pt x="15446" y="35"/>
                  <a:pt x="15366" y="12"/>
                  <a:pt x="15299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8489" y="9539039"/>
            <a:ext cx="2191994" cy="2633302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Swap to garment from inventory."/>
          <p:cNvSpPr txBox="1"/>
          <p:nvPr/>
        </p:nvSpPr>
        <p:spPr>
          <a:xfrm>
            <a:off x="832600" y="10424412"/>
            <a:ext cx="4320956" cy="11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algn="ctr" defTabSz="821532" hangingPunct="0">
              <a:buClrTx/>
            </a:pPr>
            <a:r>
              <a:rPr sz="3200" b="1">
                <a:latin typeface="Helvetica Neue"/>
                <a:sym typeface="Helvetica Neue"/>
              </a:rPr>
              <a:t>Swap to garment </a:t>
            </a:r>
            <a:r>
              <a:rPr sz="3200">
                <a:latin typeface="Helvetica Neue"/>
                <a:sym typeface="Helvetica Neue"/>
              </a:rPr>
              <a:t>from inventory.</a:t>
            </a:r>
          </a:p>
        </p:txBody>
      </p:sp>
      <p:sp>
        <p:nvSpPr>
          <p:cNvPr id="536" name="Visualization of changed garment in new presentation."/>
          <p:cNvSpPr txBox="1"/>
          <p:nvPr/>
        </p:nvSpPr>
        <p:spPr>
          <a:xfrm>
            <a:off x="-12234" y="4353752"/>
            <a:ext cx="6010620" cy="112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algn="ctr" defTabSz="821532" hangingPunct="0">
              <a:buClrTx/>
            </a:pPr>
            <a:r>
              <a:rPr sz="3200">
                <a:latin typeface="Helvetica Neue"/>
                <a:sym typeface="Helvetica Neue"/>
              </a:rPr>
              <a:t>Visualization of</a:t>
            </a:r>
            <a:r>
              <a:rPr sz="3200" b="1">
                <a:latin typeface="Helvetica Neue"/>
                <a:sym typeface="Helvetica Neue"/>
              </a:rPr>
              <a:t> changed garment </a:t>
            </a:r>
            <a:r>
              <a:rPr sz="3200">
                <a:latin typeface="Helvetica Neue"/>
                <a:sym typeface="Helvetica Neue"/>
              </a:rPr>
              <a:t>in</a:t>
            </a:r>
            <a:r>
              <a:rPr sz="3200" b="1">
                <a:latin typeface="Helvetica Neue"/>
                <a:sym typeface="Helvetica Neue"/>
              </a:rPr>
              <a:t> new presentation.</a:t>
            </a:r>
          </a:p>
        </p:txBody>
      </p:sp>
      <p:pic>
        <p:nvPicPr>
          <p:cNvPr id="538" name="004_dataset10k_1444_00.jpg" descr="004_dataset10k_1444_00.jpg"/>
          <p:cNvPicPr>
            <a:picLocks noChangeAspect="1"/>
          </p:cNvPicPr>
          <p:nvPr/>
        </p:nvPicPr>
        <p:blipFill>
          <a:blip r:embed="rId9"/>
          <a:srcRect l="32522" r="37162"/>
          <a:stretch>
            <a:fillRect/>
          </a:stretch>
        </p:blipFill>
        <p:spPr>
          <a:xfrm>
            <a:off x="9634618" y="1714500"/>
            <a:ext cx="1917280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002_dataset10k_9631_01.jpg" descr="002_dataset10k_9631_01.jpg"/>
          <p:cNvPicPr>
            <a:picLocks noChangeAspect="1"/>
          </p:cNvPicPr>
          <p:nvPr/>
        </p:nvPicPr>
        <p:blipFill>
          <a:blip r:embed="rId10"/>
          <a:srcRect l="31240" r="37173"/>
          <a:stretch>
            <a:fillRect/>
          </a:stretch>
        </p:blipFill>
        <p:spPr>
          <a:xfrm>
            <a:off x="13533519" y="1790700"/>
            <a:ext cx="1997670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002_dataset10k_4933_00.jpg" descr="002_dataset10k_4933_00.jpg"/>
          <p:cNvPicPr>
            <a:picLocks noChangeAspect="1"/>
          </p:cNvPicPr>
          <p:nvPr/>
        </p:nvPicPr>
        <p:blipFill>
          <a:blip r:embed="rId11"/>
          <a:srcRect l="32538" r="37456" b="5341"/>
          <a:stretch>
            <a:fillRect/>
          </a:stretch>
        </p:blipFill>
        <p:spPr>
          <a:xfrm>
            <a:off x="20747118" y="1752600"/>
            <a:ext cx="2004824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002_dataset10k_4933_04.jpg" descr="002_dataset10k_4933_04.jpg"/>
          <p:cNvPicPr>
            <a:picLocks noChangeAspect="1"/>
          </p:cNvPicPr>
          <p:nvPr/>
        </p:nvPicPr>
        <p:blipFill>
          <a:blip r:embed="rId12"/>
          <a:srcRect l="33277" r="38068" b="5400"/>
          <a:stretch>
            <a:fillRect/>
          </a:stretch>
        </p:blipFill>
        <p:spPr>
          <a:xfrm>
            <a:off x="17227037" y="1714501"/>
            <a:ext cx="1915742" cy="632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002_997_163_01.jpg" descr="002_997_163_01.jpg"/>
          <p:cNvPicPr>
            <a:picLocks noChangeAspect="1"/>
          </p:cNvPicPr>
          <p:nvPr/>
        </p:nvPicPr>
        <p:blipFill>
          <a:blip r:embed="rId13"/>
          <a:srcRect l="31262" r="36621"/>
          <a:stretch>
            <a:fillRect/>
          </a:stretch>
        </p:blipFill>
        <p:spPr>
          <a:xfrm>
            <a:off x="6015119" y="1752600"/>
            <a:ext cx="2031254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004_dataset10k_1444_00.jpg" descr="004_dataset10k_1444_00.jpg"/>
          <p:cNvPicPr>
            <a:picLocks noChangeAspect="1"/>
          </p:cNvPicPr>
          <p:nvPr/>
        </p:nvPicPr>
        <p:blipFill>
          <a:blip r:embed="rId9"/>
          <a:srcRect l="32522" r="37162"/>
          <a:stretch>
            <a:fillRect/>
          </a:stretch>
        </p:blipFill>
        <p:spPr>
          <a:xfrm>
            <a:off x="9634618" y="1638300"/>
            <a:ext cx="1917280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002_dataset10k_9631_01.jpg" descr="002_dataset10k_9631_01.jpg"/>
          <p:cNvPicPr>
            <a:picLocks noChangeAspect="1"/>
          </p:cNvPicPr>
          <p:nvPr/>
        </p:nvPicPr>
        <p:blipFill>
          <a:blip r:embed="rId10"/>
          <a:srcRect l="31240" r="37173"/>
          <a:stretch>
            <a:fillRect/>
          </a:stretch>
        </p:blipFill>
        <p:spPr>
          <a:xfrm>
            <a:off x="13533519" y="1714500"/>
            <a:ext cx="1997670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002_dataset10k_4933_00.jpg" descr="002_dataset10k_4933_00.jpg"/>
          <p:cNvPicPr>
            <a:picLocks noChangeAspect="1"/>
          </p:cNvPicPr>
          <p:nvPr/>
        </p:nvPicPr>
        <p:blipFill>
          <a:blip r:embed="rId11"/>
          <a:srcRect l="32538" r="37456" b="5341"/>
          <a:stretch>
            <a:fillRect/>
          </a:stretch>
        </p:blipFill>
        <p:spPr>
          <a:xfrm>
            <a:off x="20747118" y="1676400"/>
            <a:ext cx="2004824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002_dataset10k_4933_04.jpg" descr="002_dataset10k_4933_04.jpg"/>
          <p:cNvPicPr>
            <a:picLocks noChangeAspect="1"/>
          </p:cNvPicPr>
          <p:nvPr/>
        </p:nvPicPr>
        <p:blipFill>
          <a:blip r:embed="rId12"/>
          <a:srcRect l="33277" r="38068" b="5400"/>
          <a:stretch>
            <a:fillRect/>
          </a:stretch>
        </p:blipFill>
        <p:spPr>
          <a:xfrm>
            <a:off x="17227037" y="1638301"/>
            <a:ext cx="1915742" cy="632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002_997_163_01.jpg" descr="002_997_163_01.jpg"/>
          <p:cNvPicPr>
            <a:picLocks noChangeAspect="1"/>
          </p:cNvPicPr>
          <p:nvPr/>
        </p:nvPicPr>
        <p:blipFill>
          <a:blip r:embed="rId13"/>
          <a:srcRect l="31262" r="36621"/>
          <a:stretch>
            <a:fillRect/>
          </a:stretch>
        </p:blipFill>
        <p:spPr>
          <a:xfrm>
            <a:off x="6027819" y="1676400"/>
            <a:ext cx="2031254" cy="6324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227">
            <a:extLst>
              <a:ext uri="{FF2B5EF4-FFF2-40B4-BE49-F238E27FC236}">
                <a16:creationId xmlns:a16="http://schemas.microsoft.com/office/drawing/2014/main" id="{8C8752D6-B794-4C59-9386-4076D586A1FD}"/>
              </a:ext>
            </a:extLst>
          </p:cNvPr>
          <p:cNvSpPr txBox="1">
            <a:spLocks/>
          </p:cNvSpPr>
          <p:nvPr/>
        </p:nvSpPr>
        <p:spPr>
          <a:xfrm>
            <a:off x="1627378" y="39047"/>
            <a:ext cx="20421268" cy="30360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935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/>
              <a:t>Fashion++ minimal edits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ABCDBE-4958-428B-9B39-3AC7EB49FE40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E65D82-75E9-4F10-B1FF-AA2BFD407320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custDataLst>
      <p:tags r:id="rId1"/>
    </p:custDataLst>
  </p:cSld>
  <p:clrMapOvr>
    <a:masterClrMapping/>
  </p:clrMapOvr>
  <p:transition spd="med" advTm="2487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2" dur="2000" fill="hold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5" dur="2000" fill="hold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8" dur="2000" fill="hold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31" dur="2000" fill="hold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34" dur="2000" fill="hold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4" dur="2000" fill="hold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7" dur="2000" fill="hold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0" dur="2000" fill="hold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3" dur="2000" fill="hold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6" dur="2000" fill="hold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 advAuto="0"/>
      <p:bldP spid="525" grpId="1" animBg="1" advAuto="0"/>
      <p:bldP spid="526" grpId="0" animBg="1" advAuto="0"/>
      <p:bldP spid="526" grpId="1" animBg="1" advAuto="0"/>
      <p:bldP spid="527" grpId="0" animBg="1" advAuto="0"/>
      <p:bldP spid="527" grpId="1" animBg="1" advAuto="0"/>
      <p:bldP spid="528" grpId="0" animBg="1" advAuto="0"/>
      <p:bldP spid="528" grpId="1" animBg="1" advAuto="0"/>
      <p:bldP spid="529" grpId="0" animBg="1" advAuto="0"/>
      <p:bldP spid="529" grpId="1" animBg="1" advAuto="0"/>
      <p:bldP spid="535" grpId="0" animBg="1"/>
      <p:bldP spid="538" grpId="0" animBg="1" advAuto="0"/>
      <p:bldP spid="538" grpId="1" animBg="1" advAuto="0"/>
      <p:bldP spid="539" grpId="0" animBg="1" advAuto="0"/>
      <p:bldP spid="539" grpId="1" animBg="1" advAuto="0"/>
      <p:bldP spid="540" grpId="0" animBg="1" advAuto="0"/>
      <p:bldP spid="540" grpId="1" animBg="1" advAuto="0"/>
      <p:bldP spid="541" grpId="0" animBg="1" advAuto="0"/>
      <p:bldP spid="541" grpId="1" animBg="1" advAuto="0"/>
      <p:bldP spid="542" grpId="0" animBg="1" advAuto="0"/>
      <p:bldP spid="542" grpId="1" animBg="1" advAuto="0"/>
      <p:bldP spid="543" grpId="0" animBg="1" advAuto="0"/>
      <p:bldP spid="544" grpId="0" animBg="1" advAuto="0"/>
      <p:bldP spid="545" grpId="0" animBg="1" advAuto="0"/>
      <p:bldP spid="546" grpId="0" animBg="1" advAuto="0"/>
      <p:bldP spid="547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000_4565_2314_01.jpg" descr="000_4565_2314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31" y="2104725"/>
            <a:ext cx="1334134" cy="369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000_4565_383_02.jpg" descr="000_4565_383_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330" y="6475393"/>
            <a:ext cx="976672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000_dataset10k_4893_07.jpg" descr="000_dataset10k_4893_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2141" y="2096381"/>
            <a:ext cx="1057238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004_dataset10k_4893_07.jpg" descr="004_dataset10k_4893_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7377" y="2085635"/>
            <a:ext cx="102941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000_dataset10k_5467_06.jpg" descr="000_dataset10k_5467_06.jpg"/>
          <p:cNvPicPr>
            <a:picLocks noChangeAspect="1"/>
          </p:cNvPicPr>
          <p:nvPr/>
        </p:nvPicPr>
        <p:blipFill>
          <a:blip r:embed="rId7"/>
          <a:srcRect l="31343" r="39072"/>
          <a:stretch>
            <a:fillRect/>
          </a:stretch>
        </p:blipFill>
        <p:spPr>
          <a:xfrm>
            <a:off x="3610633" y="2171241"/>
            <a:ext cx="111963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004_dataset10k_5467_06.jpg" descr="004_dataset10k_5467_06.jpg"/>
          <p:cNvPicPr>
            <a:picLocks noChangeAspect="1"/>
          </p:cNvPicPr>
          <p:nvPr/>
        </p:nvPicPr>
        <p:blipFill>
          <a:blip r:embed="rId8"/>
          <a:srcRect l="30152" r="37073"/>
          <a:stretch>
            <a:fillRect/>
          </a:stretch>
        </p:blipFill>
        <p:spPr>
          <a:xfrm>
            <a:off x="3610632" y="2171241"/>
            <a:ext cx="1240376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000_dataset10k_1118_04.jpg" descr="000_dataset10k_1118_04.jpg"/>
          <p:cNvPicPr>
            <a:picLocks noChangeAspect="1"/>
          </p:cNvPicPr>
          <p:nvPr/>
        </p:nvPicPr>
        <p:blipFill>
          <a:blip r:embed="rId9"/>
          <a:srcRect l="32648" r="39290"/>
          <a:stretch>
            <a:fillRect/>
          </a:stretch>
        </p:blipFill>
        <p:spPr>
          <a:xfrm>
            <a:off x="14415534" y="6449993"/>
            <a:ext cx="1072676" cy="382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003_dataset10k_1118_04.jpg" descr="003_dataset10k_1118_04.jpg"/>
          <p:cNvPicPr>
            <a:picLocks noChangeAspect="1"/>
          </p:cNvPicPr>
          <p:nvPr/>
        </p:nvPicPr>
        <p:blipFill>
          <a:blip r:embed="rId10"/>
          <a:srcRect l="30735" r="41142"/>
          <a:stretch>
            <a:fillRect/>
          </a:stretch>
        </p:blipFill>
        <p:spPr>
          <a:xfrm>
            <a:off x="14379616" y="6449993"/>
            <a:ext cx="1075032" cy="382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000_997_4_00.jpg" descr="000_997_4_00.jpg"/>
          <p:cNvPicPr>
            <a:picLocks noChangeAspect="1"/>
          </p:cNvPicPr>
          <p:nvPr/>
        </p:nvPicPr>
        <p:blipFill>
          <a:blip r:embed="rId11"/>
          <a:srcRect l="30178" r="38897" b="16807"/>
          <a:stretch>
            <a:fillRect/>
          </a:stretch>
        </p:blipFill>
        <p:spPr>
          <a:xfrm>
            <a:off x="8753287" y="6405543"/>
            <a:ext cx="1364270" cy="367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002_997_4_00.jpg" descr="002_997_4_00.jpg"/>
          <p:cNvPicPr>
            <a:picLocks noChangeAspect="1"/>
          </p:cNvPicPr>
          <p:nvPr/>
        </p:nvPicPr>
        <p:blipFill>
          <a:blip r:embed="rId12"/>
          <a:srcRect l="30707" r="38735" b="14824"/>
          <a:stretch>
            <a:fillRect/>
          </a:stretch>
        </p:blipFill>
        <p:spPr>
          <a:xfrm>
            <a:off x="8777893" y="6405543"/>
            <a:ext cx="1316730" cy="367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000_4565_1136_00.jpg" descr="000_4565_1136_00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4493" y="6348393"/>
            <a:ext cx="885110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004_4565_1136_00.jpg" descr="004_4565_1136_00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4493" y="6348393"/>
            <a:ext cx="885110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004_4565_383_02.jpg" descr="004_4565_383_02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8700" y="6458783"/>
            <a:ext cx="991932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000_dataset10k_7162_01.jpg" descr="000_dataset10k_7162_01.jpg"/>
          <p:cNvPicPr>
            <a:picLocks noChangeAspect="1"/>
          </p:cNvPicPr>
          <p:nvPr/>
        </p:nvPicPr>
        <p:blipFill>
          <a:blip r:embed="rId16"/>
          <a:srcRect l="32255" r="38722" b="3544"/>
          <a:stretch>
            <a:fillRect/>
          </a:stretch>
        </p:blipFill>
        <p:spPr>
          <a:xfrm>
            <a:off x="6128867" y="2153187"/>
            <a:ext cx="1138742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005_dataset10k_7162_01.jpg" descr="005_dataset10k_7162_01.jpg"/>
          <p:cNvPicPr>
            <a:picLocks noChangeAspect="1"/>
          </p:cNvPicPr>
          <p:nvPr/>
        </p:nvPicPr>
        <p:blipFill>
          <a:blip r:embed="rId17"/>
          <a:srcRect l="31314" r="36603" b="1006"/>
          <a:stretch>
            <a:fillRect/>
          </a:stretch>
        </p:blipFill>
        <p:spPr>
          <a:xfrm>
            <a:off x="6128867" y="2153187"/>
            <a:ext cx="1226526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000_dataset10k_7139_00.jpg" descr="000_dataset10k_7139_00.jpg"/>
          <p:cNvPicPr>
            <a:picLocks noChangeAspect="1"/>
          </p:cNvPicPr>
          <p:nvPr/>
        </p:nvPicPr>
        <p:blipFill>
          <a:blip r:embed="rId18"/>
          <a:srcRect l="32097" r="37651"/>
          <a:stretch>
            <a:fillRect/>
          </a:stretch>
        </p:blipFill>
        <p:spPr>
          <a:xfrm>
            <a:off x="14281507" y="2137091"/>
            <a:ext cx="1144886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005_dataset10k_7139_00.jpg" descr="005_dataset10k_7139_00.jpg"/>
          <p:cNvPicPr>
            <a:picLocks noChangeAspect="1"/>
          </p:cNvPicPr>
          <p:nvPr/>
        </p:nvPicPr>
        <p:blipFill>
          <a:blip r:embed="rId19"/>
          <a:srcRect l="31857" r="36973"/>
          <a:stretch>
            <a:fillRect/>
          </a:stretch>
        </p:blipFill>
        <p:spPr>
          <a:xfrm>
            <a:off x="14281506" y="2137091"/>
            <a:ext cx="117964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000_4565_5_00.jpg" descr="000_4565_5_00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253760" y="6401149"/>
            <a:ext cx="1166920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004_4565_5_00.jpg" descr="004_4565_5_00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273757" y="6411895"/>
            <a:ext cx="115251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000_dataset10k_2_07.jpg" descr="000_dataset10k_2_07.jpg"/>
          <p:cNvPicPr>
            <a:picLocks noChangeAspect="1"/>
          </p:cNvPicPr>
          <p:nvPr/>
        </p:nvPicPr>
        <p:blipFill>
          <a:blip r:embed="rId22"/>
          <a:srcRect l="32687" r="39274"/>
          <a:stretch>
            <a:fillRect/>
          </a:stretch>
        </p:blipFill>
        <p:spPr>
          <a:xfrm>
            <a:off x="9144133" y="2189293"/>
            <a:ext cx="1061126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004_dataset10k_2_07.jpg" descr="004_dataset10k_2_07.jpg"/>
          <p:cNvPicPr>
            <a:picLocks noChangeAspect="1"/>
          </p:cNvPicPr>
          <p:nvPr/>
        </p:nvPicPr>
        <p:blipFill>
          <a:blip r:embed="rId23"/>
          <a:srcRect l="32164" r="38807"/>
          <a:stretch>
            <a:fillRect/>
          </a:stretch>
        </p:blipFill>
        <p:spPr>
          <a:xfrm>
            <a:off x="9125480" y="2191287"/>
            <a:ext cx="1098588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000_dataset10k_2066_01.jpg" descr="000_dataset10k_2066_01.jpg"/>
          <p:cNvPicPr>
            <a:picLocks noChangeAspect="1"/>
          </p:cNvPicPr>
          <p:nvPr/>
        </p:nvPicPr>
        <p:blipFill>
          <a:blip r:embed="rId24"/>
          <a:srcRect l="34048" r="39496" b="1772"/>
          <a:stretch>
            <a:fillRect/>
          </a:stretch>
        </p:blipFill>
        <p:spPr>
          <a:xfrm>
            <a:off x="11731657" y="6430944"/>
            <a:ext cx="1001222" cy="3717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005_dataset10k_2066_01.jpg" descr="005_dataset10k_2066_01.jpg"/>
          <p:cNvPicPr>
            <a:picLocks noChangeAspect="1"/>
          </p:cNvPicPr>
          <p:nvPr/>
        </p:nvPicPr>
        <p:blipFill>
          <a:blip r:embed="rId25"/>
          <a:srcRect l="34256" r="39394" b="1006"/>
          <a:stretch>
            <a:fillRect/>
          </a:stretch>
        </p:blipFill>
        <p:spPr>
          <a:xfrm>
            <a:off x="11745338" y="6449995"/>
            <a:ext cx="997220" cy="374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004_4565_2314_01.jpg" descr="004_4565_2314_01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2226" y="2104725"/>
            <a:ext cx="1349468" cy="369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000_dataset10k_9093_05.jpg" descr="000_dataset10k_9093_05.jpg"/>
          <p:cNvPicPr>
            <a:picLocks noChangeAspect="1"/>
          </p:cNvPicPr>
          <p:nvPr/>
        </p:nvPicPr>
        <p:blipFill>
          <a:blip r:embed="rId27"/>
          <a:srcRect l="35968" r="43824"/>
          <a:stretch>
            <a:fillRect/>
          </a:stretch>
        </p:blipFill>
        <p:spPr>
          <a:xfrm>
            <a:off x="953446" y="6418801"/>
            <a:ext cx="76476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004_dataset10k_9093_05.jpg" descr="004_dataset10k_9093_05.jpg"/>
          <p:cNvPicPr>
            <a:picLocks noChangeAspect="1"/>
          </p:cNvPicPr>
          <p:nvPr/>
        </p:nvPicPr>
        <p:blipFill>
          <a:blip r:embed="rId28"/>
          <a:srcRect l="36679" r="42474"/>
          <a:stretch>
            <a:fillRect/>
          </a:stretch>
        </p:blipFill>
        <p:spPr>
          <a:xfrm>
            <a:off x="953446" y="6443089"/>
            <a:ext cx="788948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000_dataset10k_3028_05.jpg" descr="000_dataset10k_3028_05.jpg"/>
          <p:cNvPicPr>
            <a:picLocks noChangeAspect="1"/>
          </p:cNvPicPr>
          <p:nvPr/>
        </p:nvPicPr>
        <p:blipFill>
          <a:blip r:embed="rId29"/>
          <a:srcRect l="32804" r="32804" b="1171"/>
          <a:stretch>
            <a:fillRect/>
          </a:stretch>
        </p:blipFill>
        <p:spPr>
          <a:xfrm>
            <a:off x="16910999" y="2099851"/>
            <a:ext cx="1316962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004_dataset10k_3028_05.jpg" descr="004_dataset10k_3028_05.jpg"/>
          <p:cNvPicPr>
            <a:picLocks noChangeAspect="1"/>
          </p:cNvPicPr>
          <p:nvPr/>
        </p:nvPicPr>
        <p:blipFill>
          <a:blip r:embed="rId30"/>
          <a:srcRect l="32641" r="32641" b="1167"/>
          <a:stretch>
            <a:fillRect/>
          </a:stretch>
        </p:blipFill>
        <p:spPr>
          <a:xfrm>
            <a:off x="16916821" y="2092909"/>
            <a:ext cx="1329406" cy="3784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" name="Group"/>
          <p:cNvGrpSpPr/>
          <p:nvPr/>
        </p:nvGrpSpPr>
        <p:grpSpPr>
          <a:xfrm>
            <a:off x="16923521" y="6396213"/>
            <a:ext cx="1353734" cy="3815962"/>
            <a:chOff x="0" y="0"/>
            <a:chExt cx="1353731" cy="3815960"/>
          </a:xfrm>
        </p:grpSpPr>
        <p:pic>
          <p:nvPicPr>
            <p:cNvPr id="329" name="000_2500_1757_07.jpg" descr="000_2500_1757_07.jpg"/>
            <p:cNvPicPr>
              <a:picLocks noChangeAspect="1"/>
            </p:cNvPicPr>
            <p:nvPr/>
          </p:nvPicPr>
          <p:blipFill>
            <a:blip r:embed="rId31"/>
            <a:srcRect l="30735" r="36561" b="8573"/>
            <a:stretch>
              <a:fillRect/>
            </a:stretch>
          </p:blipFill>
          <p:spPr>
            <a:xfrm>
              <a:off x="0" y="31360"/>
              <a:ext cx="1353732" cy="378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2500_1757_head_low_res(2).png" descr="2500_1757_head_low_res(2).png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rot="600000">
              <a:off x="271069" y="38085"/>
              <a:ext cx="504045" cy="747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4" name="Group"/>
          <p:cNvGrpSpPr/>
          <p:nvPr/>
        </p:nvGrpSpPr>
        <p:grpSpPr>
          <a:xfrm>
            <a:off x="16954254" y="6398824"/>
            <a:ext cx="1323000" cy="3810740"/>
            <a:chOff x="0" y="0"/>
            <a:chExt cx="1322997" cy="3810738"/>
          </a:xfrm>
        </p:grpSpPr>
        <p:pic>
          <p:nvPicPr>
            <p:cNvPr id="332" name="004_2500_1757_07.jpg" descr="004_2500_1757_07.jpg"/>
            <p:cNvPicPr>
              <a:picLocks noChangeAspect="1"/>
            </p:cNvPicPr>
            <p:nvPr/>
          </p:nvPicPr>
          <p:blipFill>
            <a:blip r:embed="rId33"/>
            <a:srcRect l="30860" r="37191" b="9111"/>
            <a:stretch>
              <a:fillRect/>
            </a:stretch>
          </p:blipFill>
          <p:spPr>
            <a:xfrm>
              <a:off x="0" y="46859"/>
              <a:ext cx="1322998" cy="3763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2500_1757_head_low_res(2).png" descr="2500_1757_head_low_res(2).png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rot="600000">
              <a:off x="237072" y="38085"/>
              <a:ext cx="504045" cy="747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7" name="Group"/>
          <p:cNvGrpSpPr/>
          <p:nvPr/>
        </p:nvGrpSpPr>
        <p:grpSpPr>
          <a:xfrm>
            <a:off x="22202633" y="2148909"/>
            <a:ext cx="1264994" cy="3784602"/>
            <a:chOff x="1155376" y="0"/>
            <a:chExt cx="1264991" cy="3784600"/>
          </a:xfrm>
        </p:grpSpPr>
        <p:pic>
          <p:nvPicPr>
            <p:cNvPr id="335" name="001_dataset10k_7980_01.jpg" descr="001_dataset10k_7980_01.jpg"/>
            <p:cNvPicPr>
              <a:picLocks noChangeAspect="1"/>
            </p:cNvPicPr>
            <p:nvPr/>
          </p:nvPicPr>
          <p:blipFill>
            <a:blip r:embed="rId34"/>
            <a:srcRect l="30786" r="35506"/>
            <a:stretch>
              <a:fillRect/>
            </a:stretch>
          </p:blipFill>
          <p:spPr>
            <a:xfrm>
              <a:off x="1155376" y="31684"/>
              <a:ext cx="1264992" cy="3752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dataset10k_7980_low_res(1).png" descr="dataset10k_7980_low_res(1).png"/>
            <p:cNvPicPr>
              <a:picLocks noChangeAspect="1"/>
            </p:cNvPicPr>
            <p:nvPr/>
          </p:nvPicPr>
          <p:blipFill>
            <a:blip r:embed="rId35"/>
            <a:srcRect b="21372"/>
            <a:stretch>
              <a:fillRect/>
            </a:stretch>
          </p:blipFill>
          <p:spPr>
            <a:xfrm>
              <a:off x="1358610" y="0"/>
              <a:ext cx="548723" cy="616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0" name="Group"/>
          <p:cNvGrpSpPr/>
          <p:nvPr/>
        </p:nvGrpSpPr>
        <p:grpSpPr>
          <a:xfrm>
            <a:off x="22218890" y="2137091"/>
            <a:ext cx="1232476" cy="3784602"/>
            <a:chOff x="1179345" y="0"/>
            <a:chExt cx="1232474" cy="3784600"/>
          </a:xfrm>
        </p:grpSpPr>
        <p:pic>
          <p:nvPicPr>
            <p:cNvPr id="338" name="no_bk_004_dataset10k_7980_01.jpg" descr="no_bk_004_dataset10k_7980_01.jpg"/>
            <p:cNvPicPr>
              <a:picLocks noChangeAspect="1"/>
            </p:cNvPicPr>
            <p:nvPr/>
          </p:nvPicPr>
          <p:blipFill>
            <a:blip r:embed="rId36"/>
            <a:srcRect l="31424" r="35734"/>
            <a:stretch>
              <a:fillRect/>
            </a:stretch>
          </p:blipFill>
          <p:spPr>
            <a:xfrm>
              <a:off x="1179345" y="31684"/>
              <a:ext cx="1232476" cy="3752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dataset10k_7980_low_res(1).png" descr="dataset10k_7980_low_res(1).png"/>
            <p:cNvPicPr>
              <a:picLocks noChangeAspect="1"/>
            </p:cNvPicPr>
            <p:nvPr/>
          </p:nvPicPr>
          <p:blipFill>
            <a:blip r:embed="rId35"/>
            <a:srcRect b="21372"/>
            <a:stretch>
              <a:fillRect/>
            </a:stretch>
          </p:blipFill>
          <p:spPr>
            <a:xfrm>
              <a:off x="1348761" y="0"/>
              <a:ext cx="548722" cy="616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3" name="Group"/>
          <p:cNvGrpSpPr/>
          <p:nvPr/>
        </p:nvGrpSpPr>
        <p:grpSpPr>
          <a:xfrm>
            <a:off x="19777950" y="6388938"/>
            <a:ext cx="1218604" cy="3820640"/>
            <a:chOff x="0" y="-9870"/>
            <a:chExt cx="1218601" cy="3820638"/>
          </a:xfrm>
        </p:grpSpPr>
        <p:pic>
          <p:nvPicPr>
            <p:cNvPr id="341" name="000_2500_436_08.jpg" descr="000_2500_436_08.jpg"/>
            <p:cNvPicPr>
              <a:picLocks noChangeAspect="1"/>
            </p:cNvPicPr>
            <p:nvPr/>
          </p:nvPicPr>
          <p:blipFill>
            <a:blip r:embed="rId37"/>
            <a:srcRect l="32725" r="35075" b="1342"/>
            <a:stretch>
              <a:fillRect/>
            </a:stretch>
          </p:blipFill>
          <p:spPr>
            <a:xfrm>
              <a:off x="0" y="76967"/>
              <a:ext cx="1218602" cy="373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2500_436_head_low_res(2).png" descr="2500_436_head_low_res(2).png"/>
            <p:cNvPicPr>
              <a:picLocks noChangeAspect="1"/>
            </p:cNvPicPr>
            <p:nvPr/>
          </p:nvPicPr>
          <p:blipFill>
            <a:blip r:embed="rId38"/>
            <a:srcRect b="24743"/>
            <a:stretch>
              <a:fillRect/>
            </a:stretch>
          </p:blipFill>
          <p:spPr>
            <a:xfrm rot="21480000">
              <a:off x="141750" y="-1"/>
              <a:ext cx="577330" cy="668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6" name="Group"/>
          <p:cNvGrpSpPr/>
          <p:nvPr/>
        </p:nvGrpSpPr>
        <p:grpSpPr>
          <a:xfrm>
            <a:off x="19771153" y="6373278"/>
            <a:ext cx="1308402" cy="3840344"/>
            <a:chOff x="0" y="-9870"/>
            <a:chExt cx="1308399" cy="3840343"/>
          </a:xfrm>
        </p:grpSpPr>
        <p:pic>
          <p:nvPicPr>
            <p:cNvPr id="344" name="no_bk_005_2500_436_08.jpg" descr="no_bk_005_2500_436_08.jpg"/>
            <p:cNvPicPr>
              <a:picLocks noChangeAspect="1"/>
            </p:cNvPicPr>
            <p:nvPr/>
          </p:nvPicPr>
          <p:blipFill>
            <a:blip r:embed="rId39"/>
            <a:srcRect l="32537" r="32537" b="335"/>
            <a:stretch>
              <a:fillRect/>
            </a:stretch>
          </p:blipFill>
          <p:spPr>
            <a:xfrm>
              <a:off x="0" y="96673"/>
              <a:ext cx="1308400" cy="373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2500_436_head_low_res(2).png" descr="2500_436_head_low_res(2).png"/>
            <p:cNvPicPr>
              <a:picLocks noChangeAspect="1"/>
            </p:cNvPicPr>
            <p:nvPr/>
          </p:nvPicPr>
          <p:blipFill>
            <a:blip r:embed="rId38"/>
            <a:srcRect b="24743"/>
            <a:stretch>
              <a:fillRect/>
            </a:stretch>
          </p:blipFill>
          <p:spPr>
            <a:xfrm rot="21480000">
              <a:off x="148501" y="-1"/>
              <a:ext cx="577329" cy="668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000_dataset10k_5837_16.jpg" descr="000_dataset10k_5837_16.jpg"/>
          <p:cNvPicPr>
            <a:picLocks noChangeAspect="1"/>
          </p:cNvPicPr>
          <p:nvPr/>
        </p:nvPicPr>
        <p:blipFill>
          <a:blip r:embed="rId40"/>
          <a:srcRect l="32550" r="37681" b="6845"/>
          <a:stretch>
            <a:fillRect/>
          </a:stretch>
        </p:blipFill>
        <p:spPr>
          <a:xfrm>
            <a:off x="11528464" y="2172439"/>
            <a:ext cx="1209376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002_dataset10k_5837_16.jpg" descr="002_dataset10k_5837_16.jpg"/>
          <p:cNvPicPr>
            <a:picLocks noChangeAspect="1"/>
          </p:cNvPicPr>
          <p:nvPr/>
        </p:nvPicPr>
        <p:blipFill>
          <a:blip r:embed="rId41"/>
          <a:srcRect l="33160" r="37624" b="7226"/>
          <a:stretch>
            <a:fillRect/>
          </a:stretch>
        </p:blipFill>
        <p:spPr>
          <a:xfrm>
            <a:off x="11552077" y="2172439"/>
            <a:ext cx="1191818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004_dataset10k_4893_07.jpg" descr="004_dataset10k_4893_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0397" y="2091603"/>
            <a:ext cx="102941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004_dataset10k_5467_06.jpg" descr="004_dataset10k_5467_06.jpg"/>
          <p:cNvPicPr>
            <a:picLocks noChangeAspect="1"/>
          </p:cNvPicPr>
          <p:nvPr/>
        </p:nvPicPr>
        <p:blipFill>
          <a:blip r:embed="rId8"/>
          <a:srcRect l="30152" r="37073"/>
          <a:stretch>
            <a:fillRect/>
          </a:stretch>
        </p:blipFill>
        <p:spPr>
          <a:xfrm>
            <a:off x="3603653" y="2177207"/>
            <a:ext cx="124037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003_dataset10k_1118_04.jpg" descr="003_dataset10k_1118_04.jpg"/>
          <p:cNvPicPr>
            <a:picLocks noChangeAspect="1"/>
          </p:cNvPicPr>
          <p:nvPr/>
        </p:nvPicPr>
        <p:blipFill>
          <a:blip r:embed="rId10"/>
          <a:srcRect l="30735" r="41142"/>
          <a:stretch>
            <a:fillRect/>
          </a:stretch>
        </p:blipFill>
        <p:spPr>
          <a:xfrm>
            <a:off x="14372636" y="6455959"/>
            <a:ext cx="1075032" cy="382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002_997_4_00.jpg" descr="002_997_4_00.jpg"/>
          <p:cNvPicPr>
            <a:picLocks noChangeAspect="1"/>
          </p:cNvPicPr>
          <p:nvPr/>
        </p:nvPicPr>
        <p:blipFill>
          <a:blip r:embed="rId12"/>
          <a:srcRect l="30707" r="38735" b="14824"/>
          <a:stretch>
            <a:fillRect/>
          </a:stretch>
        </p:blipFill>
        <p:spPr>
          <a:xfrm>
            <a:off x="8770912" y="6411509"/>
            <a:ext cx="1316728" cy="367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004_4565_1136_00.jpg" descr="004_4565_1136_00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7511" y="6354359"/>
            <a:ext cx="885110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004_4565_383_02.jpg" descr="004_4565_383_02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1720" y="6464749"/>
            <a:ext cx="991932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005_dataset10k_7162_01.jpg" descr="005_dataset10k_7162_01.jpg"/>
          <p:cNvPicPr>
            <a:picLocks noChangeAspect="1"/>
          </p:cNvPicPr>
          <p:nvPr/>
        </p:nvPicPr>
        <p:blipFill>
          <a:blip r:embed="rId17"/>
          <a:srcRect l="31314" r="36603" b="1006"/>
          <a:stretch>
            <a:fillRect/>
          </a:stretch>
        </p:blipFill>
        <p:spPr>
          <a:xfrm>
            <a:off x="6121885" y="2159155"/>
            <a:ext cx="1226526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005_dataset10k_7139_00.jpg" descr="005_dataset10k_7139_00.jpg"/>
          <p:cNvPicPr>
            <a:picLocks noChangeAspect="1"/>
          </p:cNvPicPr>
          <p:nvPr/>
        </p:nvPicPr>
        <p:blipFill>
          <a:blip r:embed="rId19"/>
          <a:srcRect l="31857" r="36973"/>
          <a:stretch>
            <a:fillRect/>
          </a:stretch>
        </p:blipFill>
        <p:spPr>
          <a:xfrm>
            <a:off x="14274524" y="2143057"/>
            <a:ext cx="117964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004_4565_5_00.jpg" descr="004_4565_5_00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266775" y="6417861"/>
            <a:ext cx="1152514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004_dataset10k_2_07.jpg" descr="004_dataset10k_2_07.jpg"/>
          <p:cNvPicPr>
            <a:picLocks noChangeAspect="1"/>
          </p:cNvPicPr>
          <p:nvPr/>
        </p:nvPicPr>
        <p:blipFill>
          <a:blip r:embed="rId23"/>
          <a:srcRect l="32164" r="38807"/>
          <a:stretch>
            <a:fillRect/>
          </a:stretch>
        </p:blipFill>
        <p:spPr>
          <a:xfrm>
            <a:off x="9118500" y="2197255"/>
            <a:ext cx="1098588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005_dataset10k_2066_01.jpg" descr="005_dataset10k_2066_01.jpg"/>
          <p:cNvPicPr>
            <a:picLocks noChangeAspect="1"/>
          </p:cNvPicPr>
          <p:nvPr/>
        </p:nvPicPr>
        <p:blipFill>
          <a:blip r:embed="rId25"/>
          <a:srcRect l="34256" r="39394" b="1006"/>
          <a:stretch>
            <a:fillRect/>
          </a:stretch>
        </p:blipFill>
        <p:spPr>
          <a:xfrm>
            <a:off x="11738357" y="6455961"/>
            <a:ext cx="997222" cy="374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004_4565_2314_01.jpg" descr="004_4565_2314_01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5247" y="2110691"/>
            <a:ext cx="1349470" cy="369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004_dataset10k_9093_05.jpg" descr="004_dataset10k_9093_05.jpg"/>
          <p:cNvPicPr>
            <a:picLocks noChangeAspect="1"/>
          </p:cNvPicPr>
          <p:nvPr/>
        </p:nvPicPr>
        <p:blipFill>
          <a:blip r:embed="rId28"/>
          <a:srcRect l="36679" r="42474"/>
          <a:stretch>
            <a:fillRect/>
          </a:stretch>
        </p:blipFill>
        <p:spPr>
          <a:xfrm>
            <a:off x="946466" y="6449055"/>
            <a:ext cx="788948" cy="378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004_dataset10k_3028_05.jpg" descr="004_dataset10k_3028_05.jpg"/>
          <p:cNvPicPr>
            <a:picLocks noChangeAspect="1"/>
          </p:cNvPicPr>
          <p:nvPr/>
        </p:nvPicPr>
        <p:blipFill>
          <a:blip r:embed="rId30"/>
          <a:srcRect l="32641" r="32641" b="1167"/>
          <a:stretch>
            <a:fillRect/>
          </a:stretch>
        </p:blipFill>
        <p:spPr>
          <a:xfrm>
            <a:off x="16909838" y="2098875"/>
            <a:ext cx="1329408" cy="3784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Group"/>
          <p:cNvGrpSpPr/>
          <p:nvPr/>
        </p:nvGrpSpPr>
        <p:grpSpPr>
          <a:xfrm>
            <a:off x="16947272" y="6404790"/>
            <a:ext cx="1323000" cy="3810740"/>
            <a:chOff x="0" y="0"/>
            <a:chExt cx="1322997" cy="3810738"/>
          </a:xfrm>
        </p:grpSpPr>
        <p:pic>
          <p:nvPicPr>
            <p:cNvPr id="372" name="004_2500_1757_07.jpg" descr="004_2500_1757_07.jpg"/>
            <p:cNvPicPr>
              <a:picLocks noChangeAspect="1"/>
            </p:cNvPicPr>
            <p:nvPr/>
          </p:nvPicPr>
          <p:blipFill>
            <a:blip r:embed="rId33"/>
            <a:srcRect l="30860" r="37191" b="9111"/>
            <a:stretch>
              <a:fillRect/>
            </a:stretch>
          </p:blipFill>
          <p:spPr>
            <a:xfrm>
              <a:off x="0" y="46859"/>
              <a:ext cx="1322998" cy="3763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2500_1757_head_low_res(2).png" descr="2500_1757_head_low_res(2).png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rot="600000">
              <a:off x="237072" y="38085"/>
              <a:ext cx="504045" cy="747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roup"/>
          <p:cNvGrpSpPr/>
          <p:nvPr/>
        </p:nvGrpSpPr>
        <p:grpSpPr>
          <a:xfrm>
            <a:off x="22211908" y="2143057"/>
            <a:ext cx="1232476" cy="3784602"/>
            <a:chOff x="1179345" y="0"/>
            <a:chExt cx="1232474" cy="3784600"/>
          </a:xfrm>
        </p:grpSpPr>
        <p:pic>
          <p:nvPicPr>
            <p:cNvPr id="375" name="no_bk_004_dataset10k_7980_01.jpg" descr="no_bk_004_dataset10k_7980_01.jpg"/>
            <p:cNvPicPr>
              <a:picLocks noChangeAspect="1"/>
            </p:cNvPicPr>
            <p:nvPr/>
          </p:nvPicPr>
          <p:blipFill>
            <a:blip r:embed="rId36"/>
            <a:srcRect l="31424" r="35734"/>
            <a:stretch>
              <a:fillRect/>
            </a:stretch>
          </p:blipFill>
          <p:spPr>
            <a:xfrm>
              <a:off x="1179345" y="31684"/>
              <a:ext cx="1232476" cy="3752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dataset10k_7980_low_res(1).png" descr="dataset10k_7980_low_res(1).png"/>
            <p:cNvPicPr>
              <a:picLocks noChangeAspect="1"/>
            </p:cNvPicPr>
            <p:nvPr/>
          </p:nvPicPr>
          <p:blipFill>
            <a:blip r:embed="rId35"/>
            <a:srcRect b="21372"/>
            <a:stretch>
              <a:fillRect/>
            </a:stretch>
          </p:blipFill>
          <p:spPr>
            <a:xfrm>
              <a:off x="1348761" y="0"/>
              <a:ext cx="548722" cy="616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0" name="Group"/>
          <p:cNvGrpSpPr/>
          <p:nvPr/>
        </p:nvGrpSpPr>
        <p:grpSpPr>
          <a:xfrm>
            <a:off x="19764171" y="6379245"/>
            <a:ext cx="1308402" cy="3840346"/>
            <a:chOff x="0" y="-9870"/>
            <a:chExt cx="1308399" cy="3840343"/>
          </a:xfrm>
        </p:grpSpPr>
        <p:pic>
          <p:nvPicPr>
            <p:cNvPr id="378" name="no_bk_005_2500_436_08.jpg" descr="no_bk_005_2500_436_08.jpg"/>
            <p:cNvPicPr>
              <a:picLocks noChangeAspect="1"/>
            </p:cNvPicPr>
            <p:nvPr/>
          </p:nvPicPr>
          <p:blipFill>
            <a:blip r:embed="rId39"/>
            <a:srcRect l="32537" r="32537" b="335"/>
            <a:stretch>
              <a:fillRect/>
            </a:stretch>
          </p:blipFill>
          <p:spPr>
            <a:xfrm>
              <a:off x="0" y="96673"/>
              <a:ext cx="1308400" cy="373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2500_436_head_low_res(2).png" descr="2500_436_head_low_res(2).png"/>
            <p:cNvPicPr>
              <a:picLocks noChangeAspect="1"/>
            </p:cNvPicPr>
            <p:nvPr/>
          </p:nvPicPr>
          <p:blipFill>
            <a:blip r:embed="rId38"/>
            <a:srcRect b="24743"/>
            <a:stretch>
              <a:fillRect/>
            </a:stretch>
          </p:blipFill>
          <p:spPr>
            <a:xfrm rot="21480000">
              <a:off x="148501" y="-1"/>
              <a:ext cx="577329" cy="668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1" name="002_dataset10k_5837_16.jpg" descr="002_dataset10k_5837_16.jpg"/>
          <p:cNvPicPr>
            <a:picLocks noChangeAspect="1"/>
          </p:cNvPicPr>
          <p:nvPr/>
        </p:nvPicPr>
        <p:blipFill>
          <a:blip r:embed="rId41"/>
          <a:srcRect l="33160" r="37624" b="7226"/>
          <a:stretch>
            <a:fillRect/>
          </a:stretch>
        </p:blipFill>
        <p:spPr>
          <a:xfrm>
            <a:off x="11545097" y="2178407"/>
            <a:ext cx="1191818" cy="3784602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227">
            <a:extLst>
              <a:ext uri="{FF2B5EF4-FFF2-40B4-BE49-F238E27FC236}">
                <a16:creationId xmlns:a16="http://schemas.microsoft.com/office/drawing/2014/main" id="{43A4BD48-DAE9-4FB6-9731-8978FBBBAE86}"/>
              </a:ext>
            </a:extLst>
          </p:cNvPr>
          <p:cNvSpPr txBox="1">
            <a:spLocks/>
          </p:cNvSpPr>
          <p:nvPr/>
        </p:nvSpPr>
        <p:spPr>
          <a:xfrm>
            <a:off x="1627378" y="39047"/>
            <a:ext cx="20421268" cy="30360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935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dirty="0"/>
              <a:t>Fashion++ minimal edits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E5DB1F-9892-4AD6-8C50-A63800BC872D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E233D1-29E9-4B00-8B21-E860EC53EAE5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custDataLst>
      <p:tags r:id="rId1"/>
    </p:custDataLst>
  </p:cSld>
  <p:clrMapOvr>
    <a:masterClrMapping/>
  </p:clrMapOvr>
  <p:transition spd="med" advTm="131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1" dur="1250" fill="hold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4" dur="1250" fill="hold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7" dur="1250" fill="hold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70" dur="1250" fill="hold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73" dur="1250" fill="hold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76" dur="1250" fill="hold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79" dur="1250" fill="hold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82" dur="1250" fill="hold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85" dur="1250" fill="hold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88" dur="1250" fill="hold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91" dur="1250" fill="hold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94" dur="1250" fill="hold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97" dur="1250" fill="hold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00" dur="1250" fill="hold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03" dur="1250" fill="hold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06" dur="1250" fill="hold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09" dur="1250" fill="hold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12" dur="1250" fill="hold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25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25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25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25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25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25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2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25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25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25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25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125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2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2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2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remove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2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 advAuto="0"/>
      <p:bldP spid="304" grpId="1" animBg="1" advAuto="0"/>
      <p:bldP spid="306" grpId="0" animBg="1" advAuto="0"/>
      <p:bldP spid="306" grpId="1" animBg="1" advAuto="0"/>
      <p:bldP spid="308" grpId="0" animBg="1" advAuto="0"/>
      <p:bldP spid="308" grpId="1" animBg="1" advAuto="0"/>
      <p:bldP spid="310" grpId="0" animBg="1" advAuto="0"/>
      <p:bldP spid="310" grpId="1" animBg="1" advAuto="0"/>
      <p:bldP spid="312" grpId="0" animBg="1" advAuto="0"/>
      <p:bldP spid="312" grpId="1" animBg="1" advAuto="0"/>
      <p:bldP spid="313" grpId="0" animBg="1" advAuto="0"/>
      <p:bldP spid="313" grpId="1" animBg="1" advAuto="0"/>
      <p:bldP spid="315" grpId="0" animBg="1" advAuto="0"/>
      <p:bldP spid="315" grpId="1" animBg="1" advAuto="0"/>
      <p:bldP spid="317" grpId="0" animBg="1" advAuto="0"/>
      <p:bldP spid="317" grpId="1" animBg="1" advAuto="0"/>
      <p:bldP spid="319" grpId="0" animBg="1" advAuto="0"/>
      <p:bldP spid="319" grpId="1" animBg="1" advAuto="0"/>
      <p:bldP spid="321" grpId="0" animBg="1" advAuto="0"/>
      <p:bldP spid="321" grpId="1" animBg="1" advAuto="0"/>
      <p:bldP spid="323" grpId="0" animBg="1" advAuto="0"/>
      <p:bldP spid="323" grpId="1" animBg="1" advAuto="0"/>
      <p:bldP spid="324" grpId="0" animBg="1" advAuto="0"/>
      <p:bldP spid="324" grpId="1" animBg="1" advAuto="0"/>
      <p:bldP spid="326" grpId="0" animBg="1" advAuto="0"/>
      <p:bldP spid="326" grpId="1" animBg="1" advAuto="0"/>
      <p:bldP spid="328" grpId="0" animBg="1" advAuto="0"/>
      <p:bldP spid="328" grpId="1" animBg="1" advAuto="0"/>
      <p:bldP spid="334" grpId="0" animBg="1" advAuto="0"/>
      <p:bldP spid="334" grpId="1" animBg="1" advAuto="0"/>
      <p:bldP spid="340" grpId="0" animBg="1" advAuto="0"/>
      <p:bldP spid="340" grpId="1" animBg="1" advAuto="0"/>
      <p:bldP spid="346" grpId="0" animBg="1" advAuto="0"/>
      <p:bldP spid="346" grpId="1" animBg="1" advAuto="0"/>
      <p:bldP spid="348" grpId="0" animBg="1" advAuto="0"/>
      <p:bldP spid="348" grpId="1" animBg="1" advAuto="0"/>
      <p:bldP spid="358" grpId="0" animBg="1" advAuto="0"/>
      <p:bldP spid="359" grpId="0" animBg="1" advAuto="0"/>
      <p:bldP spid="360" grpId="0" animBg="1" advAuto="0"/>
      <p:bldP spid="361" grpId="0" animBg="1" advAuto="0"/>
      <p:bldP spid="362" grpId="0" animBg="1" advAuto="0"/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  <p:bldP spid="374" grpId="0" animBg="1" advAuto="0"/>
      <p:bldP spid="377" grpId="0" animBg="1" advAuto="0"/>
      <p:bldP spid="380" grpId="0" animBg="1" advAuto="0"/>
      <p:bldP spid="381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000_dataset10k_3183_07.jpg" descr="000_dataset10k_3183_07.jpg"/>
          <p:cNvPicPr>
            <a:picLocks noChangeAspect="1"/>
          </p:cNvPicPr>
          <p:nvPr/>
        </p:nvPicPr>
        <p:blipFill>
          <a:blip r:embed="rId3"/>
          <a:srcRect l="30461" r="37814"/>
          <a:stretch>
            <a:fillRect/>
          </a:stretch>
        </p:blipFill>
        <p:spPr>
          <a:xfrm>
            <a:off x="19418300" y="4419600"/>
            <a:ext cx="2006392" cy="632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000_dataset10k_6376_08.jpg" descr="000_dataset10k_6376_08.jpg"/>
          <p:cNvPicPr>
            <a:picLocks noChangeAspect="1"/>
          </p:cNvPicPr>
          <p:nvPr/>
        </p:nvPicPr>
        <p:blipFill>
          <a:blip r:embed="rId4"/>
          <a:srcRect l="32505" r="37193"/>
          <a:stretch>
            <a:fillRect/>
          </a:stretch>
        </p:blipFill>
        <p:spPr>
          <a:xfrm>
            <a:off x="8649048" y="4394227"/>
            <a:ext cx="1916396" cy="632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000_dataset10k_5847_08.jpg" descr="000_dataset10k_5847_08.jpg"/>
          <p:cNvPicPr>
            <a:picLocks noChangeAspect="1"/>
          </p:cNvPicPr>
          <p:nvPr/>
        </p:nvPicPr>
        <p:blipFill>
          <a:blip r:embed="rId5"/>
          <a:srcRect l="32324" r="36649" b="3519"/>
          <a:stretch>
            <a:fillRect/>
          </a:stretch>
        </p:blipFill>
        <p:spPr>
          <a:xfrm>
            <a:off x="14287501" y="4495800"/>
            <a:ext cx="2033882" cy="6324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6" name="Group"/>
          <p:cNvGrpSpPr/>
          <p:nvPr/>
        </p:nvGrpSpPr>
        <p:grpSpPr>
          <a:xfrm>
            <a:off x="13647791" y="3549982"/>
            <a:ext cx="3313409" cy="7270421"/>
            <a:chOff x="-33123" y="-7747"/>
            <a:chExt cx="3313407" cy="7270420"/>
          </a:xfrm>
        </p:grpSpPr>
        <p:sp>
          <p:nvSpPr>
            <p:cNvPr id="554" name="Group"/>
            <p:cNvSpPr txBox="1"/>
            <p:nvPr/>
          </p:nvSpPr>
          <p:spPr>
            <a:xfrm>
              <a:off x="-33123" y="-7747"/>
              <a:ext cx="3313407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Tuck shirt in</a:t>
              </a:r>
            </a:p>
          </p:txBody>
        </p:sp>
        <p:pic>
          <p:nvPicPr>
            <p:cNvPr id="555" name="004_dataset10k_5847_08.jpg" descr="004_dataset10k_5847_08.jpg"/>
            <p:cNvPicPr>
              <a:picLocks noChangeAspect="1"/>
            </p:cNvPicPr>
            <p:nvPr/>
          </p:nvPicPr>
          <p:blipFill>
            <a:blip r:embed="rId6"/>
            <a:srcRect l="32329" r="36822" b="2343"/>
            <a:stretch>
              <a:fillRect/>
            </a:stretch>
          </p:blipFill>
          <p:spPr>
            <a:xfrm>
              <a:off x="624645" y="938072"/>
              <a:ext cx="1997835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9" name="Group"/>
          <p:cNvGrpSpPr/>
          <p:nvPr/>
        </p:nvGrpSpPr>
        <p:grpSpPr>
          <a:xfrm>
            <a:off x="7228939" y="3554326"/>
            <a:ext cx="5466241" cy="7164501"/>
            <a:chOff x="-17669" y="-20447"/>
            <a:chExt cx="5466239" cy="7164500"/>
          </a:xfrm>
        </p:grpSpPr>
        <p:sp>
          <p:nvSpPr>
            <p:cNvPr id="557" name="Group"/>
            <p:cNvSpPr txBox="1"/>
            <p:nvPr/>
          </p:nvSpPr>
          <p:spPr>
            <a:xfrm>
              <a:off x="-17669" y="-20447"/>
              <a:ext cx="5466239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Change pants length</a:t>
              </a:r>
            </a:p>
          </p:txBody>
        </p:sp>
        <p:pic>
          <p:nvPicPr>
            <p:cNvPr id="558" name="004_dataset10k_6376_08.jpg" descr="004_dataset10k_6376_08.jpg"/>
            <p:cNvPicPr>
              <a:picLocks noChangeAspect="1"/>
            </p:cNvPicPr>
            <p:nvPr/>
          </p:nvPicPr>
          <p:blipFill>
            <a:blip r:embed="rId7"/>
            <a:srcRect l="34987" r="37331"/>
            <a:stretch>
              <a:fillRect/>
            </a:stretch>
          </p:blipFill>
          <p:spPr>
            <a:xfrm>
              <a:off x="1568334" y="819452"/>
              <a:ext cx="1750683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2" name="Group"/>
          <p:cNvGrpSpPr/>
          <p:nvPr/>
        </p:nvGrpSpPr>
        <p:grpSpPr>
          <a:xfrm>
            <a:off x="18326280" y="3522645"/>
            <a:ext cx="4190251" cy="7269871"/>
            <a:chOff x="-12283" y="-7748"/>
            <a:chExt cx="4190247" cy="7269870"/>
          </a:xfrm>
        </p:grpSpPr>
        <p:pic>
          <p:nvPicPr>
            <p:cNvPr id="560" name="003_dataset10k_3183_07.jpg" descr="003_dataset10k_3183_07.jpg"/>
            <p:cNvPicPr>
              <a:picLocks noChangeAspect="1"/>
            </p:cNvPicPr>
            <p:nvPr/>
          </p:nvPicPr>
          <p:blipFill>
            <a:blip r:embed="rId8"/>
            <a:srcRect l="28714" r="37657"/>
            <a:stretch>
              <a:fillRect/>
            </a:stretch>
          </p:blipFill>
          <p:spPr>
            <a:xfrm>
              <a:off x="1019410" y="937521"/>
              <a:ext cx="2126850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1" name="Blouse shirt out"/>
            <p:cNvSpPr txBox="1"/>
            <p:nvPr/>
          </p:nvSpPr>
          <p:spPr>
            <a:xfrm>
              <a:off x="-12283" y="-7748"/>
              <a:ext cx="4190247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Blouse shirt out</a:t>
              </a:r>
            </a:p>
          </p:txBody>
        </p:sp>
      </p:grpSp>
      <p:grpSp>
        <p:nvGrpSpPr>
          <p:cNvPr id="565" name="Group"/>
          <p:cNvGrpSpPr/>
          <p:nvPr/>
        </p:nvGrpSpPr>
        <p:grpSpPr>
          <a:xfrm>
            <a:off x="2866731" y="4438295"/>
            <a:ext cx="2290886" cy="6439614"/>
            <a:chOff x="0" y="0"/>
            <a:chExt cx="2290885" cy="6439611"/>
          </a:xfrm>
        </p:grpSpPr>
        <p:pic>
          <p:nvPicPr>
            <p:cNvPr id="563" name="000_2500_436_05.jpg" descr="000_2500_436_05.jpg"/>
            <p:cNvPicPr>
              <a:picLocks noChangeAspect="1"/>
            </p:cNvPicPr>
            <p:nvPr/>
          </p:nvPicPr>
          <p:blipFill>
            <a:blip r:embed="rId9"/>
            <a:srcRect l="31889" r="31889"/>
            <a:stretch>
              <a:fillRect/>
            </a:stretch>
          </p:blipFill>
          <p:spPr>
            <a:xfrm>
              <a:off x="0" y="115011"/>
              <a:ext cx="2290886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2500_436_head_high_res(2).png" descr="2500_436_head_high_res(2)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60000">
              <a:off x="304519" y="64349"/>
              <a:ext cx="941004" cy="1503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0" name="Group"/>
          <p:cNvGrpSpPr/>
          <p:nvPr/>
        </p:nvGrpSpPr>
        <p:grpSpPr>
          <a:xfrm>
            <a:off x="1574298" y="3543561"/>
            <a:ext cx="4369787" cy="7335387"/>
            <a:chOff x="-7642" y="-7748"/>
            <a:chExt cx="4369785" cy="7335384"/>
          </a:xfrm>
        </p:grpSpPr>
        <p:sp>
          <p:nvSpPr>
            <p:cNvPr id="566" name="Change pants fit"/>
            <p:cNvSpPr txBox="1"/>
            <p:nvPr/>
          </p:nvSpPr>
          <p:spPr>
            <a:xfrm>
              <a:off x="-7642" y="-7748"/>
              <a:ext cx="4369785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Change pants fit</a:t>
              </a:r>
            </a:p>
          </p:txBody>
        </p:sp>
        <p:grpSp>
          <p:nvGrpSpPr>
            <p:cNvPr id="569" name="Group"/>
            <p:cNvGrpSpPr/>
            <p:nvPr/>
          </p:nvGrpSpPr>
          <p:grpSpPr>
            <a:xfrm>
              <a:off x="1217227" y="885947"/>
              <a:ext cx="2426014" cy="6441689"/>
              <a:chOff x="0" y="0"/>
              <a:chExt cx="2426012" cy="6441688"/>
            </a:xfrm>
          </p:grpSpPr>
          <p:pic>
            <p:nvPicPr>
              <p:cNvPr id="567" name="no_bk_004_2500_436_05.jpg" descr="no_bk_004_2500_436_05.jpg"/>
              <p:cNvPicPr>
                <a:picLocks noChangeAspect="1"/>
              </p:cNvPicPr>
              <p:nvPr/>
            </p:nvPicPr>
            <p:blipFill>
              <a:blip r:embed="rId11"/>
              <a:srcRect l="30820" r="30820"/>
              <a:stretch>
                <a:fillRect/>
              </a:stretch>
            </p:blipFill>
            <p:spPr>
              <a:xfrm>
                <a:off x="0" y="117088"/>
                <a:ext cx="2426013" cy="6324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8" name="2500_436_head_high_res(2).png" descr="2500_436_head_high_res(2)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060000">
                <a:off x="362555" y="64349"/>
                <a:ext cx="941004" cy="1503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73" name="Group"/>
          <p:cNvGrpSpPr/>
          <p:nvPr/>
        </p:nvGrpSpPr>
        <p:grpSpPr>
          <a:xfrm>
            <a:off x="13649595" y="3560437"/>
            <a:ext cx="3313409" cy="7270423"/>
            <a:chOff x="-33123" y="-7747"/>
            <a:chExt cx="3313407" cy="7270420"/>
          </a:xfrm>
        </p:grpSpPr>
        <p:sp>
          <p:nvSpPr>
            <p:cNvPr id="571" name="Group"/>
            <p:cNvSpPr txBox="1"/>
            <p:nvPr/>
          </p:nvSpPr>
          <p:spPr>
            <a:xfrm>
              <a:off x="-33123" y="-7747"/>
              <a:ext cx="3313407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Tuck shirt in</a:t>
              </a:r>
            </a:p>
          </p:txBody>
        </p:sp>
        <p:pic>
          <p:nvPicPr>
            <p:cNvPr id="572" name="004_dataset10k_5847_08.jpg" descr="004_dataset10k_5847_08.jpg"/>
            <p:cNvPicPr>
              <a:picLocks noChangeAspect="1"/>
            </p:cNvPicPr>
            <p:nvPr/>
          </p:nvPicPr>
          <p:blipFill>
            <a:blip r:embed="rId6"/>
            <a:srcRect l="32329" r="36822" b="2343"/>
            <a:stretch>
              <a:fillRect/>
            </a:stretch>
          </p:blipFill>
          <p:spPr>
            <a:xfrm>
              <a:off x="624645" y="938072"/>
              <a:ext cx="1997835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6" name="Group"/>
          <p:cNvGrpSpPr/>
          <p:nvPr/>
        </p:nvGrpSpPr>
        <p:grpSpPr>
          <a:xfrm>
            <a:off x="7230743" y="3564784"/>
            <a:ext cx="5466241" cy="7164501"/>
            <a:chOff x="-17669" y="-20447"/>
            <a:chExt cx="5466239" cy="7164500"/>
          </a:xfrm>
        </p:grpSpPr>
        <p:sp>
          <p:nvSpPr>
            <p:cNvPr id="574" name="Group"/>
            <p:cNvSpPr txBox="1"/>
            <p:nvPr/>
          </p:nvSpPr>
          <p:spPr>
            <a:xfrm>
              <a:off x="-17669" y="-20447"/>
              <a:ext cx="5466239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Change pants length</a:t>
              </a:r>
            </a:p>
          </p:txBody>
        </p:sp>
        <p:pic>
          <p:nvPicPr>
            <p:cNvPr id="575" name="004_dataset10k_6376_08.jpg" descr="004_dataset10k_6376_08.jpg"/>
            <p:cNvPicPr>
              <a:picLocks noChangeAspect="1"/>
            </p:cNvPicPr>
            <p:nvPr/>
          </p:nvPicPr>
          <p:blipFill>
            <a:blip r:embed="rId7"/>
            <a:srcRect l="34987" r="37331"/>
            <a:stretch>
              <a:fillRect/>
            </a:stretch>
          </p:blipFill>
          <p:spPr>
            <a:xfrm>
              <a:off x="1568334" y="819452"/>
              <a:ext cx="1750683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9" name="Group"/>
          <p:cNvGrpSpPr/>
          <p:nvPr/>
        </p:nvGrpSpPr>
        <p:grpSpPr>
          <a:xfrm>
            <a:off x="18328084" y="3533103"/>
            <a:ext cx="4190251" cy="7269871"/>
            <a:chOff x="-12284" y="-7748"/>
            <a:chExt cx="4190247" cy="7269870"/>
          </a:xfrm>
        </p:grpSpPr>
        <p:pic>
          <p:nvPicPr>
            <p:cNvPr id="577" name="003_dataset10k_3183_07.jpg" descr="003_dataset10k_3183_07.jpg"/>
            <p:cNvPicPr>
              <a:picLocks noChangeAspect="1"/>
            </p:cNvPicPr>
            <p:nvPr/>
          </p:nvPicPr>
          <p:blipFill>
            <a:blip r:embed="rId8"/>
            <a:srcRect l="28714" r="37657"/>
            <a:stretch>
              <a:fillRect/>
            </a:stretch>
          </p:blipFill>
          <p:spPr>
            <a:xfrm>
              <a:off x="1019410" y="937521"/>
              <a:ext cx="2126850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8" name="Blouse shirt out"/>
            <p:cNvSpPr txBox="1"/>
            <p:nvPr/>
          </p:nvSpPr>
          <p:spPr>
            <a:xfrm>
              <a:off x="-12284" y="-7748"/>
              <a:ext cx="4190247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Blouse shirt out</a:t>
              </a:r>
            </a:p>
          </p:txBody>
        </p:sp>
      </p:grpSp>
      <p:grpSp>
        <p:nvGrpSpPr>
          <p:cNvPr id="584" name="Group"/>
          <p:cNvGrpSpPr/>
          <p:nvPr/>
        </p:nvGrpSpPr>
        <p:grpSpPr>
          <a:xfrm>
            <a:off x="1576102" y="3554019"/>
            <a:ext cx="4369787" cy="7335387"/>
            <a:chOff x="-7642" y="-7748"/>
            <a:chExt cx="4369785" cy="7335384"/>
          </a:xfrm>
        </p:grpSpPr>
        <p:sp>
          <p:nvSpPr>
            <p:cNvPr id="580" name="Change pants fit"/>
            <p:cNvSpPr txBox="1"/>
            <p:nvPr/>
          </p:nvSpPr>
          <p:spPr>
            <a:xfrm>
              <a:off x="-7642" y="-7748"/>
              <a:ext cx="4369785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Change pants fit</a:t>
              </a:r>
            </a:p>
          </p:txBody>
        </p:sp>
        <p:grpSp>
          <p:nvGrpSpPr>
            <p:cNvPr id="583" name="Group"/>
            <p:cNvGrpSpPr/>
            <p:nvPr/>
          </p:nvGrpSpPr>
          <p:grpSpPr>
            <a:xfrm>
              <a:off x="1217227" y="885947"/>
              <a:ext cx="2426014" cy="6441689"/>
              <a:chOff x="0" y="0"/>
              <a:chExt cx="2426012" cy="6441688"/>
            </a:xfrm>
          </p:grpSpPr>
          <p:pic>
            <p:nvPicPr>
              <p:cNvPr id="581" name="no_bk_004_2500_436_05.jpg" descr="no_bk_004_2500_436_05.jpg"/>
              <p:cNvPicPr>
                <a:picLocks noChangeAspect="1"/>
              </p:cNvPicPr>
              <p:nvPr/>
            </p:nvPicPr>
            <p:blipFill>
              <a:blip r:embed="rId11"/>
              <a:srcRect l="30820" r="30820"/>
              <a:stretch>
                <a:fillRect/>
              </a:stretch>
            </p:blipFill>
            <p:spPr>
              <a:xfrm>
                <a:off x="0" y="117088"/>
                <a:ext cx="2426013" cy="6324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2" name="2500_436_head_high_res(2).png" descr="2500_436_head_high_res(2)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060000">
                <a:off x="362555" y="64349"/>
                <a:ext cx="941004" cy="1503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87" name="Group"/>
          <p:cNvGrpSpPr/>
          <p:nvPr/>
        </p:nvGrpSpPr>
        <p:grpSpPr>
          <a:xfrm>
            <a:off x="13656353" y="3558197"/>
            <a:ext cx="3313409" cy="7270423"/>
            <a:chOff x="-33123" y="-7747"/>
            <a:chExt cx="3313407" cy="7270420"/>
          </a:xfrm>
        </p:grpSpPr>
        <p:sp>
          <p:nvSpPr>
            <p:cNvPr id="585" name="Group"/>
            <p:cNvSpPr txBox="1"/>
            <p:nvPr/>
          </p:nvSpPr>
          <p:spPr>
            <a:xfrm>
              <a:off x="-33123" y="-7747"/>
              <a:ext cx="3313407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Tuck shirt in</a:t>
              </a:r>
            </a:p>
          </p:txBody>
        </p:sp>
        <p:pic>
          <p:nvPicPr>
            <p:cNvPr id="586" name="004_dataset10k_5847_08.jpg" descr="004_dataset10k_5847_08.jpg"/>
            <p:cNvPicPr>
              <a:picLocks noChangeAspect="1"/>
            </p:cNvPicPr>
            <p:nvPr/>
          </p:nvPicPr>
          <p:blipFill>
            <a:blip r:embed="rId6"/>
            <a:srcRect l="32329" r="36822" b="2343"/>
            <a:stretch>
              <a:fillRect/>
            </a:stretch>
          </p:blipFill>
          <p:spPr>
            <a:xfrm>
              <a:off x="624645" y="938072"/>
              <a:ext cx="1997835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0" name="Group"/>
          <p:cNvGrpSpPr/>
          <p:nvPr/>
        </p:nvGrpSpPr>
        <p:grpSpPr>
          <a:xfrm>
            <a:off x="7237503" y="3562541"/>
            <a:ext cx="5466241" cy="7164503"/>
            <a:chOff x="-17669" y="-20447"/>
            <a:chExt cx="5466239" cy="7164500"/>
          </a:xfrm>
        </p:grpSpPr>
        <p:sp>
          <p:nvSpPr>
            <p:cNvPr id="588" name="Group"/>
            <p:cNvSpPr txBox="1"/>
            <p:nvPr/>
          </p:nvSpPr>
          <p:spPr>
            <a:xfrm>
              <a:off x="-17669" y="-20447"/>
              <a:ext cx="5466239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Change pants length</a:t>
              </a:r>
            </a:p>
          </p:txBody>
        </p:sp>
        <p:pic>
          <p:nvPicPr>
            <p:cNvPr id="589" name="004_dataset10k_6376_08.jpg" descr="004_dataset10k_6376_08.jpg"/>
            <p:cNvPicPr>
              <a:picLocks noChangeAspect="1"/>
            </p:cNvPicPr>
            <p:nvPr/>
          </p:nvPicPr>
          <p:blipFill>
            <a:blip r:embed="rId7"/>
            <a:srcRect l="34987" r="37331"/>
            <a:stretch>
              <a:fillRect/>
            </a:stretch>
          </p:blipFill>
          <p:spPr>
            <a:xfrm>
              <a:off x="1568334" y="819452"/>
              <a:ext cx="1750683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3" name="Group"/>
          <p:cNvGrpSpPr/>
          <p:nvPr/>
        </p:nvGrpSpPr>
        <p:grpSpPr>
          <a:xfrm>
            <a:off x="18334842" y="3530861"/>
            <a:ext cx="4190251" cy="7269871"/>
            <a:chOff x="-12284" y="-7748"/>
            <a:chExt cx="4190247" cy="7269870"/>
          </a:xfrm>
        </p:grpSpPr>
        <p:pic>
          <p:nvPicPr>
            <p:cNvPr id="591" name="003_dataset10k_3183_07.jpg" descr="003_dataset10k_3183_07.jpg"/>
            <p:cNvPicPr>
              <a:picLocks noChangeAspect="1"/>
            </p:cNvPicPr>
            <p:nvPr/>
          </p:nvPicPr>
          <p:blipFill>
            <a:blip r:embed="rId8"/>
            <a:srcRect l="28714" r="37657"/>
            <a:stretch>
              <a:fillRect/>
            </a:stretch>
          </p:blipFill>
          <p:spPr>
            <a:xfrm>
              <a:off x="1019410" y="937521"/>
              <a:ext cx="2126850" cy="632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2" name="Blouse shirt out"/>
            <p:cNvSpPr txBox="1"/>
            <p:nvPr/>
          </p:nvSpPr>
          <p:spPr>
            <a:xfrm>
              <a:off x="-12284" y="-7748"/>
              <a:ext cx="4190247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Blouse shirt out</a:t>
              </a:r>
            </a:p>
          </p:txBody>
        </p:sp>
      </p:grpSp>
      <p:grpSp>
        <p:nvGrpSpPr>
          <p:cNvPr id="598" name="Group"/>
          <p:cNvGrpSpPr/>
          <p:nvPr/>
        </p:nvGrpSpPr>
        <p:grpSpPr>
          <a:xfrm>
            <a:off x="1582860" y="3551777"/>
            <a:ext cx="4369787" cy="7335387"/>
            <a:chOff x="-7642" y="-7748"/>
            <a:chExt cx="4369785" cy="7335384"/>
          </a:xfrm>
        </p:grpSpPr>
        <p:sp>
          <p:nvSpPr>
            <p:cNvPr id="594" name="Change pants fit"/>
            <p:cNvSpPr txBox="1"/>
            <p:nvPr/>
          </p:nvSpPr>
          <p:spPr>
            <a:xfrm>
              <a:off x="-7642" y="-7748"/>
              <a:ext cx="4369785" cy="79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8" tIns="71438" rIns="71438" bIns="71438" numCol="1" anchor="ctr">
              <a:spAutoFit/>
            </a:bodyPr>
            <a:lstStyle>
              <a:lvl1pPr>
                <a:defRPr sz="4200"/>
              </a:lvl1pPr>
            </a:lstStyle>
            <a:p>
              <a:pPr algn="ctr" defTabSz="821532" hangingPunct="0">
                <a:buClrTx/>
              </a:pPr>
              <a:r>
                <a:rPr b="1">
                  <a:latin typeface="Helvetica Neue"/>
                  <a:sym typeface="Helvetica Neue"/>
                </a:rPr>
                <a:t>Change pants fit</a:t>
              </a:r>
            </a:p>
          </p:txBody>
        </p:sp>
        <p:grpSp>
          <p:nvGrpSpPr>
            <p:cNvPr id="597" name="Group"/>
            <p:cNvGrpSpPr/>
            <p:nvPr/>
          </p:nvGrpSpPr>
          <p:grpSpPr>
            <a:xfrm>
              <a:off x="1217227" y="885947"/>
              <a:ext cx="2426014" cy="6441689"/>
              <a:chOff x="0" y="0"/>
              <a:chExt cx="2426012" cy="6441688"/>
            </a:xfrm>
          </p:grpSpPr>
          <p:pic>
            <p:nvPicPr>
              <p:cNvPr id="595" name="no_bk_004_2500_436_05.jpg" descr="no_bk_004_2500_436_05.jpg"/>
              <p:cNvPicPr>
                <a:picLocks noChangeAspect="1"/>
              </p:cNvPicPr>
              <p:nvPr/>
            </p:nvPicPr>
            <p:blipFill>
              <a:blip r:embed="rId11"/>
              <a:srcRect l="30820" r="30820"/>
              <a:stretch>
                <a:fillRect/>
              </a:stretch>
            </p:blipFill>
            <p:spPr>
              <a:xfrm>
                <a:off x="0" y="117088"/>
                <a:ext cx="2426013" cy="6324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6" name="2500_436_head_high_res(2).png" descr="2500_436_head_high_res(2)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060000">
                <a:off x="362555" y="64349"/>
                <a:ext cx="941004" cy="1503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1" name="Shape 227">
            <a:extLst>
              <a:ext uri="{FF2B5EF4-FFF2-40B4-BE49-F238E27FC236}">
                <a16:creationId xmlns:a16="http://schemas.microsoft.com/office/drawing/2014/main" id="{D7F7F779-2F1D-490C-9FCF-AF833C7B7EC7}"/>
              </a:ext>
            </a:extLst>
          </p:cNvPr>
          <p:cNvSpPr txBox="1">
            <a:spLocks/>
          </p:cNvSpPr>
          <p:nvPr/>
        </p:nvSpPr>
        <p:spPr>
          <a:xfrm>
            <a:off x="1627378" y="39047"/>
            <a:ext cx="20421268" cy="30360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935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dirty="0"/>
              <a:t>Fashion++ minimal edits</a:t>
            </a:r>
          </a:p>
          <a:p>
            <a:r>
              <a:rPr lang="en-US" b="0" dirty="0"/>
              <a:t>Recommended shape changes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238BBF-D111-40C0-BD1C-86E432336C67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BD2596-DCF2-4AF5-974E-60320563EBCA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custDataLst>
      <p:tags r:id="rId1"/>
    </p:custDataLst>
  </p:cSld>
  <p:clrMapOvr>
    <a:masterClrMapping/>
  </p:clrMapOvr>
  <p:transition spd="med" advTm="19635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xit" presetSubtype="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9" dur="1000" fill="hold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2" dur="1000" fill="hold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5" dur="1000" fill="hold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8" dur="1000" fill="hold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xit" presetSubtype="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45" dur="1000" fill="hold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48" dur="1000" fill="hold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1" dur="1000" fill="hold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54" dur="1000" fill="hold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0" animBg="1" advAuto="0"/>
      <p:bldP spid="556" grpId="1" animBg="1" advAuto="0"/>
      <p:bldP spid="559" grpId="0" animBg="1" advAuto="0"/>
      <p:bldP spid="559" grpId="1" animBg="1" advAuto="0"/>
      <p:bldP spid="562" grpId="0" animBg="1" advAuto="0"/>
      <p:bldP spid="562" grpId="1" animBg="1" advAuto="0"/>
      <p:bldP spid="570" grpId="0" animBg="1" advAuto="0"/>
      <p:bldP spid="570" grpId="1" animBg="1" advAuto="0"/>
      <p:bldP spid="573" grpId="0" animBg="1" advAuto="0"/>
      <p:bldP spid="573" grpId="1" animBg="1" advAuto="0"/>
      <p:bldP spid="576" grpId="0" animBg="1" advAuto="0"/>
      <p:bldP spid="576" grpId="1" animBg="1" advAuto="0"/>
      <p:bldP spid="579" grpId="0" animBg="1" advAuto="0"/>
      <p:bldP spid="579" grpId="1" animBg="1" advAuto="0"/>
      <p:bldP spid="584" grpId="0" animBg="1" advAuto="0"/>
      <p:bldP spid="584" grpId="1" animBg="1" advAuto="0"/>
      <p:bldP spid="587" grpId="0" animBg="1" advAuto="0"/>
      <p:bldP spid="590" grpId="0" animBg="1" advAuto="0"/>
      <p:bldP spid="593" grpId="0" animBg="1" advAuto="0"/>
      <p:bldP spid="598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23.png"/>
          <p:cNvPicPr>
            <a:picLocks noChangeAspect="1"/>
          </p:cNvPicPr>
          <p:nvPr/>
        </p:nvPicPr>
        <p:blipFill>
          <a:blip r:embed="rId4"/>
          <a:srcRect r="52562"/>
          <a:stretch>
            <a:fillRect/>
          </a:stretch>
        </p:blipFill>
        <p:spPr>
          <a:xfrm>
            <a:off x="2084873" y="2468141"/>
            <a:ext cx="8506622" cy="8115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23.png"/>
          <p:cNvPicPr>
            <a:picLocks noChangeAspect="1"/>
          </p:cNvPicPr>
          <p:nvPr/>
        </p:nvPicPr>
        <p:blipFill>
          <a:blip r:embed="rId4"/>
          <a:srcRect l="50127"/>
          <a:stretch>
            <a:fillRect/>
          </a:stretch>
        </p:blipFill>
        <p:spPr>
          <a:xfrm>
            <a:off x="12645162" y="2468141"/>
            <a:ext cx="8943376" cy="811530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4527033" y="10717045"/>
            <a:ext cx="15329938" cy="1928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lvl="1" indent="457200" algn="ctr" defTabSz="1168400" hangingPunct="0">
              <a:buClrTx/>
              <a:defRPr sz="5600">
                <a:latin typeface="+mj-lt"/>
                <a:ea typeface="+mj-ea"/>
                <a:cs typeface="+mj-cs"/>
                <a:sym typeface="Helvetica"/>
              </a:defRPr>
            </a:pPr>
            <a:r>
              <a:rPr sz="5600" dirty="0">
                <a:latin typeface="Helvetica"/>
                <a:cs typeface="Helvetica"/>
                <a:sym typeface="Helvetica"/>
              </a:rPr>
              <a:t>Fashion++ balances best by improving </a:t>
            </a:r>
            <a:r>
              <a:rPr sz="5600" dirty="0" err="1">
                <a:latin typeface="Helvetica"/>
                <a:cs typeface="Helvetica"/>
                <a:sym typeface="Helvetica"/>
              </a:rPr>
              <a:t>fashionability</a:t>
            </a:r>
            <a:r>
              <a:rPr sz="5600" dirty="0">
                <a:latin typeface="Helvetica"/>
                <a:cs typeface="Helvetica"/>
                <a:sym typeface="Helvetica"/>
              </a:rPr>
              <a:t> while not changing too much.</a:t>
            </a: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B75F7525-F371-4F8A-B79B-83FC35AA3004}"/>
              </a:ext>
            </a:extLst>
          </p:cNvPr>
          <p:cNvSpPr txBox="1">
            <a:spLocks/>
          </p:cNvSpPr>
          <p:nvPr/>
        </p:nvSpPr>
        <p:spPr>
          <a:xfrm>
            <a:off x="2104370" y="447481"/>
            <a:ext cx="20421268" cy="30360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68935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1076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1378704">
              <a:defRPr/>
            </a:pPr>
            <a:r>
              <a:rPr lang="en-US" sz="8000" dirty="0"/>
              <a:t>Fashion++ minimal edits</a:t>
            </a:r>
          </a:p>
        </p:txBody>
      </p:sp>
      <p:sp>
        <p:nvSpPr>
          <p:cNvPr id="221" name="Shape 221"/>
          <p:cNvSpPr/>
          <p:nvPr/>
        </p:nvSpPr>
        <p:spPr>
          <a:xfrm>
            <a:off x="4045641" y="2502841"/>
            <a:ext cx="6089805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 defTabSz="821530" hangingPunct="0">
              <a:buClrTx/>
              <a:defRPr/>
            </a:pPr>
            <a:r>
              <a:rPr sz="5000" dirty="0">
                <a:solidFill>
                  <a:srgbClr val="0000FF"/>
                </a:solidFill>
                <a:latin typeface="Helvetica"/>
                <a:cs typeface="Helvetica"/>
              </a:rPr>
              <a:t>Automatic evaluation</a:t>
            </a:r>
          </a:p>
        </p:txBody>
      </p:sp>
      <p:sp>
        <p:nvSpPr>
          <p:cNvPr id="222" name="Shape 222"/>
          <p:cNvSpPr/>
          <p:nvPr/>
        </p:nvSpPr>
        <p:spPr>
          <a:xfrm>
            <a:off x="14219518" y="2442471"/>
            <a:ext cx="6125072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 defTabSz="821530" hangingPunct="0">
              <a:buClrTx/>
              <a:defRPr/>
            </a:pPr>
            <a:r>
              <a:rPr sz="5000" dirty="0">
                <a:solidFill>
                  <a:srgbClr val="0000FF"/>
                </a:solidFill>
                <a:latin typeface="Helvetica"/>
                <a:cs typeface="Helvetica"/>
              </a:rPr>
              <a:t>Human subject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A5EF9-761B-4262-9942-75763EE70EA8}"/>
              </a:ext>
            </a:extLst>
          </p:cNvPr>
          <p:cNvSpPr txBox="1"/>
          <p:nvPr/>
        </p:nvSpPr>
        <p:spPr>
          <a:xfrm>
            <a:off x="18113788" y="12853570"/>
            <a:ext cx="6616758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et al.  ICCV 2019]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EC017-1CEF-4F37-B93E-C38E05440AC1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custDataLst>
      <p:tags r:id="rId1"/>
    </p:custDataLst>
  </p:cSld>
  <p:clrMapOvr>
    <a:masterClrMapping/>
  </p:clrMapOvr>
  <p:transition spd="slow" advTm="1202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25EB3F-C198-4AF6-B8B9-84A2F5E3A089}"/>
              </a:ext>
            </a:extLst>
          </p:cNvPr>
          <p:cNvSpPr txBox="1">
            <a:spLocks/>
          </p:cNvSpPr>
          <p:nvPr/>
        </p:nvSpPr>
        <p:spPr>
          <a:xfrm>
            <a:off x="3141816" y="0"/>
            <a:ext cx="18100368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Dressing diverse body shapes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8D5A589-6DA0-4803-9BBE-CDF6018B4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8" t="25369" r="5000" b="35919"/>
          <a:stretch/>
        </p:blipFill>
        <p:spPr>
          <a:xfrm>
            <a:off x="4473408" y="3904760"/>
            <a:ext cx="15437183" cy="8560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2477E9-2342-4598-B233-C9157D436281}"/>
              </a:ext>
            </a:extLst>
          </p:cNvPr>
          <p:cNvSpPr txBox="1"/>
          <p:nvPr/>
        </p:nvSpPr>
        <p:spPr>
          <a:xfrm>
            <a:off x="2877206" y="2255950"/>
            <a:ext cx="216782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Tx/>
            </a:pPr>
            <a:r>
              <a:rPr lang="en-US" sz="6600" b="1" kern="1200" dirty="0">
                <a:ea typeface="+mn-ea"/>
                <a:cs typeface="+mn-cs"/>
              </a:rPr>
              <a:t>Goal</a:t>
            </a:r>
            <a:r>
              <a:rPr lang="en-US" sz="6600" kern="1200" dirty="0">
                <a:ea typeface="+mn-ea"/>
                <a:cs typeface="+mn-cs"/>
              </a:rPr>
              <a:t>: recommend clothing sensitive to body shape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4A47E-0449-4C47-B41B-84064523E30F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4097837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 descr="Image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7844"/>
          <a:stretch/>
        </p:blipFill>
        <p:spPr>
          <a:xfrm>
            <a:off x="4447527" y="3068867"/>
            <a:ext cx="3054895" cy="423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 descr="Image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1506" y="3231627"/>
            <a:ext cx="3054905" cy="381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 descr="Image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1219" t="9776" r="20673" b="8868"/>
          <a:stretch/>
        </p:blipFill>
        <p:spPr>
          <a:xfrm>
            <a:off x="4597841" y="7175817"/>
            <a:ext cx="1870313" cy="3927905"/>
          </a:xfrm>
          <a:custGeom>
            <a:avLst/>
            <a:gdLst/>
            <a:ahLst/>
            <a:cxnLst/>
            <a:rect l="l" t="t" r="r" b="b"/>
            <a:pathLst>
              <a:path w="21441" h="21573" extrusionOk="0">
                <a:moveTo>
                  <a:pt x="15830" y="0"/>
                </a:moveTo>
                <a:cubicBezTo>
                  <a:pt x="15727" y="-1"/>
                  <a:pt x="15647" y="7"/>
                  <a:pt x="15620" y="28"/>
                </a:cubicBezTo>
                <a:cubicBezTo>
                  <a:pt x="15580" y="58"/>
                  <a:pt x="15363" y="451"/>
                  <a:pt x="15136" y="898"/>
                </a:cubicBezTo>
                <a:cubicBezTo>
                  <a:pt x="14199" y="2746"/>
                  <a:pt x="14093" y="2901"/>
                  <a:pt x="13374" y="3433"/>
                </a:cubicBezTo>
                <a:cubicBezTo>
                  <a:pt x="12540" y="4051"/>
                  <a:pt x="11561" y="4296"/>
                  <a:pt x="10106" y="4253"/>
                </a:cubicBezTo>
                <a:cubicBezTo>
                  <a:pt x="9310" y="4229"/>
                  <a:pt x="8337" y="4122"/>
                  <a:pt x="8391" y="4064"/>
                </a:cubicBezTo>
                <a:cubicBezTo>
                  <a:pt x="8407" y="4046"/>
                  <a:pt x="8209" y="3920"/>
                  <a:pt x="7949" y="3783"/>
                </a:cubicBezTo>
                <a:cubicBezTo>
                  <a:pt x="7152" y="3366"/>
                  <a:pt x="6529" y="2684"/>
                  <a:pt x="5808" y="1428"/>
                </a:cubicBezTo>
                <a:cubicBezTo>
                  <a:pt x="5593" y="1053"/>
                  <a:pt x="5308" y="583"/>
                  <a:pt x="5173" y="385"/>
                </a:cubicBezTo>
                <a:cubicBezTo>
                  <a:pt x="4953" y="59"/>
                  <a:pt x="4909" y="26"/>
                  <a:pt x="4723" y="52"/>
                </a:cubicBezTo>
                <a:cubicBezTo>
                  <a:pt x="4610" y="68"/>
                  <a:pt x="4374" y="93"/>
                  <a:pt x="4198" y="109"/>
                </a:cubicBezTo>
                <a:cubicBezTo>
                  <a:pt x="3809" y="142"/>
                  <a:pt x="3753" y="198"/>
                  <a:pt x="3882" y="429"/>
                </a:cubicBezTo>
                <a:cubicBezTo>
                  <a:pt x="4131" y="874"/>
                  <a:pt x="4290" y="1609"/>
                  <a:pt x="4282" y="2287"/>
                </a:cubicBezTo>
                <a:cubicBezTo>
                  <a:pt x="4271" y="3201"/>
                  <a:pt x="4239" y="3378"/>
                  <a:pt x="3987" y="3892"/>
                </a:cubicBezTo>
                <a:cubicBezTo>
                  <a:pt x="3736" y="4405"/>
                  <a:pt x="3473" y="4640"/>
                  <a:pt x="2831" y="4932"/>
                </a:cubicBezTo>
                <a:cubicBezTo>
                  <a:pt x="2518" y="5074"/>
                  <a:pt x="2366" y="5178"/>
                  <a:pt x="2402" y="5222"/>
                </a:cubicBezTo>
                <a:cubicBezTo>
                  <a:pt x="2550" y="5407"/>
                  <a:pt x="2670" y="5729"/>
                  <a:pt x="2827" y="6360"/>
                </a:cubicBezTo>
                <a:cubicBezTo>
                  <a:pt x="3025" y="7159"/>
                  <a:pt x="3031" y="7173"/>
                  <a:pt x="3222" y="7245"/>
                </a:cubicBezTo>
                <a:cubicBezTo>
                  <a:pt x="3350" y="7293"/>
                  <a:pt x="3348" y="7302"/>
                  <a:pt x="3214" y="7327"/>
                </a:cubicBezTo>
                <a:cubicBezTo>
                  <a:pt x="3018" y="7364"/>
                  <a:pt x="3018" y="7335"/>
                  <a:pt x="3146" y="8532"/>
                </a:cubicBezTo>
                <a:cubicBezTo>
                  <a:pt x="3272" y="9705"/>
                  <a:pt x="3329" y="9448"/>
                  <a:pt x="2251" y="12644"/>
                </a:cubicBezTo>
                <a:cubicBezTo>
                  <a:pt x="1159" y="15879"/>
                  <a:pt x="842" y="16932"/>
                  <a:pt x="484" y="18516"/>
                </a:cubicBezTo>
                <a:cubicBezTo>
                  <a:pt x="347" y="19123"/>
                  <a:pt x="174" y="19794"/>
                  <a:pt x="97" y="20006"/>
                </a:cubicBezTo>
                <a:cubicBezTo>
                  <a:pt x="21" y="20219"/>
                  <a:pt x="-19" y="20410"/>
                  <a:pt x="9" y="20432"/>
                </a:cubicBezTo>
                <a:cubicBezTo>
                  <a:pt x="73" y="20481"/>
                  <a:pt x="1623" y="20838"/>
                  <a:pt x="2015" y="20893"/>
                </a:cubicBezTo>
                <a:cubicBezTo>
                  <a:pt x="2571" y="20971"/>
                  <a:pt x="3566" y="21020"/>
                  <a:pt x="3849" y="20984"/>
                </a:cubicBezTo>
                <a:cubicBezTo>
                  <a:pt x="4025" y="20961"/>
                  <a:pt x="4234" y="20878"/>
                  <a:pt x="4400" y="20760"/>
                </a:cubicBezTo>
                <a:cubicBezTo>
                  <a:pt x="4722" y="20531"/>
                  <a:pt x="4997" y="20493"/>
                  <a:pt x="5825" y="20565"/>
                </a:cubicBezTo>
                <a:cubicBezTo>
                  <a:pt x="6635" y="20635"/>
                  <a:pt x="6939" y="20715"/>
                  <a:pt x="7015" y="20881"/>
                </a:cubicBezTo>
                <a:cubicBezTo>
                  <a:pt x="7098" y="21060"/>
                  <a:pt x="7255" y="21116"/>
                  <a:pt x="7785" y="21153"/>
                </a:cubicBezTo>
                <a:cubicBezTo>
                  <a:pt x="8028" y="21170"/>
                  <a:pt x="8230" y="21206"/>
                  <a:pt x="8235" y="21231"/>
                </a:cubicBezTo>
                <a:cubicBezTo>
                  <a:pt x="8248" y="21297"/>
                  <a:pt x="8559" y="21393"/>
                  <a:pt x="9072" y="21489"/>
                </a:cubicBezTo>
                <a:cubicBezTo>
                  <a:pt x="9583" y="21585"/>
                  <a:pt x="10123" y="21599"/>
                  <a:pt x="10460" y="21526"/>
                </a:cubicBezTo>
                <a:cubicBezTo>
                  <a:pt x="10593" y="21497"/>
                  <a:pt x="10790" y="21376"/>
                  <a:pt x="10918" y="21246"/>
                </a:cubicBezTo>
                <a:cubicBezTo>
                  <a:pt x="11168" y="20990"/>
                  <a:pt x="11425" y="20890"/>
                  <a:pt x="11553" y="21000"/>
                </a:cubicBezTo>
                <a:cubicBezTo>
                  <a:pt x="11597" y="21038"/>
                  <a:pt x="11856" y="21083"/>
                  <a:pt x="12138" y="21103"/>
                </a:cubicBezTo>
                <a:cubicBezTo>
                  <a:pt x="12416" y="21122"/>
                  <a:pt x="12649" y="21160"/>
                  <a:pt x="12651" y="21185"/>
                </a:cubicBezTo>
                <a:cubicBezTo>
                  <a:pt x="12656" y="21247"/>
                  <a:pt x="13385" y="21461"/>
                  <a:pt x="13744" y="21505"/>
                </a:cubicBezTo>
                <a:cubicBezTo>
                  <a:pt x="13903" y="21525"/>
                  <a:pt x="14342" y="21550"/>
                  <a:pt x="14720" y="21562"/>
                </a:cubicBezTo>
                <a:cubicBezTo>
                  <a:pt x="15803" y="21595"/>
                  <a:pt x="16159" y="21468"/>
                  <a:pt x="16448" y="20947"/>
                </a:cubicBezTo>
                <a:cubicBezTo>
                  <a:pt x="16531" y="20799"/>
                  <a:pt x="16612" y="20656"/>
                  <a:pt x="16629" y="20627"/>
                </a:cubicBezTo>
                <a:cubicBezTo>
                  <a:pt x="16650" y="20591"/>
                  <a:pt x="16785" y="20586"/>
                  <a:pt x="17075" y="20613"/>
                </a:cubicBezTo>
                <a:cubicBezTo>
                  <a:pt x="18349" y="20733"/>
                  <a:pt x="18770" y="20750"/>
                  <a:pt x="19556" y="20708"/>
                </a:cubicBezTo>
                <a:cubicBezTo>
                  <a:pt x="20336" y="20665"/>
                  <a:pt x="21242" y="20550"/>
                  <a:pt x="21415" y="20472"/>
                </a:cubicBezTo>
                <a:cubicBezTo>
                  <a:pt x="21581" y="20397"/>
                  <a:pt x="20929" y="18103"/>
                  <a:pt x="20132" y="15961"/>
                </a:cubicBezTo>
                <a:cubicBezTo>
                  <a:pt x="19977" y="15543"/>
                  <a:pt x="19718" y="14817"/>
                  <a:pt x="19556" y="14349"/>
                </a:cubicBezTo>
                <a:cubicBezTo>
                  <a:pt x="19394" y="13881"/>
                  <a:pt x="19155" y="13227"/>
                  <a:pt x="19026" y="12898"/>
                </a:cubicBezTo>
                <a:cubicBezTo>
                  <a:pt x="18336" y="11133"/>
                  <a:pt x="18026" y="9956"/>
                  <a:pt x="18071" y="9284"/>
                </a:cubicBezTo>
                <a:cubicBezTo>
                  <a:pt x="18152" y="8092"/>
                  <a:pt x="18524" y="5775"/>
                  <a:pt x="18694" y="5399"/>
                </a:cubicBezTo>
                <a:cubicBezTo>
                  <a:pt x="18795" y="5176"/>
                  <a:pt x="18684" y="5056"/>
                  <a:pt x="18256" y="4922"/>
                </a:cubicBezTo>
                <a:cubicBezTo>
                  <a:pt x="17802" y="4779"/>
                  <a:pt x="17487" y="4535"/>
                  <a:pt x="17155" y="4068"/>
                </a:cubicBezTo>
                <a:cubicBezTo>
                  <a:pt x="16669" y="3383"/>
                  <a:pt x="16535" y="2948"/>
                  <a:pt x="16541" y="2079"/>
                </a:cubicBezTo>
                <a:cubicBezTo>
                  <a:pt x="16543" y="1649"/>
                  <a:pt x="16594" y="1063"/>
                  <a:pt x="16658" y="775"/>
                </a:cubicBezTo>
                <a:cubicBezTo>
                  <a:pt x="16722" y="488"/>
                  <a:pt x="16752" y="215"/>
                  <a:pt x="16721" y="169"/>
                </a:cubicBezTo>
                <a:cubicBezTo>
                  <a:pt x="16668" y="88"/>
                  <a:pt x="16138" y="2"/>
                  <a:pt x="1583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8" name="Google Shape;68;p2" descr="Image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9335" t="12336" r="8643" b="10263"/>
          <a:stretch/>
        </p:blipFill>
        <p:spPr>
          <a:xfrm>
            <a:off x="1860220" y="7175761"/>
            <a:ext cx="2775029" cy="3927966"/>
          </a:xfrm>
          <a:custGeom>
            <a:avLst/>
            <a:gdLst/>
            <a:ahLst/>
            <a:cxnLst/>
            <a:rect l="l" t="t" r="r" b="b"/>
            <a:pathLst>
              <a:path w="21489" h="21578" extrusionOk="0">
                <a:moveTo>
                  <a:pt x="7097" y="2"/>
                </a:moveTo>
                <a:cubicBezTo>
                  <a:pt x="7062" y="7"/>
                  <a:pt x="7030" y="20"/>
                  <a:pt x="7000" y="40"/>
                </a:cubicBezTo>
                <a:cubicBezTo>
                  <a:pt x="6965" y="64"/>
                  <a:pt x="6475" y="187"/>
                  <a:pt x="5912" y="314"/>
                </a:cubicBezTo>
                <a:lnTo>
                  <a:pt x="4887" y="546"/>
                </a:lnTo>
                <a:lnTo>
                  <a:pt x="4444" y="864"/>
                </a:lnTo>
                <a:cubicBezTo>
                  <a:pt x="4057" y="1142"/>
                  <a:pt x="3926" y="1291"/>
                  <a:pt x="3410" y="2029"/>
                </a:cubicBezTo>
                <a:cubicBezTo>
                  <a:pt x="2729" y="3004"/>
                  <a:pt x="1166" y="5314"/>
                  <a:pt x="921" y="5707"/>
                </a:cubicBezTo>
                <a:cubicBezTo>
                  <a:pt x="830" y="5853"/>
                  <a:pt x="729" y="6006"/>
                  <a:pt x="694" y="6046"/>
                </a:cubicBezTo>
                <a:cubicBezTo>
                  <a:pt x="660" y="6086"/>
                  <a:pt x="554" y="6233"/>
                  <a:pt x="461" y="6372"/>
                </a:cubicBezTo>
                <a:cubicBezTo>
                  <a:pt x="368" y="6511"/>
                  <a:pt x="214" y="6696"/>
                  <a:pt x="120" y="6783"/>
                </a:cubicBezTo>
                <a:cubicBezTo>
                  <a:pt x="-101" y="6989"/>
                  <a:pt x="-27" y="7085"/>
                  <a:pt x="424" y="7180"/>
                </a:cubicBezTo>
                <a:cubicBezTo>
                  <a:pt x="613" y="7220"/>
                  <a:pt x="989" y="7351"/>
                  <a:pt x="1259" y="7470"/>
                </a:cubicBezTo>
                <a:cubicBezTo>
                  <a:pt x="1529" y="7590"/>
                  <a:pt x="1863" y="7721"/>
                  <a:pt x="2004" y="7763"/>
                </a:cubicBezTo>
                <a:cubicBezTo>
                  <a:pt x="2176" y="7814"/>
                  <a:pt x="2290" y="7890"/>
                  <a:pt x="2353" y="7996"/>
                </a:cubicBezTo>
                <a:cubicBezTo>
                  <a:pt x="2440" y="8144"/>
                  <a:pt x="2859" y="8418"/>
                  <a:pt x="2998" y="8418"/>
                </a:cubicBezTo>
                <a:cubicBezTo>
                  <a:pt x="3032" y="8418"/>
                  <a:pt x="3327" y="8583"/>
                  <a:pt x="3651" y="8786"/>
                </a:cubicBezTo>
                <a:lnTo>
                  <a:pt x="4239" y="9157"/>
                </a:lnTo>
                <a:lnTo>
                  <a:pt x="4239" y="9433"/>
                </a:lnTo>
                <a:cubicBezTo>
                  <a:pt x="4239" y="9636"/>
                  <a:pt x="4271" y="9729"/>
                  <a:pt x="4359" y="9784"/>
                </a:cubicBezTo>
                <a:cubicBezTo>
                  <a:pt x="4649" y="9965"/>
                  <a:pt x="5024" y="9943"/>
                  <a:pt x="5134" y="9738"/>
                </a:cubicBezTo>
                <a:cubicBezTo>
                  <a:pt x="5270" y="9484"/>
                  <a:pt x="5331" y="9718"/>
                  <a:pt x="5336" y="10501"/>
                </a:cubicBezTo>
                <a:cubicBezTo>
                  <a:pt x="5339" y="11077"/>
                  <a:pt x="5303" y="11487"/>
                  <a:pt x="5199" y="11977"/>
                </a:cubicBezTo>
                <a:cubicBezTo>
                  <a:pt x="5066" y="12611"/>
                  <a:pt x="4174" y="16373"/>
                  <a:pt x="3802" y="17881"/>
                </a:cubicBezTo>
                <a:cubicBezTo>
                  <a:pt x="3647" y="18509"/>
                  <a:pt x="3474" y="19304"/>
                  <a:pt x="3393" y="19768"/>
                </a:cubicBezTo>
                <a:cubicBezTo>
                  <a:pt x="3374" y="19874"/>
                  <a:pt x="3329" y="20126"/>
                  <a:pt x="3290" y="20326"/>
                </a:cubicBezTo>
                <a:cubicBezTo>
                  <a:pt x="3252" y="20525"/>
                  <a:pt x="3221" y="20816"/>
                  <a:pt x="3219" y="20973"/>
                </a:cubicBezTo>
                <a:lnTo>
                  <a:pt x="3217" y="21257"/>
                </a:lnTo>
                <a:lnTo>
                  <a:pt x="3415" y="21229"/>
                </a:lnTo>
                <a:cubicBezTo>
                  <a:pt x="3576" y="21206"/>
                  <a:pt x="3636" y="21223"/>
                  <a:pt x="3725" y="21319"/>
                </a:cubicBezTo>
                <a:cubicBezTo>
                  <a:pt x="3829" y="21432"/>
                  <a:pt x="3871" y="21439"/>
                  <a:pt x="4498" y="21442"/>
                </a:cubicBezTo>
                <a:cubicBezTo>
                  <a:pt x="4863" y="21444"/>
                  <a:pt x="5515" y="21474"/>
                  <a:pt x="5947" y="21509"/>
                </a:cubicBezTo>
                <a:cubicBezTo>
                  <a:pt x="6378" y="21543"/>
                  <a:pt x="6804" y="21574"/>
                  <a:pt x="6895" y="21577"/>
                </a:cubicBezTo>
                <a:cubicBezTo>
                  <a:pt x="7154" y="21587"/>
                  <a:pt x="7551" y="21429"/>
                  <a:pt x="7716" y="21251"/>
                </a:cubicBezTo>
                <a:cubicBezTo>
                  <a:pt x="7883" y="21071"/>
                  <a:pt x="7884" y="21072"/>
                  <a:pt x="8569" y="21243"/>
                </a:cubicBezTo>
                <a:cubicBezTo>
                  <a:pt x="9365" y="21441"/>
                  <a:pt x="10089" y="21403"/>
                  <a:pt x="10486" y="21144"/>
                </a:cubicBezTo>
                <a:cubicBezTo>
                  <a:pt x="10723" y="20989"/>
                  <a:pt x="11176" y="20976"/>
                  <a:pt x="11645" y="21110"/>
                </a:cubicBezTo>
                <a:cubicBezTo>
                  <a:pt x="12328" y="21304"/>
                  <a:pt x="12793" y="21367"/>
                  <a:pt x="13037" y="21295"/>
                </a:cubicBezTo>
                <a:cubicBezTo>
                  <a:pt x="13152" y="21261"/>
                  <a:pt x="13247" y="21216"/>
                  <a:pt x="13247" y="21194"/>
                </a:cubicBezTo>
                <a:cubicBezTo>
                  <a:pt x="13247" y="21173"/>
                  <a:pt x="13352" y="21110"/>
                  <a:pt x="13480" y="21053"/>
                </a:cubicBezTo>
                <a:cubicBezTo>
                  <a:pt x="13695" y="20959"/>
                  <a:pt x="13750" y="20956"/>
                  <a:pt x="14179" y="21005"/>
                </a:cubicBezTo>
                <a:cubicBezTo>
                  <a:pt x="14785" y="21074"/>
                  <a:pt x="15046" y="21036"/>
                  <a:pt x="15227" y="20856"/>
                </a:cubicBezTo>
                <a:cubicBezTo>
                  <a:pt x="15436" y="20647"/>
                  <a:pt x="15661" y="20667"/>
                  <a:pt x="16258" y="20946"/>
                </a:cubicBezTo>
                <a:cubicBezTo>
                  <a:pt x="16843" y="21220"/>
                  <a:pt x="17000" y="21264"/>
                  <a:pt x="17662" y="21341"/>
                </a:cubicBezTo>
                <a:cubicBezTo>
                  <a:pt x="18086" y="21391"/>
                  <a:pt x="18204" y="21388"/>
                  <a:pt x="18494" y="21319"/>
                </a:cubicBezTo>
                <a:cubicBezTo>
                  <a:pt x="18879" y="21229"/>
                  <a:pt x="18963" y="21103"/>
                  <a:pt x="18838" y="20809"/>
                </a:cubicBezTo>
                <a:cubicBezTo>
                  <a:pt x="18798" y="20716"/>
                  <a:pt x="18706" y="20366"/>
                  <a:pt x="18633" y="20034"/>
                </a:cubicBezTo>
                <a:cubicBezTo>
                  <a:pt x="18560" y="19701"/>
                  <a:pt x="18424" y="19125"/>
                  <a:pt x="18329" y="18752"/>
                </a:cubicBezTo>
                <a:cubicBezTo>
                  <a:pt x="18156" y="18071"/>
                  <a:pt x="17984" y="17265"/>
                  <a:pt x="17914" y="16815"/>
                </a:cubicBezTo>
                <a:cubicBezTo>
                  <a:pt x="17894" y="16682"/>
                  <a:pt x="17860" y="16541"/>
                  <a:pt x="17841" y="16501"/>
                </a:cubicBezTo>
                <a:cubicBezTo>
                  <a:pt x="17821" y="16461"/>
                  <a:pt x="17780" y="16019"/>
                  <a:pt x="17750" y="15519"/>
                </a:cubicBezTo>
                <a:cubicBezTo>
                  <a:pt x="17719" y="15019"/>
                  <a:pt x="17662" y="14584"/>
                  <a:pt x="17625" y="14552"/>
                </a:cubicBezTo>
                <a:cubicBezTo>
                  <a:pt x="17516" y="14458"/>
                  <a:pt x="17504" y="14197"/>
                  <a:pt x="17605" y="14111"/>
                </a:cubicBezTo>
                <a:cubicBezTo>
                  <a:pt x="17655" y="14067"/>
                  <a:pt x="17674" y="14032"/>
                  <a:pt x="17645" y="14032"/>
                </a:cubicBezTo>
                <a:cubicBezTo>
                  <a:pt x="17615" y="14032"/>
                  <a:pt x="17645" y="13991"/>
                  <a:pt x="17710" y="13939"/>
                </a:cubicBezTo>
                <a:cubicBezTo>
                  <a:pt x="17893" y="13796"/>
                  <a:pt x="17966" y="13205"/>
                  <a:pt x="17940" y="12097"/>
                </a:cubicBezTo>
                <a:cubicBezTo>
                  <a:pt x="17920" y="11229"/>
                  <a:pt x="17903" y="11087"/>
                  <a:pt x="17792" y="10971"/>
                </a:cubicBezTo>
                <a:cubicBezTo>
                  <a:pt x="17723" y="10898"/>
                  <a:pt x="17625" y="10838"/>
                  <a:pt x="17576" y="10838"/>
                </a:cubicBezTo>
                <a:cubicBezTo>
                  <a:pt x="17458" y="10838"/>
                  <a:pt x="16937" y="10414"/>
                  <a:pt x="16889" y="10278"/>
                </a:cubicBezTo>
                <a:cubicBezTo>
                  <a:pt x="16833" y="10118"/>
                  <a:pt x="16883" y="9957"/>
                  <a:pt x="17000" y="9919"/>
                </a:cubicBezTo>
                <a:cubicBezTo>
                  <a:pt x="17472" y="9764"/>
                  <a:pt x="17764" y="9676"/>
                  <a:pt x="18054" y="9603"/>
                </a:cubicBezTo>
                <a:cubicBezTo>
                  <a:pt x="18504" y="9488"/>
                  <a:pt x="18704" y="9341"/>
                  <a:pt x="18704" y="9125"/>
                </a:cubicBezTo>
                <a:cubicBezTo>
                  <a:pt x="18704" y="8931"/>
                  <a:pt x="18933" y="8486"/>
                  <a:pt x="19102" y="8353"/>
                </a:cubicBezTo>
                <a:cubicBezTo>
                  <a:pt x="19224" y="8257"/>
                  <a:pt x="19447" y="8177"/>
                  <a:pt x="20295" y="7932"/>
                </a:cubicBezTo>
                <a:cubicBezTo>
                  <a:pt x="20958" y="7740"/>
                  <a:pt x="21462" y="7505"/>
                  <a:pt x="21488" y="7376"/>
                </a:cubicBezTo>
                <a:cubicBezTo>
                  <a:pt x="21499" y="7322"/>
                  <a:pt x="21287" y="6952"/>
                  <a:pt x="21019" y="6553"/>
                </a:cubicBezTo>
                <a:cubicBezTo>
                  <a:pt x="20752" y="6155"/>
                  <a:pt x="20471" y="5730"/>
                  <a:pt x="20394" y="5610"/>
                </a:cubicBezTo>
                <a:cubicBezTo>
                  <a:pt x="20318" y="5491"/>
                  <a:pt x="20090" y="5146"/>
                  <a:pt x="19889" y="4845"/>
                </a:cubicBezTo>
                <a:cubicBezTo>
                  <a:pt x="19688" y="4543"/>
                  <a:pt x="19522" y="4287"/>
                  <a:pt x="19522" y="4276"/>
                </a:cubicBezTo>
                <a:cubicBezTo>
                  <a:pt x="19522" y="4265"/>
                  <a:pt x="19420" y="4099"/>
                  <a:pt x="19295" y="3905"/>
                </a:cubicBezTo>
                <a:cubicBezTo>
                  <a:pt x="19171" y="3712"/>
                  <a:pt x="18764" y="3066"/>
                  <a:pt x="18392" y="2469"/>
                </a:cubicBezTo>
                <a:cubicBezTo>
                  <a:pt x="17442" y="947"/>
                  <a:pt x="17244" y="811"/>
                  <a:pt x="15395" y="405"/>
                </a:cubicBezTo>
                <a:cubicBezTo>
                  <a:pt x="14944" y="306"/>
                  <a:pt x="14486" y="193"/>
                  <a:pt x="14375" y="153"/>
                </a:cubicBezTo>
                <a:cubicBezTo>
                  <a:pt x="14212" y="95"/>
                  <a:pt x="14166" y="92"/>
                  <a:pt x="14142" y="143"/>
                </a:cubicBezTo>
                <a:cubicBezTo>
                  <a:pt x="14126" y="178"/>
                  <a:pt x="13992" y="301"/>
                  <a:pt x="13844" y="415"/>
                </a:cubicBezTo>
                <a:cubicBezTo>
                  <a:pt x="13529" y="657"/>
                  <a:pt x="13103" y="786"/>
                  <a:pt x="12358" y="862"/>
                </a:cubicBezTo>
                <a:cubicBezTo>
                  <a:pt x="11794" y="920"/>
                  <a:pt x="10515" y="949"/>
                  <a:pt x="10412" y="907"/>
                </a:cubicBezTo>
                <a:cubicBezTo>
                  <a:pt x="10376" y="892"/>
                  <a:pt x="10164" y="863"/>
                  <a:pt x="9941" y="844"/>
                </a:cubicBezTo>
                <a:cubicBezTo>
                  <a:pt x="9112" y="773"/>
                  <a:pt x="8245" y="528"/>
                  <a:pt x="7611" y="185"/>
                </a:cubicBezTo>
                <a:cubicBezTo>
                  <a:pt x="7348" y="43"/>
                  <a:pt x="7203" y="-13"/>
                  <a:pt x="7097" y="2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73" name="Google Shape;73;p2"/>
          <p:cNvGrpSpPr>
            <a:grpSpLocks noChangeAspect="1"/>
          </p:cNvGrpSpPr>
          <p:nvPr/>
        </p:nvGrpSpPr>
        <p:grpSpPr>
          <a:xfrm>
            <a:off x="12953674" y="3080656"/>
            <a:ext cx="8301837" cy="8417931"/>
            <a:chOff x="0" y="0"/>
            <a:chExt cx="6276991" cy="6364770"/>
          </a:xfrm>
        </p:grpSpPr>
        <p:pic>
          <p:nvPicPr>
            <p:cNvPr id="74" name="Google Shape;74;p2" descr="Image"/>
            <p:cNvPicPr preferRelativeResize="0"/>
            <p:nvPr/>
          </p:nvPicPr>
          <p:blipFill rotWithShape="1">
            <a:blip r:embed="rId7">
              <a:alphaModFix/>
            </a:blip>
            <a:srcRect l="50238" t="14187" r="22575"/>
            <a:stretch/>
          </p:blipFill>
          <p:spPr>
            <a:xfrm>
              <a:off x="3763611" y="414340"/>
              <a:ext cx="2513380" cy="59504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2"/>
            <p:cNvSpPr/>
            <p:nvPr/>
          </p:nvSpPr>
          <p:spPr>
            <a:xfrm>
              <a:off x="725645" y="0"/>
              <a:ext cx="833917" cy="8339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1" y="0"/>
                  </a:moveTo>
                  <a:cubicBezTo>
                    <a:pt x="4836" y="0"/>
                    <a:pt x="0" y="4834"/>
                    <a:pt x="0" y="10799"/>
                  </a:cubicBezTo>
                  <a:cubicBezTo>
                    <a:pt x="0" y="16764"/>
                    <a:pt x="4836" y="21600"/>
                    <a:pt x="10801" y="21600"/>
                  </a:cubicBezTo>
                  <a:cubicBezTo>
                    <a:pt x="16766" y="21600"/>
                    <a:pt x="21600" y="16764"/>
                    <a:pt x="21600" y="10799"/>
                  </a:cubicBezTo>
                  <a:cubicBezTo>
                    <a:pt x="21600" y="4834"/>
                    <a:pt x="16766" y="0"/>
                    <a:pt x="10801" y="0"/>
                  </a:cubicBezTo>
                  <a:close/>
                  <a:moveTo>
                    <a:pt x="16337" y="5557"/>
                  </a:moveTo>
                  <a:cubicBezTo>
                    <a:pt x="16555" y="5556"/>
                    <a:pt x="16774" y="5639"/>
                    <a:pt x="16939" y="5803"/>
                  </a:cubicBezTo>
                  <a:lnTo>
                    <a:pt x="17480" y="6344"/>
                  </a:lnTo>
                  <a:cubicBezTo>
                    <a:pt x="17810" y="6674"/>
                    <a:pt x="17809" y="7209"/>
                    <a:pt x="17485" y="7539"/>
                  </a:cubicBezTo>
                  <a:lnTo>
                    <a:pt x="7826" y="17269"/>
                  </a:lnTo>
                  <a:cubicBezTo>
                    <a:pt x="7497" y="17604"/>
                    <a:pt x="6955" y="17604"/>
                    <a:pt x="6625" y="17269"/>
                  </a:cubicBezTo>
                  <a:lnTo>
                    <a:pt x="3230" y="13872"/>
                  </a:lnTo>
                  <a:cubicBezTo>
                    <a:pt x="2900" y="13542"/>
                    <a:pt x="2900" y="13007"/>
                    <a:pt x="3230" y="12677"/>
                  </a:cubicBezTo>
                  <a:lnTo>
                    <a:pt x="3770" y="12136"/>
                  </a:lnTo>
                  <a:cubicBezTo>
                    <a:pt x="4100" y="11806"/>
                    <a:pt x="4635" y="11806"/>
                    <a:pt x="4965" y="12136"/>
                  </a:cubicBezTo>
                  <a:lnTo>
                    <a:pt x="7166" y="14336"/>
                  </a:lnTo>
                  <a:cubicBezTo>
                    <a:pt x="7198" y="14369"/>
                    <a:pt x="7253" y="14369"/>
                    <a:pt x="7286" y="14336"/>
                  </a:cubicBezTo>
                  <a:lnTo>
                    <a:pt x="15737" y="5809"/>
                  </a:lnTo>
                  <a:cubicBezTo>
                    <a:pt x="15902" y="5641"/>
                    <a:pt x="16120" y="5557"/>
                    <a:pt x="16337" y="55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76" name="Google Shape;76;p2" descr="Image"/>
            <p:cNvPicPr preferRelativeResize="0"/>
            <p:nvPr/>
          </p:nvPicPr>
          <p:blipFill rotWithShape="1">
            <a:blip r:embed="rId3">
              <a:alphaModFix/>
            </a:blip>
            <a:srcRect l="25054" r="25054"/>
            <a:stretch/>
          </p:blipFill>
          <p:spPr>
            <a:xfrm>
              <a:off x="0" y="1383053"/>
              <a:ext cx="2285163" cy="45802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2"/>
          <p:cNvGrpSpPr>
            <a:grpSpLocks noChangeAspect="1"/>
          </p:cNvGrpSpPr>
          <p:nvPr/>
        </p:nvGrpSpPr>
        <p:grpSpPr>
          <a:xfrm>
            <a:off x="12443799" y="2962362"/>
            <a:ext cx="8643982" cy="8500371"/>
            <a:chOff x="0" y="0"/>
            <a:chExt cx="6535686" cy="6427102"/>
          </a:xfrm>
        </p:grpSpPr>
        <p:pic>
          <p:nvPicPr>
            <p:cNvPr id="78" name="Google Shape;78;p2" descr="Image"/>
            <p:cNvPicPr preferRelativeResize="0"/>
            <p:nvPr/>
          </p:nvPicPr>
          <p:blipFill rotWithShape="1">
            <a:blip r:embed="rId7">
              <a:alphaModFix/>
            </a:blip>
            <a:srcRect l="25702" t="15835" r="48750"/>
            <a:stretch/>
          </p:blipFill>
          <p:spPr>
            <a:xfrm>
              <a:off x="4173854" y="591058"/>
              <a:ext cx="2361832" cy="5836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2" descr="Image"/>
            <p:cNvPicPr preferRelativeResize="0"/>
            <p:nvPr/>
          </p:nvPicPr>
          <p:blipFill rotWithShape="1">
            <a:blip r:embed="rId8">
              <a:alphaModFix/>
            </a:blip>
            <a:srcRect b="8995"/>
            <a:stretch/>
          </p:blipFill>
          <p:spPr>
            <a:xfrm>
              <a:off x="1036330" y="0"/>
              <a:ext cx="1232336" cy="1030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2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1707863"/>
              <a:ext cx="3304959" cy="41270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6EDE60F-BF9F-49AF-8E4B-92DA85FA65E6}"/>
              </a:ext>
            </a:extLst>
          </p:cNvPr>
          <p:cNvSpPr txBox="1">
            <a:spLocks/>
          </p:cNvSpPr>
          <p:nvPr/>
        </p:nvSpPr>
        <p:spPr>
          <a:xfrm>
            <a:off x="3141816" y="0"/>
            <a:ext cx="18100368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Dressing diverse body shapes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F254B-0756-4308-A4CF-CE6A5FF86E5C}"/>
              </a:ext>
            </a:extLst>
          </p:cNvPr>
          <p:cNvSpPr txBox="1"/>
          <p:nvPr/>
        </p:nvSpPr>
        <p:spPr>
          <a:xfrm>
            <a:off x="10589071" y="11774027"/>
            <a:ext cx="999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Which dress flatters my body?</a:t>
            </a:r>
          </a:p>
        </p:txBody>
      </p:sp>
      <p:pic>
        <p:nvPicPr>
          <p:cNvPr id="70" name="Google Shape;70;p2" descr="Image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3897" r="64470"/>
          <a:stretch/>
        </p:blipFill>
        <p:spPr>
          <a:xfrm>
            <a:off x="9205775" y="2651478"/>
            <a:ext cx="3707287" cy="878995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D27682-7373-47C5-8B54-76EE9B20C626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 descr="overlay_dimension1_v6.png"/>
          <p:cNvPicPr preferRelativeResize="0"/>
          <p:nvPr/>
        </p:nvPicPr>
        <p:blipFill rotWithShape="1">
          <a:blip r:embed="rId3">
            <a:alphaModFix/>
          </a:blip>
          <a:srcRect l="12876" t="14044" r="15032" b="9452"/>
          <a:stretch/>
        </p:blipFill>
        <p:spPr>
          <a:xfrm>
            <a:off x="4448604" y="6120755"/>
            <a:ext cx="15272366" cy="19802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4"/>
          <p:cNvCxnSpPr/>
          <p:nvPr/>
        </p:nvCxnSpPr>
        <p:spPr>
          <a:xfrm>
            <a:off x="4334953" y="8045648"/>
            <a:ext cx="15714094" cy="1"/>
          </a:xfrm>
          <a:prstGeom prst="straightConnector1">
            <a:avLst/>
          </a:prstGeom>
          <a:noFill/>
          <a:ln w="50800" cap="flat" cmpd="sng">
            <a:solidFill>
              <a:srgbClr val="000000"/>
            </a:solidFill>
            <a:prstDash val="solid"/>
            <a:miter lim="400000"/>
            <a:headEnd type="triangle" w="med" len="med"/>
            <a:tailEnd type="triangle" w="med" len="med"/>
          </a:ln>
        </p:spPr>
      </p:cxnSp>
      <p:sp>
        <p:nvSpPr>
          <p:cNvPr id="133" name="Google Shape;133;p4"/>
          <p:cNvSpPr txBox="1"/>
          <p:nvPr/>
        </p:nvSpPr>
        <p:spPr>
          <a:xfrm>
            <a:off x="3477832" y="7150812"/>
            <a:ext cx="2658377" cy="114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lang="en-US" sz="3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Curvy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>
          <a:xfrm>
            <a:off x="7786352" y="7933700"/>
            <a:ext cx="4606113" cy="71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lang="en-US" sz="3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Population average</a:t>
            </a:r>
            <a:endParaRPr/>
          </a:p>
        </p:txBody>
      </p:sp>
      <p:sp>
        <p:nvSpPr>
          <p:cNvPr id="148" name="Google Shape;148;p4"/>
          <p:cNvSpPr txBox="1"/>
          <p:nvPr/>
        </p:nvSpPr>
        <p:spPr>
          <a:xfrm>
            <a:off x="18687255" y="7150812"/>
            <a:ext cx="2351860" cy="114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lang="en-US" sz="3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Lean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D52D34-3B7C-45F1-9085-C55B797386DD}"/>
              </a:ext>
            </a:extLst>
          </p:cNvPr>
          <p:cNvGrpSpPr>
            <a:grpSpLocks noChangeAspect="1"/>
          </p:cNvGrpSpPr>
          <p:nvPr/>
        </p:nvGrpSpPr>
        <p:grpSpPr>
          <a:xfrm>
            <a:off x="10360507" y="8512255"/>
            <a:ext cx="12632843" cy="4368722"/>
            <a:chOff x="10360507" y="8512255"/>
            <a:chExt cx="9275517" cy="3207683"/>
          </a:xfrm>
        </p:grpSpPr>
        <p:grpSp>
          <p:nvGrpSpPr>
            <p:cNvPr id="136" name="Google Shape;136;p4"/>
            <p:cNvGrpSpPr/>
            <p:nvPr/>
          </p:nvGrpSpPr>
          <p:grpSpPr>
            <a:xfrm>
              <a:off x="14900470" y="8512255"/>
              <a:ext cx="2327917" cy="3193258"/>
              <a:chOff x="0" y="0"/>
              <a:chExt cx="2327916" cy="3193257"/>
            </a:xfrm>
          </p:grpSpPr>
          <p:pic>
            <p:nvPicPr>
              <p:cNvPr id="137" name="Google Shape;137;p4" descr="00000044_fitted_param_SMPL.png"/>
              <p:cNvPicPr preferRelativeResize="0"/>
              <p:nvPr/>
            </p:nvPicPr>
            <p:blipFill rotWithShape="1">
              <a:blip r:embed="rId4">
                <a:alphaModFix/>
              </a:blip>
              <a:srcRect l="36208" r="31861" b="10478"/>
              <a:stretch/>
            </p:blipFill>
            <p:spPr>
              <a:xfrm>
                <a:off x="1204618" y="0"/>
                <a:ext cx="1123298" cy="31494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4" descr="00000044.jp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4265" y="164471"/>
                <a:ext cx="1109167" cy="29977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139;p4"/>
              <p:cNvSpPr/>
              <p:nvPr/>
            </p:nvSpPr>
            <p:spPr>
              <a:xfrm>
                <a:off x="0" y="197643"/>
                <a:ext cx="2313759" cy="2995614"/>
              </a:xfrm>
              <a:prstGeom prst="rect">
                <a:avLst/>
              </a:prstGeom>
              <a:noFill/>
              <a:ln w="63500" cap="flat" cmpd="sng">
                <a:solidFill>
                  <a:srgbClr val="B186AD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140" name="Google Shape;140;p4" descr="00000101(3)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516184" y="8722192"/>
              <a:ext cx="1041322" cy="2997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4" descr="00000101(3)_fitted_param_SMPL.png"/>
            <p:cNvPicPr preferRelativeResize="0"/>
            <p:nvPr/>
          </p:nvPicPr>
          <p:blipFill rotWithShape="1">
            <a:blip r:embed="rId7">
              <a:alphaModFix/>
            </a:blip>
            <a:srcRect l="33786" r="30616" b="11674"/>
            <a:stretch/>
          </p:blipFill>
          <p:spPr>
            <a:xfrm>
              <a:off x="13600056" y="8601747"/>
              <a:ext cx="1212778" cy="3009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4"/>
            <p:cNvSpPr/>
            <p:nvPr/>
          </p:nvSpPr>
          <p:spPr>
            <a:xfrm>
              <a:off x="12480099" y="8696684"/>
              <a:ext cx="2313759" cy="2995614"/>
            </a:xfrm>
            <a:prstGeom prst="rect">
              <a:avLst/>
            </a:prstGeom>
            <a:noFill/>
            <a:ln w="63500" cap="flat" cmpd="sng">
              <a:solidFill>
                <a:srgbClr val="B186AD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43" name="Google Shape;143;p4"/>
            <p:cNvGrpSpPr/>
            <p:nvPr/>
          </p:nvGrpSpPr>
          <p:grpSpPr>
            <a:xfrm>
              <a:off x="17303213" y="8613326"/>
              <a:ext cx="2332811" cy="3095032"/>
              <a:chOff x="0" y="0"/>
              <a:chExt cx="2332810" cy="3095030"/>
            </a:xfrm>
          </p:grpSpPr>
          <p:pic>
            <p:nvPicPr>
              <p:cNvPr id="144" name="Google Shape;144;p4" descr="00000038.jpg"/>
              <p:cNvPicPr preferRelativeResize="0"/>
              <p:nvPr/>
            </p:nvPicPr>
            <p:blipFill rotWithShape="1">
              <a:blip r:embed="rId8">
                <a:alphaModFix/>
              </a:blip>
              <a:srcRect l="24514" r="38535"/>
              <a:stretch/>
            </p:blipFill>
            <p:spPr>
              <a:xfrm>
                <a:off x="0" y="94967"/>
                <a:ext cx="1107688" cy="29977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" name="Google Shape;145;p4" descr="00000038_fitted_param_SMPL.png"/>
              <p:cNvPicPr preferRelativeResize="0"/>
              <p:nvPr/>
            </p:nvPicPr>
            <p:blipFill rotWithShape="1">
              <a:blip r:embed="rId9">
                <a:alphaModFix/>
              </a:blip>
              <a:srcRect l="22103" r="40423"/>
              <a:stretch/>
            </p:blipFill>
            <p:spPr>
              <a:xfrm>
                <a:off x="1121486" y="0"/>
                <a:ext cx="1158926" cy="309271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6" name="Google Shape;146;p4"/>
              <p:cNvSpPr/>
              <p:nvPr/>
            </p:nvSpPr>
            <p:spPr>
              <a:xfrm>
                <a:off x="19050" y="99417"/>
                <a:ext cx="2313760" cy="2995613"/>
              </a:xfrm>
              <a:prstGeom prst="rect">
                <a:avLst/>
              </a:prstGeom>
              <a:noFill/>
              <a:ln w="63500" cap="flat" cmpd="sng">
                <a:solidFill>
                  <a:srgbClr val="B186AD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149" name="Google Shape;149;p4" descr="00000100_fitted_param_SMPL.png"/>
            <p:cNvPicPr preferRelativeResize="0"/>
            <p:nvPr/>
          </p:nvPicPr>
          <p:blipFill rotWithShape="1">
            <a:blip r:embed="rId10">
              <a:alphaModFix/>
            </a:blip>
            <a:srcRect l="47487" t="20373" r="31760" b="24184"/>
            <a:stretch/>
          </p:blipFill>
          <p:spPr>
            <a:xfrm>
              <a:off x="11333420" y="8672167"/>
              <a:ext cx="1084627" cy="2897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4" descr="00000100.jpg"/>
            <p:cNvPicPr preferRelativeResize="0"/>
            <p:nvPr/>
          </p:nvPicPr>
          <p:blipFill rotWithShape="1">
            <a:blip r:embed="rId11">
              <a:alphaModFix/>
            </a:blip>
            <a:srcRect l="50003" t="17855" r="22380" b="17855"/>
            <a:stretch/>
          </p:blipFill>
          <p:spPr>
            <a:xfrm>
              <a:off x="10387957" y="8622190"/>
              <a:ext cx="941169" cy="29977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4"/>
            <p:cNvSpPr/>
            <p:nvPr/>
          </p:nvSpPr>
          <p:spPr>
            <a:xfrm>
              <a:off x="10360507" y="8707517"/>
              <a:ext cx="2006630" cy="2995613"/>
            </a:xfrm>
            <a:prstGeom prst="rect">
              <a:avLst/>
            </a:prstGeom>
            <a:noFill/>
            <a:ln w="63500" cap="flat" cmpd="sng">
              <a:solidFill>
                <a:srgbClr val="B186AD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52" name="Google Shape;152;p4"/>
          <p:cNvGrpSpPr>
            <a:grpSpLocks noChangeAspect="1"/>
          </p:cNvGrpSpPr>
          <p:nvPr/>
        </p:nvGrpSpPr>
        <p:grpSpPr>
          <a:xfrm>
            <a:off x="550537" y="2136839"/>
            <a:ext cx="14928781" cy="3966285"/>
            <a:chOff x="0" y="0"/>
            <a:chExt cx="11920973" cy="3167169"/>
          </a:xfrm>
        </p:grpSpPr>
        <p:grpSp>
          <p:nvGrpSpPr>
            <p:cNvPr id="153" name="Google Shape;153;p4"/>
            <p:cNvGrpSpPr/>
            <p:nvPr/>
          </p:nvGrpSpPr>
          <p:grpSpPr>
            <a:xfrm>
              <a:off x="6385104" y="9613"/>
              <a:ext cx="2313760" cy="3039686"/>
              <a:chOff x="0" y="0"/>
              <a:chExt cx="2313759" cy="3039685"/>
            </a:xfrm>
          </p:grpSpPr>
          <p:pic>
            <p:nvPicPr>
              <p:cNvPr id="154" name="Google Shape;154;p4" descr="maddy_0_fitted_param_SMPL.png"/>
              <p:cNvPicPr preferRelativeResize="0"/>
              <p:nvPr/>
            </p:nvPicPr>
            <p:blipFill rotWithShape="1">
              <a:blip r:embed="rId12">
                <a:alphaModFix/>
              </a:blip>
              <a:srcRect l="30252" r="34635"/>
              <a:stretch/>
            </p:blipFill>
            <p:spPr>
              <a:xfrm>
                <a:off x="1158123" y="19050"/>
                <a:ext cx="1051851" cy="29956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4" descr="maddy_0.jpg"/>
              <p:cNvPicPr preferRelativeResize="0"/>
              <p:nvPr/>
            </p:nvPicPr>
            <p:blipFill rotWithShape="1">
              <a:blip r:embed="rId13">
                <a:alphaModFix/>
              </a:blip>
              <a:srcRect l="22426" r="22425"/>
              <a:stretch/>
            </p:blipFill>
            <p:spPr>
              <a:xfrm>
                <a:off x="66726" y="44020"/>
                <a:ext cx="1100465" cy="29956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6" name="Google Shape;156;p4"/>
              <p:cNvSpPr/>
              <p:nvPr/>
            </p:nvSpPr>
            <p:spPr>
              <a:xfrm>
                <a:off x="0" y="0"/>
                <a:ext cx="2313759" cy="2995613"/>
              </a:xfrm>
              <a:prstGeom prst="rect">
                <a:avLst/>
              </a:prstGeom>
              <a:noFill/>
              <a:ln w="63500" cap="flat" cmpd="sng">
                <a:solidFill>
                  <a:srgbClr val="D36D29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>
              <a:off x="0" y="0"/>
              <a:ext cx="3617160" cy="3008113"/>
              <a:chOff x="0" y="0"/>
              <a:chExt cx="3617159" cy="3008112"/>
            </a:xfrm>
          </p:grpSpPr>
          <p:pic>
            <p:nvPicPr>
              <p:cNvPr id="158" name="Google Shape;158;p4" descr="natalia_47_fitted_param_SMPL.png"/>
              <p:cNvPicPr preferRelativeResize="0"/>
              <p:nvPr/>
            </p:nvPicPr>
            <p:blipFill rotWithShape="1">
              <a:blip r:embed="rId14">
                <a:alphaModFix/>
              </a:blip>
              <a:srcRect l="20050" r="20050"/>
              <a:stretch/>
            </p:blipFill>
            <p:spPr>
              <a:xfrm>
                <a:off x="1765629" y="12447"/>
                <a:ext cx="1794400" cy="29956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4" descr="natalia_47.jpg"/>
              <p:cNvPicPr preferRelativeResize="0"/>
              <p:nvPr/>
            </p:nvPicPr>
            <p:blipFill rotWithShape="1">
              <a:blip r:embed="rId15">
                <a:alphaModFix/>
              </a:blip>
              <a:srcRect r="4733"/>
              <a:stretch/>
            </p:blipFill>
            <p:spPr>
              <a:xfrm>
                <a:off x="0" y="12447"/>
                <a:ext cx="1901088" cy="29956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Google Shape;160;p4"/>
              <p:cNvSpPr/>
              <p:nvPr/>
            </p:nvSpPr>
            <p:spPr>
              <a:xfrm>
                <a:off x="47569" y="0"/>
                <a:ext cx="3569590" cy="2995613"/>
              </a:xfrm>
              <a:prstGeom prst="rect">
                <a:avLst/>
              </a:prstGeom>
              <a:noFill/>
              <a:ln w="63500" cap="flat" cmpd="sng">
                <a:solidFill>
                  <a:srgbClr val="CF5E28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>
              <a:off x="3806800" y="4304"/>
              <a:ext cx="2351861" cy="3162865"/>
              <a:chOff x="0" y="0"/>
              <a:chExt cx="2351859" cy="3162864"/>
            </a:xfrm>
          </p:grpSpPr>
          <p:pic>
            <p:nvPicPr>
              <p:cNvPr id="162" name="Google Shape;162;p4" descr="rosaline_46_fitted_param_SMPL.png"/>
              <p:cNvPicPr preferRelativeResize="0"/>
              <p:nvPr/>
            </p:nvPicPr>
            <p:blipFill rotWithShape="1">
              <a:blip r:embed="rId16">
                <a:alphaModFix/>
              </a:blip>
              <a:srcRect l="31426" r="35093"/>
              <a:stretch/>
            </p:blipFill>
            <p:spPr>
              <a:xfrm>
                <a:off x="1293789" y="21475"/>
                <a:ext cx="1051732" cy="31413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4" descr="rosaline_46.jpg"/>
              <p:cNvPicPr preferRelativeResize="0"/>
              <p:nvPr/>
            </p:nvPicPr>
            <p:blipFill rotWithShape="1">
              <a:blip r:embed="rId17">
                <a:alphaModFix/>
              </a:blip>
              <a:srcRect l="17677" r="17676"/>
              <a:stretch/>
            </p:blipFill>
            <p:spPr>
              <a:xfrm>
                <a:off x="20662" y="0"/>
                <a:ext cx="1290033" cy="29956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4" name="Google Shape;164;p4"/>
              <p:cNvSpPr/>
              <p:nvPr/>
            </p:nvSpPr>
            <p:spPr>
              <a:xfrm>
                <a:off x="0" y="5308"/>
                <a:ext cx="2351859" cy="2995614"/>
              </a:xfrm>
              <a:prstGeom prst="rect">
                <a:avLst/>
              </a:prstGeom>
              <a:noFill/>
              <a:ln w="63500" cap="flat" cmpd="sng">
                <a:solidFill>
                  <a:srgbClr val="D16729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grpSp>
          <p:nvGrpSpPr>
            <p:cNvPr id="165" name="Google Shape;165;p4"/>
            <p:cNvGrpSpPr/>
            <p:nvPr/>
          </p:nvGrpSpPr>
          <p:grpSpPr>
            <a:xfrm>
              <a:off x="8925307" y="9235"/>
              <a:ext cx="2995666" cy="3005412"/>
              <a:chOff x="0" y="0"/>
              <a:chExt cx="2995665" cy="3005410"/>
            </a:xfrm>
          </p:grpSpPr>
          <p:pic>
            <p:nvPicPr>
              <p:cNvPr id="166" name="Google Shape;166;p4" descr="nikki_35(1)_fitted_param_SMPL.png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0" y="9746"/>
                <a:ext cx="2995665" cy="29956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4" descr="nikki_35(1).jpg"/>
              <p:cNvPicPr preferRelativeResize="0"/>
              <p:nvPr/>
            </p:nvPicPr>
            <p:blipFill rotWithShape="1">
              <a:blip r:embed="rId19">
                <a:alphaModFix/>
              </a:blip>
              <a:srcRect l="27889" r="21479"/>
              <a:stretch/>
            </p:blipFill>
            <p:spPr>
              <a:xfrm>
                <a:off x="62976" y="9630"/>
                <a:ext cx="1010353" cy="29956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8" name="Google Shape;168;p4"/>
              <p:cNvSpPr/>
              <p:nvPr/>
            </p:nvSpPr>
            <p:spPr>
              <a:xfrm>
                <a:off x="31750" y="0"/>
                <a:ext cx="2006630" cy="2995613"/>
              </a:xfrm>
              <a:prstGeom prst="rect">
                <a:avLst/>
              </a:prstGeom>
              <a:noFill/>
              <a:ln w="63500" cap="flat" cmpd="sng">
                <a:solidFill>
                  <a:srgbClr val="D57229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</p:grpSp>
      <p:sp>
        <p:nvSpPr>
          <p:cNvPr id="169" name="Google Shape;169;p4"/>
          <p:cNvSpPr txBox="1"/>
          <p:nvPr/>
        </p:nvSpPr>
        <p:spPr>
          <a:xfrm>
            <a:off x="610108" y="12747899"/>
            <a:ext cx="18087586" cy="57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2800" b="0" i="1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DeepFashion</a:t>
            </a:r>
            <a:r>
              <a:rPr lang="en-US" sz="2800" b="0" i="1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Powering robust clothes recognition and retrieval with rich annotations, CVPR 2016</a:t>
            </a:r>
            <a:endParaRPr sz="1200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EF3CBA5-DA4F-4B51-821A-A7F639B96E6E}"/>
              </a:ext>
            </a:extLst>
          </p:cNvPr>
          <p:cNvSpPr txBox="1">
            <a:spLocks/>
          </p:cNvSpPr>
          <p:nvPr/>
        </p:nvSpPr>
        <p:spPr>
          <a:xfrm>
            <a:off x="3141816" y="0"/>
            <a:ext cx="18100368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of body bias in existing data</a:t>
            </a:r>
          </a:p>
        </p:txBody>
      </p:sp>
      <p:grpSp>
        <p:nvGrpSpPr>
          <p:cNvPr id="58" name="Google Shape;101;p3">
            <a:extLst>
              <a:ext uri="{FF2B5EF4-FFF2-40B4-BE49-F238E27FC236}">
                <a16:creationId xmlns:a16="http://schemas.microsoft.com/office/drawing/2014/main" id="{4066CE56-1041-463B-BAE5-DEC54DF530D1}"/>
              </a:ext>
            </a:extLst>
          </p:cNvPr>
          <p:cNvGrpSpPr/>
          <p:nvPr/>
        </p:nvGrpSpPr>
        <p:grpSpPr>
          <a:xfrm>
            <a:off x="3477834" y="6035111"/>
            <a:ext cx="17561281" cy="3510897"/>
            <a:chOff x="0" y="-297516"/>
            <a:chExt cx="17561281" cy="3510895"/>
          </a:xfrm>
        </p:grpSpPr>
        <p:grpSp>
          <p:nvGrpSpPr>
            <p:cNvPr id="59" name="Google Shape;102;p3">
              <a:extLst>
                <a:ext uri="{FF2B5EF4-FFF2-40B4-BE49-F238E27FC236}">
                  <a16:creationId xmlns:a16="http://schemas.microsoft.com/office/drawing/2014/main" id="{E09C4E4C-1C87-4A89-9250-80E00A799F8B}"/>
                </a:ext>
              </a:extLst>
            </p:cNvPr>
            <p:cNvGrpSpPr/>
            <p:nvPr/>
          </p:nvGrpSpPr>
          <p:grpSpPr>
            <a:xfrm>
              <a:off x="1549938" y="-297516"/>
              <a:ext cx="15579979" cy="2009621"/>
              <a:chOff x="0" y="-297516"/>
              <a:chExt cx="15579977" cy="2009620"/>
            </a:xfrm>
          </p:grpSpPr>
          <p:pic>
            <p:nvPicPr>
              <p:cNvPr id="65" name="Google Shape;103;p3" descr="deepfashion_distribution_only.png">
                <a:extLst>
                  <a:ext uri="{FF2B5EF4-FFF2-40B4-BE49-F238E27FC236}">
                    <a16:creationId xmlns:a16="http://schemas.microsoft.com/office/drawing/2014/main" id="{0C8B692A-F030-4B23-A629-D1DBDDCBBF7F}"/>
                  </a:ext>
                </a:extLst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 l="12948" t="18658" r="10262" b="10103"/>
              <a:stretch/>
            </p:blipFill>
            <p:spPr>
              <a:xfrm>
                <a:off x="0" y="8833"/>
                <a:ext cx="15579977" cy="17032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Google Shape;104;p3">
                <a:extLst>
                  <a:ext uri="{FF2B5EF4-FFF2-40B4-BE49-F238E27FC236}">
                    <a16:creationId xmlns:a16="http://schemas.microsoft.com/office/drawing/2014/main" id="{1CBB7E20-6326-4CEE-8453-1973723C31DD}"/>
                  </a:ext>
                </a:extLst>
              </p:cNvPr>
              <p:cNvSpPr/>
              <p:nvPr/>
            </p:nvSpPr>
            <p:spPr>
              <a:xfrm rot="1537815">
                <a:off x="7285990" y="844056"/>
                <a:ext cx="1249782" cy="5804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56" y="1189"/>
                    </a:moveTo>
                    <a:lnTo>
                      <a:pt x="21600" y="0"/>
                    </a:lnTo>
                    <a:lnTo>
                      <a:pt x="21344" y="2041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BED3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67" name="Google Shape;105;p3">
                <a:extLst>
                  <a:ext uri="{FF2B5EF4-FFF2-40B4-BE49-F238E27FC236}">
                    <a16:creationId xmlns:a16="http://schemas.microsoft.com/office/drawing/2014/main" id="{0A2DB594-B45D-4F55-A3F4-C8B3C0D84318}"/>
                  </a:ext>
                </a:extLst>
              </p:cNvPr>
              <p:cNvSpPr/>
              <p:nvPr/>
            </p:nvSpPr>
            <p:spPr>
              <a:xfrm rot="762188">
                <a:off x="8430846" y="1312891"/>
                <a:ext cx="1249036" cy="19722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47" y="1924"/>
                    </a:moveTo>
                    <a:lnTo>
                      <a:pt x="21600" y="0"/>
                    </a:lnTo>
                    <a:lnTo>
                      <a:pt x="21553" y="19676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BED3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68" name="Google Shape;106;p3">
                <a:extLst>
                  <a:ext uri="{FF2B5EF4-FFF2-40B4-BE49-F238E27FC236}">
                    <a16:creationId xmlns:a16="http://schemas.microsoft.com/office/drawing/2014/main" id="{9559D30C-AC03-42C2-9121-D3A7D993836E}"/>
                  </a:ext>
                </a:extLst>
              </p:cNvPr>
              <p:cNvSpPr/>
              <p:nvPr/>
            </p:nvSpPr>
            <p:spPr>
              <a:xfrm rot="762188">
                <a:off x="9648022" y="1527483"/>
                <a:ext cx="289946" cy="12362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33" y="710"/>
                    </a:moveTo>
                    <a:lnTo>
                      <a:pt x="21600" y="0"/>
                    </a:lnTo>
                    <a:lnTo>
                      <a:pt x="21467" y="2089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BED3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69" name="Google Shape;107;p3">
                <a:extLst>
                  <a:ext uri="{FF2B5EF4-FFF2-40B4-BE49-F238E27FC236}">
                    <a16:creationId xmlns:a16="http://schemas.microsoft.com/office/drawing/2014/main" id="{92962235-C654-48F7-B0E3-AA8531C691CD}"/>
                  </a:ext>
                </a:extLst>
              </p:cNvPr>
              <p:cNvSpPr/>
              <p:nvPr/>
            </p:nvSpPr>
            <p:spPr>
              <a:xfrm>
                <a:off x="9909739" y="1565017"/>
                <a:ext cx="979932" cy="119156"/>
              </a:xfrm>
              <a:prstGeom prst="rect">
                <a:avLst/>
              </a:prstGeom>
              <a:solidFill>
                <a:srgbClr val="D5BED3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0" name="Google Shape;108;p3">
                <a:extLst>
                  <a:ext uri="{FF2B5EF4-FFF2-40B4-BE49-F238E27FC236}">
                    <a16:creationId xmlns:a16="http://schemas.microsoft.com/office/drawing/2014/main" id="{D54146E9-8074-45CD-871E-E20222FF859B}"/>
                  </a:ext>
                </a:extLst>
              </p:cNvPr>
              <p:cNvSpPr/>
              <p:nvPr/>
            </p:nvSpPr>
            <p:spPr>
              <a:xfrm>
                <a:off x="7237051" y="800881"/>
                <a:ext cx="138390" cy="119156"/>
              </a:xfrm>
              <a:prstGeom prst="rect">
                <a:avLst/>
              </a:prstGeom>
              <a:solidFill>
                <a:srgbClr val="D5BED3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1" name="Google Shape;109;p3">
                <a:extLst>
                  <a:ext uri="{FF2B5EF4-FFF2-40B4-BE49-F238E27FC236}">
                    <a16:creationId xmlns:a16="http://schemas.microsoft.com/office/drawing/2014/main" id="{DFF5C112-A778-4642-8C8A-15D5772375A7}"/>
                  </a:ext>
                </a:extLst>
              </p:cNvPr>
              <p:cNvSpPr/>
              <p:nvPr/>
            </p:nvSpPr>
            <p:spPr>
              <a:xfrm rot="-3426138">
                <a:off x="7094442" y="695649"/>
                <a:ext cx="83104" cy="17382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0243" y="303"/>
                    </a:lnTo>
                    <a:lnTo>
                      <a:pt x="21600" y="21600"/>
                    </a:lnTo>
                    <a:lnTo>
                      <a:pt x="1357" y="212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2" name="Google Shape;110;p3">
                <a:extLst>
                  <a:ext uri="{FF2B5EF4-FFF2-40B4-BE49-F238E27FC236}">
                    <a16:creationId xmlns:a16="http://schemas.microsoft.com/office/drawing/2014/main" id="{57ADEC5F-BDCF-405C-BC5D-3F2DA5D24732}"/>
                  </a:ext>
                </a:extLst>
              </p:cNvPr>
              <p:cNvSpPr/>
              <p:nvPr/>
            </p:nvSpPr>
            <p:spPr>
              <a:xfrm rot="-3426138">
                <a:off x="6905287" y="563420"/>
                <a:ext cx="83121" cy="17438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0239" y="302"/>
                    </a:lnTo>
                    <a:lnTo>
                      <a:pt x="21600" y="21600"/>
                    </a:lnTo>
                    <a:lnTo>
                      <a:pt x="1361" y="212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3" name="Google Shape;111;p3">
                <a:extLst>
                  <a:ext uri="{FF2B5EF4-FFF2-40B4-BE49-F238E27FC236}">
                    <a16:creationId xmlns:a16="http://schemas.microsoft.com/office/drawing/2014/main" id="{ABF8B194-323D-4894-8B26-F2155E023785}"/>
                  </a:ext>
                </a:extLst>
              </p:cNvPr>
              <p:cNvSpPr/>
              <p:nvPr/>
            </p:nvSpPr>
            <p:spPr>
              <a:xfrm rot="-3426138">
                <a:off x="6763558" y="508177"/>
                <a:ext cx="82894" cy="16696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0294" y="316"/>
                    </a:lnTo>
                    <a:lnTo>
                      <a:pt x="21600" y="21600"/>
                    </a:lnTo>
                    <a:lnTo>
                      <a:pt x="1306" y="21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4" name="Google Shape;112;p3">
                <a:extLst>
                  <a:ext uri="{FF2B5EF4-FFF2-40B4-BE49-F238E27FC236}">
                    <a16:creationId xmlns:a16="http://schemas.microsoft.com/office/drawing/2014/main" id="{B4DFEC4D-DB44-4C50-B7CE-B54C40885B47}"/>
                  </a:ext>
                </a:extLst>
              </p:cNvPr>
              <p:cNvSpPr/>
              <p:nvPr/>
            </p:nvSpPr>
            <p:spPr>
              <a:xfrm>
                <a:off x="4063997" y="-297516"/>
                <a:ext cx="2703931" cy="9255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5" name="Google Shape;113;p3">
                <a:extLst>
                  <a:ext uri="{FF2B5EF4-FFF2-40B4-BE49-F238E27FC236}">
                    <a16:creationId xmlns:a16="http://schemas.microsoft.com/office/drawing/2014/main" id="{62C83859-9C9D-4E80-B46B-91E9C0A0E4CC}"/>
                  </a:ext>
                </a:extLst>
              </p:cNvPr>
              <p:cNvSpPr/>
              <p:nvPr/>
            </p:nvSpPr>
            <p:spPr>
              <a:xfrm>
                <a:off x="3920839" y="277652"/>
                <a:ext cx="932972" cy="9243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6" name="Google Shape;114;p3">
                <a:extLst>
                  <a:ext uri="{FF2B5EF4-FFF2-40B4-BE49-F238E27FC236}">
                    <a16:creationId xmlns:a16="http://schemas.microsoft.com/office/drawing/2014/main" id="{4E322FA7-5BF2-459F-95EB-86F81143B73D}"/>
                  </a:ext>
                </a:extLst>
              </p:cNvPr>
              <p:cNvSpPr/>
              <p:nvPr/>
            </p:nvSpPr>
            <p:spPr>
              <a:xfrm>
                <a:off x="3674732" y="1083311"/>
                <a:ext cx="434874" cy="4208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7" name="Google Shape;115;p3">
                <a:extLst>
                  <a:ext uri="{FF2B5EF4-FFF2-40B4-BE49-F238E27FC236}">
                    <a16:creationId xmlns:a16="http://schemas.microsoft.com/office/drawing/2014/main" id="{8E0729E4-FE4F-4BE5-96BB-E05B6CDCF835}"/>
                  </a:ext>
                </a:extLst>
              </p:cNvPr>
              <p:cNvSpPr/>
              <p:nvPr/>
            </p:nvSpPr>
            <p:spPr>
              <a:xfrm rot="-900452">
                <a:off x="3329397" y="1434086"/>
                <a:ext cx="435053" cy="12684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496" y="1213"/>
                    </a:lnTo>
                    <a:lnTo>
                      <a:pt x="21600" y="21600"/>
                    </a:lnTo>
                    <a:lnTo>
                      <a:pt x="104" y="203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78" name="Google Shape;116;p3">
                <a:extLst>
                  <a:ext uri="{FF2B5EF4-FFF2-40B4-BE49-F238E27FC236}">
                    <a16:creationId xmlns:a16="http://schemas.microsoft.com/office/drawing/2014/main" id="{E00AD9D2-E00A-43C5-9576-AC65270A70C0}"/>
                  </a:ext>
                </a:extLst>
              </p:cNvPr>
              <p:cNvSpPr/>
              <p:nvPr/>
            </p:nvSpPr>
            <p:spPr>
              <a:xfrm rot="-900452">
                <a:off x="3230408" y="1492093"/>
                <a:ext cx="136893" cy="121934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270" y="393"/>
                    </a:lnTo>
                    <a:lnTo>
                      <a:pt x="21600" y="21600"/>
                    </a:lnTo>
                    <a:lnTo>
                      <a:pt x="330" y="212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71425" tIns="71425" rIns="71425" bIns="7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cxnSp>
          <p:nvCxnSpPr>
            <p:cNvPr id="60" name="Google Shape;117;p3">
              <a:extLst>
                <a:ext uri="{FF2B5EF4-FFF2-40B4-BE49-F238E27FC236}">
                  <a16:creationId xmlns:a16="http://schemas.microsoft.com/office/drawing/2014/main" id="{4D70E3B4-9D09-4E17-B509-7231C934D92F}"/>
                </a:ext>
              </a:extLst>
            </p:cNvPr>
            <p:cNvCxnSpPr/>
            <p:nvPr/>
          </p:nvCxnSpPr>
          <p:spPr>
            <a:xfrm>
              <a:off x="857120" y="1698788"/>
              <a:ext cx="15714096" cy="1"/>
            </a:xfrm>
            <a:prstGeom prst="straightConnector1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</p:spPr>
        </p:cxnSp>
        <p:sp>
          <p:nvSpPr>
            <p:cNvPr id="61" name="Google Shape;118;p3">
              <a:extLst>
                <a:ext uri="{FF2B5EF4-FFF2-40B4-BE49-F238E27FC236}">
                  <a16:creationId xmlns:a16="http://schemas.microsoft.com/office/drawing/2014/main" id="{44AAB910-CFBA-43F0-B39E-CCB4BF937F37}"/>
                </a:ext>
              </a:extLst>
            </p:cNvPr>
            <p:cNvSpPr txBox="1"/>
            <p:nvPr/>
          </p:nvSpPr>
          <p:spPr>
            <a:xfrm>
              <a:off x="0" y="803952"/>
              <a:ext cx="2658377" cy="1149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Curvy</a:t>
              </a:r>
              <a:endParaRPr/>
            </a:p>
          </p:txBody>
        </p:sp>
        <p:cxnSp>
          <p:nvCxnSpPr>
            <p:cNvPr id="62" name="Google Shape;119;p3">
              <a:extLst>
                <a:ext uri="{FF2B5EF4-FFF2-40B4-BE49-F238E27FC236}">
                  <a16:creationId xmlns:a16="http://schemas.microsoft.com/office/drawing/2014/main" id="{5B0C7AD8-7A7B-4B0F-A5A9-5C58E385C63F}"/>
                </a:ext>
              </a:extLst>
            </p:cNvPr>
            <p:cNvCxnSpPr/>
            <p:nvPr/>
          </p:nvCxnSpPr>
          <p:spPr>
            <a:xfrm>
              <a:off x="6611576" y="1943378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63" name="Google Shape;120;p3">
              <a:extLst>
                <a:ext uri="{FF2B5EF4-FFF2-40B4-BE49-F238E27FC236}">
                  <a16:creationId xmlns:a16="http://schemas.microsoft.com/office/drawing/2014/main" id="{1B71B5D6-C314-4FCC-88BE-F0B318DCEC82}"/>
                </a:ext>
              </a:extLst>
            </p:cNvPr>
            <p:cNvSpPr txBox="1"/>
            <p:nvPr/>
          </p:nvSpPr>
          <p:spPr>
            <a:xfrm>
              <a:off x="15209422" y="803952"/>
              <a:ext cx="2351859" cy="1149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Helvetica Neue"/>
                <a:buNone/>
              </a:pPr>
              <a:r>
                <a:rPr lang="en-US" sz="38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Lean</a:t>
              </a:r>
              <a:endParaRPr/>
            </a:p>
          </p:txBody>
        </p:sp>
        <p:cxnSp>
          <p:nvCxnSpPr>
            <p:cNvPr id="64" name="Google Shape;121;p3">
              <a:extLst>
                <a:ext uri="{FF2B5EF4-FFF2-40B4-BE49-F238E27FC236}">
                  <a16:creationId xmlns:a16="http://schemas.microsoft.com/office/drawing/2014/main" id="{E1F93BAD-F728-4C20-B9B0-0BA8855A9A28}"/>
                </a:ext>
              </a:extLst>
            </p:cNvPr>
            <p:cNvCxnSpPr/>
            <p:nvPr/>
          </p:nvCxnSpPr>
          <p:spPr>
            <a:xfrm rot="10800000" flipH="1">
              <a:off x="5400261" y="1592108"/>
              <a:ext cx="1" cy="21336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35" name="Google Shape;135;p4"/>
          <p:cNvSpPr txBox="1"/>
          <p:nvPr/>
        </p:nvSpPr>
        <p:spPr>
          <a:xfrm>
            <a:off x="6712149" y="10623616"/>
            <a:ext cx="3426969" cy="10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86AD"/>
              </a:buClr>
              <a:buSzPts val="4100"/>
              <a:buFont typeface="Helvetica Neue"/>
              <a:buNone/>
            </a:pPr>
            <a:r>
              <a:rPr lang="en-US" sz="4100" b="1" i="0" u="none" strike="noStrike" cap="none" dirty="0" err="1">
                <a:solidFill>
                  <a:srgbClr val="B186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DeepFashion</a:t>
            </a:r>
            <a:endParaRPr dirty="0"/>
          </a:p>
        </p:txBody>
      </p:sp>
      <p:sp>
        <p:nvSpPr>
          <p:cNvPr id="134" name="Google Shape;134;p4"/>
          <p:cNvSpPr txBox="1"/>
          <p:nvPr/>
        </p:nvSpPr>
        <p:spPr>
          <a:xfrm>
            <a:off x="14359364" y="3620504"/>
            <a:ext cx="1794273" cy="677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6929"/>
              </a:buClr>
              <a:buSzPts val="4100"/>
              <a:buFont typeface="Helvetica Neue"/>
              <a:buNone/>
            </a:pPr>
            <a:r>
              <a:rPr lang="en-US" sz="4100" b="1" i="0" u="none" strike="noStrike" cap="none" dirty="0">
                <a:solidFill>
                  <a:srgbClr val="D169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Ours</a:t>
            </a:r>
            <a:endParaRPr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F2D43FA-805F-4D9B-BBB9-3CC9ADCA57B5}"/>
              </a:ext>
            </a:extLst>
          </p:cNvPr>
          <p:cNvSpPr txBox="1"/>
          <p:nvPr/>
        </p:nvSpPr>
        <p:spPr>
          <a:xfrm>
            <a:off x="16817009" y="12853570"/>
            <a:ext cx="7913537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40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33EE4C1-5885-40A6-B0B8-B7DA8E7C8508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5"/>
          <p:cNvGrpSpPr/>
          <p:nvPr/>
        </p:nvGrpSpPr>
        <p:grpSpPr>
          <a:xfrm>
            <a:off x="6218484" y="3173757"/>
            <a:ext cx="13087452" cy="10156468"/>
            <a:chOff x="0" y="0"/>
            <a:chExt cx="13087450" cy="10156466"/>
          </a:xfrm>
        </p:grpSpPr>
        <p:pic>
          <p:nvPicPr>
            <p:cNvPr id="188" name="Google Shape;188;p5" descr="Screen Shot 2019-10-10 at 4.15.11 PM.png"/>
            <p:cNvPicPr preferRelativeResize="0"/>
            <p:nvPr/>
          </p:nvPicPr>
          <p:blipFill rotWithShape="1">
            <a:blip r:embed="rId3">
              <a:alphaModFix/>
            </a:blip>
            <a:srcRect r="49327" b="6234"/>
            <a:stretch/>
          </p:blipFill>
          <p:spPr>
            <a:xfrm>
              <a:off x="0" y="0"/>
              <a:ext cx="6733050" cy="8521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5" descr="Screen Shot 2019-10-10 at 4.15.24 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42193" y="41804"/>
              <a:ext cx="6345257" cy="8914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5" descr="Screen Shot 2019-04-11 at 2.24.10 PM.png"/>
            <p:cNvPicPr preferRelativeResize="0"/>
            <p:nvPr/>
          </p:nvPicPr>
          <p:blipFill rotWithShape="1">
            <a:blip r:embed="rId5">
              <a:alphaModFix/>
            </a:blip>
            <a:srcRect t="52990" r="49919" b="27507"/>
            <a:stretch/>
          </p:blipFill>
          <p:spPr>
            <a:xfrm>
              <a:off x="270101" y="8519682"/>
              <a:ext cx="6436801" cy="16367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5"/>
            <p:cNvSpPr/>
            <p:nvPr/>
          </p:nvSpPr>
          <p:spPr>
            <a:xfrm>
              <a:off x="3889576" y="678167"/>
              <a:ext cx="585885" cy="773682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514040" y="8727194"/>
              <a:ext cx="435998" cy="191192"/>
            </a:xfrm>
            <a:prstGeom prst="rect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517163" y="8727194"/>
              <a:ext cx="435999" cy="191192"/>
            </a:xfrm>
            <a:prstGeom prst="rect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94" name="Google Shape;194;p5"/>
          <p:cNvGrpSpPr/>
          <p:nvPr/>
        </p:nvGrpSpPr>
        <p:grpSpPr>
          <a:xfrm>
            <a:off x="13283806" y="6345985"/>
            <a:ext cx="3954809" cy="3812011"/>
            <a:chOff x="0" y="0"/>
            <a:chExt cx="3954808" cy="3812009"/>
          </a:xfrm>
        </p:grpSpPr>
        <p:sp>
          <p:nvSpPr>
            <p:cNvPr id="195" name="Google Shape;195;p5"/>
            <p:cNvSpPr/>
            <p:nvPr/>
          </p:nvSpPr>
          <p:spPr>
            <a:xfrm>
              <a:off x="43279" y="239337"/>
              <a:ext cx="3889928" cy="3572672"/>
            </a:xfrm>
            <a:prstGeom prst="roundRect">
              <a:avLst>
                <a:gd name="adj" fmla="val 5947"/>
              </a:avLst>
            </a:prstGeom>
            <a:noFill/>
            <a:ln w="88900" cap="flat" cmpd="sng">
              <a:solidFill>
                <a:srgbClr val="016D0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0" y="0"/>
              <a:ext cx="3954808" cy="542337"/>
            </a:xfrm>
            <a:prstGeom prst="roundRect">
              <a:avLst>
                <a:gd name="adj" fmla="val 35889"/>
              </a:avLst>
            </a:prstGeom>
            <a:solidFill>
              <a:srgbClr val="016D01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Attributes</a:t>
              </a:r>
              <a:endParaRPr/>
            </a:p>
          </p:txBody>
        </p:sp>
      </p:grpSp>
      <p:grpSp>
        <p:nvGrpSpPr>
          <p:cNvPr id="197" name="Google Shape;197;p5"/>
          <p:cNvGrpSpPr/>
          <p:nvPr/>
        </p:nvGrpSpPr>
        <p:grpSpPr>
          <a:xfrm>
            <a:off x="6514491" y="11747098"/>
            <a:ext cx="6323494" cy="1968902"/>
            <a:chOff x="0" y="0"/>
            <a:chExt cx="4941865" cy="1262540"/>
          </a:xfrm>
        </p:grpSpPr>
        <p:sp>
          <p:nvSpPr>
            <p:cNvPr id="198" name="Google Shape;198;p5"/>
            <p:cNvSpPr/>
            <p:nvPr/>
          </p:nvSpPr>
          <p:spPr>
            <a:xfrm>
              <a:off x="33182" y="0"/>
              <a:ext cx="4876985" cy="1180485"/>
            </a:xfrm>
            <a:prstGeom prst="roundRect">
              <a:avLst>
                <a:gd name="adj" fmla="val 16488"/>
              </a:avLst>
            </a:prstGeom>
            <a:noFill/>
            <a:ln w="88900" cap="flat" cmpd="sng">
              <a:solidFill>
                <a:srgbClr val="007A75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0" y="720203"/>
              <a:ext cx="4941865" cy="542337"/>
            </a:xfrm>
            <a:prstGeom prst="roundRect">
              <a:avLst>
                <a:gd name="adj" fmla="val 35889"/>
              </a:avLst>
            </a:prstGeom>
            <a:solidFill>
              <a:srgbClr val="337C76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"/>
                <a:buNone/>
              </a:pPr>
              <a:r>
                <a:rPr lang="en-US" sz="2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Body measurement</a:t>
              </a:r>
              <a:endParaRPr/>
            </a:p>
          </p:txBody>
        </p:sp>
      </p:grpSp>
      <p:grpSp>
        <p:nvGrpSpPr>
          <p:cNvPr id="200" name="Google Shape;200;p5"/>
          <p:cNvGrpSpPr/>
          <p:nvPr/>
        </p:nvGrpSpPr>
        <p:grpSpPr>
          <a:xfrm>
            <a:off x="6042618" y="7479315"/>
            <a:ext cx="1468978" cy="2760151"/>
            <a:chOff x="0" y="0"/>
            <a:chExt cx="1468977" cy="2760149"/>
          </a:xfrm>
        </p:grpSpPr>
        <p:sp>
          <p:nvSpPr>
            <p:cNvPr id="201" name="Google Shape;201;p5"/>
            <p:cNvSpPr/>
            <p:nvPr/>
          </p:nvSpPr>
          <p:spPr>
            <a:xfrm>
              <a:off x="20411" y="0"/>
              <a:ext cx="1428155" cy="2760149"/>
            </a:xfrm>
            <a:prstGeom prst="roundRect">
              <a:avLst>
                <a:gd name="adj" fmla="val 13629"/>
              </a:avLst>
            </a:prstGeom>
            <a:noFill/>
            <a:ln w="88900" cap="flat" cmpd="sng">
              <a:solidFill>
                <a:schemeClr val="accent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02" name="Google Shape;202;p5"/>
            <p:cNvCxnSpPr/>
            <p:nvPr/>
          </p:nvCxnSpPr>
          <p:spPr>
            <a:xfrm>
              <a:off x="0" y="1380073"/>
              <a:ext cx="1468977" cy="1"/>
            </a:xfrm>
            <a:prstGeom prst="straightConnector1">
              <a:avLst/>
            </a:prstGeom>
            <a:noFill/>
            <a:ln w="50800" cap="flat" cmpd="sng">
              <a:solidFill>
                <a:srgbClr val="ED5EA7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203" name="Google Shape;203;p5"/>
            <p:cNvSpPr/>
            <p:nvPr/>
          </p:nvSpPr>
          <p:spPr>
            <a:xfrm rot="-5400000">
              <a:off x="-1058725" y="1108905"/>
              <a:ext cx="2728490" cy="542337"/>
            </a:xfrm>
            <a:prstGeom prst="roundRect">
              <a:avLst>
                <a:gd name="adj" fmla="val 3588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"/>
                <a:buNone/>
              </a:pPr>
              <a:r>
                <a:rPr lang="en-US" sz="2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Catalog image</a:t>
              </a: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7488849" y="3069263"/>
            <a:ext cx="5423110" cy="8170911"/>
            <a:chOff x="0" y="0"/>
            <a:chExt cx="5423108" cy="8170910"/>
          </a:xfrm>
        </p:grpSpPr>
        <p:sp>
          <p:nvSpPr>
            <p:cNvPr id="205" name="Google Shape;205;p5"/>
            <p:cNvSpPr/>
            <p:nvPr/>
          </p:nvSpPr>
          <p:spPr>
            <a:xfrm>
              <a:off x="28337" y="52544"/>
              <a:ext cx="5358229" cy="8118366"/>
            </a:xfrm>
            <a:prstGeom prst="roundRect">
              <a:avLst>
                <a:gd name="adj" fmla="val 6304"/>
              </a:avLst>
            </a:prstGeom>
            <a:noFill/>
            <a:ln w="88900" cap="flat" cmpd="sng">
              <a:solidFill>
                <a:srgbClr val="0076B9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0" y="0"/>
              <a:ext cx="5423108" cy="542337"/>
            </a:xfrm>
            <a:prstGeom prst="roundRect">
              <a:avLst>
                <a:gd name="adj" fmla="val 35889"/>
              </a:avLst>
            </a:prstGeom>
            <a:solidFill>
              <a:srgbClr val="0076B9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"/>
                <a:buNone/>
              </a:pPr>
              <a:r>
                <a:rPr lang="en-US" sz="2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Model image</a:t>
              </a:r>
              <a:endParaRPr/>
            </a:p>
          </p:txBody>
        </p:sp>
      </p:grpSp>
      <p:grpSp>
        <p:nvGrpSpPr>
          <p:cNvPr id="207" name="Google Shape;207;p5"/>
          <p:cNvGrpSpPr/>
          <p:nvPr/>
        </p:nvGrpSpPr>
        <p:grpSpPr>
          <a:xfrm>
            <a:off x="9687638" y="8610599"/>
            <a:ext cx="3150347" cy="2627687"/>
            <a:chOff x="0" y="0"/>
            <a:chExt cx="3150345" cy="2716661"/>
          </a:xfrm>
        </p:grpSpPr>
        <p:sp>
          <p:nvSpPr>
            <p:cNvPr id="208" name="Google Shape;208;p5"/>
            <p:cNvSpPr/>
            <p:nvPr/>
          </p:nvSpPr>
          <p:spPr>
            <a:xfrm>
              <a:off x="0" y="0"/>
              <a:ext cx="3150345" cy="542337"/>
            </a:xfrm>
            <a:prstGeom prst="roundRect">
              <a:avLst>
                <a:gd name="adj" fmla="val 35889"/>
              </a:avLst>
            </a:prstGeom>
            <a:solidFill>
              <a:srgbClr val="B53322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Helvetica Neue"/>
                <a:buNone/>
              </a:pPr>
              <a:r>
                <a:rPr lang="en-US" sz="23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Multiple models</a:t>
              </a: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25951" y="44094"/>
              <a:ext cx="3124394" cy="2672567"/>
            </a:xfrm>
            <a:prstGeom prst="roundRect">
              <a:avLst>
                <a:gd name="adj" fmla="val 7283"/>
              </a:avLst>
            </a:prstGeom>
            <a:noFill/>
            <a:ln w="88900" cap="flat" cmpd="sng">
              <a:solidFill>
                <a:srgbClr val="B416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0" name="Google Shape;210;p5"/>
          <p:cNvSpPr txBox="1"/>
          <p:nvPr/>
        </p:nvSpPr>
        <p:spPr>
          <a:xfrm>
            <a:off x="8985424" y="1731528"/>
            <a:ext cx="7162770" cy="82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4400" b="0" i="1" u="sng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https://birdsnest.com.au</a:t>
            </a:r>
            <a:endParaRPr sz="20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7B1E360-5F35-4959-97E1-CCFF947AF257}"/>
              </a:ext>
            </a:extLst>
          </p:cNvPr>
          <p:cNvSpPr txBox="1">
            <a:spLocks/>
          </p:cNvSpPr>
          <p:nvPr/>
        </p:nvSpPr>
        <p:spPr>
          <a:xfrm>
            <a:off x="3141816" y="0"/>
            <a:ext cx="18100368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data for diverse body shapes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DA8A95-F3D8-4C09-BC67-5AB93A30B7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8" t="17644" r="70835" b="75583"/>
          <a:stretch/>
        </p:blipFill>
        <p:spPr>
          <a:xfrm>
            <a:off x="19349215" y="7479315"/>
            <a:ext cx="4614358" cy="108107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A301527-E61F-419C-8FE9-84C80C2D00B8}"/>
              </a:ext>
            </a:extLst>
          </p:cNvPr>
          <p:cNvSpPr txBox="1"/>
          <p:nvPr/>
        </p:nvSpPr>
        <p:spPr>
          <a:xfrm>
            <a:off x="16817009" y="12853570"/>
            <a:ext cx="7913537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40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79032" y="4265713"/>
            <a:ext cx="17856968" cy="76939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300" y="-270791"/>
            <a:ext cx="15773400" cy="2651126"/>
          </a:xfrm>
        </p:spPr>
        <p:txBody>
          <a:bodyPr>
            <a:normAutofit/>
          </a:bodyPr>
          <a:lstStyle/>
          <a:p>
            <a:pPr algn="ctr"/>
            <a:r>
              <a:rPr lang="en-US" sz="7600" b="1" dirty="0"/>
              <a:t>Fashion → 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5088" y="2192869"/>
            <a:ext cx="2096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/>
              <a:t>Fashion introduces new challenges for high-level vision:</a:t>
            </a:r>
          </a:p>
          <a:p>
            <a:pPr marL="914400" indent="-914400" algn="ctr">
              <a:buFont typeface="Arial" panose="020B0604020202020204" pitchFamily="34" charset="0"/>
              <a:buChar char="•"/>
            </a:pPr>
            <a:endParaRPr lang="en-US" sz="6400" dirty="0"/>
          </a:p>
        </p:txBody>
      </p:sp>
      <p:sp>
        <p:nvSpPr>
          <p:cNvPr id="4" name="TextBox 3"/>
          <p:cNvSpPr txBox="1"/>
          <p:nvPr/>
        </p:nvSpPr>
        <p:spPr>
          <a:xfrm>
            <a:off x="3125315" y="9962949"/>
            <a:ext cx="5490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/>
              <a:t>Subtle distinctions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18156" y="10010059"/>
            <a:ext cx="6355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/>
              <a:t>Personalization and taste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9270" y="9962949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/>
              <a:t>Composition and compatibility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8" t="36533" r="51845" b="52974"/>
          <a:stretch/>
        </p:blipFill>
        <p:spPr bwMode="auto">
          <a:xfrm>
            <a:off x="4666182" y="7277103"/>
            <a:ext cx="2654452" cy="238900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r="31840" b="8552"/>
          <a:stretch/>
        </p:blipFill>
        <p:spPr>
          <a:xfrm>
            <a:off x="4487212" y="4753908"/>
            <a:ext cx="2766792" cy="237108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lower1.png" descr="low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682" y="5678101"/>
            <a:ext cx="4331960" cy="4331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upper1.png" descr="upper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219" y="4704761"/>
            <a:ext cx="1764294" cy="3273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uter1.png" descr="outer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6849" y="5197661"/>
            <a:ext cx="3273946" cy="3273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389"/>
          <p:cNvGrpSpPr/>
          <p:nvPr/>
        </p:nvGrpSpPr>
        <p:grpSpPr>
          <a:xfrm>
            <a:off x="15575777" y="4821806"/>
            <a:ext cx="5542474" cy="4755480"/>
            <a:chOff x="0" y="1"/>
            <a:chExt cx="3548604" cy="3184987"/>
          </a:xfrm>
        </p:grpSpPr>
        <p:pic>
          <p:nvPicPr>
            <p:cNvPr id="22" name="mayo_wo0.jpg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9936" y="1625690"/>
              <a:ext cx="1039533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mayo_wo15.jpg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285696" y="1625690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mayo_wo25.jpg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488119" y="1579271"/>
              <a:ext cx="1039532" cy="1559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Screen Shot 2017-03-15 at 8.25.23 PM.png"/>
            <p:cNvPicPr/>
            <p:nvPr/>
          </p:nvPicPr>
          <p:blipFill rotWithShape="1">
            <a:blip r:embed="rId11"/>
            <a:srcRect l="15123" r="37179" b="5053"/>
            <a:stretch/>
          </p:blipFill>
          <p:spPr>
            <a:xfrm>
              <a:off x="0" y="1"/>
              <a:ext cx="3548604" cy="1434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4666182" y="12255077"/>
            <a:ext cx="2044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0000FF"/>
                </a:solidFill>
              </a:rPr>
              <a:t>Require computational model for </a:t>
            </a:r>
            <a:r>
              <a:rPr lang="en-US" sz="6400" i="1" dirty="0">
                <a:solidFill>
                  <a:srgbClr val="0000FF"/>
                </a:solidFill>
              </a:rPr>
              <a:t>visual</a:t>
            </a:r>
            <a:r>
              <a:rPr lang="en-US" sz="6400" dirty="0">
                <a:solidFill>
                  <a:srgbClr val="0000FF"/>
                </a:solidFill>
              </a:rPr>
              <a:t> </a:t>
            </a:r>
            <a:r>
              <a:rPr lang="en-US" sz="6400" i="1" dirty="0">
                <a:solidFill>
                  <a:srgbClr val="0000FF"/>
                </a:solidFill>
              </a:rPr>
              <a:t>style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7E46A-15F0-4058-94CC-99FDE33EC848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5506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4" grpId="0"/>
      <p:bldP spid="15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7"/>
          <p:cNvGrpSpPr/>
          <p:nvPr/>
        </p:nvGrpSpPr>
        <p:grpSpPr>
          <a:xfrm>
            <a:off x="1448091" y="3821140"/>
            <a:ext cx="2096889" cy="3147812"/>
            <a:chOff x="0" y="0"/>
            <a:chExt cx="2096887" cy="3147810"/>
          </a:xfrm>
        </p:grpSpPr>
        <p:pic>
          <p:nvPicPr>
            <p:cNvPr id="232" name="Google Shape;232;p7" descr="emma_27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7"/>
            <p:cNvSpPr/>
            <p:nvPr/>
          </p:nvSpPr>
          <p:spPr>
            <a:xfrm>
              <a:off x="966049" y="144180"/>
              <a:ext cx="236116" cy="329176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9969700" y="7458307"/>
            <a:ext cx="2096889" cy="3147811"/>
            <a:chOff x="0" y="0"/>
            <a:chExt cx="2096887" cy="3147810"/>
          </a:xfrm>
        </p:grpSpPr>
        <p:pic>
          <p:nvPicPr>
            <p:cNvPr id="235" name="Google Shape;235;p7" descr="mailee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7"/>
            <p:cNvSpPr/>
            <p:nvPr/>
          </p:nvSpPr>
          <p:spPr>
            <a:xfrm>
              <a:off x="943085" y="144180"/>
              <a:ext cx="236117" cy="329176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5842822" y="4165320"/>
            <a:ext cx="2096888" cy="3147811"/>
            <a:chOff x="0" y="0"/>
            <a:chExt cx="2096887" cy="3147810"/>
          </a:xfrm>
        </p:grpSpPr>
        <p:pic>
          <p:nvPicPr>
            <p:cNvPr id="238" name="Google Shape;238;p7" descr="annika_0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7"/>
            <p:cNvSpPr/>
            <p:nvPr/>
          </p:nvSpPr>
          <p:spPr>
            <a:xfrm>
              <a:off x="967884" y="169580"/>
              <a:ext cx="236116" cy="278376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0" name="Google Shape;240;p7"/>
          <p:cNvGrpSpPr/>
          <p:nvPr/>
        </p:nvGrpSpPr>
        <p:grpSpPr>
          <a:xfrm>
            <a:off x="14995783" y="4286168"/>
            <a:ext cx="2096889" cy="3147811"/>
            <a:chOff x="0" y="0"/>
            <a:chExt cx="2096887" cy="3147810"/>
          </a:xfrm>
        </p:grpSpPr>
        <p:pic>
          <p:nvPicPr>
            <p:cNvPr id="241" name="Google Shape;241;p7" descr="shareefa_47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7"/>
            <p:cNvSpPr/>
            <p:nvPr/>
          </p:nvSpPr>
          <p:spPr>
            <a:xfrm>
              <a:off x="917685" y="156880"/>
              <a:ext cx="248816" cy="329176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3" name="Google Shape;243;p7"/>
          <p:cNvGrpSpPr/>
          <p:nvPr/>
        </p:nvGrpSpPr>
        <p:grpSpPr>
          <a:xfrm>
            <a:off x="21549117" y="6619554"/>
            <a:ext cx="2096889" cy="3147811"/>
            <a:chOff x="0" y="0"/>
            <a:chExt cx="2096887" cy="3147810"/>
          </a:xfrm>
        </p:grpSpPr>
        <p:pic>
          <p:nvPicPr>
            <p:cNvPr id="244" name="Google Shape;244;p7" descr="miranda_25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7"/>
            <p:cNvSpPr/>
            <p:nvPr/>
          </p:nvSpPr>
          <p:spPr>
            <a:xfrm>
              <a:off x="1080842" y="263993"/>
              <a:ext cx="223416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0988277" y="3602363"/>
            <a:ext cx="2096888" cy="3147812"/>
            <a:chOff x="0" y="0"/>
            <a:chExt cx="2096887" cy="3147810"/>
          </a:xfrm>
        </p:grpSpPr>
        <p:pic>
          <p:nvPicPr>
            <p:cNvPr id="247" name="Google Shape;247;p7" descr="nadine_40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7"/>
            <p:cNvSpPr/>
            <p:nvPr/>
          </p:nvSpPr>
          <p:spPr>
            <a:xfrm>
              <a:off x="866613" y="285850"/>
              <a:ext cx="223417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9" name="Google Shape;249;p7"/>
          <p:cNvGrpSpPr/>
          <p:nvPr/>
        </p:nvGrpSpPr>
        <p:grpSpPr>
          <a:xfrm>
            <a:off x="19463788" y="5562024"/>
            <a:ext cx="2096889" cy="3147811"/>
            <a:chOff x="0" y="0"/>
            <a:chExt cx="2096887" cy="3147810"/>
          </a:xfrm>
        </p:grpSpPr>
        <p:pic>
          <p:nvPicPr>
            <p:cNvPr id="250" name="Google Shape;250;p7" descr="grazi_32.jp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7"/>
            <p:cNvSpPr/>
            <p:nvPr/>
          </p:nvSpPr>
          <p:spPr>
            <a:xfrm>
              <a:off x="866613" y="177493"/>
              <a:ext cx="223417" cy="3291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52" name="Google Shape;252;p7"/>
          <p:cNvGrpSpPr/>
          <p:nvPr/>
        </p:nvGrpSpPr>
        <p:grpSpPr>
          <a:xfrm>
            <a:off x="15323948" y="7412747"/>
            <a:ext cx="2096889" cy="3147811"/>
            <a:chOff x="0" y="0"/>
            <a:chExt cx="2096887" cy="3147810"/>
          </a:xfrm>
        </p:grpSpPr>
        <p:pic>
          <p:nvPicPr>
            <p:cNvPr id="253" name="Google Shape;253;p7" descr="ljubenka_21.jp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7"/>
            <p:cNvSpPr/>
            <p:nvPr/>
          </p:nvSpPr>
          <p:spPr>
            <a:xfrm>
              <a:off x="989240" y="164793"/>
              <a:ext cx="223416" cy="3291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55" name="Google Shape;255;p7"/>
          <p:cNvGrpSpPr/>
          <p:nvPr/>
        </p:nvGrpSpPr>
        <p:grpSpPr>
          <a:xfrm>
            <a:off x="5562401" y="7312239"/>
            <a:ext cx="2096889" cy="3147812"/>
            <a:chOff x="0" y="0"/>
            <a:chExt cx="2096887" cy="3147810"/>
          </a:xfrm>
        </p:grpSpPr>
        <p:pic>
          <p:nvPicPr>
            <p:cNvPr id="256" name="Google Shape;256;p7" descr="anneliese_43.jp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7"/>
            <p:cNvSpPr/>
            <p:nvPr/>
          </p:nvSpPr>
          <p:spPr>
            <a:xfrm>
              <a:off x="994158" y="123518"/>
              <a:ext cx="223417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58" name="Google Shape;258;p7"/>
          <p:cNvGrpSpPr/>
          <p:nvPr/>
        </p:nvGrpSpPr>
        <p:grpSpPr>
          <a:xfrm>
            <a:off x="11302983" y="9873861"/>
            <a:ext cx="2096889" cy="3147812"/>
            <a:chOff x="0" y="0"/>
            <a:chExt cx="2096887" cy="3147810"/>
          </a:xfrm>
        </p:grpSpPr>
        <p:pic>
          <p:nvPicPr>
            <p:cNvPr id="259" name="Google Shape;259;p7" descr="olivia_49.jp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7"/>
            <p:cNvSpPr/>
            <p:nvPr/>
          </p:nvSpPr>
          <p:spPr>
            <a:xfrm>
              <a:off x="843735" y="215593"/>
              <a:ext cx="248816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61" name="Google Shape;261;p7"/>
          <p:cNvGrpSpPr/>
          <p:nvPr/>
        </p:nvGrpSpPr>
        <p:grpSpPr>
          <a:xfrm>
            <a:off x="2884038" y="6291388"/>
            <a:ext cx="2096889" cy="3147812"/>
            <a:chOff x="0" y="0"/>
            <a:chExt cx="2096887" cy="3147810"/>
          </a:xfrm>
        </p:grpSpPr>
        <p:pic>
          <p:nvPicPr>
            <p:cNvPr id="262" name="Google Shape;262;p7" descr="louise_24.jp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7"/>
            <p:cNvSpPr/>
            <p:nvPr/>
          </p:nvSpPr>
          <p:spPr>
            <a:xfrm>
              <a:off x="1013987" y="228293"/>
              <a:ext cx="236116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64" name="Google Shape;264;p7"/>
          <p:cNvGrpSpPr/>
          <p:nvPr/>
        </p:nvGrpSpPr>
        <p:grpSpPr>
          <a:xfrm>
            <a:off x="1024434" y="6838331"/>
            <a:ext cx="2096889" cy="3147811"/>
            <a:chOff x="0" y="0"/>
            <a:chExt cx="2096887" cy="3147810"/>
          </a:xfrm>
        </p:grpSpPr>
        <p:pic>
          <p:nvPicPr>
            <p:cNvPr id="265" name="Google Shape;265;p7" descr="clementine_20.jp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7"/>
            <p:cNvSpPr/>
            <p:nvPr/>
          </p:nvSpPr>
          <p:spPr>
            <a:xfrm>
              <a:off x="906037" y="186236"/>
              <a:ext cx="223416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11966922" y="6838331"/>
            <a:ext cx="2096889" cy="3147811"/>
            <a:chOff x="0" y="0"/>
            <a:chExt cx="2096887" cy="3147810"/>
          </a:xfrm>
        </p:grpSpPr>
        <p:pic>
          <p:nvPicPr>
            <p:cNvPr id="268" name="Google Shape;268;p7" descr="rosalina_59.jp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7"/>
            <p:cNvSpPr/>
            <p:nvPr/>
          </p:nvSpPr>
          <p:spPr>
            <a:xfrm>
              <a:off x="1069160" y="402136"/>
              <a:ext cx="223416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70" name="Google Shape;270;p7"/>
          <p:cNvGrpSpPr/>
          <p:nvPr/>
        </p:nvGrpSpPr>
        <p:grpSpPr>
          <a:xfrm>
            <a:off x="7425480" y="6619554"/>
            <a:ext cx="2096889" cy="3147811"/>
            <a:chOff x="0" y="0"/>
            <a:chExt cx="2096887" cy="3147810"/>
          </a:xfrm>
        </p:grpSpPr>
        <p:pic>
          <p:nvPicPr>
            <p:cNvPr id="271" name="Google Shape;271;p7" descr="nikki_44.jp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7"/>
            <p:cNvSpPr/>
            <p:nvPr/>
          </p:nvSpPr>
          <p:spPr>
            <a:xfrm>
              <a:off x="955184" y="160836"/>
              <a:ext cx="223416" cy="2783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73" name="Google Shape;273;p7"/>
          <p:cNvGrpSpPr/>
          <p:nvPr/>
        </p:nvGrpSpPr>
        <p:grpSpPr>
          <a:xfrm>
            <a:off x="16862336" y="4678035"/>
            <a:ext cx="2096889" cy="3147811"/>
            <a:chOff x="0" y="0"/>
            <a:chExt cx="2096887" cy="3147810"/>
          </a:xfrm>
        </p:grpSpPr>
        <p:pic>
          <p:nvPicPr>
            <p:cNvPr id="274" name="Google Shape;274;p7" descr="lauren_42.jp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0" y="0"/>
              <a:ext cx="2096887" cy="31478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7"/>
            <p:cNvSpPr/>
            <p:nvPr/>
          </p:nvSpPr>
          <p:spPr>
            <a:xfrm>
              <a:off x="936735" y="198936"/>
              <a:ext cx="223416" cy="329177"/>
            </a:xfrm>
            <a:prstGeom prst="ellipse">
              <a:avLst/>
            </a:prstGeom>
            <a:solidFill>
              <a:srgbClr val="D6D5D5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76" name="Google Shape;276;p7"/>
          <p:cNvSpPr/>
          <p:nvPr/>
        </p:nvSpPr>
        <p:spPr>
          <a:xfrm>
            <a:off x="895956" y="3283611"/>
            <a:ext cx="4053220" cy="7148777"/>
          </a:xfrm>
          <a:prstGeom prst="ellipse">
            <a:avLst/>
          </a:prstGeom>
          <a:noFill/>
          <a:ln w="63500" cap="flat" cmpd="sng">
            <a:solidFill>
              <a:srgbClr val="5E5E5E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7"/>
          <p:cNvSpPr/>
          <p:nvPr/>
        </p:nvSpPr>
        <p:spPr>
          <a:xfrm>
            <a:off x="5418107" y="3969411"/>
            <a:ext cx="3718539" cy="7054878"/>
          </a:xfrm>
          <a:prstGeom prst="ellipse">
            <a:avLst/>
          </a:prstGeom>
          <a:noFill/>
          <a:ln w="63500" cap="flat" cmpd="sng">
            <a:solidFill>
              <a:srgbClr val="5E5E5E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7"/>
          <p:cNvSpPr/>
          <p:nvPr/>
        </p:nvSpPr>
        <p:spPr>
          <a:xfrm>
            <a:off x="10080846" y="6422732"/>
            <a:ext cx="4330652" cy="6752245"/>
          </a:xfrm>
          <a:prstGeom prst="ellipse">
            <a:avLst/>
          </a:prstGeom>
          <a:noFill/>
          <a:ln w="63500" cap="flat" cmpd="sng">
            <a:solidFill>
              <a:srgbClr val="5E5E5E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14788191" y="3759807"/>
            <a:ext cx="3951214" cy="7270343"/>
          </a:xfrm>
          <a:prstGeom prst="ellipse">
            <a:avLst/>
          </a:prstGeom>
          <a:noFill/>
          <a:ln w="63500" cap="flat" cmpd="sng">
            <a:solidFill>
              <a:srgbClr val="5E5E5E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19495538" y="3222828"/>
            <a:ext cx="4209355" cy="7270343"/>
          </a:xfrm>
          <a:prstGeom prst="ellipse">
            <a:avLst/>
          </a:prstGeom>
          <a:noFill/>
          <a:ln w="63500" cap="flat" cmpd="sng">
            <a:solidFill>
              <a:srgbClr val="5E5E5E"/>
            </a:solidFill>
            <a:prstDash val="dashDot"/>
            <a:miter lim="400000"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1" name="Google Shape;281;p7" descr="Line Lin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03624" y="7165701"/>
            <a:ext cx="1437884" cy="45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7" descr="Line Lin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347280">
            <a:off x="6965596" y="5165768"/>
            <a:ext cx="2032482" cy="4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7" descr="Line Lin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234577" y="6248319"/>
            <a:ext cx="1437883" cy="45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7" descr="Line Line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3851014">
            <a:off x="21860768" y="5810765"/>
            <a:ext cx="1473581" cy="458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7"/>
          <p:cNvGrpSpPr/>
          <p:nvPr/>
        </p:nvGrpSpPr>
        <p:grpSpPr>
          <a:xfrm>
            <a:off x="8424844" y="3584022"/>
            <a:ext cx="5551945" cy="1876585"/>
            <a:chOff x="2184936" y="11010625"/>
            <a:chExt cx="7397661" cy="1876585"/>
          </a:xfrm>
        </p:grpSpPr>
        <p:sp>
          <p:nvSpPr>
            <p:cNvPr id="293" name="Google Shape;293;p7"/>
            <p:cNvSpPr/>
            <p:nvPr/>
          </p:nvSpPr>
          <p:spPr>
            <a:xfrm>
              <a:off x="2775500" y="11010625"/>
              <a:ext cx="6322426" cy="1622126"/>
            </a:xfrm>
            <a:prstGeom prst="wedgeRectCallout">
              <a:avLst>
                <a:gd name="adj1" fmla="val -61784"/>
                <a:gd name="adj2" fmla="val 53371"/>
              </a:avLst>
            </a:prstGeom>
            <a:noFill/>
            <a:ln w="76200" cap="flat" cmpd="sng">
              <a:solidFill>
                <a:srgbClr val="4593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 txBox="1"/>
            <p:nvPr/>
          </p:nvSpPr>
          <p:spPr>
            <a:xfrm>
              <a:off x="2184936" y="11361110"/>
              <a:ext cx="7397661" cy="15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rgbClr val="016D0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Positive pairs</a:t>
              </a:r>
              <a:endParaRPr sz="4800" dirty="0">
                <a:solidFill>
                  <a:srgbClr val="016D0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A722C64-A7CB-4779-A8B4-4271DBCC3550}"/>
              </a:ext>
            </a:extLst>
          </p:cNvPr>
          <p:cNvGrpSpPr/>
          <p:nvPr/>
        </p:nvGrpSpPr>
        <p:grpSpPr>
          <a:xfrm>
            <a:off x="728993" y="9870389"/>
            <a:ext cx="9662946" cy="3136025"/>
            <a:chOff x="728993" y="9870389"/>
            <a:chExt cx="9662946" cy="3136025"/>
          </a:xfrm>
        </p:grpSpPr>
        <p:sp>
          <p:nvSpPr>
            <p:cNvPr id="287" name="Google Shape;287;p7"/>
            <p:cNvSpPr/>
            <p:nvPr/>
          </p:nvSpPr>
          <p:spPr>
            <a:xfrm>
              <a:off x="728993" y="11204764"/>
              <a:ext cx="9378227" cy="1801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41600"/>
                </a:buClr>
                <a:buSzPts val="3800"/>
                <a:buFont typeface="Helvetica Neue"/>
                <a:buNone/>
              </a:pPr>
              <a:r>
                <a:rPr lang="en-US" sz="4800" b="0" i="0" u="none" strike="noStrike" cap="none" dirty="0">
                  <a:solidFill>
                    <a:srgbClr val="B41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Negative pairs</a:t>
              </a:r>
              <a:endParaRPr sz="4800" dirty="0"/>
            </a:p>
          </p:txBody>
        </p:sp>
        <p:pic>
          <p:nvPicPr>
            <p:cNvPr id="289" name="Google Shape;289;p7" descr="Line Line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 rot="14792702" flipV="1">
              <a:off x="2192211" y="10681922"/>
              <a:ext cx="1850669" cy="2276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7" descr="Line Lin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 rot="17353932">
              <a:off x="6691603" y="11089564"/>
              <a:ext cx="854013" cy="22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7" descr="Line Lin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rot="20911344" flipV="1">
              <a:off x="7340151" y="11608367"/>
              <a:ext cx="3051788" cy="155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82400C-D2EA-4D86-84BA-A8C69948B1E8}"/>
                </a:ext>
              </a:extLst>
            </p:cNvPr>
            <p:cNvSpPr/>
            <p:nvPr/>
          </p:nvSpPr>
          <p:spPr>
            <a:xfrm>
              <a:off x="3415582" y="11532675"/>
              <a:ext cx="4243707" cy="1205844"/>
            </a:xfrm>
            <a:prstGeom prst="rect">
              <a:avLst/>
            </a:prstGeom>
            <a:noFill/>
            <a:ln w="76200">
              <a:solidFill>
                <a:srgbClr val="B71C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B3912F46-9F5E-44FA-83AD-B2673E1A2DDC}"/>
              </a:ext>
            </a:extLst>
          </p:cNvPr>
          <p:cNvSpPr txBox="1">
            <a:spLocks/>
          </p:cNvSpPr>
          <p:nvPr/>
        </p:nvSpPr>
        <p:spPr>
          <a:xfrm>
            <a:off x="3141816" y="0"/>
            <a:ext cx="18100368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Implicit body-clothing supervision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A26E8-C623-4A47-ACF3-AC549EF9F4E2}"/>
              </a:ext>
            </a:extLst>
          </p:cNvPr>
          <p:cNvSpPr txBox="1"/>
          <p:nvPr/>
        </p:nvSpPr>
        <p:spPr>
          <a:xfrm>
            <a:off x="3320332" y="1844800"/>
            <a:ext cx="18994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Convert catalog entries into body-aware supervision 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021E953-8A05-43AC-8CF4-65829D03E7E1}"/>
              </a:ext>
            </a:extLst>
          </p:cNvPr>
          <p:cNvSpPr txBox="1"/>
          <p:nvPr/>
        </p:nvSpPr>
        <p:spPr>
          <a:xfrm>
            <a:off x="16817009" y="12853570"/>
            <a:ext cx="7913537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40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BB67AE4-95C7-474C-BB02-18359771174E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  <p:bldP spid="277" grpId="0" animBg="1"/>
      <p:bldP spid="278" grpId="0" animBg="1"/>
      <p:bldP spid="279" grpId="0" animBg="1"/>
      <p:bldP spid="28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>
            <a:off x="5530051" y="4150804"/>
            <a:ext cx="5226277" cy="9054317"/>
          </a:xfrm>
          <a:prstGeom prst="roundRect">
            <a:avLst>
              <a:gd name="adj" fmla="val 20825"/>
            </a:avLst>
          </a:prstGeom>
          <a:solidFill>
            <a:srgbClr val="BBBBBB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9" name="Google Shape;319;p10"/>
          <p:cNvCxnSpPr/>
          <p:nvPr/>
        </p:nvCxnSpPr>
        <p:spPr>
          <a:xfrm>
            <a:off x="7749995" y="6706736"/>
            <a:ext cx="3434315" cy="1695789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grpSp>
        <p:nvGrpSpPr>
          <p:cNvPr id="320" name="Google Shape;320;p10"/>
          <p:cNvGrpSpPr/>
          <p:nvPr/>
        </p:nvGrpSpPr>
        <p:grpSpPr>
          <a:xfrm>
            <a:off x="7197830" y="5598426"/>
            <a:ext cx="429141" cy="1430481"/>
            <a:chOff x="0" y="-1"/>
            <a:chExt cx="429140" cy="1430480"/>
          </a:xfrm>
        </p:grpSpPr>
        <p:sp>
          <p:nvSpPr>
            <p:cNvPr id="321" name="Google Shape;321;p10"/>
            <p:cNvSpPr/>
            <p:nvPr/>
          </p:nvSpPr>
          <p:spPr>
            <a:xfrm rot="-5400000">
              <a:off x="-500670" y="511762"/>
              <a:ext cx="1430480" cy="406955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22" name="Google Shape;322;p10"/>
            <p:cNvCxnSpPr/>
            <p:nvPr/>
          </p:nvCxnSpPr>
          <p:spPr>
            <a:xfrm>
              <a:off x="0" y="715239"/>
              <a:ext cx="429140" cy="1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23" name="Google Shape;323;p10"/>
            <p:cNvCxnSpPr/>
            <p:nvPr/>
          </p:nvCxnSpPr>
          <p:spPr>
            <a:xfrm>
              <a:off x="0" y="1070828"/>
              <a:ext cx="429140" cy="1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24" name="Google Shape;324;p10"/>
            <p:cNvCxnSpPr/>
            <p:nvPr/>
          </p:nvCxnSpPr>
          <p:spPr>
            <a:xfrm>
              <a:off x="0" y="359650"/>
              <a:ext cx="429140" cy="1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325" name="Google Shape;325;p10"/>
          <p:cNvGrpSpPr/>
          <p:nvPr/>
        </p:nvGrpSpPr>
        <p:grpSpPr>
          <a:xfrm>
            <a:off x="7197830" y="11248560"/>
            <a:ext cx="429141" cy="1430481"/>
            <a:chOff x="0" y="-1"/>
            <a:chExt cx="429140" cy="1430480"/>
          </a:xfrm>
        </p:grpSpPr>
        <p:sp>
          <p:nvSpPr>
            <p:cNvPr id="326" name="Google Shape;326;p10"/>
            <p:cNvSpPr/>
            <p:nvPr/>
          </p:nvSpPr>
          <p:spPr>
            <a:xfrm rot="-5400000">
              <a:off x="-500670" y="511762"/>
              <a:ext cx="1430480" cy="406955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27" name="Google Shape;327;p10"/>
            <p:cNvCxnSpPr/>
            <p:nvPr/>
          </p:nvCxnSpPr>
          <p:spPr>
            <a:xfrm>
              <a:off x="0" y="715239"/>
              <a:ext cx="429140" cy="1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28" name="Google Shape;328;p10"/>
            <p:cNvCxnSpPr/>
            <p:nvPr/>
          </p:nvCxnSpPr>
          <p:spPr>
            <a:xfrm>
              <a:off x="0" y="1070828"/>
              <a:ext cx="429140" cy="1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29" name="Google Shape;329;p10"/>
            <p:cNvCxnSpPr/>
            <p:nvPr/>
          </p:nvCxnSpPr>
          <p:spPr>
            <a:xfrm>
              <a:off x="0" y="359650"/>
              <a:ext cx="429140" cy="1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cxnSp>
        <p:nvCxnSpPr>
          <p:cNvPr id="330" name="Google Shape;330;p10"/>
          <p:cNvCxnSpPr/>
          <p:nvPr/>
        </p:nvCxnSpPr>
        <p:spPr>
          <a:xfrm rot="10800000" flipH="1">
            <a:off x="7749996" y="9881857"/>
            <a:ext cx="3434383" cy="1751551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331" name="Google Shape;331;p10"/>
          <p:cNvSpPr txBox="1"/>
          <p:nvPr/>
        </p:nvSpPr>
        <p:spPr>
          <a:xfrm>
            <a:off x="5494976" y="6000472"/>
            <a:ext cx="1720216" cy="62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clothing</a:t>
            </a:r>
            <a:endParaRPr/>
          </a:p>
        </p:txBody>
      </p:sp>
      <p:sp>
        <p:nvSpPr>
          <p:cNvPr id="332" name="Google Shape;332;p10"/>
          <p:cNvSpPr txBox="1"/>
          <p:nvPr/>
        </p:nvSpPr>
        <p:spPr>
          <a:xfrm>
            <a:off x="5975135" y="11650607"/>
            <a:ext cx="1111429" cy="62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body</a:t>
            </a:r>
            <a:endParaRPr/>
          </a:p>
        </p:txBody>
      </p:sp>
      <p:sp>
        <p:nvSpPr>
          <p:cNvPr id="333" name="Google Shape;333;p10"/>
          <p:cNvSpPr txBox="1"/>
          <p:nvPr/>
        </p:nvSpPr>
        <p:spPr>
          <a:xfrm>
            <a:off x="6425375" y="4177510"/>
            <a:ext cx="3435630" cy="63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 </a:t>
            </a:r>
            <a:r>
              <a:rPr lang="en-US" sz="3200" b="1" dirty="0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mbedding</a:t>
            </a:r>
            <a:endParaRPr dirty="0"/>
          </a:p>
        </p:txBody>
      </p:sp>
      <p:sp>
        <p:nvSpPr>
          <p:cNvPr id="334" name="Google Shape;334;p10"/>
          <p:cNvSpPr txBox="1"/>
          <p:nvPr/>
        </p:nvSpPr>
        <p:spPr>
          <a:xfrm>
            <a:off x="10976454" y="8021666"/>
            <a:ext cx="13407546" cy="82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objective 1: bodies close to flattering clothing</a:t>
            </a:r>
            <a:endParaRPr sz="1600" b="1" dirty="0">
              <a:latin typeface="+mj-lt"/>
            </a:endParaRPr>
          </a:p>
        </p:txBody>
      </p:sp>
      <p:sp>
        <p:nvSpPr>
          <p:cNvPr id="335" name="Google Shape;335;p10"/>
          <p:cNvSpPr txBox="1"/>
          <p:nvPr/>
        </p:nvSpPr>
        <p:spPr>
          <a:xfrm>
            <a:off x="10976454" y="9336596"/>
            <a:ext cx="12394078" cy="82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objective 2: bodies close to similar bodies</a:t>
            </a:r>
            <a:endParaRPr sz="1600" b="1" dirty="0">
              <a:latin typeface="+mj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311E460-7C1A-4645-9D5D-F6B90A2E960F}"/>
              </a:ext>
            </a:extLst>
          </p:cNvPr>
          <p:cNvSpPr txBox="1">
            <a:spLocks/>
          </p:cNvSpPr>
          <p:nvPr/>
        </p:nvSpPr>
        <p:spPr>
          <a:xfrm>
            <a:off x="1581150" y="0"/>
            <a:ext cx="21737484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Body-aware Embedding (VIBE)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9C954F-7233-4788-9098-BB1036931A2E}"/>
              </a:ext>
            </a:extLst>
          </p:cNvPr>
          <p:cNvSpPr txBox="1"/>
          <p:nvPr/>
        </p:nvSpPr>
        <p:spPr>
          <a:xfrm>
            <a:off x="4139482" y="2089953"/>
            <a:ext cx="18994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Learn a joint embedding for clothes and bodies</a:t>
            </a:r>
          </a:p>
        </p:txBody>
      </p:sp>
      <p:pic>
        <p:nvPicPr>
          <p:cNvPr id="25" name="Google Shape;381;p12" descr="stacey_31_fitted_param_SMPL.png">
            <a:extLst>
              <a:ext uri="{FF2B5EF4-FFF2-40B4-BE49-F238E27FC236}">
                <a16:creationId xmlns:a16="http://schemas.microsoft.com/office/drawing/2014/main" id="{0D4C3684-F090-4D9A-BFD2-B588D1460F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640" r="34536" b="3820"/>
          <a:stretch/>
        </p:blipFill>
        <p:spPr>
          <a:xfrm>
            <a:off x="3291962" y="9743946"/>
            <a:ext cx="1530837" cy="34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74;p12" descr="stacey_31_rendered.png">
            <a:extLst>
              <a:ext uri="{FF2B5EF4-FFF2-40B4-BE49-F238E27FC236}">
                <a16:creationId xmlns:a16="http://schemas.microsoft.com/office/drawing/2014/main" id="{CAEEB546-5904-44E5-BD32-A6281480CF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448" r="34855"/>
          <a:stretch/>
        </p:blipFill>
        <p:spPr>
          <a:xfrm>
            <a:off x="1734014" y="9981406"/>
            <a:ext cx="1337822" cy="322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50;g7cbd0208ab_0_33" descr="Image">
            <a:extLst>
              <a:ext uri="{FF2B5EF4-FFF2-40B4-BE49-F238E27FC236}">
                <a16:creationId xmlns:a16="http://schemas.microsoft.com/office/drawing/2014/main" id="{4A6DA149-2522-45DD-AE8F-C980829A30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8201" y="5032736"/>
            <a:ext cx="1854598" cy="278408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51;g7cbd0208ab_0_33">
            <a:extLst>
              <a:ext uri="{FF2B5EF4-FFF2-40B4-BE49-F238E27FC236}">
                <a16:creationId xmlns:a16="http://schemas.microsoft.com/office/drawing/2014/main" id="{F176F684-0F26-45EF-B5F3-1BA39D056675}"/>
              </a:ext>
            </a:extLst>
          </p:cNvPr>
          <p:cNvSpPr txBox="1"/>
          <p:nvPr/>
        </p:nvSpPr>
        <p:spPr>
          <a:xfrm>
            <a:off x="220801" y="4902310"/>
            <a:ext cx="2851035" cy="3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Floral print</a:t>
            </a:r>
            <a:endParaRPr sz="3600" dirty="0"/>
          </a:p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Round neckline</a:t>
            </a:r>
            <a:endParaRPr sz="3600" dirty="0"/>
          </a:p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Extended cap sleeves</a:t>
            </a:r>
            <a:endParaRPr sz="3600" dirty="0"/>
          </a:p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751E8A-DAAC-4D68-B3A0-A24EC7991E1C}"/>
              </a:ext>
            </a:extLst>
          </p:cNvPr>
          <p:cNvSpPr txBox="1"/>
          <p:nvPr/>
        </p:nvSpPr>
        <p:spPr>
          <a:xfrm>
            <a:off x="16817009" y="12853570"/>
            <a:ext cx="7913537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40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0CCA40-C57B-4EE7-8F93-0B13836E4A4B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g7cbd0208ab_0_33"/>
          <p:cNvGrpSpPr/>
          <p:nvPr/>
        </p:nvGrpSpPr>
        <p:grpSpPr>
          <a:xfrm>
            <a:off x="4752013" y="8481146"/>
            <a:ext cx="10169973" cy="5176709"/>
            <a:chOff x="0" y="0"/>
            <a:chExt cx="10169973" cy="5176709"/>
          </a:xfrm>
        </p:grpSpPr>
        <p:sp>
          <p:nvSpPr>
            <p:cNvPr id="341" name="Google Shape;341;g7cbd0208ab_0_33"/>
            <p:cNvSpPr/>
            <p:nvPr/>
          </p:nvSpPr>
          <p:spPr>
            <a:xfrm>
              <a:off x="0" y="0"/>
              <a:ext cx="1854600" cy="1987200"/>
            </a:xfrm>
            <a:prstGeom prst="roundRect">
              <a:avLst>
                <a:gd name="adj" fmla="val 22553"/>
              </a:avLst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2" name="Google Shape;342;g7cbd0208ab_0_33"/>
            <p:cNvSpPr/>
            <p:nvPr/>
          </p:nvSpPr>
          <p:spPr>
            <a:xfrm>
              <a:off x="422373" y="5909"/>
              <a:ext cx="9747600" cy="5170800"/>
            </a:xfrm>
            <a:prstGeom prst="roundRect">
              <a:avLst>
                <a:gd name="adj" fmla="val 21049"/>
              </a:avLst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3" name="Google Shape;343;g7cbd0208ab_0_33"/>
            <p:cNvSpPr txBox="1"/>
            <p:nvPr/>
          </p:nvSpPr>
          <p:spPr>
            <a:xfrm rot="-5400000">
              <a:off x="-256876" y="680317"/>
              <a:ext cx="1149300" cy="62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Body</a:t>
              </a:r>
              <a:endParaRPr/>
            </a:p>
          </p:txBody>
        </p:sp>
      </p:grpSp>
      <p:grpSp>
        <p:nvGrpSpPr>
          <p:cNvPr id="344" name="Google Shape;344;g7cbd0208ab_0_33"/>
          <p:cNvGrpSpPr/>
          <p:nvPr/>
        </p:nvGrpSpPr>
        <p:grpSpPr>
          <a:xfrm>
            <a:off x="4752013" y="1308381"/>
            <a:ext cx="10169973" cy="7076400"/>
            <a:chOff x="0" y="0"/>
            <a:chExt cx="10169973" cy="7076400"/>
          </a:xfrm>
        </p:grpSpPr>
        <p:sp>
          <p:nvSpPr>
            <p:cNvPr id="345" name="Google Shape;345;g7cbd0208ab_0_33"/>
            <p:cNvSpPr/>
            <p:nvPr/>
          </p:nvSpPr>
          <p:spPr>
            <a:xfrm>
              <a:off x="0" y="13514"/>
              <a:ext cx="1854600" cy="2091900"/>
            </a:xfrm>
            <a:prstGeom prst="roundRect">
              <a:avLst>
                <a:gd name="adj" fmla="val 17347"/>
              </a:avLst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6" name="Google Shape;346;g7cbd0208ab_0_33"/>
            <p:cNvSpPr/>
            <p:nvPr/>
          </p:nvSpPr>
          <p:spPr>
            <a:xfrm>
              <a:off x="422373" y="0"/>
              <a:ext cx="9747600" cy="7076400"/>
            </a:xfrm>
            <a:prstGeom prst="roundRect">
              <a:avLst>
                <a:gd name="adj" fmla="val 15380"/>
              </a:avLst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7" name="Google Shape;347;g7cbd0208ab_0_33"/>
            <p:cNvSpPr txBox="1"/>
            <p:nvPr/>
          </p:nvSpPr>
          <p:spPr>
            <a:xfrm rot="-5400000">
              <a:off x="-576226" y="746249"/>
              <a:ext cx="1788000" cy="62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Clothing</a:t>
              </a:r>
              <a:endParaRPr/>
            </a:p>
          </p:txBody>
        </p:sp>
      </p:grpSp>
      <p:grpSp>
        <p:nvGrpSpPr>
          <p:cNvPr id="349" name="Google Shape;349;g7cbd0208ab_0_33"/>
          <p:cNvGrpSpPr/>
          <p:nvPr/>
        </p:nvGrpSpPr>
        <p:grpSpPr>
          <a:xfrm>
            <a:off x="5589979" y="1629099"/>
            <a:ext cx="5494800" cy="6380172"/>
            <a:chOff x="0" y="0"/>
            <a:chExt cx="5494800" cy="6380172"/>
          </a:xfrm>
        </p:grpSpPr>
        <p:pic>
          <p:nvPicPr>
            <p:cNvPr id="350" name="Google Shape;350;g7cbd0208ab_0_3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3385" y="3596083"/>
              <a:ext cx="1854598" cy="2784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g7cbd0208ab_0_33"/>
            <p:cNvSpPr txBox="1"/>
            <p:nvPr/>
          </p:nvSpPr>
          <p:spPr>
            <a:xfrm>
              <a:off x="0" y="0"/>
              <a:ext cx="5494800" cy="34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425" tIns="71425" rIns="71425" bIns="71425" anchor="ctr" anchorCtr="0">
              <a:noAutofit/>
            </a:bodyPr>
            <a:lstStyle/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Floral print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Round neckline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Extended cap sleeves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Slight pleat gathering at side waist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Small elasticated band at back waist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Subtle handkerchief skirt cut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Knee length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Semi fitted</a:t>
              </a:r>
              <a:endParaRPr sz="2300" dirty="0"/>
            </a:p>
            <a:p>
              <a:pPr marL="263921" marR="0" lvl="0" indent="-18899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Helvetica Neue"/>
                <a:buChar char="•"/>
              </a:pPr>
              <a:r>
                <a:rPr lang="en-US" sz="2300" b="0" i="0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Lightweight soft fabric</a:t>
              </a:r>
              <a:endParaRPr sz="2300" dirty="0"/>
            </a:p>
          </p:txBody>
        </p:sp>
      </p:grpSp>
      <p:sp>
        <p:nvSpPr>
          <p:cNvPr id="354" name="Google Shape;354;g7cbd0208ab_0_33"/>
          <p:cNvSpPr txBox="1"/>
          <p:nvPr/>
        </p:nvSpPr>
        <p:spPr>
          <a:xfrm>
            <a:off x="5634783" y="11895973"/>
            <a:ext cx="25824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Height: 176 cm</a:t>
            </a:r>
            <a:endParaRPr sz="2300"/>
          </a:p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Bust: 86.5 cm</a:t>
            </a:r>
            <a:endParaRPr sz="2300"/>
          </a:p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Waist: 70.0 cm</a:t>
            </a:r>
            <a:endParaRPr sz="2300"/>
          </a:p>
          <a:p>
            <a:pPr marL="263921" marR="0" lvl="0" indent="-188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</a:pPr>
            <a:r>
              <a:rPr lang="en-US"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Hips: 91.5 cm</a:t>
            </a:r>
            <a:endParaRPr sz="2300"/>
          </a:p>
        </p:txBody>
      </p:sp>
      <p:sp>
        <p:nvSpPr>
          <p:cNvPr id="355" name="Google Shape;355;g7cbd0208ab_0_33"/>
          <p:cNvSpPr/>
          <p:nvPr/>
        </p:nvSpPr>
        <p:spPr>
          <a:xfrm>
            <a:off x="6493427" y="8755705"/>
            <a:ext cx="230700" cy="337500"/>
          </a:xfrm>
          <a:prstGeom prst="ellipse">
            <a:avLst/>
          </a:prstGeom>
          <a:solidFill>
            <a:srgbClr val="D6D5D5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6" name="Google Shape;356;g7cbd0208ab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2260" y="2007800"/>
            <a:ext cx="4317590" cy="30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7cbd0208ab_0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4425" y="5344500"/>
            <a:ext cx="5872550" cy="299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7cbd0208ab_0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1725" y="11665350"/>
            <a:ext cx="5647264" cy="17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7cbd0208ab_0_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0713" y="8724200"/>
            <a:ext cx="5912862" cy="30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7cbd0208ab_0_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26950" y="2490475"/>
            <a:ext cx="877950" cy="460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7cbd0208ab_0_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864225" y="8696075"/>
            <a:ext cx="877950" cy="4695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7cbd0208ab_0_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693375" y="2394825"/>
            <a:ext cx="6626275" cy="1021072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DAD5414-A3FD-4EEE-BF90-3CFB3FAE5053}"/>
              </a:ext>
            </a:extLst>
          </p:cNvPr>
          <p:cNvSpPr txBox="1">
            <a:spLocks/>
          </p:cNvSpPr>
          <p:nvPr/>
        </p:nvSpPr>
        <p:spPr>
          <a:xfrm>
            <a:off x="1581150" y="0"/>
            <a:ext cx="21737484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Body-aware Embedding (VIBE)</a:t>
            </a:r>
          </a:p>
        </p:txBody>
      </p:sp>
      <p:pic>
        <p:nvPicPr>
          <p:cNvPr id="29" name="Google Shape;374;p12" descr="stacey_31_rendered.png">
            <a:extLst>
              <a:ext uri="{FF2B5EF4-FFF2-40B4-BE49-F238E27FC236}">
                <a16:creationId xmlns:a16="http://schemas.microsoft.com/office/drawing/2014/main" id="{C3E0F520-ED9E-4E38-8186-5CF63D842D4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31448" r="34855"/>
          <a:stretch/>
        </p:blipFill>
        <p:spPr>
          <a:xfrm>
            <a:off x="6256050" y="8900013"/>
            <a:ext cx="1129897" cy="2745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D7D87F-9067-471F-A4D2-686536546F34}"/>
              </a:ext>
            </a:extLst>
          </p:cNvPr>
          <p:cNvGrpSpPr/>
          <p:nvPr/>
        </p:nvGrpSpPr>
        <p:grpSpPr>
          <a:xfrm>
            <a:off x="579482" y="6507805"/>
            <a:ext cx="8601448" cy="6896273"/>
            <a:chOff x="579482" y="6507805"/>
            <a:chExt cx="8601448" cy="68962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B19EE6-5C18-4870-985B-0FD7ADF06DE6}"/>
                </a:ext>
              </a:extLst>
            </p:cNvPr>
            <p:cNvGrpSpPr/>
            <p:nvPr/>
          </p:nvGrpSpPr>
          <p:grpSpPr>
            <a:xfrm>
              <a:off x="579482" y="6507805"/>
              <a:ext cx="3226632" cy="6896273"/>
              <a:chOff x="579482" y="6507805"/>
              <a:chExt cx="3226632" cy="6896273"/>
            </a:xfrm>
          </p:grpSpPr>
          <p:pic>
            <p:nvPicPr>
              <p:cNvPr id="28" name="Google Shape;381;p12" descr="stacey_31_fitted_param_SMPL.png">
                <a:extLst>
                  <a:ext uri="{FF2B5EF4-FFF2-40B4-BE49-F238E27FC236}">
                    <a16:creationId xmlns:a16="http://schemas.microsoft.com/office/drawing/2014/main" id="{671343CF-28D5-46BD-9AA6-75A096AE84E1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l="30640" r="34536" b="3820"/>
              <a:stretch/>
            </p:blipFill>
            <p:spPr>
              <a:xfrm>
                <a:off x="1382100" y="6507805"/>
                <a:ext cx="1854600" cy="51707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419464-C734-4982-9B85-F7F8C6BE087E}"/>
                  </a:ext>
                </a:extLst>
              </p:cNvPr>
              <p:cNvSpPr txBox="1"/>
              <p:nvPr/>
            </p:nvSpPr>
            <p:spPr>
              <a:xfrm>
                <a:off x="579482" y="11895973"/>
                <a:ext cx="32266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dirty="0"/>
                  <a:t>Fit a SMPL mesh to photo</a:t>
                </a:r>
              </a:p>
              <a:p>
                <a:pPr algn="ctr"/>
                <a:r>
                  <a:rPr lang="en-US" sz="2400" dirty="0"/>
                  <a:t>[Bogo et al. ECCV16]</a:t>
                </a:r>
              </a:p>
            </p:txBody>
          </p:sp>
        </p:grpSp>
        <p:sp>
          <p:nvSpPr>
            <p:cNvPr id="6" name="Arrow: Curved Right 5">
              <a:extLst>
                <a:ext uri="{FF2B5EF4-FFF2-40B4-BE49-F238E27FC236}">
                  <a16:creationId xmlns:a16="http://schemas.microsoft.com/office/drawing/2014/main" id="{90E2EFBB-3A18-41E0-AE40-3AA8DCC1D6C6}"/>
                </a:ext>
              </a:extLst>
            </p:cNvPr>
            <p:cNvSpPr/>
            <p:nvPr/>
          </p:nvSpPr>
          <p:spPr>
            <a:xfrm rot="5400000">
              <a:off x="4977993" y="5433801"/>
              <a:ext cx="1779599" cy="66262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A19A989-DB50-49C7-84F9-AB5097A82C00}"/>
              </a:ext>
            </a:extLst>
          </p:cNvPr>
          <p:cNvSpPr txBox="1"/>
          <p:nvPr/>
        </p:nvSpPr>
        <p:spPr>
          <a:xfrm>
            <a:off x="16817009" y="12853570"/>
            <a:ext cx="7913537" cy="904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40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40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6E190E-484D-42E4-9A7C-11B303F65E9D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5" descr="Screen Shot 2019-11-22 at 11.55.54 AM.png"/>
          <p:cNvPicPr preferRelativeResize="0"/>
          <p:nvPr/>
        </p:nvPicPr>
        <p:blipFill rotWithShape="1">
          <a:blip r:embed="rId3">
            <a:alphaModFix/>
          </a:blip>
          <a:srcRect l="4076" t="1969"/>
          <a:stretch/>
        </p:blipFill>
        <p:spPr>
          <a:xfrm>
            <a:off x="572613" y="2650483"/>
            <a:ext cx="11338388" cy="103906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6" name="Google Shape;426;p15"/>
          <p:cNvGraphicFramePr/>
          <p:nvPr>
            <p:extLst>
              <p:ext uri="{D42A27DB-BD31-4B8C-83A1-F6EECF244321}">
                <p14:modId xmlns:p14="http://schemas.microsoft.com/office/powerpoint/2010/main" val="90414205"/>
              </p:ext>
            </p:extLst>
          </p:nvPr>
        </p:nvGraphicFramePr>
        <p:xfrm>
          <a:off x="12908862" y="7986932"/>
          <a:ext cx="10902525" cy="3370400"/>
        </p:xfrm>
        <a:graphic>
          <a:graphicData uri="http://schemas.openxmlformats.org/drawingml/2006/table">
            <a:tbl>
              <a:tblPr>
                <a:noFill/>
                <a:tableStyleId>{2416C122-AC2A-4292-AAAE-2924052D1A77}</a:tableStyleId>
              </a:tblPr>
              <a:tblGrid>
                <a:gridCol w="171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8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endParaRPr sz="4000" u="none" strike="noStrike" cap="none"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/>
                        <a:t>Agnostic-CF</a:t>
                      </a:r>
                      <a:endParaRPr/>
                    </a:p>
                  </a:txBody>
                  <a:tcPr marL="50800" marR="50800" marT="50800" marB="508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 dirty="0"/>
                        <a:t>Aware-CF</a:t>
                      </a:r>
                      <a:endParaRPr dirty="0"/>
                    </a:p>
                  </a:txBody>
                  <a:tcPr marL="50800" marR="50800" marT="50800" marB="508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/>
                        <a:t>Agnostic-embed</a:t>
                      </a:r>
                      <a:endParaRPr/>
                    </a:p>
                  </a:txBody>
                  <a:tcPr marL="50800" marR="50800" marT="50800" marB="508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/>
                        <a:t>ViBE</a:t>
                      </a:r>
                      <a:endParaRPr/>
                    </a:p>
                  </a:txBody>
                  <a:tcPr marL="50800" marR="50800" marT="50800" marB="50800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/>
                        <a:t>AUC</a:t>
                      </a:r>
                      <a:endParaRPr/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/>
                        <a:t>0.51</a:t>
                      </a:r>
                      <a:endParaRPr/>
                    </a:p>
                  </a:txBody>
                  <a:tcPr marL="50800" marR="50800" marT="50800" marB="50800" anchor="ctr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/>
                        <a:t>0.52</a:t>
                      </a:r>
                      <a:endParaRPr/>
                    </a:p>
                  </a:txBody>
                  <a:tcPr marL="50800" marR="50800" marT="50800" marB="50800" anchor="ctr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 dirty="0"/>
                        <a:t>0.55</a:t>
                      </a:r>
                      <a:endParaRPr dirty="0"/>
                    </a:p>
                  </a:txBody>
                  <a:tcPr marL="50800" marR="50800" marT="50800" marB="50800" anchor="ctr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Helvetica Neue"/>
                        <a:buNone/>
                      </a:pPr>
                      <a:r>
                        <a:rPr lang="en-US" sz="4000" u="none" strike="noStrike" cap="none" dirty="0"/>
                        <a:t>0.58</a:t>
                      </a:r>
                      <a:endParaRPr dirty="0"/>
                    </a:p>
                  </a:txBody>
                  <a:tcPr marL="50800" marR="50800" marT="50800" marB="50800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8" name="Google Shape;428;p15"/>
          <p:cNvSpPr txBox="1"/>
          <p:nvPr/>
        </p:nvSpPr>
        <p:spPr>
          <a:xfrm>
            <a:off x="17169563" y="6997585"/>
            <a:ext cx="2762124" cy="75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study</a:t>
            </a:r>
            <a:endParaRPr dirty="0"/>
          </a:p>
        </p:txBody>
      </p:sp>
      <p:sp>
        <p:nvSpPr>
          <p:cNvPr id="429" name="Google Shape;429;p15"/>
          <p:cNvSpPr txBox="1"/>
          <p:nvPr/>
        </p:nvSpPr>
        <p:spPr>
          <a:xfrm>
            <a:off x="15118344" y="11732226"/>
            <a:ext cx="9626686" cy="14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555625" marR="0" lvl="0" indent="-555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Char char="•"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subjects: 329</a:t>
            </a:r>
            <a:endParaRPr sz="1600" dirty="0"/>
          </a:p>
          <a:p>
            <a:pPr marL="555625" marR="0" lvl="0" indent="-555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Char char="•"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clothing-body triplets: 306</a:t>
            </a:r>
            <a:endParaRPr sz="1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F042F7-D5C4-4A54-A775-178C2C83E216}"/>
              </a:ext>
            </a:extLst>
          </p:cNvPr>
          <p:cNvSpPr txBox="1">
            <a:spLocks/>
          </p:cNvSpPr>
          <p:nvPr/>
        </p:nvSpPr>
        <p:spPr>
          <a:xfrm>
            <a:off x="1581150" y="0"/>
            <a:ext cx="21737484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Body-aware clothing recommendations</a:t>
            </a:r>
          </a:p>
        </p:txBody>
      </p:sp>
      <p:pic>
        <p:nvPicPr>
          <p:cNvPr id="13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3E23ED-8029-4BBF-8111-21F6EA275D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21764" r="70012" b="35964"/>
          <a:stretch/>
        </p:blipFill>
        <p:spPr bwMode="auto">
          <a:xfrm>
            <a:off x="12975219" y="3020958"/>
            <a:ext cx="4286250" cy="367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6317E0-EBE3-47E2-9C65-7767E950A2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8" t="20932" r="25394" b="35963"/>
          <a:stretch/>
        </p:blipFill>
        <p:spPr bwMode="auto">
          <a:xfrm>
            <a:off x="17823444" y="2840007"/>
            <a:ext cx="6424280" cy="390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874AE-2138-4010-9740-B48EFFDD94E5}"/>
              </a:ext>
            </a:extLst>
          </p:cNvPr>
          <p:cNvSpPr txBox="1"/>
          <p:nvPr/>
        </p:nvSpPr>
        <p:spPr>
          <a:xfrm>
            <a:off x="18647024" y="232667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2E2043-7189-49FC-A523-5896C46DF1FE}"/>
              </a:ext>
            </a:extLst>
          </p:cNvPr>
          <p:cNvSpPr txBox="1"/>
          <p:nvPr/>
        </p:nvSpPr>
        <p:spPr>
          <a:xfrm>
            <a:off x="22517100" y="2358668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62321-309F-4757-8071-D3F1539FC0F8}"/>
              </a:ext>
            </a:extLst>
          </p:cNvPr>
          <p:cNvSpPr txBox="1"/>
          <p:nvPr/>
        </p:nvSpPr>
        <p:spPr>
          <a:xfrm>
            <a:off x="20590124" y="3979772"/>
            <a:ext cx="917326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or</a:t>
            </a:r>
          </a:p>
          <a:p>
            <a:pPr algn="ctr"/>
            <a:r>
              <a:rPr lang="en-US" sz="4400" b="1" dirty="0"/>
              <a:t>?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1893100-7303-4C2A-B5CA-E59CBF6A3F15}"/>
              </a:ext>
            </a:extLst>
          </p:cNvPr>
          <p:cNvSpPr/>
          <p:nvPr/>
        </p:nvSpPr>
        <p:spPr>
          <a:xfrm>
            <a:off x="17169563" y="4472988"/>
            <a:ext cx="571500" cy="552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6B68B9-C1C7-45BA-B5EE-53E25C3BD970}"/>
              </a:ext>
            </a:extLst>
          </p:cNvPr>
          <p:cNvCxnSpPr/>
          <p:nvPr/>
        </p:nvCxnSpPr>
        <p:spPr>
          <a:xfrm>
            <a:off x="12158369" y="2406777"/>
            <a:ext cx="0" cy="10682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485ADFF-7094-4FCE-82EF-F570DE3D1E0E}"/>
              </a:ext>
            </a:extLst>
          </p:cNvPr>
          <p:cNvSpPr txBox="1"/>
          <p:nvPr/>
        </p:nvSpPr>
        <p:spPr>
          <a:xfrm>
            <a:off x="16817009" y="12976680"/>
            <a:ext cx="7913537" cy="657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24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E9CF7B-99B5-4EE1-B570-319D17291FD7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429" grpId="0"/>
      <p:bldP spid="4" grpId="0"/>
      <p:bldP spid="16" grpId="0"/>
      <p:bldP spid="17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"/>
          <p:cNvSpPr txBox="1"/>
          <p:nvPr/>
        </p:nvSpPr>
        <p:spPr>
          <a:xfrm>
            <a:off x="1916893" y="2722776"/>
            <a:ext cx="2272699" cy="106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Subject</a:t>
            </a:r>
            <a:endParaRPr sz="16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(curvy)</a:t>
            </a:r>
            <a:endParaRPr sz="1600" dirty="0"/>
          </a:p>
        </p:txBody>
      </p:sp>
      <p:pic>
        <p:nvPicPr>
          <p:cNvPr id="435" name="Google Shape;435;p16" descr="sophie_10(1)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3390" r="17705"/>
          <a:stretch/>
        </p:blipFill>
        <p:spPr>
          <a:xfrm>
            <a:off x="1546405" y="4360220"/>
            <a:ext cx="2920068" cy="74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 descr="img21.pn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21840" t="27890" r="61207" b="27890"/>
          <a:stretch/>
        </p:blipFill>
        <p:spPr>
          <a:xfrm>
            <a:off x="8916815" y="1854303"/>
            <a:ext cx="2790515" cy="545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 descr="img17.pn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9181" t="27371" r="60359" b="27371"/>
          <a:stretch/>
        </p:blipFill>
        <p:spPr>
          <a:xfrm>
            <a:off x="15121767" y="1854302"/>
            <a:ext cx="3290894" cy="5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 descr="img39.png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2100" t="27439" r="62529" b="27439"/>
          <a:stretch/>
        </p:blipFill>
        <p:spPr>
          <a:xfrm>
            <a:off x="12109009" y="1854303"/>
            <a:ext cx="2479774" cy="5459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 descr="img13.png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20663" t="27033" r="59531" b="27033"/>
          <a:stretch/>
        </p:blipFill>
        <p:spPr>
          <a:xfrm>
            <a:off x="18457493" y="1854303"/>
            <a:ext cx="2920067" cy="507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 descr="img5.png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21352" t="25667" r="60863" b="25667"/>
          <a:stretch/>
        </p:blipFill>
        <p:spPr>
          <a:xfrm>
            <a:off x="12458546" y="7905500"/>
            <a:ext cx="2758722" cy="566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 descr="img41.png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24208" t="27720" r="63720" b="27719"/>
          <a:stretch/>
        </p:blipFill>
        <p:spPr>
          <a:xfrm>
            <a:off x="19008332" y="7905500"/>
            <a:ext cx="2022867" cy="560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6" descr="img42.png"/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 l="22209" t="27082" r="61557" b="27082"/>
          <a:stretch/>
        </p:blipFill>
        <p:spPr>
          <a:xfrm>
            <a:off x="15643184" y="7905499"/>
            <a:ext cx="2673799" cy="566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6" descr="img44.png"/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 l="19640" t="29932" r="59376" b="27410"/>
          <a:stretch/>
        </p:blipFill>
        <p:spPr>
          <a:xfrm>
            <a:off x="9099406" y="8088800"/>
            <a:ext cx="3440170" cy="524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6" descr="Image"/>
          <p:cNvPicPr preferRelativeResize="0"/>
          <p:nvPr/>
        </p:nvPicPr>
        <p:blipFill rotWithShape="1">
          <a:blip r:embed="rId12">
            <a:alphaModFix/>
          </a:blip>
          <a:srcRect r="51995" b="5952"/>
          <a:stretch/>
        </p:blipFill>
        <p:spPr>
          <a:xfrm>
            <a:off x="7185050" y="3950190"/>
            <a:ext cx="1500254" cy="140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6" descr="Image"/>
          <p:cNvPicPr preferRelativeResize="0"/>
          <p:nvPr/>
        </p:nvPicPr>
        <p:blipFill rotWithShape="1">
          <a:blip r:embed="rId12">
            <a:alphaModFix/>
          </a:blip>
          <a:srcRect l="55752" b="6618"/>
          <a:stretch/>
        </p:blipFill>
        <p:spPr>
          <a:xfrm>
            <a:off x="7196902" y="9922105"/>
            <a:ext cx="1556829" cy="15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D5B5EE3-2A5A-4051-8A55-54E1165DFCA1}"/>
              </a:ext>
            </a:extLst>
          </p:cNvPr>
          <p:cNvSpPr txBox="1">
            <a:spLocks/>
          </p:cNvSpPr>
          <p:nvPr/>
        </p:nvSpPr>
        <p:spPr>
          <a:xfrm>
            <a:off x="1581150" y="0"/>
            <a:ext cx="21737484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Body-aware recommendations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B403D-E2B7-498F-8726-EE4E6DCFF34C}"/>
              </a:ext>
            </a:extLst>
          </p:cNvPr>
          <p:cNvSpPr txBox="1"/>
          <p:nvPr/>
        </p:nvSpPr>
        <p:spPr>
          <a:xfrm>
            <a:off x="18069340" y="13238577"/>
            <a:ext cx="7913537" cy="657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24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AE209D-DF0A-4D86-9C86-C1F400D555A1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 txBox="1"/>
          <p:nvPr/>
        </p:nvSpPr>
        <p:spPr>
          <a:xfrm>
            <a:off x="3587194" y="5539046"/>
            <a:ext cx="3092666" cy="112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Suitable silhouette</a:t>
            </a:r>
            <a:endParaRPr/>
          </a:p>
        </p:txBody>
      </p:sp>
      <p:pic>
        <p:nvPicPr>
          <p:cNvPr id="453" name="Google Shape;453;p17" descr="sophie_10(1).jpg"/>
          <p:cNvPicPr preferRelativeResize="0"/>
          <p:nvPr/>
        </p:nvPicPr>
        <p:blipFill rotWithShape="1">
          <a:blip r:embed="rId3">
            <a:alphaModFix/>
          </a:blip>
          <a:srcRect l="23390" r="17705"/>
          <a:stretch/>
        </p:blipFill>
        <p:spPr>
          <a:xfrm>
            <a:off x="2274804" y="6495056"/>
            <a:ext cx="1556878" cy="3967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7" descr="body10_weighted_mean_top_image.jpg"/>
          <p:cNvPicPr preferRelativeResize="0"/>
          <p:nvPr/>
        </p:nvPicPr>
        <p:blipFill rotWithShape="1">
          <a:blip r:embed="rId4">
            <a:alphaModFix/>
          </a:blip>
          <a:srcRect l="17310" r="27543"/>
          <a:stretch/>
        </p:blipFill>
        <p:spPr>
          <a:xfrm>
            <a:off x="4024485" y="6600029"/>
            <a:ext cx="1894089" cy="3434712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7"/>
          <p:cNvSpPr txBox="1"/>
          <p:nvPr/>
        </p:nvSpPr>
        <p:spPr>
          <a:xfrm>
            <a:off x="10293168" y="6355338"/>
            <a:ext cx="1347751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Wrap</a:t>
            </a:r>
            <a:endParaRPr/>
          </a:p>
        </p:txBody>
      </p:sp>
      <p:sp>
        <p:nvSpPr>
          <p:cNvPr id="456" name="Google Shape;456;p17"/>
          <p:cNvSpPr txBox="1"/>
          <p:nvPr/>
        </p:nvSpPr>
        <p:spPr>
          <a:xfrm>
            <a:off x="10293168" y="6879866"/>
            <a:ext cx="2122755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Side Split</a:t>
            </a:r>
            <a:endParaRPr/>
          </a:p>
        </p:txBody>
      </p:sp>
      <p:sp>
        <p:nvSpPr>
          <p:cNvPr id="457" name="Google Shape;457;p17"/>
          <p:cNvSpPr txBox="1"/>
          <p:nvPr/>
        </p:nvSpPr>
        <p:spPr>
          <a:xfrm>
            <a:off x="12781695" y="6355338"/>
            <a:ext cx="8217055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Bell sleeve, 3/4 sleeve, extended sleeve</a:t>
            </a:r>
            <a:endParaRPr/>
          </a:p>
        </p:txBody>
      </p:sp>
      <p:sp>
        <p:nvSpPr>
          <p:cNvPr id="458" name="Google Shape;458;p17"/>
          <p:cNvSpPr txBox="1"/>
          <p:nvPr/>
        </p:nvSpPr>
        <p:spPr>
          <a:xfrm>
            <a:off x="12781695" y="6879866"/>
            <a:ext cx="1761466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Overlay</a:t>
            </a:r>
            <a:endParaRPr/>
          </a:p>
        </p:txBody>
      </p:sp>
      <p:sp>
        <p:nvSpPr>
          <p:cNvPr id="459" name="Google Shape;459;p17"/>
          <p:cNvSpPr txBox="1"/>
          <p:nvPr/>
        </p:nvSpPr>
        <p:spPr>
          <a:xfrm>
            <a:off x="15499345" y="6879866"/>
            <a:ext cx="2243456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v-neckline</a:t>
            </a:r>
            <a:endParaRPr/>
          </a:p>
        </p:txBody>
      </p:sp>
      <p:pic>
        <p:nvPicPr>
          <p:cNvPr id="460" name="Google Shape;460;p17" descr="img21.png"/>
          <p:cNvPicPr preferRelativeResize="0"/>
          <p:nvPr/>
        </p:nvPicPr>
        <p:blipFill rotWithShape="1">
          <a:blip r:embed="rId5">
            <a:alphaModFix/>
          </a:blip>
          <a:srcRect l="60958" t="27890" r="15864" b="27890"/>
          <a:stretch/>
        </p:blipFill>
        <p:spPr>
          <a:xfrm>
            <a:off x="10412985" y="3870992"/>
            <a:ext cx="1739463" cy="248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7" descr="img21.png"/>
          <p:cNvPicPr preferRelativeResize="0"/>
          <p:nvPr/>
        </p:nvPicPr>
        <p:blipFill rotWithShape="1">
          <a:blip r:embed="rId5">
            <a:alphaModFix/>
          </a:blip>
          <a:srcRect l="21840" t="27890" r="61207" b="27890"/>
          <a:stretch/>
        </p:blipFill>
        <p:spPr>
          <a:xfrm>
            <a:off x="9182890" y="3870992"/>
            <a:ext cx="1272249" cy="248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7" descr="img17.png"/>
          <p:cNvPicPr preferRelativeResize="0"/>
          <p:nvPr/>
        </p:nvPicPr>
        <p:blipFill rotWithShape="1">
          <a:blip r:embed="rId6">
            <a:alphaModFix/>
          </a:blip>
          <a:srcRect l="60633" t="27371" r="15793" b="27371"/>
          <a:stretch/>
        </p:blipFill>
        <p:spPr>
          <a:xfrm>
            <a:off x="16854734" y="3870991"/>
            <a:ext cx="1728716" cy="248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7" descr="img17.png"/>
          <p:cNvPicPr preferRelativeResize="0"/>
          <p:nvPr/>
        </p:nvPicPr>
        <p:blipFill rotWithShape="1">
          <a:blip r:embed="rId6">
            <a:alphaModFix/>
          </a:blip>
          <a:srcRect l="19181" t="27371" r="60359" b="27371"/>
          <a:stretch/>
        </p:blipFill>
        <p:spPr>
          <a:xfrm>
            <a:off x="15387842" y="3870991"/>
            <a:ext cx="1500381" cy="248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7" descr="img39.png"/>
          <p:cNvPicPr preferRelativeResize="0"/>
          <p:nvPr/>
        </p:nvPicPr>
        <p:blipFill rotWithShape="1">
          <a:blip r:embed="rId7">
            <a:alphaModFix/>
          </a:blip>
          <a:srcRect l="60734" t="27439" r="16060" b="27439"/>
          <a:stretch/>
        </p:blipFill>
        <p:spPr>
          <a:xfrm>
            <a:off x="13606967" y="3870992"/>
            <a:ext cx="1706904" cy="248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7" descr="img39.png"/>
          <p:cNvPicPr preferRelativeResize="0"/>
          <p:nvPr/>
        </p:nvPicPr>
        <p:blipFill rotWithShape="1">
          <a:blip r:embed="rId7">
            <a:alphaModFix/>
          </a:blip>
          <a:srcRect l="22100" t="27439" r="62529" b="27439"/>
          <a:stretch/>
        </p:blipFill>
        <p:spPr>
          <a:xfrm>
            <a:off x="12375084" y="3870992"/>
            <a:ext cx="1130576" cy="248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7" descr="img13.png"/>
          <p:cNvPicPr preferRelativeResize="0"/>
          <p:nvPr/>
        </p:nvPicPr>
        <p:blipFill rotWithShape="1">
          <a:blip r:embed="rId8">
            <a:alphaModFix/>
          </a:blip>
          <a:srcRect l="60579" t="27033" r="15816" b="27033"/>
          <a:stretch/>
        </p:blipFill>
        <p:spPr>
          <a:xfrm>
            <a:off x="19940458" y="3870992"/>
            <a:ext cx="1586745" cy="231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7" descr="img13.png"/>
          <p:cNvPicPr preferRelativeResize="0"/>
          <p:nvPr/>
        </p:nvPicPr>
        <p:blipFill rotWithShape="1">
          <a:blip r:embed="rId8">
            <a:alphaModFix/>
          </a:blip>
          <a:srcRect l="20663" t="27033" r="59531" b="27033"/>
          <a:stretch/>
        </p:blipFill>
        <p:spPr>
          <a:xfrm>
            <a:off x="18723569" y="3870992"/>
            <a:ext cx="1331314" cy="231598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7"/>
          <p:cNvSpPr txBox="1"/>
          <p:nvPr/>
        </p:nvSpPr>
        <p:spPr>
          <a:xfrm>
            <a:off x="10360879" y="11586299"/>
            <a:ext cx="2310512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Relaxed fit</a:t>
            </a:r>
            <a:endParaRPr/>
          </a:p>
        </p:txBody>
      </p:sp>
      <p:sp>
        <p:nvSpPr>
          <p:cNvPr id="469" name="Google Shape;469;p17"/>
          <p:cNvSpPr txBox="1"/>
          <p:nvPr/>
        </p:nvSpPr>
        <p:spPr>
          <a:xfrm>
            <a:off x="10360878" y="12105468"/>
            <a:ext cx="2273530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stretch</a:t>
            </a:r>
            <a:endParaRPr/>
          </a:p>
        </p:txBody>
      </p:sp>
      <p:sp>
        <p:nvSpPr>
          <p:cNvPr id="470" name="Google Shape;470;p17"/>
          <p:cNvSpPr txBox="1"/>
          <p:nvPr/>
        </p:nvSpPr>
        <p:spPr>
          <a:xfrm>
            <a:off x="12776338" y="11586299"/>
            <a:ext cx="4741190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Elastic waist, waistband</a:t>
            </a:r>
            <a:endParaRPr/>
          </a:p>
        </p:txBody>
      </p:sp>
      <p:sp>
        <p:nvSpPr>
          <p:cNvPr id="471" name="Google Shape;471;p17"/>
          <p:cNvSpPr txBox="1"/>
          <p:nvPr/>
        </p:nvSpPr>
        <p:spPr>
          <a:xfrm>
            <a:off x="12776337" y="12105468"/>
            <a:ext cx="3342362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Embroider, floral</a:t>
            </a:r>
            <a:endParaRPr/>
          </a:p>
        </p:txBody>
      </p:sp>
      <p:sp>
        <p:nvSpPr>
          <p:cNvPr id="472" name="Google Shape;472;p17"/>
          <p:cNvSpPr txBox="1"/>
          <p:nvPr/>
        </p:nvSpPr>
        <p:spPr>
          <a:xfrm>
            <a:off x="17600003" y="12105468"/>
            <a:ext cx="1061238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Tier</a:t>
            </a:r>
            <a:endParaRPr/>
          </a:p>
        </p:txBody>
      </p:sp>
      <p:sp>
        <p:nvSpPr>
          <p:cNvPr id="473" name="Google Shape;473;p17"/>
          <p:cNvSpPr txBox="1"/>
          <p:nvPr/>
        </p:nvSpPr>
        <p:spPr>
          <a:xfrm>
            <a:off x="17600002" y="11586299"/>
            <a:ext cx="1430249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A-line</a:t>
            </a:r>
            <a:endParaRPr/>
          </a:p>
        </p:txBody>
      </p:sp>
      <p:sp>
        <p:nvSpPr>
          <p:cNvPr id="474" name="Google Shape;474;p17"/>
          <p:cNvSpPr txBox="1"/>
          <p:nvPr/>
        </p:nvSpPr>
        <p:spPr>
          <a:xfrm>
            <a:off x="19159303" y="11586299"/>
            <a:ext cx="2634413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 sleeve</a:t>
            </a:r>
            <a:endParaRPr/>
          </a:p>
        </p:txBody>
      </p:sp>
      <p:pic>
        <p:nvPicPr>
          <p:cNvPr id="475" name="Google Shape;475;p17" descr="img5.png"/>
          <p:cNvPicPr preferRelativeResize="0"/>
          <p:nvPr/>
        </p:nvPicPr>
        <p:blipFill rotWithShape="1">
          <a:blip r:embed="rId9">
            <a:alphaModFix/>
          </a:blip>
          <a:srcRect l="60754" t="27595" r="15727" b="23738"/>
          <a:stretch/>
        </p:blipFill>
        <p:spPr>
          <a:xfrm>
            <a:off x="13754186" y="9138494"/>
            <a:ext cx="1603817" cy="248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7" descr="img5.png"/>
          <p:cNvPicPr preferRelativeResize="0"/>
          <p:nvPr/>
        </p:nvPicPr>
        <p:blipFill rotWithShape="1">
          <a:blip r:embed="rId9">
            <a:alphaModFix/>
          </a:blip>
          <a:srcRect l="21352" t="25667" r="60863" b="25667"/>
          <a:stretch/>
        </p:blipFill>
        <p:spPr>
          <a:xfrm>
            <a:off x="12478424" y="9138494"/>
            <a:ext cx="1212821" cy="248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7" descr="img41.png"/>
          <p:cNvPicPr preferRelativeResize="0"/>
          <p:nvPr/>
        </p:nvPicPr>
        <p:blipFill rotWithShape="1">
          <a:blip r:embed="rId10">
            <a:alphaModFix/>
          </a:blip>
          <a:srcRect l="60540" t="27720" r="16210" b="27719"/>
          <a:stretch/>
        </p:blipFill>
        <p:spPr>
          <a:xfrm>
            <a:off x="20018552" y="9127464"/>
            <a:ext cx="1712697" cy="246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7" descr="img41.png"/>
          <p:cNvPicPr preferRelativeResize="0"/>
          <p:nvPr/>
        </p:nvPicPr>
        <p:blipFill rotWithShape="1">
          <a:blip r:embed="rId10">
            <a:alphaModFix/>
          </a:blip>
          <a:srcRect l="24208" t="27720" r="63720" b="27719"/>
          <a:stretch/>
        </p:blipFill>
        <p:spPr>
          <a:xfrm>
            <a:off x="19028211" y="9138494"/>
            <a:ext cx="889316" cy="246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7" descr="img42.png"/>
          <p:cNvPicPr preferRelativeResize="0"/>
          <p:nvPr/>
        </p:nvPicPr>
        <p:blipFill rotWithShape="1">
          <a:blip r:embed="rId11">
            <a:alphaModFix/>
          </a:blip>
          <a:srcRect l="60610" t="27082" r="15968" b="27082"/>
          <a:stretch/>
        </p:blipFill>
        <p:spPr>
          <a:xfrm>
            <a:off x="16924998" y="9138494"/>
            <a:ext cx="1695805" cy="248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7" descr="img42.png"/>
          <p:cNvPicPr preferRelativeResize="0"/>
          <p:nvPr/>
        </p:nvPicPr>
        <p:blipFill rotWithShape="1">
          <a:blip r:embed="rId11">
            <a:alphaModFix/>
          </a:blip>
          <a:srcRect l="22209" t="27082" r="61557" b="27082"/>
          <a:stretch/>
        </p:blipFill>
        <p:spPr>
          <a:xfrm>
            <a:off x="15663063" y="9138494"/>
            <a:ext cx="1175486" cy="248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7" descr="img44.png"/>
          <p:cNvPicPr preferRelativeResize="0"/>
          <p:nvPr/>
        </p:nvPicPr>
        <p:blipFill rotWithShape="1">
          <a:blip r:embed="rId12">
            <a:alphaModFix/>
          </a:blip>
          <a:srcRect l="60675" t="27411" r="16000" b="27410"/>
          <a:stretch/>
        </p:blipFill>
        <p:spPr>
          <a:xfrm>
            <a:off x="10487696" y="9138494"/>
            <a:ext cx="1681058" cy="244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7" descr="img44.png"/>
          <p:cNvPicPr preferRelativeResize="0"/>
          <p:nvPr/>
        </p:nvPicPr>
        <p:blipFill rotWithShape="1">
          <a:blip r:embed="rId12">
            <a:alphaModFix/>
          </a:blip>
          <a:srcRect l="19640" t="29932" r="59376" b="27410"/>
          <a:stretch/>
        </p:blipFill>
        <p:spPr>
          <a:xfrm>
            <a:off x="9119284" y="9321794"/>
            <a:ext cx="1512407" cy="230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7" descr="Image"/>
          <p:cNvPicPr preferRelativeResize="0"/>
          <p:nvPr/>
        </p:nvPicPr>
        <p:blipFill rotWithShape="1">
          <a:blip r:embed="rId13">
            <a:alphaModFix/>
          </a:blip>
          <a:srcRect r="51995" b="5952"/>
          <a:stretch/>
        </p:blipFill>
        <p:spPr>
          <a:xfrm>
            <a:off x="7384534" y="4360220"/>
            <a:ext cx="1500254" cy="140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7" descr="Image"/>
          <p:cNvPicPr preferRelativeResize="0"/>
          <p:nvPr/>
        </p:nvPicPr>
        <p:blipFill rotWithShape="1">
          <a:blip r:embed="rId13">
            <a:alphaModFix/>
          </a:blip>
          <a:srcRect l="55752" b="6618"/>
          <a:stretch/>
        </p:blipFill>
        <p:spPr>
          <a:xfrm>
            <a:off x="7356157" y="9585970"/>
            <a:ext cx="1556829" cy="15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7"/>
          <p:cNvSpPr txBox="1"/>
          <p:nvPr/>
        </p:nvSpPr>
        <p:spPr>
          <a:xfrm>
            <a:off x="1933134" y="5257903"/>
            <a:ext cx="2272699" cy="106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Subject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(curvy)</a:t>
            </a:r>
            <a:endParaRPr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E065014-954E-4DD7-BF4D-2B6BDAE4A45A}"/>
              </a:ext>
            </a:extLst>
          </p:cNvPr>
          <p:cNvSpPr txBox="1">
            <a:spLocks/>
          </p:cNvSpPr>
          <p:nvPr/>
        </p:nvSpPr>
        <p:spPr>
          <a:xfrm>
            <a:off x="1581150" y="0"/>
            <a:ext cx="21737484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Body-aware recommendations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F77879-F3A1-4A3E-871F-0B8C10AB8995}"/>
              </a:ext>
            </a:extLst>
          </p:cNvPr>
          <p:cNvSpPr txBox="1"/>
          <p:nvPr/>
        </p:nvSpPr>
        <p:spPr>
          <a:xfrm>
            <a:off x="18069340" y="13238577"/>
            <a:ext cx="7913537" cy="657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24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49E038-0DCC-4316-BCD8-7EA50ECEE929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8" descr="img11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0996" t="27300" r="61468" b="25788"/>
          <a:stretch/>
        </p:blipFill>
        <p:spPr>
          <a:xfrm>
            <a:off x="15114416" y="1846438"/>
            <a:ext cx="2848199" cy="571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8" descr="img43.jp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22545" t="26592" r="61877" b="26592"/>
          <a:stretch/>
        </p:blipFill>
        <p:spPr>
          <a:xfrm>
            <a:off x="18265594" y="1923814"/>
            <a:ext cx="2535246" cy="571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8" descr="img17.jp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1533" t="26452" r="62923" b="26453"/>
          <a:stretch/>
        </p:blipFill>
        <p:spPr>
          <a:xfrm>
            <a:off x="8824089" y="1844137"/>
            <a:ext cx="2514718" cy="571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8" descr="img10.jpg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1968" t="26746" r="62351" b="25176"/>
          <a:stretch/>
        </p:blipFill>
        <p:spPr>
          <a:xfrm>
            <a:off x="11999650" y="1872743"/>
            <a:ext cx="2485040" cy="571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8" descr="gemma_28(2).jpg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29708" r="25917"/>
          <a:stretch/>
        </p:blipFill>
        <p:spPr>
          <a:xfrm>
            <a:off x="1881275" y="4360220"/>
            <a:ext cx="2545571" cy="861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8" descr="img44.jpg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21857" t="27820" r="61269" b="25749"/>
          <a:stretch/>
        </p:blipFill>
        <p:spPr>
          <a:xfrm>
            <a:off x="9073199" y="7643242"/>
            <a:ext cx="2769098" cy="571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8" descr="img30.jpg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21303" t="27994" r="61795" b="26494"/>
          <a:stretch/>
        </p:blipFill>
        <p:spPr>
          <a:xfrm>
            <a:off x="12234349" y="7638621"/>
            <a:ext cx="2829689" cy="571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8" descr="img46.jpg"/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 l="22842" t="26916" r="63627" b="26916"/>
          <a:stretch/>
        </p:blipFill>
        <p:spPr>
          <a:xfrm>
            <a:off x="18633370" y="7643242"/>
            <a:ext cx="2233084" cy="571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8" descr="img33.jpg"/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 l="21807" t="26462" r="61862" b="26462"/>
          <a:stretch/>
        </p:blipFill>
        <p:spPr>
          <a:xfrm>
            <a:off x="15441534" y="7643242"/>
            <a:ext cx="2643072" cy="571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8" descr="Image"/>
          <p:cNvPicPr preferRelativeResize="0"/>
          <p:nvPr/>
        </p:nvPicPr>
        <p:blipFill rotWithShape="1">
          <a:blip r:embed="rId12">
            <a:alphaModFix/>
          </a:blip>
          <a:srcRect r="51995" b="5952"/>
          <a:stretch/>
        </p:blipFill>
        <p:spPr>
          <a:xfrm>
            <a:off x="7216285" y="4385151"/>
            <a:ext cx="1500254" cy="140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8" descr="Image"/>
          <p:cNvPicPr preferRelativeResize="0"/>
          <p:nvPr/>
        </p:nvPicPr>
        <p:blipFill rotWithShape="1">
          <a:blip r:embed="rId12">
            <a:alphaModFix/>
          </a:blip>
          <a:srcRect l="55752" b="6618"/>
          <a:stretch/>
        </p:blipFill>
        <p:spPr>
          <a:xfrm>
            <a:off x="7138874" y="9712412"/>
            <a:ext cx="1556829" cy="15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8"/>
          <p:cNvSpPr txBox="1"/>
          <p:nvPr/>
        </p:nvSpPr>
        <p:spPr>
          <a:xfrm>
            <a:off x="1742030" y="1451112"/>
            <a:ext cx="2272699" cy="356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Subject</a:t>
            </a:r>
            <a:endParaRPr sz="1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(petite)</a:t>
            </a:r>
            <a:endParaRPr sz="18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D8DF69-6541-4100-804E-585795C84DB2}"/>
              </a:ext>
            </a:extLst>
          </p:cNvPr>
          <p:cNvSpPr txBox="1">
            <a:spLocks/>
          </p:cNvSpPr>
          <p:nvPr/>
        </p:nvSpPr>
        <p:spPr>
          <a:xfrm>
            <a:off x="1581150" y="0"/>
            <a:ext cx="21737484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Body-aware recommendations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0F6699-B9C4-43E3-B169-F2371743C725}"/>
              </a:ext>
            </a:extLst>
          </p:cNvPr>
          <p:cNvSpPr txBox="1"/>
          <p:nvPr/>
        </p:nvSpPr>
        <p:spPr>
          <a:xfrm>
            <a:off x="18069340" y="13238577"/>
            <a:ext cx="7913537" cy="657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24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82AAF-55D7-49FA-8E45-5A728389010F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19" descr="body28_weighted_mean_top_image.jpg"/>
          <p:cNvPicPr preferRelativeResize="0"/>
          <p:nvPr/>
        </p:nvPicPr>
        <p:blipFill rotWithShape="1">
          <a:blip r:embed="rId3">
            <a:alphaModFix/>
          </a:blip>
          <a:srcRect l="20044" r="20043"/>
          <a:stretch/>
        </p:blipFill>
        <p:spPr>
          <a:xfrm>
            <a:off x="4093714" y="6743500"/>
            <a:ext cx="2079609" cy="3471137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9"/>
          <p:cNvSpPr txBox="1"/>
          <p:nvPr/>
        </p:nvSpPr>
        <p:spPr>
          <a:xfrm>
            <a:off x="10021885" y="6367387"/>
            <a:ext cx="2266214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Embroider</a:t>
            </a:r>
            <a:endParaRPr/>
          </a:p>
        </p:txBody>
      </p:sp>
      <p:sp>
        <p:nvSpPr>
          <p:cNvPr id="509" name="Google Shape;509;p19"/>
          <p:cNvSpPr txBox="1"/>
          <p:nvPr/>
        </p:nvSpPr>
        <p:spPr>
          <a:xfrm>
            <a:off x="14090477" y="6367387"/>
            <a:ext cx="4741190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Elastic waist, waistband</a:t>
            </a:r>
            <a:endParaRPr/>
          </a:p>
        </p:txBody>
      </p:sp>
      <p:sp>
        <p:nvSpPr>
          <p:cNvPr id="510" name="Google Shape;510;p19"/>
          <p:cNvSpPr txBox="1"/>
          <p:nvPr/>
        </p:nvSpPr>
        <p:spPr>
          <a:xfrm>
            <a:off x="14090477" y="6882120"/>
            <a:ext cx="4416084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Ruffle, high-low hem</a:t>
            </a:r>
            <a:endParaRPr/>
          </a:p>
        </p:txBody>
      </p:sp>
      <p:sp>
        <p:nvSpPr>
          <p:cNvPr id="511" name="Google Shape;511;p19"/>
          <p:cNvSpPr txBox="1"/>
          <p:nvPr/>
        </p:nvSpPr>
        <p:spPr>
          <a:xfrm>
            <a:off x="10021885" y="6882120"/>
            <a:ext cx="4416083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Short, cuff sleeves</a:t>
            </a:r>
            <a:endParaRPr/>
          </a:p>
        </p:txBody>
      </p:sp>
      <p:sp>
        <p:nvSpPr>
          <p:cNvPr id="512" name="Google Shape;512;p19"/>
          <p:cNvSpPr txBox="1"/>
          <p:nvPr/>
        </p:nvSpPr>
        <p:spPr>
          <a:xfrm>
            <a:off x="19301914" y="6367387"/>
            <a:ext cx="1430250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A-line</a:t>
            </a:r>
            <a:endParaRPr/>
          </a:p>
        </p:txBody>
      </p:sp>
      <p:sp>
        <p:nvSpPr>
          <p:cNvPr id="513" name="Google Shape;513;p19"/>
          <p:cNvSpPr txBox="1"/>
          <p:nvPr/>
        </p:nvSpPr>
        <p:spPr>
          <a:xfrm>
            <a:off x="19301914" y="6882120"/>
            <a:ext cx="1656615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Empire</a:t>
            </a:r>
            <a:endParaRPr/>
          </a:p>
        </p:txBody>
      </p:sp>
      <p:grpSp>
        <p:nvGrpSpPr>
          <p:cNvPr id="514" name="Google Shape;514;p19"/>
          <p:cNvGrpSpPr/>
          <p:nvPr/>
        </p:nvGrpSpPr>
        <p:grpSpPr>
          <a:xfrm>
            <a:off x="8986277" y="3869493"/>
            <a:ext cx="12157138" cy="2555342"/>
            <a:chOff x="0" y="0"/>
            <a:chExt cx="12157136" cy="2555340"/>
          </a:xfrm>
        </p:grpSpPr>
        <p:pic>
          <p:nvPicPr>
            <p:cNvPr id="515" name="Google Shape;515;p19" descr="img11.jpg"/>
            <p:cNvPicPr preferRelativeResize="0"/>
            <p:nvPr/>
          </p:nvPicPr>
          <p:blipFill rotWithShape="1">
            <a:blip r:embed="rId4">
              <a:alphaModFix/>
            </a:blip>
            <a:srcRect l="20996" t="27300" r="61468" b="25788"/>
            <a:stretch/>
          </p:blipFill>
          <p:spPr>
            <a:xfrm>
              <a:off x="6290326" y="39563"/>
              <a:ext cx="1215272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19" descr="img11.jpg"/>
            <p:cNvPicPr preferRelativeResize="0"/>
            <p:nvPr/>
          </p:nvPicPr>
          <p:blipFill rotWithShape="1">
            <a:blip r:embed="rId4">
              <a:alphaModFix/>
            </a:blip>
            <a:srcRect l="60714" t="27332" r="15680" b="25786"/>
            <a:stretch/>
          </p:blipFill>
          <p:spPr>
            <a:xfrm>
              <a:off x="7554022" y="37262"/>
              <a:ext cx="1637044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19" descr="img43.jpg"/>
            <p:cNvPicPr preferRelativeResize="0"/>
            <p:nvPr/>
          </p:nvPicPr>
          <p:blipFill rotWithShape="1">
            <a:blip r:embed="rId5">
              <a:alphaModFix/>
            </a:blip>
            <a:srcRect l="22545" t="26592" r="61877" b="26592"/>
            <a:stretch/>
          </p:blipFill>
          <p:spPr>
            <a:xfrm>
              <a:off x="9441504" y="116939"/>
              <a:ext cx="1081741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19" descr="img43.jpg"/>
            <p:cNvPicPr preferRelativeResize="0"/>
            <p:nvPr/>
          </p:nvPicPr>
          <p:blipFill rotWithShape="1">
            <a:blip r:embed="rId5">
              <a:alphaModFix/>
            </a:blip>
            <a:srcRect l="60613" t="27507" r="16045" b="25910"/>
            <a:stretch/>
          </p:blipFill>
          <p:spPr>
            <a:xfrm>
              <a:off x="10528171" y="116939"/>
              <a:ext cx="1628965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19" descr="img17.jpg"/>
            <p:cNvPicPr preferRelativeResize="0"/>
            <p:nvPr/>
          </p:nvPicPr>
          <p:blipFill rotWithShape="1">
            <a:blip r:embed="rId6">
              <a:alphaModFix/>
            </a:blip>
            <a:srcRect l="21533" t="26452" r="62923" b="26453"/>
            <a:stretch/>
          </p:blipFill>
          <p:spPr>
            <a:xfrm>
              <a:off x="0" y="37262"/>
              <a:ext cx="1072982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19" descr="img17.jpg"/>
            <p:cNvPicPr preferRelativeResize="0"/>
            <p:nvPr/>
          </p:nvPicPr>
          <p:blipFill rotWithShape="1">
            <a:blip r:embed="rId6">
              <a:alphaModFix/>
            </a:blip>
            <a:srcRect l="60874" t="26694" r="15998" b="26695"/>
            <a:stretch/>
          </p:blipFill>
          <p:spPr>
            <a:xfrm>
              <a:off x="1157435" y="0"/>
              <a:ext cx="1613128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19" descr="img10.jpg"/>
            <p:cNvPicPr preferRelativeResize="0"/>
            <p:nvPr/>
          </p:nvPicPr>
          <p:blipFill rotWithShape="1">
            <a:blip r:embed="rId7">
              <a:alphaModFix/>
            </a:blip>
            <a:srcRect l="21968" t="26746" r="62351" b="25176"/>
            <a:stretch/>
          </p:blipFill>
          <p:spPr>
            <a:xfrm>
              <a:off x="3175561" y="65868"/>
              <a:ext cx="1060319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19" descr="img10.jpg"/>
            <p:cNvPicPr preferRelativeResize="0"/>
            <p:nvPr/>
          </p:nvPicPr>
          <p:blipFill rotWithShape="1">
            <a:blip r:embed="rId7">
              <a:alphaModFix/>
            </a:blip>
            <a:srcRect l="60680" t="27482" r="16165" b="25983"/>
            <a:stretch/>
          </p:blipFill>
          <p:spPr>
            <a:xfrm>
              <a:off x="4336218" y="39563"/>
              <a:ext cx="1617631" cy="2438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3" name="Google Shape;523;p19" descr="gemma_28(2).jpg"/>
          <p:cNvPicPr preferRelativeResize="0"/>
          <p:nvPr/>
        </p:nvPicPr>
        <p:blipFill rotWithShape="1">
          <a:blip r:embed="rId8">
            <a:alphaModFix/>
          </a:blip>
          <a:srcRect l="29708" r="25917"/>
          <a:stretch/>
        </p:blipFill>
        <p:spPr>
          <a:xfrm>
            <a:off x="2328906" y="6273170"/>
            <a:ext cx="1098975" cy="371781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9"/>
          <p:cNvSpPr txBox="1"/>
          <p:nvPr/>
        </p:nvSpPr>
        <p:spPr>
          <a:xfrm>
            <a:off x="3587194" y="5539046"/>
            <a:ext cx="3092666" cy="112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Suitable silhouette</a:t>
            </a:r>
            <a:endParaRPr/>
          </a:p>
        </p:txBody>
      </p:sp>
      <p:sp>
        <p:nvSpPr>
          <p:cNvPr id="525" name="Google Shape;525;p19"/>
          <p:cNvSpPr txBox="1"/>
          <p:nvPr/>
        </p:nvSpPr>
        <p:spPr>
          <a:xfrm>
            <a:off x="11913727" y="11723017"/>
            <a:ext cx="2062608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Side split</a:t>
            </a:r>
            <a:endParaRPr/>
          </a:p>
        </p:txBody>
      </p:sp>
      <p:sp>
        <p:nvSpPr>
          <p:cNvPr id="526" name="Google Shape;526;p19"/>
          <p:cNvSpPr txBox="1"/>
          <p:nvPr/>
        </p:nvSpPr>
        <p:spPr>
          <a:xfrm>
            <a:off x="16454502" y="11723017"/>
            <a:ext cx="3719094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Square, v neckline</a:t>
            </a:r>
            <a:endParaRPr/>
          </a:p>
        </p:txBody>
      </p:sp>
      <p:sp>
        <p:nvSpPr>
          <p:cNvPr id="527" name="Google Shape;527;p19"/>
          <p:cNvSpPr txBox="1"/>
          <p:nvPr/>
        </p:nvSpPr>
        <p:spPr>
          <a:xfrm>
            <a:off x="11913727" y="12228183"/>
            <a:ext cx="2235734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3/4 sleeve</a:t>
            </a:r>
            <a:endParaRPr/>
          </a:p>
        </p:txBody>
      </p:sp>
      <p:sp>
        <p:nvSpPr>
          <p:cNvPr id="528" name="Google Shape;528;p19"/>
          <p:cNvSpPr txBox="1"/>
          <p:nvPr/>
        </p:nvSpPr>
        <p:spPr>
          <a:xfrm>
            <a:off x="14681152" y="12228183"/>
            <a:ext cx="1347750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Wrap</a:t>
            </a:r>
            <a:endParaRPr/>
          </a:p>
        </p:txBody>
      </p:sp>
      <p:sp>
        <p:nvSpPr>
          <p:cNvPr id="529" name="Google Shape;529;p19"/>
          <p:cNvSpPr txBox="1"/>
          <p:nvPr/>
        </p:nvSpPr>
        <p:spPr>
          <a:xfrm>
            <a:off x="10311566" y="11723017"/>
            <a:ext cx="835687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</a:t>
            </a:r>
            <a:endParaRPr/>
          </a:p>
        </p:txBody>
      </p:sp>
      <p:sp>
        <p:nvSpPr>
          <p:cNvPr id="530" name="Google Shape;530;p19"/>
          <p:cNvSpPr txBox="1"/>
          <p:nvPr/>
        </p:nvSpPr>
        <p:spPr>
          <a:xfrm>
            <a:off x="14681152" y="11723017"/>
            <a:ext cx="1212013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Shift</a:t>
            </a:r>
            <a:endParaRPr/>
          </a:p>
        </p:txBody>
      </p:sp>
      <p:sp>
        <p:nvSpPr>
          <p:cNvPr id="531" name="Google Shape;531;p19"/>
          <p:cNvSpPr txBox="1"/>
          <p:nvPr/>
        </p:nvSpPr>
        <p:spPr>
          <a:xfrm>
            <a:off x="10311567" y="12228183"/>
            <a:ext cx="1099033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Belt</a:t>
            </a:r>
            <a:endParaRPr/>
          </a:p>
        </p:txBody>
      </p:sp>
      <p:sp>
        <p:nvSpPr>
          <p:cNvPr id="532" name="Google Shape;532;p19"/>
          <p:cNvSpPr txBox="1"/>
          <p:nvPr/>
        </p:nvSpPr>
        <p:spPr>
          <a:xfrm>
            <a:off x="16454502" y="12228183"/>
            <a:ext cx="4990314" cy="6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Crepe, linen, jersey fabric</a:t>
            </a:r>
            <a:endParaRPr/>
          </a:p>
        </p:txBody>
      </p:sp>
      <p:grpSp>
        <p:nvGrpSpPr>
          <p:cNvPr id="533" name="Google Shape;533;p19"/>
          <p:cNvGrpSpPr/>
          <p:nvPr/>
        </p:nvGrpSpPr>
        <p:grpSpPr>
          <a:xfrm>
            <a:off x="9218067" y="9268857"/>
            <a:ext cx="12190140" cy="2489200"/>
            <a:chOff x="0" y="0"/>
            <a:chExt cx="12190138" cy="2489199"/>
          </a:xfrm>
        </p:grpSpPr>
        <p:pic>
          <p:nvPicPr>
            <p:cNvPr id="534" name="Google Shape;534;p19" descr="img44.jpg"/>
            <p:cNvPicPr preferRelativeResize="0"/>
            <p:nvPr/>
          </p:nvPicPr>
          <p:blipFill rotWithShape="1">
            <a:blip r:embed="rId9">
              <a:alphaModFix/>
            </a:blip>
            <a:srcRect l="21857" t="27820" r="61269" b="25749"/>
            <a:stretch/>
          </p:blipFill>
          <p:spPr>
            <a:xfrm>
              <a:off x="0" y="50798"/>
              <a:ext cx="1181522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19" descr="img44.jpg"/>
            <p:cNvPicPr preferRelativeResize="0"/>
            <p:nvPr/>
          </p:nvPicPr>
          <p:blipFill rotWithShape="1">
            <a:blip r:embed="rId9">
              <a:alphaModFix/>
            </a:blip>
            <a:srcRect l="60559" t="27069" r="15791" b="25541"/>
            <a:stretch/>
          </p:blipFill>
          <p:spPr>
            <a:xfrm>
              <a:off x="1203091" y="20436"/>
              <a:ext cx="1622409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19" descr="img30.jpg"/>
            <p:cNvPicPr preferRelativeResize="0"/>
            <p:nvPr/>
          </p:nvPicPr>
          <p:blipFill rotWithShape="1">
            <a:blip r:embed="rId10">
              <a:alphaModFix/>
            </a:blip>
            <a:srcRect l="21303" t="27994" r="61795" b="26494"/>
            <a:stretch/>
          </p:blipFill>
          <p:spPr>
            <a:xfrm>
              <a:off x="3161150" y="46177"/>
              <a:ext cx="1207375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19" descr="img30.jpg"/>
            <p:cNvPicPr preferRelativeResize="0"/>
            <p:nvPr/>
          </p:nvPicPr>
          <p:blipFill rotWithShape="1">
            <a:blip r:embed="rId10">
              <a:alphaModFix/>
            </a:blip>
            <a:srcRect l="61034" t="25933" r="15741" b="25933"/>
            <a:stretch/>
          </p:blipFill>
          <p:spPr>
            <a:xfrm>
              <a:off x="4414799" y="0"/>
              <a:ext cx="1568658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9" descr="img46.jpg"/>
            <p:cNvPicPr preferRelativeResize="0"/>
            <p:nvPr/>
          </p:nvPicPr>
          <p:blipFill rotWithShape="1">
            <a:blip r:embed="rId11">
              <a:alphaModFix/>
            </a:blip>
            <a:srcRect l="22842" t="26916" r="63627" b="26916"/>
            <a:stretch/>
          </p:blipFill>
          <p:spPr>
            <a:xfrm>
              <a:off x="9560170" y="50798"/>
              <a:ext cx="952815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19" descr="img46.jpg"/>
            <p:cNvPicPr preferRelativeResize="0"/>
            <p:nvPr/>
          </p:nvPicPr>
          <p:blipFill rotWithShape="1">
            <a:blip r:embed="rId11">
              <a:alphaModFix/>
            </a:blip>
            <a:srcRect l="60666" t="26242" r="16142" b="26242"/>
            <a:stretch/>
          </p:blipFill>
          <p:spPr>
            <a:xfrm>
              <a:off x="10603378" y="0"/>
              <a:ext cx="1586760" cy="243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19" descr="img33.jpg"/>
            <p:cNvPicPr preferRelativeResize="0"/>
            <p:nvPr/>
          </p:nvPicPr>
          <p:blipFill rotWithShape="1">
            <a:blip r:embed="rId12">
              <a:alphaModFix/>
            </a:blip>
            <a:srcRect l="21807" t="26462" r="61862" b="26462"/>
            <a:stretch/>
          </p:blipFill>
          <p:spPr>
            <a:xfrm>
              <a:off x="6368334" y="50798"/>
              <a:ext cx="1127749" cy="243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19" descr="img33.jpg"/>
            <p:cNvPicPr preferRelativeResize="0"/>
            <p:nvPr/>
          </p:nvPicPr>
          <p:blipFill rotWithShape="1">
            <a:blip r:embed="rId12">
              <a:alphaModFix/>
            </a:blip>
            <a:srcRect l="60920" t="26770" r="15864" b="26770"/>
            <a:stretch/>
          </p:blipFill>
          <p:spPr>
            <a:xfrm>
              <a:off x="7576140" y="50798"/>
              <a:ext cx="1624601" cy="2438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2" name="Google Shape;542;p19" descr="Image"/>
          <p:cNvPicPr preferRelativeResize="0"/>
          <p:nvPr/>
        </p:nvPicPr>
        <p:blipFill rotWithShape="1">
          <a:blip r:embed="rId13">
            <a:alphaModFix/>
          </a:blip>
          <a:srcRect r="51995" b="5952"/>
          <a:stretch/>
        </p:blipFill>
        <p:spPr>
          <a:xfrm>
            <a:off x="7384534" y="4360220"/>
            <a:ext cx="1500254" cy="140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9" descr="Image"/>
          <p:cNvPicPr preferRelativeResize="0"/>
          <p:nvPr/>
        </p:nvPicPr>
        <p:blipFill rotWithShape="1">
          <a:blip r:embed="rId13">
            <a:alphaModFix/>
          </a:blip>
          <a:srcRect l="55752" b="6618"/>
          <a:stretch/>
        </p:blipFill>
        <p:spPr>
          <a:xfrm>
            <a:off x="7356157" y="9585970"/>
            <a:ext cx="1556829" cy="15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9"/>
          <p:cNvSpPr txBox="1"/>
          <p:nvPr/>
        </p:nvSpPr>
        <p:spPr>
          <a:xfrm>
            <a:off x="1742030" y="5210278"/>
            <a:ext cx="2272699" cy="106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Subject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(petite)</a:t>
            </a:r>
            <a:endParaRPr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65F0C4C-DD98-4D9A-B322-F7ACACAF9B88}"/>
              </a:ext>
            </a:extLst>
          </p:cNvPr>
          <p:cNvSpPr txBox="1">
            <a:spLocks/>
          </p:cNvSpPr>
          <p:nvPr/>
        </p:nvSpPr>
        <p:spPr>
          <a:xfrm>
            <a:off x="1581150" y="0"/>
            <a:ext cx="21737484" cy="1988344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>
              <a:buClrTx/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Body-aware recommendations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163CB4-75A3-403A-966B-D4534321E6C9}"/>
              </a:ext>
            </a:extLst>
          </p:cNvPr>
          <p:cNvSpPr txBox="1"/>
          <p:nvPr/>
        </p:nvSpPr>
        <p:spPr>
          <a:xfrm>
            <a:off x="18069340" y="13238577"/>
            <a:ext cx="7913537" cy="657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2872" tIns="142872" rIns="142872" bIns="142872" numCol="1" spcCol="38100" rtlCol="0" anchor="ctr">
            <a:spAutoFit/>
          </a:bodyPr>
          <a:lstStyle/>
          <a:p>
            <a:pPr algn="ctr" defTabSz="1643060" hangingPunct="0">
              <a:buClrTx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[Hsiao &amp; Grauman, </a:t>
            </a:r>
            <a:r>
              <a:rPr lang="en-US" sz="2400" kern="1200" dirty="0" err="1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arXiv</a:t>
            </a: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2019]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4CE9C0-F93F-442D-BCD7-A6ABE6A6D8BE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5B59D6-C7E2-4BEF-8E6C-7F8824B2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0" y="3638551"/>
            <a:ext cx="21945600" cy="90519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Learning about fashion from Web photos</a:t>
            </a:r>
          </a:p>
          <a:p>
            <a:r>
              <a:rPr lang="en-US" dirty="0"/>
              <a:t>Discovering latent styles</a:t>
            </a:r>
          </a:p>
          <a:p>
            <a:r>
              <a:rPr lang="en-US" dirty="0"/>
              <a:t>Assembling outfits</a:t>
            </a:r>
          </a:p>
          <a:p>
            <a:r>
              <a:rPr lang="en-US" dirty="0"/>
              <a:t>Forecasting future trends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36992E-3B12-4058-B52E-091F39CC1D09}"/>
              </a:ext>
            </a:extLst>
          </p:cNvPr>
          <p:cNvSpPr txBox="1">
            <a:spLocks/>
          </p:cNvSpPr>
          <p:nvPr/>
        </p:nvSpPr>
        <p:spPr bwMode="auto">
          <a:xfrm>
            <a:off x="4305300" y="-270791"/>
            <a:ext cx="15773400" cy="26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5pPr>
            <a:lvl6pPr marL="9144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6pPr>
            <a:lvl7pPr marL="18288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7pPr>
            <a:lvl8pPr marL="27432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8pPr>
            <a:lvl9pPr marL="36576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This talk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2D4D52-E56B-4BE5-A3EA-3165AA7739E9}"/>
              </a:ext>
            </a:extLst>
          </p:cNvPr>
          <p:cNvSpPr/>
          <p:nvPr/>
        </p:nvSpPr>
        <p:spPr bwMode="auto">
          <a:xfrm>
            <a:off x="4572000" y="7162800"/>
            <a:ext cx="10363200" cy="127635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875A4-5A09-4DE8-9D60-673F08DEC0F4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047293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1080" y="102460"/>
            <a:ext cx="16459200" cy="2286000"/>
          </a:xfrm>
        </p:spPr>
        <p:txBody>
          <a:bodyPr>
            <a:normAutofit/>
          </a:bodyPr>
          <a:lstStyle/>
          <a:p>
            <a:r>
              <a:rPr lang="en-US" sz="7600" b="1" dirty="0">
                <a:latin typeface="Arial" panose="020B0604020202020204" pitchFamily="34" charset="0"/>
                <a:cs typeface="Arial" panose="020B0604020202020204" pitchFamily="34" charset="0"/>
              </a:rPr>
              <a:t>Style forecasting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5"/>
          <a:stretch/>
        </p:blipFill>
        <p:spPr bwMode="auto">
          <a:xfrm>
            <a:off x="10757558" y="3565724"/>
            <a:ext cx="11423847" cy="892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50000" r="66951" b="4482"/>
          <a:stretch/>
        </p:blipFill>
        <p:spPr bwMode="auto">
          <a:xfrm>
            <a:off x="2398113" y="8207108"/>
            <a:ext cx="6884139" cy="486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5226" r="67172" b="50000"/>
          <a:stretch/>
        </p:blipFill>
        <p:spPr bwMode="auto">
          <a:xfrm>
            <a:off x="2444370" y="3398586"/>
            <a:ext cx="6837882" cy="478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51731" y="1306966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et al., ICCV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992" y="2058130"/>
            <a:ext cx="16200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6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anose="020B0604020202020204" pitchFamily="34" charset="0"/>
              </a:rPr>
              <a:t>Can we predict the future popularity of styles?</a:t>
            </a:r>
          </a:p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5600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3BCC7-C072-42CC-995A-FCDD5B0F1F54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0396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5B59D6-C7E2-4BEF-8E6C-7F8824B2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0" y="3638551"/>
            <a:ext cx="21945600" cy="90519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Learning about fashion from Web photos</a:t>
            </a:r>
          </a:p>
          <a:p>
            <a:r>
              <a:rPr lang="en-US" dirty="0"/>
              <a:t>Discovering latent styles</a:t>
            </a:r>
          </a:p>
          <a:p>
            <a:r>
              <a:rPr lang="en-US" dirty="0"/>
              <a:t>Assembling outfits</a:t>
            </a:r>
          </a:p>
          <a:p>
            <a:r>
              <a:rPr lang="en-US" dirty="0"/>
              <a:t>Forecasting future trends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36992E-3B12-4058-B52E-091F39CC1D09}"/>
              </a:ext>
            </a:extLst>
          </p:cNvPr>
          <p:cNvSpPr txBox="1">
            <a:spLocks/>
          </p:cNvSpPr>
          <p:nvPr/>
        </p:nvSpPr>
        <p:spPr bwMode="auto">
          <a:xfrm>
            <a:off x="4305300" y="-270791"/>
            <a:ext cx="15773400" cy="26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5pPr>
            <a:lvl6pPr marL="9144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6pPr>
            <a:lvl7pPr marL="18288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7pPr>
            <a:lvl8pPr marL="27432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8pPr>
            <a:lvl9pPr marL="3657600" algn="ctr" rtl="0" fontAlgn="base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  <a:buFontTx/>
            </a:pPr>
            <a:r>
              <a:rPr lang="en-US" sz="7600" b="1" dirty="0"/>
              <a:t>This talk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632E64-D496-49D2-AE29-86EAD52656E3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7772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22" y="-54768"/>
            <a:ext cx="16459200" cy="2286000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Visual trend forecasting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61" y="2817871"/>
            <a:ext cx="17338314" cy="921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3967" y="1844323"/>
            <a:ext cx="13788502" cy="87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1502">
              <a:buClrTx/>
              <a:defRPr/>
            </a:pPr>
            <a:r>
              <a:rPr lang="en-US" sz="5062" dirty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anose="020B0604020202020204" pitchFamily="34" charset="0"/>
                <a:sym typeface="Helvetica Light"/>
              </a:rPr>
              <a:t>We predict the future popularity of each style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85160" y="1306966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et al., ICCV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E9E3B-5DF9-4FF5-91D1-5AD5A503FC6A}"/>
              </a:ext>
            </a:extLst>
          </p:cNvPr>
          <p:cNvSpPr txBox="1"/>
          <p:nvPr/>
        </p:nvSpPr>
        <p:spPr>
          <a:xfrm>
            <a:off x="5655261" y="12189495"/>
            <a:ext cx="13788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1502">
              <a:buClrTx/>
              <a:defRPr/>
            </a:pPr>
            <a:r>
              <a:rPr lang="en-US" sz="40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anose="020B0604020202020204" pitchFamily="34" charset="0"/>
              </a:rPr>
              <a:t>Amazon dataset – 6 years of transactions for 80K items</a:t>
            </a:r>
          </a:p>
          <a:p>
            <a:pPr algn="ctr" defTabSz="821502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anose="020B0604020202020204" pitchFamily="34" charset="0"/>
              </a:rPr>
              <a:t> [McAuley et al. SIGIR 2015]</a:t>
            </a:r>
            <a:endParaRPr lang="en-US" sz="3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A79EB-81FF-40A6-A06C-BC53C5169BDF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681037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38618" y="2263371"/>
            <a:ext cx="14784032" cy="467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5" b="449"/>
          <a:stretch/>
        </p:blipFill>
        <p:spPr bwMode="auto">
          <a:xfrm>
            <a:off x="4738618" y="7472628"/>
            <a:ext cx="14784032" cy="465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9404" y="2027662"/>
            <a:ext cx="3255436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1828706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  <a:sym typeface="Helvetica Light"/>
              </a:rPr>
              <a:t>Out of fashion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53170" y="2027662"/>
            <a:ext cx="1446230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828706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  <a:sym typeface="Helvetica Light"/>
              </a:rPr>
              <a:t>Classic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98485" y="2027662"/>
            <a:ext cx="2070375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828706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  <a:sym typeface="Helvetica Light"/>
              </a:rPr>
              <a:t>In fashion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9407" y="7200971"/>
            <a:ext cx="2128058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defTabSz="1828706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  <a:sym typeface="Helvetica Light"/>
              </a:rPr>
              <a:t>Trending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53169" y="7200971"/>
            <a:ext cx="2686902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defTabSz="1828706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  <a:sym typeface="Helvetica Light"/>
              </a:rPr>
              <a:t>Unpopular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98485" y="7200970"/>
            <a:ext cx="2918634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defTabSz="1828706"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  <a:sym typeface="Helvetica Light"/>
              </a:rPr>
              <a:t>Re-emerging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38622" y="-54768"/>
            <a:ext cx="16459200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06">
              <a:buClrTx/>
            </a:pPr>
            <a:r>
              <a:rPr lang="en-US" sz="7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Lifecycle of a visual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714A0-0BAB-47A9-B426-9B583D77BA3E}"/>
              </a:ext>
            </a:extLst>
          </p:cNvPr>
          <p:cNvSpPr txBox="1"/>
          <p:nvPr/>
        </p:nvSpPr>
        <p:spPr>
          <a:xfrm>
            <a:off x="18785160" y="1306966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et al., ICCV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182CC2-3F73-441C-94E0-862C1A1E6069}"/>
              </a:ext>
            </a:extLst>
          </p:cNvPr>
          <p:cNvSpPr txBox="1"/>
          <p:nvPr/>
        </p:nvSpPr>
        <p:spPr>
          <a:xfrm>
            <a:off x="5655261" y="12189495"/>
            <a:ext cx="13788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1502">
              <a:buClrTx/>
              <a:defRPr/>
            </a:pPr>
            <a:r>
              <a:rPr lang="en-US" sz="40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anose="020B0604020202020204" pitchFamily="34" charset="0"/>
              </a:rPr>
              <a:t>Amazon dataset – 6 years of transactions for 80K items</a:t>
            </a:r>
          </a:p>
          <a:p>
            <a:pPr algn="ctr" defTabSz="821502"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anose="020B0604020202020204" pitchFamily="34" charset="0"/>
              </a:rPr>
              <a:t> [McAuley et al. SIGIR 2015]</a:t>
            </a:r>
            <a:endParaRPr lang="en-US" sz="3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F80DB0-A8DC-4658-9091-7F115DE26E38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596962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722" y="-198784"/>
            <a:ext cx="16459200" cy="2286000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Interpretable forecasts via attributes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91" y="3965783"/>
            <a:ext cx="18205050" cy="975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0590" y="2311748"/>
            <a:ext cx="18817048" cy="87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1502">
              <a:buClrTx/>
              <a:defRPr/>
            </a:pPr>
            <a:r>
              <a:rPr lang="en-US" sz="5062" dirty="0">
                <a:solidFill>
                  <a:sysClr val="windowText" lastClr="000000"/>
                </a:solidFill>
                <a:latin typeface="Arial" pitchFamily="34" charset="0"/>
                <a:ea typeface="+mn-ea"/>
                <a:cs typeface="Arial" panose="020B0604020202020204" pitchFamily="34" charset="0"/>
                <a:sym typeface="Helvetica Light"/>
              </a:rPr>
              <a:t>What kind of fabric, texture, color will be popular next year?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0E75A-24AD-4992-8FA5-2EF136013818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4165978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BFF416-89D0-419B-BD9B-0C2E94980266}"/>
              </a:ext>
            </a:extLst>
          </p:cNvPr>
          <p:cNvSpPr txBox="1">
            <a:spLocks/>
          </p:cNvSpPr>
          <p:nvPr/>
        </p:nvSpPr>
        <p:spPr>
          <a:xfrm>
            <a:off x="3879722" y="-198784"/>
            <a:ext cx="1645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6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GeoStyle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F37A3-BC7B-4815-B5B0-006A03D4C40F}"/>
              </a:ext>
            </a:extLst>
          </p:cNvPr>
          <p:cNvSpPr txBox="1"/>
          <p:nvPr/>
        </p:nvSpPr>
        <p:spPr>
          <a:xfrm>
            <a:off x="9029700" y="1671717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[Mall et al. ICCV 2019]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897521-7C7C-42EC-9797-EA2A84D64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970641"/>
            <a:ext cx="23564850" cy="86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469FBB-CCA1-4E12-9951-1F952282251B}"/>
              </a:ext>
            </a:extLst>
          </p:cNvPr>
          <p:cNvSpPr txBox="1"/>
          <p:nvPr/>
        </p:nvSpPr>
        <p:spPr>
          <a:xfrm>
            <a:off x="7448954" y="12044283"/>
            <a:ext cx="1441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7.7M Instagram photos from 44 cities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4B7C44-C5D4-4804-A5FC-07870F5F1CFD}"/>
              </a:ext>
            </a:extLst>
          </p:cNvPr>
          <p:cNvGrpSpPr/>
          <p:nvPr/>
        </p:nvGrpSpPr>
        <p:grpSpPr>
          <a:xfrm>
            <a:off x="6273931" y="2743120"/>
            <a:ext cx="15126523" cy="10132160"/>
            <a:chOff x="11254491" y="3511887"/>
            <a:chExt cx="15126523" cy="101321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A1EB0C-C6AE-4DE0-93A7-D1722006C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22" t="27857" r="47578" b="13480"/>
            <a:stretch/>
          </p:blipFill>
          <p:spPr>
            <a:xfrm>
              <a:off x="11254491" y="3511887"/>
              <a:ext cx="12401550" cy="93011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8623D3-F29B-4BBD-96EE-3295FF35BA7B}"/>
                </a:ext>
              </a:extLst>
            </p:cNvPr>
            <p:cNvSpPr txBox="1"/>
            <p:nvPr/>
          </p:nvSpPr>
          <p:spPr>
            <a:xfrm>
              <a:off x="11962191" y="12813050"/>
              <a:ext cx="144188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Example styles discovered with attributes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E6EA521-15A1-406E-9DD2-31B760580DE4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16795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4FEEBB-A3A2-4473-B089-3E2CBC115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0" t="17217" r="20625" b="11610"/>
          <a:stretch/>
        </p:blipFill>
        <p:spPr>
          <a:xfrm>
            <a:off x="3584447" y="2495553"/>
            <a:ext cx="17049750" cy="103808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459F91-2B60-4CBE-9526-13A31EC536E0}"/>
              </a:ext>
            </a:extLst>
          </p:cNvPr>
          <p:cNvSpPr txBox="1">
            <a:spLocks/>
          </p:cNvSpPr>
          <p:nvPr/>
        </p:nvSpPr>
        <p:spPr>
          <a:xfrm>
            <a:off x="3879722" y="-198784"/>
            <a:ext cx="1645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6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Influence-based fashion forecasting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DF505-1764-436D-AC7A-8EB7486341A3}"/>
              </a:ext>
            </a:extLst>
          </p:cNvPr>
          <p:cNvSpPr txBox="1"/>
          <p:nvPr/>
        </p:nvSpPr>
        <p:spPr>
          <a:xfrm>
            <a:off x="18401702" y="1306966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&amp; Grauman,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BFC8-6568-48EE-B08F-DD24DFBCD895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36364955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B1EB-C8EF-4C91-B002-495EFDE1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448E-3CC0-4EAD-B610-3950CDFF9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D8838-D2FE-4518-ADCA-32606EFB7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84" y="750692"/>
            <a:ext cx="12951337" cy="12965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C2CC5-13DF-4709-8648-D38890566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8258" y="1093859"/>
            <a:ext cx="12265742" cy="1227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A2D388-6E5F-4FC3-8746-4FCDAE7216D9}"/>
              </a:ext>
            </a:extLst>
          </p:cNvPr>
          <p:cNvSpPr txBox="1"/>
          <p:nvPr/>
        </p:nvSpPr>
        <p:spPr>
          <a:xfrm>
            <a:off x="2945068" y="12617456"/>
            <a:ext cx="826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European 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6CEEC-CC25-4D88-9856-7E4D06E79CB4}"/>
              </a:ext>
            </a:extLst>
          </p:cNvPr>
          <p:cNvSpPr txBox="1"/>
          <p:nvPr/>
        </p:nvSpPr>
        <p:spPr>
          <a:xfrm>
            <a:off x="14537912" y="12617455"/>
            <a:ext cx="8267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Asian cities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E55B69-4600-430E-B957-780BA007A4EF}"/>
              </a:ext>
            </a:extLst>
          </p:cNvPr>
          <p:cNvSpPr txBox="1">
            <a:spLocks/>
          </p:cNvSpPr>
          <p:nvPr/>
        </p:nvSpPr>
        <p:spPr>
          <a:xfrm>
            <a:off x="3879722" y="-198784"/>
            <a:ext cx="1645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6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City → city influences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3C3BE-7241-4C20-BE4B-CF3513665646}"/>
              </a:ext>
            </a:extLst>
          </p:cNvPr>
          <p:cNvSpPr txBox="1"/>
          <p:nvPr/>
        </p:nvSpPr>
        <p:spPr>
          <a:xfrm>
            <a:off x="9950084" y="13128917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&amp; Grauman, 2019</a:t>
            </a:r>
          </a:p>
        </p:txBody>
      </p:sp>
    </p:spTree>
    <p:extLst>
      <p:ext uri="{BB962C8B-B14F-4D97-AF65-F5344CB8AC3E}">
        <p14:creationId xmlns:p14="http://schemas.microsoft.com/office/powerpoint/2010/main" val="2367414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920FF-90C2-49CA-A9D7-57ECCD8D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D3FB6-1BB4-48F7-89BA-855E164A6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047E0-9271-4627-B46B-F6B64684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2" y="1003341"/>
            <a:ext cx="11696699" cy="11709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87E2D8-FDAB-415B-8469-6D063FA87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601" y="1262893"/>
            <a:ext cx="11178154" cy="11190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C9E0B-0F81-4CDF-B89D-6629EBD66F85}"/>
              </a:ext>
            </a:extLst>
          </p:cNvPr>
          <p:cNvSpPr txBox="1"/>
          <p:nvPr/>
        </p:nvSpPr>
        <p:spPr>
          <a:xfrm>
            <a:off x="14077948" y="11832626"/>
            <a:ext cx="9222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Beijing:</a:t>
            </a:r>
          </a:p>
          <a:p>
            <a:pPr algn="ctr"/>
            <a:r>
              <a:rPr lang="en-US" sz="4800" dirty="0"/>
              <a:t>Influence receiver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23FDA-0E08-4346-986B-E351BD37F2A7}"/>
              </a:ext>
            </a:extLst>
          </p:cNvPr>
          <p:cNvSpPr txBox="1"/>
          <p:nvPr/>
        </p:nvSpPr>
        <p:spPr>
          <a:xfrm>
            <a:off x="1503619" y="11927828"/>
            <a:ext cx="9222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Paris:</a:t>
            </a:r>
          </a:p>
          <a:p>
            <a:pPr algn="ctr"/>
            <a:r>
              <a:rPr lang="en-US" sz="4800" dirty="0"/>
              <a:t>Multi-city influencer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F58ADB-1F0F-4538-897B-D0A381C9AF06}"/>
              </a:ext>
            </a:extLst>
          </p:cNvPr>
          <p:cNvSpPr txBox="1">
            <a:spLocks/>
          </p:cNvSpPr>
          <p:nvPr/>
        </p:nvSpPr>
        <p:spPr>
          <a:xfrm>
            <a:off x="3879722" y="-198784"/>
            <a:ext cx="1645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6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City → city influences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608E3-A666-4C4D-84F0-1C3536ABEF13}"/>
              </a:ext>
            </a:extLst>
          </p:cNvPr>
          <p:cNvSpPr txBox="1"/>
          <p:nvPr/>
        </p:nvSpPr>
        <p:spPr>
          <a:xfrm>
            <a:off x="9950084" y="13128917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&amp; Grauman, 2019</a:t>
            </a:r>
          </a:p>
        </p:txBody>
      </p:sp>
    </p:spTree>
    <p:extLst>
      <p:ext uri="{BB962C8B-B14F-4D97-AF65-F5344CB8AC3E}">
        <p14:creationId xmlns:p14="http://schemas.microsoft.com/office/powerpoint/2010/main" val="3706766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0B2FB-559E-4399-ABBF-527BA2EC5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B8B88-2C75-4AE9-B38C-CD45B766F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4" t="16068" r="6250" b="4853"/>
          <a:stretch/>
        </p:blipFill>
        <p:spPr>
          <a:xfrm>
            <a:off x="1619250" y="2835276"/>
            <a:ext cx="20726400" cy="103069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78432A-8B96-425E-8C3F-D92C985ED229}"/>
              </a:ext>
            </a:extLst>
          </p:cNvPr>
          <p:cNvSpPr txBox="1">
            <a:spLocks/>
          </p:cNvSpPr>
          <p:nvPr/>
        </p:nvSpPr>
        <p:spPr>
          <a:xfrm>
            <a:off x="3879722" y="-198784"/>
            <a:ext cx="1645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6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City → city net influence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6C3DC-E16A-479C-9680-E49224E06EDB}"/>
              </a:ext>
            </a:extLst>
          </p:cNvPr>
          <p:cNvSpPr txBox="1"/>
          <p:nvPr/>
        </p:nvSpPr>
        <p:spPr>
          <a:xfrm>
            <a:off x="18401702" y="1306966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&amp; Grauman,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DED89-0193-42A2-99F4-33B38E5A5385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7104885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DCE03-D5C2-42A3-9496-593BC548A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9C29F-116E-48B5-B8EB-AFD7975A5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1" t="30447" r="10937" b="13191"/>
          <a:stretch/>
        </p:blipFill>
        <p:spPr>
          <a:xfrm>
            <a:off x="0" y="2152650"/>
            <a:ext cx="24425872" cy="98710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F3A4CB-DD49-4511-8409-F22EADBE2264}"/>
              </a:ext>
            </a:extLst>
          </p:cNvPr>
          <p:cNvSpPr txBox="1">
            <a:spLocks/>
          </p:cNvSpPr>
          <p:nvPr/>
        </p:nvSpPr>
        <p:spPr>
          <a:xfrm>
            <a:off x="471948" y="-36295"/>
            <a:ext cx="23009844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6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Net influence per country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BBB57-A46F-402D-BB86-806A47888341}"/>
              </a:ext>
            </a:extLst>
          </p:cNvPr>
          <p:cNvSpPr txBox="1"/>
          <p:nvPr/>
        </p:nvSpPr>
        <p:spPr>
          <a:xfrm>
            <a:off x="18401702" y="1306966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Al-</a:t>
            </a:r>
            <a:r>
              <a:rPr lang="en-US" sz="3600" i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r>
              <a:rPr lang="en-US" sz="3600" i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&amp; Grauman,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FF96D-CF6C-47E9-B5DC-C13F5E8BBAAE}"/>
              </a:ext>
            </a:extLst>
          </p:cNvPr>
          <p:cNvSpPr txBox="1"/>
          <p:nvPr/>
        </p:nvSpPr>
        <p:spPr>
          <a:xfrm>
            <a:off x="4307800" y="12161976"/>
            <a:ext cx="15810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* Caveat: subject to data sampling bias of Instagram photos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0914-3BDD-467B-B53E-C0B06AF8F47D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E5E5E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555796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088" y="-108520"/>
            <a:ext cx="16459200" cy="2286000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539" y="3311278"/>
            <a:ext cx="19905727" cy="5987562"/>
          </a:xfrm>
        </p:spPr>
        <p:txBody>
          <a:bodyPr>
            <a:no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5600" dirty="0">
                <a:latin typeface="Arial" pitchFamily="34" charset="0"/>
                <a:cs typeface="Arial" pitchFamily="34" charset="0"/>
                <a:sym typeface="Wingdings" pitchFamily="2" charset="2"/>
              </a:rPr>
              <a:t>Visual style introduces new problems for computer vision</a:t>
            </a:r>
          </a:p>
          <a:p>
            <a:pPr>
              <a:spcBef>
                <a:spcPts val="2400"/>
              </a:spcBef>
            </a:pPr>
            <a:endParaRPr lang="en-US" sz="2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spcBef>
                <a:spcPts val="0"/>
              </a:spcBef>
            </a:pPr>
            <a:r>
              <a:rPr lang="en-US" sz="4800" dirty="0">
                <a:latin typeface="Arial" pitchFamily="34" charset="0"/>
                <a:cs typeface="Arial" pitchFamily="34" charset="0"/>
                <a:sym typeface="Wingdings" pitchFamily="2" charset="2"/>
              </a:rPr>
              <a:t>Discovering styles from unlabeled photos</a:t>
            </a:r>
          </a:p>
          <a:p>
            <a:pPr lvl="1">
              <a:spcBef>
                <a:spcPts val="0"/>
              </a:spcBef>
            </a:pPr>
            <a:r>
              <a:rPr lang="en-US" sz="4800" dirty="0">
                <a:latin typeface="Arial" pitchFamily="34" charset="0"/>
                <a:cs typeface="Arial" pitchFamily="34" charset="0"/>
                <a:sym typeface="Wingdings" pitchFamily="2" charset="2"/>
              </a:rPr>
              <a:t>Capsule wardrobe creation</a:t>
            </a:r>
          </a:p>
          <a:p>
            <a:pPr lvl="1">
              <a:spcBef>
                <a:spcPts val="0"/>
              </a:spcBef>
            </a:pPr>
            <a:r>
              <a:rPr lang="en-US" sz="4800" dirty="0">
                <a:latin typeface="Arial" pitchFamily="34" charset="0"/>
                <a:cs typeface="Arial" pitchFamily="34" charset="0"/>
                <a:sym typeface="Wingdings" pitchFamily="2" charset="2"/>
              </a:rPr>
              <a:t>Minimal edits to improve outfit </a:t>
            </a:r>
            <a:r>
              <a:rPr lang="en-US" sz="48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fashionability</a:t>
            </a:r>
            <a:endParaRPr lang="en-US" sz="4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spcBef>
                <a:spcPts val="0"/>
              </a:spcBef>
            </a:pPr>
            <a:r>
              <a:rPr lang="en-US" sz="4800" dirty="0">
                <a:latin typeface="Arial" pitchFamily="34" charset="0"/>
                <a:cs typeface="Arial" pitchFamily="34" charset="0"/>
                <a:sym typeface="Wingdings" pitchFamily="2" charset="2"/>
              </a:rPr>
              <a:t>Body-aware recommendations</a:t>
            </a:r>
          </a:p>
          <a:p>
            <a:pPr lvl="1">
              <a:spcBef>
                <a:spcPts val="0"/>
              </a:spcBef>
            </a:pPr>
            <a:r>
              <a:rPr lang="en-US" sz="4800" dirty="0">
                <a:latin typeface="Arial" pitchFamily="34" charset="0"/>
                <a:cs typeface="Arial" pitchFamily="34" charset="0"/>
                <a:sym typeface="Wingdings" pitchFamily="2" charset="2"/>
              </a:rPr>
              <a:t>Style forecasting with global influence</a:t>
            </a:r>
          </a:p>
          <a:p>
            <a:pPr lvl="1">
              <a:spcBef>
                <a:spcPts val="2400"/>
              </a:spcBef>
            </a:pPr>
            <a:endParaRPr lang="en-US" sz="4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spcBef>
                <a:spcPts val="2400"/>
              </a:spcBef>
            </a:pPr>
            <a:endParaRPr lang="en-US" sz="4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1">
              <a:spcBef>
                <a:spcPts val="2400"/>
              </a:spcBef>
            </a:pPr>
            <a:endParaRPr lang="en-US" sz="4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4" y="400250"/>
            <a:ext cx="3744416" cy="1706914"/>
          </a:xfrm>
          <a:prstGeom prst="rect">
            <a:avLst/>
          </a:prstGeom>
        </p:spPr>
      </p:pic>
      <p:sp>
        <p:nvSpPr>
          <p:cNvPr id="4" name="AutoShape 4" descr="Image result for wei-lin hsiao"/>
          <p:cNvSpPr>
            <a:spLocks noChangeAspect="1" noChangeArrowheads="1"/>
          </p:cNvSpPr>
          <p:nvPr/>
        </p:nvSpPr>
        <p:spPr bwMode="auto">
          <a:xfrm>
            <a:off x="3359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6" name="Picture 8" descr="Image result for ziad al-hala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" b="15972"/>
          <a:stretch/>
        </p:blipFill>
        <p:spPr bwMode="auto">
          <a:xfrm>
            <a:off x="13932453" y="9231310"/>
            <a:ext cx="3595970" cy="42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Image result for steven chen utexas"/>
          <p:cNvSpPr>
            <a:spLocks noChangeAspect="1" noChangeArrowheads="1"/>
          </p:cNvSpPr>
          <p:nvPr/>
        </p:nvSpPr>
        <p:spPr bwMode="auto">
          <a:xfrm>
            <a:off x="3663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3600" u="sng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4972" y="10875435"/>
            <a:ext cx="5165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Kimberly Hsiao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89211" y="10865122"/>
            <a:ext cx="4906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Ziad</a:t>
            </a:r>
            <a:r>
              <a:rPr lang="en-US" sz="4800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 Al-</a:t>
            </a:r>
            <a:r>
              <a:rPr lang="en-US" sz="4800" b="1" kern="1200" dirty="0" err="1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t>Halah</a:t>
            </a:r>
            <a:endParaRPr lang="en-US" sz="4800" b="1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4C814D-69D1-4DA2-9D2B-87932A7C9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2" b="27312"/>
          <a:stretch/>
        </p:blipFill>
        <p:spPr bwMode="auto">
          <a:xfrm>
            <a:off x="3663950" y="9143295"/>
            <a:ext cx="3673354" cy="42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80174D-811D-4954-B311-0CB433E6A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822" y="0"/>
            <a:ext cx="2638197" cy="26381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E1830-3FCF-4BC4-B29F-A914121884BB}"/>
              </a:ext>
            </a:extLst>
          </p:cNvPr>
          <p:cNvSpPr txBox="1"/>
          <p:nvPr/>
        </p:nvSpPr>
        <p:spPr>
          <a:xfrm>
            <a:off x="16567354" y="450221"/>
            <a:ext cx="7816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Kristen Grauman</a:t>
            </a:r>
          </a:p>
          <a:p>
            <a:r>
              <a:rPr lang="en-US" sz="4800" dirty="0"/>
              <a:t>grauman@cs.utexas.edu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3546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roup"/>
          <p:cNvGrpSpPr/>
          <p:nvPr/>
        </p:nvGrpSpPr>
        <p:grpSpPr>
          <a:xfrm>
            <a:off x="12880225" y="2339962"/>
            <a:ext cx="10992644" cy="8361581"/>
            <a:chOff x="0" y="-6133"/>
            <a:chExt cx="11195238" cy="7933150"/>
          </a:xfrm>
        </p:grpSpPr>
        <p:grpSp>
          <p:nvGrpSpPr>
            <p:cNvPr id="1149" name="Group"/>
            <p:cNvGrpSpPr/>
            <p:nvPr/>
          </p:nvGrpSpPr>
          <p:grpSpPr>
            <a:xfrm>
              <a:off x="0" y="987080"/>
              <a:ext cx="11195238" cy="6939937"/>
              <a:chOff x="0" y="0"/>
              <a:chExt cx="11195237" cy="6939935"/>
            </a:xfrm>
          </p:grpSpPr>
          <p:pic>
            <p:nvPicPr>
              <p:cNvPr id="1145" name="Image" descr="Image"/>
              <p:cNvPicPr>
                <a:picLocks noChangeAspect="1"/>
              </p:cNvPicPr>
              <p:nvPr/>
            </p:nvPicPr>
            <p:blipFill>
              <a:blip r:embed="rId3"/>
              <a:srcRect l="12995" r="26561"/>
              <a:stretch>
                <a:fillRect/>
              </a:stretch>
            </p:blipFill>
            <p:spPr>
              <a:xfrm>
                <a:off x="0" y="56616"/>
                <a:ext cx="2737679" cy="6794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6" name="Image" descr="Image"/>
              <p:cNvPicPr>
                <a:picLocks noChangeAspect="1"/>
              </p:cNvPicPr>
              <p:nvPr/>
            </p:nvPicPr>
            <p:blipFill>
              <a:blip r:embed="rId4"/>
              <a:srcRect l="5466" r="55257"/>
              <a:stretch>
                <a:fillRect/>
              </a:stretch>
            </p:blipFill>
            <p:spPr>
              <a:xfrm>
                <a:off x="9005494" y="32607"/>
                <a:ext cx="2189744" cy="69073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7" name="Image" descr="Image"/>
              <p:cNvPicPr>
                <a:picLocks noChangeAspect="1"/>
              </p:cNvPicPr>
              <p:nvPr/>
            </p:nvPicPr>
            <p:blipFill>
              <a:blip r:embed="rId5"/>
              <a:srcRect l="20948" r="7951"/>
              <a:stretch>
                <a:fillRect/>
              </a:stretch>
            </p:blipFill>
            <p:spPr>
              <a:xfrm>
                <a:off x="5127382" y="3307"/>
                <a:ext cx="3895050" cy="69073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8" name="Image" descr="Image"/>
              <p:cNvPicPr>
                <a:picLocks noChangeAspect="1"/>
              </p:cNvPicPr>
              <p:nvPr/>
            </p:nvPicPr>
            <p:blipFill>
              <a:blip r:embed="rId6"/>
              <a:srcRect l="34013" r="30162"/>
              <a:stretch>
                <a:fillRect/>
              </a:stretch>
            </p:blipFill>
            <p:spPr>
              <a:xfrm>
                <a:off x="2728791" y="0"/>
                <a:ext cx="2474370" cy="690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0" name="Gothic"/>
            <p:cNvSpPr txBox="1"/>
            <p:nvPr/>
          </p:nvSpPr>
          <p:spPr>
            <a:xfrm>
              <a:off x="3612103" y="-6133"/>
              <a:ext cx="3971031" cy="1006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 defTabSz="821501">
                <a:spcBef>
                  <a:spcPts val="5800"/>
                </a:spcBef>
                <a:defRPr sz="5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616126" hangingPunct="0">
                <a:spcBef>
                  <a:spcPts val="4350"/>
                </a:spcBef>
              </a:pPr>
              <a:endParaRPr sz="4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66E317-FA5C-4215-99CF-9CC8FD1C63E2}"/>
              </a:ext>
            </a:extLst>
          </p:cNvPr>
          <p:cNvGrpSpPr>
            <a:grpSpLocks noChangeAspect="1"/>
          </p:cNvGrpSpPr>
          <p:nvPr/>
        </p:nvGrpSpPr>
        <p:grpSpPr>
          <a:xfrm>
            <a:off x="511131" y="2366734"/>
            <a:ext cx="9930357" cy="8361581"/>
            <a:chOff x="3491174" y="2393505"/>
            <a:chExt cx="7066159" cy="5949863"/>
          </a:xfrm>
        </p:grpSpPr>
        <p:grpSp>
          <p:nvGrpSpPr>
            <p:cNvPr id="1142" name="Group"/>
            <p:cNvGrpSpPr/>
            <p:nvPr/>
          </p:nvGrpSpPr>
          <p:grpSpPr>
            <a:xfrm>
              <a:off x="3491174" y="3138415"/>
              <a:ext cx="7046696" cy="5204953"/>
              <a:chOff x="0" y="0"/>
              <a:chExt cx="9395593" cy="6939934"/>
            </a:xfrm>
          </p:grpSpPr>
          <p:pic>
            <p:nvPicPr>
              <p:cNvPr id="1138" name="Image" descr="Image"/>
              <p:cNvPicPr>
                <a:picLocks noChangeAspect="1"/>
              </p:cNvPicPr>
              <p:nvPr/>
            </p:nvPicPr>
            <p:blipFill>
              <a:blip r:embed="rId7"/>
              <a:srcRect l="18894" r="26888"/>
              <a:stretch>
                <a:fillRect/>
              </a:stretch>
            </p:blipFill>
            <p:spPr>
              <a:xfrm>
                <a:off x="7390866" y="153101"/>
                <a:ext cx="2004728" cy="66338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9" name="Image" descr="Image"/>
              <p:cNvPicPr>
                <a:picLocks noChangeAspect="1"/>
              </p:cNvPicPr>
              <p:nvPr/>
            </p:nvPicPr>
            <p:blipFill>
              <a:blip r:embed="rId8"/>
              <a:srcRect l="8518" r="54440"/>
              <a:stretch>
                <a:fillRect/>
              </a:stretch>
            </p:blipFill>
            <p:spPr>
              <a:xfrm>
                <a:off x="0" y="0"/>
                <a:ext cx="2570655" cy="69399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0" name="Image" descr="Image"/>
              <p:cNvPicPr>
                <a:picLocks noChangeAspect="1"/>
              </p:cNvPicPr>
              <p:nvPr/>
            </p:nvPicPr>
            <p:blipFill>
              <a:blip r:embed="rId9"/>
              <a:srcRect r="66758"/>
              <a:stretch>
                <a:fillRect/>
              </a:stretch>
            </p:blipFill>
            <p:spPr>
              <a:xfrm>
                <a:off x="2527892" y="71198"/>
                <a:ext cx="2342565" cy="67978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1" name="Image" descr="Image"/>
              <p:cNvPicPr>
                <a:picLocks noChangeAspect="1"/>
              </p:cNvPicPr>
              <p:nvPr/>
            </p:nvPicPr>
            <p:blipFill>
              <a:blip r:embed="rId10"/>
              <a:srcRect l="58534" r="12648"/>
              <a:stretch>
                <a:fillRect/>
              </a:stretch>
            </p:blipFill>
            <p:spPr>
              <a:xfrm>
                <a:off x="4774036" y="76975"/>
                <a:ext cx="2632531" cy="6786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43" name="Preppy"/>
            <p:cNvSpPr txBox="1"/>
            <p:nvPr/>
          </p:nvSpPr>
          <p:spPr>
            <a:xfrm>
              <a:off x="5525384" y="2393505"/>
              <a:ext cx="2978274" cy="754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 defTabSz="821501">
                <a:spcBef>
                  <a:spcPts val="5800"/>
                </a:spcBef>
                <a:defRPr sz="5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616126" hangingPunct="0">
                <a:spcBef>
                  <a:spcPts val="4350"/>
                </a:spcBef>
              </a:pPr>
              <a:endParaRPr sz="4200" dirty="0"/>
            </a:p>
          </p:txBody>
        </p:sp>
        <p:sp>
          <p:nvSpPr>
            <p:cNvPr id="1152" name="Rectangle"/>
            <p:cNvSpPr/>
            <p:nvPr/>
          </p:nvSpPr>
          <p:spPr>
            <a:xfrm>
              <a:off x="9016475" y="3157466"/>
              <a:ext cx="1540858" cy="5166852"/>
            </a:xfrm>
            <a:prstGeom prst="rect">
              <a:avLst/>
            </a:prstGeom>
            <a:ln w="50800">
              <a:noFill/>
              <a:miter lim="400000"/>
            </a:ln>
          </p:spPr>
          <p:txBody>
            <a:bodyPr lIns="53578" tIns="53578" rIns="53578" bIns="53578" anchor="ctr"/>
            <a:lstStyle/>
            <a:p>
              <a:pPr algn="ctr" defTabSz="616148" hangingPunct="0">
                <a:defRPr sz="3200"/>
              </a:pPr>
              <a:endParaRPr sz="2400">
                <a:latin typeface="Helvetica Light"/>
                <a:sym typeface="Helvetica Light"/>
              </a:endParaRPr>
            </a:p>
          </p:txBody>
        </p:sp>
      </p:grpSp>
      <p:sp>
        <p:nvSpPr>
          <p:cNvPr id="1153" name="Rectangle"/>
          <p:cNvSpPr/>
          <p:nvPr/>
        </p:nvSpPr>
        <p:spPr>
          <a:xfrm>
            <a:off x="12406526" y="3122748"/>
            <a:ext cx="2082148" cy="5166852"/>
          </a:xfrm>
          <a:prstGeom prst="rect">
            <a:avLst/>
          </a:prstGeom>
          <a:ln w="50800">
            <a:noFill/>
            <a:miter lim="400000"/>
          </a:ln>
        </p:spPr>
        <p:txBody>
          <a:bodyPr lIns="53578" tIns="53578" rIns="53578" bIns="53578" anchor="ctr"/>
          <a:lstStyle/>
          <a:p>
            <a:pPr algn="ctr" defTabSz="616148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36" name="Shape 204">
            <a:extLst>
              <a:ext uri="{FF2B5EF4-FFF2-40B4-BE49-F238E27FC236}">
                <a16:creationId xmlns:a16="http://schemas.microsoft.com/office/drawing/2014/main" id="{187D5B34-C14B-4584-8B70-5E502C01215B}"/>
              </a:ext>
            </a:extLst>
          </p:cNvPr>
          <p:cNvSpPr txBox="1">
            <a:spLocks/>
          </p:cNvSpPr>
          <p:nvPr/>
        </p:nvSpPr>
        <p:spPr>
          <a:xfrm>
            <a:off x="3502742" y="554895"/>
            <a:ext cx="1712230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defines a style?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A0C500-2BE7-4CF6-A161-EA45989ED13B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1" grpId="0" animBg="1" advAuto="0"/>
      <p:bldP spid="1153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543C-8843-42BB-9432-FDF53EB7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0"/>
            <a:ext cx="21945600" cy="22860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CC65D-8A30-4ACA-BCA0-15A4B8F35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Fashion++: Minimal Edits for Outfit Improvement.  W-L. Hsiao, I.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Katsman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C-Y. Wu, D. Parikh, K. Grauman.  In Proceedings of the International Conference on Computer Vision (ICCV), Seoul, Korea, Nov 2019.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Creating Capsule Wardrobes from Fashion Images.  W-L. Hsiao and K. Grauman.  In Proceedings of IEEE Conference on Computer Vision and Pattern Recognition (CVPR), Salt Lake City, June 2018. 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Learning the Latent "Look": Unsupervised Discovery of a Style-Coherent Embedding from Fashion Images.  W-L. Hsiao and K. Grauman.  In Proceedings of the International Conference on Computer Vision (ICCV), Venice, Italy, Oct 2017.  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Fashion Forward: Forecasting Visual Style in Fashion.  Z. Al-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Halah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Stiefelhagen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and K. Grauman.  In Proceedings of the International Conference on Computer Vision (ICCV), Venice, Italy, Oct 2017.  </a:t>
            </a: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Discovering Style Influences Around the World. .  Z. Al-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Halah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and K. Grauman.   Nov 2019.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7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roup"/>
          <p:cNvGrpSpPr/>
          <p:nvPr/>
        </p:nvGrpSpPr>
        <p:grpSpPr>
          <a:xfrm>
            <a:off x="3491174" y="2393505"/>
            <a:ext cx="7046696" cy="5949863"/>
            <a:chOff x="0" y="-6133"/>
            <a:chExt cx="9395594" cy="7933149"/>
          </a:xfrm>
        </p:grpSpPr>
        <p:grpSp>
          <p:nvGrpSpPr>
            <p:cNvPr id="1142" name="Group"/>
            <p:cNvGrpSpPr/>
            <p:nvPr/>
          </p:nvGrpSpPr>
          <p:grpSpPr>
            <a:xfrm>
              <a:off x="0" y="987080"/>
              <a:ext cx="9395594" cy="6939936"/>
              <a:chOff x="0" y="0"/>
              <a:chExt cx="9395593" cy="6939934"/>
            </a:xfrm>
          </p:grpSpPr>
          <p:pic>
            <p:nvPicPr>
              <p:cNvPr id="1138" name="Image" descr="Image"/>
              <p:cNvPicPr>
                <a:picLocks noChangeAspect="1"/>
              </p:cNvPicPr>
              <p:nvPr/>
            </p:nvPicPr>
            <p:blipFill>
              <a:blip r:embed="rId3"/>
              <a:srcRect l="18894" r="26888"/>
              <a:stretch>
                <a:fillRect/>
              </a:stretch>
            </p:blipFill>
            <p:spPr>
              <a:xfrm>
                <a:off x="7390866" y="153101"/>
                <a:ext cx="2004728" cy="66338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9" name="Image" descr="Image"/>
              <p:cNvPicPr>
                <a:picLocks noChangeAspect="1"/>
              </p:cNvPicPr>
              <p:nvPr/>
            </p:nvPicPr>
            <p:blipFill>
              <a:blip r:embed="rId4"/>
              <a:srcRect l="8518" r="54440"/>
              <a:stretch>
                <a:fillRect/>
              </a:stretch>
            </p:blipFill>
            <p:spPr>
              <a:xfrm>
                <a:off x="0" y="0"/>
                <a:ext cx="2570655" cy="69399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0" name="Image" descr="Image"/>
              <p:cNvPicPr>
                <a:picLocks noChangeAspect="1"/>
              </p:cNvPicPr>
              <p:nvPr/>
            </p:nvPicPr>
            <p:blipFill>
              <a:blip r:embed="rId5"/>
              <a:srcRect r="66758"/>
              <a:stretch>
                <a:fillRect/>
              </a:stretch>
            </p:blipFill>
            <p:spPr>
              <a:xfrm>
                <a:off x="2527892" y="71198"/>
                <a:ext cx="2342565" cy="67978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1" name="Image" descr="Image"/>
              <p:cNvPicPr>
                <a:picLocks noChangeAspect="1"/>
              </p:cNvPicPr>
              <p:nvPr/>
            </p:nvPicPr>
            <p:blipFill>
              <a:blip r:embed="rId6"/>
              <a:srcRect l="58534" r="12648"/>
              <a:stretch>
                <a:fillRect/>
              </a:stretch>
            </p:blipFill>
            <p:spPr>
              <a:xfrm>
                <a:off x="4774036" y="76975"/>
                <a:ext cx="2632531" cy="6786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43" name="Preppy"/>
            <p:cNvSpPr txBox="1"/>
            <p:nvPr/>
          </p:nvSpPr>
          <p:spPr>
            <a:xfrm>
              <a:off x="2712280" y="-6133"/>
              <a:ext cx="3971032" cy="1006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 defTabSz="821501">
                <a:spcBef>
                  <a:spcPts val="5800"/>
                </a:spcBef>
                <a:defRPr sz="5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616126" hangingPunct="0">
                <a:spcBef>
                  <a:spcPts val="4350"/>
                </a:spcBef>
              </a:pPr>
              <a:endParaRPr sz="4200" dirty="0"/>
            </a:p>
          </p:txBody>
        </p:sp>
      </p:grpSp>
      <p:grpSp>
        <p:nvGrpSpPr>
          <p:cNvPr id="1151" name="Group"/>
          <p:cNvGrpSpPr/>
          <p:nvPr/>
        </p:nvGrpSpPr>
        <p:grpSpPr>
          <a:xfrm>
            <a:off x="12425331" y="2393505"/>
            <a:ext cx="8396430" cy="5949863"/>
            <a:chOff x="0" y="-6133"/>
            <a:chExt cx="11195238" cy="7933150"/>
          </a:xfrm>
        </p:grpSpPr>
        <p:grpSp>
          <p:nvGrpSpPr>
            <p:cNvPr id="1149" name="Group"/>
            <p:cNvGrpSpPr/>
            <p:nvPr/>
          </p:nvGrpSpPr>
          <p:grpSpPr>
            <a:xfrm>
              <a:off x="0" y="987080"/>
              <a:ext cx="11195238" cy="6939937"/>
              <a:chOff x="0" y="0"/>
              <a:chExt cx="11195237" cy="6939935"/>
            </a:xfrm>
          </p:grpSpPr>
          <p:pic>
            <p:nvPicPr>
              <p:cNvPr id="1145" name="Image" descr="Image"/>
              <p:cNvPicPr>
                <a:picLocks noChangeAspect="1"/>
              </p:cNvPicPr>
              <p:nvPr/>
            </p:nvPicPr>
            <p:blipFill>
              <a:blip r:embed="rId7"/>
              <a:srcRect l="12995" r="26561"/>
              <a:stretch>
                <a:fillRect/>
              </a:stretch>
            </p:blipFill>
            <p:spPr>
              <a:xfrm>
                <a:off x="0" y="56616"/>
                <a:ext cx="2737679" cy="6794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6" name="Image" descr="Image"/>
              <p:cNvPicPr>
                <a:picLocks noChangeAspect="1"/>
              </p:cNvPicPr>
              <p:nvPr/>
            </p:nvPicPr>
            <p:blipFill>
              <a:blip r:embed="rId8"/>
              <a:srcRect l="5466" r="55257"/>
              <a:stretch>
                <a:fillRect/>
              </a:stretch>
            </p:blipFill>
            <p:spPr>
              <a:xfrm>
                <a:off x="9005494" y="32607"/>
                <a:ext cx="2189744" cy="69073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7" name="Image" descr="Image"/>
              <p:cNvPicPr>
                <a:picLocks noChangeAspect="1"/>
              </p:cNvPicPr>
              <p:nvPr/>
            </p:nvPicPr>
            <p:blipFill>
              <a:blip r:embed="rId9"/>
              <a:srcRect l="20948" r="7951"/>
              <a:stretch>
                <a:fillRect/>
              </a:stretch>
            </p:blipFill>
            <p:spPr>
              <a:xfrm>
                <a:off x="5127382" y="3307"/>
                <a:ext cx="3895050" cy="69073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8" name="Image" descr="Image"/>
              <p:cNvPicPr>
                <a:picLocks noChangeAspect="1"/>
              </p:cNvPicPr>
              <p:nvPr/>
            </p:nvPicPr>
            <p:blipFill>
              <a:blip r:embed="rId10"/>
              <a:srcRect l="34013" r="30162"/>
              <a:stretch>
                <a:fillRect/>
              </a:stretch>
            </p:blipFill>
            <p:spPr>
              <a:xfrm>
                <a:off x="2728791" y="0"/>
                <a:ext cx="2474370" cy="69070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0" name="Gothic"/>
            <p:cNvSpPr txBox="1"/>
            <p:nvPr/>
          </p:nvSpPr>
          <p:spPr>
            <a:xfrm>
              <a:off x="3612103" y="-6133"/>
              <a:ext cx="3971031" cy="1006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>
              <a:lvl1pPr defTabSz="821501">
                <a:spcBef>
                  <a:spcPts val="5800"/>
                </a:spcBef>
                <a:defRPr sz="5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 defTabSz="616126" hangingPunct="0">
                <a:spcBef>
                  <a:spcPts val="4350"/>
                </a:spcBef>
              </a:pPr>
              <a:endParaRPr sz="4200" dirty="0"/>
            </a:p>
          </p:txBody>
        </p:sp>
      </p:grpSp>
      <p:sp>
        <p:nvSpPr>
          <p:cNvPr id="1152" name="Rectangle"/>
          <p:cNvSpPr/>
          <p:nvPr/>
        </p:nvSpPr>
        <p:spPr>
          <a:xfrm>
            <a:off x="9016475" y="3157466"/>
            <a:ext cx="1540858" cy="5166852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48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1153" name="Rectangle"/>
          <p:cNvSpPr/>
          <p:nvPr/>
        </p:nvSpPr>
        <p:spPr>
          <a:xfrm>
            <a:off x="12406526" y="3122748"/>
            <a:ext cx="2082148" cy="5166852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48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grpSp>
        <p:nvGrpSpPr>
          <p:cNvPr id="1158" name="Group"/>
          <p:cNvGrpSpPr/>
          <p:nvPr/>
        </p:nvGrpSpPr>
        <p:grpSpPr>
          <a:xfrm>
            <a:off x="14297729" y="9133071"/>
            <a:ext cx="4651634" cy="868850"/>
            <a:chOff x="0" y="0"/>
            <a:chExt cx="6202178" cy="1158464"/>
          </a:xfrm>
        </p:grpSpPr>
        <p:pic>
          <p:nvPicPr>
            <p:cNvPr id="1154" name="Image" descr="Image"/>
            <p:cNvPicPr>
              <a:picLocks noChangeAspect="1"/>
            </p:cNvPicPr>
            <p:nvPr/>
          </p:nvPicPr>
          <p:blipFill>
            <a:blip r:embed="rId11"/>
            <a:srcRect t="24273" b="24273"/>
            <a:stretch>
              <a:fillRect/>
            </a:stretch>
          </p:blipFill>
          <p:spPr>
            <a:xfrm>
              <a:off x="0" y="140792"/>
              <a:ext cx="1759509" cy="905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5" name="Image" descr="Image"/>
            <p:cNvPicPr>
              <a:picLocks noChangeAspect="1"/>
            </p:cNvPicPr>
            <p:nvPr/>
          </p:nvPicPr>
          <p:blipFill>
            <a:blip r:embed="rId12"/>
            <a:srcRect l="23464" t="1155" r="22857"/>
            <a:stretch>
              <a:fillRect/>
            </a:stretch>
          </p:blipFill>
          <p:spPr>
            <a:xfrm>
              <a:off x="1884662" y="28278"/>
              <a:ext cx="1169053" cy="1130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6" name="Image" descr="Image"/>
            <p:cNvPicPr>
              <a:picLocks noChangeAspect="1"/>
            </p:cNvPicPr>
            <p:nvPr/>
          </p:nvPicPr>
          <p:blipFill>
            <a:blip r:embed="rId13"/>
            <a:srcRect r="30076"/>
            <a:stretch>
              <a:fillRect/>
            </a:stretch>
          </p:blipFill>
          <p:spPr>
            <a:xfrm>
              <a:off x="3622544" y="76"/>
              <a:ext cx="1120021" cy="1130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7" name="Square"/>
            <p:cNvSpPr/>
            <p:nvPr/>
          </p:nvSpPr>
          <p:spPr>
            <a:xfrm>
              <a:off x="5071724" y="0"/>
              <a:ext cx="1130455" cy="113045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48" hangingPunct="0">
                <a:defRPr sz="3200"/>
              </a:pPr>
              <a:endParaRPr sz="2400">
                <a:latin typeface="Helvetica Light"/>
                <a:sym typeface="Helvetica Light"/>
              </a:endParaRPr>
            </a:p>
          </p:txBody>
        </p:sp>
      </p:grpSp>
      <p:grpSp>
        <p:nvGrpSpPr>
          <p:cNvPr id="1166" name="Group"/>
          <p:cNvGrpSpPr/>
          <p:nvPr/>
        </p:nvGrpSpPr>
        <p:grpSpPr>
          <a:xfrm>
            <a:off x="4084183" y="8993970"/>
            <a:ext cx="5973926" cy="1147132"/>
            <a:chOff x="0" y="0"/>
            <a:chExt cx="7965233" cy="1529507"/>
          </a:xfrm>
        </p:grpSpPr>
        <p:sp>
          <p:nvSpPr>
            <p:cNvPr id="1160" name="Rectangle"/>
            <p:cNvSpPr/>
            <p:nvPr/>
          </p:nvSpPr>
          <p:spPr>
            <a:xfrm>
              <a:off x="6834779" y="185464"/>
              <a:ext cx="1130455" cy="626141"/>
            </a:xfrm>
            <a:prstGeom prst="rect">
              <a:avLst/>
            </a:prstGeom>
            <a:solidFill>
              <a:srgbClr val="EB8D7D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48" hangingPunct="0">
                <a:defRPr sz="3200"/>
              </a:pPr>
              <a:endParaRPr sz="2400">
                <a:latin typeface="Helvetica Light"/>
                <a:sym typeface="Helvetica Light"/>
              </a:endParaRPr>
            </a:p>
          </p:txBody>
        </p:sp>
        <p:pic>
          <p:nvPicPr>
            <p:cNvPr id="1161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74020" y="0"/>
              <a:ext cx="1529508" cy="1529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Image" descr="Image"/>
            <p:cNvPicPr>
              <a:picLocks noChangeAspect="1"/>
            </p:cNvPicPr>
            <p:nvPr/>
          </p:nvPicPr>
          <p:blipFill>
            <a:blip r:embed="rId15"/>
            <a:srcRect l="76326" t="42839" r="1083" b="41933"/>
            <a:stretch>
              <a:fillRect/>
            </a:stretch>
          </p:blipFill>
          <p:spPr>
            <a:xfrm>
              <a:off x="3224096" y="80541"/>
              <a:ext cx="1366030" cy="1368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3" name="Image" descr="Image"/>
            <p:cNvPicPr>
              <a:picLocks noChangeAspect="1"/>
            </p:cNvPicPr>
            <p:nvPr/>
          </p:nvPicPr>
          <p:blipFill>
            <a:blip r:embed="rId16"/>
            <a:srcRect l="47030"/>
            <a:stretch>
              <a:fillRect/>
            </a:stretch>
          </p:blipFill>
          <p:spPr>
            <a:xfrm rot="16200000">
              <a:off x="4850536" y="81793"/>
              <a:ext cx="1286269" cy="136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4" name="Rectangle"/>
            <p:cNvSpPr/>
            <p:nvPr/>
          </p:nvSpPr>
          <p:spPr>
            <a:xfrm>
              <a:off x="6834779" y="772279"/>
              <a:ext cx="1130455" cy="626142"/>
            </a:xfrm>
            <a:prstGeom prst="rect">
              <a:avLst/>
            </a:prstGeom>
            <a:solidFill>
              <a:srgbClr val="A6BEDB"/>
            </a:solidFill>
            <a:ln w="12700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 algn="ctr" defTabSz="616148" hangingPunct="0">
                <a:defRPr sz="3200"/>
              </a:pPr>
              <a:endParaRPr sz="2400">
                <a:latin typeface="Helvetica Light"/>
                <a:sym typeface="Helvetica Light"/>
              </a:endParaRPr>
            </a:p>
          </p:txBody>
        </p:sp>
        <p:pic>
          <p:nvPicPr>
            <p:cNvPr id="1165" name="Image" descr="Imag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112080"/>
              <a:ext cx="1305233" cy="1305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7" name="Oval"/>
          <p:cNvSpPr/>
          <p:nvPr/>
        </p:nvSpPr>
        <p:spPr>
          <a:xfrm>
            <a:off x="9239359" y="4032649"/>
            <a:ext cx="920094" cy="511770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48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1168" name="Oval"/>
          <p:cNvSpPr/>
          <p:nvPr/>
        </p:nvSpPr>
        <p:spPr>
          <a:xfrm>
            <a:off x="13378180" y="3981476"/>
            <a:ext cx="513844" cy="407464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48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1169" name="Oval"/>
          <p:cNvSpPr/>
          <p:nvPr/>
        </p:nvSpPr>
        <p:spPr>
          <a:xfrm>
            <a:off x="13190678" y="4787125"/>
            <a:ext cx="800892" cy="386162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48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1170" name="Oval"/>
          <p:cNvSpPr/>
          <p:nvPr/>
        </p:nvSpPr>
        <p:spPr>
          <a:xfrm>
            <a:off x="8982561" y="5313282"/>
            <a:ext cx="932978" cy="923748"/>
          </a:xfrm>
          <a:prstGeom prst="ellipse">
            <a:avLst/>
          </a:prstGeom>
          <a:ln w="254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 algn="ctr" defTabSz="616148" hangingPunct="0">
              <a:defRPr sz="3200"/>
            </a:pPr>
            <a:endParaRPr sz="2400">
              <a:latin typeface="Helvetica Light"/>
              <a:sym typeface="Helvetica Light"/>
            </a:endParaRPr>
          </a:p>
        </p:txBody>
      </p:sp>
      <p:sp>
        <p:nvSpPr>
          <p:cNvPr id="1171" name="Style: underlying compositions of elements."/>
          <p:cNvSpPr/>
          <p:nvPr/>
        </p:nvSpPr>
        <p:spPr>
          <a:xfrm>
            <a:off x="3640517" y="10581215"/>
            <a:ext cx="17216282" cy="1211962"/>
          </a:xfrm>
          <a:prstGeom prst="roundRect">
            <a:avLst>
              <a:gd name="adj" fmla="val 21556"/>
            </a:avLst>
          </a:prstGeom>
          <a:solidFill>
            <a:srgbClr val="FFFFFF"/>
          </a:solidFill>
          <a:ln w="508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8" tIns="53578" rIns="53578" bIns="53578" anchor="ctr"/>
          <a:lstStyle/>
          <a:p>
            <a:pPr algn="ctr" defTabSz="616126" hangingPunct="0">
              <a:spcBef>
                <a:spcPts val="4350"/>
              </a:spcBef>
              <a:defRPr sz="640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5600" b="1" dirty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cs typeface="Helvetica"/>
                <a:sym typeface="Helvetica"/>
              </a:rPr>
              <a:t>Style: </a:t>
            </a:r>
            <a:r>
              <a:rPr sz="5600" dirty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cs typeface="Helvetica"/>
                <a:sym typeface="Helvetica"/>
              </a:rPr>
              <a:t>underlying composition of </a:t>
            </a:r>
            <a:r>
              <a:rPr lang="en-US" sz="5600" dirty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cs typeface="Helvetica"/>
                <a:sym typeface="Helvetica"/>
              </a:rPr>
              <a:t>visual </a:t>
            </a:r>
            <a:r>
              <a:rPr sz="5600" dirty="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latin typeface="Helvetica"/>
                <a:cs typeface="Helvetica"/>
                <a:sym typeface="Helvetica"/>
              </a:rPr>
              <a:t>elements.</a:t>
            </a:r>
          </a:p>
        </p:txBody>
      </p:sp>
      <p:sp>
        <p:nvSpPr>
          <p:cNvPr id="36" name="Shape 204">
            <a:extLst>
              <a:ext uri="{FF2B5EF4-FFF2-40B4-BE49-F238E27FC236}">
                <a16:creationId xmlns:a16="http://schemas.microsoft.com/office/drawing/2014/main" id="{187D5B34-C14B-4584-8B70-5E502C01215B}"/>
              </a:ext>
            </a:extLst>
          </p:cNvPr>
          <p:cNvSpPr txBox="1">
            <a:spLocks/>
          </p:cNvSpPr>
          <p:nvPr/>
        </p:nvSpPr>
        <p:spPr>
          <a:xfrm>
            <a:off x="3502742" y="554895"/>
            <a:ext cx="1712230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Attributes as style elements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EB402F-D51A-4186-94D4-47E1B7D477E0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4566587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" grpId="0" animBg="1" advAuto="0"/>
      <p:bldP spid="1153" grpId="0" animBg="1" advAuto="0"/>
      <p:bldP spid="1158" grpId="0" animBg="1" advAuto="0"/>
      <p:bldP spid="1166" grpId="0" animBg="1" advAuto="0"/>
      <p:bldP spid="1167" grpId="0" animBg="1" advAuto="0"/>
      <p:bldP spid="1168" grpId="0" animBg="1" advAuto="0"/>
      <p:bldP spid="1169" grpId="0" animBg="1" advAuto="0"/>
      <p:bldP spid="1170" grpId="0" animBg="1" advAuto="0"/>
      <p:bldP spid="1171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egmentation_ex.png" descr="segmentation_ex.png"/>
          <p:cNvPicPr>
            <a:picLocks noChangeAspect="1"/>
          </p:cNvPicPr>
          <p:nvPr/>
        </p:nvPicPr>
        <p:blipFill>
          <a:blip r:embed="rId2"/>
          <a:srcRect r="33194"/>
          <a:stretch>
            <a:fillRect/>
          </a:stretch>
        </p:blipFill>
        <p:spPr>
          <a:xfrm>
            <a:off x="6362617" y="2403674"/>
            <a:ext cx="10224586" cy="7198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color_legend1.pdf" descr="color_legend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314" y="2788488"/>
            <a:ext cx="2215512" cy="642937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blazer-color-blue"/>
          <p:cNvSpPr txBox="1"/>
          <p:nvPr/>
        </p:nvSpPr>
        <p:spPr>
          <a:xfrm>
            <a:off x="16422193" y="4839951"/>
            <a:ext cx="5374006" cy="98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6034" tIns="186034" rIns="186034" bIns="186034" anchor="ctr">
            <a:spAutoFit/>
          </a:bodyPr>
          <a:lstStyle>
            <a:lvl1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821502" hangingPunct="0"/>
            <a:r>
              <a:rPr sz="3938"/>
              <a:t>blazer-color-blue</a:t>
            </a:r>
          </a:p>
        </p:txBody>
      </p:sp>
      <p:sp>
        <p:nvSpPr>
          <p:cNvPr id="242" name="pants-color-red"/>
          <p:cNvSpPr txBox="1"/>
          <p:nvPr/>
        </p:nvSpPr>
        <p:spPr>
          <a:xfrm>
            <a:off x="16396374" y="6213579"/>
            <a:ext cx="5080296" cy="98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6034" tIns="186034" rIns="186034" bIns="186034" anchor="ctr">
            <a:spAutoFit/>
          </a:bodyPr>
          <a:lstStyle>
            <a:lvl1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821502" hangingPunct="0"/>
            <a:r>
              <a:rPr sz="3938"/>
              <a:t>pants-color-red</a:t>
            </a:r>
          </a:p>
        </p:txBody>
      </p:sp>
      <p:sp>
        <p:nvSpPr>
          <p:cNvPr id="243" name="Line"/>
          <p:cNvSpPr/>
          <p:nvPr/>
        </p:nvSpPr>
        <p:spPr>
          <a:xfrm>
            <a:off x="12775997" y="5015430"/>
            <a:ext cx="3704962" cy="23606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6034" tIns="186034" rIns="186034" bIns="186034" anchor="ctr"/>
          <a:lstStyle/>
          <a:p>
            <a:pPr algn="ctr" defTabSz="821502" hangingPunct="0">
              <a:defRPr sz="9200"/>
            </a:pPr>
            <a:endParaRPr sz="12938">
              <a:latin typeface="Helvetica Light"/>
              <a:sym typeface="Helvetica Light"/>
            </a:endParaRPr>
          </a:p>
        </p:txBody>
      </p:sp>
      <p:sp>
        <p:nvSpPr>
          <p:cNvPr id="244" name="Line"/>
          <p:cNvSpPr/>
          <p:nvPr/>
        </p:nvSpPr>
        <p:spPr>
          <a:xfrm flipV="1">
            <a:off x="15485162" y="5530102"/>
            <a:ext cx="1010964" cy="44647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6034" tIns="186034" rIns="186034" bIns="186034" anchor="ctr"/>
          <a:lstStyle/>
          <a:p>
            <a:pPr algn="ctr" defTabSz="821502" hangingPunct="0">
              <a:defRPr sz="9200"/>
            </a:pPr>
            <a:endParaRPr sz="12938">
              <a:latin typeface="Helvetica Light"/>
              <a:sym typeface="Helvetica Light"/>
            </a:endParaRPr>
          </a:p>
        </p:txBody>
      </p:sp>
      <p:sp>
        <p:nvSpPr>
          <p:cNvPr id="245" name="Line"/>
          <p:cNvSpPr/>
          <p:nvPr/>
        </p:nvSpPr>
        <p:spPr>
          <a:xfrm>
            <a:off x="12405845" y="6920841"/>
            <a:ext cx="4081326" cy="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6034" tIns="186034" rIns="186034" bIns="186034" anchor="ctr"/>
          <a:lstStyle/>
          <a:p>
            <a:pPr algn="ctr" defTabSz="821502" hangingPunct="0">
              <a:defRPr sz="9200"/>
            </a:pPr>
            <a:endParaRPr sz="12938">
              <a:latin typeface="Helvetica Light"/>
              <a:sym typeface="Helvetica Light"/>
            </a:endParaRPr>
          </a:p>
        </p:txBody>
      </p:sp>
      <p:sp>
        <p:nvSpPr>
          <p:cNvPr id="246" name="Line"/>
          <p:cNvSpPr/>
          <p:nvPr/>
        </p:nvSpPr>
        <p:spPr>
          <a:xfrm>
            <a:off x="14986790" y="6610398"/>
            <a:ext cx="1601828" cy="18806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6034" tIns="186034" rIns="186034" bIns="186034" anchor="ctr"/>
          <a:lstStyle/>
          <a:p>
            <a:pPr algn="ctr" defTabSz="821502" hangingPunct="0">
              <a:defRPr sz="9200"/>
            </a:pPr>
            <a:endParaRPr sz="12938">
              <a:latin typeface="Helvetica Light"/>
              <a:sym typeface="Helvetica Light"/>
            </a:endParaRPr>
          </a:p>
        </p:txBody>
      </p:sp>
      <p:sp>
        <p:nvSpPr>
          <p:cNvPr id="270" name="Material, cut, pattern: Fine-tune classification on ResNet50…"/>
          <p:cNvSpPr txBox="1"/>
          <p:nvPr/>
        </p:nvSpPr>
        <p:spPr>
          <a:xfrm>
            <a:off x="5118121" y="9907922"/>
            <a:ext cx="12841017" cy="32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marL="625056" indent="-625056" defTabSz="821502" hangingPunct="0">
              <a:buSzPct val="75000"/>
              <a:buFontTx/>
              <a:buChar char="•"/>
            </a:pPr>
            <a:r>
              <a:rPr sz="5062" b="1" dirty="0">
                <a:cs typeface="Arial" panose="020B0604020202020204" pitchFamily="34" charset="0"/>
                <a:sym typeface="Helvetica Light"/>
              </a:rPr>
              <a:t>Material, cut, pattern</a:t>
            </a:r>
            <a:endParaRPr lang="en-US" sz="5062" dirty="0">
              <a:cs typeface="Arial" panose="020B0604020202020204" pitchFamily="34" charset="0"/>
              <a:sym typeface="Helvetica Light"/>
            </a:endParaRPr>
          </a:p>
          <a:p>
            <a:pPr marL="1539456" lvl="1" indent="-625056" defTabSz="821502" hangingPunct="0">
              <a:buSzPct val="75000"/>
              <a:buFontTx/>
              <a:buChar char="•"/>
            </a:pPr>
            <a:r>
              <a:rPr sz="5062" dirty="0">
                <a:cs typeface="Arial" panose="020B0604020202020204" pitchFamily="34" charset="0"/>
                <a:sym typeface="Helvetica Light"/>
              </a:rPr>
              <a:t>Fine-tune classification on ResNet50</a:t>
            </a:r>
          </a:p>
          <a:p>
            <a:pPr marL="625056" indent="-625056" defTabSz="821502" hangingPunct="0">
              <a:buSzPct val="75000"/>
              <a:buFontTx/>
              <a:buChar char="•"/>
            </a:pPr>
            <a:r>
              <a:rPr sz="5062" b="1" dirty="0">
                <a:cs typeface="Arial" panose="020B0604020202020204" pitchFamily="34" charset="0"/>
                <a:sym typeface="Helvetica Light"/>
              </a:rPr>
              <a:t>Color, clothing article</a:t>
            </a:r>
            <a:r>
              <a:rPr sz="5062" dirty="0">
                <a:cs typeface="Arial" panose="020B0604020202020204" pitchFamily="34" charset="0"/>
                <a:sym typeface="Helvetica Light"/>
              </a:rPr>
              <a:t>:</a:t>
            </a:r>
            <a:endParaRPr lang="en-US" sz="5062" dirty="0">
              <a:cs typeface="Arial" panose="020B0604020202020204" pitchFamily="34" charset="0"/>
              <a:sym typeface="Helvetica Light"/>
            </a:endParaRPr>
          </a:p>
          <a:p>
            <a:pPr marL="1539456" lvl="1" indent="-625056" defTabSz="821502" hangingPunct="0">
              <a:buSzPct val="75000"/>
              <a:buFontTx/>
              <a:buChar char="•"/>
            </a:pPr>
            <a:r>
              <a:rPr sz="5062" dirty="0">
                <a:cs typeface="Arial" panose="020B0604020202020204" pitchFamily="34" charset="0"/>
                <a:sym typeface="Helvetica Light"/>
              </a:rPr>
              <a:t>Segmentation on </a:t>
            </a:r>
            <a:r>
              <a:rPr sz="5062" dirty="0" err="1">
                <a:cs typeface="Arial" panose="020B0604020202020204" pitchFamily="34" charset="0"/>
                <a:sym typeface="Helvetica Light"/>
              </a:rPr>
              <a:t>DeepLab-Dens</a:t>
            </a:r>
            <a:r>
              <a:rPr lang="en-US" sz="5062" dirty="0" err="1">
                <a:cs typeface="Arial" panose="020B0604020202020204" pitchFamily="34" charset="0"/>
                <a:sym typeface="Helvetica Light"/>
              </a:rPr>
              <a:t>e</a:t>
            </a:r>
            <a:r>
              <a:rPr sz="5062" dirty="0" err="1">
                <a:cs typeface="Arial" panose="020B0604020202020204" pitchFamily="34" charset="0"/>
                <a:sym typeface="Helvetica Light"/>
              </a:rPr>
              <a:t>CRF</a:t>
            </a:r>
            <a:endParaRPr sz="5062" dirty="0"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4" name="Shape 204">
            <a:extLst>
              <a:ext uri="{FF2B5EF4-FFF2-40B4-BE49-F238E27FC236}">
                <a16:creationId xmlns:a16="http://schemas.microsoft.com/office/drawing/2014/main" id="{5275F41E-88E8-4E48-95BA-C10CC603C03B}"/>
              </a:ext>
            </a:extLst>
          </p:cNvPr>
          <p:cNvSpPr txBox="1">
            <a:spLocks/>
          </p:cNvSpPr>
          <p:nvPr/>
        </p:nvSpPr>
        <p:spPr>
          <a:xfrm>
            <a:off x="3502742" y="554895"/>
            <a:ext cx="17122304" cy="3036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4677">
              <a:defRPr sz="4719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1607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2pPr>
            <a:lvl3pPr indent="321457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3pPr>
            <a:lvl4pPr indent="482186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4pPr>
            <a:lvl5pPr indent="642915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5pPr>
            <a:lvl6pPr indent="803643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6pPr>
            <a:lvl7pPr indent="964372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7pPr>
            <a:lvl8pPr indent="1125101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8pPr>
            <a:lvl9pPr indent="1285829" algn="ctr"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689354">
              <a:buClrTx/>
              <a:defRPr sz="1800"/>
            </a:pPr>
            <a:r>
              <a:rPr lang="en-US" sz="7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Attributes as style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8D645-BD14-4C13-886F-DFA1222A1354}"/>
              </a:ext>
            </a:extLst>
          </p:cNvPr>
          <p:cNvSpPr txBox="1"/>
          <p:nvPr/>
        </p:nvSpPr>
        <p:spPr>
          <a:xfrm>
            <a:off x="8146773" y="13131225"/>
            <a:ext cx="809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Kristen Grauman, UT Austin and FAIR</a:t>
            </a:r>
          </a:p>
        </p:txBody>
      </p:sp>
    </p:spTree>
    <p:extLst>
      <p:ext uri="{BB962C8B-B14F-4D97-AF65-F5344CB8AC3E}">
        <p14:creationId xmlns:p14="http://schemas.microsoft.com/office/powerpoint/2010/main" val="22771320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1.3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2753</TotalTime>
  <Words>2489</Words>
  <Application>Microsoft Office PowerPoint</Application>
  <PresentationFormat>Custom</PresentationFormat>
  <Paragraphs>560</Paragraphs>
  <Slides>70</Slides>
  <Notes>62</Notes>
  <HiddenSlides>5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70</vt:i4>
      </vt:variant>
    </vt:vector>
  </HeadingPairs>
  <TitlesOfParts>
    <vt:vector size="91" baseType="lpstr">
      <vt:lpstr>Calibri</vt:lpstr>
      <vt:lpstr>Helvetica Neue Thin</vt:lpstr>
      <vt:lpstr>Helvetica Neue</vt:lpstr>
      <vt:lpstr>Times</vt:lpstr>
      <vt:lpstr>Times New Roman</vt:lpstr>
      <vt:lpstr>Helvetica Neue Medium</vt:lpstr>
      <vt:lpstr>Helvetica Neue Light</vt:lpstr>
      <vt:lpstr>Helvetica Light</vt:lpstr>
      <vt:lpstr>Arial</vt:lpstr>
      <vt:lpstr>Helvetica</vt:lpstr>
      <vt:lpstr>Bradley Hand Bold</vt:lpstr>
      <vt:lpstr>White</vt:lpstr>
      <vt:lpstr>1_White</vt:lpstr>
      <vt:lpstr>2_White</vt:lpstr>
      <vt:lpstr>3_White</vt:lpstr>
      <vt:lpstr>Default Design</vt:lpstr>
      <vt:lpstr>4_White</vt:lpstr>
      <vt:lpstr>17_Office Theme</vt:lpstr>
      <vt:lpstr>5_White</vt:lpstr>
      <vt:lpstr>6_Office Theme</vt:lpstr>
      <vt:lpstr>3_Default Design</vt:lpstr>
      <vt:lpstr>Computer Vision for Fashion: From Individual Recommendations to World-wide Trends</vt:lpstr>
      <vt:lpstr>PowerPoint Presentation</vt:lpstr>
      <vt:lpstr>PowerPoint Presentation</vt:lpstr>
      <vt:lpstr>PowerPoint Presentation</vt:lpstr>
      <vt:lpstr>Fashion → vision</vt:lpstr>
      <vt:lpstr>PowerPoint Presentation</vt:lpstr>
      <vt:lpstr>PowerPoint Presentation</vt:lpstr>
      <vt:lpstr>PowerPoint Presentation</vt:lpstr>
      <vt:lpstr>PowerPoint Presentation</vt:lpstr>
      <vt:lpstr>Learning styles from web photos</vt:lpstr>
      <vt:lpstr>Styles we automatically discover in the Amazon dataset [McAuley et al. 2015]</vt:lpstr>
      <vt:lpstr>Styles we automatically discover in the HipsterWars dataset [Kiapour et al]</vt:lpstr>
      <vt:lpstr>Style discovery accuracy</vt:lpstr>
      <vt:lpstr>Style-coherent embedding</vt:lpstr>
      <vt:lpstr>Style browsing</vt:lpstr>
      <vt:lpstr>PowerPoint Presentation</vt:lpstr>
      <vt:lpstr>PowerPoint Presentation</vt:lpstr>
      <vt:lpstr>PowerPoint Presentation</vt:lpstr>
      <vt:lpstr>PowerPoint Presentation</vt:lpstr>
      <vt:lpstr>Style model → Visual compatibility</vt:lpstr>
      <vt:lpstr>PowerPoint Presentation</vt:lpstr>
      <vt:lpstr>PowerPoint Presentation</vt:lpstr>
      <vt:lpstr>Visual compatibility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Style forecasting</vt:lpstr>
      <vt:lpstr>Visual trend forecasting</vt:lpstr>
      <vt:lpstr>PowerPoint Presentation</vt:lpstr>
      <vt:lpstr>Interpretable forecasts via attributes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Papers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about fashion from web photos</dc:title>
  <cp:lastModifiedBy>Kristen Grauman</cp:lastModifiedBy>
  <cp:revision>52</cp:revision>
  <dcterms:modified xsi:type="dcterms:W3CDTF">2020-02-05T17:32:34Z</dcterms:modified>
</cp:coreProperties>
</file>