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80.png" ContentType="image/png"/>
  <Override PartName="/ppt/media/image179.png" ContentType="image/png"/>
  <Override PartName="/ppt/media/image177.png" ContentType="image/png"/>
  <Override PartName="/ppt/media/image176.png" ContentType="image/png"/>
  <Override PartName="/ppt/media/image175.png" ContentType="image/png"/>
  <Override PartName="/ppt/media/image174.png" ContentType="image/png"/>
  <Override PartName="/ppt/media/image173.png" ContentType="image/png"/>
  <Override PartName="/ppt/media/image171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67.jpeg" ContentType="image/jpeg"/>
  <Override PartName="/ppt/media/image66.png" ContentType="image/png"/>
  <Override PartName="/ppt/media/image163.png" ContentType="image/png"/>
  <Override PartName="/ppt/media/image78.png" ContentType="image/png"/>
  <Override PartName="/ppt/media/image53.png" ContentType="image/png"/>
  <Override PartName="/ppt/media/image77.png" ContentType="image/png"/>
  <Override PartName="/ppt/media/image52.png" ContentType="image/png"/>
  <Override PartName="/ppt/media/image54.png" ContentType="image/png"/>
  <Override PartName="/ppt/media/image39.jpeg" ContentType="image/jpeg"/>
  <Override PartName="/ppt/media/image161.png" ContentType="image/png"/>
  <Override PartName="/ppt/media/image76.png" ContentType="image/png"/>
  <Override PartName="/ppt/media/image51.png" ContentType="image/png"/>
  <Override PartName="/ppt/media/image75.png" ContentType="image/png"/>
  <Override PartName="/ppt/media/image110.jpeg" ContentType="image/jpeg"/>
  <Override PartName="/ppt/media/image47.jpeg" ContentType="image/jpeg"/>
  <Override PartName="/ppt/media/image61.png" ContentType="image/png"/>
  <Override PartName="/ppt/media/image159.png" ContentType="image/png"/>
  <Override PartName="/ppt/media/image45.png" ContentType="image/png"/>
  <Override PartName="/ppt/media/image154.png" ContentType="image/png"/>
  <Override PartName="/ppt/media/image44.png" ContentType="image/png"/>
  <Override PartName="/ppt/media/image153.png" ContentType="image/png"/>
  <Override PartName="/ppt/media/image68.png" ContentType="image/png"/>
  <Override PartName="/ppt/media/image43.png" ContentType="image/png"/>
  <Override PartName="/ppt/media/image42.png" ContentType="image/png"/>
  <Override PartName="/ppt/media/image41.jpeg" ContentType="image/jpeg"/>
  <Override PartName="/ppt/media/image38.png" ContentType="image/png"/>
  <Override PartName="/ppt/media/image13.png" ContentType="image/png"/>
  <Override PartName="/ppt/media/image168.png" ContentType="image/png"/>
  <Override PartName="/ppt/media/image70.png" ContentType="image/png"/>
  <Override PartName="/ppt/media/image108.jpeg" ContentType="image/jpeg"/>
  <Override PartName="/ppt/media/image122.png" ContentType="image/png"/>
  <Override PartName="/ppt/media/image10.png" ContentType="image/png"/>
  <Override PartName="/ppt/media/image16.png" ContentType="image/png"/>
  <Override PartName="/ppt/media/image125.png" ContentType="image/png"/>
  <Override PartName="/ppt/media/image6.jpeg" ContentType="image/jpeg"/>
  <Override PartName="/ppt/media/image15.png" ContentType="image/png"/>
  <Override PartName="/ppt/media/image124.png" ContentType="image/png"/>
  <Override PartName="/ppt/media/image172.png" ContentType="image/png"/>
  <Override PartName="/ppt/media/image37.jpeg" ContentType="image/jpeg"/>
  <Override PartName="/ppt/media/image14.png" ContentType="image/png"/>
  <Override PartName="/ppt/media/image123.png" ContentType="image/png"/>
  <Override PartName="/ppt/media/image4.jpeg" ContentType="image/jpeg"/>
  <Override PartName="/ppt/media/image5.jpeg" ContentType="image/jpeg"/>
  <Override PartName="/ppt/media/image57.png" ContentType="image/png"/>
  <Override PartName="/ppt/media/image17.png" ContentType="image/png"/>
  <Override PartName="/ppt/media/image126.png" ContentType="image/png"/>
  <Override PartName="/ppt/media/image18.png" ContentType="image/png"/>
  <Override PartName="/ppt/media/image12.jpeg" ContentType="image/jpeg"/>
  <Override PartName="/ppt/media/image85.jpeg" ContentType="image/jpeg"/>
  <Override PartName="/ppt/media/image65.jpeg" ContentType="image/jpeg"/>
  <Override PartName="/ppt/media/image127.png" ContentType="image/png"/>
  <Override PartName="/ppt/media/image46.png" ContentType="image/png"/>
  <Override PartName="/ppt/media/image155.png" ContentType="image/png"/>
  <Override PartName="/ppt/media/image22.png" ContentType="image/png"/>
  <Override PartName="/ppt/media/image131.png" ContentType="image/png"/>
  <Override PartName="/ppt/media/image48.png" ContentType="image/png"/>
  <Override PartName="/ppt/media/image170.wmf" ContentType="image/x-wmf"/>
  <Override PartName="/ppt/media/image157.png" ContentType="image/png"/>
  <Override PartName="/ppt/media/image23.png" ContentType="image/png"/>
  <Override PartName="/ppt/media/image49.png" ContentType="image/png"/>
  <Override PartName="/ppt/media/image60.png" ContentType="image/png"/>
  <Override PartName="/ppt/media/image158.png" ContentType="image/png"/>
  <Override PartName="/ppt/media/image24.png" ContentType="image/png"/>
  <Override PartName="/ppt/media/image133.png" ContentType="image/png"/>
  <Override PartName="/ppt/media/image136.jpeg" ContentType="image/jpeg"/>
  <Override PartName="/ppt/media/image25.png" ContentType="image/png"/>
  <Override PartName="/ppt/media/image26.png" ContentType="image/png"/>
  <Override PartName="/ppt/media/image132.jpeg" ContentType="image/jpeg"/>
  <Override PartName="/ppt/media/image135.png" ContentType="image/png"/>
  <Override PartName="/ppt/media/image27.png" ContentType="image/png"/>
  <Override PartName="/ppt/media/image28.png" ContentType="image/png"/>
  <Override PartName="/ppt/media/image137.png" ContentType="image/png"/>
  <Override PartName="/ppt/media/image167.png" ContentType="image/png"/>
  <Override PartName="/ppt/media/image69.jpeg" ContentType="image/jpeg"/>
  <Override PartName="/ppt/media/image178.png" ContentType="image/png"/>
  <Override PartName="/ppt/media/image80.png" ContentType="image/png"/>
  <Override PartName="/ppt/media/image29.png" ContentType="image/png"/>
  <Override PartName="/ppt/media/image40.png" ContentType="image/png"/>
  <Override PartName="/ppt/media/image138.png" ContentType="image/png"/>
  <Override PartName="/ppt/media/image55.png" ContentType="image/png"/>
  <Override PartName="/ppt/media/image56.png" ContentType="image/png"/>
  <Override PartName="/ppt/media/image165.png" ContentType="image/png"/>
  <Override PartName="/ppt/media/image140.png" ContentType="image/png"/>
  <Override PartName="/ppt/media/image32.png" ContentType="image/png"/>
  <Override PartName="/ppt/media/image141.png" ContentType="image/png"/>
  <Override PartName="/ppt/media/image169.wmf" ContentType="image/x-wmf"/>
  <Override PartName="/ppt/media/image58.png" ContentType="image/png"/>
  <Override PartName="/ppt/media/image33.png" ContentType="image/png"/>
  <Override PartName="/ppt/media/image142.png" ContentType="image/png"/>
  <Override PartName="/ppt/media/image34.png" ContentType="image/png"/>
  <Override PartName="/ppt/media/image143.png" ContentType="image/png"/>
  <Override PartName="/ppt/media/image120.png" ContentType="image/png"/>
  <Override PartName="/ppt/media/image8.jpeg" ContentType="image/jpeg"/>
  <Override PartName="/ppt/media/image87.png" ContentType="image/png"/>
  <Override PartName="/ppt/media/image105.png" ContentType="image/png"/>
  <Override PartName="/ppt/media/image36.png" ContentType="image/png"/>
  <Override PartName="/ppt/media/image147.jpeg" ContentType="image/jpeg"/>
  <Override PartName="/ppt/media/image9.png" ContentType="image/png"/>
  <Override PartName="/ppt/media/image62.png" ContentType="image/png"/>
  <Override PartName="/ppt/media/image7.png" ContentType="image/png"/>
  <Override PartName="/ppt/media/image88.png" ContentType="image/png"/>
  <Override PartName="/ppt/media/image64.png" ContentType="image/png"/>
  <Override PartName="/ppt/media/image2.png" ContentType="image/png"/>
  <Override PartName="/ppt/media/image101.png" ContentType="image/png"/>
  <Override PartName="/ppt/media/image145.jpeg" ContentType="image/jpeg"/>
  <Override PartName="/ppt/media/image1.png" ContentType="image/png"/>
  <Override PartName="/ppt/media/image82.png" ContentType="image/png"/>
  <Override PartName="/ppt/media/image100.png" ContentType="image/png"/>
  <Override PartName="/ppt/media/image3.png" ContentType="image/png"/>
  <Override PartName="/ppt/media/image84.png" ContentType="image/png"/>
  <Override PartName="/ppt/media/image102.png" ContentType="image/png"/>
  <Override PartName="/ppt/media/image19.png" ContentType="image/png"/>
  <Override PartName="/ppt/media/image30.png" ContentType="image/png"/>
  <Override PartName="/ppt/media/image128.png" ContentType="image/png"/>
  <Override PartName="/ppt/media/image152.png" ContentType="image/png"/>
  <Override PartName="/ppt/media/image35.jpeg" ContentType="image/jpeg"/>
  <Override PartName="/ppt/media/image20.jpeg" ContentType="image/jpeg"/>
  <Override PartName="/ppt/media/image81.jpeg" ContentType="image/jpeg"/>
  <Override PartName="/ppt/media/image83.jpeg" ContentType="image/jpeg"/>
  <Override PartName="/ppt/media/image89.png" ContentType="image/png"/>
  <Override PartName="/ppt/media/image63.jpeg" ContentType="image/jpeg"/>
  <Override PartName="/ppt/media/image149.jpeg" ContentType="image/jpeg"/>
  <Override PartName="/ppt/media/image107.png" ContentType="image/png"/>
  <Override PartName="/ppt/media/image86.png" ContentType="image/png"/>
  <Override PartName="/ppt/media/image104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111.png" ContentType="image/png"/>
  <Override PartName="/ppt/media/image94.png" ContentType="image/png"/>
  <Override PartName="/ppt/media/image95.png" ContentType="image/png"/>
  <Override PartName="/ppt/media/image156.png" ContentType="image/png"/>
  <Override PartName="/ppt/media/image112.jpeg" ContentType="image/jpeg"/>
  <Override PartName="/ppt/media/image113.png" ContentType="image/png"/>
  <Override PartName="/ppt/media/image96.png" ContentType="image/png"/>
  <Override PartName="/ppt/media/image114.png" ContentType="image/png"/>
  <Override PartName="/ppt/media/image97.png" ContentType="image/png"/>
  <Override PartName="/ppt/media/image115.png" ContentType="image/png"/>
  <Override PartName="/ppt/media/image59.png" ContentType="image/png"/>
  <Override PartName="/ppt/media/image130.jpeg" ContentType="image/jpeg"/>
  <Override PartName="/ppt/media/image98.png" ContentType="image/png"/>
  <Override PartName="/ppt/media/image116.png" ContentType="image/png"/>
  <Override PartName="/ppt/media/image134.jpeg" ContentType="image/jpeg"/>
  <Override PartName="/ppt/media/image99.png" ContentType="image/png"/>
  <Override PartName="/ppt/media/image117.png" ContentType="image/png"/>
  <Override PartName="/ppt/media/image103.png" ContentType="image/png"/>
  <Override PartName="/ppt/media/image11.png" ContentType="image/png"/>
  <Override PartName="/ppt/media/image109.png" ContentType="image/png"/>
  <Override PartName="/ppt/media/image118.png" ContentType="image/png"/>
  <Override PartName="/ppt/media/image21.png" ContentType="image/png"/>
  <Override PartName="/ppt/media/image119.png" ContentType="image/png"/>
  <Override PartName="/ppt/media/image79.jpeg" ContentType="image/jpeg"/>
  <Override PartName="/ppt/media/image121.png" ContentType="image/png"/>
  <Override PartName="/ppt/media/image31.png" ContentType="image/png"/>
  <Override PartName="/ppt/media/image129.png" ContentType="image/png"/>
  <Override PartName="/ppt/media/image139.png" ContentType="image/png"/>
  <Override PartName="/ppt/media/image144.png" ContentType="image/png"/>
  <Override PartName="/ppt/media/image146.png" ContentType="image/png"/>
  <Override PartName="/ppt/media/image50.png" ContentType="image/png"/>
  <Override PartName="/ppt/media/image106.jpeg" ContentType="image/jpeg"/>
  <Override PartName="/ppt/media/image148.png" ContentType="image/png"/>
  <Override PartName="/ppt/media/image150.png" ContentType="image/png"/>
  <Override PartName="/ppt/media/image151.jpeg" ContentType="image/jpeg"/>
  <Override PartName="/ppt/media/image160.jpeg" ContentType="image/jpeg"/>
  <Override PartName="/ppt/media/image162.jpeg" ContentType="image/jpeg"/>
  <Override PartName="/ppt/media/image164.jpeg" ContentType="image/jpeg"/>
  <Override PartName="/ppt/media/image16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mbria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CA084A5-3E6C-4511-A105-10878FBF2DA1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5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051A46-364C-4381-AFA9-ACABFA12F44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5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1F1A1C-7F85-4C2A-B098-2F450F22842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6164280"/>
            <a:ext cx="9144000" cy="288360"/>
            <a:chOff x="0" y="6164280"/>
            <a:chExt cx="9144000" cy="288360"/>
          </a:xfrm>
        </p:grpSpPr>
        <p:sp>
          <p:nvSpPr>
            <p:cNvPr id="1" name="Line 2"/>
            <p:cNvSpPr/>
            <p:nvPr/>
          </p:nvSpPr>
          <p:spPr>
            <a:xfrm flipH="1" flipV="1">
              <a:off x="664920" y="6307200"/>
              <a:ext cx="8479080" cy="10800"/>
            </a:xfrm>
            <a:prstGeom prst="line">
              <a:avLst/>
            </a:prstGeom>
            <a:ln>
              <a:solidFill>
                <a:srgbClr val="ffc42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" name="Picture 9" descr=""/>
            <p:cNvPicPr/>
            <p:nvPr/>
          </p:nvPicPr>
          <p:blipFill>
            <a:blip r:embed="rId2"/>
            <a:stretch/>
          </p:blipFill>
          <p:spPr>
            <a:xfrm>
              <a:off x="0" y="6164280"/>
              <a:ext cx="779760" cy="288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Clic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k 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to 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edi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t 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Ma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ste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r 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titl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e 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styl</a:t>
            </a: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990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b2b2b2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1486080" y="6356520"/>
            <a:ext cx="61718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b2b2b2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7696080" y="6356520"/>
            <a:ext cx="990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BE68B1E-3E89-4FA1-998A-A11586A4C7B7}" type="slidenum">
              <a:rPr b="0" lang="en-US" sz="700" spc="-1" strike="noStrike">
                <a:solidFill>
                  <a:srgbClr val="b2b2b2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bfbfbf"/>
                </a:solidFill>
                <a:latin typeface="Cambria"/>
              </a:rPr>
              <a:t>Click to edit the outline text format</a:t>
            </a: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bfbfbf"/>
                </a:solidFill>
                <a:latin typeface="Cambria"/>
              </a:rPr>
              <a:t>Second Outline Level</a:t>
            </a:r>
            <a:endParaRPr b="0" lang="en-US" sz="2400" spc="-1" strike="noStrike">
              <a:solidFill>
                <a:srgbClr val="bfbfbf"/>
              </a:solidFill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Third Outline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Fourth Outline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Fifth Outline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Sixth Outline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Seventh Outline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0" y="6164280"/>
            <a:ext cx="9144000" cy="288360"/>
            <a:chOff x="0" y="6164280"/>
            <a:chExt cx="9144000" cy="288360"/>
          </a:xfrm>
        </p:grpSpPr>
        <p:sp>
          <p:nvSpPr>
            <p:cNvPr id="45" name="Line 2"/>
            <p:cNvSpPr/>
            <p:nvPr/>
          </p:nvSpPr>
          <p:spPr>
            <a:xfrm flipH="1" flipV="1">
              <a:off x="664920" y="6307200"/>
              <a:ext cx="8479080" cy="10800"/>
            </a:xfrm>
            <a:prstGeom prst="line">
              <a:avLst/>
            </a:prstGeom>
            <a:ln>
              <a:solidFill>
                <a:srgbClr val="ffc42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6" name="Picture 9" descr=""/>
            <p:cNvPicPr/>
            <p:nvPr/>
          </p:nvPicPr>
          <p:blipFill>
            <a:blip r:embed="rId2"/>
            <a:stretch/>
          </p:blipFill>
          <p:spPr>
            <a:xfrm>
              <a:off x="0" y="6164280"/>
              <a:ext cx="779760" cy="288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bfbfb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bfbfbf"/>
                </a:solidFill>
                <a:latin typeface="Cambria"/>
              </a:rPr>
              <a:t>Click to edit Master text styles</a:t>
            </a: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bfbfbf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bfbfbf"/>
                </a:solidFill>
                <a:latin typeface="Cambria"/>
              </a:rPr>
              <a:t>Second level</a:t>
            </a:r>
            <a:endParaRPr b="0" lang="en-US" sz="2800" spc="-1" strike="noStrike">
              <a:solidFill>
                <a:srgbClr val="bfbfbf"/>
              </a:solidFill>
              <a:latin typeface="Cambria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bfbfb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bfbfbf"/>
                </a:solidFill>
                <a:latin typeface="Cambria"/>
              </a:rPr>
              <a:t>Third level</a:t>
            </a:r>
            <a:endParaRPr b="0" lang="en-US" sz="2400" spc="-1" strike="noStrike">
              <a:solidFill>
                <a:srgbClr val="bfbfbf"/>
              </a:solidFill>
              <a:latin typeface="Cambri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bfbfbf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Fourth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bfbfbf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Fifth level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990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1486080" y="6356520"/>
            <a:ext cx="61718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7696080" y="6356520"/>
            <a:ext cx="990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A8C2E8-2E27-4E50-B100-84A8500A7E78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jpeg"/><Relationship Id="rId8" Type="http://schemas.openxmlformats.org/officeDocument/2006/relationships/image" Target="../media/image80.png"/><Relationship Id="rId9" Type="http://schemas.openxmlformats.org/officeDocument/2006/relationships/image" Target="../media/image81.jpeg"/><Relationship Id="rId10" Type="http://schemas.openxmlformats.org/officeDocument/2006/relationships/image" Target="../media/image82.png"/><Relationship Id="rId11" Type="http://schemas.openxmlformats.org/officeDocument/2006/relationships/image" Target="../media/image83.jpeg"/><Relationship Id="rId12" Type="http://schemas.openxmlformats.org/officeDocument/2006/relationships/image" Target="../media/image84.png"/><Relationship Id="rId13" Type="http://schemas.openxmlformats.org/officeDocument/2006/relationships/image" Target="../media/image85.jpe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jpeg"/><Relationship Id="rId9" Type="http://schemas.openxmlformats.org/officeDocument/2006/relationships/image" Target="../media/image107.png"/><Relationship Id="rId10" Type="http://schemas.openxmlformats.org/officeDocument/2006/relationships/image" Target="../media/image108.jpeg"/><Relationship Id="rId11" Type="http://schemas.openxmlformats.org/officeDocument/2006/relationships/image" Target="../media/image109.png"/><Relationship Id="rId12" Type="http://schemas.openxmlformats.org/officeDocument/2006/relationships/image" Target="../media/image110.jpeg"/><Relationship Id="rId13" Type="http://schemas.openxmlformats.org/officeDocument/2006/relationships/image" Target="../media/image111.png"/><Relationship Id="rId14" Type="http://schemas.openxmlformats.org/officeDocument/2006/relationships/image" Target="../media/image112.jpe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jpeg"/><Relationship Id="rId9" Type="http://schemas.openxmlformats.org/officeDocument/2006/relationships/image" Target="../media/image131.png"/><Relationship Id="rId10" Type="http://schemas.openxmlformats.org/officeDocument/2006/relationships/image" Target="../media/image132.jpeg"/><Relationship Id="rId11" Type="http://schemas.openxmlformats.org/officeDocument/2006/relationships/image" Target="../media/image133.png"/><Relationship Id="rId12" Type="http://schemas.openxmlformats.org/officeDocument/2006/relationships/image" Target="../media/image134.jpeg"/><Relationship Id="rId13" Type="http://schemas.openxmlformats.org/officeDocument/2006/relationships/image" Target="../media/image135.png"/><Relationship Id="rId14" Type="http://schemas.openxmlformats.org/officeDocument/2006/relationships/image" Target="../media/image136.jpe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jpeg"/><Relationship Id="rId24" Type="http://schemas.openxmlformats.org/officeDocument/2006/relationships/image" Target="../media/image146.png"/><Relationship Id="rId25" Type="http://schemas.openxmlformats.org/officeDocument/2006/relationships/image" Target="../media/image147.jpeg"/><Relationship Id="rId26" Type="http://schemas.openxmlformats.org/officeDocument/2006/relationships/image" Target="../media/image148.png"/><Relationship Id="rId27" Type="http://schemas.openxmlformats.org/officeDocument/2006/relationships/image" Target="../media/image149.jpeg"/><Relationship Id="rId28" Type="http://schemas.openxmlformats.org/officeDocument/2006/relationships/image" Target="../media/image150.png"/><Relationship Id="rId29" Type="http://schemas.openxmlformats.org/officeDocument/2006/relationships/image" Target="../media/image151.jpe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Relationship Id="rId33" Type="http://schemas.openxmlformats.org/officeDocument/2006/relationships/image" Target="../media/image155.png"/><Relationship Id="rId34" Type="http://schemas.openxmlformats.org/officeDocument/2006/relationships/image" Target="../media/image156.png"/><Relationship Id="rId35" Type="http://schemas.openxmlformats.org/officeDocument/2006/relationships/image" Target="../media/image157.png"/><Relationship Id="rId36" Type="http://schemas.openxmlformats.org/officeDocument/2006/relationships/image" Target="../media/image158.png"/><Relationship Id="rId37" Type="http://schemas.openxmlformats.org/officeDocument/2006/relationships/image" Target="../media/image159.png"/><Relationship Id="rId38" Type="http://schemas.openxmlformats.org/officeDocument/2006/relationships/image" Target="../media/image160.jpeg"/><Relationship Id="rId39" Type="http://schemas.openxmlformats.org/officeDocument/2006/relationships/image" Target="../media/image161.png"/><Relationship Id="rId40" Type="http://schemas.openxmlformats.org/officeDocument/2006/relationships/image" Target="../media/image162.jpeg"/><Relationship Id="rId41" Type="http://schemas.openxmlformats.org/officeDocument/2006/relationships/image" Target="../media/image163.png"/><Relationship Id="rId42" Type="http://schemas.openxmlformats.org/officeDocument/2006/relationships/image" Target="../media/image164.jpeg"/><Relationship Id="rId43" Type="http://schemas.openxmlformats.org/officeDocument/2006/relationships/image" Target="../media/image165.png"/><Relationship Id="rId44" Type="http://schemas.openxmlformats.org/officeDocument/2006/relationships/image" Target="../media/image166.jpeg"/><Relationship Id="rId45" Type="http://schemas.openxmlformats.org/officeDocument/2006/relationships/image" Target="../media/image167.png"/><Relationship Id="rId4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8.png"/><Relationship Id="rId2" Type="http://schemas.openxmlformats.org/officeDocument/2006/relationships/image" Target="../media/image169.wmf"/><Relationship Id="rId3" Type="http://schemas.openxmlformats.org/officeDocument/2006/relationships/image" Target="../media/image170.wmf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1.png"/><Relationship Id="rId2" Type="http://schemas.openxmlformats.org/officeDocument/2006/relationships/image" Target="../media/image172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4.png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0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jpeg"/><Relationship Id="rId20" Type="http://schemas.openxmlformats.org/officeDocument/2006/relationships/image" Target="../media/image36.png"/><Relationship Id="rId21" Type="http://schemas.openxmlformats.org/officeDocument/2006/relationships/image" Target="../media/image37.jpeg"/><Relationship Id="rId22" Type="http://schemas.openxmlformats.org/officeDocument/2006/relationships/image" Target="../media/image38.png"/><Relationship Id="rId23" Type="http://schemas.openxmlformats.org/officeDocument/2006/relationships/image" Target="../media/image39.jpeg"/><Relationship Id="rId24" Type="http://schemas.openxmlformats.org/officeDocument/2006/relationships/image" Target="../media/image40.png"/><Relationship Id="rId25" Type="http://schemas.openxmlformats.org/officeDocument/2006/relationships/image" Target="../media/image41.jpeg"/><Relationship Id="rId26" Type="http://schemas.openxmlformats.org/officeDocument/2006/relationships/image" Target="../media/image42.png"/><Relationship Id="rId2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jpeg"/><Relationship Id="rId10" Type="http://schemas.openxmlformats.org/officeDocument/2006/relationships/image" Target="../media/image64.png"/><Relationship Id="rId11" Type="http://schemas.openxmlformats.org/officeDocument/2006/relationships/image" Target="../media/image65.jpeg"/><Relationship Id="rId12" Type="http://schemas.openxmlformats.org/officeDocument/2006/relationships/image" Target="../media/image66.png"/><Relationship Id="rId13" Type="http://schemas.openxmlformats.org/officeDocument/2006/relationships/image" Target="../media/image67.jpeg"/><Relationship Id="rId14" Type="http://schemas.openxmlformats.org/officeDocument/2006/relationships/image" Target="../media/image68.png"/><Relationship Id="rId15" Type="http://schemas.openxmlformats.org/officeDocument/2006/relationships/image" Target="../media/image69.jpe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30700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bfbfbf"/>
                </a:solidFill>
                <a:latin typeface="Calibri"/>
              </a:rPr>
              <a:t>Deep TAMER:</a:t>
            </a:r>
            <a:br/>
            <a:r>
              <a:rPr b="0" i="1" lang="en-US" sz="2400" spc="-1" strike="noStrike">
                <a:solidFill>
                  <a:srgbClr val="bfbfbf"/>
                </a:solidFill>
                <a:latin typeface="Calibri"/>
              </a:rPr>
              <a:t>Interactive Agent Shaping in High-Dimensional State Spaces</a:t>
            </a:r>
            <a:endParaRPr b="0" lang="en-US" sz="2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4876920"/>
            <a:ext cx="640044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1" lang="en-US" sz="1400" spc="-1" strike="noStrike">
                <a:solidFill>
                  <a:srgbClr val="8b8b8b"/>
                </a:solidFill>
                <a:latin typeface="Cambria"/>
              </a:rPr>
              <a:t>Garrett Warnell, </a:t>
            </a:r>
            <a:r>
              <a:rPr b="0" lang="en-US" sz="1400" spc="-1" strike="noStrike">
                <a:solidFill>
                  <a:srgbClr val="8b8b8b"/>
                </a:solidFill>
                <a:latin typeface="Cambria"/>
              </a:rPr>
              <a:t>Nicholas Waytowich, Vernon Lawhern, Peter Stone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b="0" i="1" lang="en-US" sz="1100" spc="-1" strike="noStrike">
                <a:solidFill>
                  <a:srgbClr val="8b8b8b"/>
                </a:solidFill>
                <a:latin typeface="Cambria"/>
              </a:rPr>
              <a:t>US Army Research Laboratory, The University of Texas at Austin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US" sz="12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b2b2b2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E26278B-B93C-4CD4-A65D-1A5107FD7D69}" type="slidenum">
              <a:rPr b="0" lang="en-US" sz="700" spc="-1" strike="noStrike">
                <a:solidFill>
                  <a:srgbClr val="b2b2b2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98" name="TextShape 5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b2b2b2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1838160" y="336600"/>
            <a:ext cx="5466960" cy="2733480"/>
          </a:xfrm>
          <a:prstGeom prst="rect">
            <a:avLst/>
          </a:prstGeom>
          <a:ln>
            <a:noFill/>
          </a:ln>
        </p:spPr>
      </p:pic>
      <p:pic>
        <p:nvPicPr>
          <p:cNvPr id="100" name="Picture 13" descr=""/>
          <p:cNvPicPr/>
          <p:nvPr/>
        </p:nvPicPr>
        <p:blipFill>
          <a:blip r:embed="rId2"/>
          <a:srcRect l="32088" t="15305" r="23867" b="2016"/>
          <a:stretch/>
        </p:blipFill>
        <p:spPr>
          <a:xfrm>
            <a:off x="1838160" y="849960"/>
            <a:ext cx="1590480" cy="1678680"/>
          </a:xfrm>
          <a:prstGeom prst="rect">
            <a:avLst/>
          </a:prstGeom>
          <a:ln>
            <a:noFill/>
          </a:ln>
        </p:spPr>
      </p:pic>
      <p:pic>
        <p:nvPicPr>
          <p:cNvPr id="101" name="Picture 15" descr=""/>
          <p:cNvPicPr/>
          <p:nvPr/>
        </p:nvPicPr>
        <p:blipFill>
          <a:blip r:embed="rId3"/>
          <a:srcRect l="32090" t="15315" r="23862" b="2034"/>
          <a:stretch/>
        </p:blipFill>
        <p:spPr>
          <a:xfrm>
            <a:off x="3657600" y="1219320"/>
            <a:ext cx="1175760" cy="1240920"/>
          </a:xfrm>
          <a:prstGeom prst="rect">
            <a:avLst/>
          </a:prstGeom>
          <a:ln>
            <a:noFill/>
          </a:ln>
        </p:spPr>
      </p:pic>
      <p:pic>
        <p:nvPicPr>
          <p:cNvPr id="102" name="Picture 16" descr=""/>
          <p:cNvPicPr/>
          <p:nvPr/>
        </p:nvPicPr>
        <p:blipFill>
          <a:blip r:embed="rId4"/>
          <a:srcRect l="32090" t="15315" r="23862" b="2034"/>
          <a:stretch/>
        </p:blipFill>
        <p:spPr>
          <a:xfrm>
            <a:off x="6149880" y="937440"/>
            <a:ext cx="1175760" cy="124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Supervised Learning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1308823-CB6A-43AC-BDD6-B53DE4AD9F6F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265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input: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grpSp>
        <p:nvGrpSpPr>
          <p:cNvPr id="266" name="Group 6"/>
          <p:cNvGrpSpPr/>
          <p:nvPr/>
        </p:nvGrpSpPr>
        <p:grpSpPr>
          <a:xfrm>
            <a:off x="2281680" y="2286000"/>
            <a:ext cx="4579920" cy="685440"/>
            <a:chOff x="2281680" y="2286000"/>
            <a:chExt cx="4579920" cy="685440"/>
          </a:xfrm>
        </p:grpSpPr>
        <p:sp>
          <p:nvSpPr>
            <p:cNvPr id="267" name="CustomShape 7"/>
            <p:cNvSpPr/>
            <p:nvPr/>
          </p:nvSpPr>
          <p:spPr>
            <a:xfrm>
              <a:off x="2673000" y="2753640"/>
              <a:ext cx="4041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68" name="Picture 11" descr=""/>
            <p:cNvPicPr/>
            <p:nvPr/>
          </p:nvPicPr>
          <p:blipFill>
            <a:blip r:embed="rId1"/>
            <a:stretch/>
          </p:blipFill>
          <p:spPr>
            <a:xfrm>
              <a:off x="6782760" y="2673360"/>
              <a:ext cx="78840" cy="159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8"/>
            <p:cNvSpPr/>
            <p:nvPr/>
          </p:nvSpPr>
          <p:spPr>
            <a:xfrm>
              <a:off x="3547440" y="27154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" name="CustomShape 9"/>
            <p:cNvSpPr/>
            <p:nvPr/>
          </p:nvSpPr>
          <p:spPr>
            <a:xfrm>
              <a:off x="4494960" y="27154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" name="CustomShape 10"/>
            <p:cNvSpPr/>
            <p:nvPr/>
          </p:nvSpPr>
          <p:spPr>
            <a:xfrm>
              <a:off x="5442480" y="272376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72" name="Picture 15" descr=""/>
            <p:cNvPicPr/>
            <p:nvPr/>
          </p:nvPicPr>
          <p:blipFill>
            <a:blip r:embed="rId2"/>
            <a:stretch/>
          </p:blipFill>
          <p:spPr>
            <a:xfrm>
              <a:off x="2337120" y="2835000"/>
              <a:ext cx="402120" cy="13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" name="CustomShape 11"/>
            <p:cNvSpPr/>
            <p:nvPr/>
          </p:nvSpPr>
          <p:spPr>
            <a:xfrm>
              <a:off x="2630160" y="27154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74" name="Picture 17" descr=""/>
            <p:cNvPicPr/>
            <p:nvPr/>
          </p:nvPicPr>
          <p:blipFill>
            <a:blip r:embed="rId3"/>
            <a:stretch/>
          </p:blipFill>
          <p:spPr>
            <a:xfrm>
              <a:off x="3255480" y="282960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5" name="Picture 18" descr=""/>
            <p:cNvPicPr/>
            <p:nvPr/>
          </p:nvPicPr>
          <p:blipFill>
            <a:blip r:embed="rId4"/>
            <a:stretch/>
          </p:blipFill>
          <p:spPr>
            <a:xfrm>
              <a:off x="4202640" y="282492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Picture 19" descr=""/>
            <p:cNvPicPr/>
            <p:nvPr/>
          </p:nvPicPr>
          <p:blipFill>
            <a:blip r:embed="rId5"/>
            <a:stretch/>
          </p:blipFill>
          <p:spPr>
            <a:xfrm>
              <a:off x="5132880" y="2820600"/>
              <a:ext cx="402120" cy="1364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77" name="Group 12"/>
            <p:cNvGrpSpPr/>
            <p:nvPr/>
          </p:nvGrpSpPr>
          <p:grpSpPr>
            <a:xfrm>
              <a:off x="2281680" y="2288880"/>
              <a:ext cx="686880" cy="228240"/>
              <a:chOff x="2281680" y="2288880"/>
              <a:chExt cx="686880" cy="228240"/>
            </a:xfrm>
          </p:grpSpPr>
          <p:pic>
            <p:nvPicPr>
              <p:cNvPr id="278" name="Picture 33" descr=""/>
              <p:cNvPicPr/>
              <p:nvPr/>
            </p:nvPicPr>
            <p:blipFill>
              <a:blip r:embed="rId6"/>
              <a:stretch/>
            </p:blipFill>
            <p:spPr>
              <a:xfrm>
                <a:off x="2281680" y="22888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9" name="Picture 34" descr=""/>
              <p:cNvPicPr/>
              <p:nvPr/>
            </p:nvPicPr>
            <p:blipFill>
              <a:blip r:embed="rId7"/>
              <a:stretch/>
            </p:blipFill>
            <p:spPr>
              <a:xfrm>
                <a:off x="2666520" y="22888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80" name="Group 13"/>
            <p:cNvGrpSpPr/>
            <p:nvPr/>
          </p:nvGrpSpPr>
          <p:grpSpPr>
            <a:xfrm>
              <a:off x="3221280" y="2291040"/>
              <a:ext cx="686880" cy="228240"/>
              <a:chOff x="3221280" y="2291040"/>
              <a:chExt cx="686880" cy="228240"/>
            </a:xfrm>
          </p:grpSpPr>
          <p:pic>
            <p:nvPicPr>
              <p:cNvPr id="281" name="Picture 31" descr=""/>
              <p:cNvPicPr/>
              <p:nvPr/>
            </p:nvPicPr>
            <p:blipFill>
              <a:blip r:embed="rId8"/>
              <a:stretch/>
            </p:blipFill>
            <p:spPr>
              <a:xfrm>
                <a:off x="3221280" y="229104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2" name="Picture 32" descr=""/>
              <p:cNvPicPr/>
              <p:nvPr/>
            </p:nvPicPr>
            <p:blipFill>
              <a:blip r:embed="rId9"/>
              <a:stretch/>
            </p:blipFill>
            <p:spPr>
              <a:xfrm>
                <a:off x="3606120" y="229104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83" name="Group 14"/>
            <p:cNvGrpSpPr/>
            <p:nvPr/>
          </p:nvGrpSpPr>
          <p:grpSpPr>
            <a:xfrm>
              <a:off x="4191480" y="2288880"/>
              <a:ext cx="686880" cy="228240"/>
              <a:chOff x="4191480" y="2288880"/>
              <a:chExt cx="686880" cy="228240"/>
            </a:xfrm>
          </p:grpSpPr>
          <p:pic>
            <p:nvPicPr>
              <p:cNvPr id="284" name="Picture 29" descr=""/>
              <p:cNvPicPr/>
              <p:nvPr/>
            </p:nvPicPr>
            <p:blipFill>
              <a:blip r:embed="rId10"/>
              <a:stretch/>
            </p:blipFill>
            <p:spPr>
              <a:xfrm>
                <a:off x="4191480" y="22888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5" name="Picture 30" descr=""/>
              <p:cNvPicPr/>
              <p:nvPr/>
            </p:nvPicPr>
            <p:blipFill>
              <a:blip r:embed="rId11"/>
              <a:stretch/>
            </p:blipFill>
            <p:spPr>
              <a:xfrm>
                <a:off x="4576320" y="22888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86" name="Group 15"/>
            <p:cNvGrpSpPr/>
            <p:nvPr/>
          </p:nvGrpSpPr>
          <p:grpSpPr>
            <a:xfrm>
              <a:off x="5099040" y="2286000"/>
              <a:ext cx="686880" cy="228240"/>
              <a:chOff x="5099040" y="2286000"/>
              <a:chExt cx="686880" cy="228240"/>
            </a:xfrm>
          </p:grpSpPr>
          <p:pic>
            <p:nvPicPr>
              <p:cNvPr id="287" name="Picture 27" descr=""/>
              <p:cNvPicPr/>
              <p:nvPr/>
            </p:nvPicPr>
            <p:blipFill>
              <a:blip r:embed="rId12"/>
              <a:stretch/>
            </p:blipFill>
            <p:spPr>
              <a:xfrm>
                <a:off x="5099040" y="228600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8" name="Picture 28" descr=""/>
              <p:cNvPicPr/>
              <p:nvPr/>
            </p:nvPicPr>
            <p:blipFill>
              <a:blip r:embed="rId13"/>
              <a:stretch/>
            </p:blipFill>
            <p:spPr>
              <a:xfrm>
                <a:off x="5483880" y="228600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89" name="Picture 26" descr=""/>
            <p:cNvPicPr/>
            <p:nvPr/>
          </p:nvPicPr>
          <p:blipFill>
            <a:blip r:embed="rId14"/>
            <a:stretch/>
          </p:blipFill>
          <p:spPr>
            <a:xfrm>
              <a:off x="5996880" y="2385360"/>
              <a:ext cx="452880" cy="48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0" name="Picture 36" descr=""/>
            <p:cNvPicPr/>
            <p:nvPr/>
          </p:nvPicPr>
          <p:blipFill>
            <a:blip r:embed="rId15"/>
            <a:stretch/>
          </p:blipFill>
          <p:spPr>
            <a:xfrm>
              <a:off x="2472840" y="2581200"/>
              <a:ext cx="132120" cy="146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1" name="Picture 40" descr=""/>
            <p:cNvPicPr/>
            <p:nvPr/>
          </p:nvPicPr>
          <p:blipFill>
            <a:blip r:embed="rId16"/>
            <a:stretch/>
          </p:blipFill>
          <p:spPr>
            <a:xfrm>
              <a:off x="3381480" y="2579040"/>
              <a:ext cx="126720" cy="14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2" name="Picture 41" descr=""/>
            <p:cNvPicPr/>
            <p:nvPr/>
          </p:nvPicPr>
          <p:blipFill>
            <a:blip r:embed="rId17"/>
            <a:stretch/>
          </p:blipFill>
          <p:spPr>
            <a:xfrm>
              <a:off x="4352400" y="2581200"/>
              <a:ext cx="131040" cy="14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Picture 42" descr=""/>
            <p:cNvPicPr/>
            <p:nvPr/>
          </p:nvPicPr>
          <p:blipFill>
            <a:blip r:embed="rId18"/>
            <a:stretch/>
          </p:blipFill>
          <p:spPr>
            <a:xfrm>
              <a:off x="5286600" y="2581200"/>
              <a:ext cx="132120" cy="1468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4" name="Picture 44" descr=""/>
          <p:cNvPicPr/>
          <p:nvPr/>
        </p:nvPicPr>
        <p:blipFill>
          <a:blip r:embed="rId19"/>
          <a:stretch/>
        </p:blipFill>
        <p:spPr>
          <a:xfrm>
            <a:off x="1371600" y="1596240"/>
            <a:ext cx="2570760" cy="393840"/>
          </a:xfrm>
          <a:prstGeom prst="rect">
            <a:avLst/>
          </a:prstGeom>
          <a:ln>
            <a:noFill/>
          </a:ln>
        </p:spPr>
      </p:pic>
      <p:grpSp>
        <p:nvGrpSpPr>
          <p:cNvPr id="295" name="Group 16"/>
          <p:cNvGrpSpPr/>
          <p:nvPr/>
        </p:nvGrpSpPr>
        <p:grpSpPr>
          <a:xfrm>
            <a:off x="2455920" y="4528080"/>
            <a:ext cx="4231800" cy="1314000"/>
            <a:chOff x="2455920" y="4528080"/>
            <a:chExt cx="4231800" cy="1314000"/>
          </a:xfrm>
        </p:grpSpPr>
        <p:sp>
          <p:nvSpPr>
            <p:cNvPr id="296" name="CustomShape 17"/>
            <p:cNvSpPr/>
            <p:nvPr/>
          </p:nvSpPr>
          <p:spPr>
            <a:xfrm flipH="1">
              <a:off x="4956480" y="4559400"/>
              <a:ext cx="11880" cy="118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97" name="Picture 62" descr=""/>
            <p:cNvPicPr/>
            <p:nvPr/>
          </p:nvPicPr>
          <p:blipFill>
            <a:blip r:embed="rId20"/>
            <a:stretch/>
          </p:blipFill>
          <p:spPr>
            <a:xfrm>
              <a:off x="5001840" y="4528080"/>
              <a:ext cx="70920" cy="10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8" name="CustomShape 18"/>
            <p:cNvSpPr/>
            <p:nvPr/>
          </p:nvSpPr>
          <p:spPr>
            <a:xfrm>
              <a:off x="2498760" y="5762160"/>
              <a:ext cx="4041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99" name="Picture 48" descr=""/>
            <p:cNvPicPr/>
            <p:nvPr/>
          </p:nvPicPr>
          <p:blipFill>
            <a:blip r:embed="rId21"/>
            <a:stretch/>
          </p:blipFill>
          <p:spPr>
            <a:xfrm>
              <a:off x="6608880" y="5682240"/>
              <a:ext cx="78840" cy="159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0" name="CustomShape 19"/>
            <p:cNvSpPr/>
            <p:nvPr/>
          </p:nvSpPr>
          <p:spPr>
            <a:xfrm>
              <a:off x="3373560" y="572400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" name="CustomShape 20"/>
            <p:cNvSpPr/>
            <p:nvPr/>
          </p:nvSpPr>
          <p:spPr>
            <a:xfrm>
              <a:off x="4321080" y="572400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" name="CustomShape 21"/>
            <p:cNvSpPr/>
            <p:nvPr/>
          </p:nvSpPr>
          <p:spPr>
            <a:xfrm>
              <a:off x="5268600" y="57322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" name="CustomShape 22"/>
            <p:cNvSpPr/>
            <p:nvPr/>
          </p:nvSpPr>
          <p:spPr>
            <a:xfrm>
              <a:off x="2455920" y="572400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04" name="Picture 63" descr=""/>
            <p:cNvPicPr/>
            <p:nvPr/>
          </p:nvPicPr>
          <p:blipFill>
            <a:blip r:embed="rId22"/>
            <a:stretch/>
          </p:blipFill>
          <p:spPr>
            <a:xfrm>
              <a:off x="4777920" y="5519880"/>
              <a:ext cx="144720" cy="1616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5" name="Picture 65" descr=""/>
          <p:cNvPicPr/>
          <p:nvPr/>
        </p:nvPicPr>
        <p:blipFill>
          <a:blip r:embed="rId23"/>
          <a:stretch/>
        </p:blipFill>
        <p:spPr>
          <a:xfrm>
            <a:off x="1523880" y="3763080"/>
            <a:ext cx="1744920" cy="42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Supervised Learning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309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F3C5CA4-6929-4F47-AD41-10F3FDC32318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310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loss: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solution: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1295280" y="1638360"/>
            <a:ext cx="1182240" cy="301320"/>
          </a:xfrm>
          <a:prstGeom prst="rect">
            <a:avLst/>
          </a:prstGeom>
          <a:ln>
            <a:noFill/>
          </a:ln>
        </p:spPr>
      </p:pic>
      <p:pic>
        <p:nvPicPr>
          <p:cNvPr id="312" name="Picture 11" descr=""/>
          <p:cNvPicPr/>
          <p:nvPr/>
        </p:nvPicPr>
        <p:blipFill>
          <a:blip r:embed="rId2"/>
          <a:stretch/>
        </p:blipFill>
        <p:spPr>
          <a:xfrm>
            <a:off x="1693800" y="2438280"/>
            <a:ext cx="5756040" cy="738720"/>
          </a:xfrm>
          <a:prstGeom prst="rect">
            <a:avLst/>
          </a:prstGeom>
          <a:ln>
            <a:noFill/>
          </a:ln>
        </p:spPr>
      </p:pic>
      <p:pic>
        <p:nvPicPr>
          <p:cNvPr id="313" name="Picture 9" descr=""/>
          <p:cNvPicPr/>
          <p:nvPr/>
        </p:nvPicPr>
        <p:blipFill>
          <a:blip r:embed="rId3"/>
          <a:stretch/>
        </p:blipFill>
        <p:spPr>
          <a:xfrm>
            <a:off x="1692360" y="4876920"/>
            <a:ext cx="5758920" cy="471960"/>
          </a:xfrm>
          <a:prstGeom prst="rect">
            <a:avLst/>
          </a:prstGeom>
          <a:ln>
            <a:noFill/>
          </a:ln>
        </p:spPr>
      </p:pic>
      <p:sp>
        <p:nvSpPr>
          <p:cNvPr id="314" name="CustomShape 6"/>
          <p:cNvSpPr/>
          <p:nvPr/>
        </p:nvSpPr>
        <p:spPr>
          <a:xfrm>
            <a:off x="5257800" y="2193480"/>
            <a:ext cx="19807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ffff00"/>
                </a:solidFill>
                <a:latin typeface="Cambria"/>
              </a:rPr>
              <a:t>human-model agreement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5" name="CustomShape 7"/>
          <p:cNvSpPr/>
          <p:nvPr/>
        </p:nvSpPr>
        <p:spPr>
          <a:xfrm>
            <a:off x="3797640" y="2175120"/>
            <a:ext cx="1690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00"/>
                </a:solidFill>
                <a:latin typeface="Cambria"/>
              </a:rPr>
              <a:t>time-dependent weight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Weighting Function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319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037ACFE-0E22-49C1-B87A-BAABF12359AF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320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…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aka </a:t>
            </a:r>
            <a:r>
              <a:rPr b="1" i="1" lang="en-US" sz="2000" spc="-1" strike="noStrike">
                <a:solidFill>
                  <a:srgbClr val="bfbfbf"/>
                </a:solidFill>
                <a:latin typeface="Cambria"/>
              </a:rPr>
              <a:t>credit assignment</a:t>
            </a: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assume human meant feedback for a </a:t>
            </a:r>
            <a:r>
              <a:rPr b="1" i="1" lang="en-US" sz="2000" spc="-1" strike="noStrike">
                <a:solidFill>
                  <a:srgbClr val="bfbfbf"/>
                </a:solidFill>
                <a:latin typeface="Cambria"/>
              </a:rPr>
              <a:t>single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 state-action pair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when things happen fast, need a way to </a:t>
            </a:r>
            <a:r>
              <a:rPr b="0" i="1" lang="en-US" sz="2000" spc="-1" strike="noStrike">
                <a:solidFill>
                  <a:srgbClr val="bfbfbf"/>
                </a:solidFill>
                <a:latin typeface="Cambria"/>
              </a:rPr>
              <a:t>disambiguate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i="1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if distribution is assumed to be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grpSp>
        <p:nvGrpSpPr>
          <p:cNvPr id="321" name="Group 6"/>
          <p:cNvGrpSpPr/>
          <p:nvPr/>
        </p:nvGrpSpPr>
        <p:grpSpPr>
          <a:xfrm>
            <a:off x="4105800" y="4742640"/>
            <a:ext cx="439200" cy="1215360"/>
            <a:chOff x="4105800" y="4742640"/>
            <a:chExt cx="439200" cy="1215360"/>
          </a:xfrm>
        </p:grpSpPr>
        <p:sp>
          <p:nvSpPr>
            <p:cNvPr id="322" name="CustomShape 7"/>
            <p:cNvSpPr/>
            <p:nvPr/>
          </p:nvSpPr>
          <p:spPr>
            <a:xfrm flipH="1">
              <a:off x="4105440" y="4773960"/>
              <a:ext cx="11880" cy="118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23" name="Picture 19" descr=""/>
            <p:cNvPicPr/>
            <p:nvPr/>
          </p:nvPicPr>
          <p:blipFill>
            <a:blip r:embed="rId1"/>
            <a:stretch/>
          </p:blipFill>
          <p:spPr>
            <a:xfrm>
              <a:off x="4150800" y="4742640"/>
              <a:ext cx="394200" cy="121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4" name="Group 8"/>
          <p:cNvGrpSpPr/>
          <p:nvPr/>
        </p:nvGrpSpPr>
        <p:grpSpPr>
          <a:xfrm>
            <a:off x="1136520" y="5486400"/>
            <a:ext cx="6870600" cy="685440"/>
            <a:chOff x="1136520" y="5486400"/>
            <a:chExt cx="6870600" cy="685440"/>
          </a:xfrm>
        </p:grpSpPr>
        <p:sp>
          <p:nvSpPr>
            <p:cNvPr id="325" name="CustomShape 9"/>
            <p:cNvSpPr/>
            <p:nvPr/>
          </p:nvSpPr>
          <p:spPr>
            <a:xfrm>
              <a:off x="1527480" y="5954040"/>
              <a:ext cx="6248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26" name="Picture 9" descr=""/>
            <p:cNvPicPr/>
            <p:nvPr/>
          </p:nvPicPr>
          <p:blipFill>
            <a:blip r:embed="rId2"/>
            <a:stretch/>
          </p:blipFill>
          <p:spPr>
            <a:xfrm>
              <a:off x="7928280" y="5873760"/>
              <a:ext cx="78840" cy="159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7" name="CustomShape 10"/>
            <p:cNvSpPr/>
            <p:nvPr/>
          </p:nvSpPr>
          <p:spPr>
            <a:xfrm>
              <a:off x="2402280" y="59158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CustomShape 11"/>
            <p:cNvSpPr/>
            <p:nvPr/>
          </p:nvSpPr>
          <p:spPr>
            <a:xfrm>
              <a:off x="3349800" y="59158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CustomShape 12"/>
            <p:cNvSpPr/>
            <p:nvPr/>
          </p:nvSpPr>
          <p:spPr>
            <a:xfrm>
              <a:off x="4297320" y="592416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0" name="Picture 13" descr=""/>
            <p:cNvPicPr/>
            <p:nvPr/>
          </p:nvPicPr>
          <p:blipFill>
            <a:blip r:embed="rId3"/>
            <a:stretch/>
          </p:blipFill>
          <p:spPr>
            <a:xfrm>
              <a:off x="1191600" y="6035400"/>
              <a:ext cx="402120" cy="13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CustomShape 13"/>
            <p:cNvSpPr/>
            <p:nvPr/>
          </p:nvSpPr>
          <p:spPr>
            <a:xfrm>
              <a:off x="1484640" y="591588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2" name="Picture 15" descr=""/>
            <p:cNvPicPr/>
            <p:nvPr/>
          </p:nvPicPr>
          <p:blipFill>
            <a:blip r:embed="rId4"/>
            <a:stretch/>
          </p:blipFill>
          <p:spPr>
            <a:xfrm>
              <a:off x="2109960" y="603000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3" name="Picture 16" descr=""/>
            <p:cNvPicPr/>
            <p:nvPr/>
          </p:nvPicPr>
          <p:blipFill>
            <a:blip r:embed="rId5"/>
            <a:stretch/>
          </p:blipFill>
          <p:spPr>
            <a:xfrm>
              <a:off x="3057120" y="602532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4" name="Picture 17" descr=""/>
            <p:cNvPicPr/>
            <p:nvPr/>
          </p:nvPicPr>
          <p:blipFill>
            <a:blip r:embed="rId6"/>
            <a:stretch/>
          </p:blipFill>
          <p:spPr>
            <a:xfrm>
              <a:off x="3987360" y="6021000"/>
              <a:ext cx="402120" cy="1364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35" name="Group 14"/>
            <p:cNvGrpSpPr/>
            <p:nvPr/>
          </p:nvGrpSpPr>
          <p:grpSpPr>
            <a:xfrm>
              <a:off x="1136520" y="5489280"/>
              <a:ext cx="686520" cy="228240"/>
              <a:chOff x="1136520" y="5489280"/>
              <a:chExt cx="686520" cy="228240"/>
            </a:xfrm>
          </p:grpSpPr>
          <p:pic>
            <p:nvPicPr>
              <p:cNvPr id="336" name="Picture 31" descr=""/>
              <p:cNvPicPr/>
              <p:nvPr/>
            </p:nvPicPr>
            <p:blipFill>
              <a:blip r:embed="rId7"/>
              <a:stretch/>
            </p:blipFill>
            <p:spPr>
              <a:xfrm>
                <a:off x="1136520" y="54892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7" name="Picture 32" descr=""/>
              <p:cNvPicPr/>
              <p:nvPr/>
            </p:nvPicPr>
            <p:blipFill>
              <a:blip r:embed="rId8"/>
              <a:stretch/>
            </p:blipFill>
            <p:spPr>
              <a:xfrm>
                <a:off x="1521000" y="54892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38" name="Group 15"/>
            <p:cNvGrpSpPr/>
            <p:nvPr/>
          </p:nvGrpSpPr>
          <p:grpSpPr>
            <a:xfrm>
              <a:off x="2076120" y="5491440"/>
              <a:ext cx="686520" cy="228240"/>
              <a:chOff x="2076120" y="5491440"/>
              <a:chExt cx="686520" cy="228240"/>
            </a:xfrm>
          </p:grpSpPr>
          <p:pic>
            <p:nvPicPr>
              <p:cNvPr id="339" name="Picture 29" descr=""/>
              <p:cNvPicPr/>
              <p:nvPr/>
            </p:nvPicPr>
            <p:blipFill>
              <a:blip r:embed="rId9"/>
              <a:stretch/>
            </p:blipFill>
            <p:spPr>
              <a:xfrm>
                <a:off x="2076120" y="549144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0" name="Picture 30" descr=""/>
              <p:cNvPicPr/>
              <p:nvPr/>
            </p:nvPicPr>
            <p:blipFill>
              <a:blip r:embed="rId10"/>
              <a:stretch/>
            </p:blipFill>
            <p:spPr>
              <a:xfrm>
                <a:off x="2460600" y="549144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41" name="Group 16"/>
            <p:cNvGrpSpPr/>
            <p:nvPr/>
          </p:nvGrpSpPr>
          <p:grpSpPr>
            <a:xfrm>
              <a:off x="3046320" y="5489280"/>
              <a:ext cx="686520" cy="228240"/>
              <a:chOff x="3046320" y="5489280"/>
              <a:chExt cx="686520" cy="228240"/>
            </a:xfrm>
          </p:grpSpPr>
          <p:pic>
            <p:nvPicPr>
              <p:cNvPr id="342" name="Picture 27" descr=""/>
              <p:cNvPicPr/>
              <p:nvPr/>
            </p:nvPicPr>
            <p:blipFill>
              <a:blip r:embed="rId11"/>
              <a:stretch/>
            </p:blipFill>
            <p:spPr>
              <a:xfrm>
                <a:off x="3046320" y="54892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3" name="Picture 28" descr=""/>
              <p:cNvPicPr/>
              <p:nvPr/>
            </p:nvPicPr>
            <p:blipFill>
              <a:blip r:embed="rId12"/>
              <a:stretch/>
            </p:blipFill>
            <p:spPr>
              <a:xfrm>
                <a:off x="3430800" y="54892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44" name="Group 17"/>
            <p:cNvGrpSpPr/>
            <p:nvPr/>
          </p:nvGrpSpPr>
          <p:grpSpPr>
            <a:xfrm>
              <a:off x="3953880" y="5486400"/>
              <a:ext cx="686520" cy="228240"/>
              <a:chOff x="3953880" y="5486400"/>
              <a:chExt cx="686520" cy="228240"/>
            </a:xfrm>
          </p:grpSpPr>
          <p:pic>
            <p:nvPicPr>
              <p:cNvPr id="345" name="Picture 25" descr=""/>
              <p:cNvPicPr/>
              <p:nvPr/>
            </p:nvPicPr>
            <p:blipFill>
              <a:blip r:embed="rId13"/>
              <a:stretch/>
            </p:blipFill>
            <p:spPr>
              <a:xfrm>
                <a:off x="3953880" y="548640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6" name="Picture 26" descr=""/>
              <p:cNvPicPr/>
              <p:nvPr/>
            </p:nvPicPr>
            <p:blipFill>
              <a:blip r:embed="rId14"/>
              <a:stretch/>
            </p:blipFill>
            <p:spPr>
              <a:xfrm>
                <a:off x="4338360" y="548640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47" name="Picture 24" descr=""/>
            <p:cNvPicPr/>
            <p:nvPr/>
          </p:nvPicPr>
          <p:blipFill>
            <a:blip r:embed="rId15"/>
            <a:stretch/>
          </p:blipFill>
          <p:spPr>
            <a:xfrm>
              <a:off x="5959440" y="5699160"/>
              <a:ext cx="452880" cy="48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8" name="Picture 47" descr=""/>
          <p:cNvPicPr/>
          <p:nvPr/>
        </p:nvPicPr>
        <p:blipFill>
          <a:blip r:embed="rId16"/>
          <a:stretch/>
        </p:blipFill>
        <p:spPr>
          <a:xfrm>
            <a:off x="3371760" y="3124080"/>
            <a:ext cx="2399760" cy="273960"/>
          </a:xfrm>
          <a:prstGeom prst="rect">
            <a:avLst/>
          </a:prstGeom>
          <a:ln>
            <a:noFill/>
          </a:ln>
        </p:spPr>
      </p:pic>
      <p:pic>
        <p:nvPicPr>
          <p:cNvPr id="349" name="Picture 39" descr=""/>
          <p:cNvPicPr/>
          <p:nvPr/>
        </p:nvPicPr>
        <p:blipFill>
          <a:blip r:embed="rId17"/>
          <a:stretch/>
        </p:blipFill>
        <p:spPr>
          <a:xfrm>
            <a:off x="1092600" y="5299920"/>
            <a:ext cx="775800" cy="132480"/>
          </a:xfrm>
          <a:prstGeom prst="rect">
            <a:avLst/>
          </a:prstGeom>
          <a:ln>
            <a:noFill/>
          </a:ln>
        </p:spPr>
      </p:pic>
      <p:pic>
        <p:nvPicPr>
          <p:cNvPr id="350" name="Picture 40" descr=""/>
          <p:cNvPicPr/>
          <p:nvPr/>
        </p:nvPicPr>
        <p:blipFill>
          <a:blip r:embed="rId18"/>
          <a:stretch/>
        </p:blipFill>
        <p:spPr>
          <a:xfrm>
            <a:off x="2025000" y="5286240"/>
            <a:ext cx="784080" cy="159480"/>
          </a:xfrm>
          <a:prstGeom prst="rect">
            <a:avLst/>
          </a:prstGeom>
          <a:ln>
            <a:noFill/>
          </a:ln>
        </p:spPr>
      </p:pic>
      <p:pic>
        <p:nvPicPr>
          <p:cNvPr id="351" name="Picture 41" descr=""/>
          <p:cNvPicPr/>
          <p:nvPr/>
        </p:nvPicPr>
        <p:blipFill>
          <a:blip r:embed="rId19"/>
          <a:stretch/>
        </p:blipFill>
        <p:spPr>
          <a:xfrm>
            <a:off x="2955960" y="5286240"/>
            <a:ext cx="784080" cy="159480"/>
          </a:xfrm>
          <a:prstGeom prst="rect">
            <a:avLst/>
          </a:prstGeom>
          <a:ln>
            <a:noFill/>
          </a:ln>
        </p:spPr>
      </p:pic>
      <p:pic>
        <p:nvPicPr>
          <p:cNvPr id="352" name="Picture 43" descr=""/>
          <p:cNvPicPr/>
          <p:nvPr/>
        </p:nvPicPr>
        <p:blipFill>
          <a:blip r:embed="rId20"/>
          <a:stretch/>
        </p:blipFill>
        <p:spPr>
          <a:xfrm>
            <a:off x="4188600" y="5299920"/>
            <a:ext cx="775800" cy="13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Deep TAMER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356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562241F-177E-4483-AA26-774DC4A5510C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357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augments TAMER such that it can be applied to higher-dimensional state spaces via: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bfbfbf"/>
              </a:buClr>
              <a:buFont typeface="Calibri"/>
              <a:buAutoNum type="arabicPeriod"/>
            </a:pPr>
            <a:r>
              <a:rPr b="0" lang="en-US" sz="1600" spc="-1" strike="noStrike">
                <a:solidFill>
                  <a:srgbClr val="bfbfbf"/>
                </a:solidFill>
                <a:latin typeface="Cambria"/>
              </a:rPr>
              <a:t>a deep neural network reward model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lvl="1" marL="857160" indent="-456840">
              <a:lnSpc>
                <a:spcPct val="100000"/>
              </a:lnSpc>
              <a:spcBef>
                <a:spcPts val="320"/>
              </a:spcBef>
              <a:buClr>
                <a:srgbClr val="bfbfbf"/>
              </a:buClr>
              <a:buFont typeface="Calibri"/>
              <a:buAutoNum type="arabicPeriod"/>
            </a:pPr>
            <a:r>
              <a:rPr b="0" lang="en-US" sz="1600" spc="-1" strike="noStrike">
                <a:solidFill>
                  <a:srgbClr val="bfbfbf"/>
                </a:solidFill>
                <a:latin typeface="Cambria"/>
              </a:rPr>
              <a:t> 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</p:txBody>
      </p:sp>
      <p:grpSp>
        <p:nvGrpSpPr>
          <p:cNvPr id="358" name="Group 6"/>
          <p:cNvGrpSpPr/>
          <p:nvPr/>
        </p:nvGrpSpPr>
        <p:grpSpPr>
          <a:xfrm>
            <a:off x="1214640" y="2719440"/>
            <a:ext cx="6714720" cy="969840"/>
            <a:chOff x="1214640" y="2719440"/>
            <a:chExt cx="6714720" cy="969840"/>
          </a:xfrm>
        </p:grpSpPr>
        <p:pic>
          <p:nvPicPr>
            <p:cNvPr id="359" name="Picture 9" descr=""/>
            <p:cNvPicPr/>
            <p:nvPr/>
          </p:nvPicPr>
          <p:blipFill>
            <a:blip r:embed="rId1"/>
            <a:stretch/>
          </p:blipFill>
          <p:spPr>
            <a:xfrm>
              <a:off x="1214640" y="2846880"/>
              <a:ext cx="4464360" cy="842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0" name="CustomShape 7"/>
            <p:cNvSpPr/>
            <p:nvPr/>
          </p:nvSpPr>
          <p:spPr>
            <a:xfrm>
              <a:off x="5641200" y="2719440"/>
              <a:ext cx="68544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5400" spc="-1" strike="noStrike">
                  <a:solidFill>
                    <a:srgbClr val="f2f2f2"/>
                  </a:solidFill>
                  <a:latin typeface="Cambria"/>
                </a:rPr>
                <a:t>+</a:t>
              </a:r>
              <a:endParaRPr b="0" lang="en-US" sz="5400" spc="-1" strike="noStrike">
                <a:latin typeface="Arial"/>
              </a:endParaRPr>
            </a:p>
          </p:txBody>
        </p:sp>
        <p:pic>
          <p:nvPicPr>
            <p:cNvPr id="361" name="Picture 11" descr=""/>
            <p:cNvPicPr/>
            <p:nvPr/>
          </p:nvPicPr>
          <p:blipFill>
            <a:blip r:embed="rId2"/>
            <a:stretch/>
          </p:blipFill>
          <p:spPr>
            <a:xfrm>
              <a:off x="6291360" y="2839320"/>
              <a:ext cx="1638000" cy="841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2" name="Group 8"/>
          <p:cNvGrpSpPr/>
          <p:nvPr/>
        </p:nvGrpSpPr>
        <p:grpSpPr>
          <a:xfrm>
            <a:off x="2313000" y="4948920"/>
            <a:ext cx="4362120" cy="1294920"/>
            <a:chOff x="2313000" y="4948920"/>
            <a:chExt cx="4362120" cy="1294920"/>
          </a:xfrm>
        </p:grpSpPr>
        <p:sp>
          <p:nvSpPr>
            <p:cNvPr id="363" name="CustomShape 9"/>
            <p:cNvSpPr/>
            <p:nvPr/>
          </p:nvSpPr>
          <p:spPr>
            <a:xfrm>
              <a:off x="2313000" y="4948920"/>
              <a:ext cx="1599840" cy="1294920"/>
            </a:xfrm>
            <a:prstGeom prst="flowChartMagneticDisk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2">
                  <a:lumMod val="95000"/>
                  <a:lumOff val="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mbria"/>
                </a:rPr>
                <a:t>feedback replay</a:t>
              </a:r>
              <a:endParaRPr b="0" lang="en-US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mbria"/>
                </a:rPr>
                <a:t>buffer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64" name="CustomShape 10"/>
            <p:cNvSpPr/>
            <p:nvPr/>
          </p:nvSpPr>
          <p:spPr>
            <a:xfrm>
              <a:off x="4218120" y="5558400"/>
              <a:ext cx="1218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" name="CustomShape 11"/>
            <p:cNvSpPr/>
            <p:nvPr/>
          </p:nvSpPr>
          <p:spPr>
            <a:xfrm>
              <a:off x="5745600" y="5177520"/>
              <a:ext cx="929520" cy="83772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mbria"/>
                </a:rPr>
                <a:t>SGD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66" name="CustomShape 12"/>
            <p:cNvSpPr/>
            <p:nvPr/>
          </p:nvSpPr>
          <p:spPr>
            <a:xfrm>
              <a:off x="4191840" y="5036760"/>
              <a:ext cx="1271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2f2f2"/>
                  </a:solidFill>
                  <a:latin typeface="Cambria"/>
                </a:rPr>
                <a:t>high-rate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Deep TAMER: Reward Model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31B723B-238C-4A10-A3BB-B745B639FA90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371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9996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bfbfbf"/>
                </a:solidFill>
                <a:latin typeface="Cambria"/>
              </a:rPr>
              <a:t>deep convolutional encoder: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1600" spc="-1" strike="noStrike">
                <a:solidFill>
                  <a:srgbClr val="bfbfbf"/>
                </a:solidFill>
                <a:latin typeface="Cambria"/>
              </a:rPr>
              <a:t>pre-trained offline via auto-encoder that uses a random policy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bfbfbf"/>
                </a:solidFill>
                <a:latin typeface="Cambria"/>
              </a:rPr>
              <a:t>reward predictor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bfbfbf"/>
                </a:solidFill>
                <a:latin typeface="Cambria"/>
              </a:rPr>
              <a:t>	</a:t>
            </a:r>
            <a:endParaRPr b="0" lang="en-US" sz="16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372" name="Picture 9" descr=""/>
          <p:cNvPicPr/>
          <p:nvPr/>
        </p:nvPicPr>
        <p:blipFill>
          <a:blip r:embed="rId1"/>
          <a:stretch/>
        </p:blipFill>
        <p:spPr>
          <a:xfrm>
            <a:off x="1004400" y="2362320"/>
            <a:ext cx="7134840" cy="1346760"/>
          </a:xfrm>
          <a:prstGeom prst="rect">
            <a:avLst/>
          </a:prstGeom>
          <a:ln>
            <a:noFill/>
          </a:ln>
        </p:spPr>
      </p:pic>
      <p:pic>
        <p:nvPicPr>
          <p:cNvPr id="373" name="Picture 11" descr=""/>
          <p:cNvPicPr/>
          <p:nvPr/>
        </p:nvPicPr>
        <p:blipFill>
          <a:blip r:embed="rId2"/>
          <a:stretch/>
        </p:blipFill>
        <p:spPr>
          <a:xfrm>
            <a:off x="3048120" y="4648320"/>
            <a:ext cx="3047760" cy="156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9" dur="indefinite" restart="never" nodeType="tmRoot">
          <p:childTnLst>
            <p:seq>
              <p:cTn id="340" dur="indefinite" nodeType="mainSeq">
                <p:childTnLst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Deep TAMER: Training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376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377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C79E855-4BD9-42D6-84DC-25F1C78D1A54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378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continuous learning from old feedback: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2390760" y="4876920"/>
            <a:ext cx="1599840" cy="12949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mbria"/>
              </a:rPr>
              <a:t>feedback replay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mbria"/>
              </a:rPr>
              <a:t>buffer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4295880" y="5486400"/>
            <a:ext cx="1218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bg1">
                <a:lumMod val="20000"/>
                <a:lumOff val="8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8"/>
          <p:cNvSpPr/>
          <p:nvPr/>
        </p:nvSpPr>
        <p:spPr>
          <a:xfrm>
            <a:off x="5823360" y="5105520"/>
            <a:ext cx="929520" cy="83772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</a:rPr>
              <a:t>SGD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2" name="CustomShape 9"/>
          <p:cNvSpPr/>
          <p:nvPr/>
        </p:nvSpPr>
        <p:spPr>
          <a:xfrm>
            <a:off x="4269600" y="4763880"/>
            <a:ext cx="1271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00"/>
                </a:solidFill>
                <a:latin typeface="Cambria"/>
              </a:rPr>
              <a:t>dense sampling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83" name="Group 10"/>
          <p:cNvGrpSpPr/>
          <p:nvPr/>
        </p:nvGrpSpPr>
        <p:grpSpPr>
          <a:xfrm>
            <a:off x="830880" y="3011040"/>
            <a:ext cx="2374920" cy="493560"/>
            <a:chOff x="830880" y="3011040"/>
            <a:chExt cx="2374920" cy="493560"/>
          </a:xfrm>
        </p:grpSpPr>
        <p:sp>
          <p:nvSpPr>
            <p:cNvPr id="384" name="CustomShape 11"/>
            <p:cNvSpPr/>
            <p:nvPr/>
          </p:nvSpPr>
          <p:spPr>
            <a:xfrm>
              <a:off x="965880" y="3429720"/>
              <a:ext cx="2159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85" name="Picture 21" descr=""/>
            <p:cNvPicPr/>
            <p:nvPr/>
          </p:nvPicPr>
          <p:blipFill>
            <a:blip r:embed="rId1"/>
            <a:stretch/>
          </p:blipFill>
          <p:spPr>
            <a:xfrm>
              <a:off x="3178800" y="3402000"/>
              <a:ext cx="27000" cy="5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6" name="CustomShape 12"/>
            <p:cNvSpPr/>
            <p:nvPr/>
          </p:nvSpPr>
          <p:spPr>
            <a:xfrm>
              <a:off x="126828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" name="CustomShape 13"/>
            <p:cNvSpPr/>
            <p:nvPr/>
          </p:nvSpPr>
          <p:spPr>
            <a:xfrm>
              <a:off x="159588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" name="CustomShape 14"/>
            <p:cNvSpPr/>
            <p:nvPr/>
          </p:nvSpPr>
          <p:spPr>
            <a:xfrm>
              <a:off x="1923480" y="341964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89" name="Picture 25" descr=""/>
            <p:cNvPicPr/>
            <p:nvPr/>
          </p:nvPicPr>
          <p:blipFill>
            <a:blip r:embed="rId2"/>
            <a:stretch/>
          </p:blipFill>
          <p:spPr>
            <a:xfrm>
              <a:off x="849960" y="345780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0" name="CustomShape 15"/>
            <p:cNvSpPr/>
            <p:nvPr/>
          </p:nvSpPr>
          <p:spPr>
            <a:xfrm>
              <a:off x="95112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91" name="Picture 27" descr=""/>
            <p:cNvPicPr/>
            <p:nvPr/>
          </p:nvPicPr>
          <p:blipFill>
            <a:blip r:embed="rId3"/>
            <a:stretch/>
          </p:blipFill>
          <p:spPr>
            <a:xfrm>
              <a:off x="1167120" y="345600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2" name="Picture 28" descr=""/>
            <p:cNvPicPr/>
            <p:nvPr/>
          </p:nvPicPr>
          <p:blipFill>
            <a:blip r:embed="rId4"/>
            <a:stretch/>
          </p:blipFill>
          <p:spPr>
            <a:xfrm>
              <a:off x="1494720" y="345456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3" name="Picture 29" descr=""/>
            <p:cNvPicPr/>
            <p:nvPr/>
          </p:nvPicPr>
          <p:blipFill>
            <a:blip r:embed="rId5"/>
            <a:stretch/>
          </p:blipFill>
          <p:spPr>
            <a:xfrm>
              <a:off x="1816200" y="345276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4" name="CustomShape 16"/>
            <p:cNvSpPr/>
            <p:nvPr/>
          </p:nvSpPr>
          <p:spPr>
            <a:xfrm flipH="1">
              <a:off x="1856520" y="3021840"/>
              <a:ext cx="3960" cy="408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95" name="Picture 31" descr=""/>
            <p:cNvPicPr/>
            <p:nvPr/>
          </p:nvPicPr>
          <p:blipFill>
            <a:blip r:embed="rId6"/>
            <a:stretch/>
          </p:blipFill>
          <p:spPr>
            <a:xfrm>
              <a:off x="1872720" y="3011040"/>
              <a:ext cx="136080" cy="41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96" name="Group 17"/>
            <p:cNvGrpSpPr/>
            <p:nvPr/>
          </p:nvGrpSpPr>
          <p:grpSpPr>
            <a:xfrm>
              <a:off x="830880" y="3269160"/>
              <a:ext cx="236880" cy="78480"/>
              <a:chOff x="830880" y="3269160"/>
              <a:chExt cx="236880" cy="78480"/>
            </a:xfrm>
          </p:grpSpPr>
          <p:pic>
            <p:nvPicPr>
              <p:cNvPr id="397" name="Picture 43" descr=""/>
              <p:cNvPicPr/>
              <p:nvPr/>
            </p:nvPicPr>
            <p:blipFill>
              <a:blip r:embed="rId7"/>
              <a:stretch/>
            </p:blipFill>
            <p:spPr>
              <a:xfrm>
                <a:off x="83088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98" name="Picture 44" descr=""/>
              <p:cNvPicPr/>
              <p:nvPr/>
            </p:nvPicPr>
            <p:blipFill>
              <a:blip r:embed="rId8"/>
              <a:stretch/>
            </p:blipFill>
            <p:spPr>
              <a:xfrm>
                <a:off x="96372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99" name="Group 18"/>
            <p:cNvGrpSpPr/>
            <p:nvPr/>
          </p:nvGrpSpPr>
          <p:grpSpPr>
            <a:xfrm>
              <a:off x="1155600" y="3269880"/>
              <a:ext cx="236880" cy="78480"/>
              <a:chOff x="1155600" y="3269880"/>
              <a:chExt cx="236880" cy="78480"/>
            </a:xfrm>
          </p:grpSpPr>
          <p:pic>
            <p:nvPicPr>
              <p:cNvPr id="400" name="Picture 41" descr=""/>
              <p:cNvPicPr/>
              <p:nvPr/>
            </p:nvPicPr>
            <p:blipFill>
              <a:blip r:embed="rId9"/>
              <a:stretch/>
            </p:blipFill>
            <p:spPr>
              <a:xfrm>
                <a:off x="1155600" y="32698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1" name="Picture 42" descr=""/>
              <p:cNvPicPr/>
              <p:nvPr/>
            </p:nvPicPr>
            <p:blipFill>
              <a:blip r:embed="rId10"/>
              <a:stretch/>
            </p:blipFill>
            <p:spPr>
              <a:xfrm>
                <a:off x="1288440" y="32698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02" name="Group 19"/>
            <p:cNvGrpSpPr/>
            <p:nvPr/>
          </p:nvGrpSpPr>
          <p:grpSpPr>
            <a:xfrm>
              <a:off x="1491120" y="3269160"/>
              <a:ext cx="236880" cy="78480"/>
              <a:chOff x="1491120" y="3269160"/>
              <a:chExt cx="236880" cy="78480"/>
            </a:xfrm>
          </p:grpSpPr>
          <p:pic>
            <p:nvPicPr>
              <p:cNvPr id="403" name="Picture 39" descr=""/>
              <p:cNvPicPr/>
              <p:nvPr/>
            </p:nvPicPr>
            <p:blipFill>
              <a:blip r:embed="rId11"/>
              <a:stretch/>
            </p:blipFill>
            <p:spPr>
              <a:xfrm>
                <a:off x="149112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4" name="Picture 40" descr=""/>
              <p:cNvPicPr/>
              <p:nvPr/>
            </p:nvPicPr>
            <p:blipFill>
              <a:blip r:embed="rId12"/>
              <a:stretch/>
            </p:blipFill>
            <p:spPr>
              <a:xfrm>
                <a:off x="162396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05" name="Group 20"/>
            <p:cNvGrpSpPr/>
            <p:nvPr/>
          </p:nvGrpSpPr>
          <p:grpSpPr>
            <a:xfrm>
              <a:off x="1804680" y="3268080"/>
              <a:ext cx="236880" cy="78480"/>
              <a:chOff x="1804680" y="3268080"/>
              <a:chExt cx="236880" cy="78480"/>
            </a:xfrm>
          </p:grpSpPr>
          <p:pic>
            <p:nvPicPr>
              <p:cNvPr id="406" name="Picture 37" descr=""/>
              <p:cNvPicPr/>
              <p:nvPr/>
            </p:nvPicPr>
            <p:blipFill>
              <a:blip r:embed="rId13"/>
              <a:stretch/>
            </p:blipFill>
            <p:spPr>
              <a:xfrm>
                <a:off x="1804680" y="32680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7" name="Picture 38" descr=""/>
              <p:cNvPicPr/>
              <p:nvPr/>
            </p:nvPicPr>
            <p:blipFill>
              <a:blip r:embed="rId14"/>
              <a:stretch/>
            </p:blipFill>
            <p:spPr>
              <a:xfrm>
                <a:off x="1937520" y="32680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8" name="Picture 36" descr=""/>
            <p:cNvPicPr/>
            <p:nvPr/>
          </p:nvPicPr>
          <p:blipFill>
            <a:blip r:embed="rId15"/>
            <a:stretch/>
          </p:blipFill>
          <p:spPr>
            <a:xfrm>
              <a:off x="2498040" y="3341520"/>
              <a:ext cx="156240" cy="16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9" name="CustomShape 21"/>
          <p:cNvSpPr/>
          <p:nvPr/>
        </p:nvSpPr>
        <p:spPr>
          <a:xfrm flipH="1" rot="16200000">
            <a:off x="1850400" y="3535920"/>
            <a:ext cx="1376280" cy="130464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chemeClr val="bg1">
                <a:lumMod val="20000"/>
                <a:lumOff val="8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0" name="Group 22"/>
          <p:cNvGrpSpPr/>
          <p:nvPr/>
        </p:nvGrpSpPr>
        <p:grpSpPr>
          <a:xfrm>
            <a:off x="3590280" y="3011040"/>
            <a:ext cx="2374920" cy="493560"/>
            <a:chOff x="3590280" y="3011040"/>
            <a:chExt cx="2374920" cy="493560"/>
          </a:xfrm>
        </p:grpSpPr>
        <p:sp>
          <p:nvSpPr>
            <p:cNvPr id="411" name="CustomShape 23"/>
            <p:cNvSpPr/>
            <p:nvPr/>
          </p:nvSpPr>
          <p:spPr>
            <a:xfrm>
              <a:off x="3725640" y="3429720"/>
              <a:ext cx="2159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2" name="Picture 47" descr=""/>
            <p:cNvPicPr/>
            <p:nvPr/>
          </p:nvPicPr>
          <p:blipFill>
            <a:blip r:embed="rId16"/>
            <a:stretch/>
          </p:blipFill>
          <p:spPr>
            <a:xfrm>
              <a:off x="5938200" y="3402000"/>
              <a:ext cx="27000" cy="5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3" name="CustomShape 24"/>
            <p:cNvSpPr/>
            <p:nvPr/>
          </p:nvSpPr>
          <p:spPr>
            <a:xfrm>
              <a:off x="402804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CustomShape 25"/>
            <p:cNvSpPr/>
            <p:nvPr/>
          </p:nvSpPr>
          <p:spPr>
            <a:xfrm>
              <a:off x="435564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" name="CustomShape 26"/>
            <p:cNvSpPr/>
            <p:nvPr/>
          </p:nvSpPr>
          <p:spPr>
            <a:xfrm>
              <a:off x="4682880" y="341964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6" name="Picture 51" descr=""/>
            <p:cNvPicPr/>
            <p:nvPr/>
          </p:nvPicPr>
          <p:blipFill>
            <a:blip r:embed="rId17"/>
            <a:stretch/>
          </p:blipFill>
          <p:spPr>
            <a:xfrm>
              <a:off x="3609360" y="345780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7" name="CustomShape 27"/>
            <p:cNvSpPr/>
            <p:nvPr/>
          </p:nvSpPr>
          <p:spPr>
            <a:xfrm>
              <a:off x="371088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8" name="Picture 53" descr=""/>
            <p:cNvPicPr/>
            <p:nvPr/>
          </p:nvPicPr>
          <p:blipFill>
            <a:blip r:embed="rId18"/>
            <a:stretch/>
          </p:blipFill>
          <p:spPr>
            <a:xfrm>
              <a:off x="3926880" y="345600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9" name="Picture 54" descr=""/>
            <p:cNvPicPr/>
            <p:nvPr/>
          </p:nvPicPr>
          <p:blipFill>
            <a:blip r:embed="rId19"/>
            <a:stretch/>
          </p:blipFill>
          <p:spPr>
            <a:xfrm>
              <a:off x="4254480" y="345456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0" name="Picture 55" descr=""/>
            <p:cNvPicPr/>
            <p:nvPr/>
          </p:nvPicPr>
          <p:blipFill>
            <a:blip r:embed="rId20"/>
            <a:stretch/>
          </p:blipFill>
          <p:spPr>
            <a:xfrm>
              <a:off x="4575960" y="345276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1" name="CustomShape 28"/>
            <p:cNvSpPr/>
            <p:nvPr/>
          </p:nvSpPr>
          <p:spPr>
            <a:xfrm flipH="1">
              <a:off x="4616280" y="3021840"/>
              <a:ext cx="3960" cy="408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22" name="Picture 57" descr=""/>
            <p:cNvPicPr/>
            <p:nvPr/>
          </p:nvPicPr>
          <p:blipFill>
            <a:blip r:embed="rId21"/>
            <a:stretch/>
          </p:blipFill>
          <p:spPr>
            <a:xfrm>
              <a:off x="4632480" y="3011040"/>
              <a:ext cx="136080" cy="41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23" name="Group 29"/>
            <p:cNvGrpSpPr/>
            <p:nvPr/>
          </p:nvGrpSpPr>
          <p:grpSpPr>
            <a:xfrm>
              <a:off x="3590280" y="3269160"/>
              <a:ext cx="237240" cy="78480"/>
              <a:chOff x="3590280" y="3269160"/>
              <a:chExt cx="237240" cy="78480"/>
            </a:xfrm>
          </p:grpSpPr>
          <p:pic>
            <p:nvPicPr>
              <p:cNvPr id="424" name="Picture 69" descr=""/>
              <p:cNvPicPr/>
              <p:nvPr/>
            </p:nvPicPr>
            <p:blipFill>
              <a:blip r:embed="rId22"/>
              <a:stretch/>
            </p:blipFill>
            <p:spPr>
              <a:xfrm>
                <a:off x="359028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5" name="Picture 70" descr=""/>
              <p:cNvPicPr/>
              <p:nvPr/>
            </p:nvPicPr>
            <p:blipFill>
              <a:blip r:embed="rId23"/>
              <a:stretch/>
            </p:blipFill>
            <p:spPr>
              <a:xfrm>
                <a:off x="372348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26" name="Group 30"/>
            <p:cNvGrpSpPr/>
            <p:nvPr/>
          </p:nvGrpSpPr>
          <p:grpSpPr>
            <a:xfrm>
              <a:off x="3915360" y="3269880"/>
              <a:ext cx="236880" cy="78480"/>
              <a:chOff x="3915360" y="3269880"/>
              <a:chExt cx="236880" cy="78480"/>
            </a:xfrm>
          </p:grpSpPr>
          <p:pic>
            <p:nvPicPr>
              <p:cNvPr id="427" name="Picture 67" descr=""/>
              <p:cNvPicPr/>
              <p:nvPr/>
            </p:nvPicPr>
            <p:blipFill>
              <a:blip r:embed="rId24"/>
              <a:stretch/>
            </p:blipFill>
            <p:spPr>
              <a:xfrm>
                <a:off x="3915360" y="32698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8" name="Picture 68" descr=""/>
              <p:cNvPicPr/>
              <p:nvPr/>
            </p:nvPicPr>
            <p:blipFill>
              <a:blip r:embed="rId25"/>
              <a:stretch/>
            </p:blipFill>
            <p:spPr>
              <a:xfrm>
                <a:off x="4048200" y="32698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29" name="Group 31"/>
            <p:cNvGrpSpPr/>
            <p:nvPr/>
          </p:nvGrpSpPr>
          <p:grpSpPr>
            <a:xfrm>
              <a:off x="4250520" y="3269160"/>
              <a:ext cx="236880" cy="78480"/>
              <a:chOff x="4250520" y="3269160"/>
              <a:chExt cx="236880" cy="78480"/>
            </a:xfrm>
          </p:grpSpPr>
          <p:pic>
            <p:nvPicPr>
              <p:cNvPr id="430" name="Picture 65" descr=""/>
              <p:cNvPicPr/>
              <p:nvPr/>
            </p:nvPicPr>
            <p:blipFill>
              <a:blip r:embed="rId26"/>
              <a:stretch/>
            </p:blipFill>
            <p:spPr>
              <a:xfrm>
                <a:off x="425052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1" name="Picture 66" descr=""/>
              <p:cNvPicPr/>
              <p:nvPr/>
            </p:nvPicPr>
            <p:blipFill>
              <a:blip r:embed="rId27"/>
              <a:stretch/>
            </p:blipFill>
            <p:spPr>
              <a:xfrm>
                <a:off x="438336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32" name="Group 32"/>
            <p:cNvGrpSpPr/>
            <p:nvPr/>
          </p:nvGrpSpPr>
          <p:grpSpPr>
            <a:xfrm>
              <a:off x="4564440" y="3268080"/>
              <a:ext cx="236880" cy="78480"/>
              <a:chOff x="4564440" y="3268080"/>
              <a:chExt cx="236880" cy="78480"/>
            </a:xfrm>
          </p:grpSpPr>
          <p:pic>
            <p:nvPicPr>
              <p:cNvPr id="433" name="Picture 63" descr=""/>
              <p:cNvPicPr/>
              <p:nvPr/>
            </p:nvPicPr>
            <p:blipFill>
              <a:blip r:embed="rId28"/>
              <a:stretch/>
            </p:blipFill>
            <p:spPr>
              <a:xfrm>
                <a:off x="4564440" y="32680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4" name="Picture 64" descr=""/>
              <p:cNvPicPr/>
              <p:nvPr/>
            </p:nvPicPr>
            <p:blipFill>
              <a:blip r:embed="rId29"/>
              <a:stretch/>
            </p:blipFill>
            <p:spPr>
              <a:xfrm>
                <a:off x="4697280" y="32680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5" name="Picture 62" descr=""/>
            <p:cNvPicPr/>
            <p:nvPr/>
          </p:nvPicPr>
          <p:blipFill>
            <a:blip r:embed="rId30"/>
            <a:stretch/>
          </p:blipFill>
          <p:spPr>
            <a:xfrm>
              <a:off x="5257800" y="3341520"/>
              <a:ext cx="156240" cy="16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36" name="Group 33"/>
          <p:cNvGrpSpPr/>
          <p:nvPr/>
        </p:nvGrpSpPr>
        <p:grpSpPr>
          <a:xfrm>
            <a:off x="6410520" y="3011040"/>
            <a:ext cx="2374920" cy="493560"/>
            <a:chOff x="6410520" y="3011040"/>
            <a:chExt cx="2374920" cy="493560"/>
          </a:xfrm>
        </p:grpSpPr>
        <p:sp>
          <p:nvSpPr>
            <p:cNvPr id="437" name="CustomShape 34"/>
            <p:cNvSpPr/>
            <p:nvPr/>
          </p:nvSpPr>
          <p:spPr>
            <a:xfrm>
              <a:off x="6545880" y="3429720"/>
              <a:ext cx="2159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38" name="Picture 73" descr=""/>
            <p:cNvPicPr/>
            <p:nvPr/>
          </p:nvPicPr>
          <p:blipFill>
            <a:blip r:embed="rId31"/>
            <a:stretch/>
          </p:blipFill>
          <p:spPr>
            <a:xfrm>
              <a:off x="8758440" y="3402000"/>
              <a:ext cx="27000" cy="5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9" name="CustomShape 35"/>
            <p:cNvSpPr/>
            <p:nvPr/>
          </p:nvSpPr>
          <p:spPr>
            <a:xfrm>
              <a:off x="684792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CustomShape 36"/>
            <p:cNvSpPr/>
            <p:nvPr/>
          </p:nvSpPr>
          <p:spPr>
            <a:xfrm>
              <a:off x="717552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37"/>
            <p:cNvSpPr/>
            <p:nvPr/>
          </p:nvSpPr>
          <p:spPr>
            <a:xfrm>
              <a:off x="7503120" y="341964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42" name="Picture 77" descr=""/>
            <p:cNvPicPr/>
            <p:nvPr/>
          </p:nvPicPr>
          <p:blipFill>
            <a:blip r:embed="rId32"/>
            <a:stretch/>
          </p:blipFill>
          <p:spPr>
            <a:xfrm>
              <a:off x="6429600" y="345780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3" name="CustomShape 38"/>
            <p:cNvSpPr/>
            <p:nvPr/>
          </p:nvSpPr>
          <p:spPr>
            <a:xfrm>
              <a:off x="6530760" y="3416400"/>
              <a:ext cx="25920" cy="259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44" name="Picture 79" descr=""/>
            <p:cNvPicPr/>
            <p:nvPr/>
          </p:nvPicPr>
          <p:blipFill>
            <a:blip r:embed="rId33"/>
            <a:stretch/>
          </p:blipFill>
          <p:spPr>
            <a:xfrm>
              <a:off x="6747120" y="345600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5" name="Picture 80" descr=""/>
            <p:cNvPicPr/>
            <p:nvPr/>
          </p:nvPicPr>
          <p:blipFill>
            <a:blip r:embed="rId34"/>
            <a:stretch/>
          </p:blipFill>
          <p:spPr>
            <a:xfrm>
              <a:off x="7074360" y="3454560"/>
              <a:ext cx="138600" cy="4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6" name="Picture 81" descr=""/>
            <p:cNvPicPr/>
            <p:nvPr/>
          </p:nvPicPr>
          <p:blipFill>
            <a:blip r:embed="rId35"/>
            <a:stretch/>
          </p:blipFill>
          <p:spPr>
            <a:xfrm>
              <a:off x="7396200" y="3452760"/>
              <a:ext cx="138600" cy="46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7" name="CustomShape 39"/>
            <p:cNvSpPr/>
            <p:nvPr/>
          </p:nvSpPr>
          <p:spPr>
            <a:xfrm flipH="1">
              <a:off x="7436520" y="3021840"/>
              <a:ext cx="3960" cy="408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48" name="Picture 83" descr=""/>
            <p:cNvPicPr/>
            <p:nvPr/>
          </p:nvPicPr>
          <p:blipFill>
            <a:blip r:embed="rId36"/>
            <a:stretch/>
          </p:blipFill>
          <p:spPr>
            <a:xfrm>
              <a:off x="7452720" y="3011040"/>
              <a:ext cx="136080" cy="41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49" name="Group 40"/>
            <p:cNvGrpSpPr/>
            <p:nvPr/>
          </p:nvGrpSpPr>
          <p:grpSpPr>
            <a:xfrm>
              <a:off x="6410520" y="3269160"/>
              <a:ext cx="236880" cy="78480"/>
              <a:chOff x="6410520" y="3269160"/>
              <a:chExt cx="236880" cy="78480"/>
            </a:xfrm>
          </p:grpSpPr>
          <p:pic>
            <p:nvPicPr>
              <p:cNvPr id="450" name="Picture 95" descr=""/>
              <p:cNvPicPr/>
              <p:nvPr/>
            </p:nvPicPr>
            <p:blipFill>
              <a:blip r:embed="rId37"/>
              <a:stretch/>
            </p:blipFill>
            <p:spPr>
              <a:xfrm>
                <a:off x="641052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1" name="Picture 96" descr=""/>
              <p:cNvPicPr/>
              <p:nvPr/>
            </p:nvPicPr>
            <p:blipFill>
              <a:blip r:embed="rId38"/>
              <a:stretch/>
            </p:blipFill>
            <p:spPr>
              <a:xfrm>
                <a:off x="654336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52" name="Group 41"/>
            <p:cNvGrpSpPr/>
            <p:nvPr/>
          </p:nvGrpSpPr>
          <p:grpSpPr>
            <a:xfrm>
              <a:off x="6735240" y="3269880"/>
              <a:ext cx="237240" cy="78480"/>
              <a:chOff x="6735240" y="3269880"/>
              <a:chExt cx="237240" cy="78480"/>
            </a:xfrm>
          </p:grpSpPr>
          <p:pic>
            <p:nvPicPr>
              <p:cNvPr id="453" name="Picture 93" descr=""/>
              <p:cNvPicPr/>
              <p:nvPr/>
            </p:nvPicPr>
            <p:blipFill>
              <a:blip r:embed="rId39"/>
              <a:stretch/>
            </p:blipFill>
            <p:spPr>
              <a:xfrm>
                <a:off x="6735240" y="32698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4" name="Picture 94" descr=""/>
              <p:cNvPicPr/>
              <p:nvPr/>
            </p:nvPicPr>
            <p:blipFill>
              <a:blip r:embed="rId40"/>
              <a:stretch/>
            </p:blipFill>
            <p:spPr>
              <a:xfrm>
                <a:off x="6868440" y="32698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55" name="Group 42"/>
            <p:cNvGrpSpPr/>
            <p:nvPr/>
          </p:nvGrpSpPr>
          <p:grpSpPr>
            <a:xfrm>
              <a:off x="7070760" y="3269160"/>
              <a:ext cx="236880" cy="78480"/>
              <a:chOff x="7070760" y="3269160"/>
              <a:chExt cx="236880" cy="78480"/>
            </a:xfrm>
          </p:grpSpPr>
          <p:pic>
            <p:nvPicPr>
              <p:cNvPr id="456" name="Picture 91" descr=""/>
              <p:cNvPicPr/>
              <p:nvPr/>
            </p:nvPicPr>
            <p:blipFill>
              <a:blip r:embed="rId41"/>
              <a:stretch/>
            </p:blipFill>
            <p:spPr>
              <a:xfrm>
                <a:off x="7070760" y="326916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7" name="Picture 92" descr=""/>
              <p:cNvPicPr/>
              <p:nvPr/>
            </p:nvPicPr>
            <p:blipFill>
              <a:blip r:embed="rId42"/>
              <a:stretch/>
            </p:blipFill>
            <p:spPr>
              <a:xfrm>
                <a:off x="7203600" y="326916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58" name="Group 43"/>
            <p:cNvGrpSpPr/>
            <p:nvPr/>
          </p:nvGrpSpPr>
          <p:grpSpPr>
            <a:xfrm>
              <a:off x="7384320" y="3268080"/>
              <a:ext cx="237240" cy="78480"/>
              <a:chOff x="7384320" y="3268080"/>
              <a:chExt cx="237240" cy="78480"/>
            </a:xfrm>
          </p:grpSpPr>
          <p:pic>
            <p:nvPicPr>
              <p:cNvPr id="459" name="Picture 89" descr=""/>
              <p:cNvPicPr/>
              <p:nvPr/>
            </p:nvPicPr>
            <p:blipFill>
              <a:blip r:embed="rId43"/>
              <a:stretch/>
            </p:blipFill>
            <p:spPr>
              <a:xfrm>
                <a:off x="7384320" y="3268080"/>
                <a:ext cx="119880" cy="78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0" name="Picture 90" descr=""/>
              <p:cNvPicPr/>
              <p:nvPr/>
            </p:nvPicPr>
            <p:blipFill>
              <a:blip r:embed="rId44"/>
              <a:stretch/>
            </p:blipFill>
            <p:spPr>
              <a:xfrm>
                <a:off x="7517520" y="3268080"/>
                <a:ext cx="104040" cy="7848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61" name="Picture 88" descr=""/>
            <p:cNvPicPr/>
            <p:nvPr/>
          </p:nvPicPr>
          <p:blipFill>
            <a:blip r:embed="rId45"/>
            <a:stretch/>
          </p:blipFill>
          <p:spPr>
            <a:xfrm>
              <a:off x="8077680" y="3341520"/>
              <a:ext cx="156240" cy="16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2" name="CustomShape 44"/>
          <p:cNvSpPr/>
          <p:nvPr/>
        </p:nvSpPr>
        <p:spPr>
          <a:xfrm rot="5400000">
            <a:off x="3229920" y="3461040"/>
            <a:ext cx="1376280" cy="145440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chemeClr val="bg1">
                <a:lumMod val="20000"/>
                <a:lumOff val="8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3" name="CustomShape 45"/>
          <p:cNvSpPr/>
          <p:nvPr/>
        </p:nvSpPr>
        <p:spPr>
          <a:xfrm flipH="1" flipV="1" rot="16200000">
            <a:off x="4616640" y="2027880"/>
            <a:ext cx="1423440" cy="4274640"/>
          </a:xfrm>
          <a:prstGeom prst="curvedConnector3">
            <a:avLst>
              <a:gd name="adj1" fmla="val 66822"/>
            </a:avLst>
          </a:prstGeom>
          <a:noFill/>
          <a:ln w="12600">
            <a:solidFill>
              <a:schemeClr val="bg1">
                <a:lumMod val="20000"/>
                <a:lumOff val="8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ustomShape 46"/>
          <p:cNvSpPr/>
          <p:nvPr/>
        </p:nvSpPr>
        <p:spPr>
          <a:xfrm>
            <a:off x="5213880" y="2417760"/>
            <a:ext cx="1758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00"/>
                </a:solidFill>
                <a:latin typeface="Cambria"/>
              </a:rPr>
              <a:t>sparse feedback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Experiments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67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468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FA3FC38-2913-4E84-B379-D7B4CCB72ECD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469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environment: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Atari Bowling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states: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2 consecutive frames (dimension 160x160x2 = ~50k)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actions: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{do nothing, move up, move down, throw ball}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methods analyzed: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critique: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TAMER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(linear model), Deep TAMER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demonstration: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DQfD (Hester et al., 2017)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reinforcement learning: 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Double-DQN, A3C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TAMER training: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9 humans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1" lang="en-US" sz="15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play + 10-minute practice training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15-minute training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470" name="Picture 2" descr=""/>
          <p:cNvPicPr/>
          <p:nvPr/>
        </p:nvPicPr>
        <p:blipFill>
          <a:blip r:embed="rId1"/>
          <a:stretch/>
        </p:blipFill>
        <p:spPr>
          <a:xfrm>
            <a:off x="6553080" y="1417680"/>
            <a:ext cx="2003760" cy="1288080"/>
          </a:xfrm>
          <a:prstGeom prst="rect">
            <a:avLst/>
          </a:prstGeom>
          <a:ln>
            <a:noFill/>
          </a:ln>
        </p:spPr>
      </p:pic>
      <p:grpSp>
        <p:nvGrpSpPr>
          <p:cNvPr id="471" name="Group 6"/>
          <p:cNvGrpSpPr/>
          <p:nvPr/>
        </p:nvGrpSpPr>
        <p:grpSpPr>
          <a:xfrm>
            <a:off x="6781680" y="4267080"/>
            <a:ext cx="1540800" cy="1728720"/>
            <a:chOff x="6781680" y="4267080"/>
            <a:chExt cx="1540800" cy="1728720"/>
          </a:xfrm>
        </p:grpSpPr>
        <p:pic>
          <p:nvPicPr>
            <p:cNvPr id="472" name="Picture 9" descr=""/>
            <p:cNvPicPr/>
            <p:nvPr/>
          </p:nvPicPr>
          <p:blipFill>
            <a:blip r:embed="rId2"/>
            <a:stretch/>
          </p:blipFill>
          <p:spPr>
            <a:xfrm>
              <a:off x="7232760" y="4575600"/>
              <a:ext cx="1089720" cy="1420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3" name="Picture 2" descr=""/>
            <p:cNvPicPr/>
            <p:nvPr/>
          </p:nvPicPr>
          <p:blipFill>
            <a:blip r:embed="rId3"/>
            <a:stretch/>
          </p:blipFill>
          <p:spPr>
            <a:xfrm>
              <a:off x="6781680" y="4267080"/>
              <a:ext cx="1103760" cy="1432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Deep TAMER agents learn to bowl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Results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77" name="TextShape 4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478" name="TextShape 5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81E5FDF-705C-43E7-B976-38504DC37F0C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pic>
        <p:nvPicPr>
          <p:cNvPr id="479" name="Picture 6" descr=""/>
          <p:cNvPicPr/>
          <p:nvPr/>
        </p:nvPicPr>
        <p:blipFill>
          <a:blip r:embed="rId1"/>
          <a:stretch/>
        </p:blipFill>
        <p:spPr>
          <a:xfrm>
            <a:off x="2209680" y="2294280"/>
            <a:ext cx="5205240" cy="3792960"/>
          </a:xfrm>
          <a:prstGeom prst="rect">
            <a:avLst/>
          </a:prstGeom>
          <a:ln>
            <a:noFill/>
          </a:ln>
        </p:spPr>
      </p:pic>
      <p:sp>
        <p:nvSpPr>
          <p:cNvPr id="480" name="CustomShape 6"/>
          <p:cNvSpPr/>
          <p:nvPr/>
        </p:nvSpPr>
        <p:spPr>
          <a:xfrm>
            <a:off x="2819520" y="2294280"/>
            <a:ext cx="4595760" cy="334404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1" name="Picture 8" descr=""/>
          <p:cNvPicPr/>
          <p:nvPr/>
        </p:nvPicPr>
        <p:blipFill>
          <a:blip r:embed="rId2"/>
          <a:srcRect l="73186" t="38171" r="0" b="33707"/>
          <a:stretch/>
        </p:blipFill>
        <p:spPr>
          <a:xfrm>
            <a:off x="6019920" y="3733920"/>
            <a:ext cx="1395360" cy="106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5" dur="indefinite" restart="never" nodeType="tmRoot">
          <p:childTnLst>
            <p:seq>
              <p:cTn id="446" dur="indefinite" nodeType="mainSeq">
                <p:childTnLst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Deep TAMER agents bowl at a </a:t>
            </a:r>
            <a:r>
              <a:rPr b="1" i="1" lang="en-US" sz="2000" spc="-1" strike="noStrike">
                <a:solidFill>
                  <a:srgbClr val="bfbfbf"/>
                </a:solidFill>
                <a:latin typeface="Cambria"/>
              </a:rPr>
              <a:t>super-human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48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Results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84" name="TextShape 3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85" name="TextShape 4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486" name="TextShape 5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2EAE3D3-A51C-4636-9B79-B80E8C75190B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pic>
        <p:nvPicPr>
          <p:cNvPr id="487" name="Picture 2" descr=""/>
          <p:cNvPicPr/>
          <p:nvPr/>
        </p:nvPicPr>
        <p:blipFill>
          <a:blip r:embed="rId1"/>
          <a:stretch/>
        </p:blipFill>
        <p:spPr>
          <a:xfrm>
            <a:off x="648720" y="2590920"/>
            <a:ext cx="7846200" cy="280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65" dur="indefinite" restart="never" nodeType="tmRoot">
          <p:childTnLst>
            <p:seq>
              <p:cTn id="466" dur="indefinite" nodeType="mainSeq">
                <p:childTnLst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Summary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90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491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B4478EF-FC83-4BC5-B06A-7A8132F67472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492" name="CustomShape 5"/>
          <p:cNvSpPr/>
          <p:nvPr/>
        </p:nvSpPr>
        <p:spPr>
          <a:xfrm>
            <a:off x="1762920" y="1352520"/>
            <a:ext cx="5618160" cy="7808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how can autonomous agents use interactive human feedback to train quickly </a:t>
            </a:r>
            <a:r>
              <a:rPr b="1" i="1" lang="en-US" sz="1800" spc="-1" strike="noStrike">
                <a:solidFill>
                  <a:srgbClr val="000000"/>
                </a:solidFill>
                <a:latin typeface="Cambria"/>
              </a:rPr>
              <a:t>in complex environments</a:t>
            </a: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?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3" name="CustomShape 6"/>
          <p:cNvSpPr/>
          <p:nvPr/>
        </p:nvSpPr>
        <p:spPr>
          <a:xfrm>
            <a:off x="4876920" y="2270160"/>
            <a:ext cx="2504160" cy="7084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can deep learning help?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494" name="Group 7"/>
          <p:cNvGrpSpPr/>
          <p:nvPr/>
        </p:nvGrpSpPr>
        <p:grpSpPr>
          <a:xfrm>
            <a:off x="1591920" y="3059640"/>
            <a:ext cx="5982480" cy="2466360"/>
            <a:chOff x="1591920" y="3059640"/>
            <a:chExt cx="5982480" cy="2466360"/>
          </a:xfrm>
        </p:grpSpPr>
        <p:grpSp>
          <p:nvGrpSpPr>
            <p:cNvPr id="495" name="Group 8"/>
            <p:cNvGrpSpPr/>
            <p:nvPr/>
          </p:nvGrpSpPr>
          <p:grpSpPr>
            <a:xfrm>
              <a:off x="1824120" y="4206240"/>
              <a:ext cx="1066320" cy="1319760"/>
              <a:chOff x="1824120" y="4206240"/>
              <a:chExt cx="1066320" cy="1319760"/>
            </a:xfrm>
          </p:grpSpPr>
          <p:pic>
            <p:nvPicPr>
              <p:cNvPr id="496" name="Picture 23" descr=""/>
              <p:cNvPicPr/>
              <p:nvPr/>
            </p:nvPicPr>
            <p:blipFill>
              <a:blip r:embed="rId1"/>
              <a:stretch/>
            </p:blipFill>
            <p:spPr>
              <a:xfrm>
                <a:off x="1824120" y="4206240"/>
                <a:ext cx="1066320" cy="10663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97" name="CustomShape 9"/>
              <p:cNvSpPr/>
              <p:nvPr/>
            </p:nvSpPr>
            <p:spPr>
              <a:xfrm>
                <a:off x="2064960" y="5283360"/>
                <a:ext cx="584640" cy="24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</a:pPr>
                <a:r>
                  <a:rPr b="0" lang="en-US" sz="1000" spc="-1" strike="noStrike">
                    <a:solidFill>
                      <a:srgbClr val="bfbfbf"/>
                    </a:solidFill>
                    <a:latin typeface="Cambria"/>
                  </a:rPr>
                  <a:t>human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sp>
          <p:nvSpPr>
            <p:cNvPr id="498" name="CustomShape 10"/>
            <p:cNvSpPr/>
            <p:nvPr/>
          </p:nvSpPr>
          <p:spPr>
            <a:xfrm>
              <a:off x="4194360" y="4739760"/>
              <a:ext cx="466920" cy="1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bg1"/>
              </a:solidFill>
              <a:round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99" name="Group 11"/>
            <p:cNvGrpSpPr/>
            <p:nvPr/>
          </p:nvGrpSpPr>
          <p:grpSpPr>
            <a:xfrm>
              <a:off x="4661640" y="4061880"/>
              <a:ext cx="2780640" cy="1359720"/>
              <a:chOff x="4661640" y="4061880"/>
              <a:chExt cx="2780640" cy="1359720"/>
            </a:xfrm>
          </p:grpSpPr>
          <p:sp>
            <p:nvSpPr>
              <p:cNvPr id="500" name="CustomShape 12"/>
              <p:cNvSpPr/>
              <p:nvPr/>
            </p:nvSpPr>
            <p:spPr>
              <a:xfrm>
                <a:off x="4661640" y="4061880"/>
                <a:ext cx="2780640" cy="135972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</a:pPr>
                <a:r>
                  <a:rPr b="1" lang="en-US" sz="1600" spc="-1" strike="noStrike">
                    <a:solidFill>
                      <a:srgbClr val="000000"/>
                    </a:solidFill>
                    <a:latin typeface="Cambria"/>
                  </a:rPr>
                  <a:t>agent</a:t>
                </a:r>
                <a:endParaRPr b="0" lang="en-US" sz="16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501" name="CustomShape 13"/>
              <p:cNvSpPr/>
              <p:nvPr/>
            </p:nvSpPr>
            <p:spPr>
              <a:xfrm>
                <a:off x="4758120" y="4438440"/>
                <a:ext cx="1066320" cy="42372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feature extraction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02" name="CustomShape 14"/>
              <p:cNvSpPr/>
              <p:nvPr/>
            </p:nvSpPr>
            <p:spPr>
              <a:xfrm>
                <a:off x="5936760" y="4618080"/>
                <a:ext cx="1330920" cy="53676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predictive model of human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03" name="CustomShape 15"/>
              <p:cNvSpPr/>
              <p:nvPr/>
            </p:nvSpPr>
            <p:spPr>
              <a:xfrm>
                <a:off x="4758120" y="4952880"/>
                <a:ext cx="1047960" cy="3816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policy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504" name="Group 16"/>
            <p:cNvGrpSpPr/>
            <p:nvPr/>
          </p:nvGrpSpPr>
          <p:grpSpPr>
            <a:xfrm>
              <a:off x="2329560" y="3612600"/>
              <a:ext cx="3729240" cy="593640"/>
              <a:chOff x="2329560" y="3612600"/>
              <a:chExt cx="3729240" cy="593640"/>
            </a:xfrm>
          </p:grpSpPr>
          <p:sp>
            <p:nvSpPr>
              <p:cNvPr id="505" name="Line 17"/>
              <p:cNvSpPr/>
              <p:nvPr/>
            </p:nvSpPr>
            <p:spPr>
              <a:xfrm flipV="1">
                <a:off x="2349720" y="3624480"/>
                <a:ext cx="360" cy="581760"/>
              </a:xfrm>
              <a:prstGeom prst="line">
                <a:avLst/>
              </a:prstGeom>
              <a:ln w="38160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06" name="Line 18"/>
              <p:cNvSpPr/>
              <p:nvPr/>
            </p:nvSpPr>
            <p:spPr>
              <a:xfrm flipV="1">
                <a:off x="2329560" y="3631680"/>
                <a:ext cx="3729240" cy="2160"/>
              </a:xfrm>
              <a:prstGeom prst="line">
                <a:avLst/>
              </a:prstGeom>
              <a:ln w="38160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07" name="CustomShape 19"/>
              <p:cNvSpPr/>
              <p:nvPr/>
            </p:nvSpPr>
            <p:spPr>
              <a:xfrm flipH="1">
                <a:off x="6051960" y="3612600"/>
                <a:ext cx="6480" cy="4489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bg1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08" name="CustomShape 20"/>
            <p:cNvSpPr/>
            <p:nvPr/>
          </p:nvSpPr>
          <p:spPr>
            <a:xfrm>
              <a:off x="1591920" y="3059640"/>
              <a:ext cx="153072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bfbfbf"/>
                  </a:solidFill>
                  <a:latin typeface="Cambria"/>
                </a:rPr>
                <a:t>TAMER</a:t>
              </a:r>
              <a:endParaRPr b="0" lang="en-US" sz="2800" spc="-1" strike="noStrike">
                <a:latin typeface="Arial"/>
              </a:endParaRPr>
            </a:p>
          </p:txBody>
        </p:sp>
        <p:pic>
          <p:nvPicPr>
            <p:cNvPr id="509" name="Picture 14" descr=""/>
            <p:cNvPicPr/>
            <p:nvPr/>
          </p:nvPicPr>
          <p:blipFill>
            <a:blip r:embed="rId2"/>
            <a:srcRect l="8671" t="62985" r="82151" b="16033"/>
            <a:stretch/>
          </p:blipFill>
          <p:spPr>
            <a:xfrm>
              <a:off x="7117560" y="3624480"/>
              <a:ext cx="456840" cy="68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0" name="Picture 15" descr=""/>
            <p:cNvPicPr/>
            <p:nvPr/>
          </p:nvPicPr>
          <p:blipFill>
            <a:blip r:embed="rId3"/>
            <a:stretch/>
          </p:blipFill>
          <p:spPr>
            <a:xfrm>
              <a:off x="3139920" y="4380480"/>
              <a:ext cx="1094040" cy="718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1" name="CustomShape 21"/>
          <p:cNvSpPr/>
          <p:nvPr/>
        </p:nvSpPr>
        <p:spPr>
          <a:xfrm>
            <a:off x="4758120" y="4438440"/>
            <a:ext cx="2587680" cy="9273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12" name="Group 22"/>
          <p:cNvGrpSpPr/>
          <p:nvPr/>
        </p:nvGrpSpPr>
        <p:grpSpPr>
          <a:xfrm>
            <a:off x="4876920" y="4701600"/>
            <a:ext cx="2273040" cy="312840"/>
            <a:chOff x="4876920" y="4701600"/>
            <a:chExt cx="2273040" cy="312840"/>
          </a:xfrm>
        </p:grpSpPr>
        <p:pic>
          <p:nvPicPr>
            <p:cNvPr id="513" name="Picture 26" descr=""/>
            <p:cNvPicPr/>
            <p:nvPr/>
          </p:nvPicPr>
          <p:blipFill>
            <a:blip r:embed="rId4"/>
            <a:stretch/>
          </p:blipFill>
          <p:spPr>
            <a:xfrm>
              <a:off x="4876920" y="4743000"/>
              <a:ext cx="1511280" cy="27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4" name="CustomShape 23"/>
            <p:cNvSpPr/>
            <p:nvPr/>
          </p:nvSpPr>
          <p:spPr>
            <a:xfrm>
              <a:off x="6375240" y="4701600"/>
              <a:ext cx="2318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000000"/>
                  </a:solidFill>
                  <a:latin typeface="Cambria"/>
                </a:rPr>
                <a:t>+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515" name="Picture 28" descr=""/>
            <p:cNvPicPr/>
            <p:nvPr/>
          </p:nvPicPr>
          <p:blipFill>
            <a:blip r:embed="rId5"/>
            <a:stretch/>
          </p:blipFill>
          <p:spPr>
            <a:xfrm>
              <a:off x="6595560" y="4740480"/>
              <a:ext cx="554400" cy="271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6" name="CustomShape 24"/>
          <p:cNvSpPr/>
          <p:nvPr/>
        </p:nvSpPr>
        <p:spPr>
          <a:xfrm>
            <a:off x="3751200" y="3191040"/>
            <a:ext cx="965160" cy="8809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ambria"/>
              </a:rPr>
              <a:t>feedback replay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ambria"/>
              </a:rPr>
              <a:t>buffer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517" name="Picture 33" descr=""/>
          <p:cNvPicPr/>
          <p:nvPr/>
        </p:nvPicPr>
        <p:blipFill>
          <a:blip r:embed="rId6"/>
          <a:stretch/>
        </p:blipFill>
        <p:spPr>
          <a:xfrm>
            <a:off x="1481760" y="1352520"/>
            <a:ext cx="6180120" cy="450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5" dur="indefinite" restart="never" nodeType="tmRoot">
          <p:childTnLst>
            <p:seq>
              <p:cTn id="476" dur="indefinite" nodeType="mainSeq">
                <p:childTnLst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Interactive Agent Shaping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motivation: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 many autonomous agents currently learn very </a:t>
            </a:r>
            <a:r>
              <a:rPr b="0" i="1" lang="en-US" sz="2000" spc="-1" strike="noStrike">
                <a:solidFill>
                  <a:srgbClr val="bfbfbf"/>
                </a:solidFill>
                <a:latin typeface="Cambria"/>
              </a:rPr>
              <a:t>slowly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inspiration: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106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820DBD2-E0A4-4D1D-AE54-083398B48973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107" name="TextShape 5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grpSp>
        <p:nvGrpSpPr>
          <p:cNvPr id="108" name="Group 6"/>
          <p:cNvGrpSpPr/>
          <p:nvPr/>
        </p:nvGrpSpPr>
        <p:grpSpPr>
          <a:xfrm>
            <a:off x="1145880" y="2640600"/>
            <a:ext cx="6851880" cy="3226320"/>
            <a:chOff x="1145880" y="2640600"/>
            <a:chExt cx="6851880" cy="3226320"/>
          </a:xfrm>
        </p:grpSpPr>
        <p:pic>
          <p:nvPicPr>
            <p:cNvPr id="109" name="Picture 10" descr=""/>
            <p:cNvPicPr/>
            <p:nvPr/>
          </p:nvPicPr>
          <p:blipFill>
            <a:blip r:embed="rId1"/>
            <a:srcRect l="0" t="26914" r="0" b="0"/>
            <a:stretch/>
          </p:blipFill>
          <p:spPr>
            <a:xfrm>
              <a:off x="1145880" y="3621960"/>
              <a:ext cx="6851880" cy="224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0" name="Line 7"/>
            <p:cNvSpPr/>
            <p:nvPr/>
          </p:nvSpPr>
          <p:spPr>
            <a:xfrm>
              <a:off x="1676160" y="3377880"/>
              <a:ext cx="1524240" cy="10080"/>
            </a:xfrm>
            <a:prstGeom prst="line">
              <a:avLst/>
            </a:prstGeom>
            <a:ln w="38160">
              <a:solidFill>
                <a:srgbClr val="ffff00"/>
              </a:solidFill>
              <a:round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1422720" y="2640600"/>
              <a:ext cx="202932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00"/>
                  </a:solidFill>
                  <a:latin typeface="Cambria"/>
                </a:rPr>
                <a:t>50M frames, or</a:t>
              </a: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00"/>
                  </a:solidFill>
                  <a:latin typeface="Cambria"/>
                </a:rPr>
                <a:t>~4 days @ 30fps!</a:t>
              </a:r>
              <a:endParaRPr b="0" lang="en-US" sz="1800" spc="-1" strike="noStrike">
                <a:latin typeface="Arial"/>
              </a:endParaRPr>
            </a:p>
          </p:txBody>
        </p:sp>
      </p:grpSp>
      <p:pic>
        <p:nvPicPr>
          <p:cNvPr id="112" name="Picture 7" descr=""/>
          <p:cNvPicPr/>
          <p:nvPr/>
        </p:nvPicPr>
        <p:blipFill>
          <a:blip r:embed="rId2"/>
          <a:stretch/>
        </p:blipFill>
        <p:spPr>
          <a:xfrm>
            <a:off x="3412800" y="2640600"/>
            <a:ext cx="2317680" cy="337716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3"/>
          <a:stretch/>
        </p:blipFill>
        <p:spPr>
          <a:xfrm>
            <a:off x="2286000" y="2590920"/>
            <a:ext cx="4571640" cy="3428640"/>
          </a:xfrm>
          <a:prstGeom prst="rect">
            <a:avLst/>
          </a:prstGeom>
          <a:ln>
            <a:noFill/>
          </a:ln>
        </p:spPr>
      </p:pic>
      <p:pic>
        <p:nvPicPr>
          <p:cNvPr id="114" name="Picture 2" descr=""/>
          <p:cNvPicPr/>
          <p:nvPr/>
        </p:nvPicPr>
        <p:blipFill>
          <a:blip r:embed="rId4"/>
          <a:stretch/>
        </p:blipFill>
        <p:spPr>
          <a:xfrm>
            <a:off x="2286000" y="2590920"/>
            <a:ext cx="4571640" cy="342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349720" y="1295280"/>
            <a:ext cx="4179600" cy="502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</a:pP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Garrett Warnell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US Army Research Laboratory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bfbfbf"/>
                </a:solidFill>
                <a:latin typeface="Cambria"/>
              </a:rPr>
              <a:t>garrett.a.warnell.civ@mail.mil</a:t>
            </a:r>
            <a:endParaRPr b="0" lang="en-US" sz="15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520" name="TextShape 3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8BDA746-F590-4719-B18D-0E5A1B639FAB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521" name="TextShape 4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522" name="CustomShape 5"/>
          <p:cNvSpPr/>
          <p:nvPr/>
        </p:nvSpPr>
        <p:spPr>
          <a:xfrm>
            <a:off x="2349720" y="3352680"/>
            <a:ext cx="251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bfbfbf"/>
                </a:solidFill>
                <a:latin typeface="Cambria"/>
              </a:rPr>
              <a:t>thanks!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05" dur="indefinite" restart="never" nodeType="tmRoot">
          <p:childTnLst>
            <p:seq>
              <p:cTn id="5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backup: credit assignment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24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526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74BB501-5521-43AE-AC0A-D306A891FC39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  <p:pic>
        <p:nvPicPr>
          <p:cNvPr id="527" name="Picture 6" descr=""/>
          <p:cNvPicPr/>
          <p:nvPr/>
        </p:nvPicPr>
        <p:blipFill>
          <a:blip r:embed="rId1"/>
          <a:stretch/>
        </p:blipFill>
        <p:spPr>
          <a:xfrm>
            <a:off x="1685520" y="1447920"/>
            <a:ext cx="5772600" cy="455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07" dur="indefinite" restart="never" nodeType="tmRoot">
          <p:childTnLst>
            <p:seq>
              <p:cTn id="5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backup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724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bfbfbf"/>
                </a:solidFill>
                <a:latin typeface="Cambria"/>
              </a:rPr>
              <a:t>deep reinforcement learning from human preferences (Christiano, 2017)</a:t>
            </a:r>
            <a:endParaRPr b="0" lang="en-US" sz="32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bfbfbf"/>
                </a:solidFill>
                <a:latin typeface="Cambria"/>
              </a:rPr>
              <a:t>similar:</a:t>
            </a:r>
            <a:r>
              <a:rPr b="0" lang="en-US" sz="2800" spc="-1" strike="noStrike">
                <a:solidFill>
                  <a:srgbClr val="bfbfbf"/>
                </a:solidFill>
                <a:latin typeface="Cambria"/>
              </a:rPr>
              <a:t> learning in high-dimensional environments from human feedback</a:t>
            </a:r>
            <a:endParaRPr b="0" lang="en-US" sz="28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bfbfbf"/>
                </a:solidFill>
                <a:latin typeface="Cambria"/>
              </a:rPr>
              <a:t>different: </a:t>
            </a:r>
            <a:r>
              <a:rPr b="0" lang="en-US" sz="2800" spc="-1" strike="noStrike">
                <a:solidFill>
                  <a:srgbClr val="bfbfbf"/>
                </a:solidFill>
                <a:latin typeface="Cambria"/>
              </a:rPr>
              <a:t>not truly interactive; requires reinforcement learning in background simulator</a:t>
            </a:r>
            <a:endParaRPr b="0" lang="en-US" sz="28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8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530" name="TextShape 3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531" name="TextShape 4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532" name="TextShape 5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372DE09-299E-4321-8027-1619DB292BDA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&lt;number&gt;</a:t>
            </a:fld>
            <a:endParaRPr b="0" lang="en-US" sz="700" spc="-1" strike="noStrike">
              <a:latin typeface="Times New Roman"/>
            </a:endParaRPr>
          </a:p>
        </p:txBody>
      </p:sp>
    </p:spTree>
  </p:cSld>
  <p:timing>
    <p:tnLst>
      <p:par>
        <p:cTn id="509" dur="indefinite" restart="never" nodeType="tmRoot">
          <p:childTnLst>
            <p:seq>
              <p:cTn id="5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2684880" y="2671560"/>
            <a:ext cx="3767400" cy="3013920"/>
          </a:xfrm>
          <a:prstGeom prst="rect">
            <a:avLst/>
          </a:prstGeom>
          <a:ln>
            <a:noFill/>
          </a:ln>
        </p:spPr>
      </p:pic>
      <p:pic>
        <p:nvPicPr>
          <p:cNvPr id="116" name="Picture 25" descr=""/>
          <p:cNvPicPr/>
          <p:nvPr/>
        </p:nvPicPr>
        <p:blipFill>
          <a:blip r:embed="rId2"/>
          <a:stretch/>
        </p:blipFill>
        <p:spPr>
          <a:xfrm>
            <a:off x="3429000" y="3024360"/>
            <a:ext cx="2279520" cy="230832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Interactive Agent Shaping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goal: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agents that </a:t>
            </a:r>
            <a:r>
              <a:rPr b="0" i="1" lang="en-US" sz="2000" spc="-1" strike="noStrike">
                <a:solidFill>
                  <a:srgbClr val="bfbfbf"/>
                </a:solidFill>
                <a:latin typeface="Cambria"/>
              </a:rPr>
              <a:t>quickly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 learn effective policies using real-time, interactive, human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120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BE7A6AA-4E37-4C3F-A4FB-BEA381F11AE9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121" name="TextShape 5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3"/>
          <a:stretch/>
        </p:blipFill>
        <p:spPr>
          <a:xfrm>
            <a:off x="2549520" y="2671560"/>
            <a:ext cx="4038120" cy="301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Related Work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49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bfbfbf"/>
                </a:solidFill>
                <a:latin typeface="Cambria"/>
              </a:rPr>
              <a:t>learning from demonstration (e.g., Argall et al., 2009)</a:t>
            </a:r>
            <a:endParaRPr b="0" lang="en-US" sz="24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requires a demonstrator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bfbfbf"/>
                </a:solidFill>
                <a:latin typeface="Cambria"/>
              </a:rPr>
              <a:t>manual reward shaping (e.g., Ng et al., 1999)</a:t>
            </a:r>
            <a:endParaRPr b="0" lang="en-US" sz="24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influence achieved through expert knowledge only, communication to agent is cumbersome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bfbfbf"/>
                </a:solidFill>
                <a:latin typeface="Cambria"/>
              </a:rPr>
              <a:t>TAMER (e.g., Knox and Stone, 2009)</a:t>
            </a:r>
            <a:endParaRPr b="0" lang="en-US" sz="24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didn’t consider high-dimensional state spaces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 marL="57240">
              <a:lnSpc>
                <a:spcPct val="100000"/>
              </a:lnSpc>
              <a:spcBef>
                <a:spcPts val="479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126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C0B3129-6C5B-4FF9-8116-B022280D0EC3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127" name="TextShape 5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Central Question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762920" y="1352520"/>
            <a:ext cx="5618160" cy="7808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how can autonomous agents use interactive human feedback to train quickly </a:t>
            </a:r>
            <a:r>
              <a:rPr b="1" i="1" lang="en-US" sz="1800" spc="-1" strike="noStrike">
                <a:solidFill>
                  <a:srgbClr val="000000"/>
                </a:solidFill>
                <a:latin typeface="Cambria"/>
              </a:rPr>
              <a:t>in complex environments</a:t>
            </a: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?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4876920" y="2270160"/>
            <a:ext cx="2504160" cy="7084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mbria"/>
              </a:rPr>
              <a:t>can deep learning help?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1" name="TextShape 4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132" name="TextShape 5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8FC9CBB-99C1-4E6A-A032-76DD6D079347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133" name="TextShape 6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grpSp>
        <p:nvGrpSpPr>
          <p:cNvPr id="134" name="Group 7"/>
          <p:cNvGrpSpPr/>
          <p:nvPr/>
        </p:nvGrpSpPr>
        <p:grpSpPr>
          <a:xfrm>
            <a:off x="1591920" y="3059640"/>
            <a:ext cx="5982480" cy="2466360"/>
            <a:chOff x="1591920" y="3059640"/>
            <a:chExt cx="5982480" cy="2466360"/>
          </a:xfrm>
        </p:grpSpPr>
        <p:grpSp>
          <p:nvGrpSpPr>
            <p:cNvPr id="135" name="Group 8"/>
            <p:cNvGrpSpPr/>
            <p:nvPr/>
          </p:nvGrpSpPr>
          <p:grpSpPr>
            <a:xfrm>
              <a:off x="1824120" y="4206240"/>
              <a:ext cx="1066320" cy="1319760"/>
              <a:chOff x="1824120" y="4206240"/>
              <a:chExt cx="1066320" cy="1319760"/>
            </a:xfrm>
          </p:grpSpPr>
          <p:pic>
            <p:nvPicPr>
              <p:cNvPr id="136" name="Picture 8" descr=""/>
              <p:cNvPicPr/>
              <p:nvPr/>
            </p:nvPicPr>
            <p:blipFill>
              <a:blip r:embed="rId1"/>
              <a:stretch/>
            </p:blipFill>
            <p:spPr>
              <a:xfrm>
                <a:off x="1824120" y="4206240"/>
                <a:ext cx="1066320" cy="10663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7" name="CustomShape 9"/>
              <p:cNvSpPr/>
              <p:nvPr/>
            </p:nvSpPr>
            <p:spPr>
              <a:xfrm>
                <a:off x="2064960" y="5283360"/>
                <a:ext cx="584640" cy="24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</a:pPr>
                <a:r>
                  <a:rPr b="0" lang="en-US" sz="1000" spc="-1" strike="noStrike">
                    <a:solidFill>
                      <a:srgbClr val="bfbfbf"/>
                    </a:solidFill>
                    <a:latin typeface="Cambria"/>
                  </a:rPr>
                  <a:t>human</a:t>
                </a:r>
                <a:endParaRPr b="0" lang="en-US" sz="1000" spc="-1" strike="noStrike">
                  <a:latin typeface="Arial"/>
                </a:endParaRPr>
              </a:p>
            </p:txBody>
          </p:sp>
        </p:grpSp>
        <p:sp>
          <p:nvSpPr>
            <p:cNvPr id="138" name="CustomShape 10"/>
            <p:cNvSpPr/>
            <p:nvPr/>
          </p:nvSpPr>
          <p:spPr>
            <a:xfrm>
              <a:off x="4194360" y="4739760"/>
              <a:ext cx="466920" cy="1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bg1"/>
              </a:solidFill>
              <a:round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39" name="Group 11"/>
            <p:cNvGrpSpPr/>
            <p:nvPr/>
          </p:nvGrpSpPr>
          <p:grpSpPr>
            <a:xfrm>
              <a:off x="4661640" y="4061880"/>
              <a:ext cx="2780640" cy="1359720"/>
              <a:chOff x="4661640" y="4061880"/>
              <a:chExt cx="2780640" cy="1359720"/>
            </a:xfrm>
          </p:grpSpPr>
          <p:sp>
            <p:nvSpPr>
              <p:cNvPr id="140" name="CustomShape 12"/>
              <p:cNvSpPr/>
              <p:nvPr/>
            </p:nvSpPr>
            <p:spPr>
              <a:xfrm>
                <a:off x="4661640" y="4061880"/>
                <a:ext cx="2780640" cy="135972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</a:pPr>
                <a:r>
                  <a:rPr b="1" lang="en-US" sz="1600" spc="-1" strike="noStrike">
                    <a:solidFill>
                      <a:srgbClr val="000000"/>
                    </a:solidFill>
                    <a:latin typeface="Cambria"/>
                  </a:rPr>
                  <a:t>agent</a:t>
                </a:r>
                <a:endParaRPr b="0" lang="en-US" sz="16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en-US" sz="1600" spc="-1" strike="noStrike">
                  <a:latin typeface="Arial"/>
                </a:endParaRPr>
              </a:p>
            </p:txBody>
          </p:sp>
          <p:sp>
            <p:nvSpPr>
              <p:cNvPr id="141" name="CustomShape 13"/>
              <p:cNvSpPr/>
              <p:nvPr/>
            </p:nvSpPr>
            <p:spPr>
              <a:xfrm>
                <a:off x="4758120" y="4438440"/>
                <a:ext cx="1066320" cy="42372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feature extraction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142" name="CustomShape 14"/>
              <p:cNvSpPr/>
              <p:nvPr/>
            </p:nvSpPr>
            <p:spPr>
              <a:xfrm>
                <a:off x="5936760" y="4618080"/>
                <a:ext cx="1330920" cy="53676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predictive model of human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143" name="CustomShape 15"/>
              <p:cNvSpPr/>
              <p:nvPr/>
            </p:nvSpPr>
            <p:spPr>
              <a:xfrm>
                <a:off x="4758120" y="4952880"/>
                <a:ext cx="1047960" cy="3816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mbria"/>
                  </a:rPr>
                  <a:t>policy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144" name="Group 16"/>
            <p:cNvGrpSpPr/>
            <p:nvPr/>
          </p:nvGrpSpPr>
          <p:grpSpPr>
            <a:xfrm>
              <a:off x="2329560" y="3612600"/>
              <a:ext cx="3729240" cy="593640"/>
              <a:chOff x="2329560" y="3612600"/>
              <a:chExt cx="3729240" cy="593640"/>
            </a:xfrm>
          </p:grpSpPr>
          <p:sp>
            <p:nvSpPr>
              <p:cNvPr id="145" name="Line 17"/>
              <p:cNvSpPr/>
              <p:nvPr/>
            </p:nvSpPr>
            <p:spPr>
              <a:xfrm flipV="1">
                <a:off x="2349720" y="3624480"/>
                <a:ext cx="360" cy="581760"/>
              </a:xfrm>
              <a:prstGeom prst="line">
                <a:avLst/>
              </a:prstGeom>
              <a:ln w="38160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6" name="Line 18"/>
              <p:cNvSpPr/>
              <p:nvPr/>
            </p:nvSpPr>
            <p:spPr>
              <a:xfrm flipV="1">
                <a:off x="2329560" y="3631680"/>
                <a:ext cx="3729240" cy="2160"/>
              </a:xfrm>
              <a:prstGeom prst="line">
                <a:avLst/>
              </a:prstGeom>
              <a:ln w="38160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7" name="CustomShape 19"/>
              <p:cNvSpPr/>
              <p:nvPr/>
            </p:nvSpPr>
            <p:spPr>
              <a:xfrm flipH="1">
                <a:off x="6051960" y="3612600"/>
                <a:ext cx="6480" cy="4489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bg1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48" name="CustomShape 20"/>
            <p:cNvSpPr/>
            <p:nvPr/>
          </p:nvSpPr>
          <p:spPr>
            <a:xfrm>
              <a:off x="1591920" y="3059640"/>
              <a:ext cx="153072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bfbfbf"/>
                  </a:solidFill>
                  <a:latin typeface="Cambria"/>
                </a:rPr>
                <a:t>TAMER</a:t>
              </a:r>
              <a:endParaRPr b="0" lang="en-US" sz="2800" spc="-1" strike="noStrike">
                <a:latin typeface="Arial"/>
              </a:endParaRPr>
            </a:p>
          </p:txBody>
        </p:sp>
        <p:pic>
          <p:nvPicPr>
            <p:cNvPr id="149" name="Picture 28" descr=""/>
            <p:cNvPicPr/>
            <p:nvPr/>
          </p:nvPicPr>
          <p:blipFill>
            <a:blip r:embed="rId2"/>
            <a:srcRect l="8671" t="62985" r="82151" b="16033"/>
            <a:stretch/>
          </p:blipFill>
          <p:spPr>
            <a:xfrm>
              <a:off x="7117560" y="3624480"/>
              <a:ext cx="456840" cy="68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2" descr=""/>
            <p:cNvPicPr/>
            <p:nvPr/>
          </p:nvPicPr>
          <p:blipFill>
            <a:blip r:embed="rId3"/>
            <a:stretch/>
          </p:blipFill>
          <p:spPr>
            <a:xfrm>
              <a:off x="3139920" y="4380480"/>
              <a:ext cx="1094040" cy="71820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Setting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agent state space,     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agent action space,      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agent trajectories,                                           :  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human feedback,     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interaction timeline: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154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C049CFE-D303-442C-B2DF-352500DBF727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155" name="TextShape 5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pic>
        <p:nvPicPr>
          <p:cNvPr id="156" name="Picture 3" descr=""/>
          <p:cNvPicPr/>
          <p:nvPr/>
        </p:nvPicPr>
        <p:blipFill>
          <a:blip r:embed="rId1"/>
          <a:stretch/>
        </p:blipFill>
        <p:spPr>
          <a:xfrm>
            <a:off x="2479680" y="1635120"/>
            <a:ext cx="228960" cy="263880"/>
          </a:xfrm>
          <a:prstGeom prst="rect">
            <a:avLst/>
          </a:prstGeom>
          <a:ln>
            <a:noFill/>
          </a:ln>
        </p:spPr>
      </p:pic>
      <p:pic>
        <p:nvPicPr>
          <p:cNvPr id="157" name="Picture 23" descr=""/>
          <p:cNvPicPr/>
          <p:nvPr/>
        </p:nvPicPr>
        <p:blipFill>
          <a:blip r:embed="rId2"/>
          <a:stretch/>
        </p:blipFill>
        <p:spPr>
          <a:xfrm>
            <a:off x="3029040" y="1496880"/>
            <a:ext cx="938880" cy="615960"/>
          </a:xfrm>
          <a:prstGeom prst="rect">
            <a:avLst/>
          </a:prstGeom>
          <a:ln>
            <a:noFill/>
          </a:ln>
        </p:spPr>
      </p:pic>
      <p:pic>
        <p:nvPicPr>
          <p:cNvPr id="158" name="Picture 4" descr=""/>
          <p:cNvPicPr/>
          <p:nvPr/>
        </p:nvPicPr>
        <p:blipFill>
          <a:blip r:embed="rId3"/>
          <a:stretch/>
        </p:blipFill>
        <p:spPr>
          <a:xfrm>
            <a:off x="2625480" y="2352240"/>
            <a:ext cx="281520" cy="279360"/>
          </a:xfrm>
          <a:prstGeom prst="rect">
            <a:avLst/>
          </a:prstGeom>
          <a:ln>
            <a:noFill/>
          </a:ln>
        </p:spPr>
      </p:pic>
      <p:pic>
        <p:nvPicPr>
          <p:cNvPr id="159" name="Picture 5" descr=""/>
          <p:cNvPicPr/>
          <p:nvPr/>
        </p:nvPicPr>
        <p:blipFill>
          <a:blip r:embed="rId4"/>
          <a:stretch/>
        </p:blipFill>
        <p:spPr>
          <a:xfrm>
            <a:off x="3277800" y="2284560"/>
            <a:ext cx="829800" cy="627120"/>
          </a:xfrm>
          <a:prstGeom prst="rect">
            <a:avLst/>
          </a:prstGeom>
          <a:ln>
            <a:noFill/>
          </a:ln>
        </p:spPr>
      </p:pic>
      <p:pic>
        <p:nvPicPr>
          <p:cNvPr id="160" name="Picture 6" descr=""/>
          <p:cNvPicPr/>
          <p:nvPr/>
        </p:nvPicPr>
        <p:blipFill>
          <a:blip r:embed="rId5"/>
          <a:stretch/>
        </p:blipFill>
        <p:spPr>
          <a:xfrm>
            <a:off x="2535480" y="3141000"/>
            <a:ext cx="2322360" cy="252720"/>
          </a:xfrm>
          <a:prstGeom prst="rect">
            <a:avLst/>
          </a:prstGeom>
          <a:ln>
            <a:noFill/>
          </a:ln>
        </p:spPr>
      </p:pic>
      <p:pic>
        <p:nvPicPr>
          <p:cNvPr id="161" name="Picture 7" descr=""/>
          <p:cNvPicPr/>
          <p:nvPr/>
        </p:nvPicPr>
        <p:blipFill>
          <a:blip r:embed="rId6"/>
          <a:stretch/>
        </p:blipFill>
        <p:spPr>
          <a:xfrm>
            <a:off x="2429640" y="3832920"/>
            <a:ext cx="178920" cy="25524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7"/>
          <a:stretch/>
        </p:blipFill>
        <p:spPr>
          <a:xfrm>
            <a:off x="5205240" y="2468880"/>
            <a:ext cx="2361960" cy="1518120"/>
          </a:xfrm>
          <a:prstGeom prst="rect">
            <a:avLst/>
          </a:prstGeom>
          <a:ln>
            <a:noFill/>
          </a:ln>
        </p:spPr>
      </p:pic>
      <p:grpSp>
        <p:nvGrpSpPr>
          <p:cNvPr id="163" name="Group 6"/>
          <p:cNvGrpSpPr/>
          <p:nvPr/>
        </p:nvGrpSpPr>
        <p:grpSpPr>
          <a:xfrm>
            <a:off x="2847600" y="3674880"/>
            <a:ext cx="1487520" cy="721080"/>
            <a:chOff x="2847600" y="3674880"/>
            <a:chExt cx="1487520" cy="721080"/>
          </a:xfrm>
        </p:grpSpPr>
        <p:grpSp>
          <p:nvGrpSpPr>
            <p:cNvPr id="164" name="Group 7"/>
            <p:cNvGrpSpPr/>
            <p:nvPr/>
          </p:nvGrpSpPr>
          <p:grpSpPr>
            <a:xfrm>
              <a:off x="2847600" y="3674880"/>
              <a:ext cx="721080" cy="721080"/>
              <a:chOff x="2847600" y="3674880"/>
              <a:chExt cx="721080" cy="721080"/>
            </a:xfrm>
          </p:grpSpPr>
          <p:pic>
            <p:nvPicPr>
              <p:cNvPr id="165" name="Picture 9" descr=""/>
              <p:cNvPicPr/>
              <p:nvPr/>
            </p:nvPicPr>
            <p:blipFill>
              <a:blip r:embed="rId8"/>
              <a:stretch/>
            </p:blipFill>
            <p:spPr>
              <a:xfrm>
                <a:off x="2847600" y="3674880"/>
                <a:ext cx="721080" cy="721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6" name="Picture 25" descr=""/>
              <p:cNvPicPr/>
              <p:nvPr/>
            </p:nvPicPr>
            <p:blipFill>
              <a:blip r:embed="rId9"/>
              <a:stretch/>
            </p:blipFill>
            <p:spPr>
              <a:xfrm>
                <a:off x="2989440" y="3976920"/>
                <a:ext cx="438480" cy="1008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67" name="Group 8"/>
            <p:cNvGrpSpPr/>
            <p:nvPr/>
          </p:nvGrpSpPr>
          <p:grpSpPr>
            <a:xfrm>
              <a:off x="3614040" y="3674880"/>
              <a:ext cx="721080" cy="721080"/>
              <a:chOff x="3614040" y="3674880"/>
              <a:chExt cx="721080" cy="721080"/>
            </a:xfrm>
          </p:grpSpPr>
          <p:pic>
            <p:nvPicPr>
              <p:cNvPr id="168" name="Picture 8" descr=""/>
              <p:cNvPicPr/>
              <p:nvPr/>
            </p:nvPicPr>
            <p:blipFill>
              <a:blip r:embed="rId10"/>
              <a:stretch/>
            </p:blipFill>
            <p:spPr>
              <a:xfrm>
                <a:off x="3614040" y="3674880"/>
                <a:ext cx="721080" cy="721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9" name="Picture 16" descr=""/>
              <p:cNvPicPr/>
              <p:nvPr/>
            </p:nvPicPr>
            <p:blipFill>
              <a:blip r:embed="rId11"/>
              <a:stretch/>
            </p:blipFill>
            <p:spPr>
              <a:xfrm>
                <a:off x="3816000" y="3978000"/>
                <a:ext cx="326880" cy="1008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70" name="Group 9"/>
          <p:cNvGrpSpPr/>
          <p:nvPr/>
        </p:nvGrpSpPr>
        <p:grpSpPr>
          <a:xfrm>
            <a:off x="1285200" y="4769280"/>
            <a:ext cx="6870960" cy="1429200"/>
            <a:chOff x="1285200" y="4769280"/>
            <a:chExt cx="6870960" cy="1429200"/>
          </a:xfrm>
        </p:grpSpPr>
        <p:sp>
          <p:nvSpPr>
            <p:cNvPr id="171" name="CustomShape 10"/>
            <p:cNvSpPr/>
            <p:nvPr/>
          </p:nvSpPr>
          <p:spPr>
            <a:xfrm>
              <a:off x="1676520" y="5980680"/>
              <a:ext cx="6248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>
                  <a:lumMod val="20000"/>
                  <a:lumOff val="80000"/>
                </a:schemeClr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72" name="Picture 86" descr=""/>
            <p:cNvPicPr/>
            <p:nvPr/>
          </p:nvPicPr>
          <p:blipFill>
            <a:blip r:embed="rId12"/>
            <a:stretch/>
          </p:blipFill>
          <p:spPr>
            <a:xfrm>
              <a:off x="8077320" y="5900760"/>
              <a:ext cx="78840" cy="159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3" name="CustomShape 11"/>
            <p:cNvSpPr/>
            <p:nvPr/>
          </p:nvSpPr>
          <p:spPr>
            <a:xfrm>
              <a:off x="2550960" y="594252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" name="CustomShape 12"/>
            <p:cNvSpPr/>
            <p:nvPr/>
          </p:nvSpPr>
          <p:spPr>
            <a:xfrm>
              <a:off x="3498480" y="594252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" name="CustomShape 13"/>
            <p:cNvSpPr/>
            <p:nvPr/>
          </p:nvSpPr>
          <p:spPr>
            <a:xfrm>
              <a:off x="4446000" y="595116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76" name="Picture 90" descr=""/>
            <p:cNvPicPr/>
            <p:nvPr/>
          </p:nvPicPr>
          <p:blipFill>
            <a:blip r:embed="rId13"/>
            <a:stretch/>
          </p:blipFill>
          <p:spPr>
            <a:xfrm>
              <a:off x="1340280" y="6062040"/>
              <a:ext cx="402120" cy="13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7" name="CustomShape 14"/>
            <p:cNvSpPr/>
            <p:nvPr/>
          </p:nvSpPr>
          <p:spPr>
            <a:xfrm>
              <a:off x="1633320" y="5942520"/>
              <a:ext cx="75960" cy="7596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78" name="Picture 92" descr=""/>
            <p:cNvPicPr/>
            <p:nvPr/>
          </p:nvPicPr>
          <p:blipFill>
            <a:blip r:embed="rId14"/>
            <a:stretch/>
          </p:blipFill>
          <p:spPr>
            <a:xfrm>
              <a:off x="2258640" y="605700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93" descr=""/>
            <p:cNvPicPr/>
            <p:nvPr/>
          </p:nvPicPr>
          <p:blipFill>
            <a:blip r:embed="rId15"/>
            <a:stretch/>
          </p:blipFill>
          <p:spPr>
            <a:xfrm>
              <a:off x="3206160" y="6051960"/>
              <a:ext cx="402120" cy="13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94" descr=""/>
            <p:cNvPicPr/>
            <p:nvPr/>
          </p:nvPicPr>
          <p:blipFill>
            <a:blip r:embed="rId16"/>
            <a:stretch/>
          </p:blipFill>
          <p:spPr>
            <a:xfrm>
              <a:off x="4136400" y="6047640"/>
              <a:ext cx="402120" cy="13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1" name="CustomShape 15"/>
            <p:cNvSpPr/>
            <p:nvPr/>
          </p:nvSpPr>
          <p:spPr>
            <a:xfrm flipH="1">
              <a:off x="4254120" y="4800600"/>
              <a:ext cx="11880" cy="118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82" name="Picture 96" descr=""/>
            <p:cNvPicPr/>
            <p:nvPr/>
          </p:nvPicPr>
          <p:blipFill>
            <a:blip r:embed="rId17"/>
            <a:stretch/>
          </p:blipFill>
          <p:spPr>
            <a:xfrm>
              <a:off x="4299840" y="4769280"/>
              <a:ext cx="394200" cy="1216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83" name="Group 16"/>
            <p:cNvGrpSpPr/>
            <p:nvPr/>
          </p:nvGrpSpPr>
          <p:grpSpPr>
            <a:xfrm>
              <a:off x="1285200" y="5516280"/>
              <a:ext cx="686520" cy="228240"/>
              <a:chOff x="1285200" y="5516280"/>
              <a:chExt cx="686520" cy="228240"/>
            </a:xfrm>
          </p:grpSpPr>
          <p:pic>
            <p:nvPicPr>
              <p:cNvPr id="184" name="Picture 108" descr=""/>
              <p:cNvPicPr/>
              <p:nvPr/>
            </p:nvPicPr>
            <p:blipFill>
              <a:blip r:embed="rId18"/>
              <a:stretch/>
            </p:blipFill>
            <p:spPr>
              <a:xfrm>
                <a:off x="1285200" y="55162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5" name="Picture 109" descr=""/>
              <p:cNvPicPr/>
              <p:nvPr/>
            </p:nvPicPr>
            <p:blipFill>
              <a:blip r:embed="rId19"/>
              <a:stretch/>
            </p:blipFill>
            <p:spPr>
              <a:xfrm>
                <a:off x="1669680" y="55162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86" name="Group 17"/>
            <p:cNvGrpSpPr/>
            <p:nvPr/>
          </p:nvGrpSpPr>
          <p:grpSpPr>
            <a:xfrm>
              <a:off x="2224800" y="5518080"/>
              <a:ext cx="686520" cy="228240"/>
              <a:chOff x="2224800" y="5518080"/>
              <a:chExt cx="686520" cy="228240"/>
            </a:xfrm>
          </p:grpSpPr>
          <p:pic>
            <p:nvPicPr>
              <p:cNvPr id="187" name="Picture 106" descr=""/>
              <p:cNvPicPr/>
              <p:nvPr/>
            </p:nvPicPr>
            <p:blipFill>
              <a:blip r:embed="rId20"/>
              <a:stretch/>
            </p:blipFill>
            <p:spPr>
              <a:xfrm>
                <a:off x="2224800" y="55180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8" name="Picture 107" descr=""/>
              <p:cNvPicPr/>
              <p:nvPr/>
            </p:nvPicPr>
            <p:blipFill>
              <a:blip r:embed="rId21"/>
              <a:stretch/>
            </p:blipFill>
            <p:spPr>
              <a:xfrm>
                <a:off x="2609280" y="55180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89" name="Group 18"/>
            <p:cNvGrpSpPr/>
            <p:nvPr/>
          </p:nvGrpSpPr>
          <p:grpSpPr>
            <a:xfrm>
              <a:off x="3195000" y="5516280"/>
              <a:ext cx="686520" cy="228240"/>
              <a:chOff x="3195000" y="5516280"/>
              <a:chExt cx="686520" cy="228240"/>
            </a:xfrm>
          </p:grpSpPr>
          <p:pic>
            <p:nvPicPr>
              <p:cNvPr id="190" name="Picture 104" descr=""/>
              <p:cNvPicPr/>
              <p:nvPr/>
            </p:nvPicPr>
            <p:blipFill>
              <a:blip r:embed="rId22"/>
              <a:stretch/>
            </p:blipFill>
            <p:spPr>
              <a:xfrm>
                <a:off x="3195000" y="551628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1" name="Picture 105" descr=""/>
              <p:cNvPicPr/>
              <p:nvPr/>
            </p:nvPicPr>
            <p:blipFill>
              <a:blip r:embed="rId23"/>
              <a:stretch/>
            </p:blipFill>
            <p:spPr>
              <a:xfrm>
                <a:off x="3579480" y="551628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92" name="Group 19"/>
            <p:cNvGrpSpPr/>
            <p:nvPr/>
          </p:nvGrpSpPr>
          <p:grpSpPr>
            <a:xfrm>
              <a:off x="4102560" y="5513040"/>
              <a:ext cx="686520" cy="228240"/>
              <a:chOff x="4102560" y="5513040"/>
              <a:chExt cx="686520" cy="228240"/>
            </a:xfrm>
          </p:grpSpPr>
          <p:pic>
            <p:nvPicPr>
              <p:cNvPr id="193" name="Picture 102" descr=""/>
              <p:cNvPicPr/>
              <p:nvPr/>
            </p:nvPicPr>
            <p:blipFill>
              <a:blip r:embed="rId24"/>
              <a:stretch/>
            </p:blipFill>
            <p:spPr>
              <a:xfrm>
                <a:off x="4102560" y="5513040"/>
                <a:ext cx="347760" cy="228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4" name="Picture 103" descr=""/>
              <p:cNvPicPr/>
              <p:nvPr/>
            </p:nvPicPr>
            <p:blipFill>
              <a:blip r:embed="rId25"/>
              <a:stretch/>
            </p:blipFill>
            <p:spPr>
              <a:xfrm>
                <a:off x="4487040" y="5513040"/>
                <a:ext cx="302040" cy="2282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95" name="Picture 101" descr=""/>
            <p:cNvPicPr/>
            <p:nvPr/>
          </p:nvPicPr>
          <p:blipFill>
            <a:blip r:embed="rId26"/>
            <a:stretch/>
          </p:blipFill>
          <p:spPr>
            <a:xfrm>
              <a:off x="6108480" y="5725800"/>
              <a:ext cx="452880" cy="4896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964440" y="2555280"/>
            <a:ext cx="2666520" cy="192384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Human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199" name="TextShape 4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200" name="TextShape 5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F5B8C02-F503-4D73-B2D7-6EC8D94596AE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201" name="TextShape 6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provides feedback according to hidden</a:t>
            </a: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 reward function,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202" name="Picture 33" descr=""/>
          <p:cNvPicPr/>
          <p:nvPr/>
        </p:nvPicPr>
        <p:blipFill>
          <a:blip r:embed="rId1"/>
          <a:stretch/>
        </p:blipFill>
        <p:spPr>
          <a:xfrm>
            <a:off x="6765480" y="1668240"/>
            <a:ext cx="900000" cy="298440"/>
          </a:xfrm>
          <a:prstGeom prst="rect">
            <a:avLst/>
          </a:prstGeom>
          <a:ln>
            <a:noFill/>
          </a:ln>
        </p:spPr>
      </p:pic>
      <p:pic>
        <p:nvPicPr>
          <p:cNvPr id="203" name="Picture 40" descr=""/>
          <p:cNvPicPr/>
          <p:nvPr/>
        </p:nvPicPr>
        <p:blipFill>
          <a:blip r:embed="rId2"/>
          <a:stretch/>
        </p:blipFill>
        <p:spPr>
          <a:xfrm>
            <a:off x="1573920" y="3090960"/>
            <a:ext cx="5995800" cy="709200"/>
          </a:xfrm>
          <a:prstGeom prst="rect">
            <a:avLst/>
          </a:prstGeom>
          <a:ln>
            <a:noFill/>
          </a:ln>
        </p:spPr>
      </p:pic>
      <p:pic>
        <p:nvPicPr>
          <p:cNvPr id="204" name="Picture 35" descr=""/>
          <p:cNvPicPr/>
          <p:nvPr/>
        </p:nvPicPr>
        <p:blipFill>
          <a:blip r:embed="rId3"/>
          <a:stretch/>
        </p:blipFill>
        <p:spPr>
          <a:xfrm>
            <a:off x="3808080" y="4594680"/>
            <a:ext cx="1554840" cy="1554840"/>
          </a:xfrm>
          <a:prstGeom prst="rect">
            <a:avLst/>
          </a:prstGeom>
          <a:ln>
            <a:noFill/>
          </a:ln>
        </p:spPr>
      </p:pic>
      <p:pic>
        <p:nvPicPr>
          <p:cNvPr id="205" name="Picture 38" descr=""/>
          <p:cNvPicPr/>
          <p:nvPr/>
        </p:nvPicPr>
        <p:blipFill>
          <a:blip r:embed="rId4"/>
          <a:stretch/>
        </p:blipFill>
        <p:spPr>
          <a:xfrm>
            <a:off x="3886200" y="2386440"/>
            <a:ext cx="938880" cy="615960"/>
          </a:xfrm>
          <a:prstGeom prst="rect">
            <a:avLst/>
          </a:prstGeom>
          <a:ln>
            <a:noFill/>
          </a:ln>
        </p:spPr>
      </p:pic>
      <p:pic>
        <p:nvPicPr>
          <p:cNvPr id="206" name="Picture 39" descr=""/>
          <p:cNvPicPr/>
          <p:nvPr/>
        </p:nvPicPr>
        <p:blipFill>
          <a:blip r:embed="rId5"/>
          <a:stretch/>
        </p:blipFill>
        <p:spPr>
          <a:xfrm>
            <a:off x="5486400" y="2372040"/>
            <a:ext cx="829800" cy="627120"/>
          </a:xfrm>
          <a:prstGeom prst="rect">
            <a:avLst/>
          </a:prstGeom>
          <a:ln>
            <a:noFill/>
          </a:ln>
        </p:spPr>
      </p:pic>
      <p:sp>
        <p:nvSpPr>
          <p:cNvPr id="207" name="CustomShape 7"/>
          <p:cNvSpPr/>
          <p:nvPr/>
        </p:nvSpPr>
        <p:spPr>
          <a:xfrm>
            <a:off x="2930040" y="4276080"/>
            <a:ext cx="533160" cy="38052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8"/>
          <p:cNvSpPr/>
          <p:nvPr/>
        </p:nvSpPr>
        <p:spPr>
          <a:xfrm>
            <a:off x="3699360" y="4769280"/>
            <a:ext cx="186840" cy="17568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9"/>
          <p:cNvSpPr/>
          <p:nvPr/>
        </p:nvSpPr>
        <p:spPr>
          <a:xfrm>
            <a:off x="3373560" y="4594680"/>
            <a:ext cx="304560" cy="22824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0" name="Group 10"/>
          <p:cNvGrpSpPr/>
          <p:nvPr/>
        </p:nvGrpSpPr>
        <p:grpSpPr>
          <a:xfrm>
            <a:off x="6686280" y="2329920"/>
            <a:ext cx="1493280" cy="725040"/>
            <a:chOff x="6686280" y="2329920"/>
            <a:chExt cx="1493280" cy="725040"/>
          </a:xfrm>
        </p:grpSpPr>
        <p:grpSp>
          <p:nvGrpSpPr>
            <p:cNvPr id="211" name="Group 11"/>
            <p:cNvGrpSpPr/>
            <p:nvPr/>
          </p:nvGrpSpPr>
          <p:grpSpPr>
            <a:xfrm>
              <a:off x="7458480" y="2333880"/>
              <a:ext cx="721080" cy="721080"/>
              <a:chOff x="7458480" y="2333880"/>
              <a:chExt cx="721080" cy="721080"/>
            </a:xfrm>
          </p:grpSpPr>
          <p:pic>
            <p:nvPicPr>
              <p:cNvPr id="212" name="Picture 48" descr=""/>
              <p:cNvPicPr/>
              <p:nvPr/>
            </p:nvPicPr>
            <p:blipFill>
              <a:blip r:embed="rId6"/>
              <a:stretch/>
            </p:blipFill>
            <p:spPr>
              <a:xfrm>
                <a:off x="7458480" y="2333880"/>
                <a:ext cx="721080" cy="721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3" name="Picture 51" descr=""/>
              <p:cNvPicPr/>
              <p:nvPr/>
            </p:nvPicPr>
            <p:blipFill>
              <a:blip r:embed="rId7"/>
              <a:stretch/>
            </p:blipFill>
            <p:spPr>
              <a:xfrm>
                <a:off x="7655040" y="2631600"/>
                <a:ext cx="326880" cy="1008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14" name="Group 12"/>
            <p:cNvGrpSpPr/>
            <p:nvPr/>
          </p:nvGrpSpPr>
          <p:grpSpPr>
            <a:xfrm>
              <a:off x="6686280" y="2329920"/>
              <a:ext cx="721080" cy="721080"/>
              <a:chOff x="6686280" y="2329920"/>
              <a:chExt cx="721080" cy="721080"/>
            </a:xfrm>
          </p:grpSpPr>
          <p:pic>
            <p:nvPicPr>
              <p:cNvPr id="215" name="Picture 50" descr=""/>
              <p:cNvPicPr/>
              <p:nvPr/>
            </p:nvPicPr>
            <p:blipFill>
              <a:blip r:embed="rId8"/>
              <a:stretch/>
            </p:blipFill>
            <p:spPr>
              <a:xfrm>
                <a:off x="6686280" y="2329920"/>
                <a:ext cx="721080" cy="721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6" name="Picture 49" descr=""/>
              <p:cNvPicPr/>
              <p:nvPr/>
            </p:nvPicPr>
            <p:blipFill>
              <a:blip r:embed="rId9"/>
              <a:stretch/>
            </p:blipFill>
            <p:spPr>
              <a:xfrm>
                <a:off x="6832440" y="2635200"/>
                <a:ext cx="438480" cy="10080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Agent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Army Research Laboratory | 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220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54A9BEC-4B29-4FCB-9745-6942FBDC9594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pic>
        <p:nvPicPr>
          <p:cNvPr id="221" name="Picture 6" descr=""/>
          <p:cNvPicPr/>
          <p:nvPr/>
        </p:nvPicPr>
        <p:blipFill>
          <a:blip r:embed="rId1"/>
          <a:srcRect l="8671" t="62985" r="82151" b="16033"/>
          <a:stretch/>
        </p:blipFill>
        <p:spPr>
          <a:xfrm>
            <a:off x="4114800" y="4648320"/>
            <a:ext cx="914040" cy="1371240"/>
          </a:xfrm>
          <a:prstGeom prst="rect">
            <a:avLst/>
          </a:prstGeom>
          <a:ln>
            <a:noFill/>
          </a:ln>
        </p:spPr>
      </p:pic>
      <p:sp>
        <p:nvSpPr>
          <p:cNvPr id="222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maintains estimate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of human reward function 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…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then </a:t>
            </a: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acts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by trying to maximize predicted human reward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223" name="Picture 12" descr=""/>
          <p:cNvPicPr/>
          <p:nvPr/>
        </p:nvPicPr>
        <p:blipFill>
          <a:blip r:embed="rId2"/>
          <a:stretch/>
        </p:blipFill>
        <p:spPr>
          <a:xfrm>
            <a:off x="3050640" y="2286000"/>
            <a:ext cx="3042720" cy="483840"/>
          </a:xfrm>
          <a:prstGeom prst="rect">
            <a:avLst/>
          </a:prstGeom>
          <a:ln>
            <a:noFill/>
          </a:ln>
        </p:spPr>
      </p:pic>
      <p:pic>
        <p:nvPicPr>
          <p:cNvPr id="224" name="Picture 13" descr=""/>
          <p:cNvPicPr/>
          <p:nvPr/>
        </p:nvPicPr>
        <p:blipFill>
          <a:blip r:embed="rId3"/>
          <a:stretch/>
        </p:blipFill>
        <p:spPr>
          <a:xfrm>
            <a:off x="2929320" y="3886200"/>
            <a:ext cx="3318480" cy="45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bfbfbf"/>
                </a:solidFill>
                <a:latin typeface="Calibri"/>
              </a:rPr>
              <a:t>Problem Formulation</a:t>
            </a:r>
            <a:endParaRPr b="0" lang="en-US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720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8b8b8b"/>
                </a:solidFill>
                <a:latin typeface="Cambria"/>
              </a:rPr>
              <a:t>30 November 2017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1486080" y="6356520"/>
            <a:ext cx="617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G. Warnell | US </a:t>
            </a: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Army Research </a:t>
            </a: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Laboratory | </a:t>
            </a:r>
            <a:r>
              <a:rPr b="0" i="1" lang="en-US" sz="800" spc="-1" strike="noStrike">
                <a:solidFill>
                  <a:srgbClr val="8b8b8b"/>
                </a:solidFill>
                <a:latin typeface="Cambria"/>
              </a:rPr>
              <a:t>UNCLASSIFIED</a:t>
            </a:r>
            <a:endParaRPr b="0" lang="en-US" sz="800" spc="-1" strike="noStrike">
              <a:latin typeface="Times New Roman"/>
            </a:endParaRPr>
          </a:p>
        </p:txBody>
      </p:sp>
      <p:sp>
        <p:nvSpPr>
          <p:cNvPr id="228" name="TextShape 4"/>
          <p:cNvSpPr txBox="1"/>
          <p:nvPr/>
        </p:nvSpPr>
        <p:spPr>
          <a:xfrm>
            <a:off x="7696080" y="6356520"/>
            <a:ext cx="99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30CA650-E6DF-4DCA-9F3B-982101433369}" type="slidenum">
              <a:rPr b="0" lang="en-US" sz="700" spc="-1" strike="noStrike">
                <a:solidFill>
                  <a:srgbClr val="8b8b8b"/>
                </a:solidFill>
                <a:latin typeface="Cambria"/>
              </a:rPr>
              <a:t>1</a:t>
            </a:fld>
            <a:endParaRPr b="0" lang="en-US" sz="700" spc="-1" strike="noStrike">
              <a:latin typeface="Times New Roman"/>
            </a:endParaRPr>
          </a:p>
        </p:txBody>
      </p:sp>
      <p:sp>
        <p:nvSpPr>
          <p:cNvPr id="229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agent must </a:t>
            </a:r>
            <a:r>
              <a:rPr b="1" lang="en-US" sz="2000" spc="-1" strike="noStrike">
                <a:solidFill>
                  <a:srgbClr val="ffff00"/>
                </a:solidFill>
                <a:latin typeface="Cambria"/>
              </a:rPr>
              <a:t>estimate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          from interaction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	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…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which can be viewed as a </a:t>
            </a: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supervised learning </a:t>
            </a:r>
            <a:r>
              <a:rPr b="0" lang="en-US" sz="2000" spc="-1" strike="noStrike">
                <a:solidFill>
                  <a:srgbClr val="bfbfbf"/>
                </a:solidFill>
                <a:latin typeface="Cambria"/>
              </a:rPr>
              <a:t>problem</a:t>
            </a:r>
            <a:r>
              <a:rPr b="1" lang="en-US" sz="2000" spc="-1" strike="noStrike">
                <a:solidFill>
                  <a:srgbClr val="bfbfbf"/>
                </a:solidFill>
                <a:latin typeface="Cambria"/>
              </a:rPr>
              <a:t>:</a:t>
            </a:r>
            <a:endParaRPr b="0" lang="en-US" sz="2000" spc="-1" strike="noStrike">
              <a:solidFill>
                <a:srgbClr val="bfbfbf"/>
              </a:solidFill>
              <a:latin typeface="Cambria"/>
            </a:endParaRPr>
          </a:p>
        </p:txBody>
      </p:sp>
      <p:pic>
        <p:nvPicPr>
          <p:cNvPr id="230" name="Picture 7" descr=""/>
          <p:cNvPicPr/>
          <p:nvPr/>
        </p:nvPicPr>
        <p:blipFill>
          <a:blip r:embed="rId1"/>
          <a:stretch/>
        </p:blipFill>
        <p:spPr>
          <a:xfrm>
            <a:off x="3036240" y="1569960"/>
            <a:ext cx="290880" cy="323640"/>
          </a:xfrm>
          <a:prstGeom prst="rect">
            <a:avLst/>
          </a:prstGeom>
          <a:ln>
            <a:noFill/>
          </a:ln>
        </p:spPr>
      </p:pic>
      <p:grpSp>
        <p:nvGrpSpPr>
          <p:cNvPr id="231" name="Group 6"/>
          <p:cNvGrpSpPr/>
          <p:nvPr/>
        </p:nvGrpSpPr>
        <p:grpSpPr>
          <a:xfrm>
            <a:off x="2002320" y="2202480"/>
            <a:ext cx="5139000" cy="1002600"/>
            <a:chOff x="2002320" y="2202480"/>
            <a:chExt cx="5139000" cy="1002600"/>
          </a:xfrm>
        </p:grpSpPr>
        <p:grpSp>
          <p:nvGrpSpPr>
            <p:cNvPr id="232" name="Group 7"/>
            <p:cNvGrpSpPr/>
            <p:nvPr/>
          </p:nvGrpSpPr>
          <p:grpSpPr>
            <a:xfrm>
              <a:off x="2002320" y="2275560"/>
              <a:ext cx="2895120" cy="856440"/>
              <a:chOff x="2002320" y="2275560"/>
              <a:chExt cx="2895120" cy="856440"/>
            </a:xfrm>
          </p:grpSpPr>
          <p:sp>
            <p:nvSpPr>
              <p:cNvPr id="233" name="CustomShape 8"/>
              <p:cNvSpPr/>
              <p:nvPr/>
            </p:nvSpPr>
            <p:spPr>
              <a:xfrm>
                <a:off x="2167200" y="2998440"/>
                <a:ext cx="26326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28440">
                <a:solidFill>
                  <a:schemeClr val="bg1">
                    <a:lumMod val="20000"/>
                    <a:lumOff val="80000"/>
                  </a:schemeClr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34" name="Picture 10" descr=""/>
              <p:cNvPicPr/>
              <p:nvPr/>
            </p:nvPicPr>
            <p:blipFill>
              <a:blip r:embed="rId2"/>
              <a:stretch/>
            </p:blipFill>
            <p:spPr>
              <a:xfrm>
                <a:off x="4864320" y="2949480"/>
                <a:ext cx="33120" cy="97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5" name="CustomShape 9"/>
              <p:cNvSpPr/>
              <p:nvPr/>
            </p:nvSpPr>
            <p:spPr>
              <a:xfrm>
                <a:off x="2535840" y="2975040"/>
                <a:ext cx="31680" cy="4644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6" name="CustomShape 10"/>
              <p:cNvSpPr/>
              <p:nvPr/>
            </p:nvSpPr>
            <p:spPr>
              <a:xfrm>
                <a:off x="2935080" y="2975040"/>
                <a:ext cx="31680" cy="4644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7" name="CustomShape 11"/>
              <p:cNvSpPr/>
              <p:nvPr/>
            </p:nvSpPr>
            <p:spPr>
              <a:xfrm>
                <a:off x="3334320" y="2980440"/>
                <a:ext cx="31680" cy="4644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38" name="Picture 14" descr=""/>
              <p:cNvPicPr/>
              <p:nvPr/>
            </p:nvPicPr>
            <p:blipFill>
              <a:blip r:embed="rId3"/>
              <a:stretch/>
            </p:blipFill>
            <p:spPr>
              <a:xfrm>
                <a:off x="2025720" y="3048480"/>
                <a:ext cx="169200" cy="835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9" name="CustomShape 12"/>
              <p:cNvSpPr/>
              <p:nvPr/>
            </p:nvSpPr>
            <p:spPr>
              <a:xfrm>
                <a:off x="2149200" y="2975040"/>
                <a:ext cx="31680" cy="4644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40" name="Picture 16" descr=""/>
              <p:cNvPicPr/>
              <p:nvPr/>
            </p:nvPicPr>
            <p:blipFill>
              <a:blip r:embed="rId4"/>
              <a:stretch/>
            </p:blipFill>
            <p:spPr>
              <a:xfrm>
                <a:off x="2412360" y="3045240"/>
                <a:ext cx="169200" cy="835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1" name="Picture 17" descr=""/>
              <p:cNvPicPr/>
              <p:nvPr/>
            </p:nvPicPr>
            <p:blipFill>
              <a:blip r:embed="rId5"/>
              <a:stretch/>
            </p:blipFill>
            <p:spPr>
              <a:xfrm>
                <a:off x="2811600" y="3042360"/>
                <a:ext cx="169200" cy="835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2" name="Picture 18" descr=""/>
              <p:cNvPicPr/>
              <p:nvPr/>
            </p:nvPicPr>
            <p:blipFill>
              <a:blip r:embed="rId6"/>
              <a:stretch/>
            </p:blipFill>
            <p:spPr>
              <a:xfrm>
                <a:off x="3203640" y="3039480"/>
                <a:ext cx="169200" cy="835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3" name="CustomShape 13"/>
              <p:cNvSpPr/>
              <p:nvPr/>
            </p:nvSpPr>
            <p:spPr>
              <a:xfrm flipH="1">
                <a:off x="3252960" y="2275560"/>
                <a:ext cx="4680" cy="7250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b05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44" name="Picture 20" descr=""/>
              <p:cNvPicPr/>
              <p:nvPr/>
            </p:nvPicPr>
            <p:blipFill>
              <a:blip r:embed="rId7"/>
              <a:stretch/>
            </p:blipFill>
            <p:spPr>
              <a:xfrm>
                <a:off x="3297600" y="2323800"/>
                <a:ext cx="165960" cy="7452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45" name="Group 14"/>
              <p:cNvGrpSpPr/>
              <p:nvPr/>
            </p:nvGrpSpPr>
            <p:grpSpPr>
              <a:xfrm>
                <a:off x="2002320" y="2714040"/>
                <a:ext cx="289080" cy="139680"/>
                <a:chOff x="2002320" y="2714040"/>
                <a:chExt cx="289080" cy="139680"/>
              </a:xfrm>
            </p:grpSpPr>
            <p:pic>
              <p:nvPicPr>
                <p:cNvPr id="246" name="Picture 32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2002320" y="2714040"/>
                  <a:ext cx="146520" cy="1396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47" name="Picture 33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2164320" y="2714040"/>
                  <a:ext cx="127080" cy="139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48" name="Group 15"/>
              <p:cNvGrpSpPr/>
              <p:nvPr/>
            </p:nvGrpSpPr>
            <p:grpSpPr>
              <a:xfrm>
                <a:off x="2398320" y="2715120"/>
                <a:ext cx="289080" cy="139680"/>
                <a:chOff x="2398320" y="2715120"/>
                <a:chExt cx="289080" cy="139680"/>
              </a:xfrm>
            </p:grpSpPr>
            <p:pic>
              <p:nvPicPr>
                <p:cNvPr id="249" name="Picture 30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2398320" y="2715120"/>
                  <a:ext cx="146520" cy="1396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0" name="Picture 31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2560320" y="2715120"/>
                  <a:ext cx="127080" cy="139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51" name="Group 16"/>
              <p:cNvGrpSpPr/>
              <p:nvPr/>
            </p:nvGrpSpPr>
            <p:grpSpPr>
              <a:xfrm>
                <a:off x="2806920" y="2714040"/>
                <a:ext cx="289440" cy="139680"/>
                <a:chOff x="2806920" y="2714040"/>
                <a:chExt cx="289440" cy="139680"/>
              </a:xfrm>
            </p:grpSpPr>
            <p:pic>
              <p:nvPicPr>
                <p:cNvPr id="252" name="Picture 28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2806920" y="2714040"/>
                  <a:ext cx="146520" cy="1396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3" name="Picture 29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2969280" y="2714040"/>
                  <a:ext cx="127080" cy="139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54" name="Group 17"/>
              <p:cNvGrpSpPr/>
              <p:nvPr/>
            </p:nvGrpSpPr>
            <p:grpSpPr>
              <a:xfrm>
                <a:off x="3189600" y="2712240"/>
                <a:ext cx="289080" cy="139680"/>
                <a:chOff x="3189600" y="2712240"/>
                <a:chExt cx="289080" cy="139680"/>
              </a:xfrm>
            </p:grpSpPr>
            <p:pic>
              <p:nvPicPr>
                <p:cNvPr id="255" name="Picture 26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3189600" y="2712240"/>
                  <a:ext cx="146520" cy="1396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6" name="Picture 27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3351600" y="2712240"/>
                  <a:ext cx="127080" cy="139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257" name="Picture 25" descr=""/>
              <p:cNvPicPr/>
              <p:nvPr/>
            </p:nvPicPr>
            <p:blipFill>
              <a:blip r:embed="rId16"/>
              <a:stretch/>
            </p:blipFill>
            <p:spPr>
              <a:xfrm>
                <a:off x="4034880" y="2842560"/>
                <a:ext cx="190800" cy="2988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58" name="CustomShape 18"/>
            <p:cNvSpPr/>
            <p:nvPr/>
          </p:nvSpPr>
          <p:spPr>
            <a:xfrm>
              <a:off x="5112360" y="2703960"/>
              <a:ext cx="9140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rgbClr val="ffff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59" name="Picture 37" descr=""/>
            <p:cNvPicPr/>
            <p:nvPr/>
          </p:nvPicPr>
          <p:blipFill>
            <a:blip r:embed="rId17"/>
            <a:stretch/>
          </p:blipFill>
          <p:spPr>
            <a:xfrm>
              <a:off x="6240960" y="2202480"/>
              <a:ext cx="900360" cy="10026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0" name="Picture 39" descr=""/>
          <p:cNvPicPr/>
          <p:nvPr/>
        </p:nvPicPr>
        <p:blipFill>
          <a:blip r:embed="rId18"/>
          <a:stretch/>
        </p:blipFill>
        <p:spPr>
          <a:xfrm>
            <a:off x="1523880" y="5090040"/>
            <a:ext cx="6733080" cy="62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bfbfb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bfbfb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bfbfb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9021</TotalTime>
  <Application>LibreOffice/6.0.7.3$Linux_X86_64 LibreOffice_project/00m0$Build-3</Application>
  <Words>709</Words>
  <Paragraphs>244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2013-03-10T19:35:37Z</dcterms:created>
  <dc:creator>warnellg</dc:creator>
  <dc:description/>
  <dc:language>en-US</dc:language>
  <cp:lastModifiedBy>Peter Stone</cp:lastModifiedBy>
  <dcterms:modified xsi:type="dcterms:W3CDTF">2022-04-13T22:33:18Z</dcterms:modified>
  <cp:revision>1237</cp:revision>
  <dc:subject/>
  <dc:title>Ray Saliency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